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59" r:id="rId5"/>
    <p:sldId id="260" r:id="rId6"/>
    <p:sldId id="262" r:id="rId7"/>
    <p:sldId id="265" r:id="rId8"/>
    <p:sldId id="267" r:id="rId9"/>
    <p:sldId id="266" r:id="rId10"/>
    <p:sldId id="268" r:id="rId11"/>
    <p:sldId id="269" r:id="rId12"/>
    <p:sldId id="271" r:id="rId13"/>
    <p:sldId id="26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60" d="100"/>
          <a:sy n="60" d="100"/>
        </p:scale>
        <p:origin x="927" y="7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E1CBD-E2AB-4175-B997-CF4172D4F4A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E71F56E-0A4C-4596-B616-04E37C8EB8EC}">
      <dgm:prSet phldrT="[Text]" custT="1"/>
      <dgm:spPr/>
      <dgm:t>
        <a:bodyPr/>
        <a:lstStyle/>
        <a:p>
          <a:r>
            <a:rPr lang="en-US" sz="2000" b="1" dirty="0"/>
            <a:t>Christ's Lordship</a:t>
          </a:r>
        </a:p>
      </dgm:t>
    </dgm:pt>
    <dgm:pt modelId="{79D025ED-1B21-4A3A-8659-8F80D8C23F8D}" type="parTrans" cxnId="{FC16B944-4B73-420C-A4D9-77B8B500D969}">
      <dgm:prSet/>
      <dgm:spPr/>
      <dgm:t>
        <a:bodyPr/>
        <a:lstStyle/>
        <a:p>
          <a:endParaRPr lang="en-US"/>
        </a:p>
      </dgm:t>
    </dgm:pt>
    <dgm:pt modelId="{6AA20DBB-2817-4536-8052-5FAFF4B6F029}" type="sibTrans" cxnId="{FC16B944-4B73-420C-A4D9-77B8B500D969}">
      <dgm:prSet/>
      <dgm:spPr/>
      <dgm:t>
        <a:bodyPr/>
        <a:lstStyle/>
        <a:p>
          <a:endParaRPr lang="en-US"/>
        </a:p>
      </dgm:t>
    </dgm:pt>
    <dgm:pt modelId="{30F3333E-DA8C-4E3D-A8C0-489A5C20EEB8}">
      <dgm:prSet phldrT="[Text]" custT="1"/>
      <dgm:spPr/>
      <dgm:t>
        <a:bodyPr/>
        <a:lstStyle/>
        <a:p>
          <a:r>
            <a:rPr lang="en-US" sz="2000" b="1" dirty="0"/>
            <a:t>Apostolic Instruction</a:t>
          </a:r>
        </a:p>
      </dgm:t>
    </dgm:pt>
    <dgm:pt modelId="{2ED2EC8A-7934-44A5-8168-AF92D01E442C}" type="parTrans" cxnId="{1972936C-0345-41B2-B003-9FDABB80D941}">
      <dgm:prSet/>
      <dgm:spPr/>
      <dgm:t>
        <a:bodyPr/>
        <a:lstStyle/>
        <a:p>
          <a:endParaRPr lang="en-US"/>
        </a:p>
      </dgm:t>
    </dgm:pt>
    <dgm:pt modelId="{A9599C38-7B81-48DE-AEF4-E49EDDCF5482}" type="sibTrans" cxnId="{1972936C-0345-41B2-B003-9FDABB80D941}">
      <dgm:prSet/>
      <dgm:spPr/>
      <dgm:t>
        <a:bodyPr/>
        <a:lstStyle/>
        <a:p>
          <a:endParaRPr lang="en-US"/>
        </a:p>
      </dgm:t>
    </dgm:pt>
    <dgm:pt modelId="{49AEA54C-E824-406A-8C7B-40C834DA2915}">
      <dgm:prSet phldrT="[Text]" custT="1"/>
      <dgm:spPr/>
      <dgm:t>
        <a:bodyPr/>
        <a:lstStyle/>
        <a:p>
          <a:r>
            <a:rPr lang="en-US" sz="2000" b="1" dirty="0"/>
            <a:t>Christ's Teaching</a:t>
          </a:r>
        </a:p>
      </dgm:t>
    </dgm:pt>
    <dgm:pt modelId="{F25E4333-B1ED-4F65-9E91-C8664CA763BA}" type="parTrans" cxnId="{A3623588-3B7E-425B-9C1A-5525F8BF6D98}">
      <dgm:prSet/>
      <dgm:spPr/>
      <dgm:t>
        <a:bodyPr/>
        <a:lstStyle/>
        <a:p>
          <a:endParaRPr lang="en-US"/>
        </a:p>
      </dgm:t>
    </dgm:pt>
    <dgm:pt modelId="{778BFA5A-0DD1-4A36-B0E1-15B98E433356}" type="sibTrans" cxnId="{A3623588-3B7E-425B-9C1A-5525F8BF6D98}">
      <dgm:prSet/>
      <dgm:spPr/>
      <dgm:t>
        <a:bodyPr/>
        <a:lstStyle/>
        <a:p>
          <a:endParaRPr lang="en-US"/>
        </a:p>
      </dgm:t>
    </dgm:pt>
    <dgm:pt modelId="{38E4A633-3B1F-48F3-9AB4-2499B4501321}">
      <dgm:prSet phldrT="[Text]" custT="1"/>
      <dgm:spPr/>
      <dgm:t>
        <a:bodyPr/>
        <a:lstStyle/>
        <a:p>
          <a:r>
            <a:rPr lang="en-US" sz="2000" b="1" dirty="0"/>
            <a:t>Christ's Example</a:t>
          </a:r>
        </a:p>
      </dgm:t>
    </dgm:pt>
    <dgm:pt modelId="{A208D49F-E6B4-4886-A80B-FD585D29C6B4}" type="parTrans" cxnId="{F2FB880D-2736-437E-B793-D497669FB96E}">
      <dgm:prSet/>
      <dgm:spPr/>
      <dgm:t>
        <a:bodyPr/>
        <a:lstStyle/>
        <a:p>
          <a:endParaRPr lang="en-US"/>
        </a:p>
      </dgm:t>
    </dgm:pt>
    <dgm:pt modelId="{0BB33435-D20A-4DED-837D-15FF9050E118}" type="sibTrans" cxnId="{F2FB880D-2736-437E-B793-D497669FB96E}">
      <dgm:prSet/>
      <dgm:spPr/>
      <dgm:t>
        <a:bodyPr/>
        <a:lstStyle/>
        <a:p>
          <a:endParaRPr lang="en-US"/>
        </a:p>
      </dgm:t>
    </dgm:pt>
    <dgm:pt modelId="{870FD130-744A-4FFB-90ED-907DE0B60406}" type="pres">
      <dgm:prSet presAssocID="{99AE1CBD-E2AB-4175-B997-CF4172D4F4A7}" presName="Name0" presStyleCnt="0">
        <dgm:presLayoutVars>
          <dgm:chMax val="7"/>
          <dgm:resizeHandles val="exact"/>
        </dgm:presLayoutVars>
      </dgm:prSet>
      <dgm:spPr/>
      <dgm:t>
        <a:bodyPr/>
        <a:lstStyle/>
        <a:p>
          <a:endParaRPr lang="en-US"/>
        </a:p>
      </dgm:t>
    </dgm:pt>
    <dgm:pt modelId="{B13B46A9-3AB1-479C-8667-3840746CD9CF}" type="pres">
      <dgm:prSet presAssocID="{99AE1CBD-E2AB-4175-B997-CF4172D4F4A7}" presName="comp1" presStyleCnt="0"/>
      <dgm:spPr/>
    </dgm:pt>
    <dgm:pt modelId="{DE8202B9-5565-41EA-82DD-EED9AEAD496B}" type="pres">
      <dgm:prSet presAssocID="{99AE1CBD-E2AB-4175-B997-CF4172D4F4A7}" presName="circle1" presStyleLbl="node1" presStyleIdx="0" presStyleCnt="4"/>
      <dgm:spPr/>
      <dgm:t>
        <a:bodyPr/>
        <a:lstStyle/>
        <a:p>
          <a:endParaRPr lang="en-US"/>
        </a:p>
      </dgm:t>
    </dgm:pt>
    <dgm:pt modelId="{532DDC08-A368-4137-B74E-F6A29837EC91}" type="pres">
      <dgm:prSet presAssocID="{99AE1CBD-E2AB-4175-B997-CF4172D4F4A7}" presName="c1text" presStyleLbl="node1" presStyleIdx="0" presStyleCnt="4">
        <dgm:presLayoutVars>
          <dgm:bulletEnabled val="1"/>
        </dgm:presLayoutVars>
      </dgm:prSet>
      <dgm:spPr/>
      <dgm:t>
        <a:bodyPr/>
        <a:lstStyle/>
        <a:p>
          <a:endParaRPr lang="en-US"/>
        </a:p>
      </dgm:t>
    </dgm:pt>
    <dgm:pt modelId="{8EAFC5CB-4848-4647-83C0-D25D9D5405C8}" type="pres">
      <dgm:prSet presAssocID="{99AE1CBD-E2AB-4175-B997-CF4172D4F4A7}" presName="comp2" presStyleCnt="0"/>
      <dgm:spPr/>
    </dgm:pt>
    <dgm:pt modelId="{34F12755-FD39-4151-9734-9210B1523B79}" type="pres">
      <dgm:prSet presAssocID="{99AE1CBD-E2AB-4175-B997-CF4172D4F4A7}" presName="circle2" presStyleLbl="node1" presStyleIdx="1" presStyleCnt="4"/>
      <dgm:spPr/>
      <dgm:t>
        <a:bodyPr/>
        <a:lstStyle/>
        <a:p>
          <a:endParaRPr lang="en-US"/>
        </a:p>
      </dgm:t>
    </dgm:pt>
    <dgm:pt modelId="{8B965C72-D044-4FF8-93C4-5DA357E5F6F8}" type="pres">
      <dgm:prSet presAssocID="{99AE1CBD-E2AB-4175-B997-CF4172D4F4A7}" presName="c2text" presStyleLbl="node1" presStyleIdx="1" presStyleCnt="4">
        <dgm:presLayoutVars>
          <dgm:bulletEnabled val="1"/>
        </dgm:presLayoutVars>
      </dgm:prSet>
      <dgm:spPr/>
      <dgm:t>
        <a:bodyPr/>
        <a:lstStyle/>
        <a:p>
          <a:endParaRPr lang="en-US"/>
        </a:p>
      </dgm:t>
    </dgm:pt>
    <dgm:pt modelId="{2F72319D-3C1A-4925-A1B0-DE3C9E9EC814}" type="pres">
      <dgm:prSet presAssocID="{99AE1CBD-E2AB-4175-B997-CF4172D4F4A7}" presName="comp3" presStyleCnt="0"/>
      <dgm:spPr/>
    </dgm:pt>
    <dgm:pt modelId="{4FC325E0-819A-40B2-91CD-3DEE5F6D5101}" type="pres">
      <dgm:prSet presAssocID="{99AE1CBD-E2AB-4175-B997-CF4172D4F4A7}" presName="circle3" presStyleLbl="node1" presStyleIdx="2" presStyleCnt="4"/>
      <dgm:spPr/>
      <dgm:t>
        <a:bodyPr/>
        <a:lstStyle/>
        <a:p>
          <a:endParaRPr lang="en-US"/>
        </a:p>
      </dgm:t>
    </dgm:pt>
    <dgm:pt modelId="{BA9337FA-1964-4857-A35F-01A0D597531E}" type="pres">
      <dgm:prSet presAssocID="{99AE1CBD-E2AB-4175-B997-CF4172D4F4A7}" presName="c3text" presStyleLbl="node1" presStyleIdx="2" presStyleCnt="4">
        <dgm:presLayoutVars>
          <dgm:bulletEnabled val="1"/>
        </dgm:presLayoutVars>
      </dgm:prSet>
      <dgm:spPr/>
      <dgm:t>
        <a:bodyPr/>
        <a:lstStyle/>
        <a:p>
          <a:endParaRPr lang="en-US"/>
        </a:p>
      </dgm:t>
    </dgm:pt>
    <dgm:pt modelId="{07D5ACE7-8F05-449C-8D11-6C704EC9615C}" type="pres">
      <dgm:prSet presAssocID="{99AE1CBD-E2AB-4175-B997-CF4172D4F4A7}" presName="comp4" presStyleCnt="0"/>
      <dgm:spPr/>
    </dgm:pt>
    <dgm:pt modelId="{9185E91D-9BE3-49F0-9A5C-1728F64E619C}" type="pres">
      <dgm:prSet presAssocID="{99AE1CBD-E2AB-4175-B997-CF4172D4F4A7}" presName="circle4" presStyleLbl="node1" presStyleIdx="3" presStyleCnt="4"/>
      <dgm:spPr/>
      <dgm:t>
        <a:bodyPr/>
        <a:lstStyle/>
        <a:p>
          <a:endParaRPr lang="en-US"/>
        </a:p>
      </dgm:t>
    </dgm:pt>
    <dgm:pt modelId="{6E633F58-70EF-43A4-AA9B-27BDAB1A5870}" type="pres">
      <dgm:prSet presAssocID="{99AE1CBD-E2AB-4175-B997-CF4172D4F4A7}" presName="c4text" presStyleLbl="node1" presStyleIdx="3" presStyleCnt="4">
        <dgm:presLayoutVars>
          <dgm:bulletEnabled val="1"/>
        </dgm:presLayoutVars>
      </dgm:prSet>
      <dgm:spPr/>
      <dgm:t>
        <a:bodyPr/>
        <a:lstStyle/>
        <a:p>
          <a:endParaRPr lang="en-US"/>
        </a:p>
      </dgm:t>
    </dgm:pt>
  </dgm:ptLst>
  <dgm:cxnLst>
    <dgm:cxn modelId="{D49C9BE1-BC17-4293-8F4F-C253C31827B0}" type="presOf" srcId="{49AEA54C-E824-406A-8C7B-40C834DA2915}" destId="{BA9337FA-1964-4857-A35F-01A0D597531E}" srcOrd="1" destOrd="0" presId="urn:microsoft.com/office/officeart/2005/8/layout/venn2"/>
    <dgm:cxn modelId="{FC16B944-4B73-420C-A4D9-77B8B500D969}" srcId="{99AE1CBD-E2AB-4175-B997-CF4172D4F4A7}" destId="{6E71F56E-0A4C-4596-B616-04E37C8EB8EC}" srcOrd="0" destOrd="0" parTransId="{79D025ED-1B21-4A3A-8659-8F80D8C23F8D}" sibTransId="{6AA20DBB-2817-4536-8052-5FAFF4B6F029}"/>
    <dgm:cxn modelId="{F2FB880D-2736-437E-B793-D497669FB96E}" srcId="{99AE1CBD-E2AB-4175-B997-CF4172D4F4A7}" destId="{38E4A633-3B1F-48F3-9AB4-2499B4501321}" srcOrd="3" destOrd="0" parTransId="{A208D49F-E6B4-4886-A80B-FD585D29C6B4}" sibTransId="{0BB33435-D20A-4DED-837D-15FF9050E118}"/>
    <dgm:cxn modelId="{CF282FE6-76F8-4B80-9FD0-AFA0C88AF271}" type="presOf" srcId="{38E4A633-3B1F-48F3-9AB4-2499B4501321}" destId="{9185E91D-9BE3-49F0-9A5C-1728F64E619C}" srcOrd="0" destOrd="0" presId="urn:microsoft.com/office/officeart/2005/8/layout/venn2"/>
    <dgm:cxn modelId="{D409A69F-945A-4192-B37C-0461E8877039}" type="presOf" srcId="{99AE1CBD-E2AB-4175-B997-CF4172D4F4A7}" destId="{870FD130-744A-4FFB-90ED-907DE0B60406}" srcOrd="0" destOrd="0" presId="urn:microsoft.com/office/officeart/2005/8/layout/venn2"/>
    <dgm:cxn modelId="{A3623588-3B7E-425B-9C1A-5525F8BF6D98}" srcId="{99AE1CBD-E2AB-4175-B997-CF4172D4F4A7}" destId="{49AEA54C-E824-406A-8C7B-40C834DA2915}" srcOrd="2" destOrd="0" parTransId="{F25E4333-B1ED-4F65-9E91-C8664CA763BA}" sibTransId="{778BFA5A-0DD1-4A36-B0E1-15B98E433356}"/>
    <dgm:cxn modelId="{441226B9-1725-40FB-B1F5-8E3F1C5B9B2E}" type="presOf" srcId="{6E71F56E-0A4C-4596-B616-04E37C8EB8EC}" destId="{DE8202B9-5565-41EA-82DD-EED9AEAD496B}" srcOrd="0" destOrd="0" presId="urn:microsoft.com/office/officeart/2005/8/layout/venn2"/>
    <dgm:cxn modelId="{1972936C-0345-41B2-B003-9FDABB80D941}" srcId="{99AE1CBD-E2AB-4175-B997-CF4172D4F4A7}" destId="{30F3333E-DA8C-4E3D-A8C0-489A5C20EEB8}" srcOrd="1" destOrd="0" parTransId="{2ED2EC8A-7934-44A5-8168-AF92D01E442C}" sibTransId="{A9599C38-7B81-48DE-AEF4-E49EDDCF5482}"/>
    <dgm:cxn modelId="{DF044604-AA71-468C-B7FF-F7CCB6A77AE4}" type="presOf" srcId="{49AEA54C-E824-406A-8C7B-40C834DA2915}" destId="{4FC325E0-819A-40B2-91CD-3DEE5F6D5101}" srcOrd="0" destOrd="0" presId="urn:microsoft.com/office/officeart/2005/8/layout/venn2"/>
    <dgm:cxn modelId="{A71AA408-F04D-4038-A08E-CA543FE082E1}" type="presOf" srcId="{30F3333E-DA8C-4E3D-A8C0-489A5C20EEB8}" destId="{34F12755-FD39-4151-9734-9210B1523B79}" srcOrd="0" destOrd="0" presId="urn:microsoft.com/office/officeart/2005/8/layout/venn2"/>
    <dgm:cxn modelId="{C6F77D9B-40C3-4D27-8560-35821D87F121}" type="presOf" srcId="{30F3333E-DA8C-4E3D-A8C0-489A5C20EEB8}" destId="{8B965C72-D044-4FF8-93C4-5DA357E5F6F8}" srcOrd="1" destOrd="0" presId="urn:microsoft.com/office/officeart/2005/8/layout/venn2"/>
    <dgm:cxn modelId="{DDFE8877-7389-4B58-8313-E6D0FA6D104C}" type="presOf" srcId="{6E71F56E-0A4C-4596-B616-04E37C8EB8EC}" destId="{532DDC08-A368-4137-B74E-F6A29837EC91}" srcOrd="1" destOrd="0" presId="urn:microsoft.com/office/officeart/2005/8/layout/venn2"/>
    <dgm:cxn modelId="{1D787419-8067-4078-901F-1D19F5E35F8B}" type="presOf" srcId="{38E4A633-3B1F-48F3-9AB4-2499B4501321}" destId="{6E633F58-70EF-43A4-AA9B-27BDAB1A5870}" srcOrd="1" destOrd="0" presId="urn:microsoft.com/office/officeart/2005/8/layout/venn2"/>
    <dgm:cxn modelId="{8CB6CF7B-5AE4-4DAD-9033-1BBF2F6EAE37}" type="presParOf" srcId="{870FD130-744A-4FFB-90ED-907DE0B60406}" destId="{B13B46A9-3AB1-479C-8667-3840746CD9CF}" srcOrd="0" destOrd="0" presId="urn:microsoft.com/office/officeart/2005/8/layout/venn2"/>
    <dgm:cxn modelId="{E77F5DBF-C9E7-4527-A768-6A392EF3A96F}" type="presParOf" srcId="{B13B46A9-3AB1-479C-8667-3840746CD9CF}" destId="{DE8202B9-5565-41EA-82DD-EED9AEAD496B}" srcOrd="0" destOrd="0" presId="urn:microsoft.com/office/officeart/2005/8/layout/venn2"/>
    <dgm:cxn modelId="{F95FAFE9-435D-4A15-BED3-A7E66B93B978}" type="presParOf" srcId="{B13B46A9-3AB1-479C-8667-3840746CD9CF}" destId="{532DDC08-A368-4137-B74E-F6A29837EC91}" srcOrd="1" destOrd="0" presId="urn:microsoft.com/office/officeart/2005/8/layout/venn2"/>
    <dgm:cxn modelId="{C3741C3C-B4A1-4BA8-A47C-75200B98F3D4}" type="presParOf" srcId="{870FD130-744A-4FFB-90ED-907DE0B60406}" destId="{8EAFC5CB-4848-4647-83C0-D25D9D5405C8}" srcOrd="1" destOrd="0" presId="urn:microsoft.com/office/officeart/2005/8/layout/venn2"/>
    <dgm:cxn modelId="{A0623D53-1F34-4703-A72D-F5D692336807}" type="presParOf" srcId="{8EAFC5CB-4848-4647-83C0-D25D9D5405C8}" destId="{34F12755-FD39-4151-9734-9210B1523B79}" srcOrd="0" destOrd="0" presId="urn:microsoft.com/office/officeart/2005/8/layout/venn2"/>
    <dgm:cxn modelId="{A3575B29-E32E-421C-85B3-E85B7E947446}" type="presParOf" srcId="{8EAFC5CB-4848-4647-83C0-D25D9D5405C8}" destId="{8B965C72-D044-4FF8-93C4-5DA357E5F6F8}" srcOrd="1" destOrd="0" presId="urn:microsoft.com/office/officeart/2005/8/layout/venn2"/>
    <dgm:cxn modelId="{5084FD3F-3565-4354-B2D0-2CDACF68F4A2}" type="presParOf" srcId="{870FD130-744A-4FFB-90ED-907DE0B60406}" destId="{2F72319D-3C1A-4925-A1B0-DE3C9E9EC814}" srcOrd="2" destOrd="0" presId="urn:microsoft.com/office/officeart/2005/8/layout/venn2"/>
    <dgm:cxn modelId="{6E312765-3272-4E70-84FF-6F42CE21F0A5}" type="presParOf" srcId="{2F72319D-3C1A-4925-A1B0-DE3C9E9EC814}" destId="{4FC325E0-819A-40B2-91CD-3DEE5F6D5101}" srcOrd="0" destOrd="0" presId="urn:microsoft.com/office/officeart/2005/8/layout/venn2"/>
    <dgm:cxn modelId="{E09C5873-D3EA-4229-B9AB-F64CA2829C98}" type="presParOf" srcId="{2F72319D-3C1A-4925-A1B0-DE3C9E9EC814}" destId="{BA9337FA-1964-4857-A35F-01A0D597531E}" srcOrd="1" destOrd="0" presId="urn:microsoft.com/office/officeart/2005/8/layout/venn2"/>
    <dgm:cxn modelId="{280BFD1C-C70C-40E9-9337-BBFBE8BC4E60}" type="presParOf" srcId="{870FD130-744A-4FFB-90ED-907DE0B60406}" destId="{07D5ACE7-8F05-449C-8D11-6C704EC9615C}" srcOrd="3" destOrd="0" presId="urn:microsoft.com/office/officeart/2005/8/layout/venn2"/>
    <dgm:cxn modelId="{0A32426B-468A-4412-9FE1-86C688E031D6}" type="presParOf" srcId="{07D5ACE7-8F05-449C-8D11-6C704EC9615C}" destId="{9185E91D-9BE3-49F0-9A5C-1728F64E619C}" srcOrd="0" destOrd="0" presId="urn:microsoft.com/office/officeart/2005/8/layout/venn2"/>
    <dgm:cxn modelId="{DDF9098F-D1D7-41A8-81B3-55E84080819D}" type="presParOf" srcId="{07D5ACE7-8F05-449C-8D11-6C704EC9615C}" destId="{6E633F58-70EF-43A4-AA9B-27BDAB1A587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202B9-5565-41EA-82DD-EED9AEAD496B}">
      <dsp:nvSpPr>
        <dsp:cNvPr id="0" name=""/>
        <dsp:cNvSpPr/>
      </dsp:nvSpPr>
      <dsp:spPr>
        <a:xfrm>
          <a:off x="2116823" y="0"/>
          <a:ext cx="5927109" cy="5927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Christ's Lordship</a:t>
          </a:r>
        </a:p>
      </dsp:txBody>
      <dsp:txXfrm>
        <a:off x="4251768" y="296355"/>
        <a:ext cx="1657219" cy="889066"/>
      </dsp:txXfrm>
    </dsp:sp>
    <dsp:sp modelId="{34F12755-FD39-4151-9734-9210B1523B79}">
      <dsp:nvSpPr>
        <dsp:cNvPr id="0" name=""/>
        <dsp:cNvSpPr/>
      </dsp:nvSpPr>
      <dsp:spPr>
        <a:xfrm>
          <a:off x="2709534" y="1185421"/>
          <a:ext cx="4741687" cy="47416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Apostolic Instruction</a:t>
          </a:r>
        </a:p>
      </dsp:txBody>
      <dsp:txXfrm>
        <a:off x="4251768" y="1469923"/>
        <a:ext cx="1657219" cy="853503"/>
      </dsp:txXfrm>
    </dsp:sp>
    <dsp:sp modelId="{4FC325E0-819A-40B2-91CD-3DEE5F6D5101}">
      <dsp:nvSpPr>
        <dsp:cNvPr id="0" name=""/>
        <dsp:cNvSpPr/>
      </dsp:nvSpPr>
      <dsp:spPr>
        <a:xfrm>
          <a:off x="3302245" y="2370843"/>
          <a:ext cx="3556265" cy="3556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Christ's Teaching</a:t>
          </a:r>
        </a:p>
      </dsp:txBody>
      <dsp:txXfrm>
        <a:off x="4251768" y="2637563"/>
        <a:ext cx="1657219" cy="800159"/>
      </dsp:txXfrm>
    </dsp:sp>
    <dsp:sp modelId="{9185E91D-9BE3-49F0-9A5C-1728F64E619C}">
      <dsp:nvSpPr>
        <dsp:cNvPr id="0" name=""/>
        <dsp:cNvSpPr/>
      </dsp:nvSpPr>
      <dsp:spPr>
        <a:xfrm>
          <a:off x="3894956" y="3556265"/>
          <a:ext cx="2370843" cy="2370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Christ's Example</a:t>
          </a:r>
        </a:p>
      </dsp:txBody>
      <dsp:txXfrm>
        <a:off x="4242158" y="4148976"/>
        <a:ext cx="1676439" cy="118542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57331E-7BBE-4301-B37A-DD891813BC65}"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375975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7331E-7BBE-4301-B37A-DD891813BC65}"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110914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7331E-7BBE-4301-B37A-DD891813BC65}"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206144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57331E-7BBE-4301-B37A-DD891813BC65}"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357880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57331E-7BBE-4301-B37A-DD891813BC65}"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158489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57331E-7BBE-4301-B37A-DD891813BC65}"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34799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57331E-7BBE-4301-B37A-DD891813BC65}"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224896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57331E-7BBE-4301-B37A-DD891813BC65}"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339349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7331E-7BBE-4301-B37A-DD891813BC65}"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39547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57331E-7BBE-4301-B37A-DD891813BC65}"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41235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57331E-7BBE-4301-B37A-DD891813BC65}"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239E5-E381-4170-925F-84738C3EDE35}" type="slidenum">
              <a:rPr lang="en-US" smtClean="0"/>
              <a:t>‹#›</a:t>
            </a:fld>
            <a:endParaRPr lang="en-US"/>
          </a:p>
        </p:txBody>
      </p:sp>
    </p:spTree>
    <p:extLst>
      <p:ext uri="{BB962C8B-B14F-4D97-AF65-F5344CB8AC3E}">
        <p14:creationId xmlns:p14="http://schemas.microsoft.com/office/powerpoint/2010/main" val="154821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7331E-7BBE-4301-B37A-DD891813BC65}"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239E5-E381-4170-925F-84738C3EDE35}" type="slidenum">
              <a:rPr lang="en-US" smtClean="0"/>
              <a:t>‹#›</a:t>
            </a:fld>
            <a:endParaRPr lang="en-US"/>
          </a:p>
        </p:txBody>
      </p:sp>
    </p:spTree>
    <p:extLst>
      <p:ext uri="{BB962C8B-B14F-4D97-AF65-F5344CB8AC3E}">
        <p14:creationId xmlns:p14="http://schemas.microsoft.com/office/powerpoint/2010/main" val="3306964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ckground image cro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09" y="-1459438"/>
            <a:ext cx="12696173" cy="95221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12184" y="53054"/>
            <a:ext cx="11845555" cy="2048434"/>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0446800"/>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5712"/>
            <a:ext cx="10515600" cy="1325563"/>
          </a:xfrm>
        </p:spPr>
        <p:txBody>
          <a:bodyPr>
            <a:normAutofit fontScale="90000"/>
          </a:bodyPr>
          <a:lstStyle/>
          <a:p>
            <a:pPr lvl="0">
              <a:spcBef>
                <a:spcPts val="1000"/>
              </a:spcBef>
            </a:pPr>
            <a:r>
              <a:rPr lang="en-US" b="1" dirty="0" err="1" smtClean="0"/>
              <a:t>Reappropriation</a:t>
            </a:r>
            <a:r>
              <a:rPr lang="en-US" b="1" dirty="0" smtClean="0"/>
              <a:t> of the Law as Prophecy</a:t>
            </a:r>
            <a:br>
              <a:rPr lang="en-US" b="1" dirty="0" smtClean="0"/>
            </a:br>
            <a:r>
              <a:rPr lang="en-US" b="1" dirty="0" smtClean="0"/>
              <a:t/>
            </a:r>
            <a:br>
              <a:rPr lang="en-US" b="1" dirty="0" smtClean="0"/>
            </a:br>
            <a:r>
              <a:rPr lang="en-US" sz="2800" b="1" dirty="0">
                <a:solidFill>
                  <a:prstClr val="black"/>
                </a:solidFill>
                <a:latin typeface="Calibri" panose="020F0502020204030204"/>
                <a:ea typeface="+mn-ea"/>
                <a:cs typeface="+mn-cs"/>
              </a:rPr>
              <a:t>Paul Shows how the main characters in the Law point us to the New Covenant.</a:t>
            </a:r>
            <a:br>
              <a:rPr lang="en-US" sz="2800" b="1" dirty="0">
                <a:solidFill>
                  <a:prstClr val="black"/>
                </a:solidFill>
                <a:latin typeface="Calibri" panose="020F0502020204030204"/>
                <a:ea typeface="+mn-ea"/>
                <a:cs typeface="+mn-cs"/>
              </a:rPr>
            </a:br>
            <a:endParaRPr lang="en-US" dirty="0"/>
          </a:p>
        </p:txBody>
      </p:sp>
      <p:sp>
        <p:nvSpPr>
          <p:cNvPr id="3" name="Content Placeholder 2"/>
          <p:cNvSpPr>
            <a:spLocks noGrp="1"/>
          </p:cNvSpPr>
          <p:nvPr>
            <p:ph idx="1"/>
          </p:nvPr>
        </p:nvSpPr>
        <p:spPr>
          <a:xfrm>
            <a:off x="184150" y="2755928"/>
            <a:ext cx="11823700" cy="4351338"/>
          </a:xfrm>
        </p:spPr>
        <p:txBody>
          <a:bodyPr>
            <a:normAutofit/>
          </a:bodyPr>
          <a:lstStyle/>
          <a:p>
            <a:pPr marL="0" indent="0">
              <a:buNone/>
            </a:pPr>
            <a:r>
              <a:rPr lang="en-US" dirty="0" smtClean="0"/>
              <a:t>“How then was [Righteousness] counted to [Abraham]? Was it before or after he had been circumcised? It was not after, but before he was circumcised. He received the sign of circumcision as a seal of the righteousness that he had by faith while he was still uncircumcised. </a:t>
            </a:r>
            <a:r>
              <a:rPr lang="en-US" b="1" dirty="0" smtClean="0"/>
              <a:t>The purpose was to make him the father of all who believe without being circumcised, so that righteousness would be counted to them as well</a:t>
            </a:r>
            <a:r>
              <a:rPr lang="en-US" dirty="0" smtClean="0"/>
              <a:t>, and to make him the father of the circumcised who are not merely circumcised but who also walk in the footsteps of the faith that our father Abraham had before he was circumcised.” – Romans 4:10-12</a:t>
            </a:r>
          </a:p>
          <a:p>
            <a:pPr>
              <a:buFontTx/>
              <a:buChar char="-"/>
            </a:pPr>
            <a:endParaRPr lang="en-US" b="1" dirty="0" smtClean="0"/>
          </a:p>
          <a:p>
            <a:pPr>
              <a:buFontTx/>
              <a:buChar char="-"/>
            </a:pPr>
            <a:endParaRPr lang="en-US" b="1" dirty="0"/>
          </a:p>
          <a:p>
            <a:pPr marL="0" indent="0">
              <a:buNone/>
            </a:pPr>
            <a:endParaRPr lang="en-US" b="1" dirty="0" smtClean="0"/>
          </a:p>
          <a:p>
            <a:endParaRPr lang="en-US" b="1" dirty="0" smtClean="0"/>
          </a:p>
          <a:p>
            <a:pPr marL="0" indent="0">
              <a:buNone/>
            </a:pPr>
            <a:endParaRPr lang="en-US" b="1" dirty="0"/>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24069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95" y="500062"/>
            <a:ext cx="10515600" cy="1325563"/>
          </a:xfrm>
        </p:spPr>
        <p:txBody>
          <a:bodyPr>
            <a:normAutofit fontScale="90000"/>
          </a:bodyPr>
          <a:lstStyle/>
          <a:p>
            <a:pPr lvl="0">
              <a:spcBef>
                <a:spcPts val="1000"/>
              </a:spcBef>
            </a:pPr>
            <a:r>
              <a:rPr lang="en-US" b="1" dirty="0" err="1" smtClean="0"/>
              <a:t>Reappropriation</a:t>
            </a:r>
            <a:r>
              <a:rPr lang="en-US" b="1" dirty="0" smtClean="0"/>
              <a:t> of the Law as Prophecy</a:t>
            </a:r>
            <a:br>
              <a:rPr lang="en-US" b="1" dirty="0" smtClean="0"/>
            </a:br>
            <a:r>
              <a:rPr lang="en-US" b="1" dirty="0" smtClean="0"/>
              <a:t/>
            </a:r>
            <a:br>
              <a:rPr lang="en-US" b="1" dirty="0" smtClean="0"/>
            </a:br>
            <a:r>
              <a:rPr lang="en-US" sz="2800" b="1" dirty="0">
                <a:solidFill>
                  <a:prstClr val="black"/>
                </a:solidFill>
                <a:latin typeface="Calibri" panose="020F0502020204030204"/>
                <a:ea typeface="+mn-ea"/>
                <a:cs typeface="+mn-cs"/>
              </a:rPr>
              <a:t>Paul Emphasizes that the Law was not intended to be permanent.</a:t>
            </a:r>
            <a:br>
              <a:rPr lang="en-US" sz="2800" b="1" dirty="0">
                <a:solidFill>
                  <a:prstClr val="black"/>
                </a:solidFill>
                <a:latin typeface="Calibri" panose="020F0502020204030204"/>
                <a:ea typeface="+mn-ea"/>
                <a:cs typeface="+mn-cs"/>
              </a:rPr>
            </a:br>
            <a:endParaRPr lang="en-US" dirty="0"/>
          </a:p>
        </p:txBody>
      </p:sp>
      <p:sp>
        <p:nvSpPr>
          <p:cNvPr id="3" name="Content Placeholder 2"/>
          <p:cNvSpPr>
            <a:spLocks noGrp="1"/>
          </p:cNvSpPr>
          <p:nvPr>
            <p:ph idx="1"/>
          </p:nvPr>
        </p:nvSpPr>
        <p:spPr>
          <a:xfrm>
            <a:off x="209550" y="1825625"/>
            <a:ext cx="11823700" cy="4351338"/>
          </a:xfrm>
        </p:spPr>
        <p:txBody>
          <a:bodyPr>
            <a:normAutofit/>
          </a:bodyPr>
          <a:lstStyle/>
          <a:p>
            <a:pPr marL="0" indent="0">
              <a:buNone/>
            </a:pPr>
            <a:endParaRPr lang="en-US" dirty="0" smtClean="0"/>
          </a:p>
          <a:p>
            <a:pPr marL="0" indent="0">
              <a:buNone/>
            </a:pPr>
            <a:r>
              <a:rPr lang="en-US" dirty="0" smtClean="0"/>
              <a:t>“…if a law had been given that could give life, then righteousness would indeed be by the law. But the Scripture imprisoned everything under sin, </a:t>
            </a:r>
            <a:r>
              <a:rPr lang="en-US" b="1" dirty="0" smtClean="0"/>
              <a:t>so that the promise by faith in Jesus Christ might be given to those who believe</a:t>
            </a:r>
            <a:r>
              <a:rPr lang="en-US" dirty="0" smtClean="0"/>
              <a:t>.” – Galatians 3:21b-22</a:t>
            </a:r>
          </a:p>
          <a:p>
            <a:pPr marL="0" indent="0">
              <a:buNone/>
            </a:pPr>
            <a:endParaRPr lang="en-US" dirty="0" smtClean="0"/>
          </a:p>
          <a:p>
            <a:pPr>
              <a:buFontTx/>
              <a:buChar char="-"/>
            </a:pPr>
            <a:endParaRPr lang="en-US" b="1" dirty="0" smtClean="0"/>
          </a:p>
          <a:p>
            <a:pPr>
              <a:buFontTx/>
              <a:buChar char="-"/>
            </a:pPr>
            <a:endParaRPr lang="en-US" b="1" dirty="0"/>
          </a:p>
          <a:p>
            <a:pPr marL="0" indent="0">
              <a:buNone/>
            </a:pPr>
            <a:endParaRPr lang="en-US" b="1" dirty="0" smtClean="0"/>
          </a:p>
          <a:p>
            <a:endParaRPr lang="en-US" b="1" dirty="0" smtClean="0"/>
          </a:p>
          <a:p>
            <a:pPr marL="0" indent="0">
              <a:buNone/>
            </a:pPr>
            <a:endParaRPr lang="en-US" b="1" dirty="0"/>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156432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838199" y="1825625"/>
            <a:ext cx="11020245" cy="4351338"/>
          </a:xfrm>
        </p:spPr>
        <p:txBody>
          <a:bodyPr/>
          <a:lstStyle/>
          <a:p>
            <a:pPr marL="0" indent="0">
              <a:buNone/>
            </a:pPr>
            <a:r>
              <a:rPr lang="en-US" dirty="0" smtClean="0"/>
              <a:t>How did the Law inform Paul in his teaching? </a:t>
            </a:r>
          </a:p>
          <a:p>
            <a:pPr marL="0" indent="0">
              <a:buNone/>
            </a:pPr>
            <a:endParaRPr lang="en-US" dirty="0"/>
          </a:p>
          <a:p>
            <a:pPr>
              <a:buFontTx/>
              <a:buChar char="-"/>
            </a:pPr>
            <a:r>
              <a:rPr lang="en-US" dirty="0" smtClean="0"/>
              <a:t>Paul frequently used language from the Law in </a:t>
            </a:r>
            <a:r>
              <a:rPr lang="en-US" dirty="0"/>
              <a:t>h</a:t>
            </a:r>
            <a:r>
              <a:rPr lang="en-US" dirty="0" smtClean="0"/>
              <a:t>is teaching.</a:t>
            </a:r>
          </a:p>
          <a:p>
            <a:pPr>
              <a:buFontTx/>
              <a:buChar char="-"/>
            </a:pPr>
            <a:r>
              <a:rPr lang="en-US" dirty="0" smtClean="0"/>
              <a:t>Paul taught that Christians fulfill the Law by living out Christ’s example.</a:t>
            </a:r>
          </a:p>
          <a:p>
            <a:pPr>
              <a:buFontTx/>
              <a:buChar char="-"/>
            </a:pPr>
            <a:r>
              <a:rPr lang="en-US" dirty="0" smtClean="0"/>
              <a:t>Paul used the Law as an example in his teaching.</a:t>
            </a:r>
            <a:endParaRPr lang="en-US" dirty="0"/>
          </a:p>
          <a:p>
            <a:pPr marL="0" indent="0">
              <a:buNone/>
            </a:pPr>
            <a:endParaRPr lang="en-US" dirty="0" smtClean="0"/>
          </a:p>
        </p:txBody>
      </p:sp>
    </p:spTree>
    <p:extLst>
      <p:ext uri="{BB962C8B-B14F-4D97-AF65-F5344CB8AC3E}">
        <p14:creationId xmlns:p14="http://schemas.microsoft.com/office/powerpoint/2010/main" val="223002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838199" y="1825625"/>
            <a:ext cx="11020245" cy="4351338"/>
          </a:xfrm>
        </p:spPr>
        <p:txBody>
          <a:bodyPr>
            <a:normAutofit lnSpcReduction="10000"/>
          </a:bodyPr>
          <a:lstStyle/>
          <a:p>
            <a:pPr marL="0" indent="0">
              <a:buNone/>
            </a:pPr>
            <a:r>
              <a:rPr lang="en-US" b="1" dirty="0" smtClean="0"/>
              <a:t>Paul frequently used language from the Law in </a:t>
            </a:r>
            <a:r>
              <a:rPr lang="en-US" b="1" dirty="0"/>
              <a:t>h</a:t>
            </a:r>
            <a:r>
              <a:rPr lang="en-US" b="1" dirty="0" smtClean="0"/>
              <a:t>is teaching.</a:t>
            </a:r>
          </a:p>
          <a:p>
            <a:pPr marL="0" indent="0">
              <a:buNone/>
            </a:pPr>
            <a:endParaRPr lang="en-US" dirty="0"/>
          </a:p>
          <a:p>
            <a:pPr marL="0" indent="0">
              <a:buNone/>
            </a:pPr>
            <a:r>
              <a:rPr lang="en-US" dirty="0" smtClean="0"/>
              <a:t>In light of Paul’s strong language of repudiation and replacement of the Law, we will be tempted to think that Paul’s stance toward the Law’s teaching was mostly negative. That isn’t the case at all. </a:t>
            </a:r>
            <a:endParaRPr lang="en-US" dirty="0"/>
          </a:p>
          <a:p>
            <a:pPr marL="0" indent="0">
              <a:buNone/>
            </a:pPr>
            <a:endParaRPr lang="en-US" dirty="0" smtClean="0"/>
          </a:p>
          <a:p>
            <a:pPr marL="0" indent="0">
              <a:buNone/>
            </a:pPr>
            <a:r>
              <a:rPr lang="en-US" dirty="0" smtClean="0"/>
              <a:t>Aside from Christ, it is </a:t>
            </a:r>
            <a:r>
              <a:rPr lang="en-US" dirty="0" err="1" smtClean="0"/>
              <a:t>appearent</a:t>
            </a:r>
            <a:r>
              <a:rPr lang="en-US" dirty="0" smtClean="0"/>
              <a:t> that the Old Testament had the greatest influence on Paul’s teaching. He quoted it frequently. But even more significant than that, his teaching is dripping with language straight from the Law. </a:t>
            </a:r>
            <a:endParaRPr lang="en-US" dirty="0" smtClean="0"/>
          </a:p>
        </p:txBody>
      </p:sp>
    </p:spTree>
    <p:extLst>
      <p:ext uri="{BB962C8B-B14F-4D97-AF65-F5344CB8AC3E}">
        <p14:creationId xmlns:p14="http://schemas.microsoft.com/office/powerpoint/2010/main" val="391828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838199" y="1825625"/>
            <a:ext cx="11020245" cy="4351338"/>
          </a:xfrm>
        </p:spPr>
        <p:txBody>
          <a:bodyPr>
            <a:normAutofit/>
          </a:bodyPr>
          <a:lstStyle/>
          <a:p>
            <a:pPr marL="0" indent="0">
              <a:buNone/>
            </a:pPr>
            <a:r>
              <a:rPr lang="en-US" b="1" dirty="0" smtClean="0"/>
              <a:t>Paul frequently used language from the Law in </a:t>
            </a:r>
            <a:r>
              <a:rPr lang="en-US" b="1" dirty="0"/>
              <a:t>h</a:t>
            </a:r>
            <a:r>
              <a:rPr lang="en-US" b="1" dirty="0" smtClean="0"/>
              <a:t>is teaching.</a:t>
            </a:r>
          </a:p>
          <a:p>
            <a:pPr marL="0" indent="0">
              <a:buNone/>
            </a:pPr>
            <a:endParaRPr lang="en-US" dirty="0"/>
          </a:p>
          <a:p>
            <a:pPr marL="0" indent="0">
              <a:buNone/>
            </a:pPr>
            <a:r>
              <a:rPr lang="en-US" dirty="0" smtClean="0"/>
              <a:t>A good </a:t>
            </a:r>
            <a:r>
              <a:rPr lang="en-US" dirty="0" smtClean="0"/>
              <a:t>example of this is found in Paul’s teaching on sexuality. </a:t>
            </a:r>
            <a:endParaRPr lang="en-US" dirty="0"/>
          </a:p>
          <a:p>
            <a:pPr marL="0" indent="0">
              <a:buNone/>
            </a:pPr>
            <a:endParaRPr lang="en-US" dirty="0" smtClean="0"/>
          </a:p>
          <a:p>
            <a:pPr marL="0" indent="0">
              <a:buNone/>
            </a:pPr>
            <a:r>
              <a:rPr lang="en-US" dirty="0" smtClean="0"/>
              <a:t>At no point does Paul tell Christians that they must adhere to the Old Testament Laws regarding sexuality. However, when addressing sexual ethics, Paul is often repeating what is commanded in the Old Testament. </a:t>
            </a:r>
          </a:p>
        </p:txBody>
      </p:sp>
    </p:spTree>
    <p:extLst>
      <p:ext uri="{BB962C8B-B14F-4D97-AF65-F5344CB8AC3E}">
        <p14:creationId xmlns:p14="http://schemas.microsoft.com/office/powerpoint/2010/main" val="3851127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193965"/>
          </a:xfrm>
        </p:spPr>
        <p:txBody>
          <a:bodyPr>
            <a:normAutofit/>
          </a:bodyPr>
          <a:lstStyle/>
          <a:p>
            <a:pPr marL="0" indent="0">
              <a:buNone/>
            </a:pPr>
            <a:r>
              <a:rPr lang="en-US" b="1" dirty="0" smtClean="0"/>
              <a:t>Paul frequently used language from the Law in his teaching.</a:t>
            </a:r>
            <a:endParaRPr lang="en-US" dirty="0" smtClean="0"/>
          </a:p>
          <a:p>
            <a:pPr marL="0" indent="0">
              <a:buNone/>
            </a:pPr>
            <a:endParaRPr lang="en-US" dirty="0"/>
          </a:p>
          <a:p>
            <a:pPr marL="0" indent="0">
              <a:buNone/>
            </a:pPr>
            <a:r>
              <a:rPr lang="en-US" dirty="0" smtClean="0"/>
              <a:t>In 1 Corinthians 5, we find the infamous story of a man who had sexual relations with his father’s wife (his step-mom). </a:t>
            </a:r>
          </a:p>
          <a:p>
            <a:pPr marL="0" indent="0">
              <a:buNone/>
            </a:pPr>
            <a:endParaRPr lang="en-US" dirty="0"/>
          </a:p>
          <a:p>
            <a:pPr marL="0" indent="0">
              <a:buNone/>
            </a:pPr>
            <a:r>
              <a:rPr lang="en-US" dirty="0" smtClean="0"/>
              <a:t>“It is actually reported that there is sexual immorality among you, and of a kind that is not tolerated even among pagans, for a man has his father's wife…Let him who has done this be removed from among you…you are to deliver this man to Satan for the destruction of the flesh, so that his spirit may be saved in the day of the Lord.” – 1 Corinthians 5:1-5</a:t>
            </a:r>
          </a:p>
          <a:p>
            <a:pPr marL="0" indent="0">
              <a:buNone/>
            </a:pPr>
            <a:r>
              <a:rPr lang="en-US" dirty="0" smtClean="0"/>
              <a:t>“…</a:t>
            </a:r>
            <a:r>
              <a:rPr lang="en-US" dirty="0" smtClean="0"/>
              <a:t>Purge the evil person from among you.” 1 Corinthians 5:13b</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38203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193965"/>
          </a:xfrm>
        </p:spPr>
        <p:txBody>
          <a:bodyPr>
            <a:normAutofit/>
          </a:bodyPr>
          <a:lstStyle/>
          <a:p>
            <a:pPr marL="0" indent="0">
              <a:buNone/>
            </a:pPr>
            <a:r>
              <a:rPr lang="en-US" b="1" dirty="0" smtClean="0"/>
              <a:t>Paul frequently used language from the Law in his teaching.</a:t>
            </a:r>
            <a:endParaRPr lang="en-US" dirty="0" smtClean="0"/>
          </a:p>
          <a:p>
            <a:pPr marL="0" indent="0">
              <a:buNone/>
            </a:pPr>
            <a:endParaRPr lang="en-US" dirty="0" smtClean="0"/>
          </a:p>
          <a:p>
            <a:pPr marL="0" indent="0">
              <a:buNone/>
            </a:pPr>
            <a:r>
              <a:rPr lang="en-US" dirty="0" smtClean="0"/>
              <a:t>The words Paul chose to describe the situation and his response to it are rich with reference to the Law:</a:t>
            </a:r>
          </a:p>
          <a:p>
            <a:pPr marL="0" indent="0">
              <a:buNone/>
            </a:pPr>
            <a:endParaRPr lang="en-US" dirty="0" smtClean="0"/>
          </a:p>
          <a:p>
            <a:pPr marL="0" indent="0">
              <a:buNone/>
            </a:pPr>
            <a:r>
              <a:rPr lang="en-US" dirty="0" smtClean="0"/>
              <a:t>“</a:t>
            </a:r>
            <a:r>
              <a:rPr lang="en-US" dirty="0"/>
              <a:t>You shall not uncover the nakedness of your father's </a:t>
            </a:r>
            <a:r>
              <a:rPr lang="en-US" dirty="0" smtClean="0"/>
              <a:t>wife…” - Leviticus 18:8</a:t>
            </a:r>
          </a:p>
          <a:p>
            <a:pPr marL="0" indent="0">
              <a:buNone/>
            </a:pPr>
            <a:r>
              <a:rPr lang="en-US" dirty="0" smtClean="0"/>
              <a:t>“</a:t>
            </a:r>
            <a:r>
              <a:rPr lang="en-US" dirty="0"/>
              <a:t>Cursed be anyone who lies with his father's </a:t>
            </a:r>
            <a:r>
              <a:rPr lang="en-US" dirty="0" smtClean="0"/>
              <a:t>wife…” - Deuteronomy 27:20</a:t>
            </a:r>
          </a:p>
          <a:p>
            <a:pPr marL="0" indent="0">
              <a:buNone/>
            </a:pPr>
            <a:r>
              <a:rPr lang="en-US" dirty="0" smtClean="0"/>
              <a:t>“If </a:t>
            </a:r>
            <a:r>
              <a:rPr lang="en-US" dirty="0"/>
              <a:t>a man is found lying with the wife of another man, both of them shall die, the man who lay with the woman, and the woman. </a:t>
            </a:r>
            <a:r>
              <a:rPr lang="en-US" b="1" dirty="0"/>
              <a:t>So you shall purge the evil from Israel</a:t>
            </a:r>
            <a:r>
              <a:rPr lang="en-US" b="1" dirty="0" smtClean="0"/>
              <a:t>.</a:t>
            </a:r>
            <a:r>
              <a:rPr lang="en-US" dirty="0" smtClean="0"/>
              <a:t>” – Deuteronomy 22:22</a:t>
            </a:r>
            <a:endParaRPr lang="en-US" b="1"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480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193965"/>
          </a:xfrm>
        </p:spPr>
        <p:txBody>
          <a:bodyPr>
            <a:normAutofit/>
          </a:bodyPr>
          <a:lstStyle/>
          <a:p>
            <a:pPr marL="0" indent="0">
              <a:buNone/>
            </a:pPr>
            <a:r>
              <a:rPr lang="en-US" b="1" dirty="0" smtClean="0"/>
              <a:t>Paul frequently used language from the Law in his teaching.</a:t>
            </a:r>
            <a:endParaRPr lang="en-US" dirty="0" smtClean="0"/>
          </a:p>
          <a:p>
            <a:pPr marL="0" indent="0">
              <a:buNone/>
            </a:pPr>
            <a:endParaRPr lang="en-US" dirty="0" smtClean="0"/>
          </a:p>
          <a:p>
            <a:pPr marL="0" indent="0">
              <a:buNone/>
            </a:pPr>
            <a:r>
              <a:rPr lang="en-US" dirty="0" smtClean="0"/>
              <a:t>Another example can be found in Paul’s teaching on homosexuality. </a:t>
            </a:r>
          </a:p>
          <a:p>
            <a:pPr marL="0" indent="0">
              <a:buNone/>
            </a:pPr>
            <a:endParaRPr lang="en-US" b="1" dirty="0"/>
          </a:p>
          <a:p>
            <a:pPr marL="0" indent="0">
              <a:buNone/>
            </a:pPr>
            <a:r>
              <a:rPr lang="en-US" dirty="0" smtClean="0"/>
              <a:t>The laws regarding homosexuality in Leviticus say:</a:t>
            </a:r>
          </a:p>
          <a:p>
            <a:pPr marL="0" indent="0">
              <a:buNone/>
            </a:pPr>
            <a:endParaRPr lang="en-US" dirty="0"/>
          </a:p>
          <a:p>
            <a:pPr marL="0" indent="0">
              <a:buNone/>
            </a:pPr>
            <a:r>
              <a:rPr lang="en-US" dirty="0" smtClean="0"/>
              <a:t>“You shall not lie with a male as with a woman; it is an abomination.” </a:t>
            </a:r>
          </a:p>
          <a:p>
            <a:pPr marL="0" indent="0">
              <a:buNone/>
            </a:pPr>
            <a:r>
              <a:rPr lang="en-US" dirty="0" smtClean="0"/>
              <a:t>“If a man lies with a male as with a woman, both of them have committed an abomination; they shall surely be put to death; their blood is upon them.”</a:t>
            </a:r>
          </a:p>
          <a:p>
            <a:pPr marL="0" indent="0">
              <a:buNone/>
            </a:pPr>
            <a:r>
              <a:rPr lang="en-US" dirty="0" smtClean="0"/>
              <a:t>- Leviticus 18:22 and 20:13</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764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a:bodyPr>
          <a:lstStyle/>
          <a:p>
            <a:pPr marL="0" indent="0">
              <a:buNone/>
            </a:pPr>
            <a:r>
              <a:rPr lang="en-US" b="1" dirty="0" smtClean="0"/>
              <a:t>Paul frequently used language from the Law in his teaching.</a:t>
            </a:r>
            <a:endParaRPr lang="en-US" dirty="0" smtClean="0"/>
          </a:p>
          <a:p>
            <a:pPr marL="0" indent="0">
              <a:buNone/>
            </a:pPr>
            <a:r>
              <a:rPr lang="en-US" dirty="0" smtClean="0"/>
              <a:t>Another example can be found in Paul’s teaching on homosexuality. </a:t>
            </a:r>
          </a:p>
          <a:p>
            <a:pPr marL="0" indent="0">
              <a:buNone/>
            </a:pPr>
            <a:endParaRPr lang="en-US" b="1" dirty="0"/>
          </a:p>
          <a:p>
            <a:pPr marL="0" indent="0">
              <a:buNone/>
            </a:pPr>
            <a:r>
              <a:rPr lang="en-US" dirty="0" smtClean="0"/>
              <a:t>Two of the words that are repeated in the Greek version of these texts are: </a:t>
            </a:r>
          </a:p>
          <a:p>
            <a:r>
              <a:rPr lang="en-US" dirty="0" smtClean="0"/>
              <a:t>“</a:t>
            </a:r>
            <a:r>
              <a:rPr lang="en-US" dirty="0" err="1" smtClean="0"/>
              <a:t>arsen</a:t>
            </a:r>
            <a:r>
              <a:rPr lang="en-US" dirty="0" smtClean="0"/>
              <a:t>” (man)</a:t>
            </a:r>
          </a:p>
          <a:p>
            <a:r>
              <a:rPr lang="en-US" dirty="0" smtClean="0"/>
              <a:t>and “</a:t>
            </a:r>
            <a:r>
              <a:rPr lang="en-US" dirty="0" err="1" smtClean="0"/>
              <a:t>koite</a:t>
            </a:r>
            <a:r>
              <a:rPr lang="en-US" dirty="0" smtClean="0"/>
              <a:t>’” (lit: bed)</a:t>
            </a:r>
          </a:p>
          <a:p>
            <a:pPr marL="0" indent="0">
              <a:buNone/>
            </a:pPr>
            <a:endParaRPr lang="en-US" dirty="0" smtClean="0"/>
          </a:p>
          <a:p>
            <a:pPr marL="0" indent="0">
              <a:buNone/>
            </a:pPr>
            <a:r>
              <a:rPr lang="en-US" dirty="0" smtClean="0"/>
              <a:t>Paul combines these into one word (</a:t>
            </a:r>
            <a:r>
              <a:rPr lang="en-US" dirty="0" err="1" smtClean="0"/>
              <a:t>arsenokoites</a:t>
            </a:r>
            <a:r>
              <a:rPr lang="en-US" dirty="0" smtClean="0"/>
              <a:t>) which English translations often translate: “homosexual” (1 </a:t>
            </a:r>
            <a:r>
              <a:rPr lang="en-US" dirty="0" err="1" smtClean="0"/>
              <a:t>Cor</a:t>
            </a:r>
            <a:r>
              <a:rPr lang="en-US" dirty="0" smtClean="0"/>
              <a:t> 6:9, 1 Tim 1:10).</a:t>
            </a:r>
            <a:endParaRPr lang="en-US" dirty="0" smtClean="0"/>
          </a:p>
          <a:p>
            <a:pPr marL="0" indent="0">
              <a:buNone/>
            </a:pPr>
            <a:r>
              <a:rPr lang="en-US" dirty="0" smtClean="0"/>
              <a:t>Paul’s use of language straight from the Mosaic Law demonstrate continuity in teaching on the immorality of this behavior.</a:t>
            </a:r>
          </a:p>
        </p:txBody>
      </p:sp>
    </p:spTree>
    <p:extLst>
      <p:ext uri="{BB962C8B-B14F-4D97-AF65-F5344CB8AC3E}">
        <p14:creationId xmlns:p14="http://schemas.microsoft.com/office/powerpoint/2010/main" val="317464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fontScale="92500" lnSpcReduction="10000"/>
          </a:bodyPr>
          <a:lstStyle/>
          <a:p>
            <a:pPr marL="0" indent="0">
              <a:buNone/>
            </a:pPr>
            <a:r>
              <a:rPr lang="en-US" b="1" dirty="0" smtClean="0"/>
              <a:t>Paul taught that Christians fulfill the Law by living out Christ’s example.</a:t>
            </a:r>
          </a:p>
          <a:p>
            <a:pPr marL="0" indent="0">
              <a:buNone/>
            </a:pPr>
            <a:endParaRPr lang="en-US" b="1" dirty="0"/>
          </a:p>
          <a:p>
            <a:pPr marL="0" indent="0">
              <a:buNone/>
            </a:pPr>
            <a:r>
              <a:rPr lang="en-US" dirty="0" smtClean="0"/>
              <a:t>“For </a:t>
            </a:r>
            <a:r>
              <a:rPr lang="en-US" dirty="0"/>
              <a:t>you were called to freedom, brothers. Only do not use your freedom as an opportunity for the flesh, but through love serve one another. </a:t>
            </a:r>
            <a:r>
              <a:rPr lang="en-US" b="1" dirty="0" smtClean="0"/>
              <a:t>For</a:t>
            </a:r>
            <a:r>
              <a:rPr lang="en-US" b="1" dirty="0"/>
              <a:t> the whole law is fulfilled in one word: </a:t>
            </a:r>
            <a:r>
              <a:rPr lang="en-US" b="1" dirty="0" smtClean="0"/>
              <a:t>’You </a:t>
            </a:r>
            <a:r>
              <a:rPr lang="en-US" b="1" dirty="0"/>
              <a:t>shall love your neighbor as </a:t>
            </a:r>
            <a:r>
              <a:rPr lang="en-US" b="1" dirty="0" smtClean="0"/>
              <a:t>yourself.’</a:t>
            </a:r>
            <a:r>
              <a:rPr lang="en-US" dirty="0" smtClean="0"/>
              <a:t> But </a:t>
            </a:r>
            <a:r>
              <a:rPr lang="en-US" dirty="0"/>
              <a:t>if you bite and devour one another, watch out that you are not consumed by one another</a:t>
            </a:r>
            <a:r>
              <a:rPr lang="en-US" dirty="0" smtClean="0"/>
              <a:t>.” - Galatians 5:13-15</a:t>
            </a:r>
          </a:p>
          <a:p>
            <a:pPr marL="0" indent="0">
              <a:buNone/>
            </a:pPr>
            <a:endParaRPr lang="en-US" dirty="0"/>
          </a:p>
          <a:p>
            <a:pPr marL="0" indent="0">
              <a:buNone/>
            </a:pPr>
            <a:r>
              <a:rPr lang="en-US" dirty="0" smtClean="0"/>
              <a:t>“Owe no one anything, except to love each other, </a:t>
            </a:r>
            <a:r>
              <a:rPr lang="en-US" b="1" dirty="0" smtClean="0"/>
              <a:t>for the one who loves another has fulfilled the law.</a:t>
            </a:r>
            <a:r>
              <a:rPr lang="en-US" dirty="0" smtClean="0"/>
              <a:t> For the commandments, ‘You shall not commit adultery, You shall not murder, You shall not steal, You shall not covet,’ and any other commandment, are summed up in this word: ‘You shall love your neighbor as yourself.’ </a:t>
            </a:r>
            <a:r>
              <a:rPr lang="en-US" b="1" dirty="0" smtClean="0"/>
              <a:t>Love does no wrong to a neighbor; therefore love is the fulfilling of the law.</a:t>
            </a:r>
            <a:r>
              <a:rPr lang="en-US" dirty="0" smtClean="0"/>
              <a:t>” – Romans 13:8-10</a:t>
            </a:r>
            <a:endParaRPr lang="en-US" dirty="0" smtClean="0"/>
          </a:p>
        </p:txBody>
      </p:sp>
    </p:spTree>
    <p:extLst>
      <p:ext uri="{BB962C8B-B14F-4D97-AF65-F5344CB8AC3E}">
        <p14:creationId xmlns:p14="http://schemas.microsoft.com/office/powerpoint/2010/main" val="3936247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Paul and the Law </a:t>
            </a:r>
            <a:r>
              <a:rPr lang="en-US" dirty="0" smtClean="0"/>
              <a:t>by Brian S. </a:t>
            </a:r>
            <a:r>
              <a:rPr lang="en-US" dirty="0" err="1" smtClean="0"/>
              <a:t>Rosner</a:t>
            </a:r>
            <a:endParaRPr lang="en-US" dirty="0"/>
          </a:p>
        </p:txBody>
      </p:sp>
      <p:pic>
        <p:nvPicPr>
          <p:cNvPr id="1026" name="Picture 2" descr="Image result for paul and the law keeping the commandments of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56" y="1690688"/>
            <a:ext cx="3076575" cy="4752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ridley.edu.au/wp-content/uploads/2014/03/Brian-Website_370x3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2305050"/>
            <a:ext cx="35242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49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a:bodyPr>
          <a:lstStyle/>
          <a:p>
            <a:pPr marL="0" indent="0">
              <a:buNone/>
            </a:pPr>
            <a:r>
              <a:rPr lang="en-US" b="1" dirty="0" smtClean="0"/>
              <a:t>Paul taught that Christians fulfill the Law by living out Christ’s example.</a:t>
            </a:r>
          </a:p>
          <a:p>
            <a:pPr marL="0" indent="0">
              <a:buNone/>
            </a:pPr>
            <a:endParaRPr lang="en-US" b="1" dirty="0" smtClean="0"/>
          </a:p>
          <a:p>
            <a:pPr marL="0" indent="0">
              <a:buNone/>
            </a:pPr>
            <a:r>
              <a:rPr lang="en-US" dirty="0" smtClean="0"/>
              <a:t>These two texts show us how our relationship with the Law as Christians, while complicated, is very friendly. </a:t>
            </a:r>
          </a:p>
          <a:p>
            <a:pPr marL="0" indent="0">
              <a:buNone/>
            </a:pPr>
            <a:endParaRPr lang="en-US" dirty="0"/>
          </a:p>
          <a:p>
            <a:pPr marL="0" indent="0">
              <a:buNone/>
            </a:pPr>
            <a:r>
              <a:rPr lang="en-US" dirty="0" smtClean="0"/>
              <a:t>Though we are no longer under the Mosaic Law, Paul quotes Leviticus 19:18 (“You shall love your neighbor as yourself…”) to show that the whole Law can be boiled down to one command. So while the commandments against murder, theft, and covetousness were once specific commandments for the people of Israel, they are now examples of things that we should not do out of love for God and allegiance to Christ. </a:t>
            </a:r>
            <a:endParaRPr lang="en-US" dirty="0"/>
          </a:p>
        </p:txBody>
      </p:sp>
    </p:spTree>
    <p:extLst>
      <p:ext uri="{BB962C8B-B14F-4D97-AF65-F5344CB8AC3E}">
        <p14:creationId xmlns:p14="http://schemas.microsoft.com/office/powerpoint/2010/main" val="567563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fontScale="92500" lnSpcReduction="10000"/>
          </a:bodyPr>
          <a:lstStyle/>
          <a:p>
            <a:pPr marL="0" indent="0">
              <a:buNone/>
            </a:pPr>
            <a:r>
              <a:rPr lang="en-US" b="1" dirty="0" smtClean="0"/>
              <a:t>Paul used the Law as an example in his teaching.</a:t>
            </a:r>
          </a:p>
          <a:p>
            <a:pPr marL="0" indent="0">
              <a:buNone/>
            </a:pPr>
            <a:r>
              <a:rPr lang="en-US" dirty="0" smtClean="0"/>
              <a:t>“Do we not have the right to eat and drink? Do we not have the right to take along a believing wife, as do the other apostles and the brothers of the Lord and Cephas? Or is it only Barnabas and I who have no right to refrain from working for a living? Who serves as a soldier at his own expense? Who plants a vineyard without eating any of its fruit? Or who tends a flock without getting some of the milk?</a:t>
            </a:r>
          </a:p>
          <a:p>
            <a:pPr marL="0" indent="0">
              <a:buNone/>
            </a:pPr>
            <a:r>
              <a:rPr lang="en-US" dirty="0" smtClean="0"/>
              <a:t>Do I say these things on human authority? </a:t>
            </a:r>
            <a:r>
              <a:rPr lang="en-US" b="1" dirty="0" smtClean="0"/>
              <a:t>Does not the Law say the same? For it is written in the Law of Moses, ‘You shall not muzzle an ox when it treads out the grain.’</a:t>
            </a:r>
            <a:r>
              <a:rPr lang="en-US" dirty="0" smtClean="0"/>
              <a:t> Is it for oxen that God is concerned? Does he not certainly speak for our sake? It was written for our sake, because the plowman should plow in hope and the thresher thresh in hope of sharing in the crop. If we have sown spiritual things among you, is it too much if we reap material things from you? If others share this rightful claim on you, do not we even more?” – 1 Corinthians 9:4-12</a:t>
            </a:r>
          </a:p>
          <a:p>
            <a:pPr marL="0" indent="0">
              <a:buNone/>
            </a:pPr>
            <a:endParaRPr lang="en-US" dirty="0"/>
          </a:p>
          <a:p>
            <a:pPr marL="0" indent="0">
              <a:buNone/>
            </a:pPr>
            <a:r>
              <a:rPr lang="en-US" dirty="0" smtClean="0"/>
              <a:t> </a:t>
            </a:r>
          </a:p>
        </p:txBody>
      </p:sp>
    </p:spTree>
    <p:extLst>
      <p:ext uri="{BB962C8B-B14F-4D97-AF65-F5344CB8AC3E}">
        <p14:creationId xmlns:p14="http://schemas.microsoft.com/office/powerpoint/2010/main" val="2604599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fontScale="92500" lnSpcReduction="10000"/>
          </a:bodyPr>
          <a:lstStyle/>
          <a:p>
            <a:pPr marL="0" indent="0">
              <a:buNone/>
            </a:pPr>
            <a:r>
              <a:rPr lang="en-US" b="1" dirty="0" smtClean="0"/>
              <a:t>Paul used the Law as an example in his teaching.</a:t>
            </a:r>
          </a:p>
          <a:p>
            <a:pPr marL="0" indent="0">
              <a:buNone/>
            </a:pPr>
            <a:endParaRPr lang="en-US" dirty="0" smtClean="0"/>
          </a:p>
          <a:p>
            <a:pPr marL="0" indent="0">
              <a:buNone/>
            </a:pPr>
            <a:r>
              <a:rPr lang="en-US" dirty="0" smtClean="0"/>
              <a:t>In this passage, Paul defends his rights as an apostle (rights that he actually sets aside). </a:t>
            </a:r>
            <a:endParaRPr lang="en-US" dirty="0"/>
          </a:p>
          <a:p>
            <a:pPr marL="0" indent="0">
              <a:buNone/>
            </a:pPr>
            <a:endParaRPr lang="en-US" dirty="0" smtClean="0"/>
          </a:p>
          <a:p>
            <a:pPr marL="0" indent="0">
              <a:buNone/>
            </a:pPr>
            <a:r>
              <a:rPr lang="en-US" dirty="0" smtClean="0"/>
              <a:t>First, he argues from everyday life that nobody works for free. </a:t>
            </a:r>
            <a:endParaRPr lang="en-US" dirty="0"/>
          </a:p>
          <a:p>
            <a:pPr marL="0" indent="0">
              <a:buNone/>
            </a:pPr>
            <a:endParaRPr lang="en-US" dirty="0" smtClean="0"/>
          </a:p>
          <a:p>
            <a:pPr marL="0" indent="0">
              <a:buNone/>
            </a:pPr>
            <a:r>
              <a:rPr lang="en-US" dirty="0" smtClean="0"/>
              <a:t>But then he doesn’t want it to seem as if he only sees this right in life. He demonstrates from the Law that the Lord is concerned about these rights. In showing that the Lord prohibited the muzzling of oxen as they tread the grain, he finds a general principle of God’s concern that the laborer be provided for from his work.  </a:t>
            </a:r>
            <a:endParaRPr lang="en-US" dirty="0"/>
          </a:p>
          <a:p>
            <a:pPr marL="0" indent="0">
              <a:buNone/>
            </a:pPr>
            <a:r>
              <a:rPr lang="en-US" dirty="0" smtClean="0"/>
              <a:t> </a:t>
            </a:r>
          </a:p>
        </p:txBody>
      </p:sp>
    </p:spTree>
    <p:extLst>
      <p:ext uri="{BB962C8B-B14F-4D97-AF65-F5344CB8AC3E}">
        <p14:creationId xmlns:p14="http://schemas.microsoft.com/office/powerpoint/2010/main" val="314945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a:bodyPr>
          <a:lstStyle/>
          <a:p>
            <a:pPr marL="0" indent="0">
              <a:buNone/>
            </a:pPr>
            <a:r>
              <a:rPr lang="en-US" b="1" dirty="0" smtClean="0"/>
              <a:t>Paul used the Law as an example in his teaching.</a:t>
            </a:r>
            <a:endParaRPr lang="en-US" dirty="0" smtClean="0"/>
          </a:p>
          <a:p>
            <a:pPr marL="0" indent="0">
              <a:buNone/>
            </a:pPr>
            <a:r>
              <a:rPr lang="en-US" dirty="0" smtClean="0"/>
              <a:t>“Children, obey your parents in the Lord, for this is right. ‘Honor your father and mother’ (this is the first commandment with a promise), ‘that it may go well with you and that you may live long in the land.’ Fathers, do not provoke your children to anger, but bring them up in the discipline and instruction of the Lord.” – Ephesians 6:1-4</a:t>
            </a:r>
            <a:endParaRPr lang="en-US" dirty="0"/>
          </a:p>
          <a:p>
            <a:pPr marL="0" indent="0">
              <a:buNone/>
            </a:pPr>
            <a:r>
              <a:rPr lang="en-US" dirty="0" smtClean="0"/>
              <a:t>This passage includes a straightforward command. However, it also includes a reference to the 5</a:t>
            </a:r>
            <a:r>
              <a:rPr lang="en-US" baseline="30000" dirty="0" smtClean="0"/>
              <a:t>th</a:t>
            </a:r>
            <a:r>
              <a:rPr lang="en-US" dirty="0" smtClean="0"/>
              <a:t> commandment. Why is this? </a:t>
            </a:r>
          </a:p>
          <a:p>
            <a:r>
              <a:rPr lang="en-US" dirty="0" smtClean="0"/>
              <a:t>Paul sees significance in the fact that there is a promise attached to this commandment in the OT Law. </a:t>
            </a:r>
          </a:p>
          <a:p>
            <a:r>
              <a:rPr lang="en-US" dirty="0" smtClean="0"/>
              <a:t>Paul reaffirms this promise, giving it a broader application, under the New Covenant. </a:t>
            </a:r>
          </a:p>
        </p:txBody>
      </p:sp>
    </p:spTree>
    <p:extLst>
      <p:ext uri="{BB962C8B-B14F-4D97-AF65-F5344CB8AC3E}">
        <p14:creationId xmlns:p14="http://schemas.microsoft.com/office/powerpoint/2010/main" val="59580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a:bodyPr>
          <a:lstStyle/>
          <a:p>
            <a:pPr marL="0" indent="0">
              <a:buNone/>
            </a:pPr>
            <a:r>
              <a:rPr lang="en-US" b="1" dirty="0" smtClean="0"/>
              <a:t>Paul used the Law as an example in his teaching.</a:t>
            </a:r>
            <a:endParaRPr lang="en-US" dirty="0" smtClean="0"/>
          </a:p>
          <a:p>
            <a:pPr marL="0" indent="0">
              <a:buNone/>
            </a:pPr>
            <a:r>
              <a:rPr lang="en-US" dirty="0" smtClean="0"/>
              <a:t>“Just as in the Old Testament children who </a:t>
            </a:r>
            <a:r>
              <a:rPr lang="en-US" dirty="0" err="1" smtClean="0"/>
              <a:t>honoured</a:t>
            </a:r>
            <a:r>
              <a:rPr lang="en-US" dirty="0" smtClean="0"/>
              <a:t> or obeyed their parents were blessed with the promise of a full life, so, too, in the age of the New Covenant this general </a:t>
            </a:r>
            <a:r>
              <a:rPr lang="en-US" dirty="0" err="1" smtClean="0"/>
              <a:t>priniciple</a:t>
            </a:r>
            <a:r>
              <a:rPr lang="en-US" dirty="0" smtClean="0"/>
              <a:t> holds true for obedient Christian children.”    – Peter O’ Brien </a:t>
            </a:r>
            <a:endParaRPr lang="en-US" dirty="0"/>
          </a:p>
          <a:p>
            <a:pPr marL="0" indent="0">
              <a:buNone/>
            </a:pPr>
            <a:endParaRPr lang="en-US" dirty="0" smtClean="0"/>
          </a:p>
        </p:txBody>
      </p:sp>
    </p:spTree>
    <p:extLst>
      <p:ext uri="{BB962C8B-B14F-4D97-AF65-F5344CB8AC3E}">
        <p14:creationId xmlns:p14="http://schemas.microsoft.com/office/powerpoint/2010/main" val="3023606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a:bodyPr>
          <a:lstStyle/>
          <a:p>
            <a:pPr marL="0" indent="0">
              <a:buNone/>
            </a:pPr>
            <a:r>
              <a:rPr lang="en-US" b="1" dirty="0" smtClean="0"/>
              <a:t>Paul used the Law as an example in his teaching.</a:t>
            </a:r>
            <a:endParaRPr lang="en-US" dirty="0" smtClean="0"/>
          </a:p>
          <a:p>
            <a:pPr marL="0" indent="0">
              <a:buNone/>
            </a:pPr>
            <a:r>
              <a:rPr lang="en-US" dirty="0" smtClean="0"/>
              <a:t>This should help us see what Paul is doing when he uses the Old Testament, but what about us? Should we use the Old Testament (and even the Mosaic Law) to help us in our daily lives?</a:t>
            </a:r>
          </a:p>
          <a:p>
            <a:pPr marL="0" indent="0">
              <a:buNone/>
            </a:pPr>
            <a:endParaRPr lang="en-US" dirty="0" smtClean="0"/>
          </a:p>
          <a:p>
            <a:pPr marL="0" indent="0">
              <a:buNone/>
            </a:pPr>
            <a:r>
              <a:rPr lang="en-US" dirty="0" smtClean="0"/>
              <a:t>Yes!</a:t>
            </a:r>
          </a:p>
          <a:p>
            <a:pPr marL="0" indent="0">
              <a:buNone/>
            </a:pPr>
            <a:endParaRPr lang="en-US" dirty="0"/>
          </a:p>
          <a:p>
            <a:pPr marL="0" indent="0">
              <a:buNone/>
            </a:pPr>
            <a:r>
              <a:rPr lang="en-US" dirty="0" smtClean="0"/>
              <a:t>“All Scripture is breathed out by God and profitable for teaching, for reproof, for correction, and for training in righteousness, that the man of God may be complete, equipped for every good work.” - 2 Timothy 3:16-17</a:t>
            </a:r>
          </a:p>
          <a:p>
            <a:pPr marL="0" indent="0">
              <a:buNone/>
            </a:pP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68206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Wisdom</a:t>
            </a:r>
            <a:endParaRPr lang="en-US" dirty="0"/>
          </a:p>
        </p:txBody>
      </p:sp>
      <p:sp>
        <p:nvSpPr>
          <p:cNvPr id="3" name="Content Placeholder 2"/>
          <p:cNvSpPr>
            <a:spLocks noGrp="1"/>
          </p:cNvSpPr>
          <p:nvPr>
            <p:ph idx="1"/>
          </p:nvPr>
        </p:nvSpPr>
        <p:spPr>
          <a:xfrm>
            <a:off x="409433" y="1425199"/>
            <a:ext cx="11449011" cy="5372416"/>
          </a:xfrm>
        </p:spPr>
        <p:txBody>
          <a:bodyPr>
            <a:normAutofit lnSpcReduction="10000"/>
          </a:bodyPr>
          <a:lstStyle/>
          <a:p>
            <a:pPr marL="0" indent="0">
              <a:buNone/>
            </a:pPr>
            <a:r>
              <a:rPr lang="en-US" b="1" dirty="0" smtClean="0"/>
              <a:t>Paul used the Law as an example in his teaching.</a:t>
            </a:r>
            <a:endParaRPr lang="en-US" dirty="0" smtClean="0"/>
          </a:p>
          <a:p>
            <a:pPr marL="0" indent="0">
              <a:buNone/>
            </a:pPr>
            <a:r>
              <a:rPr lang="en-US" dirty="0" smtClean="0"/>
              <a:t>Based on what we’ve seen, here are some ways that we can imitate Paul’s use of the Law as we live under the New Covenant:</a:t>
            </a:r>
          </a:p>
          <a:p>
            <a:pPr marL="0" indent="0">
              <a:buNone/>
            </a:pPr>
            <a:endParaRPr lang="en-US" dirty="0"/>
          </a:p>
          <a:p>
            <a:r>
              <a:rPr lang="en-US" dirty="0" smtClean="0"/>
              <a:t>Read of wise people in the faith and see their example for how to follow God (e.g. Hebrews 11).</a:t>
            </a:r>
          </a:p>
          <a:p>
            <a:r>
              <a:rPr lang="en-US" dirty="0" smtClean="0"/>
              <a:t>As you read the specific Old Testament Laws, consider the general principle that could be helpful to you in your life (e.g. Sabbath).</a:t>
            </a:r>
          </a:p>
          <a:p>
            <a:r>
              <a:rPr lang="en-US" dirty="0" smtClean="0"/>
              <a:t>Look for passages that emphasize things that may be a blind spot of yours (e.g. Ox treading the grain, treatment of immigrants). </a:t>
            </a:r>
            <a:endParaRPr lang="en-US" dirty="0"/>
          </a:p>
          <a:p>
            <a:r>
              <a:rPr lang="en-US" dirty="0" smtClean="0"/>
              <a:t>Consider where the passage is located in history and how it is fulfilled in Christ (and in us) through the New Covenant.</a:t>
            </a:r>
          </a:p>
          <a:p>
            <a:endParaRPr lang="en-US" dirty="0" smtClean="0"/>
          </a:p>
          <a:p>
            <a:pPr marL="0" indent="0">
              <a:buNone/>
            </a:pP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475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40296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Paul Talk about the Law?</a:t>
            </a:r>
            <a:endParaRPr lang="en-US" b="1" dirty="0"/>
          </a:p>
        </p:txBody>
      </p:sp>
      <p:sp>
        <p:nvSpPr>
          <p:cNvPr id="3" name="Content Placeholder 2"/>
          <p:cNvSpPr>
            <a:spLocks noGrp="1"/>
          </p:cNvSpPr>
          <p:nvPr>
            <p:ph idx="1"/>
          </p:nvPr>
        </p:nvSpPr>
        <p:spPr/>
        <p:txBody>
          <a:bodyPr/>
          <a:lstStyle/>
          <a:p>
            <a:pPr marL="0" indent="0">
              <a:buNone/>
            </a:pPr>
            <a:r>
              <a:rPr lang="en-US" dirty="0"/>
              <a:t>We’re going to find that there are 3 </a:t>
            </a:r>
            <a:r>
              <a:rPr lang="en-US" dirty="0" smtClean="0"/>
              <a:t>general </a:t>
            </a:r>
            <a:r>
              <a:rPr lang="en-US" dirty="0"/>
              <a:t>ways that Paul talks about the Law: </a:t>
            </a:r>
          </a:p>
          <a:p>
            <a:pPr lvl="0"/>
            <a:r>
              <a:rPr lang="en-US" dirty="0"/>
              <a:t>Repudiation of the Law</a:t>
            </a:r>
          </a:p>
          <a:p>
            <a:pPr lvl="0"/>
            <a:r>
              <a:rPr lang="en-US" dirty="0"/>
              <a:t>Replacement of the Law</a:t>
            </a:r>
          </a:p>
          <a:p>
            <a:pPr lvl="0"/>
            <a:r>
              <a:rPr lang="en-US" dirty="0" err="1"/>
              <a:t>Reappropriation</a:t>
            </a:r>
            <a:r>
              <a:rPr lang="en-US" dirty="0"/>
              <a:t> of the Law</a:t>
            </a:r>
          </a:p>
          <a:p>
            <a:endParaRPr lang="en-US" dirty="0"/>
          </a:p>
        </p:txBody>
      </p:sp>
    </p:spTree>
    <p:extLst>
      <p:ext uri="{BB962C8B-B14F-4D97-AF65-F5344CB8AC3E}">
        <p14:creationId xmlns:p14="http://schemas.microsoft.com/office/powerpoint/2010/main" val="18787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ckground image restaurant serving dish wine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589" y="-66583"/>
            <a:ext cx="4647061" cy="69705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4312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Repudiation of the Law</a:t>
            </a:r>
            <a:endParaRPr lang="en-US" dirty="0"/>
          </a:p>
        </p:txBody>
      </p:sp>
      <p:sp>
        <p:nvSpPr>
          <p:cNvPr id="3" name="Content Placeholder 2"/>
          <p:cNvSpPr>
            <a:spLocks noGrp="1"/>
          </p:cNvSpPr>
          <p:nvPr>
            <p:ph idx="1"/>
          </p:nvPr>
        </p:nvSpPr>
        <p:spPr/>
        <p:txBody>
          <a:bodyPr/>
          <a:lstStyle/>
          <a:p>
            <a:pPr marL="0" indent="0">
              <a:buNone/>
            </a:pPr>
            <a:r>
              <a:rPr lang="en-US" dirty="0"/>
              <a:t>Paul teaches that:</a:t>
            </a:r>
          </a:p>
          <a:p>
            <a:pPr lvl="0"/>
            <a:r>
              <a:rPr lang="en-US" dirty="0"/>
              <a:t>Believers are not under the Law.</a:t>
            </a:r>
          </a:p>
          <a:p>
            <a:pPr lvl="0"/>
            <a:r>
              <a:rPr lang="en-US" dirty="0"/>
              <a:t>Believers have died to the Law.</a:t>
            </a:r>
          </a:p>
          <a:p>
            <a:pPr lvl="0"/>
            <a:r>
              <a:rPr lang="en-US" dirty="0"/>
              <a:t>Believers have been set free from the Law.</a:t>
            </a:r>
          </a:p>
          <a:p>
            <a:pPr lvl="0"/>
            <a:r>
              <a:rPr lang="en-US" dirty="0"/>
              <a:t>And that Christ has put an end to the Law.</a:t>
            </a:r>
          </a:p>
        </p:txBody>
      </p:sp>
    </p:spTree>
    <p:extLst>
      <p:ext uri="{BB962C8B-B14F-4D97-AF65-F5344CB8AC3E}">
        <p14:creationId xmlns:p14="http://schemas.microsoft.com/office/powerpoint/2010/main" val="98702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85" y="365125"/>
            <a:ext cx="10515600" cy="1325563"/>
          </a:xfrm>
        </p:spPr>
        <p:txBody>
          <a:bodyPr/>
          <a:lstStyle/>
          <a:p>
            <a:r>
              <a:rPr lang="en-US" b="1" dirty="0" smtClean="0"/>
              <a:t>Replacement of the Law</a:t>
            </a:r>
            <a:endParaRPr lang="en-US" dirty="0"/>
          </a:p>
        </p:txBody>
      </p:sp>
      <p:graphicFrame>
        <p:nvGraphicFramePr>
          <p:cNvPr id="5" name="Diagram 4"/>
          <p:cNvGraphicFramePr/>
          <p:nvPr>
            <p:extLst/>
          </p:nvPr>
        </p:nvGraphicFramePr>
        <p:xfrm>
          <a:off x="2647666" y="491699"/>
          <a:ext cx="10160757" cy="5927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flipH="1">
            <a:off x="304510" y="3101310"/>
            <a:ext cx="3997194" cy="707886"/>
          </a:xfrm>
          <a:prstGeom prst="rect">
            <a:avLst/>
          </a:prstGeom>
          <a:noFill/>
        </p:spPr>
        <p:txBody>
          <a:bodyPr wrap="square" rtlCol="0">
            <a:spAutoFit/>
          </a:bodyPr>
          <a:lstStyle/>
          <a:p>
            <a:r>
              <a:rPr lang="en-US" sz="4000" b="1" dirty="0" smtClean="0"/>
              <a:t>The Law of Christ</a:t>
            </a:r>
            <a:endParaRPr lang="en-US" sz="4000" dirty="0"/>
          </a:p>
        </p:txBody>
      </p:sp>
    </p:spTree>
    <p:extLst>
      <p:ext uri="{BB962C8B-B14F-4D97-AF65-F5344CB8AC3E}">
        <p14:creationId xmlns:p14="http://schemas.microsoft.com/office/powerpoint/2010/main" val="80801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a:t>
            </a:r>
            <a:r>
              <a:rPr lang="en-US" b="1" dirty="0"/>
              <a:t>of the </a:t>
            </a:r>
            <a:r>
              <a:rPr lang="en-US" b="1" dirty="0" smtClean="0"/>
              <a:t>Law</a:t>
            </a:r>
            <a:endParaRPr lang="en-US" dirty="0"/>
          </a:p>
        </p:txBody>
      </p:sp>
      <p:sp>
        <p:nvSpPr>
          <p:cNvPr id="3" name="Content Placeholder 2"/>
          <p:cNvSpPr>
            <a:spLocks noGrp="1"/>
          </p:cNvSpPr>
          <p:nvPr>
            <p:ph idx="1"/>
          </p:nvPr>
        </p:nvSpPr>
        <p:spPr>
          <a:xfrm>
            <a:off x="838200" y="3646097"/>
            <a:ext cx="10515600" cy="2530865"/>
          </a:xfrm>
        </p:spPr>
        <p:txBody>
          <a:bodyPr/>
          <a:lstStyle/>
          <a:p>
            <a:pPr marL="0" indent="0">
              <a:buNone/>
            </a:pPr>
            <a:endParaRPr lang="en-US" dirty="0"/>
          </a:p>
          <a:p>
            <a:pPr marL="0" indent="0">
              <a:buNone/>
            </a:pPr>
            <a:r>
              <a:rPr lang="en-US" b="1" dirty="0" smtClean="0"/>
              <a:t>There are two general ways in which Paul can be seen as using the Law:</a:t>
            </a:r>
          </a:p>
          <a:p>
            <a:r>
              <a:rPr lang="en-US" b="1" dirty="0" smtClean="0"/>
              <a:t>He uses the Law as Prophecy.</a:t>
            </a:r>
          </a:p>
          <a:p>
            <a:r>
              <a:rPr lang="en-US" b="1" dirty="0" smtClean="0"/>
              <a:t>He uses the Law as Wisdom.</a:t>
            </a:r>
          </a:p>
          <a:p>
            <a:endParaRPr lang="en-US" b="1" dirty="0" smtClean="0"/>
          </a:p>
          <a:p>
            <a:pPr marL="0" indent="0">
              <a:buNone/>
            </a:pPr>
            <a:endParaRPr lang="en-US" b="1" dirty="0"/>
          </a:p>
          <a:p>
            <a:pPr marL="0" indent="0">
              <a:buNone/>
            </a:pPr>
            <a:endParaRPr lang="en-US" dirty="0" smtClean="0"/>
          </a:p>
          <a:p>
            <a:pPr marL="0" indent="0">
              <a:buNone/>
            </a:pPr>
            <a:endParaRPr lang="en-US" dirty="0"/>
          </a:p>
        </p:txBody>
      </p:sp>
      <p:sp>
        <p:nvSpPr>
          <p:cNvPr id="4" name="TextBox 3"/>
          <p:cNvSpPr txBox="1"/>
          <p:nvPr/>
        </p:nvSpPr>
        <p:spPr>
          <a:xfrm>
            <a:off x="858079" y="1725571"/>
            <a:ext cx="10495721" cy="1920526"/>
          </a:xfrm>
          <a:prstGeom prst="rect">
            <a:avLst/>
          </a:prstGeom>
          <a:noFill/>
        </p:spPr>
        <p:txBody>
          <a:bodyPr wrap="square" rtlCol="0">
            <a:spAutoFit/>
          </a:bodyPr>
          <a:lstStyle/>
          <a:p>
            <a:pPr lvl="0">
              <a:lnSpc>
                <a:spcPct val="90000"/>
              </a:lnSpc>
              <a:spcBef>
                <a:spcPts val="1000"/>
              </a:spcBef>
            </a:pPr>
            <a:r>
              <a:rPr lang="en-US" sz="2800" dirty="0">
                <a:solidFill>
                  <a:prstClr val="black"/>
                </a:solidFill>
              </a:rPr>
              <a:t>So far we have seen Paul’s negative stance toward the Law of Moses. However, Paul still has many positive things to say about the Law. In fact, he frequently uses the Law as the foundation for something he’s saying about Christ or for instruction to believers. </a:t>
            </a:r>
          </a:p>
          <a:p>
            <a:endParaRPr lang="en-US" dirty="0"/>
          </a:p>
        </p:txBody>
      </p:sp>
    </p:spTree>
    <p:extLst>
      <p:ext uri="{BB962C8B-B14F-4D97-AF65-F5344CB8AC3E}">
        <p14:creationId xmlns:p14="http://schemas.microsoft.com/office/powerpoint/2010/main" val="36718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Prophecy</a:t>
            </a:r>
            <a:endParaRPr lang="en-US" dirty="0"/>
          </a:p>
        </p:txBody>
      </p:sp>
      <p:sp>
        <p:nvSpPr>
          <p:cNvPr id="3" name="Content Placeholder 2"/>
          <p:cNvSpPr>
            <a:spLocks noGrp="1"/>
          </p:cNvSpPr>
          <p:nvPr>
            <p:ph idx="1"/>
          </p:nvPr>
        </p:nvSpPr>
        <p:spPr/>
        <p:txBody>
          <a:bodyPr/>
          <a:lstStyle/>
          <a:p>
            <a:pPr marL="0" indent="0">
              <a:buNone/>
            </a:pPr>
            <a:r>
              <a:rPr lang="en-US" dirty="0" smtClean="0"/>
              <a:t>“But now the righteousness of God has been manifested apart from the law, although the Law and the Prophets bear witness to it—</a:t>
            </a:r>
            <a:r>
              <a:rPr lang="en-US" b="1" baseline="30000" dirty="0" smtClean="0"/>
              <a:t> </a:t>
            </a:r>
            <a:r>
              <a:rPr lang="en-US" dirty="0" smtClean="0"/>
              <a:t>the righteousness of God through faith in Jesus Christ for all who believe.” – Romans 3:21-22a</a:t>
            </a:r>
          </a:p>
          <a:p>
            <a:pPr marL="0" indent="0">
              <a:buNone/>
            </a:pPr>
            <a:endParaRPr lang="en-US" dirty="0"/>
          </a:p>
          <a:p>
            <a:pPr marL="0" indent="0">
              <a:buNone/>
            </a:pPr>
            <a:r>
              <a:rPr lang="en-US" dirty="0" smtClean="0"/>
              <a:t>“But </a:t>
            </a:r>
            <a:r>
              <a:rPr lang="en-US" dirty="0"/>
              <a:t>as for you, continue in what you have learned and have firmly believed, knowing from </a:t>
            </a:r>
            <a:r>
              <a:rPr lang="en-US" dirty="0" smtClean="0"/>
              <a:t>whom</a:t>
            </a:r>
            <a:r>
              <a:rPr lang="en-US" dirty="0"/>
              <a:t> you learned it </a:t>
            </a:r>
            <a:r>
              <a:rPr lang="en-US" dirty="0" smtClean="0"/>
              <a:t>and </a:t>
            </a:r>
            <a:r>
              <a:rPr lang="en-US" dirty="0"/>
              <a:t>how from childhood you have been acquainted with the sacred writings, which are able to make you wise for salvation through faith in Christ Jesus</a:t>
            </a:r>
            <a:r>
              <a:rPr lang="en-US" dirty="0" smtClean="0"/>
              <a:t>.” </a:t>
            </a:r>
          </a:p>
          <a:p>
            <a:pPr marL="0" indent="0">
              <a:buNone/>
            </a:pPr>
            <a:r>
              <a:rPr lang="en-US" dirty="0" smtClean="0"/>
              <a:t>– 2 Timothy 3:14-15</a:t>
            </a:r>
            <a:endParaRPr lang="en-US" dirty="0" smtClean="0"/>
          </a:p>
        </p:txBody>
      </p:sp>
    </p:spTree>
    <p:extLst>
      <p:ext uri="{BB962C8B-B14F-4D97-AF65-F5344CB8AC3E}">
        <p14:creationId xmlns:p14="http://schemas.microsoft.com/office/powerpoint/2010/main" val="20043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Reappropriation</a:t>
            </a:r>
            <a:r>
              <a:rPr lang="en-US" b="1" dirty="0" smtClean="0"/>
              <a:t> of the Law as Prophecy</a:t>
            </a:r>
            <a:endParaRPr lang="en-US" dirty="0"/>
          </a:p>
        </p:txBody>
      </p:sp>
      <p:sp>
        <p:nvSpPr>
          <p:cNvPr id="3" name="Content Placeholder 2"/>
          <p:cNvSpPr>
            <a:spLocks noGrp="1"/>
          </p:cNvSpPr>
          <p:nvPr>
            <p:ph idx="1"/>
          </p:nvPr>
        </p:nvSpPr>
        <p:spPr>
          <a:xfrm>
            <a:off x="393700" y="1825625"/>
            <a:ext cx="11461750" cy="4351338"/>
          </a:xfrm>
        </p:spPr>
        <p:txBody>
          <a:bodyPr/>
          <a:lstStyle/>
          <a:p>
            <a:pPr marL="0" indent="0">
              <a:buNone/>
            </a:pPr>
            <a:r>
              <a:rPr lang="en-US" dirty="0" smtClean="0"/>
              <a:t>Paul frequently talks about the Law as something that points us to Christ, the gospel, and the New Covenant. The main ways Paul demonstrates that the Law points us to Christ are:</a:t>
            </a:r>
          </a:p>
          <a:p>
            <a:pPr marL="0" indent="0">
              <a:buNone/>
            </a:pPr>
            <a:endParaRPr lang="en-US" b="1" dirty="0" smtClean="0"/>
          </a:p>
          <a:p>
            <a:pPr>
              <a:buFontTx/>
              <a:buChar char="-"/>
            </a:pPr>
            <a:r>
              <a:rPr lang="en-US" dirty="0" smtClean="0"/>
              <a:t>Showing how the main characters in the Law point us to the New Covenant.</a:t>
            </a:r>
          </a:p>
          <a:p>
            <a:pPr>
              <a:buFontTx/>
              <a:buChar char="-"/>
            </a:pPr>
            <a:r>
              <a:rPr lang="en-US" dirty="0" smtClean="0"/>
              <a:t>Emphasizing that the Law was not intended to be permanent.</a:t>
            </a:r>
          </a:p>
          <a:p>
            <a:pPr>
              <a:buFontTx/>
              <a:buChar char="-"/>
            </a:pPr>
            <a:endParaRPr lang="en-US" dirty="0" smtClean="0"/>
          </a:p>
          <a:p>
            <a:pPr>
              <a:buFontTx/>
              <a:buChar char="-"/>
            </a:pPr>
            <a:endParaRPr lang="en-US" dirty="0" smtClean="0"/>
          </a:p>
          <a:p>
            <a:pPr>
              <a:buFontTx/>
              <a:buChar char="-"/>
            </a:pPr>
            <a:endParaRPr lang="en-US" dirty="0"/>
          </a:p>
          <a:p>
            <a:pPr marL="0" indent="0">
              <a:buNone/>
            </a:pPr>
            <a:endParaRPr lang="en-US" b="1" dirty="0" smtClean="0"/>
          </a:p>
          <a:p>
            <a:endParaRPr lang="en-US" b="1" dirty="0" smtClean="0"/>
          </a:p>
          <a:p>
            <a:pPr marL="0" indent="0">
              <a:buNone/>
            </a:pPr>
            <a:endParaRPr lang="en-US" b="1"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468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2056</Words>
  <Application>Microsoft Office PowerPoint</Application>
  <PresentationFormat>Widescreen</PresentationFormat>
  <Paragraphs>167</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Paul and the Law by Brian S. Rosner</vt:lpstr>
      <vt:lpstr>How does Paul Talk about the Law?</vt:lpstr>
      <vt:lpstr>PowerPoint Presentation</vt:lpstr>
      <vt:lpstr>Repudiation of the Law</vt:lpstr>
      <vt:lpstr>Replacement of the Law</vt:lpstr>
      <vt:lpstr>Reappropriation of the Law</vt:lpstr>
      <vt:lpstr>Reappropriation of the Law as Prophecy</vt:lpstr>
      <vt:lpstr>Reappropriation of the Law as Prophecy</vt:lpstr>
      <vt:lpstr>Reappropriation of the Law as Prophecy  Paul Shows how the main characters in the Law point us to the New Covenant. </vt:lpstr>
      <vt:lpstr>Reappropriation of the Law as Prophecy  Paul Emphasizes that the Law was not intended to be permanent. </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Reappropriation of the Law as Wisdom</vt:lpstr>
      <vt:lpstr>PowerPoint Presentation</vt:lpstr>
    </vt:vector>
  </TitlesOfParts>
  <Company>FamilyLife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Bean</dc:creator>
  <cp:lastModifiedBy>Stephen Bean</cp:lastModifiedBy>
  <cp:revision>30</cp:revision>
  <dcterms:created xsi:type="dcterms:W3CDTF">2018-04-07T15:14:55Z</dcterms:created>
  <dcterms:modified xsi:type="dcterms:W3CDTF">2018-04-08T15:44:27Z</dcterms:modified>
</cp:coreProperties>
</file>