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9"/>
  </p:notesMasterIdLst>
  <p:sldIdLst>
    <p:sldId id="661" r:id="rId2"/>
    <p:sldId id="662" r:id="rId3"/>
    <p:sldId id="668" r:id="rId4"/>
    <p:sldId id="670" r:id="rId5"/>
    <p:sldId id="676" r:id="rId6"/>
    <p:sldId id="677" r:id="rId7"/>
    <p:sldId id="67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38"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4/10/2016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2509219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4/10/2016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4/10/2016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4/10/2016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4/10/2016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4/10/2016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4/10/2016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4/10/2016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4/10/2016</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chor="t"/>
          <a:lstStyle/>
          <a:p>
            <a:r>
              <a:rPr lang="en-US" dirty="0">
                <a:effectLst>
                  <a:outerShdw blurRad="38100" dist="38100" dir="2700000" algn="tl">
                    <a:srgbClr val="000000">
                      <a:alpha val="43137"/>
                    </a:srgbClr>
                  </a:outerShdw>
                </a:effectLst>
              </a:rPr>
              <a:t>How to Raise Wise, Godly Children</a:t>
            </a:r>
          </a:p>
        </p:txBody>
      </p:sp>
      <p:sp>
        <p:nvSpPr>
          <p:cNvPr id="5" name="Subtitle 4"/>
          <p:cNvSpPr>
            <a:spLocks noGrp="1"/>
          </p:cNvSpPr>
          <p:nvPr>
            <p:ph type="subTitle" idx="1"/>
          </p:nvPr>
        </p:nvSpPr>
        <p:spPr>
          <a:xfrm>
            <a:off x="1295400" y="3962400"/>
            <a:ext cx="6858000" cy="1752600"/>
          </a:xfrm>
        </p:spPr>
        <p:txBody>
          <a:bodyPr>
            <a:normAutofit fontScale="92500" lnSpcReduction="20000"/>
          </a:bodyPr>
          <a:lstStyle/>
          <a:p>
            <a:pPr marL="461963" indent="-461963" algn="l">
              <a:buFont typeface="Wingdings" panose="05000000000000000000" pitchFamily="2" charset="2"/>
              <a:buChar char="q"/>
            </a:pPr>
            <a:r>
              <a:rPr lang="en-US" sz="2800" b="1" dirty="0" smtClean="0">
                <a:effectLst>
                  <a:outerShdw blurRad="38100" dist="38100" dir="2700000" algn="tl">
                    <a:srgbClr val="000000">
                      <a:alpha val="43137"/>
                    </a:srgbClr>
                  </a:outerShdw>
                </a:effectLst>
              </a:rPr>
              <a:t>Training Your Child to Obey</a:t>
            </a:r>
            <a:endParaRPr lang="en-US" sz="2800" b="1" dirty="0">
              <a:effectLst>
                <a:outerShdw blurRad="38100" dist="38100" dir="2700000" algn="tl">
                  <a:srgbClr val="000000">
                    <a:alpha val="43137"/>
                  </a:srgbClr>
                </a:outerShdw>
              </a:effectLst>
            </a:endParaRP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Dealing with Rebellion</a:t>
            </a: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Training in Righteousness</a:t>
            </a:r>
          </a:p>
          <a:p>
            <a:pPr marL="461963" indent="-461963" algn="l">
              <a:buFont typeface="Wingdings" panose="05000000000000000000" pitchFamily="2" charset="2"/>
              <a:buChar char="q"/>
            </a:pPr>
            <a:r>
              <a:rPr lang="en-US" sz="2800" b="1" dirty="0">
                <a:effectLst>
                  <a:outerShdw blurRad="38100" dist="38100" dir="2700000" algn="tl">
                    <a:srgbClr val="000000">
                      <a:alpha val="43137"/>
                    </a:srgbClr>
                  </a:outerShdw>
                </a:effectLst>
              </a:rPr>
              <a:t>Aiming for the Heart</a:t>
            </a:r>
          </a:p>
          <a:p>
            <a:endParaRPr lang="en-US" dirty="0"/>
          </a:p>
        </p:txBody>
      </p:sp>
    </p:spTree>
    <p:extLst>
      <p:ext uri="{BB962C8B-B14F-4D97-AF65-F5344CB8AC3E}">
        <p14:creationId xmlns:p14="http://schemas.microsoft.com/office/powerpoint/2010/main" val="31869615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Training in Righteousness</a:t>
            </a:r>
            <a:endParaRPr lang="en-US" sz="3600" dirty="0"/>
          </a:p>
        </p:txBody>
      </p:sp>
      <p:sp>
        <p:nvSpPr>
          <p:cNvPr id="5" name="Content Placeholder 4"/>
          <p:cNvSpPr>
            <a:spLocks noGrp="1"/>
          </p:cNvSpPr>
          <p:nvPr>
            <p:ph idx="1"/>
          </p:nvPr>
        </p:nvSpPr>
        <p:spPr>
          <a:xfrm>
            <a:off x="457200" y="914399"/>
            <a:ext cx="8229600" cy="5943601"/>
          </a:xfrm>
        </p:spPr>
        <p:txBody>
          <a:bodyPr>
            <a:normAutofit/>
          </a:bodyPr>
          <a:lstStyle/>
          <a:p>
            <a:r>
              <a:rPr lang="en-US" b="1" i="1" dirty="0" smtClean="0">
                <a:solidFill>
                  <a:srgbClr val="FFFF00"/>
                </a:solidFill>
                <a:effectLst>
                  <a:outerShdw blurRad="38100" dist="38100" dir="2700000" algn="tl">
                    <a:srgbClr val="000000">
                      <a:alpha val="43137"/>
                    </a:srgbClr>
                  </a:outerShdw>
                </a:effectLst>
                <a:latin typeface="Cambria" pitchFamily="18" charset="0"/>
              </a:rPr>
              <a:t>Train up a child in the way he should go; even when he is old he will not depart from it. </a:t>
            </a:r>
            <a:r>
              <a:rPr lang="en-US" b="1" dirty="0" smtClean="0">
                <a:effectLst>
                  <a:outerShdw blurRad="38100" dist="38100" dir="2700000" algn="tl">
                    <a:srgbClr val="000000">
                      <a:alpha val="43137"/>
                    </a:srgbClr>
                  </a:outerShdw>
                </a:effectLst>
                <a:latin typeface="Cambria" pitchFamily="18" charset="0"/>
              </a:rPr>
              <a:t>(Proverbs 22:6)</a:t>
            </a:r>
          </a:p>
          <a:p>
            <a:r>
              <a:rPr lang="en-US" dirty="0" smtClean="0">
                <a:effectLst>
                  <a:outerShdw blurRad="38100" dist="38100" dir="2700000" algn="tl">
                    <a:srgbClr val="000000">
                      <a:alpha val="43137"/>
                    </a:srgbClr>
                  </a:outerShdw>
                </a:effectLst>
              </a:rPr>
              <a:t>Up till now we have focused on teaching your children to </a:t>
            </a:r>
            <a:r>
              <a:rPr lang="en-US" u="sng" dirty="0" smtClean="0">
                <a:effectLst>
                  <a:outerShdw blurRad="38100" dist="38100" dir="2700000" algn="tl">
                    <a:srgbClr val="000000">
                      <a:alpha val="43137"/>
                    </a:srgbClr>
                  </a:outerShdw>
                </a:effectLst>
              </a:rPr>
              <a:t>obey</a:t>
            </a:r>
            <a:r>
              <a:rPr lang="en-US" dirty="0" smtClean="0">
                <a:effectLst>
                  <a:outerShdw blurRad="38100" dist="38100" dir="2700000" algn="tl">
                    <a:srgbClr val="000000">
                      <a:alpha val="43137"/>
                    </a:srgbClr>
                  </a:outerShdw>
                </a:effectLst>
              </a:rPr>
              <a:t> you. </a:t>
            </a:r>
          </a:p>
          <a:p>
            <a:r>
              <a:rPr lang="en-US" dirty="0" smtClean="0">
                <a:effectLst>
                  <a:outerShdw blurRad="38100" dist="38100" dir="2700000" algn="tl">
                    <a:srgbClr val="000000">
                      <a:alpha val="43137"/>
                    </a:srgbClr>
                  </a:outerShdw>
                </a:effectLst>
              </a:rPr>
              <a:t>In this section we will look at training our children in </a:t>
            </a:r>
            <a:r>
              <a:rPr lang="en-US" u="sng" dirty="0" smtClean="0">
                <a:effectLst>
                  <a:outerShdw blurRad="38100" dist="38100" dir="2700000" algn="tl">
                    <a:srgbClr val="000000">
                      <a:alpha val="43137"/>
                    </a:srgbClr>
                  </a:outerShdw>
                </a:effectLst>
              </a:rPr>
              <a:t>all</a:t>
            </a:r>
            <a:r>
              <a:rPr lang="en-US" dirty="0" smtClean="0">
                <a:effectLst>
                  <a:outerShdw blurRad="38100" dist="38100" dir="2700000" algn="tl">
                    <a:srgbClr val="000000">
                      <a:alpha val="43137"/>
                    </a:srgbClr>
                  </a:outerShdw>
                </a:effectLst>
              </a:rPr>
              <a:t> areas of righteousness</a:t>
            </a:r>
          </a:p>
        </p:txBody>
      </p:sp>
    </p:spTree>
    <p:extLst>
      <p:ext uri="{BB962C8B-B14F-4D97-AF65-F5344CB8AC3E}">
        <p14:creationId xmlns:p14="http://schemas.microsoft.com/office/powerpoint/2010/main" val="32565938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Training in Righteousness</a:t>
            </a:r>
            <a:endParaRPr lang="en-US" sz="3600" dirty="0"/>
          </a:p>
        </p:txBody>
      </p:sp>
      <p:sp>
        <p:nvSpPr>
          <p:cNvPr id="5" name="Content Placeholder 4"/>
          <p:cNvSpPr>
            <a:spLocks noGrp="1"/>
          </p:cNvSpPr>
          <p:nvPr>
            <p:ph idx="1"/>
          </p:nvPr>
        </p:nvSpPr>
        <p:spPr>
          <a:xfrm>
            <a:off x="457200" y="914399"/>
            <a:ext cx="8229600" cy="5943601"/>
          </a:xfrm>
        </p:spPr>
        <p:txBody>
          <a:bodyPr>
            <a:normAutofit/>
          </a:bodyPr>
          <a:lstStyle/>
          <a:p>
            <a:r>
              <a:rPr lang="en-US" dirty="0">
                <a:effectLst>
                  <a:outerShdw blurRad="38100" dist="38100" dir="2700000" algn="tl">
                    <a:srgbClr val="000000">
                      <a:alpha val="43137"/>
                    </a:srgbClr>
                  </a:outerShdw>
                </a:effectLst>
              </a:rPr>
              <a:t>Training in </a:t>
            </a:r>
            <a:r>
              <a:rPr lang="en-US" u="sng" dirty="0">
                <a:effectLst>
                  <a:outerShdw blurRad="38100" dist="38100" dir="2700000" algn="tl">
                    <a:srgbClr val="000000">
                      <a:alpha val="43137"/>
                    </a:srgbClr>
                  </a:outerShdw>
                </a:effectLst>
              </a:rPr>
              <a:t>obedience</a:t>
            </a:r>
            <a:r>
              <a:rPr lang="en-US" dirty="0">
                <a:effectLst>
                  <a:outerShdw blurRad="38100" dist="38100" dir="2700000" algn="tl">
                    <a:srgbClr val="000000">
                      <a:alpha val="43137"/>
                    </a:srgbClr>
                  </a:outerShdw>
                </a:effectLst>
              </a:rPr>
              <a:t> is a good and necessary start. </a:t>
            </a:r>
            <a:r>
              <a:rPr lang="en-US" dirty="0" smtClean="0">
                <a:effectLst>
                  <a:outerShdw blurRad="38100" dist="38100" dir="2700000" algn="tl">
                    <a:srgbClr val="000000">
                      <a:alpha val="43137"/>
                    </a:srgbClr>
                  </a:outerShdw>
                </a:effectLst>
              </a:rPr>
              <a:t>It teaches our children that they must </a:t>
            </a:r>
            <a:r>
              <a:rPr lang="en-US" u="sng" dirty="0" smtClean="0">
                <a:effectLst>
                  <a:outerShdw blurRad="38100" dist="38100" dir="2700000" algn="tl">
                    <a:srgbClr val="000000">
                      <a:alpha val="43137"/>
                    </a:srgbClr>
                  </a:outerShdw>
                </a:effectLst>
              </a:rPr>
              <a:t>do what we tell them</a:t>
            </a:r>
            <a:r>
              <a:rPr lang="en-US" dirty="0" smtClean="0">
                <a:effectLst>
                  <a:outerShdw blurRad="38100" dist="38100" dir="2700000" algn="tl">
                    <a:srgbClr val="000000">
                      <a:alpha val="43137"/>
                    </a:srgbClr>
                  </a:outerShdw>
                </a:effectLst>
              </a:rPr>
              <a:t> to do without challenge and without delay.</a:t>
            </a:r>
          </a:p>
          <a:p>
            <a:r>
              <a:rPr lang="en-US" dirty="0" smtClean="0">
                <a:effectLst>
                  <a:outerShdw blurRad="38100" dist="38100" dir="2700000" algn="tl">
                    <a:srgbClr val="000000">
                      <a:alpha val="43137"/>
                    </a:srgbClr>
                  </a:outerShdw>
                </a:effectLst>
              </a:rPr>
              <a:t>Training in </a:t>
            </a:r>
            <a:r>
              <a:rPr lang="en-US" u="sng" dirty="0" smtClean="0">
                <a:effectLst>
                  <a:outerShdw blurRad="38100" dist="38100" dir="2700000" algn="tl">
                    <a:srgbClr val="000000">
                      <a:alpha val="43137"/>
                    </a:srgbClr>
                  </a:outerShdw>
                </a:effectLst>
              </a:rPr>
              <a:t>righteousness</a:t>
            </a:r>
            <a:r>
              <a:rPr lang="en-US" dirty="0" smtClean="0">
                <a:effectLst>
                  <a:outerShdw blurRad="38100" dist="38100" dir="2700000" algn="tl">
                    <a:srgbClr val="000000">
                      <a:alpha val="43137"/>
                    </a:srgbClr>
                  </a:outerShdw>
                </a:effectLst>
              </a:rPr>
              <a:t> is aimed at </a:t>
            </a:r>
            <a:r>
              <a:rPr lang="en-US" u="sng" dirty="0" smtClean="0">
                <a:effectLst>
                  <a:outerShdw blurRad="38100" dist="38100" dir="2700000" algn="tl">
                    <a:srgbClr val="000000">
                      <a:alpha val="43137"/>
                    </a:srgbClr>
                  </a:outerShdw>
                </a:effectLst>
              </a:rPr>
              <a:t>imparting good character</a:t>
            </a:r>
            <a:r>
              <a:rPr lang="en-US" dirty="0" smtClean="0">
                <a:effectLst>
                  <a:outerShdw blurRad="38100" dist="38100" dir="2700000" algn="tl">
                    <a:srgbClr val="000000">
                      <a:alpha val="43137"/>
                    </a:srgbClr>
                  </a:outerShdw>
                </a:effectLst>
              </a:rPr>
              <a:t>. Training in righteousness teaches our children to:</a:t>
            </a:r>
          </a:p>
          <a:p>
            <a:pPr lvl="1"/>
            <a:r>
              <a:rPr lang="en-US" u="sng" dirty="0">
                <a:effectLst>
                  <a:outerShdw blurRad="38100" dist="38100" dir="2700000" algn="tl">
                    <a:srgbClr val="000000">
                      <a:alpha val="43137"/>
                    </a:srgbClr>
                  </a:outerShdw>
                </a:effectLst>
              </a:rPr>
              <a:t>Discern</a:t>
            </a:r>
            <a:r>
              <a:rPr lang="en-US" dirty="0">
                <a:effectLst>
                  <a:outerShdw blurRad="38100" dist="38100" dir="2700000" algn="tl">
                    <a:srgbClr val="000000">
                      <a:alpha val="43137"/>
                    </a:srgbClr>
                  </a:outerShdw>
                </a:effectLst>
              </a:rPr>
              <a:t> and what is wise and right even in areas where we have not given them specific instructions.</a:t>
            </a:r>
          </a:p>
          <a:p>
            <a:pPr lvl="1"/>
            <a:r>
              <a:rPr lang="en-US" u="sng" dirty="0" smtClean="0">
                <a:effectLst>
                  <a:outerShdw blurRad="38100" dist="38100" dir="2700000" algn="tl">
                    <a:srgbClr val="000000">
                      <a:alpha val="43137"/>
                    </a:srgbClr>
                  </a:outerShdw>
                </a:effectLst>
              </a:rPr>
              <a:t>Do</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what is wise and right even when we’re not </a:t>
            </a:r>
            <a:r>
              <a:rPr lang="en-US" dirty="0" smtClean="0">
                <a:effectLst>
                  <a:outerShdw blurRad="38100" dist="38100" dir="2700000" algn="tl">
                    <a:srgbClr val="000000">
                      <a:alpha val="43137"/>
                    </a:srgbClr>
                  </a:outerShdw>
                </a:effectLst>
              </a:rPr>
              <a:t>there.</a:t>
            </a:r>
            <a:endParaRPr lang="en-US" dirty="0">
              <a:effectLst>
                <a:outerShdw blurRad="38100" dist="38100" dir="2700000" algn="tl">
                  <a:srgbClr val="000000">
                    <a:alpha val="43137"/>
                  </a:srgbClr>
                </a:outerShdw>
              </a:effectLst>
            </a:endParaRP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799018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a:effectLst>
                  <a:outerShdw blurRad="38100" dist="38100" dir="2700000" algn="tl">
                    <a:srgbClr val="000000">
                      <a:alpha val="43137"/>
                    </a:srgbClr>
                  </a:outerShdw>
                </a:effectLst>
              </a:rPr>
              <a:t>Training in Righteousness</a:t>
            </a:r>
            <a:endParaRPr lang="en-US" sz="3600" dirty="0"/>
          </a:p>
        </p:txBody>
      </p:sp>
      <p:sp>
        <p:nvSpPr>
          <p:cNvPr id="5" name="Content Placeholder 4"/>
          <p:cNvSpPr>
            <a:spLocks noGrp="1"/>
          </p:cNvSpPr>
          <p:nvPr>
            <p:ph idx="1"/>
          </p:nvPr>
        </p:nvSpPr>
        <p:spPr>
          <a:xfrm>
            <a:off x="457200" y="914399"/>
            <a:ext cx="8229600" cy="5943601"/>
          </a:xfrm>
        </p:spPr>
        <p:txBody>
          <a:bodyPr>
            <a:normAutofit/>
          </a:bodyPr>
          <a:lstStyle/>
          <a:p>
            <a:r>
              <a:rPr lang="en-US" dirty="0" smtClean="0">
                <a:effectLst>
                  <a:outerShdw blurRad="38100" dist="38100" dir="2700000" algn="tl">
                    <a:srgbClr val="000000">
                      <a:alpha val="43137"/>
                    </a:srgbClr>
                  </a:outerShdw>
                </a:effectLst>
              </a:rPr>
              <a:t>We instill good character in our children by </a:t>
            </a:r>
            <a:r>
              <a:rPr lang="en-US" u="sng" dirty="0" smtClean="0">
                <a:effectLst>
                  <a:outerShdw blurRad="38100" dist="38100" dir="2700000" algn="tl">
                    <a:srgbClr val="000000">
                      <a:alpha val="43137"/>
                    </a:srgbClr>
                  </a:outerShdw>
                </a:effectLst>
              </a:rPr>
              <a:t>encouraging</a:t>
            </a:r>
            <a:r>
              <a:rPr lang="en-US" dirty="0" smtClean="0">
                <a:effectLst>
                  <a:outerShdw blurRad="38100" dist="38100" dir="2700000" algn="tl">
                    <a:srgbClr val="000000">
                      <a:alpha val="43137"/>
                    </a:srgbClr>
                  </a:outerShdw>
                </a:effectLst>
              </a:rPr>
              <a:t> them to develop </a:t>
            </a:r>
            <a:r>
              <a:rPr lang="en-US" u="sng" dirty="0" smtClean="0">
                <a:effectLst>
                  <a:outerShdw blurRad="38100" dist="38100" dir="2700000" algn="tl">
                    <a:srgbClr val="000000">
                      <a:alpha val="43137"/>
                    </a:srgbClr>
                  </a:outerShdw>
                </a:effectLst>
              </a:rPr>
              <a:t>good</a:t>
            </a:r>
            <a:r>
              <a:rPr lang="en-US" dirty="0" smtClean="0">
                <a:effectLst>
                  <a:outerShdw blurRad="38100" dist="38100" dir="2700000" algn="tl">
                    <a:srgbClr val="000000">
                      <a:alpha val="43137"/>
                    </a:srgbClr>
                  </a:outerShdw>
                </a:effectLst>
              </a:rPr>
              <a:t> character traits and </a:t>
            </a:r>
            <a:r>
              <a:rPr lang="en-US" u="sng" dirty="0" smtClean="0">
                <a:effectLst>
                  <a:outerShdw blurRad="38100" dist="38100" dir="2700000" algn="tl">
                    <a:srgbClr val="000000">
                      <a:alpha val="43137"/>
                    </a:srgbClr>
                  </a:outerShdw>
                </a:effectLst>
              </a:rPr>
              <a:t>discouraging</a:t>
            </a:r>
            <a:r>
              <a:rPr lang="en-US" dirty="0" smtClean="0">
                <a:effectLst>
                  <a:outerShdw blurRad="38100" dist="38100" dir="2700000" algn="tl">
                    <a:srgbClr val="000000">
                      <a:alpha val="43137"/>
                    </a:srgbClr>
                  </a:outerShdw>
                </a:effectLst>
              </a:rPr>
              <a:t> (and disciplining) them when they exhibit </a:t>
            </a:r>
            <a:r>
              <a:rPr lang="en-US" u="sng" dirty="0" smtClean="0">
                <a:effectLst>
                  <a:outerShdw blurRad="38100" dist="38100" dir="2700000" algn="tl">
                    <a:srgbClr val="000000">
                      <a:alpha val="43137"/>
                    </a:srgbClr>
                  </a:outerShdw>
                </a:effectLst>
              </a:rPr>
              <a:t>bad</a:t>
            </a:r>
            <a:r>
              <a:rPr lang="en-US" dirty="0" smtClean="0">
                <a:effectLst>
                  <a:outerShdw blurRad="38100" dist="38100" dir="2700000" algn="tl">
                    <a:srgbClr val="000000">
                      <a:alpha val="43137"/>
                    </a:srgbClr>
                  </a:outerShdw>
                </a:effectLst>
              </a:rPr>
              <a:t> character traits.</a:t>
            </a:r>
          </a:p>
          <a:p>
            <a:r>
              <a:rPr lang="en-US" dirty="0" smtClean="0">
                <a:effectLst>
                  <a:outerShdw blurRad="38100" dist="38100" dir="2700000" algn="tl">
                    <a:srgbClr val="000000">
                      <a:alpha val="43137"/>
                    </a:srgbClr>
                  </a:outerShdw>
                </a:effectLst>
              </a:rPr>
              <a:t>Some Questions to Consider:</a:t>
            </a:r>
          </a:p>
          <a:p>
            <a:pPr lvl="1"/>
            <a:r>
              <a:rPr lang="en-US" dirty="0" smtClean="0">
                <a:effectLst>
                  <a:outerShdw blurRad="38100" dist="38100" dir="2700000" algn="tl">
                    <a:srgbClr val="000000">
                      <a:alpha val="43137"/>
                    </a:srgbClr>
                  </a:outerShdw>
                </a:effectLst>
              </a:rPr>
              <a:t>How do we determine whether a character trait is good or bad?</a:t>
            </a:r>
          </a:p>
          <a:p>
            <a:pPr lvl="1"/>
            <a:r>
              <a:rPr lang="en-US" dirty="0" smtClean="0">
                <a:effectLst>
                  <a:outerShdw blurRad="38100" dist="38100" dir="2700000" algn="tl">
                    <a:srgbClr val="000000">
                      <a:alpha val="43137"/>
                    </a:srgbClr>
                  </a:outerShdw>
                </a:effectLst>
              </a:rPr>
              <a:t>Is it safe to depend on our own conscience or intuition alone in evaluating our children’s behavior? Why or why not?  </a:t>
            </a:r>
          </a:p>
          <a:p>
            <a:pPr lvl="1"/>
            <a:endParaRPr lang="en-US" b="1"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5258541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a:effectLst>
                  <a:outerShdw blurRad="38100" dist="38100" dir="2700000" algn="tl">
                    <a:srgbClr val="000000">
                      <a:alpha val="43137"/>
                    </a:srgbClr>
                  </a:outerShdw>
                </a:effectLst>
              </a:rPr>
              <a:t>Training in Righteousness</a:t>
            </a:r>
            <a:endParaRPr lang="en-US" sz="3600" dirty="0"/>
          </a:p>
        </p:txBody>
      </p:sp>
      <p:sp>
        <p:nvSpPr>
          <p:cNvPr id="5" name="Content Placeholder 4"/>
          <p:cNvSpPr>
            <a:spLocks noGrp="1"/>
          </p:cNvSpPr>
          <p:nvPr>
            <p:ph idx="1"/>
          </p:nvPr>
        </p:nvSpPr>
        <p:spPr>
          <a:xfrm>
            <a:off x="457200" y="914399"/>
            <a:ext cx="8229600" cy="5943601"/>
          </a:xfrm>
        </p:spPr>
        <p:txBody>
          <a:bodyPr>
            <a:normAutofit fontScale="85000" lnSpcReduction="10000"/>
          </a:bodyPr>
          <a:lstStyle/>
          <a:p>
            <a:r>
              <a:rPr lang="en-US" dirty="0" smtClean="0">
                <a:effectLst>
                  <a:outerShdw blurRad="38100" dist="38100" dir="2700000" algn="tl">
                    <a:srgbClr val="000000">
                      <a:alpha val="43137"/>
                    </a:srgbClr>
                  </a:outerShdw>
                </a:effectLst>
              </a:rPr>
              <a:t>As we pointed out in the beginning of this series, the Word of God is our ultimate standard for what we should or should not be doing as parents.</a:t>
            </a:r>
          </a:p>
          <a:p>
            <a:r>
              <a:rPr lang="en-US" dirty="0" smtClean="0">
                <a:effectLst>
                  <a:outerShdw blurRad="38100" dist="38100" dir="2700000" algn="tl">
                    <a:srgbClr val="000000">
                      <a:alpha val="43137"/>
                    </a:srgbClr>
                  </a:outerShdw>
                </a:effectLst>
              </a:rPr>
              <a:t>Therefore, as you begin thinking about the kind of character traits that you want to develop in your children, you will obviously need to spend a lot time studying and thinking about what the Word of God has to say about good and bad character – especially as it relates to children.</a:t>
            </a:r>
          </a:p>
          <a:p>
            <a:r>
              <a:rPr lang="en-US" dirty="0" smtClean="0">
                <a:effectLst>
                  <a:outerShdw blurRad="38100" dist="38100" dir="2700000" algn="tl">
                    <a:srgbClr val="000000">
                      <a:alpha val="43137"/>
                    </a:srgbClr>
                  </a:outerShdw>
                </a:effectLst>
              </a:rPr>
              <a:t>Question: Do you think that there are portions of scripture that will be particularly helpful to you as you go about this task? If so, where in particular might you begin looking?</a:t>
            </a:r>
          </a:p>
          <a:p>
            <a:pPr lvl="1"/>
            <a:endParaRPr lang="en-US" b="1"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41282123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a:effectLst>
                  <a:outerShdw blurRad="38100" dist="38100" dir="2700000" algn="tl">
                    <a:srgbClr val="000000">
                      <a:alpha val="43137"/>
                    </a:srgbClr>
                  </a:outerShdw>
                </a:effectLst>
              </a:rPr>
              <a:t>Training in Righteousness</a:t>
            </a:r>
            <a:endParaRPr lang="en-US" sz="3600" dirty="0"/>
          </a:p>
        </p:txBody>
      </p:sp>
      <p:sp>
        <p:nvSpPr>
          <p:cNvPr id="5" name="Content Placeholder 4"/>
          <p:cNvSpPr>
            <a:spLocks noGrp="1"/>
          </p:cNvSpPr>
          <p:nvPr>
            <p:ph idx="1"/>
          </p:nvPr>
        </p:nvSpPr>
        <p:spPr>
          <a:xfrm>
            <a:off x="457200" y="914399"/>
            <a:ext cx="8229600" cy="5943601"/>
          </a:xfrm>
        </p:spPr>
        <p:txBody>
          <a:bodyPr>
            <a:normAutofit fontScale="85000" lnSpcReduction="20000"/>
          </a:bodyPr>
          <a:lstStyle/>
          <a:p>
            <a:r>
              <a:rPr lang="en-US" dirty="0" smtClean="0">
                <a:effectLst>
                  <a:outerShdw blurRad="38100" dist="38100" dir="2700000" algn="tl">
                    <a:srgbClr val="000000">
                      <a:alpha val="43137"/>
                    </a:srgbClr>
                  </a:outerShdw>
                </a:effectLst>
              </a:rPr>
              <a:t>As we seek to instill wisdom and godly character into our children, it seems to me that one of the </a:t>
            </a:r>
            <a:r>
              <a:rPr lang="en-US" u="sng" dirty="0" smtClean="0">
                <a:effectLst>
                  <a:outerShdw blurRad="38100" dist="38100" dir="2700000" algn="tl">
                    <a:srgbClr val="000000">
                      <a:alpha val="43137"/>
                    </a:srgbClr>
                  </a:outerShdw>
                </a:effectLst>
              </a:rPr>
              <a:t>most helpful</a:t>
            </a:r>
            <a:r>
              <a:rPr lang="en-US" dirty="0" smtClean="0">
                <a:effectLst>
                  <a:outerShdw blurRad="38100" dist="38100" dir="2700000" algn="tl">
                    <a:srgbClr val="000000">
                      <a:alpha val="43137"/>
                    </a:srgbClr>
                  </a:outerShdw>
                </a:effectLst>
              </a:rPr>
              <a:t> places </a:t>
            </a:r>
            <a:r>
              <a:rPr lang="en-US" dirty="0">
                <a:effectLst>
                  <a:outerShdw blurRad="38100" dist="38100" dir="2700000" algn="tl">
                    <a:srgbClr val="000000">
                      <a:alpha val="43137"/>
                    </a:srgbClr>
                  </a:outerShdw>
                </a:effectLst>
              </a:rPr>
              <a:t>in scripture </a:t>
            </a:r>
            <a:r>
              <a:rPr lang="en-US" dirty="0" smtClean="0">
                <a:effectLst>
                  <a:outerShdw blurRad="38100" dist="38100" dir="2700000" algn="tl">
                    <a:srgbClr val="000000">
                      <a:alpha val="43137"/>
                    </a:srgbClr>
                  </a:outerShdw>
                </a:effectLst>
              </a:rPr>
              <a:t>to begin looking is the book of Proverbs because it was originally given as a training manual for parents to teach their children.</a:t>
            </a:r>
          </a:p>
          <a:p>
            <a:r>
              <a:rPr lang="en-US" dirty="0" smtClean="0">
                <a:effectLst>
                  <a:outerShdw blurRad="38100" dist="38100" dir="2700000" algn="tl">
                    <a:srgbClr val="000000">
                      <a:alpha val="43137"/>
                    </a:srgbClr>
                  </a:outerShdw>
                </a:effectLst>
              </a:rPr>
              <a:t>As a supplement to the book of Proverbs, I would also suggest studying and thinking about the various lists of positive and negative character traits that are found throughout scripture – especially those addressed to Christians in the New Testament.</a:t>
            </a:r>
          </a:p>
          <a:p>
            <a:r>
              <a:rPr lang="en-US" dirty="0" smtClean="0">
                <a:effectLst>
                  <a:outerShdw blurRad="38100" dist="38100" dir="2700000" algn="tl">
                    <a:srgbClr val="000000">
                      <a:alpha val="43137"/>
                    </a:srgbClr>
                  </a:outerShdw>
                </a:effectLst>
              </a:rPr>
              <a:t>Question: Is it reasonable to train our children and hold them accountable for New Testament standards that are given to spirit filled believers, when we’re not even sure that our children have become Christians?</a:t>
            </a:r>
          </a:p>
          <a:p>
            <a:pPr lvl="1"/>
            <a:endParaRPr lang="en-US" b="1"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3137529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a:effectLst>
                  <a:outerShdw blurRad="38100" dist="38100" dir="2700000" algn="tl">
                    <a:srgbClr val="000000">
                      <a:alpha val="43137"/>
                    </a:srgbClr>
                  </a:outerShdw>
                </a:effectLst>
              </a:rPr>
              <a:t>Training in Righteousness</a:t>
            </a:r>
            <a:endParaRPr lang="en-US" sz="3600" dirty="0"/>
          </a:p>
        </p:txBody>
      </p:sp>
      <p:sp>
        <p:nvSpPr>
          <p:cNvPr id="5" name="Content Placeholder 4"/>
          <p:cNvSpPr>
            <a:spLocks noGrp="1"/>
          </p:cNvSpPr>
          <p:nvPr>
            <p:ph idx="1"/>
          </p:nvPr>
        </p:nvSpPr>
        <p:spPr>
          <a:xfrm>
            <a:off x="457200" y="762001"/>
            <a:ext cx="8229600" cy="6096000"/>
          </a:xfrm>
        </p:spPr>
        <p:txBody>
          <a:bodyPr>
            <a:normAutofit fontScale="92500" lnSpcReduction="20000"/>
          </a:bodyPr>
          <a:lstStyle/>
          <a:p>
            <a:r>
              <a:rPr lang="en-US" dirty="0" smtClean="0">
                <a:effectLst>
                  <a:outerShdw blurRad="38100" dist="38100" dir="2700000" algn="tl">
                    <a:srgbClr val="000000">
                      <a:alpha val="43137"/>
                    </a:srgbClr>
                  </a:outerShdw>
                </a:effectLst>
              </a:rPr>
              <a:t>Character traits addressed in the book of Proverbs:</a:t>
            </a:r>
          </a:p>
          <a:p>
            <a:pPr lvl="1"/>
            <a:r>
              <a:rPr lang="en-US" dirty="0" smtClean="0">
                <a:effectLst>
                  <a:outerShdw blurRad="38100" dist="38100" dir="2700000" algn="tl">
                    <a:srgbClr val="000000">
                      <a:alpha val="43137"/>
                    </a:srgbClr>
                  </a:outerShdw>
                </a:effectLst>
              </a:rPr>
              <a:t>The Importance of Wisdom</a:t>
            </a:r>
          </a:p>
          <a:p>
            <a:pPr lvl="1"/>
            <a:r>
              <a:rPr lang="en-US" dirty="0" smtClean="0">
                <a:effectLst>
                  <a:outerShdw blurRad="38100" dist="38100" dir="2700000" algn="tl">
                    <a:srgbClr val="000000">
                      <a:alpha val="43137"/>
                    </a:srgbClr>
                  </a:outerShdw>
                </a:effectLst>
              </a:rPr>
              <a:t>The Fear of the Lord</a:t>
            </a:r>
          </a:p>
          <a:p>
            <a:pPr lvl="1"/>
            <a:r>
              <a:rPr lang="en-US" dirty="0" smtClean="0">
                <a:effectLst>
                  <a:outerShdw blurRad="38100" dist="38100" dir="2700000" algn="tl">
                    <a:srgbClr val="000000">
                      <a:alpha val="43137"/>
                    </a:srgbClr>
                  </a:outerShdw>
                </a:effectLst>
              </a:rPr>
              <a:t>The Purpose and Danger of Anger</a:t>
            </a:r>
          </a:p>
          <a:p>
            <a:pPr lvl="1"/>
            <a:r>
              <a:rPr lang="en-US" dirty="0" smtClean="0">
                <a:effectLst>
                  <a:outerShdw blurRad="38100" dist="38100" dir="2700000" algn="tl">
                    <a:srgbClr val="000000">
                      <a:alpha val="43137"/>
                    </a:srgbClr>
                  </a:outerShdw>
                </a:effectLst>
              </a:rPr>
              <a:t>Sex and Beauty</a:t>
            </a:r>
          </a:p>
          <a:p>
            <a:pPr lvl="1"/>
            <a:r>
              <a:rPr lang="en-US" dirty="0" smtClean="0">
                <a:effectLst>
                  <a:outerShdw blurRad="38100" dist="38100" dir="2700000" algn="tl">
                    <a:srgbClr val="000000">
                      <a:alpha val="43137"/>
                    </a:srgbClr>
                  </a:outerShdw>
                </a:effectLst>
              </a:rPr>
              <a:t>The Value and Danger of Money and Wealth</a:t>
            </a:r>
          </a:p>
          <a:p>
            <a:pPr lvl="1"/>
            <a:r>
              <a:rPr lang="en-US" dirty="0" smtClean="0">
                <a:effectLst>
                  <a:outerShdw blurRad="38100" dist="38100" dir="2700000" algn="tl">
                    <a:srgbClr val="000000">
                      <a:alpha val="43137"/>
                    </a:srgbClr>
                  </a:outerShdw>
                </a:effectLst>
              </a:rPr>
              <a:t>The Importance of Work</a:t>
            </a:r>
          </a:p>
          <a:p>
            <a:pPr lvl="1"/>
            <a:r>
              <a:rPr lang="en-US" dirty="0" smtClean="0">
                <a:effectLst>
                  <a:outerShdw blurRad="38100" dist="38100" dir="2700000" algn="tl">
                    <a:srgbClr val="000000">
                      <a:alpha val="43137"/>
                    </a:srgbClr>
                  </a:outerShdw>
                </a:effectLst>
              </a:rPr>
              <a:t>The Danger of Pride </a:t>
            </a:r>
          </a:p>
          <a:p>
            <a:pPr lvl="1"/>
            <a:r>
              <a:rPr lang="en-US" dirty="0" smtClean="0">
                <a:effectLst>
                  <a:outerShdw blurRad="38100" dist="38100" dir="2700000" algn="tl">
                    <a:srgbClr val="000000">
                      <a:alpha val="43137"/>
                    </a:srgbClr>
                  </a:outerShdw>
                </a:effectLst>
              </a:rPr>
              <a:t>The Importance of Self-Control</a:t>
            </a:r>
          </a:p>
          <a:p>
            <a:pPr lvl="1"/>
            <a:r>
              <a:rPr lang="en-US" dirty="0" smtClean="0">
                <a:effectLst>
                  <a:outerShdw blurRad="38100" dist="38100" dir="2700000" algn="tl">
                    <a:srgbClr val="000000">
                      <a:alpha val="43137"/>
                    </a:srgbClr>
                  </a:outerShdw>
                </a:effectLst>
              </a:rPr>
              <a:t>Mending Broken Relationships</a:t>
            </a:r>
          </a:p>
          <a:p>
            <a:pPr lvl="1"/>
            <a:r>
              <a:rPr lang="en-US" dirty="0" smtClean="0">
                <a:effectLst>
                  <a:outerShdw blurRad="38100" dist="38100" dir="2700000" algn="tl">
                    <a:srgbClr val="000000">
                      <a:alpha val="43137"/>
                    </a:srgbClr>
                  </a:outerShdw>
                </a:effectLst>
              </a:rPr>
              <a:t>Your Plans; God’s Plans</a:t>
            </a:r>
          </a:p>
          <a:p>
            <a:pPr lvl="1"/>
            <a:r>
              <a:rPr lang="en-US" dirty="0" smtClean="0">
                <a:effectLst>
                  <a:outerShdw blurRad="38100" dist="38100" dir="2700000" algn="tl">
                    <a:srgbClr val="000000">
                      <a:alpha val="43137"/>
                    </a:srgbClr>
                  </a:outerShdw>
                </a:effectLst>
              </a:rPr>
              <a:t>The Power of Our Words</a:t>
            </a:r>
          </a:p>
          <a:p>
            <a:pPr lvl="1"/>
            <a:r>
              <a:rPr lang="en-US" dirty="0" smtClean="0">
                <a:effectLst>
                  <a:outerShdw blurRad="38100" dist="38100" dir="2700000" algn="tl">
                    <a:srgbClr val="000000">
                      <a:alpha val="43137"/>
                    </a:srgbClr>
                  </a:outerShdw>
                </a:effectLst>
              </a:rPr>
              <a:t>Dealing With Prosperity and Adversity</a:t>
            </a:r>
          </a:p>
          <a:p>
            <a:pPr lvl="1"/>
            <a:r>
              <a:rPr lang="en-US" dirty="0">
                <a:effectLst>
                  <a:outerShdw blurRad="38100" dist="38100" dir="2700000" algn="tl">
                    <a:srgbClr val="000000">
                      <a:alpha val="43137"/>
                    </a:srgbClr>
                  </a:outerShdw>
                </a:effectLst>
              </a:rPr>
              <a:t>The Marks of a True Friend</a:t>
            </a:r>
            <a:endParaRPr lang="en-US" dirty="0" smtClean="0">
              <a:effectLst>
                <a:outerShdw blurRad="38100" dist="38100" dir="2700000" algn="tl">
                  <a:srgbClr val="000000">
                    <a:alpha val="43137"/>
                  </a:srgbClr>
                </a:outerShdw>
              </a:effectLst>
            </a:endParaRPr>
          </a:p>
          <a:p>
            <a:pPr lvl="1"/>
            <a:endParaRPr lang="en-US" b="1" dirty="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8129222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89483</TotalTime>
  <Words>567</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Apex</vt:lpstr>
      <vt:lpstr>How to Raise Wise, Godly Children</vt:lpstr>
      <vt:lpstr>Training in Righteousness</vt:lpstr>
      <vt:lpstr>Training in Righteousness</vt:lpstr>
      <vt:lpstr>Training in Righteousness</vt:lpstr>
      <vt:lpstr>Training in Righteousness</vt:lpstr>
      <vt:lpstr>Training in Righteousness</vt:lpstr>
      <vt:lpstr>Training in Righteousness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2118</cp:revision>
  <dcterms:created xsi:type="dcterms:W3CDTF">2011-01-13T01:13:42Z</dcterms:created>
  <dcterms:modified xsi:type="dcterms:W3CDTF">2016-04-11T01:42:36Z</dcterms:modified>
</cp:coreProperties>
</file>