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
  </p:notesMasterIdLst>
  <p:sldIdLst>
    <p:sldId id="847" r:id="rId2"/>
    <p:sldId id="837" r:id="rId3"/>
    <p:sldId id="83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7/30/2016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7/30/2016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7/30/2016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7/30/2016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7/30/2016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7/30/2016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7/30/2016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7/30/2016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7/30/2016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7/30/2016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7/30/2016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7/30/2016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7/30/2016</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chor="t"/>
          <a:lstStyle/>
          <a:p>
            <a:r>
              <a:rPr lang="en-US" dirty="0">
                <a:effectLst>
                  <a:outerShdw blurRad="38100" dist="38100" dir="2700000" algn="tl">
                    <a:srgbClr val="000000">
                      <a:alpha val="43137"/>
                    </a:srgbClr>
                  </a:outerShdw>
                </a:effectLst>
              </a:rPr>
              <a:t>How to Raise Wise, Godly Children</a:t>
            </a:r>
          </a:p>
        </p:txBody>
      </p:sp>
      <p:sp>
        <p:nvSpPr>
          <p:cNvPr id="5" name="Subtitle 4"/>
          <p:cNvSpPr>
            <a:spLocks noGrp="1"/>
          </p:cNvSpPr>
          <p:nvPr>
            <p:ph type="subTitle" idx="1"/>
          </p:nvPr>
        </p:nvSpPr>
        <p:spPr>
          <a:xfrm>
            <a:off x="1295400" y="3962400"/>
            <a:ext cx="6858000" cy="1752600"/>
          </a:xfrm>
        </p:spPr>
        <p:txBody>
          <a:bodyPr>
            <a:normAutofit fontScale="92500" lnSpcReduction="20000"/>
          </a:bodyPr>
          <a:lstStyle/>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Training Your Child to Obey</a:t>
            </a:r>
            <a:endParaRPr lang="en-US" sz="2800" b="1" dirty="0">
              <a:effectLst>
                <a:outerShdw blurRad="38100" dist="38100" dir="2700000" algn="tl">
                  <a:srgbClr val="000000">
                    <a:alpha val="43137"/>
                  </a:srgbClr>
                </a:outerShdw>
              </a:effectLst>
            </a:endParaRP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Dealing with Rebellion</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Training in Righteousness</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Aiming for the Heart</a:t>
            </a:r>
          </a:p>
          <a:p>
            <a:endParaRPr lang="en-US" dirty="0"/>
          </a:p>
        </p:txBody>
      </p:sp>
      <p:pic>
        <p:nvPicPr>
          <p:cNvPr id="1026" name="Picture 2" descr="C:\Users\Robert\AppData\Local\Microsoft\Windows\INetCache\IE\0FJ7KN5Y\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5524" y="4800600"/>
            <a:ext cx="204788" cy="193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2742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
          </a:xfrm>
        </p:spPr>
        <p:txBody>
          <a:bodyPr>
            <a:normAutofit/>
          </a:bodyPr>
          <a:lstStyle/>
          <a:p>
            <a:r>
              <a:rPr lang="en-US" altLang="en-US" sz="3600" dirty="0"/>
              <a:t>Love never loses faith (</a:t>
            </a:r>
            <a:r>
              <a:rPr lang="en-US" altLang="en-US" sz="3600" dirty="0" smtClean="0"/>
              <a:t>13:7b)</a:t>
            </a:r>
            <a:endParaRPr lang="en-US" sz="3600" dirty="0"/>
          </a:p>
        </p:txBody>
      </p:sp>
      <p:sp>
        <p:nvSpPr>
          <p:cNvPr id="5" name="Content Placeholder 4"/>
          <p:cNvSpPr>
            <a:spLocks noGrp="1"/>
          </p:cNvSpPr>
          <p:nvPr>
            <p:ph idx="1"/>
          </p:nvPr>
        </p:nvSpPr>
        <p:spPr>
          <a:xfrm>
            <a:off x="457200" y="762000"/>
            <a:ext cx="8229600" cy="6096000"/>
          </a:xfrm>
        </p:spPr>
        <p:txBody>
          <a:bodyPr>
            <a:normAutofit lnSpcReduction="10000"/>
          </a:bodyPr>
          <a:lstStyle/>
          <a:p>
            <a:pPr>
              <a:lnSpc>
                <a:spcPct val="80000"/>
              </a:lnSpc>
            </a:pPr>
            <a:r>
              <a:rPr lang="en-US" altLang="en-US" i="1" dirty="0" smtClean="0">
                <a:effectLst>
                  <a:outerShdw blurRad="38100" dist="38100" dir="2700000" algn="tl">
                    <a:srgbClr val="000000">
                      <a:alpha val="43137"/>
                    </a:srgbClr>
                  </a:outerShdw>
                </a:effectLst>
                <a:latin typeface="Cambria" panose="02040503050406030204" pitchFamily="18" charset="0"/>
              </a:rPr>
              <a:t>Is </a:t>
            </a:r>
            <a:r>
              <a:rPr lang="en-US" altLang="en-US" i="1" dirty="0">
                <a:effectLst>
                  <a:outerShdw blurRad="38100" dist="38100" dir="2700000" algn="tl">
                    <a:srgbClr val="000000">
                      <a:alpha val="43137"/>
                    </a:srgbClr>
                  </a:outerShdw>
                </a:effectLst>
                <a:latin typeface="Cambria" panose="02040503050406030204" pitchFamily="18" charset="0"/>
              </a:rPr>
              <a:t>not suspicious, but readily credits what men say in their own defense</a:t>
            </a:r>
            <a:r>
              <a:rPr lang="en-US" altLang="en-US" i="1" dirty="0" smtClean="0">
                <a:effectLst>
                  <a:outerShdw blurRad="38100" dist="38100" dir="2700000" algn="tl">
                    <a:srgbClr val="000000">
                      <a:alpha val="43137"/>
                    </a:srgbClr>
                  </a:outerShdw>
                </a:effectLst>
                <a:latin typeface="Cambria" panose="02040503050406030204" pitchFamily="18" charset="0"/>
              </a:rPr>
              <a:t>. </a:t>
            </a:r>
            <a:r>
              <a:rPr lang="en-US" altLang="en-US" dirty="0">
                <a:effectLst>
                  <a:outerShdw blurRad="38100" dist="38100" dir="2700000" algn="tl">
                    <a:srgbClr val="000000">
                      <a:alpha val="43137"/>
                    </a:srgbClr>
                  </a:outerShdw>
                </a:effectLst>
              </a:rPr>
              <a:t>(Hodge p.271</a:t>
            </a:r>
            <a:r>
              <a:rPr lang="en-US" altLang="en-US" dirty="0" smtClean="0">
                <a:effectLst>
                  <a:outerShdw blurRad="38100" dist="38100" dir="2700000" algn="tl">
                    <a:srgbClr val="000000">
                      <a:alpha val="43137"/>
                    </a:srgbClr>
                  </a:outerShdw>
                </a:effectLst>
              </a:rPr>
              <a:t>)</a:t>
            </a:r>
          </a:p>
          <a:p>
            <a:pPr>
              <a:lnSpc>
                <a:spcPct val="80000"/>
              </a:lnSpc>
            </a:pPr>
            <a:r>
              <a:rPr lang="en-US" altLang="en-US" i="1" dirty="0" smtClean="0">
                <a:effectLst>
                  <a:outerShdw blurRad="38100" dist="38100" dir="2700000" algn="tl">
                    <a:srgbClr val="000000">
                      <a:alpha val="43137"/>
                    </a:srgbClr>
                  </a:outerShdw>
                </a:effectLst>
                <a:latin typeface="Cambria" panose="02040503050406030204" pitchFamily="18" charset="0"/>
              </a:rPr>
              <a:t>Not </a:t>
            </a:r>
            <a:r>
              <a:rPr lang="en-US" altLang="en-US" i="1" dirty="0">
                <a:effectLst>
                  <a:outerShdw blurRad="38100" dist="38100" dir="2700000" algn="tl">
                    <a:srgbClr val="000000">
                      <a:alpha val="43137"/>
                    </a:srgbClr>
                  </a:outerShdw>
                </a:effectLst>
                <a:latin typeface="Cambria" panose="02040503050406030204" pitchFamily="18" charset="0"/>
              </a:rPr>
              <a:t>that a Christian . . . strips himself of wisdom and discernment . . . not that he has forgotten how to distinguish black from white</a:t>
            </a:r>
            <a:r>
              <a:rPr lang="en-US" altLang="en-US" i="1" dirty="0" smtClean="0">
                <a:effectLst>
                  <a:outerShdw blurRad="38100" dist="38100" dir="2700000" algn="tl">
                    <a:srgbClr val="000000">
                      <a:alpha val="43137"/>
                    </a:srgbClr>
                  </a:outerShdw>
                </a:effectLst>
                <a:latin typeface="Cambria" panose="02040503050406030204" pitchFamily="18" charset="0"/>
              </a:rPr>
              <a:t>! ...But </a:t>
            </a:r>
            <a:r>
              <a:rPr lang="en-US" altLang="en-US" i="1" dirty="0">
                <a:effectLst>
                  <a:outerShdw blurRad="38100" dist="38100" dir="2700000" algn="tl">
                    <a:srgbClr val="000000">
                      <a:alpha val="43137"/>
                    </a:srgbClr>
                  </a:outerShdw>
                </a:effectLst>
                <a:latin typeface="Cambria" panose="02040503050406030204" pitchFamily="18" charset="0"/>
              </a:rPr>
              <a:t>being rid of </a:t>
            </a:r>
            <a:r>
              <a:rPr lang="en-US" altLang="en-US" i="1" dirty="0" smtClean="0">
                <a:effectLst>
                  <a:outerShdw blurRad="38100" dist="38100" dir="2700000" algn="tl">
                    <a:srgbClr val="000000">
                      <a:alpha val="43137"/>
                    </a:srgbClr>
                  </a:outerShdw>
                </a:effectLst>
                <a:latin typeface="Cambria" panose="02040503050406030204" pitchFamily="18" charset="0"/>
              </a:rPr>
              <a:t>ill-founded suspicion’.(Thiselton  </a:t>
            </a:r>
            <a:r>
              <a:rPr lang="en-US" altLang="en-US" i="1" dirty="0">
                <a:effectLst>
                  <a:outerShdw blurRad="38100" dist="38100" dir="2700000" algn="tl">
                    <a:srgbClr val="000000">
                      <a:alpha val="43137"/>
                    </a:srgbClr>
                  </a:outerShdw>
                </a:effectLst>
                <a:latin typeface="Cambria" panose="02040503050406030204" pitchFamily="18" charset="0"/>
              </a:rPr>
              <a:t>quoting </a:t>
            </a:r>
            <a:r>
              <a:rPr lang="en-US" altLang="en-US" i="1" dirty="0" smtClean="0">
                <a:effectLst>
                  <a:outerShdw blurRad="38100" dist="38100" dir="2700000" algn="tl">
                    <a:srgbClr val="000000">
                      <a:alpha val="43137"/>
                    </a:srgbClr>
                  </a:outerShdw>
                </a:effectLst>
                <a:latin typeface="Cambria" panose="02040503050406030204" pitchFamily="18" charset="0"/>
              </a:rPr>
              <a:t>John Calvin</a:t>
            </a:r>
            <a:r>
              <a:rPr lang="en-US" altLang="en-US" i="1" dirty="0">
                <a:effectLst>
                  <a:outerShdw blurRad="38100" dist="38100" dir="2700000" algn="tl">
                    <a:srgbClr val="000000">
                      <a:alpha val="43137"/>
                    </a:srgbClr>
                  </a:outerShdw>
                </a:effectLst>
                <a:latin typeface="Cambria" panose="02040503050406030204" pitchFamily="18" charset="0"/>
              </a:rPr>
              <a:t>, p.1059)</a:t>
            </a:r>
          </a:p>
          <a:p>
            <a:pPr>
              <a:lnSpc>
                <a:spcPct val="80000"/>
              </a:lnSpc>
            </a:pPr>
            <a:r>
              <a:rPr lang="en-US" altLang="en-US" dirty="0" smtClean="0">
                <a:effectLst>
                  <a:outerShdw blurRad="38100" dist="38100" dir="2700000" algn="tl">
                    <a:srgbClr val="000000">
                      <a:alpha val="43137"/>
                    </a:srgbClr>
                  </a:outerShdw>
                </a:effectLst>
              </a:rPr>
              <a:t>If we truly love others, </a:t>
            </a:r>
            <a:r>
              <a:rPr lang="en-US" altLang="en-US" dirty="0">
                <a:effectLst>
                  <a:outerShdw blurRad="38100" dist="38100" dir="2700000" algn="tl">
                    <a:srgbClr val="000000">
                      <a:alpha val="43137"/>
                    </a:srgbClr>
                  </a:outerShdw>
                </a:effectLst>
              </a:rPr>
              <a:t>in the absence of evidence to the </a:t>
            </a:r>
            <a:r>
              <a:rPr lang="en-US" altLang="en-US" dirty="0" smtClean="0">
                <a:effectLst>
                  <a:outerShdw blurRad="38100" dist="38100" dir="2700000" algn="tl">
                    <a:srgbClr val="000000">
                      <a:alpha val="43137"/>
                    </a:srgbClr>
                  </a:outerShdw>
                </a:effectLst>
              </a:rPr>
              <a:t>contrary, we will give them the benefit of the doubt and believe the best about them. This is not to say that we must be naive. Jesus tells us in the Gospels, we are to </a:t>
            </a:r>
            <a:r>
              <a:rPr lang="en-US" altLang="en-US" b="1" i="1" dirty="0" smtClean="0">
                <a:solidFill>
                  <a:srgbClr val="FFFF00"/>
                </a:solidFill>
                <a:effectLst>
                  <a:outerShdw blurRad="38100" dist="38100" dir="2700000" algn="tl">
                    <a:srgbClr val="000000">
                      <a:alpha val="43137"/>
                    </a:srgbClr>
                  </a:outerShdw>
                </a:effectLst>
                <a:latin typeface="Cambria" pitchFamily="18" charset="0"/>
              </a:rPr>
              <a:t>be </a:t>
            </a:r>
            <a:r>
              <a:rPr lang="en-US" altLang="en-US" b="1" i="1" dirty="0">
                <a:solidFill>
                  <a:srgbClr val="FFFF00"/>
                </a:solidFill>
                <a:effectLst>
                  <a:outerShdw blurRad="38100" dist="38100" dir="2700000" algn="tl">
                    <a:srgbClr val="000000">
                      <a:alpha val="43137"/>
                    </a:srgbClr>
                  </a:outerShdw>
                </a:effectLst>
                <a:latin typeface="Cambria" pitchFamily="18" charset="0"/>
              </a:rPr>
              <a:t>wise as serpents and innocent as doves </a:t>
            </a:r>
            <a:r>
              <a:rPr lang="en-US" altLang="en-US" sz="2800" b="1" dirty="0">
                <a:effectLst>
                  <a:outerShdw blurRad="38100" dist="38100" dir="2700000" algn="tl">
                    <a:srgbClr val="000000">
                      <a:alpha val="43137"/>
                    </a:srgbClr>
                  </a:outerShdw>
                </a:effectLst>
                <a:latin typeface="Cambria" pitchFamily="18" charset="0"/>
              </a:rPr>
              <a:t>(Mat </a:t>
            </a:r>
            <a:r>
              <a:rPr lang="en-US" altLang="en-US" sz="2800" b="1" dirty="0" smtClean="0">
                <a:effectLst>
                  <a:outerShdw blurRad="38100" dist="38100" dir="2700000" algn="tl">
                    <a:srgbClr val="000000">
                      <a:alpha val="43137"/>
                    </a:srgbClr>
                  </a:outerShdw>
                </a:effectLst>
                <a:latin typeface="Cambria" pitchFamily="18" charset="0"/>
              </a:rPr>
              <a:t>10:16)</a:t>
            </a:r>
            <a:endParaRPr lang="en-US" altLang="en-US" sz="2800"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2334341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Autofit/>
          </a:bodyPr>
          <a:lstStyle/>
          <a:p>
            <a:r>
              <a:rPr lang="en-US" altLang="en-US" sz="3600" dirty="0"/>
              <a:t>Love never loses faith (13:7b)</a:t>
            </a:r>
            <a:endParaRPr lang="en-US" sz="3600" b="0" dirty="0"/>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effectLst>
                  <a:outerShdw blurRad="38100" dist="38100" dir="2700000" algn="tl">
                    <a:srgbClr val="000000">
                      <a:alpha val="43137"/>
                    </a:srgbClr>
                  </a:outerShdw>
                </a:effectLst>
              </a:rPr>
              <a:t>How does this apply to our kids?</a:t>
            </a:r>
          </a:p>
          <a:p>
            <a:pPr lvl="1"/>
            <a:r>
              <a:rPr lang="en-US" dirty="0" smtClean="0">
                <a:effectLst>
                  <a:outerShdw blurRad="38100" dist="38100" dir="2700000" algn="tl">
                    <a:srgbClr val="000000">
                      <a:alpha val="43137"/>
                    </a:srgbClr>
                  </a:outerShdw>
                </a:effectLst>
              </a:rPr>
              <a:t>We have to teach our kids not to assume bad things about people when it’s not warranted.</a:t>
            </a:r>
          </a:p>
          <a:p>
            <a:pPr lvl="1"/>
            <a:r>
              <a:rPr lang="en-US" dirty="0" smtClean="0">
                <a:effectLst>
                  <a:outerShdw blurRad="38100" dist="38100" dir="2700000" algn="tl">
                    <a:srgbClr val="000000">
                      <a:alpha val="43137"/>
                    </a:srgbClr>
                  </a:outerShdw>
                </a:effectLst>
              </a:rPr>
              <a:t>Help them distinguish what they know from what they might assume about a person or situation.</a:t>
            </a:r>
          </a:p>
          <a:p>
            <a:pPr lvl="1"/>
            <a:r>
              <a:rPr lang="en-US" dirty="0" smtClean="0">
                <a:effectLst>
                  <a:outerShdw blurRad="38100" dist="38100" dir="2700000" algn="tl">
                    <a:srgbClr val="000000">
                      <a:alpha val="43137"/>
                    </a:srgbClr>
                  </a:outerShdw>
                </a:effectLst>
              </a:rPr>
              <a:t>We want to teach our kids to assume the best about others when it’s reasonable to do so, but we also want to teach them to be aware that not everyone is trustworthy.</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611118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95539</TotalTime>
  <Words>240</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Apex</vt:lpstr>
      <vt:lpstr>How to Raise Wise, Godly Children</vt:lpstr>
      <vt:lpstr>Love never loses faith (13:7b)</vt:lpstr>
      <vt:lpstr>Love never loses faith (13:7b)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2310</cp:revision>
  <dcterms:created xsi:type="dcterms:W3CDTF">2011-01-13T01:13:42Z</dcterms:created>
  <dcterms:modified xsi:type="dcterms:W3CDTF">2016-07-31T17:53:08Z</dcterms:modified>
</cp:coreProperties>
</file>