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876" r:id="rId2"/>
    <p:sldId id="800" r:id="rId3"/>
    <p:sldId id="862" r:id="rId4"/>
    <p:sldId id="863" r:id="rId5"/>
    <p:sldId id="864" r:id="rId6"/>
    <p:sldId id="865" r:id="rId7"/>
    <p:sldId id="857" r:id="rId8"/>
    <p:sldId id="858" r:id="rId9"/>
    <p:sldId id="8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62"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9/11/2016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2509219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9/11/2016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9/11/2016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9/11/2016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9/11/2016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9/11/2016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9/11/2016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9/11/2016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9/11/2016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9/11/2016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9/11/2016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9/11/2016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9/11/2016</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chor="t"/>
          <a:lstStyle/>
          <a:p>
            <a:r>
              <a:rPr lang="en-US" dirty="0">
                <a:effectLst>
                  <a:outerShdw blurRad="38100" dist="38100" dir="2700000" algn="tl">
                    <a:srgbClr val="000000">
                      <a:alpha val="43137"/>
                    </a:srgbClr>
                  </a:outerShdw>
                </a:effectLst>
              </a:rPr>
              <a:t>How to Raise Wise, Godly Children</a:t>
            </a:r>
          </a:p>
        </p:txBody>
      </p:sp>
      <p:sp>
        <p:nvSpPr>
          <p:cNvPr id="5" name="Subtitle 4"/>
          <p:cNvSpPr>
            <a:spLocks noGrp="1"/>
          </p:cNvSpPr>
          <p:nvPr>
            <p:ph type="subTitle" idx="1"/>
          </p:nvPr>
        </p:nvSpPr>
        <p:spPr>
          <a:xfrm>
            <a:off x="1295400" y="3962400"/>
            <a:ext cx="6858000" cy="1752600"/>
          </a:xfrm>
        </p:spPr>
        <p:txBody>
          <a:bodyPr>
            <a:normAutofit fontScale="92500" lnSpcReduction="20000"/>
          </a:bodyPr>
          <a:lstStyle/>
          <a:p>
            <a:pPr marL="461963" indent="-461963" algn="l">
              <a:buFont typeface="Wingdings" panose="05000000000000000000" pitchFamily="2" charset="2"/>
              <a:buChar char="q"/>
            </a:pPr>
            <a:r>
              <a:rPr lang="en-US" sz="2800" b="1" dirty="0" smtClean="0">
                <a:effectLst>
                  <a:outerShdw blurRad="38100" dist="38100" dir="2700000" algn="tl">
                    <a:srgbClr val="000000">
                      <a:alpha val="43137"/>
                    </a:srgbClr>
                  </a:outerShdw>
                </a:effectLst>
              </a:rPr>
              <a:t>Training Your Child to Obey</a:t>
            </a:r>
            <a:endParaRPr lang="en-US" sz="2800" b="1" dirty="0">
              <a:effectLst>
                <a:outerShdw blurRad="38100" dist="38100" dir="2700000" algn="tl">
                  <a:srgbClr val="000000">
                    <a:alpha val="43137"/>
                  </a:srgbClr>
                </a:outerShdw>
              </a:effectLst>
            </a:endParaRP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Dealing with Rebellion</a:t>
            </a: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Training in Righteousness</a:t>
            </a: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Aiming for the Heart</a:t>
            </a:r>
          </a:p>
          <a:p>
            <a:endParaRPr lang="en-US" dirty="0"/>
          </a:p>
        </p:txBody>
      </p:sp>
      <p:pic>
        <p:nvPicPr>
          <p:cNvPr id="1026" name="Picture 2" descr="C:\Users\Robert\AppData\Local\Microsoft\Windows\INetCache\IE\0FJ7KN5Y\Check_mark_23x20_02.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35524" y="4800600"/>
            <a:ext cx="204788" cy="193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45515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“Tools” for Training in Righteousness</a:t>
            </a:r>
            <a:endParaRPr lang="en-US" sz="3600" dirty="0"/>
          </a:p>
        </p:txBody>
      </p:sp>
      <p:sp>
        <p:nvSpPr>
          <p:cNvPr id="5" name="Content Placeholder 4"/>
          <p:cNvSpPr>
            <a:spLocks noGrp="1"/>
          </p:cNvSpPr>
          <p:nvPr>
            <p:ph idx="1"/>
          </p:nvPr>
        </p:nvSpPr>
        <p:spPr>
          <a:xfrm>
            <a:off x="457200" y="914399"/>
            <a:ext cx="8229600" cy="5943601"/>
          </a:xfrm>
        </p:spPr>
        <p:txBody>
          <a:bodyPr>
            <a:normAutofit/>
          </a:bodyPr>
          <a:lstStyle/>
          <a:p>
            <a:r>
              <a:rPr lang="en-US" dirty="0" smtClean="0">
                <a:solidFill>
                  <a:schemeClr val="tx1">
                    <a:lumMod val="85000"/>
                  </a:schemeClr>
                </a:solidFill>
                <a:effectLst>
                  <a:outerShdw blurRad="38100" dist="38100" dir="2700000" algn="tl">
                    <a:srgbClr val="000000">
                      <a:alpha val="43137"/>
                    </a:srgbClr>
                  </a:outerShdw>
                </a:effectLst>
              </a:rPr>
              <a:t>Spanking/</a:t>
            </a:r>
            <a:r>
              <a:rPr lang="en-US" dirty="0">
                <a:solidFill>
                  <a:schemeClr val="tx1">
                    <a:lumMod val="85000"/>
                  </a:schemeClr>
                </a:solidFill>
                <a:effectLst>
                  <a:outerShdw blurRad="38100" dist="38100" dir="2700000" algn="tl">
                    <a:srgbClr val="000000">
                      <a:alpha val="43137"/>
                    </a:srgbClr>
                  </a:outerShdw>
                </a:effectLst>
              </a:rPr>
              <a:t>Consequences</a:t>
            </a:r>
          </a:p>
          <a:p>
            <a:r>
              <a:rPr lang="en-US" b="1" dirty="0" smtClean="0">
                <a:effectLst>
                  <a:outerShdw blurRad="38100" dist="38100" dir="2700000" algn="tl">
                    <a:srgbClr val="000000">
                      <a:alpha val="43137"/>
                    </a:srgbClr>
                  </a:outerShdw>
                </a:effectLst>
              </a:rPr>
              <a:t>Teaching/Instructing</a:t>
            </a:r>
          </a:p>
          <a:p>
            <a:r>
              <a:rPr lang="en-US" dirty="0" smtClean="0">
                <a:solidFill>
                  <a:schemeClr val="tx1">
                    <a:lumMod val="85000"/>
                  </a:schemeClr>
                </a:solidFill>
                <a:effectLst>
                  <a:outerShdw blurRad="38100" dist="38100" dir="2700000" algn="tl">
                    <a:srgbClr val="000000">
                      <a:alpha val="43137"/>
                    </a:srgbClr>
                  </a:outerShdw>
                </a:effectLst>
              </a:rPr>
              <a:t>Rebuking/Correcting</a:t>
            </a:r>
          </a:p>
          <a:p>
            <a:r>
              <a:rPr lang="en-US" dirty="0" smtClean="0">
                <a:solidFill>
                  <a:schemeClr val="tx1">
                    <a:lumMod val="85000"/>
                  </a:schemeClr>
                </a:solidFill>
                <a:effectLst>
                  <a:outerShdw blurRad="38100" dist="38100" dir="2700000" algn="tl">
                    <a:srgbClr val="000000">
                      <a:alpha val="43137"/>
                    </a:srgbClr>
                  </a:outerShdw>
                </a:effectLst>
              </a:rPr>
              <a:t>Activity/Drilling/Practicing</a:t>
            </a:r>
          </a:p>
          <a:p>
            <a:r>
              <a:rPr lang="en-US" dirty="0" smtClean="0">
                <a:solidFill>
                  <a:schemeClr val="tx1">
                    <a:lumMod val="85000"/>
                  </a:schemeClr>
                </a:solidFill>
                <a:effectLst>
                  <a:outerShdw blurRad="38100" dist="38100" dir="2700000" algn="tl">
                    <a:srgbClr val="000000">
                      <a:alpha val="43137"/>
                    </a:srgbClr>
                  </a:outerShdw>
                </a:effectLst>
              </a:rPr>
              <a:t>Modeling by Personal Example</a:t>
            </a: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5538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200" dirty="0">
                <a:effectLst>
                  <a:outerShdw blurRad="38100" dist="38100" dir="2700000" algn="tl">
                    <a:srgbClr val="000000">
                      <a:alpha val="43137"/>
                    </a:srgbClr>
                  </a:outerShdw>
                </a:effectLst>
              </a:rPr>
              <a:t>Teaching/Instructing</a:t>
            </a:r>
          </a:p>
        </p:txBody>
      </p:sp>
      <p:sp>
        <p:nvSpPr>
          <p:cNvPr id="5" name="Content Placeholder 4"/>
          <p:cNvSpPr>
            <a:spLocks noGrp="1"/>
          </p:cNvSpPr>
          <p:nvPr>
            <p:ph idx="1"/>
          </p:nvPr>
        </p:nvSpPr>
        <p:spPr>
          <a:xfrm>
            <a:off x="457200" y="914399"/>
            <a:ext cx="8229600" cy="5943601"/>
          </a:xfrm>
        </p:spPr>
        <p:txBody>
          <a:bodyPr>
            <a:normAutofit/>
          </a:bodyPr>
          <a:lstStyle/>
          <a:p>
            <a:r>
              <a:rPr lang="en-US" sz="3000" dirty="0" smtClean="0">
                <a:effectLst>
                  <a:outerShdw blurRad="38100" dist="38100" dir="2700000" algn="tl">
                    <a:srgbClr val="000000">
                      <a:alpha val="43137"/>
                    </a:srgbClr>
                  </a:outerShdw>
                </a:effectLst>
              </a:rPr>
              <a:t>The Word of God is clear: you as a parent have a solemn responsibility to teach and instruct your children:</a:t>
            </a:r>
          </a:p>
          <a:p>
            <a:pPr lvl="1"/>
            <a:r>
              <a:rPr lang="en-US" b="1" i="1" dirty="0">
                <a:solidFill>
                  <a:srgbClr val="FFFF00"/>
                </a:solidFill>
                <a:effectLst>
                  <a:outerShdw blurRad="38100" dist="38100" dir="2700000" algn="tl">
                    <a:srgbClr val="000000">
                      <a:alpha val="43137"/>
                    </a:srgbClr>
                  </a:outerShdw>
                </a:effectLst>
                <a:latin typeface="Cambria" pitchFamily="18" charset="0"/>
              </a:rPr>
              <a:t>And </a:t>
            </a:r>
            <a:r>
              <a:rPr lang="en-US" b="1" i="1" u="sng" dirty="0">
                <a:solidFill>
                  <a:srgbClr val="FFFF00"/>
                </a:solidFill>
                <a:effectLst>
                  <a:outerShdw blurRad="38100" dist="38100" dir="2700000" algn="tl">
                    <a:srgbClr val="000000">
                      <a:alpha val="43137"/>
                    </a:srgbClr>
                  </a:outerShdw>
                </a:effectLst>
                <a:latin typeface="Cambria" pitchFamily="18" charset="0"/>
              </a:rPr>
              <a:t>these words that I command you</a:t>
            </a:r>
            <a:r>
              <a:rPr lang="en-US" b="1" i="1" dirty="0">
                <a:solidFill>
                  <a:srgbClr val="FFFF00"/>
                </a:solidFill>
                <a:effectLst>
                  <a:outerShdw blurRad="38100" dist="38100" dir="2700000" algn="tl">
                    <a:srgbClr val="000000">
                      <a:alpha val="43137"/>
                    </a:srgbClr>
                  </a:outerShdw>
                </a:effectLst>
                <a:latin typeface="Cambria" pitchFamily="18" charset="0"/>
              </a:rPr>
              <a:t> today shall be on your heart. You shall </a:t>
            </a:r>
            <a:r>
              <a:rPr lang="en-US" b="1" i="1" u="sng" dirty="0">
                <a:solidFill>
                  <a:srgbClr val="FFFF00"/>
                </a:solidFill>
                <a:effectLst>
                  <a:outerShdw blurRad="38100" dist="38100" dir="2700000" algn="tl">
                    <a:srgbClr val="000000">
                      <a:alpha val="43137"/>
                    </a:srgbClr>
                  </a:outerShdw>
                </a:effectLst>
                <a:latin typeface="Cambria" pitchFamily="18" charset="0"/>
              </a:rPr>
              <a:t>teach them </a:t>
            </a:r>
            <a:r>
              <a:rPr lang="en-US" b="1" i="1" dirty="0">
                <a:solidFill>
                  <a:srgbClr val="FFFF00"/>
                </a:solidFill>
                <a:effectLst>
                  <a:outerShdw blurRad="38100" dist="38100" dir="2700000" algn="tl">
                    <a:srgbClr val="000000">
                      <a:alpha val="43137"/>
                    </a:srgbClr>
                  </a:outerShdw>
                </a:effectLst>
                <a:latin typeface="Cambria" pitchFamily="18" charset="0"/>
              </a:rPr>
              <a:t>diligently to your children, and shall </a:t>
            </a:r>
            <a:r>
              <a:rPr lang="en-US" b="1" i="1" u="sng" dirty="0">
                <a:solidFill>
                  <a:srgbClr val="FFFF00"/>
                </a:solidFill>
                <a:effectLst>
                  <a:outerShdw blurRad="38100" dist="38100" dir="2700000" algn="tl">
                    <a:srgbClr val="000000">
                      <a:alpha val="43137"/>
                    </a:srgbClr>
                  </a:outerShdw>
                </a:effectLst>
                <a:latin typeface="Cambria" pitchFamily="18" charset="0"/>
              </a:rPr>
              <a:t>talk of them</a:t>
            </a:r>
            <a:r>
              <a:rPr lang="en-US" b="1" i="1" dirty="0">
                <a:solidFill>
                  <a:srgbClr val="FFFF00"/>
                </a:solidFill>
                <a:effectLst>
                  <a:outerShdw blurRad="38100" dist="38100" dir="2700000" algn="tl">
                    <a:srgbClr val="000000">
                      <a:alpha val="43137"/>
                    </a:srgbClr>
                  </a:outerShdw>
                </a:effectLst>
                <a:latin typeface="Cambria" pitchFamily="18" charset="0"/>
              </a:rPr>
              <a:t> when you sit in your house, and when you walk by the way, and when you lie down, and when you rise. </a:t>
            </a:r>
            <a:r>
              <a:rPr lang="en-US" b="1" dirty="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Deuteronomy </a:t>
            </a:r>
            <a:r>
              <a:rPr lang="en-US" b="1" dirty="0">
                <a:effectLst>
                  <a:outerShdw blurRad="38100" dist="38100" dir="2700000" algn="tl">
                    <a:srgbClr val="000000">
                      <a:alpha val="43137"/>
                    </a:srgbClr>
                  </a:outerShdw>
                </a:effectLst>
                <a:latin typeface="Cambria" pitchFamily="18" charset="0"/>
              </a:rPr>
              <a:t>6:6-7</a:t>
            </a:r>
            <a:r>
              <a:rPr lang="en-US" b="1" dirty="0" smtClean="0">
                <a:effectLst>
                  <a:outerShdw blurRad="38100" dist="38100" dir="2700000" algn="tl">
                    <a:srgbClr val="000000">
                      <a:alpha val="43137"/>
                    </a:srgbClr>
                  </a:outerShdw>
                </a:effectLst>
                <a:latin typeface="Cambria" pitchFamily="18" charset="0"/>
              </a:rPr>
              <a:t>)</a:t>
            </a:r>
          </a:p>
        </p:txBody>
      </p:sp>
    </p:spTree>
    <p:extLst>
      <p:ext uri="{BB962C8B-B14F-4D97-AF65-F5344CB8AC3E}">
        <p14:creationId xmlns:p14="http://schemas.microsoft.com/office/powerpoint/2010/main" val="2332644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200" dirty="0">
                <a:effectLst>
                  <a:outerShdw blurRad="38100" dist="38100" dir="2700000" algn="tl">
                    <a:srgbClr val="000000">
                      <a:alpha val="43137"/>
                    </a:srgbClr>
                  </a:outerShdw>
                </a:effectLst>
              </a:rPr>
              <a:t>Teaching/Instructing</a:t>
            </a:r>
          </a:p>
        </p:txBody>
      </p:sp>
      <p:sp>
        <p:nvSpPr>
          <p:cNvPr id="5" name="Content Placeholder 4"/>
          <p:cNvSpPr>
            <a:spLocks noGrp="1"/>
          </p:cNvSpPr>
          <p:nvPr>
            <p:ph idx="1"/>
          </p:nvPr>
        </p:nvSpPr>
        <p:spPr>
          <a:xfrm>
            <a:off x="457200" y="914399"/>
            <a:ext cx="8229600" cy="5943601"/>
          </a:xfrm>
        </p:spPr>
        <p:txBody>
          <a:bodyPr>
            <a:normAutofit fontScale="92500" lnSpcReduction="20000"/>
          </a:bodyPr>
          <a:lstStyle/>
          <a:p>
            <a:r>
              <a:rPr lang="en-US" dirty="0">
                <a:effectLst>
                  <a:outerShdw blurRad="38100" dist="38100" dir="2700000" algn="tl">
                    <a:srgbClr val="000000">
                      <a:alpha val="43137"/>
                    </a:srgbClr>
                  </a:outerShdw>
                </a:effectLst>
              </a:rPr>
              <a:t>The Word of God is clear: you as a parent have a solemn responsibility to teach and instruct your children:</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We </a:t>
            </a:r>
            <a:r>
              <a:rPr lang="en-US" b="1" i="1" dirty="0">
                <a:solidFill>
                  <a:srgbClr val="FFFF00"/>
                </a:solidFill>
                <a:effectLst>
                  <a:outerShdw blurRad="38100" dist="38100" dir="2700000" algn="tl">
                    <a:srgbClr val="000000">
                      <a:alpha val="43137"/>
                    </a:srgbClr>
                  </a:outerShdw>
                </a:effectLst>
                <a:latin typeface="Cambria" pitchFamily="18" charset="0"/>
              </a:rPr>
              <a:t>will tell the next generation about the LORD's praiseworthy acts, about his strength and the amazing things he has </a:t>
            </a:r>
            <a:r>
              <a:rPr lang="en-US" b="1" i="1" dirty="0" smtClean="0">
                <a:solidFill>
                  <a:srgbClr val="FFFF00"/>
                </a:solidFill>
                <a:effectLst>
                  <a:outerShdw blurRad="38100" dist="38100" dir="2700000" algn="tl">
                    <a:srgbClr val="000000">
                      <a:alpha val="43137"/>
                    </a:srgbClr>
                  </a:outerShdw>
                </a:effectLst>
                <a:latin typeface="Cambria" pitchFamily="18" charset="0"/>
              </a:rPr>
              <a:t>done…. </a:t>
            </a:r>
            <a:r>
              <a:rPr lang="en-US" b="1" i="1" dirty="0">
                <a:solidFill>
                  <a:srgbClr val="FFFF00"/>
                </a:solidFill>
                <a:effectLst>
                  <a:outerShdw blurRad="38100" dist="38100" dir="2700000" algn="tl">
                    <a:srgbClr val="000000">
                      <a:alpha val="43137"/>
                    </a:srgbClr>
                  </a:outerShdw>
                </a:effectLst>
                <a:latin typeface="Cambria" pitchFamily="18" charset="0"/>
              </a:rPr>
              <a:t>He commanded our ancestors to make his deeds known to their descendants, </a:t>
            </a:r>
            <a:r>
              <a:rPr lang="en-US" b="1" i="1" dirty="0" smtClean="0">
                <a:solidFill>
                  <a:srgbClr val="FFFF00"/>
                </a:solidFill>
                <a:effectLst>
                  <a:outerShdw blurRad="38100" dist="38100" dir="2700000" algn="tl">
                    <a:srgbClr val="000000">
                      <a:alpha val="43137"/>
                    </a:srgbClr>
                  </a:outerShdw>
                </a:effectLst>
                <a:latin typeface="Cambria" pitchFamily="18" charset="0"/>
              </a:rPr>
              <a:t>so </a:t>
            </a:r>
            <a:r>
              <a:rPr lang="en-US" b="1" i="1" dirty="0">
                <a:solidFill>
                  <a:srgbClr val="FFFF00"/>
                </a:solidFill>
                <a:effectLst>
                  <a:outerShdw blurRad="38100" dist="38100" dir="2700000" algn="tl">
                    <a:srgbClr val="000000">
                      <a:alpha val="43137"/>
                    </a:srgbClr>
                  </a:outerShdw>
                </a:effectLst>
                <a:latin typeface="Cambria" pitchFamily="18" charset="0"/>
              </a:rPr>
              <a:t>that the next generation, children yet to be born, might know about them. They will grow up and tell their descendants about them. </a:t>
            </a:r>
            <a:r>
              <a:rPr lang="en-US" b="1" i="1" dirty="0" smtClean="0">
                <a:solidFill>
                  <a:srgbClr val="FFFF00"/>
                </a:solidFill>
                <a:effectLst>
                  <a:outerShdw blurRad="38100" dist="38100" dir="2700000" algn="tl">
                    <a:srgbClr val="000000">
                      <a:alpha val="43137"/>
                    </a:srgbClr>
                  </a:outerShdw>
                </a:effectLst>
                <a:latin typeface="Cambria" pitchFamily="18" charset="0"/>
              </a:rPr>
              <a:t>Then </a:t>
            </a:r>
            <a:r>
              <a:rPr lang="en-US" b="1" i="1" dirty="0">
                <a:solidFill>
                  <a:srgbClr val="FFFF00"/>
                </a:solidFill>
                <a:effectLst>
                  <a:outerShdw blurRad="38100" dist="38100" dir="2700000" algn="tl">
                    <a:srgbClr val="000000">
                      <a:alpha val="43137"/>
                    </a:srgbClr>
                  </a:outerShdw>
                </a:effectLst>
                <a:latin typeface="Cambria" pitchFamily="18" charset="0"/>
              </a:rPr>
              <a:t>they will place their confidence in God. They will not forget the works of God, and they will obey his commands. </a:t>
            </a:r>
            <a:r>
              <a:rPr lang="en-US" b="1" i="1" dirty="0" smtClean="0">
                <a:solidFill>
                  <a:srgbClr val="FFFF00"/>
                </a:solidFill>
                <a:effectLst>
                  <a:outerShdw blurRad="38100" dist="38100" dir="2700000" algn="tl">
                    <a:srgbClr val="000000">
                      <a:alpha val="43137"/>
                    </a:srgbClr>
                  </a:outerShdw>
                </a:effectLst>
                <a:latin typeface="Cambria" pitchFamily="18" charset="0"/>
              </a:rPr>
              <a:t>Then </a:t>
            </a:r>
            <a:r>
              <a:rPr lang="en-US" b="1" i="1" dirty="0">
                <a:solidFill>
                  <a:srgbClr val="FFFF00"/>
                </a:solidFill>
                <a:effectLst>
                  <a:outerShdw blurRad="38100" dist="38100" dir="2700000" algn="tl">
                    <a:srgbClr val="000000">
                      <a:alpha val="43137"/>
                    </a:srgbClr>
                  </a:outerShdw>
                </a:effectLst>
                <a:latin typeface="Cambria" pitchFamily="18" charset="0"/>
              </a:rPr>
              <a:t>they will not be like their ancestors, who were a stubborn and rebellious generation, a generation that was not committed and faithful to God. </a:t>
            </a:r>
            <a:r>
              <a:rPr lang="en-US" sz="2900" b="1" dirty="0" smtClean="0">
                <a:effectLst>
                  <a:outerShdw blurRad="38100" dist="38100" dir="2700000" algn="tl">
                    <a:srgbClr val="000000">
                      <a:alpha val="43137"/>
                    </a:srgbClr>
                  </a:outerShdw>
                </a:effectLst>
                <a:latin typeface="Cambria" pitchFamily="18" charset="0"/>
              </a:rPr>
              <a:t>(Psalm 78:4-8 NET)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964809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200" dirty="0">
                <a:effectLst>
                  <a:outerShdw blurRad="38100" dist="38100" dir="2700000" algn="tl">
                    <a:srgbClr val="000000">
                      <a:alpha val="43137"/>
                    </a:srgbClr>
                  </a:outerShdw>
                </a:effectLst>
              </a:rPr>
              <a:t>Teaching/Instructing</a:t>
            </a:r>
          </a:p>
        </p:txBody>
      </p:sp>
      <p:sp>
        <p:nvSpPr>
          <p:cNvPr id="5" name="Content Placeholder 4"/>
          <p:cNvSpPr>
            <a:spLocks noGrp="1"/>
          </p:cNvSpPr>
          <p:nvPr>
            <p:ph idx="1"/>
          </p:nvPr>
        </p:nvSpPr>
        <p:spPr>
          <a:xfrm>
            <a:off x="457200" y="914399"/>
            <a:ext cx="8229600" cy="5943601"/>
          </a:xfrm>
        </p:spPr>
        <p:txBody>
          <a:bodyPr>
            <a:normAutofit/>
          </a:bodyPr>
          <a:lstStyle/>
          <a:p>
            <a:r>
              <a:rPr lang="en-US" sz="3000" dirty="0">
                <a:effectLst>
                  <a:outerShdw blurRad="38100" dist="38100" dir="2700000" algn="tl">
                    <a:srgbClr val="000000">
                      <a:alpha val="43137"/>
                    </a:srgbClr>
                  </a:outerShdw>
                </a:effectLst>
              </a:rPr>
              <a:t>The Word of God is clear: you as a parent have a solemn responsibility to teach and instruct your children:</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Hear</a:t>
            </a:r>
            <a:r>
              <a:rPr lang="en-US" b="1" i="1" dirty="0">
                <a:solidFill>
                  <a:srgbClr val="FFFF00"/>
                </a:solidFill>
                <a:effectLst>
                  <a:outerShdw blurRad="38100" dist="38100" dir="2700000" algn="tl">
                    <a:srgbClr val="000000">
                      <a:alpha val="43137"/>
                    </a:srgbClr>
                  </a:outerShdw>
                </a:effectLst>
                <a:latin typeface="Cambria" pitchFamily="18" charset="0"/>
              </a:rPr>
              <a:t>, my son, your </a:t>
            </a:r>
            <a:r>
              <a:rPr lang="en-US" b="1" i="1" u="sng" dirty="0">
                <a:solidFill>
                  <a:srgbClr val="FFFF00"/>
                </a:solidFill>
                <a:effectLst>
                  <a:outerShdw blurRad="38100" dist="38100" dir="2700000" algn="tl">
                    <a:srgbClr val="000000">
                      <a:alpha val="43137"/>
                    </a:srgbClr>
                  </a:outerShdw>
                </a:effectLst>
                <a:latin typeface="Cambria" pitchFamily="18" charset="0"/>
              </a:rPr>
              <a:t>father's instruction</a:t>
            </a:r>
            <a:r>
              <a:rPr lang="en-US" b="1" i="1" dirty="0">
                <a:solidFill>
                  <a:srgbClr val="FFFF00"/>
                </a:solidFill>
                <a:effectLst>
                  <a:outerShdw blurRad="38100" dist="38100" dir="2700000" algn="tl">
                    <a:srgbClr val="000000">
                      <a:alpha val="43137"/>
                    </a:srgbClr>
                  </a:outerShdw>
                </a:effectLst>
                <a:latin typeface="Cambria" pitchFamily="18" charset="0"/>
              </a:rPr>
              <a:t>, and forsake not your </a:t>
            </a:r>
            <a:r>
              <a:rPr lang="en-US" b="1" i="1" u="sng" dirty="0">
                <a:solidFill>
                  <a:srgbClr val="FFFF00"/>
                </a:solidFill>
                <a:effectLst>
                  <a:outerShdw blurRad="38100" dist="38100" dir="2700000" algn="tl">
                    <a:srgbClr val="000000">
                      <a:alpha val="43137"/>
                    </a:srgbClr>
                  </a:outerShdw>
                </a:effectLst>
                <a:latin typeface="Cambria" pitchFamily="18" charset="0"/>
              </a:rPr>
              <a:t>mother's teaching</a:t>
            </a:r>
            <a:r>
              <a:rPr lang="en-US" b="1" i="1" dirty="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for </a:t>
            </a:r>
            <a:r>
              <a:rPr lang="en-US" b="1" i="1" dirty="0">
                <a:solidFill>
                  <a:srgbClr val="FFFF00"/>
                </a:solidFill>
                <a:effectLst>
                  <a:outerShdw blurRad="38100" dist="38100" dir="2700000" algn="tl">
                    <a:srgbClr val="000000">
                      <a:alpha val="43137"/>
                    </a:srgbClr>
                  </a:outerShdw>
                </a:effectLst>
                <a:latin typeface="Cambria" pitchFamily="18" charset="0"/>
              </a:rPr>
              <a:t>they are a graceful garland for your head and pendants for your neck. </a:t>
            </a:r>
            <a:r>
              <a:rPr lang="en-US" b="1" dirty="0" smtClean="0">
                <a:effectLst>
                  <a:outerShdw blurRad="38100" dist="38100" dir="2700000" algn="tl">
                    <a:srgbClr val="000000">
                      <a:alpha val="43137"/>
                    </a:srgbClr>
                  </a:outerShdw>
                </a:effectLst>
                <a:latin typeface="Cambria" pitchFamily="18" charset="0"/>
              </a:rPr>
              <a:t>(Proverbs 1:8)</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Fathers</a:t>
            </a:r>
            <a:r>
              <a:rPr lang="en-US" b="1" i="1" dirty="0">
                <a:solidFill>
                  <a:srgbClr val="FFFF00"/>
                </a:solidFill>
                <a:effectLst>
                  <a:outerShdw blurRad="38100" dist="38100" dir="2700000" algn="tl">
                    <a:srgbClr val="000000">
                      <a:alpha val="43137"/>
                    </a:srgbClr>
                  </a:outerShdw>
                </a:effectLst>
                <a:latin typeface="Cambria" pitchFamily="18" charset="0"/>
              </a:rPr>
              <a:t>, do not provoke your children to anger, but bring them up in the discipline and </a:t>
            </a:r>
            <a:r>
              <a:rPr lang="en-US" b="1" i="1" u="sng" dirty="0">
                <a:solidFill>
                  <a:srgbClr val="FFFF00"/>
                </a:solidFill>
                <a:effectLst>
                  <a:outerShdw blurRad="38100" dist="38100" dir="2700000" algn="tl">
                    <a:srgbClr val="000000">
                      <a:alpha val="43137"/>
                    </a:srgbClr>
                  </a:outerShdw>
                </a:effectLst>
                <a:latin typeface="Cambria" pitchFamily="18" charset="0"/>
              </a:rPr>
              <a:t>instruction</a:t>
            </a:r>
            <a:r>
              <a:rPr lang="en-US" b="1" i="1" dirty="0">
                <a:solidFill>
                  <a:srgbClr val="FFFF00"/>
                </a:solidFill>
                <a:effectLst>
                  <a:outerShdw blurRad="38100" dist="38100" dir="2700000" algn="tl">
                    <a:srgbClr val="000000">
                      <a:alpha val="43137"/>
                    </a:srgbClr>
                  </a:outerShdw>
                </a:effectLst>
                <a:latin typeface="Cambria" pitchFamily="18" charset="0"/>
              </a:rPr>
              <a:t> of the Lord. </a:t>
            </a:r>
            <a:r>
              <a:rPr lang="en-US" b="1" dirty="0">
                <a:effectLst>
                  <a:outerShdw blurRad="38100" dist="38100" dir="2700000" algn="tl">
                    <a:srgbClr val="000000">
                      <a:alpha val="43137"/>
                    </a:srgbClr>
                  </a:outerShdw>
                </a:effectLst>
                <a:latin typeface="Cambria" pitchFamily="18" charset="0"/>
              </a:rPr>
              <a:t>(</a:t>
            </a:r>
            <a:r>
              <a:rPr lang="en-US" b="1" dirty="0" err="1">
                <a:effectLst>
                  <a:outerShdw blurRad="38100" dist="38100" dir="2700000" algn="tl">
                    <a:srgbClr val="000000">
                      <a:alpha val="43137"/>
                    </a:srgbClr>
                  </a:outerShdw>
                </a:effectLst>
                <a:latin typeface="Cambria" pitchFamily="18" charset="0"/>
              </a:rPr>
              <a:t>Eph</a:t>
            </a:r>
            <a:r>
              <a:rPr lang="en-US" b="1" dirty="0">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6:4)</a:t>
            </a:r>
            <a:endParaRPr lang="en-US" b="1" dirty="0">
              <a:effectLst>
                <a:outerShdw blurRad="38100" dist="38100" dir="2700000" algn="tl">
                  <a:srgbClr val="000000">
                    <a:alpha val="43137"/>
                  </a:srgbClr>
                </a:outerShdw>
              </a:effectLst>
              <a:latin typeface="Cambria" pitchFamily="18" charset="0"/>
            </a:endParaRP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414576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200" dirty="0">
                <a:effectLst>
                  <a:outerShdw blurRad="38100" dist="38100" dir="2700000" algn="tl">
                    <a:srgbClr val="000000">
                      <a:alpha val="43137"/>
                    </a:srgbClr>
                  </a:outerShdw>
                </a:effectLst>
              </a:rPr>
              <a:t>Teaching/Instructing</a:t>
            </a:r>
          </a:p>
        </p:txBody>
      </p:sp>
      <p:sp>
        <p:nvSpPr>
          <p:cNvPr id="5" name="Content Placeholder 4"/>
          <p:cNvSpPr>
            <a:spLocks noGrp="1"/>
          </p:cNvSpPr>
          <p:nvPr>
            <p:ph idx="1"/>
          </p:nvPr>
        </p:nvSpPr>
        <p:spPr>
          <a:xfrm>
            <a:off x="457200" y="914399"/>
            <a:ext cx="8229600" cy="5943601"/>
          </a:xfrm>
        </p:spPr>
        <p:txBody>
          <a:bodyPr>
            <a:normAutofit/>
          </a:bodyPr>
          <a:lstStyle/>
          <a:p>
            <a:r>
              <a:rPr lang="en-US" dirty="0" smtClean="0">
                <a:effectLst>
                  <a:outerShdw blurRad="38100" dist="38100" dir="2700000" algn="tl">
                    <a:srgbClr val="000000">
                      <a:alpha val="43137"/>
                    </a:srgbClr>
                  </a:outerShdw>
                </a:effectLst>
              </a:rPr>
              <a:t>As a parent, the </a:t>
            </a:r>
            <a:r>
              <a:rPr lang="en-US" u="sng" dirty="0" smtClean="0">
                <a:effectLst>
                  <a:outerShdw blurRad="38100" dist="38100" dir="2700000" algn="tl">
                    <a:srgbClr val="000000">
                      <a:alpha val="43137"/>
                    </a:srgbClr>
                  </a:outerShdw>
                </a:effectLst>
              </a:rPr>
              <a:t>last</a:t>
            </a:r>
            <a:r>
              <a:rPr lang="en-US" dirty="0" smtClean="0">
                <a:effectLst>
                  <a:outerShdw blurRad="38100" dist="38100" dir="2700000" algn="tl">
                    <a:srgbClr val="000000">
                      <a:alpha val="43137"/>
                    </a:srgbClr>
                  </a:outerShdw>
                </a:effectLst>
              </a:rPr>
              <a:t> thing you want is for your children to end up like the generation of Israelites that succeeded Joshua and his generation:</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And </a:t>
            </a:r>
            <a:r>
              <a:rPr lang="en-US" b="1" i="1" dirty="0">
                <a:solidFill>
                  <a:srgbClr val="FFFF00"/>
                </a:solidFill>
                <a:effectLst>
                  <a:outerShdw blurRad="38100" dist="38100" dir="2700000" algn="tl">
                    <a:srgbClr val="000000">
                      <a:alpha val="43137"/>
                    </a:srgbClr>
                  </a:outerShdw>
                </a:effectLst>
                <a:latin typeface="Cambria" pitchFamily="18" charset="0"/>
              </a:rPr>
              <a:t>Joshua the son of Nun, the servant of the LORD, died at the age of 110 </a:t>
            </a:r>
            <a:r>
              <a:rPr lang="en-US" b="1" i="1" dirty="0" smtClean="0">
                <a:solidFill>
                  <a:srgbClr val="FFFF00"/>
                </a:solidFill>
                <a:effectLst>
                  <a:outerShdw blurRad="38100" dist="38100" dir="2700000" algn="tl">
                    <a:srgbClr val="000000">
                      <a:alpha val="43137"/>
                    </a:srgbClr>
                  </a:outerShdw>
                </a:effectLst>
                <a:latin typeface="Cambria" pitchFamily="18" charset="0"/>
              </a:rPr>
              <a:t>years. </a:t>
            </a:r>
            <a:r>
              <a:rPr lang="en-US" b="1" i="1" dirty="0">
                <a:solidFill>
                  <a:srgbClr val="FFFF00"/>
                </a:solidFill>
                <a:effectLst>
                  <a:outerShdw blurRad="38100" dist="38100" dir="2700000" algn="tl">
                    <a:srgbClr val="000000">
                      <a:alpha val="43137"/>
                    </a:srgbClr>
                  </a:outerShdw>
                </a:effectLst>
                <a:latin typeface="Cambria" pitchFamily="18" charset="0"/>
              </a:rPr>
              <a:t>And they buried him </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a:solidFill>
                  <a:srgbClr val="FFFF00"/>
                </a:solidFill>
                <a:effectLst>
                  <a:outerShdw blurRad="38100" dist="38100" dir="2700000" algn="tl">
                    <a:srgbClr val="000000">
                      <a:alpha val="43137"/>
                    </a:srgbClr>
                  </a:outerShdw>
                </a:effectLst>
                <a:latin typeface="Cambria" pitchFamily="18" charset="0"/>
              </a:rPr>
              <a:t>And all that generation also were gathered to their fathers. And there arose another generation after them who did not know the LORD or the work that he had done for Israel</a:t>
            </a:r>
            <a:r>
              <a:rPr lang="en-US" b="1" i="1" dirty="0" smtClean="0">
                <a:solidFill>
                  <a:srgbClr val="FFFF00"/>
                </a:solidFill>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 </a:t>
            </a:r>
            <a:r>
              <a:rPr lang="en-US" b="1" dirty="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Judges 2:8-10)</a:t>
            </a:r>
            <a:endParaRPr lang="en-US" b="1"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7088986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200" dirty="0">
                <a:effectLst>
                  <a:outerShdw blurRad="38100" dist="38100" dir="2700000" algn="tl">
                    <a:srgbClr val="000000">
                      <a:alpha val="43137"/>
                    </a:srgbClr>
                  </a:outerShdw>
                </a:effectLst>
              </a:rPr>
              <a:t>Teaching/Instructing</a:t>
            </a:r>
          </a:p>
        </p:txBody>
      </p:sp>
      <p:sp>
        <p:nvSpPr>
          <p:cNvPr id="5" name="Content Placeholder 4"/>
          <p:cNvSpPr>
            <a:spLocks noGrp="1"/>
          </p:cNvSpPr>
          <p:nvPr>
            <p:ph idx="1"/>
          </p:nvPr>
        </p:nvSpPr>
        <p:spPr>
          <a:xfrm>
            <a:off x="457200" y="914399"/>
            <a:ext cx="8229600" cy="5943601"/>
          </a:xfrm>
        </p:spPr>
        <p:txBody>
          <a:bodyPr>
            <a:normAutofit fontScale="92500" lnSpcReduction="20000"/>
          </a:bodyPr>
          <a:lstStyle/>
          <a:p>
            <a:r>
              <a:rPr lang="en-US" dirty="0" smtClean="0">
                <a:effectLst>
                  <a:outerShdw blurRad="38100" dist="38100" dir="2700000" algn="tl">
                    <a:srgbClr val="000000">
                      <a:alpha val="43137"/>
                    </a:srgbClr>
                  </a:outerShdw>
                </a:effectLst>
              </a:rPr>
              <a:t>In the first few years of life, your children are utterly dependent on you to teach them the things they need to know.</a:t>
            </a:r>
          </a:p>
          <a:p>
            <a:r>
              <a:rPr lang="en-US" dirty="0" smtClean="0">
                <a:effectLst>
                  <a:outerShdw blurRad="38100" dist="38100" dir="2700000" algn="tl">
                    <a:srgbClr val="000000">
                      <a:alpha val="43137"/>
                    </a:srgbClr>
                  </a:outerShdw>
                </a:effectLst>
              </a:rPr>
              <a:t>As your children become older, </a:t>
            </a:r>
            <a:r>
              <a:rPr lang="en-US" dirty="0">
                <a:effectLst>
                  <a:outerShdw blurRad="38100" dist="38100" dir="2700000" algn="tl">
                    <a:srgbClr val="000000">
                      <a:alpha val="43137"/>
                    </a:srgbClr>
                  </a:outerShdw>
                </a:effectLst>
              </a:rPr>
              <a:t>they </a:t>
            </a:r>
            <a:r>
              <a:rPr lang="en-US" dirty="0" smtClean="0">
                <a:effectLst>
                  <a:outerShdw blurRad="38100" dist="38100" dir="2700000" algn="tl">
                    <a:srgbClr val="000000">
                      <a:alpha val="43137"/>
                    </a:srgbClr>
                  </a:outerShdw>
                </a:effectLst>
              </a:rPr>
              <a:t>will gradually </a:t>
            </a:r>
            <a:r>
              <a:rPr lang="en-US" dirty="0">
                <a:effectLst>
                  <a:outerShdw blurRad="38100" dist="38100" dir="2700000" algn="tl">
                    <a:srgbClr val="000000">
                      <a:alpha val="43137"/>
                    </a:srgbClr>
                  </a:outerShdw>
                </a:effectLst>
              </a:rPr>
              <a:t>begin to </a:t>
            </a:r>
            <a:r>
              <a:rPr lang="en-US" dirty="0" smtClean="0">
                <a:effectLst>
                  <a:outerShdw blurRad="38100" dist="38100" dir="2700000" algn="tl">
                    <a:srgbClr val="000000">
                      <a:alpha val="43137"/>
                    </a:srgbClr>
                  </a:outerShdw>
                </a:effectLst>
              </a:rPr>
              <a:t>learn more and more from other people in their life (teachers, coaches, mentors, friends, etc.) – this can be natural, good, and (at times) even necessary.</a:t>
            </a:r>
          </a:p>
          <a:p>
            <a:r>
              <a:rPr lang="en-US" dirty="0" smtClean="0">
                <a:effectLst>
                  <a:outerShdw blurRad="38100" dist="38100" dir="2700000" algn="tl">
                    <a:srgbClr val="000000">
                      <a:alpha val="43137"/>
                    </a:srgbClr>
                  </a:outerShdw>
                </a:effectLst>
              </a:rPr>
              <a:t>However, you as a parent </a:t>
            </a:r>
            <a:r>
              <a:rPr lang="en-US" u="sng" dirty="0" smtClean="0">
                <a:effectLst>
                  <a:outerShdw blurRad="38100" dist="38100" dir="2700000" algn="tl">
                    <a:srgbClr val="000000">
                      <a:alpha val="43137"/>
                    </a:srgbClr>
                  </a:outerShdw>
                </a:effectLst>
              </a:rPr>
              <a:t>can</a:t>
            </a:r>
            <a:r>
              <a:rPr lang="en-US" dirty="0" smtClean="0">
                <a:effectLst>
                  <a:outerShdw blurRad="38100" dist="38100" dir="2700000" algn="tl">
                    <a:srgbClr val="000000">
                      <a:alpha val="43137"/>
                    </a:srgbClr>
                  </a:outerShdw>
                </a:effectLst>
              </a:rPr>
              <a:t> and </a:t>
            </a:r>
            <a:r>
              <a:rPr lang="en-US" u="sng" dirty="0" smtClean="0">
                <a:effectLst>
                  <a:outerShdw blurRad="38100" dist="38100" dir="2700000" algn="tl">
                    <a:srgbClr val="000000">
                      <a:alpha val="43137"/>
                    </a:srgbClr>
                  </a:outerShdw>
                </a:effectLst>
              </a:rPr>
              <a:t>should</a:t>
            </a:r>
            <a:r>
              <a:rPr lang="en-US" dirty="0" smtClean="0">
                <a:effectLst>
                  <a:outerShdw blurRad="38100" dist="38100" dir="2700000" algn="tl">
                    <a:srgbClr val="000000">
                      <a:alpha val="43137"/>
                    </a:srgbClr>
                  </a:outerShdw>
                </a:effectLst>
              </a:rPr>
              <a:t> retain a </a:t>
            </a:r>
            <a:r>
              <a:rPr lang="en-US" u="sng" dirty="0" smtClean="0">
                <a:effectLst>
                  <a:outerShdw blurRad="38100" dist="38100" dir="2700000" algn="tl">
                    <a:srgbClr val="000000">
                      <a:alpha val="43137"/>
                    </a:srgbClr>
                  </a:outerShdw>
                </a:effectLst>
              </a:rPr>
              <a:t>significant</a:t>
            </a:r>
            <a:r>
              <a:rPr lang="en-US" dirty="0" smtClean="0">
                <a:effectLst>
                  <a:outerShdw blurRad="38100" dist="38100" dir="2700000" algn="tl">
                    <a:srgbClr val="000000">
                      <a:alpha val="43137"/>
                    </a:srgbClr>
                  </a:outerShdw>
                </a:effectLst>
              </a:rPr>
              <a:t> teaching influence throughout your children’s lives – putting forth a </a:t>
            </a:r>
            <a:r>
              <a:rPr lang="en-US" u="sng" dirty="0" smtClean="0">
                <a:effectLst>
                  <a:outerShdw blurRad="38100" dist="38100" dir="2700000" algn="tl">
                    <a:srgbClr val="000000">
                      <a:alpha val="43137"/>
                    </a:srgbClr>
                  </a:outerShdw>
                </a:effectLst>
              </a:rPr>
              <a:t>deliberate effort</a:t>
            </a:r>
            <a:r>
              <a:rPr lang="en-US" dirty="0" smtClean="0">
                <a:effectLst>
                  <a:outerShdw blurRad="38100" dist="38100" dir="2700000" algn="tl">
                    <a:srgbClr val="000000">
                      <a:alpha val="43137"/>
                    </a:srgbClr>
                  </a:outerShdw>
                </a:effectLst>
              </a:rPr>
              <a:t> to effectively teach them.</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298060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200" dirty="0">
                <a:effectLst>
                  <a:outerShdw blurRad="38100" dist="38100" dir="2700000" algn="tl">
                    <a:srgbClr val="000000">
                      <a:alpha val="43137"/>
                    </a:srgbClr>
                  </a:outerShdw>
                </a:effectLst>
              </a:rPr>
              <a:t>Teaching/Instructing</a:t>
            </a:r>
          </a:p>
        </p:txBody>
      </p:sp>
      <p:sp>
        <p:nvSpPr>
          <p:cNvPr id="5" name="Content Placeholder 4"/>
          <p:cNvSpPr>
            <a:spLocks noGrp="1"/>
          </p:cNvSpPr>
          <p:nvPr>
            <p:ph idx="1"/>
          </p:nvPr>
        </p:nvSpPr>
        <p:spPr>
          <a:xfrm>
            <a:off x="457200" y="914399"/>
            <a:ext cx="8229600" cy="5943601"/>
          </a:xfrm>
        </p:spPr>
        <p:txBody>
          <a:bodyPr>
            <a:normAutofit/>
          </a:bodyPr>
          <a:lstStyle/>
          <a:p>
            <a:r>
              <a:rPr lang="en-US" dirty="0" smtClean="0">
                <a:effectLst>
                  <a:outerShdw blurRad="38100" dist="38100" dir="2700000" algn="tl">
                    <a:srgbClr val="000000">
                      <a:alpha val="43137"/>
                    </a:srgbClr>
                  </a:outerShdw>
                </a:effectLst>
              </a:rPr>
              <a:t>Things that will </a:t>
            </a:r>
            <a:r>
              <a:rPr lang="en-US" u="sng" dirty="0" smtClean="0">
                <a:effectLst>
                  <a:outerShdw blurRad="38100" dist="38100" dir="2700000" algn="tl">
                    <a:srgbClr val="000000">
                      <a:alpha val="43137"/>
                    </a:srgbClr>
                  </a:outerShdw>
                </a:effectLst>
              </a:rPr>
              <a:t>diminish</a:t>
            </a:r>
            <a:r>
              <a:rPr lang="en-US" dirty="0" smtClean="0">
                <a:effectLst>
                  <a:outerShdw blurRad="38100" dist="38100" dir="2700000" algn="tl">
                    <a:srgbClr val="000000">
                      <a:alpha val="43137"/>
                    </a:srgbClr>
                  </a:outerShdw>
                </a:effectLst>
              </a:rPr>
              <a:t> your ability to effectively teach your children:</a:t>
            </a:r>
          </a:p>
          <a:p>
            <a:pPr lvl="1"/>
            <a:r>
              <a:rPr lang="en-US" dirty="0" smtClean="0">
                <a:effectLst>
                  <a:outerShdw blurRad="38100" dist="38100" dir="2700000" algn="tl">
                    <a:srgbClr val="000000">
                      <a:alpha val="43137"/>
                    </a:srgbClr>
                  </a:outerShdw>
                </a:effectLst>
              </a:rPr>
              <a:t>Lack of parental control and discipline</a:t>
            </a:r>
          </a:p>
          <a:p>
            <a:pPr lvl="1"/>
            <a:r>
              <a:rPr lang="en-US" dirty="0" smtClean="0">
                <a:effectLst>
                  <a:outerShdw blurRad="38100" dist="38100" dir="2700000" algn="tl">
                    <a:srgbClr val="000000">
                      <a:alpha val="43137"/>
                    </a:srgbClr>
                  </a:outerShdw>
                </a:effectLst>
              </a:rPr>
              <a:t>Allowing unchecked, ongoing resentment, anger, or disrespect in your children’s attitude towards you and/or your spouse</a:t>
            </a:r>
          </a:p>
          <a:p>
            <a:pPr lvl="1"/>
            <a:r>
              <a:rPr lang="en-US" dirty="0" smtClean="0">
                <a:effectLst>
                  <a:outerShdw blurRad="38100" dist="38100" dir="2700000" algn="tl">
                    <a:srgbClr val="000000">
                      <a:alpha val="43137"/>
                    </a:srgbClr>
                  </a:outerShdw>
                </a:effectLst>
              </a:rPr>
              <a:t>Being unaware of what’s really going on in the hearts of your children</a:t>
            </a:r>
          </a:p>
          <a:p>
            <a:pPr lvl="1"/>
            <a:r>
              <a:rPr lang="en-US" dirty="0" smtClean="0">
                <a:effectLst>
                  <a:outerShdw blurRad="38100" dist="38100" dir="2700000" algn="tl">
                    <a:srgbClr val="000000">
                      <a:alpha val="43137"/>
                    </a:srgbClr>
                  </a:outerShdw>
                </a:effectLst>
              </a:rPr>
              <a:t>Being preoccupied with other things in your life</a:t>
            </a:r>
          </a:p>
          <a:p>
            <a:pPr lvl="1"/>
            <a:r>
              <a:rPr lang="en-US" dirty="0" smtClean="0">
                <a:effectLst>
                  <a:outerShdw blurRad="38100" dist="38100" dir="2700000" algn="tl">
                    <a:srgbClr val="000000">
                      <a:alpha val="43137"/>
                    </a:srgbClr>
                  </a:outerShdw>
                </a:effectLst>
              </a:rPr>
              <a:t>Not spending enough time with your kids</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22392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200" dirty="0">
                <a:effectLst>
                  <a:outerShdw blurRad="38100" dist="38100" dir="2700000" algn="tl">
                    <a:srgbClr val="000000">
                      <a:alpha val="43137"/>
                    </a:srgbClr>
                  </a:outerShdw>
                </a:effectLst>
              </a:rPr>
              <a:t>Teaching/Instructing</a:t>
            </a:r>
          </a:p>
        </p:txBody>
      </p:sp>
      <p:sp>
        <p:nvSpPr>
          <p:cNvPr id="5" name="Content Placeholder 4"/>
          <p:cNvSpPr>
            <a:spLocks noGrp="1"/>
          </p:cNvSpPr>
          <p:nvPr>
            <p:ph idx="1"/>
          </p:nvPr>
        </p:nvSpPr>
        <p:spPr>
          <a:xfrm>
            <a:off x="457200" y="914399"/>
            <a:ext cx="8229600" cy="5943601"/>
          </a:xfrm>
        </p:spPr>
        <p:txBody>
          <a:bodyPr>
            <a:normAutofit/>
          </a:bodyPr>
          <a:lstStyle/>
          <a:p>
            <a:r>
              <a:rPr lang="en-US" dirty="0" smtClean="0">
                <a:effectLst>
                  <a:outerShdw blurRad="38100" dist="38100" dir="2700000" algn="tl">
                    <a:srgbClr val="000000">
                      <a:alpha val="43137"/>
                    </a:srgbClr>
                  </a:outerShdw>
                </a:effectLst>
              </a:rPr>
              <a:t>Things that will </a:t>
            </a:r>
            <a:r>
              <a:rPr lang="en-US" u="sng" dirty="0" smtClean="0">
                <a:effectLst>
                  <a:outerShdw blurRad="38100" dist="38100" dir="2700000" algn="tl">
                    <a:srgbClr val="000000">
                      <a:alpha val="43137"/>
                    </a:srgbClr>
                  </a:outerShdw>
                </a:effectLst>
              </a:rPr>
              <a:t>diminish</a:t>
            </a:r>
            <a:r>
              <a:rPr lang="en-US" dirty="0" smtClean="0">
                <a:effectLst>
                  <a:outerShdw blurRad="38100" dist="38100" dir="2700000" algn="tl">
                    <a:srgbClr val="000000">
                      <a:alpha val="43137"/>
                    </a:srgbClr>
                  </a:outerShdw>
                </a:effectLst>
              </a:rPr>
              <a:t> your ability to effectively teach your children:</a:t>
            </a:r>
          </a:p>
          <a:p>
            <a:pPr lvl="1"/>
            <a:r>
              <a:rPr lang="en-US" dirty="0">
                <a:effectLst>
                  <a:outerShdw blurRad="38100" dist="38100" dir="2700000" algn="tl">
                    <a:srgbClr val="000000">
                      <a:alpha val="43137"/>
                    </a:srgbClr>
                  </a:outerShdw>
                </a:effectLst>
              </a:rPr>
              <a:t>Failing to make a deliberate, thought out effort to teach your children</a:t>
            </a:r>
          </a:p>
          <a:p>
            <a:pPr lvl="1"/>
            <a:r>
              <a:rPr lang="en-US" dirty="0" smtClean="0">
                <a:effectLst>
                  <a:outerShdw blurRad="38100" dist="38100" dir="2700000" algn="tl">
                    <a:srgbClr val="000000">
                      <a:alpha val="43137"/>
                    </a:srgbClr>
                  </a:outerShdw>
                </a:effectLst>
              </a:rPr>
              <a:t>Failing to teach </a:t>
            </a:r>
            <a:r>
              <a:rPr lang="en-US" dirty="0">
                <a:effectLst>
                  <a:outerShdw blurRad="38100" dist="38100" dir="2700000" algn="tl">
                    <a:srgbClr val="000000">
                      <a:alpha val="43137"/>
                    </a:srgbClr>
                  </a:outerShdw>
                </a:effectLst>
              </a:rPr>
              <a:t>your children </a:t>
            </a:r>
            <a:r>
              <a:rPr lang="en-US" dirty="0" smtClean="0">
                <a:effectLst>
                  <a:outerShdw blurRad="38100" dist="38100" dir="2700000" algn="tl">
                    <a:srgbClr val="000000">
                      <a:alpha val="43137"/>
                    </a:srgbClr>
                  </a:outerShdw>
                </a:effectLst>
              </a:rPr>
              <a:t>on a level that they understand</a:t>
            </a:r>
          </a:p>
          <a:p>
            <a:pPr lvl="1"/>
            <a:r>
              <a:rPr lang="en-US" dirty="0" smtClean="0">
                <a:effectLst>
                  <a:outerShdw blurRad="38100" dist="38100" dir="2700000" algn="tl">
                    <a:srgbClr val="000000">
                      <a:alpha val="43137"/>
                    </a:srgbClr>
                  </a:outerShdw>
                </a:effectLst>
              </a:rPr>
              <a:t>Failing to make the most of teachable moments that arise in the life of your kids</a:t>
            </a:r>
          </a:p>
          <a:p>
            <a:pPr lvl="1"/>
            <a:r>
              <a:rPr lang="en-US" dirty="0" smtClean="0">
                <a:effectLst>
                  <a:outerShdw blurRad="38100" dist="38100" dir="2700000" algn="tl">
                    <a:srgbClr val="000000">
                      <a:alpha val="43137"/>
                    </a:srgbClr>
                  </a:outerShdw>
                </a:effectLst>
              </a:rPr>
              <a:t>Can you think of other things that should go on this list?</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42314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p:cTn id="2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97862</TotalTime>
  <Words>676</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How to Raise Wise, Godly Children</vt:lpstr>
      <vt:lpstr>“Tools” for Training in Righteousness</vt:lpstr>
      <vt:lpstr>Teaching/Instructing</vt:lpstr>
      <vt:lpstr>Teaching/Instructing</vt:lpstr>
      <vt:lpstr>Teaching/Instructing</vt:lpstr>
      <vt:lpstr>Teaching/Instructing</vt:lpstr>
      <vt:lpstr>Teaching/Instructing</vt:lpstr>
      <vt:lpstr>Teaching/Instructing</vt:lpstr>
      <vt:lpstr>Teaching/Instructing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2407</cp:revision>
  <dcterms:created xsi:type="dcterms:W3CDTF">2011-01-13T01:13:42Z</dcterms:created>
  <dcterms:modified xsi:type="dcterms:W3CDTF">2016-09-11T21:50:18Z</dcterms:modified>
</cp:coreProperties>
</file>