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14"/>
  </p:notesMasterIdLst>
  <p:sldIdLst>
    <p:sldId id="883" r:id="rId2"/>
    <p:sldId id="884" r:id="rId3"/>
    <p:sldId id="870" r:id="rId4"/>
    <p:sldId id="871" r:id="rId5"/>
    <p:sldId id="872" r:id="rId6"/>
    <p:sldId id="873" r:id="rId7"/>
    <p:sldId id="874" r:id="rId8"/>
    <p:sldId id="875" r:id="rId9"/>
    <p:sldId id="877" r:id="rId10"/>
    <p:sldId id="878" r:id="rId11"/>
    <p:sldId id="879" r:id="rId12"/>
    <p:sldId id="885"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CC"/>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7" d="100"/>
          <a:sy n="107" d="100"/>
        </p:scale>
        <p:origin x="-1638" y="-78"/>
      </p:cViewPr>
      <p:guideLst>
        <p:guide orient="horz" pos="2160"/>
        <p:guide pos="2880"/>
      </p:guideLst>
    </p:cSldViewPr>
  </p:slideViewPr>
  <p:notesTextViewPr>
    <p:cViewPr>
      <p:scale>
        <a:sx n="100" d="100"/>
        <a:sy n="100" d="100"/>
      </p:scale>
      <p:origin x="0" y="0"/>
    </p:cViewPr>
  </p:notesTextViewPr>
  <p:notesViewPr>
    <p:cSldViewPr>
      <p:cViewPr varScale="1">
        <p:scale>
          <a:sx n="85" d="100"/>
          <a:sy n="85" d="100"/>
        </p:scale>
        <p:origin x="-3834"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5BEE3FA-69F3-4228-8B1C-751B7C95028F}" type="datetimeFigureOut">
              <a:rPr lang="en-US" smtClean="0"/>
              <a:pPr/>
              <a:t>9/25/2016</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4E50334-F2C2-4770-B480-2913F8F0EA4D}" type="slidenum">
              <a:rPr lang="en-US" smtClean="0"/>
              <a:pPr/>
              <a:t>‹#›</a:t>
            </a:fld>
            <a:endParaRPr lang="en-US" dirty="0"/>
          </a:p>
        </p:txBody>
      </p:sp>
    </p:spTree>
    <p:extLst>
      <p:ext uri="{BB962C8B-B14F-4D97-AF65-F5344CB8AC3E}">
        <p14:creationId xmlns:p14="http://schemas.microsoft.com/office/powerpoint/2010/main" val="25092194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4499376C-85DB-407B-B965-FC6367A132FF}" type="datetimeFigureOut">
              <a:rPr lang="en-US" smtClean="0"/>
              <a:pPr/>
              <a:t>9/25/2016</a:t>
            </a:fld>
            <a:endParaRPr lang="en-US" dirty="0"/>
          </a:p>
        </p:txBody>
      </p:sp>
      <p:sp>
        <p:nvSpPr>
          <p:cNvPr id="17" name="Footer Placeholder 16"/>
          <p:cNvSpPr>
            <a:spLocks noGrp="1"/>
          </p:cNvSpPr>
          <p:nvPr>
            <p:ph type="ftr" sz="quarter" idx="11"/>
          </p:nvPr>
        </p:nvSpPr>
        <p:spPr/>
        <p:txBody>
          <a:bodyPr/>
          <a:lstStyle/>
          <a:p>
            <a:endParaRPr lang="en-US" dirty="0"/>
          </a:p>
        </p:txBody>
      </p:sp>
      <p:sp>
        <p:nvSpPr>
          <p:cNvPr id="29" name="Slide Number Placeholder 28"/>
          <p:cNvSpPr>
            <a:spLocks noGrp="1"/>
          </p:cNvSpPr>
          <p:nvPr>
            <p:ph type="sldNum" sz="quarter" idx="12"/>
          </p:nvPr>
        </p:nvSpPr>
        <p:spPr/>
        <p:txBody>
          <a:bodyPr/>
          <a:lstStyle/>
          <a:p>
            <a:fld id="{20C93279-0D0F-410B-A93E-63AE6B03E72C}" type="slidenum">
              <a:rPr lang="en-US" smtClean="0"/>
              <a:pPr/>
              <a:t>‹#›</a:t>
            </a:fld>
            <a:endParaRPr lang="en-US" dirty="0"/>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499376C-85DB-407B-B965-FC6367A132FF}" type="datetimeFigureOut">
              <a:rPr lang="en-US" smtClean="0"/>
              <a:pPr/>
              <a:t>9/25/2016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0C93279-0D0F-410B-A93E-63AE6B03E72C}"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499376C-85DB-407B-B965-FC6367A132FF}" type="datetimeFigureOut">
              <a:rPr lang="en-US" smtClean="0"/>
              <a:pPr/>
              <a:t>9/25/2016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0C93279-0D0F-410B-A93E-63AE6B03E72C}"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499376C-85DB-407B-B965-FC6367A132FF}" type="datetimeFigureOut">
              <a:rPr lang="en-US" smtClean="0"/>
              <a:pPr/>
              <a:t>9/25/2016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0C93279-0D0F-410B-A93E-63AE6B03E72C}"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4499376C-85DB-407B-B965-FC6367A132FF}" type="datetimeFigureOut">
              <a:rPr lang="en-US" smtClean="0"/>
              <a:pPr/>
              <a:t>9/25/2016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7924800" y="6416675"/>
            <a:ext cx="762000" cy="365125"/>
          </a:xfrm>
        </p:spPr>
        <p:txBody>
          <a:bodyPr/>
          <a:lstStyle/>
          <a:p>
            <a:fld id="{20C93279-0D0F-410B-A93E-63AE6B03E72C}"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499376C-85DB-407B-B965-FC6367A132FF}" type="datetimeFigureOut">
              <a:rPr lang="en-US" smtClean="0"/>
              <a:pPr/>
              <a:t>9/25/2016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0C93279-0D0F-410B-A93E-63AE6B03E72C}"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4499376C-85DB-407B-B965-FC6367A132FF}" type="datetimeFigureOut">
              <a:rPr lang="en-US" smtClean="0"/>
              <a:pPr/>
              <a:t>9/25/2016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0C93279-0D0F-410B-A93E-63AE6B03E72C}"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4499376C-85DB-407B-B965-FC6367A132FF}" type="datetimeFigureOut">
              <a:rPr lang="en-US" smtClean="0"/>
              <a:pPr/>
              <a:t>9/25/2016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0C93279-0D0F-410B-A93E-63AE6B03E72C}"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499376C-85DB-407B-B965-FC6367A132FF}" type="datetimeFigureOut">
              <a:rPr lang="en-US" smtClean="0"/>
              <a:pPr/>
              <a:t>9/25/2016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0C93279-0D0F-410B-A93E-63AE6B03E72C}"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499376C-85DB-407B-B965-FC6367A132FF}" type="datetimeFigureOut">
              <a:rPr lang="en-US" smtClean="0"/>
              <a:pPr/>
              <a:t>9/25/2016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0C93279-0D0F-410B-A93E-63AE6B03E72C}"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dirty="0"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4499376C-85DB-407B-B965-FC6367A132FF}" type="datetimeFigureOut">
              <a:rPr lang="en-US" smtClean="0"/>
              <a:pPr/>
              <a:t>9/25/2016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0C93279-0D0F-410B-A93E-63AE6B03E72C}"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dirty="0" smtClean="0"/>
              <a:t>Click to edit Master text styles</a:t>
            </a:r>
          </a:p>
          <a:p>
            <a:pPr lvl="1" eaLnBrk="1" latinLnBrk="0" hangingPunct="1"/>
            <a:r>
              <a:rPr kumimoji="0" lang="en-US" dirty="0" smtClean="0"/>
              <a:t>Second level</a:t>
            </a:r>
          </a:p>
          <a:p>
            <a:pPr lvl="2" eaLnBrk="1" latinLnBrk="0" hangingPunct="1"/>
            <a:r>
              <a:rPr kumimoji="0" lang="en-US" dirty="0" smtClean="0"/>
              <a:t>Third level</a:t>
            </a:r>
          </a:p>
          <a:p>
            <a:pPr lvl="3" eaLnBrk="1" latinLnBrk="0" hangingPunct="1"/>
            <a:r>
              <a:rPr kumimoji="0" lang="en-US" dirty="0" smtClean="0"/>
              <a:t>Fourth level</a:t>
            </a:r>
          </a:p>
          <a:p>
            <a:pPr lvl="4" eaLnBrk="1" latinLnBrk="0" hangingPunct="1"/>
            <a:r>
              <a:rPr kumimoji="0" lang="en-US" dirty="0" smtClean="0"/>
              <a:t>Fifth level</a:t>
            </a:r>
            <a:endParaRPr kumimoji="0" lang="en-US" dirty="0"/>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4499376C-85DB-407B-B965-FC6367A132FF}" type="datetimeFigureOut">
              <a:rPr lang="en-US" smtClean="0"/>
              <a:pPr/>
              <a:t>9/25/2016</a:t>
            </a:fld>
            <a:endParaRPr lang="en-US" dirty="0"/>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dirty="0"/>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20C93279-0D0F-410B-A93E-63AE6B03E72C}" type="slidenum">
              <a:rPr lang="en-US" smtClean="0"/>
              <a:pPr/>
              <a:t>‹#›</a:t>
            </a:fld>
            <a:endParaRPr lang="en-US" dirty="0"/>
          </a:p>
        </p:txBody>
      </p:sp>
    </p:spTree>
  </p:cSld>
  <p:clrMap bg1="dk1" tx1="lt1" bg2="dk2" tx2="lt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iming>
    <p:tnLst>
      <p:par>
        <p:cTn id="1" dur="indefinite" restart="never" nodeType="tmRoot"/>
      </p:par>
    </p:tnLst>
  </p:timing>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32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8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4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4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4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chor="t"/>
          <a:lstStyle/>
          <a:p>
            <a:r>
              <a:rPr lang="en-US" dirty="0">
                <a:effectLst>
                  <a:outerShdw blurRad="38100" dist="38100" dir="2700000" algn="tl">
                    <a:srgbClr val="000000">
                      <a:alpha val="43137"/>
                    </a:srgbClr>
                  </a:outerShdw>
                </a:effectLst>
              </a:rPr>
              <a:t>How to Raise Wise, Godly Children</a:t>
            </a:r>
          </a:p>
        </p:txBody>
      </p:sp>
      <p:sp>
        <p:nvSpPr>
          <p:cNvPr id="5" name="Subtitle 4"/>
          <p:cNvSpPr>
            <a:spLocks noGrp="1"/>
          </p:cNvSpPr>
          <p:nvPr>
            <p:ph type="subTitle" idx="1"/>
          </p:nvPr>
        </p:nvSpPr>
        <p:spPr>
          <a:xfrm>
            <a:off x="1295400" y="3962400"/>
            <a:ext cx="6858000" cy="1752600"/>
          </a:xfrm>
        </p:spPr>
        <p:txBody>
          <a:bodyPr>
            <a:normAutofit fontScale="92500" lnSpcReduction="20000"/>
          </a:bodyPr>
          <a:lstStyle/>
          <a:p>
            <a:pPr marL="461963" indent="-461963" algn="l">
              <a:buFont typeface="Wingdings" panose="05000000000000000000" pitchFamily="2" charset="2"/>
              <a:buChar char="q"/>
            </a:pPr>
            <a:r>
              <a:rPr lang="en-US" sz="2800" b="1" dirty="0" smtClean="0">
                <a:effectLst>
                  <a:outerShdw blurRad="38100" dist="38100" dir="2700000" algn="tl">
                    <a:srgbClr val="000000">
                      <a:alpha val="43137"/>
                    </a:srgbClr>
                  </a:outerShdw>
                </a:effectLst>
              </a:rPr>
              <a:t>Training Your Child to Obey</a:t>
            </a:r>
            <a:endParaRPr lang="en-US" sz="2800" b="1" dirty="0">
              <a:effectLst>
                <a:outerShdw blurRad="38100" dist="38100" dir="2700000" algn="tl">
                  <a:srgbClr val="000000">
                    <a:alpha val="43137"/>
                  </a:srgbClr>
                </a:outerShdw>
              </a:effectLst>
            </a:endParaRPr>
          </a:p>
          <a:p>
            <a:pPr marL="461963" indent="-461963" algn="l">
              <a:buFont typeface="Wingdings" panose="05000000000000000000" pitchFamily="2" charset="2"/>
              <a:buChar char="q"/>
            </a:pPr>
            <a:r>
              <a:rPr lang="en-US" sz="2800" b="1" dirty="0">
                <a:effectLst>
                  <a:outerShdw blurRad="38100" dist="38100" dir="2700000" algn="tl">
                    <a:srgbClr val="000000">
                      <a:alpha val="43137"/>
                    </a:srgbClr>
                  </a:outerShdw>
                </a:effectLst>
              </a:rPr>
              <a:t>Dealing with Rebellion</a:t>
            </a:r>
          </a:p>
          <a:p>
            <a:pPr marL="461963" indent="-461963" algn="l">
              <a:buFont typeface="Wingdings" panose="05000000000000000000" pitchFamily="2" charset="2"/>
              <a:buChar char="q"/>
            </a:pPr>
            <a:r>
              <a:rPr lang="en-US" sz="2800" b="1" dirty="0">
                <a:effectLst>
                  <a:outerShdw blurRad="38100" dist="38100" dir="2700000" algn="tl">
                    <a:srgbClr val="000000">
                      <a:alpha val="43137"/>
                    </a:srgbClr>
                  </a:outerShdw>
                </a:effectLst>
              </a:rPr>
              <a:t>Training in Righteousness</a:t>
            </a:r>
          </a:p>
          <a:p>
            <a:pPr marL="461963" indent="-461963" algn="l">
              <a:buFont typeface="Wingdings" panose="05000000000000000000" pitchFamily="2" charset="2"/>
              <a:buChar char="q"/>
            </a:pPr>
            <a:r>
              <a:rPr lang="en-US" sz="2800" b="1" dirty="0">
                <a:effectLst>
                  <a:outerShdw blurRad="38100" dist="38100" dir="2700000" algn="tl">
                    <a:srgbClr val="000000">
                      <a:alpha val="43137"/>
                    </a:srgbClr>
                  </a:outerShdw>
                </a:effectLst>
              </a:rPr>
              <a:t>Aiming for the Heart</a:t>
            </a:r>
          </a:p>
          <a:p>
            <a:endParaRPr lang="en-US" dirty="0"/>
          </a:p>
        </p:txBody>
      </p:sp>
      <p:pic>
        <p:nvPicPr>
          <p:cNvPr id="1026" name="Picture 2" descr="C:\Users\Robert\AppData\Local\Microsoft\Windows\INetCache\IE\0FJ7KN5Y\Check_mark_23x20_02.svg[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435524" y="4800600"/>
            <a:ext cx="204788" cy="19388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3565953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838200"/>
          </a:xfrm>
        </p:spPr>
        <p:txBody>
          <a:bodyPr>
            <a:normAutofit/>
          </a:bodyPr>
          <a:lstStyle/>
          <a:p>
            <a:r>
              <a:rPr lang="en-US" sz="3200" dirty="0" smtClean="0">
                <a:effectLst>
                  <a:outerShdw blurRad="38100" dist="38100" dir="2700000" algn="tl">
                    <a:srgbClr val="000000">
                      <a:alpha val="43137"/>
                    </a:srgbClr>
                  </a:outerShdw>
                </a:effectLst>
              </a:rPr>
              <a:t>Formal Instruction in Family Worship</a:t>
            </a:r>
            <a:endParaRPr lang="en-US" sz="3200" dirty="0">
              <a:effectLst>
                <a:outerShdw blurRad="38100" dist="38100" dir="2700000" algn="tl">
                  <a:srgbClr val="000000">
                    <a:alpha val="43137"/>
                  </a:srgbClr>
                </a:outerShdw>
              </a:effectLst>
            </a:endParaRPr>
          </a:p>
        </p:txBody>
      </p:sp>
      <p:sp>
        <p:nvSpPr>
          <p:cNvPr id="5" name="Content Placeholder 4"/>
          <p:cNvSpPr>
            <a:spLocks noGrp="1"/>
          </p:cNvSpPr>
          <p:nvPr>
            <p:ph idx="1"/>
          </p:nvPr>
        </p:nvSpPr>
        <p:spPr>
          <a:xfrm>
            <a:off x="457200" y="914399"/>
            <a:ext cx="8229600" cy="5943601"/>
          </a:xfrm>
        </p:spPr>
        <p:txBody>
          <a:bodyPr>
            <a:normAutofit/>
          </a:bodyPr>
          <a:lstStyle/>
          <a:p>
            <a:r>
              <a:rPr lang="en-US" dirty="0">
                <a:effectLst>
                  <a:outerShdw blurRad="38100" dist="38100" dir="2700000" algn="tl">
                    <a:srgbClr val="000000">
                      <a:alpha val="43137"/>
                    </a:srgbClr>
                  </a:outerShdw>
                </a:effectLst>
              </a:rPr>
              <a:t>Some things to keep in </a:t>
            </a:r>
            <a:r>
              <a:rPr lang="en-US" dirty="0" smtClean="0">
                <a:effectLst>
                  <a:outerShdw blurRad="38100" dist="38100" dir="2700000" algn="tl">
                    <a:srgbClr val="000000">
                      <a:alpha val="43137"/>
                    </a:srgbClr>
                  </a:outerShdw>
                </a:effectLst>
              </a:rPr>
              <a:t>mind:</a:t>
            </a:r>
          </a:p>
          <a:p>
            <a:pPr lvl="1"/>
            <a:r>
              <a:rPr lang="en-US" sz="3000" dirty="0" smtClean="0">
                <a:effectLst>
                  <a:outerShdw blurRad="38100" dist="38100" dir="2700000" algn="tl">
                    <a:srgbClr val="000000">
                      <a:alpha val="43137"/>
                    </a:srgbClr>
                  </a:outerShdw>
                </a:effectLst>
              </a:rPr>
              <a:t>There are a number of options available to you in leading your family in formal instruction:</a:t>
            </a:r>
          </a:p>
          <a:p>
            <a:pPr lvl="2"/>
            <a:r>
              <a:rPr lang="en-US" sz="2600" dirty="0" smtClean="0">
                <a:effectLst>
                  <a:outerShdw blurRad="38100" dist="38100" dir="2700000" algn="tl">
                    <a:srgbClr val="000000">
                      <a:alpha val="43137"/>
                    </a:srgbClr>
                  </a:outerShdw>
                </a:effectLst>
              </a:rPr>
              <a:t>You can sit down and prepare a lesson yourself – this is the hardest option, but has a number of benefits.</a:t>
            </a:r>
          </a:p>
          <a:p>
            <a:pPr lvl="2"/>
            <a:r>
              <a:rPr lang="en-US" sz="2600" dirty="0" smtClean="0">
                <a:effectLst>
                  <a:outerShdw blurRad="38100" dist="38100" dir="2700000" algn="tl">
                    <a:srgbClr val="000000">
                      <a:alpha val="43137"/>
                    </a:srgbClr>
                  </a:outerShdw>
                </a:effectLst>
              </a:rPr>
              <a:t>You can read a book of your choosing (possibly the Bible itself) out load together.</a:t>
            </a:r>
          </a:p>
          <a:p>
            <a:pPr lvl="2"/>
            <a:r>
              <a:rPr lang="en-US" sz="2600" dirty="0" smtClean="0">
                <a:effectLst>
                  <a:outerShdw blurRad="38100" dist="38100" dir="2700000" algn="tl">
                    <a:srgbClr val="000000">
                      <a:alpha val="43137"/>
                    </a:srgbClr>
                  </a:outerShdw>
                </a:effectLst>
              </a:rPr>
              <a:t>You can listen to sermons or books on audio, or watch sermons or conferences on video.</a:t>
            </a:r>
          </a:p>
          <a:p>
            <a:pPr lvl="2"/>
            <a:r>
              <a:rPr lang="en-US" sz="2600" dirty="0" smtClean="0">
                <a:effectLst>
                  <a:outerShdw blurRad="38100" dist="38100" dir="2700000" algn="tl">
                    <a:srgbClr val="000000">
                      <a:alpha val="43137"/>
                    </a:srgbClr>
                  </a:outerShdw>
                </a:effectLst>
              </a:rPr>
              <a:t>Working through a catechism; memorizing hymns or scripture are also an option.</a:t>
            </a:r>
          </a:p>
          <a:p>
            <a:pPr lvl="1"/>
            <a:endParaRPr lang="en-US" sz="3000" dirty="0" smtClean="0">
              <a:effectLst>
                <a:outerShdw blurRad="38100" dist="38100" dir="2700000" algn="tl">
                  <a:srgbClr val="000000">
                    <a:alpha val="43137"/>
                  </a:srgbClr>
                </a:outerShdw>
              </a:effectLst>
            </a:endParaRPr>
          </a:p>
          <a:p>
            <a:endParaRPr lang="en-US" dirty="0" smtClean="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97797258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additive="base">
                                        <p:cTn id="7"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3" presetClass="entr" presetSubtype="16" fill="hold" grpId="0" nodeType="click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 calcmode="lin" valueType="num">
                                      <p:cBhvr>
                                        <p:cTn id="13"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4"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5" dur="500"/>
                                        <p:tgtEl>
                                          <p:spTgt spid="5">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53" presetClass="entr" presetSubtype="16" fill="hold" grpId="0" nodeType="clickEffect">
                                  <p:stCondLst>
                                    <p:cond delay="0"/>
                                  </p:stCondLst>
                                  <p:childTnLst>
                                    <p:set>
                                      <p:cBhvr>
                                        <p:cTn id="19" dur="1" fill="hold">
                                          <p:stCondLst>
                                            <p:cond delay="0"/>
                                          </p:stCondLst>
                                        </p:cTn>
                                        <p:tgtEl>
                                          <p:spTgt spid="5">
                                            <p:txEl>
                                              <p:pRg st="3" end="3"/>
                                            </p:txEl>
                                          </p:spTgt>
                                        </p:tgtEl>
                                        <p:attrNameLst>
                                          <p:attrName>style.visibility</p:attrName>
                                        </p:attrNameLst>
                                      </p:cBhvr>
                                      <p:to>
                                        <p:strVal val="visible"/>
                                      </p:to>
                                    </p:set>
                                    <p:anim calcmode="lin" valueType="num">
                                      <p:cBhvr>
                                        <p:cTn id="20"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1"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3" presetClass="entr" presetSubtype="16" fill="hold" grpId="0"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 calcmode="lin" valueType="num">
                                      <p:cBhvr>
                                        <p:cTn id="27"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28"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29" dur="500"/>
                                        <p:tgtEl>
                                          <p:spTgt spid="5">
                                            <p:txEl>
                                              <p:pRg st="4" end="4"/>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53" presetClass="entr" presetSubtype="16" fill="hold" grpId="0" nodeType="clickEffect">
                                  <p:stCondLst>
                                    <p:cond delay="0"/>
                                  </p:stCondLst>
                                  <p:childTnLst>
                                    <p:set>
                                      <p:cBhvr>
                                        <p:cTn id="33" dur="1" fill="hold">
                                          <p:stCondLst>
                                            <p:cond delay="0"/>
                                          </p:stCondLst>
                                        </p:cTn>
                                        <p:tgtEl>
                                          <p:spTgt spid="5">
                                            <p:txEl>
                                              <p:pRg st="5" end="5"/>
                                            </p:txEl>
                                          </p:spTgt>
                                        </p:tgtEl>
                                        <p:attrNameLst>
                                          <p:attrName>style.visibility</p:attrName>
                                        </p:attrNameLst>
                                      </p:cBhvr>
                                      <p:to>
                                        <p:strVal val="visible"/>
                                      </p:to>
                                    </p:set>
                                    <p:anim calcmode="lin" valueType="num">
                                      <p:cBhvr>
                                        <p:cTn id="34" dur="500" fill="hold"/>
                                        <p:tgtEl>
                                          <p:spTgt spid="5">
                                            <p:txEl>
                                              <p:pRg st="5" end="5"/>
                                            </p:txEl>
                                          </p:spTgt>
                                        </p:tgtEl>
                                        <p:attrNameLst>
                                          <p:attrName>ppt_w</p:attrName>
                                        </p:attrNameLst>
                                      </p:cBhvr>
                                      <p:tavLst>
                                        <p:tav tm="0">
                                          <p:val>
                                            <p:fltVal val="0"/>
                                          </p:val>
                                        </p:tav>
                                        <p:tav tm="100000">
                                          <p:val>
                                            <p:strVal val="#ppt_w"/>
                                          </p:val>
                                        </p:tav>
                                      </p:tavLst>
                                    </p:anim>
                                    <p:anim calcmode="lin" valueType="num">
                                      <p:cBhvr>
                                        <p:cTn id="35" dur="500" fill="hold"/>
                                        <p:tgtEl>
                                          <p:spTgt spid="5">
                                            <p:txEl>
                                              <p:pRg st="5" end="5"/>
                                            </p:txEl>
                                          </p:spTgt>
                                        </p:tgtEl>
                                        <p:attrNameLst>
                                          <p:attrName>ppt_h</p:attrName>
                                        </p:attrNameLst>
                                      </p:cBhvr>
                                      <p:tavLst>
                                        <p:tav tm="0">
                                          <p:val>
                                            <p:fltVal val="0"/>
                                          </p:val>
                                        </p:tav>
                                        <p:tav tm="100000">
                                          <p:val>
                                            <p:strVal val="#ppt_h"/>
                                          </p:val>
                                        </p:tav>
                                      </p:tavLst>
                                    </p:anim>
                                    <p:animEffect transition="in" filter="fade">
                                      <p:cBhvr>
                                        <p:cTn id="36" dur="5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838200"/>
          </a:xfrm>
        </p:spPr>
        <p:txBody>
          <a:bodyPr>
            <a:normAutofit/>
          </a:bodyPr>
          <a:lstStyle/>
          <a:p>
            <a:r>
              <a:rPr lang="en-US" sz="3200" dirty="0" smtClean="0">
                <a:effectLst>
                  <a:outerShdw blurRad="38100" dist="38100" dir="2700000" algn="tl">
                    <a:srgbClr val="000000">
                      <a:alpha val="43137"/>
                    </a:srgbClr>
                  </a:outerShdw>
                </a:effectLst>
              </a:rPr>
              <a:t>Formal Instruction in Family Worship</a:t>
            </a:r>
            <a:endParaRPr lang="en-US" sz="3200" dirty="0">
              <a:effectLst>
                <a:outerShdw blurRad="38100" dist="38100" dir="2700000" algn="tl">
                  <a:srgbClr val="000000">
                    <a:alpha val="43137"/>
                  </a:srgbClr>
                </a:outerShdw>
              </a:effectLst>
            </a:endParaRPr>
          </a:p>
        </p:txBody>
      </p:sp>
      <p:sp>
        <p:nvSpPr>
          <p:cNvPr id="5" name="Content Placeholder 4"/>
          <p:cNvSpPr>
            <a:spLocks noGrp="1"/>
          </p:cNvSpPr>
          <p:nvPr>
            <p:ph idx="1"/>
          </p:nvPr>
        </p:nvSpPr>
        <p:spPr>
          <a:xfrm>
            <a:off x="457200" y="914399"/>
            <a:ext cx="8229600" cy="5943601"/>
          </a:xfrm>
        </p:spPr>
        <p:txBody>
          <a:bodyPr>
            <a:normAutofit fontScale="92500"/>
          </a:bodyPr>
          <a:lstStyle/>
          <a:p>
            <a:r>
              <a:rPr lang="en-US" dirty="0">
                <a:effectLst>
                  <a:outerShdw blurRad="38100" dist="38100" dir="2700000" algn="tl">
                    <a:srgbClr val="000000">
                      <a:alpha val="43137"/>
                    </a:srgbClr>
                  </a:outerShdw>
                </a:effectLst>
              </a:rPr>
              <a:t>Some things to keep in </a:t>
            </a:r>
            <a:r>
              <a:rPr lang="en-US" dirty="0" smtClean="0">
                <a:effectLst>
                  <a:outerShdw blurRad="38100" dist="38100" dir="2700000" algn="tl">
                    <a:srgbClr val="000000">
                      <a:alpha val="43137"/>
                    </a:srgbClr>
                  </a:outerShdw>
                </a:effectLst>
              </a:rPr>
              <a:t>mind:</a:t>
            </a:r>
          </a:p>
          <a:p>
            <a:pPr lvl="1"/>
            <a:r>
              <a:rPr lang="en-US" sz="3000" dirty="0" smtClean="0">
                <a:effectLst>
                  <a:outerShdw blurRad="38100" dist="38100" dir="2700000" algn="tl">
                    <a:srgbClr val="000000">
                      <a:alpha val="43137"/>
                    </a:srgbClr>
                  </a:outerShdw>
                </a:effectLst>
              </a:rPr>
              <a:t>Ideally, you should </a:t>
            </a:r>
            <a:r>
              <a:rPr lang="en-US" sz="3000" u="sng" dirty="0" smtClean="0">
                <a:effectLst>
                  <a:outerShdw blurRad="38100" dist="38100" dir="2700000" algn="tl">
                    <a:srgbClr val="000000">
                      <a:alpha val="43137"/>
                    </a:srgbClr>
                  </a:outerShdw>
                </a:effectLst>
              </a:rPr>
              <a:t>ask questions</a:t>
            </a:r>
            <a:r>
              <a:rPr lang="en-US" sz="3000" dirty="0" smtClean="0">
                <a:effectLst>
                  <a:outerShdw blurRad="38100" dist="38100" dir="2700000" algn="tl">
                    <a:srgbClr val="000000">
                      <a:alpha val="43137"/>
                    </a:srgbClr>
                  </a:outerShdw>
                </a:effectLst>
              </a:rPr>
              <a:t> and encourage participation and interaction as a part of your instruction.</a:t>
            </a:r>
          </a:p>
          <a:p>
            <a:pPr lvl="2"/>
            <a:r>
              <a:rPr lang="en-US" sz="2600" dirty="0" smtClean="0">
                <a:effectLst>
                  <a:outerShdw blurRad="38100" dist="38100" dir="2700000" algn="tl">
                    <a:srgbClr val="000000">
                      <a:alpha val="43137"/>
                    </a:srgbClr>
                  </a:outerShdw>
                </a:effectLst>
              </a:rPr>
              <a:t>Initially you might just ask questions to make sure they were listening and understood what you said.</a:t>
            </a:r>
          </a:p>
          <a:p>
            <a:pPr lvl="2"/>
            <a:r>
              <a:rPr lang="en-US" sz="2600" dirty="0" smtClean="0">
                <a:effectLst>
                  <a:outerShdw blurRad="38100" dist="38100" dir="2700000" algn="tl">
                    <a:srgbClr val="000000">
                      <a:alpha val="43137"/>
                    </a:srgbClr>
                  </a:outerShdw>
                </a:effectLst>
              </a:rPr>
              <a:t>But go </a:t>
            </a:r>
            <a:r>
              <a:rPr lang="en-US" sz="2600" u="sng" dirty="0" smtClean="0">
                <a:effectLst>
                  <a:outerShdw blurRad="38100" dist="38100" dir="2700000" algn="tl">
                    <a:srgbClr val="000000">
                      <a:alpha val="43137"/>
                    </a:srgbClr>
                  </a:outerShdw>
                </a:effectLst>
              </a:rPr>
              <a:t>beyond</a:t>
            </a:r>
            <a:r>
              <a:rPr lang="en-US" sz="2600" dirty="0" smtClean="0">
                <a:effectLst>
                  <a:outerShdw blurRad="38100" dist="38100" dir="2700000" algn="tl">
                    <a:srgbClr val="000000">
                      <a:alpha val="43137"/>
                    </a:srgbClr>
                  </a:outerShdw>
                </a:effectLst>
              </a:rPr>
              <a:t> that – ask questions that require them to </a:t>
            </a:r>
            <a:r>
              <a:rPr lang="en-US" sz="2600" u="sng" dirty="0" smtClean="0">
                <a:effectLst>
                  <a:outerShdw blurRad="38100" dist="38100" dir="2700000" algn="tl">
                    <a:srgbClr val="000000">
                      <a:alpha val="43137"/>
                    </a:srgbClr>
                  </a:outerShdw>
                </a:effectLst>
              </a:rPr>
              <a:t>think</a:t>
            </a:r>
            <a:r>
              <a:rPr lang="en-US" sz="2600" dirty="0" smtClean="0">
                <a:effectLst>
                  <a:outerShdw blurRad="38100" dist="38100" dir="2700000" algn="tl">
                    <a:srgbClr val="000000">
                      <a:alpha val="43137"/>
                    </a:srgbClr>
                  </a:outerShdw>
                </a:effectLst>
              </a:rPr>
              <a:t> and go beyond what you have said.</a:t>
            </a:r>
          </a:p>
          <a:p>
            <a:pPr lvl="2"/>
            <a:r>
              <a:rPr lang="en-US" sz="2600" dirty="0" smtClean="0">
                <a:effectLst>
                  <a:outerShdw blurRad="38100" dist="38100" dir="2700000" algn="tl">
                    <a:srgbClr val="000000">
                      <a:alpha val="43137"/>
                    </a:srgbClr>
                  </a:outerShdw>
                </a:effectLst>
              </a:rPr>
              <a:t>Raise objections (that they are likely to hear out there in the world) to the things you have taught and ask how they would respond to such an objection if someone were to raise it with them.</a:t>
            </a:r>
          </a:p>
          <a:p>
            <a:endParaRPr lang="en-US" dirty="0" smtClean="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69494033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additive="base">
                                        <p:cTn id="7"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 calcmode="lin" valueType="num">
                                      <p:cBhvr additive="base">
                                        <p:cTn id="13"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anim calcmode="lin" valueType="num">
                                      <p:cBhvr additive="base">
                                        <p:cTn id="19"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5">
                                            <p:txEl>
                                              <p:pRg st="4" end="4"/>
                                            </p:txEl>
                                          </p:spTgt>
                                        </p:tgtEl>
                                        <p:attrNameLst>
                                          <p:attrName>style.visibility</p:attrName>
                                        </p:attrNameLst>
                                      </p:cBhvr>
                                      <p:to>
                                        <p:strVal val="visible"/>
                                      </p:to>
                                    </p:set>
                                    <p:anim calcmode="lin" valueType="num">
                                      <p:cBhvr additive="base">
                                        <p:cTn id="25"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837" y="0"/>
            <a:ext cx="9144000" cy="762000"/>
          </a:xfrm>
        </p:spPr>
        <p:txBody>
          <a:bodyPr>
            <a:normAutofit fontScale="90000"/>
          </a:bodyPr>
          <a:lstStyle/>
          <a:p>
            <a:r>
              <a:rPr lang="en-US" dirty="0" smtClean="0"/>
              <a:t>Your Thoughts on Family Worship?</a:t>
            </a:r>
            <a:endParaRPr lang="en-US" dirty="0"/>
          </a:p>
        </p:txBody>
      </p:sp>
      <p:sp>
        <p:nvSpPr>
          <p:cNvPr id="3" name="Content Placeholder 2"/>
          <p:cNvSpPr>
            <a:spLocks noGrp="1"/>
          </p:cNvSpPr>
          <p:nvPr>
            <p:ph idx="1"/>
          </p:nvPr>
        </p:nvSpPr>
        <p:spPr>
          <a:xfrm>
            <a:off x="457200" y="838200"/>
            <a:ext cx="8229600" cy="6019800"/>
          </a:xfrm>
        </p:spPr>
        <p:txBody>
          <a:bodyPr/>
          <a:lstStyle/>
          <a:p>
            <a:r>
              <a:rPr lang="en-US" dirty="0">
                <a:effectLst>
                  <a:outerShdw blurRad="38100" dist="38100" dir="2700000" algn="tl">
                    <a:srgbClr val="000000">
                      <a:alpha val="43137"/>
                    </a:srgbClr>
                  </a:outerShdw>
                </a:effectLst>
              </a:rPr>
              <a:t>What do you think about the idea of having a regular time of family worship</a:t>
            </a:r>
            <a:r>
              <a:rPr lang="en-US" dirty="0" smtClean="0">
                <a:effectLst>
                  <a:outerShdw blurRad="38100" dist="38100" dir="2700000" algn="tl">
                    <a:srgbClr val="000000">
                      <a:alpha val="43137"/>
                    </a:srgbClr>
                  </a:outerShdw>
                </a:effectLst>
              </a:rPr>
              <a:t>?</a:t>
            </a:r>
          </a:p>
          <a:p>
            <a:pPr lvl="1"/>
            <a:r>
              <a:rPr lang="en-US" dirty="0" smtClean="0">
                <a:effectLst>
                  <a:outerShdw blurRad="38100" dist="38100" dir="2700000" algn="tl">
                    <a:srgbClr val="000000">
                      <a:alpha val="43137"/>
                    </a:srgbClr>
                  </a:outerShdw>
                </a:effectLst>
              </a:rPr>
              <a:t>Do you believe that it is worth the effort that it is going to take on your part to have such a time with your family?</a:t>
            </a:r>
          </a:p>
          <a:p>
            <a:pPr lvl="1"/>
            <a:r>
              <a:rPr lang="en-US" dirty="0" smtClean="0">
                <a:effectLst>
                  <a:outerShdw blurRad="38100" dist="38100" dir="2700000" algn="tl">
                    <a:srgbClr val="000000">
                      <a:alpha val="43137"/>
                    </a:srgbClr>
                  </a:outerShdw>
                </a:effectLst>
              </a:rPr>
              <a:t>What do you think would be the biggest benefits in having such a time with your family?</a:t>
            </a:r>
          </a:p>
          <a:p>
            <a:pPr lvl="1"/>
            <a:r>
              <a:rPr lang="en-US" dirty="0" smtClean="0">
                <a:effectLst>
                  <a:outerShdw blurRad="38100" dist="38100" dir="2700000" algn="tl">
                    <a:srgbClr val="000000">
                      <a:alpha val="43137"/>
                    </a:srgbClr>
                  </a:outerShdw>
                </a:effectLst>
              </a:rPr>
              <a:t>Can you think of any reasons why you would rather </a:t>
            </a:r>
            <a:r>
              <a:rPr lang="en-US" u="sng" dirty="0" smtClean="0">
                <a:effectLst>
                  <a:outerShdw blurRad="38100" dist="38100" dir="2700000" algn="tl">
                    <a:srgbClr val="000000">
                      <a:alpha val="43137"/>
                    </a:srgbClr>
                  </a:outerShdw>
                </a:effectLst>
              </a:rPr>
              <a:t>not</a:t>
            </a:r>
            <a:r>
              <a:rPr lang="en-US" dirty="0" smtClean="0">
                <a:effectLst>
                  <a:outerShdw blurRad="38100" dist="38100" dir="2700000" algn="tl">
                    <a:srgbClr val="000000">
                      <a:alpha val="43137"/>
                    </a:srgbClr>
                  </a:outerShdw>
                </a:effectLst>
              </a:rPr>
              <a:t> spend this kind of time with your family?</a:t>
            </a:r>
            <a:endParaRPr lang="en-US" dirty="0">
              <a:effectLst>
                <a:outerShdw blurRad="38100" dist="38100" dir="2700000" algn="tl">
                  <a:srgbClr val="000000">
                    <a:alpha val="43137"/>
                  </a:srgbClr>
                </a:outerShdw>
              </a:effectLst>
            </a:endParaRPr>
          </a:p>
          <a:p>
            <a:endParaRPr lang="en-US" dirty="0"/>
          </a:p>
        </p:txBody>
      </p:sp>
    </p:spTree>
    <p:extLst>
      <p:ext uri="{BB962C8B-B14F-4D97-AF65-F5344CB8AC3E}">
        <p14:creationId xmlns:p14="http://schemas.microsoft.com/office/powerpoint/2010/main" val="30317658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838200"/>
          </a:xfrm>
        </p:spPr>
        <p:txBody>
          <a:bodyPr>
            <a:normAutofit/>
          </a:bodyPr>
          <a:lstStyle/>
          <a:p>
            <a:r>
              <a:rPr lang="en-US" sz="3600" dirty="0" smtClean="0">
                <a:effectLst>
                  <a:outerShdw blurRad="38100" dist="38100" dir="2700000" algn="tl">
                    <a:srgbClr val="000000">
                      <a:alpha val="43137"/>
                    </a:srgbClr>
                  </a:outerShdw>
                </a:effectLst>
              </a:rPr>
              <a:t>“Tools” for Training in Righteousness</a:t>
            </a:r>
            <a:endParaRPr lang="en-US" sz="3600" dirty="0"/>
          </a:p>
        </p:txBody>
      </p:sp>
      <p:sp>
        <p:nvSpPr>
          <p:cNvPr id="5" name="Content Placeholder 4"/>
          <p:cNvSpPr>
            <a:spLocks noGrp="1"/>
          </p:cNvSpPr>
          <p:nvPr>
            <p:ph idx="1"/>
          </p:nvPr>
        </p:nvSpPr>
        <p:spPr>
          <a:xfrm>
            <a:off x="457200" y="914399"/>
            <a:ext cx="8229600" cy="5943601"/>
          </a:xfrm>
        </p:spPr>
        <p:txBody>
          <a:bodyPr>
            <a:normAutofit/>
          </a:bodyPr>
          <a:lstStyle/>
          <a:p>
            <a:r>
              <a:rPr lang="en-US" dirty="0" smtClean="0">
                <a:solidFill>
                  <a:schemeClr val="tx1">
                    <a:lumMod val="85000"/>
                  </a:schemeClr>
                </a:solidFill>
                <a:effectLst>
                  <a:outerShdw blurRad="38100" dist="38100" dir="2700000" algn="tl">
                    <a:srgbClr val="000000">
                      <a:alpha val="43137"/>
                    </a:srgbClr>
                  </a:outerShdw>
                </a:effectLst>
              </a:rPr>
              <a:t>Spanking/</a:t>
            </a:r>
            <a:r>
              <a:rPr lang="en-US" dirty="0">
                <a:solidFill>
                  <a:schemeClr val="tx1">
                    <a:lumMod val="85000"/>
                  </a:schemeClr>
                </a:solidFill>
                <a:effectLst>
                  <a:outerShdw blurRad="38100" dist="38100" dir="2700000" algn="tl">
                    <a:srgbClr val="000000">
                      <a:alpha val="43137"/>
                    </a:srgbClr>
                  </a:outerShdw>
                </a:effectLst>
              </a:rPr>
              <a:t>Consequences</a:t>
            </a:r>
          </a:p>
          <a:p>
            <a:r>
              <a:rPr lang="en-US" b="1" dirty="0" smtClean="0">
                <a:effectLst>
                  <a:outerShdw blurRad="38100" dist="38100" dir="2700000" algn="tl">
                    <a:srgbClr val="000000">
                      <a:alpha val="43137"/>
                    </a:srgbClr>
                  </a:outerShdw>
                </a:effectLst>
              </a:rPr>
              <a:t>Teaching/Instructing</a:t>
            </a:r>
          </a:p>
          <a:p>
            <a:r>
              <a:rPr lang="en-US" dirty="0" smtClean="0">
                <a:solidFill>
                  <a:schemeClr val="tx1">
                    <a:lumMod val="85000"/>
                  </a:schemeClr>
                </a:solidFill>
                <a:effectLst>
                  <a:outerShdw blurRad="38100" dist="38100" dir="2700000" algn="tl">
                    <a:srgbClr val="000000">
                      <a:alpha val="43137"/>
                    </a:srgbClr>
                  </a:outerShdw>
                </a:effectLst>
              </a:rPr>
              <a:t>Rebuking/Correcting</a:t>
            </a:r>
          </a:p>
          <a:p>
            <a:r>
              <a:rPr lang="en-US" dirty="0" smtClean="0">
                <a:solidFill>
                  <a:schemeClr val="tx1">
                    <a:lumMod val="85000"/>
                  </a:schemeClr>
                </a:solidFill>
                <a:effectLst>
                  <a:outerShdw blurRad="38100" dist="38100" dir="2700000" algn="tl">
                    <a:srgbClr val="000000">
                      <a:alpha val="43137"/>
                    </a:srgbClr>
                  </a:outerShdw>
                </a:effectLst>
              </a:rPr>
              <a:t>Activity/Drilling/Practicing</a:t>
            </a:r>
          </a:p>
          <a:p>
            <a:r>
              <a:rPr lang="en-US" dirty="0" smtClean="0">
                <a:solidFill>
                  <a:schemeClr val="tx1">
                    <a:lumMod val="85000"/>
                  </a:schemeClr>
                </a:solidFill>
                <a:effectLst>
                  <a:outerShdw blurRad="38100" dist="38100" dir="2700000" algn="tl">
                    <a:srgbClr val="000000">
                      <a:alpha val="43137"/>
                    </a:srgbClr>
                  </a:outerShdw>
                </a:effectLst>
              </a:rPr>
              <a:t>Modeling by Personal Example</a:t>
            </a:r>
          </a:p>
          <a:p>
            <a:endParaRPr lang="en-US"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74767497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838200"/>
          </a:xfrm>
        </p:spPr>
        <p:txBody>
          <a:bodyPr>
            <a:normAutofit/>
          </a:bodyPr>
          <a:lstStyle/>
          <a:p>
            <a:r>
              <a:rPr lang="en-US" sz="3200" dirty="0">
                <a:effectLst>
                  <a:outerShdw blurRad="38100" dist="38100" dir="2700000" algn="tl">
                    <a:srgbClr val="000000">
                      <a:alpha val="43137"/>
                    </a:srgbClr>
                  </a:outerShdw>
                </a:effectLst>
              </a:rPr>
              <a:t>Teaching/Instructing</a:t>
            </a:r>
          </a:p>
        </p:txBody>
      </p:sp>
      <p:sp>
        <p:nvSpPr>
          <p:cNvPr id="5" name="Content Placeholder 4"/>
          <p:cNvSpPr>
            <a:spLocks noGrp="1"/>
          </p:cNvSpPr>
          <p:nvPr>
            <p:ph idx="1"/>
          </p:nvPr>
        </p:nvSpPr>
        <p:spPr>
          <a:xfrm>
            <a:off x="457200" y="914399"/>
            <a:ext cx="8229600" cy="5943601"/>
          </a:xfrm>
        </p:spPr>
        <p:txBody>
          <a:bodyPr>
            <a:normAutofit/>
          </a:bodyPr>
          <a:lstStyle/>
          <a:p>
            <a:r>
              <a:rPr lang="en-US" dirty="0" smtClean="0">
                <a:effectLst>
                  <a:outerShdw blurRad="38100" dist="38100" dir="2700000" algn="tl">
                    <a:srgbClr val="000000">
                      <a:alpha val="43137"/>
                    </a:srgbClr>
                  </a:outerShdw>
                </a:effectLst>
              </a:rPr>
              <a:t>Where and how teaching takes place:</a:t>
            </a:r>
          </a:p>
          <a:p>
            <a:pPr lvl="1"/>
            <a:r>
              <a:rPr lang="en-US" dirty="0" smtClean="0">
                <a:effectLst>
                  <a:outerShdw blurRad="38100" dist="38100" dir="2700000" algn="tl">
                    <a:srgbClr val="000000">
                      <a:alpha val="43137"/>
                    </a:srgbClr>
                  </a:outerShdw>
                </a:effectLst>
              </a:rPr>
              <a:t>The process of teaching your children is, in one sense, an </a:t>
            </a:r>
            <a:r>
              <a:rPr lang="en-US" u="sng" dirty="0" smtClean="0">
                <a:effectLst>
                  <a:outerShdw blurRad="38100" dist="38100" dir="2700000" algn="tl">
                    <a:srgbClr val="000000">
                      <a:alpha val="43137"/>
                    </a:srgbClr>
                  </a:outerShdw>
                </a:effectLst>
              </a:rPr>
              <a:t>ongoing process</a:t>
            </a:r>
            <a:r>
              <a:rPr lang="en-US" dirty="0" smtClean="0">
                <a:effectLst>
                  <a:outerShdw blurRad="38100" dist="38100" dir="2700000" algn="tl">
                    <a:srgbClr val="000000">
                      <a:alpha val="43137"/>
                    </a:srgbClr>
                  </a:outerShdw>
                </a:effectLst>
              </a:rPr>
              <a:t> that happens throughout the day and throughout the year:</a:t>
            </a:r>
          </a:p>
          <a:p>
            <a:pPr lvl="1"/>
            <a:r>
              <a:rPr lang="en-US" b="1" i="1" dirty="0">
                <a:solidFill>
                  <a:srgbClr val="FFFF00"/>
                </a:solidFill>
                <a:effectLst>
                  <a:outerShdw blurRad="38100" dist="38100" dir="2700000" algn="tl">
                    <a:srgbClr val="000000">
                      <a:alpha val="43137"/>
                    </a:srgbClr>
                  </a:outerShdw>
                </a:effectLst>
                <a:latin typeface="Cambria" pitchFamily="18" charset="0"/>
              </a:rPr>
              <a:t>And these words that I command you today shall be on your heart. You shall </a:t>
            </a:r>
            <a:r>
              <a:rPr lang="en-US" b="1" i="1" u="sng" dirty="0">
                <a:solidFill>
                  <a:srgbClr val="FFFF00"/>
                </a:solidFill>
                <a:effectLst>
                  <a:outerShdw blurRad="38100" dist="38100" dir="2700000" algn="tl">
                    <a:srgbClr val="000000">
                      <a:alpha val="43137"/>
                    </a:srgbClr>
                  </a:outerShdw>
                </a:effectLst>
                <a:latin typeface="Cambria" pitchFamily="18" charset="0"/>
              </a:rPr>
              <a:t>teach them</a:t>
            </a:r>
            <a:r>
              <a:rPr lang="en-US" b="1" i="1" dirty="0">
                <a:solidFill>
                  <a:srgbClr val="FFFF00"/>
                </a:solidFill>
                <a:effectLst>
                  <a:outerShdw blurRad="38100" dist="38100" dir="2700000" algn="tl">
                    <a:srgbClr val="000000">
                      <a:alpha val="43137"/>
                    </a:srgbClr>
                  </a:outerShdw>
                </a:effectLst>
                <a:latin typeface="Cambria" pitchFamily="18" charset="0"/>
              </a:rPr>
              <a:t> diligently to your children, and shall talk of them </a:t>
            </a:r>
            <a:r>
              <a:rPr lang="en-US" b="1" i="1" u="sng" dirty="0">
                <a:solidFill>
                  <a:srgbClr val="FFFF00"/>
                </a:solidFill>
                <a:effectLst>
                  <a:outerShdw blurRad="38100" dist="38100" dir="2700000" algn="tl">
                    <a:srgbClr val="000000">
                      <a:alpha val="43137"/>
                    </a:srgbClr>
                  </a:outerShdw>
                </a:effectLst>
                <a:latin typeface="Cambria" pitchFamily="18" charset="0"/>
              </a:rPr>
              <a:t>when you sit in your house, and when you walk by the way, and when you lie down, and when you rise</a:t>
            </a:r>
            <a:r>
              <a:rPr lang="en-US" b="1" i="1" dirty="0">
                <a:solidFill>
                  <a:srgbClr val="FFFF00"/>
                </a:solidFill>
                <a:effectLst>
                  <a:outerShdw blurRad="38100" dist="38100" dir="2700000" algn="tl">
                    <a:srgbClr val="000000">
                      <a:alpha val="43137"/>
                    </a:srgbClr>
                  </a:outerShdw>
                </a:effectLst>
                <a:latin typeface="Cambria" pitchFamily="18" charset="0"/>
              </a:rPr>
              <a:t>. </a:t>
            </a:r>
            <a:r>
              <a:rPr lang="en-US" b="1" dirty="0">
                <a:effectLst>
                  <a:outerShdw blurRad="38100" dist="38100" dir="2700000" algn="tl">
                    <a:srgbClr val="000000">
                      <a:alpha val="43137"/>
                    </a:srgbClr>
                  </a:outerShdw>
                </a:effectLst>
                <a:latin typeface="Cambria" pitchFamily="18" charset="0"/>
              </a:rPr>
              <a:t>(Deuteronomy 6:6-7)</a:t>
            </a:r>
          </a:p>
          <a:p>
            <a:pPr lvl="2"/>
            <a:endParaRPr lang="en-US" dirty="0" smtClean="0">
              <a:effectLst>
                <a:outerShdw blurRad="38100" dist="38100" dir="2700000" algn="tl">
                  <a:srgbClr val="000000">
                    <a:alpha val="43137"/>
                  </a:srgbClr>
                </a:outerShdw>
              </a:effectLst>
            </a:endParaRPr>
          </a:p>
          <a:p>
            <a:endParaRPr lang="en-US" dirty="0" smtClean="0">
              <a:effectLst>
                <a:outerShdw blurRad="38100" dist="38100" dir="2700000" algn="tl">
                  <a:srgbClr val="000000">
                    <a:alpha val="43137"/>
                  </a:srgbClr>
                </a:outerShdw>
              </a:effectLst>
            </a:endParaRPr>
          </a:p>
          <a:p>
            <a:endParaRPr lang="en-US" dirty="0" smtClean="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4065891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838200"/>
          </a:xfrm>
        </p:spPr>
        <p:txBody>
          <a:bodyPr>
            <a:normAutofit/>
          </a:bodyPr>
          <a:lstStyle/>
          <a:p>
            <a:r>
              <a:rPr lang="en-US" sz="3200" dirty="0">
                <a:effectLst>
                  <a:outerShdw blurRad="38100" dist="38100" dir="2700000" algn="tl">
                    <a:srgbClr val="000000">
                      <a:alpha val="43137"/>
                    </a:srgbClr>
                  </a:outerShdw>
                </a:effectLst>
              </a:rPr>
              <a:t>Teaching/Instructing</a:t>
            </a:r>
          </a:p>
        </p:txBody>
      </p:sp>
      <p:sp>
        <p:nvSpPr>
          <p:cNvPr id="5" name="Content Placeholder 4"/>
          <p:cNvSpPr>
            <a:spLocks noGrp="1"/>
          </p:cNvSpPr>
          <p:nvPr>
            <p:ph idx="1"/>
          </p:nvPr>
        </p:nvSpPr>
        <p:spPr>
          <a:xfrm>
            <a:off x="457200" y="914399"/>
            <a:ext cx="8229600" cy="5943601"/>
          </a:xfrm>
        </p:spPr>
        <p:txBody>
          <a:bodyPr>
            <a:normAutofit/>
          </a:bodyPr>
          <a:lstStyle/>
          <a:p>
            <a:r>
              <a:rPr lang="en-US" dirty="0" smtClean="0">
                <a:effectLst>
                  <a:outerShdw blurRad="38100" dist="38100" dir="2700000" algn="tl">
                    <a:srgbClr val="000000">
                      <a:alpha val="43137"/>
                    </a:srgbClr>
                  </a:outerShdw>
                </a:effectLst>
              </a:rPr>
              <a:t>Where and how teaching takes place:</a:t>
            </a:r>
          </a:p>
          <a:p>
            <a:pPr lvl="1"/>
            <a:r>
              <a:rPr lang="en-US" dirty="0" smtClean="0">
                <a:effectLst>
                  <a:outerShdw blurRad="38100" dist="38100" dir="2700000" algn="tl">
                    <a:srgbClr val="000000">
                      <a:alpha val="43137"/>
                    </a:srgbClr>
                  </a:outerShdw>
                </a:effectLst>
              </a:rPr>
              <a:t>In addition to the </a:t>
            </a:r>
            <a:r>
              <a:rPr lang="en-US" u="sng" dirty="0" smtClean="0">
                <a:effectLst>
                  <a:outerShdw blurRad="38100" dist="38100" dir="2700000" algn="tl">
                    <a:srgbClr val="000000">
                      <a:alpha val="43137"/>
                    </a:srgbClr>
                  </a:outerShdw>
                </a:effectLst>
              </a:rPr>
              <a:t>incidental</a:t>
            </a:r>
            <a:r>
              <a:rPr lang="en-US" dirty="0" smtClean="0">
                <a:effectLst>
                  <a:outerShdw blurRad="38100" dist="38100" dir="2700000" algn="tl">
                    <a:srgbClr val="000000">
                      <a:alpha val="43137"/>
                    </a:srgbClr>
                  </a:outerShdw>
                </a:effectLst>
              </a:rPr>
              <a:t> teaching that can and should happen throughout the day, I strongly recommend that you set aside </a:t>
            </a:r>
            <a:r>
              <a:rPr lang="en-US" u="sng" dirty="0" smtClean="0">
                <a:effectLst>
                  <a:outerShdw blurRad="38100" dist="38100" dir="2700000" algn="tl">
                    <a:srgbClr val="000000">
                      <a:alpha val="43137"/>
                    </a:srgbClr>
                  </a:outerShdw>
                </a:effectLst>
              </a:rPr>
              <a:t>structured</a:t>
            </a:r>
            <a:r>
              <a:rPr lang="en-US" dirty="0" smtClean="0">
                <a:effectLst>
                  <a:outerShdw blurRad="38100" dist="38100" dir="2700000" algn="tl">
                    <a:srgbClr val="000000">
                      <a:alpha val="43137"/>
                    </a:srgbClr>
                  </a:outerShdw>
                </a:effectLst>
              </a:rPr>
              <a:t> times where you as a Dad sit down with your wife and children to lead them in family worship.</a:t>
            </a:r>
          </a:p>
          <a:p>
            <a:pPr lvl="1"/>
            <a:r>
              <a:rPr lang="en-US" dirty="0" smtClean="0">
                <a:effectLst>
                  <a:outerShdw blurRad="38100" dist="38100" dir="2700000" algn="tl">
                    <a:srgbClr val="000000">
                      <a:alpha val="43137"/>
                    </a:srgbClr>
                  </a:outerShdw>
                </a:effectLst>
              </a:rPr>
              <a:t>During this time, you can pray and sing together as a family and then you as the family leader can provide your family with </a:t>
            </a:r>
            <a:r>
              <a:rPr lang="en-US" u="sng" dirty="0" smtClean="0">
                <a:effectLst>
                  <a:outerShdw blurRad="38100" dist="38100" dir="2700000" algn="tl">
                    <a:srgbClr val="000000">
                      <a:alpha val="43137"/>
                    </a:srgbClr>
                  </a:outerShdw>
                </a:effectLst>
              </a:rPr>
              <a:t>formal instruction in the Word of God</a:t>
            </a:r>
            <a:r>
              <a:rPr lang="en-US" dirty="0" smtClean="0">
                <a:effectLst>
                  <a:outerShdw blurRad="38100" dist="38100" dir="2700000" algn="tl">
                    <a:srgbClr val="000000">
                      <a:alpha val="43137"/>
                    </a:srgbClr>
                  </a:outerShdw>
                </a:effectLst>
              </a:rPr>
              <a:t> as a part of your family worship.</a:t>
            </a:r>
          </a:p>
          <a:p>
            <a:pPr lvl="1"/>
            <a:endParaRPr lang="en-US" dirty="0" smtClean="0">
              <a:effectLst>
                <a:outerShdw blurRad="38100" dist="38100" dir="2700000" algn="tl">
                  <a:srgbClr val="000000">
                    <a:alpha val="43137"/>
                  </a:srgbClr>
                </a:outerShdw>
              </a:effectLst>
            </a:endParaRPr>
          </a:p>
          <a:p>
            <a:endParaRPr lang="en-US" dirty="0" smtClean="0">
              <a:effectLst>
                <a:outerShdw blurRad="38100" dist="38100" dir="2700000" algn="tl">
                  <a:srgbClr val="000000">
                    <a:alpha val="43137"/>
                  </a:srgbClr>
                </a:outerShdw>
              </a:effectLst>
            </a:endParaRPr>
          </a:p>
          <a:p>
            <a:endParaRPr lang="en-US" dirty="0" smtClean="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1427066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additive="base">
                                        <p:cTn id="7"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3" presetClass="entr" presetSubtype="16" fill="hold" nodeType="click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 calcmode="lin" valueType="num">
                                      <p:cBhvr>
                                        <p:cTn id="13"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4"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5"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838200"/>
          </a:xfrm>
        </p:spPr>
        <p:txBody>
          <a:bodyPr>
            <a:normAutofit/>
          </a:bodyPr>
          <a:lstStyle/>
          <a:p>
            <a:r>
              <a:rPr lang="en-US" sz="3200" dirty="0" smtClean="0">
                <a:effectLst>
                  <a:outerShdw blurRad="38100" dist="38100" dir="2700000" algn="tl">
                    <a:srgbClr val="000000">
                      <a:alpha val="43137"/>
                    </a:srgbClr>
                  </a:outerShdw>
                </a:effectLst>
              </a:rPr>
              <a:t>Family Worship</a:t>
            </a:r>
            <a:endParaRPr lang="en-US" sz="3200" dirty="0">
              <a:effectLst>
                <a:outerShdw blurRad="38100" dist="38100" dir="2700000" algn="tl">
                  <a:srgbClr val="000000">
                    <a:alpha val="43137"/>
                  </a:srgbClr>
                </a:outerShdw>
              </a:effectLst>
            </a:endParaRPr>
          </a:p>
        </p:txBody>
      </p:sp>
      <p:sp>
        <p:nvSpPr>
          <p:cNvPr id="5" name="Content Placeholder 4"/>
          <p:cNvSpPr>
            <a:spLocks noGrp="1"/>
          </p:cNvSpPr>
          <p:nvPr>
            <p:ph idx="1"/>
          </p:nvPr>
        </p:nvSpPr>
        <p:spPr>
          <a:xfrm>
            <a:off x="457200" y="762001"/>
            <a:ext cx="8229600" cy="6096000"/>
          </a:xfrm>
        </p:spPr>
        <p:txBody>
          <a:bodyPr>
            <a:normAutofit fontScale="92500" lnSpcReduction="20000"/>
          </a:bodyPr>
          <a:lstStyle/>
          <a:p>
            <a:r>
              <a:rPr lang="en-US" i="1" dirty="0" smtClean="0">
                <a:effectLst>
                  <a:outerShdw blurRad="38100" dist="38100" dir="2700000" algn="tl">
                    <a:srgbClr val="000000">
                      <a:alpha val="43137"/>
                    </a:srgbClr>
                  </a:outerShdw>
                </a:effectLst>
                <a:latin typeface="Cambria" panose="02040503050406030204" pitchFamily="18" charset="0"/>
              </a:rPr>
              <a:t>While there is no direct, explicit commandment in Scripture about family worship, the Bible clearly implies that God deserves to be worshipped daily in our homes by our families. Also its practice is evident throughout the Bible. </a:t>
            </a:r>
            <a:r>
              <a:rPr lang="en-US" dirty="0" smtClean="0">
                <a:effectLst>
                  <a:outerShdw blurRad="38100" dist="38100" dir="2700000" algn="tl">
                    <a:srgbClr val="000000">
                      <a:alpha val="43137"/>
                    </a:srgbClr>
                  </a:outerShdw>
                </a:effectLst>
              </a:rPr>
              <a:t>(Don Whitney, </a:t>
            </a:r>
            <a:r>
              <a:rPr lang="en-US" i="1" dirty="0" smtClean="0">
                <a:effectLst>
                  <a:outerShdw blurRad="38100" dist="38100" dir="2700000" algn="tl">
                    <a:srgbClr val="000000">
                      <a:alpha val="43137"/>
                    </a:srgbClr>
                  </a:outerShdw>
                </a:effectLst>
              </a:rPr>
              <a:t>Family Worship: In the Bible, In History, and in Your Home</a:t>
            </a:r>
            <a:r>
              <a:rPr lang="en-US" dirty="0">
                <a:effectLst>
                  <a:outerShdw blurRad="38100" dist="38100" dir="2700000" algn="tl">
                    <a:srgbClr val="000000">
                      <a:alpha val="43137"/>
                    </a:srgbClr>
                  </a:outerShdw>
                </a:effectLst>
              </a:rPr>
              <a:t>,</a:t>
            </a:r>
            <a:r>
              <a:rPr lang="en-US" dirty="0" smtClean="0">
                <a:effectLst>
                  <a:outerShdw blurRad="38100" dist="38100" dir="2700000" algn="tl">
                    <a:srgbClr val="000000">
                      <a:alpha val="43137"/>
                    </a:srgbClr>
                  </a:outerShdw>
                </a:effectLst>
              </a:rPr>
              <a:t> p.15)</a:t>
            </a:r>
          </a:p>
          <a:p>
            <a:pPr lvl="1"/>
            <a:r>
              <a:rPr lang="en-US" dirty="0" smtClean="0">
                <a:effectLst>
                  <a:outerShdw blurRad="38100" dist="38100" dir="2700000" algn="tl">
                    <a:srgbClr val="000000">
                      <a:alpha val="43137"/>
                    </a:srgbClr>
                  </a:outerShdw>
                </a:effectLst>
              </a:rPr>
              <a:t>A few Biblical examples which seem to imply family worship in believing families:</a:t>
            </a:r>
          </a:p>
          <a:p>
            <a:pPr lvl="2"/>
            <a:r>
              <a:rPr lang="en-US" dirty="0" smtClean="0">
                <a:effectLst>
                  <a:outerShdw blurRad="38100" dist="38100" dir="2700000" algn="tl">
                    <a:srgbClr val="000000">
                      <a:alpha val="43137"/>
                    </a:srgbClr>
                  </a:outerShdw>
                </a:effectLst>
              </a:rPr>
              <a:t>Isaac was familiar with what was involved in offering a sacrifice (Gen. 22:6-7)</a:t>
            </a:r>
          </a:p>
          <a:p>
            <a:pPr lvl="2"/>
            <a:r>
              <a:rPr lang="en-US" dirty="0" smtClean="0">
                <a:effectLst>
                  <a:outerShdw blurRad="38100" dist="38100" dir="2700000" algn="tl">
                    <a:srgbClr val="000000">
                      <a:alpha val="43137"/>
                    </a:srgbClr>
                  </a:outerShdw>
                </a:effectLst>
              </a:rPr>
              <a:t>Job offered sacrifices in the presence of his children (Job 1:4-5)</a:t>
            </a:r>
          </a:p>
          <a:p>
            <a:pPr lvl="2"/>
            <a:r>
              <a:rPr lang="en-US" dirty="0" smtClean="0">
                <a:effectLst>
                  <a:outerShdw blurRad="38100" dist="38100" dir="2700000" algn="tl">
                    <a:srgbClr val="000000">
                      <a:alpha val="43137"/>
                    </a:srgbClr>
                  </a:outerShdw>
                </a:effectLst>
              </a:rPr>
              <a:t>Wives are seen as receiving teaching from their husbands at home (1Cor. 14:34-35). Husbands were to look after the spiritual well being of their wives (Eph. 5:25-26) and husbands and wives are seen as praying together (1Pet. 3:7, 1Cor 7:5)</a:t>
            </a:r>
          </a:p>
          <a:p>
            <a:pPr lvl="2"/>
            <a:endParaRPr lang="en-US" dirty="0" smtClean="0">
              <a:effectLst>
                <a:outerShdw blurRad="38100" dist="38100" dir="2700000" algn="tl">
                  <a:srgbClr val="000000">
                    <a:alpha val="43137"/>
                  </a:srgbClr>
                </a:outerShdw>
              </a:effectLst>
            </a:endParaRPr>
          </a:p>
          <a:p>
            <a:pPr lvl="1"/>
            <a:endParaRPr lang="en-US" dirty="0" smtClean="0">
              <a:effectLst>
                <a:outerShdw blurRad="38100" dist="38100" dir="2700000" algn="tl">
                  <a:srgbClr val="000000">
                    <a:alpha val="43137"/>
                  </a:srgbClr>
                </a:outerShdw>
              </a:effectLst>
            </a:endParaRPr>
          </a:p>
          <a:p>
            <a:endParaRPr lang="en-US" dirty="0" smtClean="0">
              <a:effectLst>
                <a:outerShdw blurRad="38100" dist="38100" dir="2700000" algn="tl">
                  <a:srgbClr val="000000">
                    <a:alpha val="43137"/>
                  </a:srgbClr>
                </a:outerShdw>
              </a:effectLst>
            </a:endParaRPr>
          </a:p>
          <a:p>
            <a:endParaRPr lang="en-US" dirty="0" smtClean="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5124806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p:cTn id="21"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5">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3" end="3"/>
                                            </p:txEl>
                                          </p:spTgt>
                                        </p:tgtEl>
                                        <p:attrNameLst>
                                          <p:attrName>style.visibility</p:attrName>
                                        </p:attrNameLst>
                                      </p:cBhvr>
                                      <p:to>
                                        <p:strVal val="visible"/>
                                      </p:to>
                                    </p:set>
                                    <p:anim calcmode="lin" valueType="num">
                                      <p:cBhvr>
                                        <p:cTn id="28"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5">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5">
                                            <p:txEl>
                                              <p:pRg st="4" end="4"/>
                                            </p:txEl>
                                          </p:spTgt>
                                        </p:tgtEl>
                                        <p:attrNameLst>
                                          <p:attrName>style.visibility</p:attrName>
                                        </p:attrNameLst>
                                      </p:cBhvr>
                                      <p:to>
                                        <p:strVal val="visible"/>
                                      </p:to>
                                    </p:set>
                                    <p:anim calcmode="lin" valueType="num">
                                      <p:cBhvr>
                                        <p:cTn id="35"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838200"/>
          </a:xfrm>
        </p:spPr>
        <p:txBody>
          <a:bodyPr>
            <a:normAutofit/>
          </a:bodyPr>
          <a:lstStyle/>
          <a:p>
            <a:r>
              <a:rPr lang="en-US" sz="3200" dirty="0" smtClean="0">
                <a:effectLst>
                  <a:outerShdw blurRad="38100" dist="38100" dir="2700000" algn="tl">
                    <a:srgbClr val="000000">
                      <a:alpha val="43137"/>
                    </a:srgbClr>
                  </a:outerShdw>
                </a:effectLst>
              </a:rPr>
              <a:t>Family Worship</a:t>
            </a:r>
            <a:endParaRPr lang="en-US" sz="3200" dirty="0">
              <a:effectLst>
                <a:outerShdw blurRad="38100" dist="38100" dir="2700000" algn="tl">
                  <a:srgbClr val="000000">
                    <a:alpha val="43137"/>
                  </a:srgbClr>
                </a:outerShdw>
              </a:effectLst>
            </a:endParaRPr>
          </a:p>
        </p:txBody>
      </p:sp>
      <p:sp>
        <p:nvSpPr>
          <p:cNvPr id="5" name="Content Placeholder 4"/>
          <p:cNvSpPr>
            <a:spLocks noGrp="1"/>
          </p:cNvSpPr>
          <p:nvPr>
            <p:ph idx="1"/>
          </p:nvPr>
        </p:nvSpPr>
        <p:spPr>
          <a:xfrm>
            <a:off x="457200" y="914399"/>
            <a:ext cx="8229600" cy="5943601"/>
          </a:xfrm>
        </p:spPr>
        <p:txBody>
          <a:bodyPr>
            <a:normAutofit lnSpcReduction="10000"/>
          </a:bodyPr>
          <a:lstStyle/>
          <a:p>
            <a:r>
              <a:rPr lang="en-US" dirty="0" smtClean="0">
                <a:effectLst>
                  <a:outerShdw blurRad="38100" dist="38100" dir="2700000" algn="tl">
                    <a:srgbClr val="000000">
                      <a:alpha val="43137"/>
                    </a:srgbClr>
                  </a:outerShdw>
                </a:effectLst>
              </a:rPr>
              <a:t>Benefits of having a time of family worship that involves prayer, singing, and formal instruction:</a:t>
            </a:r>
          </a:p>
          <a:p>
            <a:pPr lvl="1"/>
            <a:r>
              <a:rPr lang="en-US" u="sng" dirty="0" smtClean="0">
                <a:effectLst>
                  <a:outerShdw blurRad="38100" dist="38100" dir="2700000" algn="tl">
                    <a:srgbClr val="000000">
                      <a:alpha val="43137"/>
                    </a:srgbClr>
                  </a:outerShdw>
                </a:effectLst>
              </a:rPr>
              <a:t>Prayer</a:t>
            </a:r>
            <a:r>
              <a:rPr lang="en-US" dirty="0" smtClean="0">
                <a:effectLst>
                  <a:outerShdw blurRad="38100" dist="38100" dir="2700000" algn="tl">
                    <a:srgbClr val="000000">
                      <a:alpha val="43137"/>
                    </a:srgbClr>
                  </a:outerShdw>
                </a:effectLst>
              </a:rPr>
              <a:t> – the very act of prayer models and affirms for our family that we </a:t>
            </a:r>
            <a:r>
              <a:rPr lang="en-US" dirty="0">
                <a:effectLst>
                  <a:outerShdw blurRad="38100" dist="38100" dir="2700000" algn="tl">
                    <a:srgbClr val="000000">
                      <a:alpha val="43137"/>
                    </a:srgbClr>
                  </a:outerShdw>
                </a:effectLst>
              </a:rPr>
              <a:t>believe in a personal God Who hears us whenever we speak to </a:t>
            </a:r>
            <a:r>
              <a:rPr lang="en-US" dirty="0" smtClean="0">
                <a:effectLst>
                  <a:outerShdw blurRad="38100" dist="38100" dir="2700000" algn="tl">
                    <a:srgbClr val="000000">
                      <a:alpha val="43137"/>
                    </a:srgbClr>
                  </a:outerShdw>
                </a:effectLst>
              </a:rPr>
              <a:t>Him. Furthermore:</a:t>
            </a:r>
          </a:p>
          <a:p>
            <a:pPr lvl="2"/>
            <a:r>
              <a:rPr lang="en-US" dirty="0" smtClean="0">
                <a:effectLst>
                  <a:outerShdw blurRad="38100" dist="38100" dir="2700000" algn="tl">
                    <a:srgbClr val="000000">
                      <a:alpha val="43137"/>
                    </a:srgbClr>
                  </a:outerShdw>
                </a:effectLst>
              </a:rPr>
              <a:t>In </a:t>
            </a:r>
            <a:r>
              <a:rPr lang="en-US" u="sng" dirty="0" smtClean="0">
                <a:effectLst>
                  <a:outerShdw blurRad="38100" dist="38100" dir="2700000" algn="tl">
                    <a:srgbClr val="000000">
                      <a:alpha val="43137"/>
                    </a:srgbClr>
                  </a:outerShdw>
                </a:effectLst>
              </a:rPr>
              <a:t>praising</a:t>
            </a:r>
            <a:r>
              <a:rPr lang="en-US" dirty="0" smtClean="0">
                <a:effectLst>
                  <a:outerShdw blurRad="38100" dist="38100" dir="2700000" algn="tl">
                    <a:srgbClr val="000000">
                      <a:alpha val="43137"/>
                    </a:srgbClr>
                  </a:outerShdw>
                </a:effectLst>
              </a:rPr>
              <a:t> God as a family, we are affirming together that he is worthy of our worship.</a:t>
            </a:r>
          </a:p>
          <a:p>
            <a:pPr lvl="2"/>
            <a:r>
              <a:rPr lang="en-US" dirty="0" smtClean="0">
                <a:effectLst>
                  <a:outerShdw blurRad="38100" dist="38100" dir="2700000" algn="tl">
                    <a:srgbClr val="000000">
                      <a:alpha val="43137"/>
                    </a:srgbClr>
                  </a:outerShdw>
                </a:effectLst>
              </a:rPr>
              <a:t>In </a:t>
            </a:r>
            <a:r>
              <a:rPr lang="en-US" u="sng" dirty="0" smtClean="0">
                <a:effectLst>
                  <a:outerShdw blurRad="38100" dist="38100" dir="2700000" algn="tl">
                    <a:srgbClr val="000000">
                      <a:alpha val="43137"/>
                    </a:srgbClr>
                  </a:outerShdw>
                </a:effectLst>
              </a:rPr>
              <a:t>thanking</a:t>
            </a:r>
            <a:r>
              <a:rPr lang="en-US" dirty="0" smtClean="0">
                <a:effectLst>
                  <a:outerShdw blurRad="38100" dist="38100" dir="2700000" algn="tl">
                    <a:srgbClr val="000000">
                      <a:alpha val="43137"/>
                    </a:srgbClr>
                  </a:outerShdw>
                </a:effectLst>
              </a:rPr>
              <a:t> God as a family we affirm that the things that happen in our lives are God’s doing.</a:t>
            </a:r>
          </a:p>
          <a:p>
            <a:pPr lvl="2"/>
            <a:r>
              <a:rPr lang="en-US" dirty="0" smtClean="0">
                <a:effectLst>
                  <a:outerShdw blurRad="38100" dist="38100" dir="2700000" algn="tl">
                    <a:srgbClr val="000000">
                      <a:alpha val="43137"/>
                    </a:srgbClr>
                  </a:outerShdw>
                </a:effectLst>
              </a:rPr>
              <a:t>In </a:t>
            </a:r>
            <a:r>
              <a:rPr lang="en-US" u="sng" dirty="0" smtClean="0">
                <a:effectLst>
                  <a:outerShdw blurRad="38100" dist="38100" dir="2700000" algn="tl">
                    <a:srgbClr val="000000">
                      <a:alpha val="43137"/>
                    </a:srgbClr>
                  </a:outerShdw>
                </a:effectLst>
              </a:rPr>
              <a:t>asking</a:t>
            </a:r>
            <a:r>
              <a:rPr lang="en-US" dirty="0" smtClean="0">
                <a:effectLst>
                  <a:outerShdw blurRad="38100" dist="38100" dir="2700000" algn="tl">
                    <a:srgbClr val="000000">
                      <a:alpha val="43137"/>
                    </a:srgbClr>
                  </a:outerShdw>
                </a:effectLst>
              </a:rPr>
              <a:t> God to meet our needs we affirm our dependence on Him and we affirm that He cares for us and is both willing and able to provide for us.</a:t>
            </a:r>
          </a:p>
          <a:p>
            <a:endParaRPr lang="en-US" dirty="0" smtClean="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6596102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4" end="4"/>
                                            </p:txEl>
                                          </p:spTgt>
                                        </p:tgtEl>
                                        <p:attrNameLst>
                                          <p:attrName>style.visibility</p:attrName>
                                        </p:attrNameLst>
                                      </p:cBhvr>
                                      <p:to>
                                        <p:strVal val="visible"/>
                                      </p:to>
                                    </p:set>
                                    <p:anim calcmode="lin" valueType="num">
                                      <p:cBhvr>
                                        <p:cTn id="28"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838200"/>
          </a:xfrm>
        </p:spPr>
        <p:txBody>
          <a:bodyPr>
            <a:normAutofit/>
          </a:bodyPr>
          <a:lstStyle/>
          <a:p>
            <a:r>
              <a:rPr lang="en-US" sz="3200" dirty="0" smtClean="0">
                <a:effectLst>
                  <a:outerShdw blurRad="38100" dist="38100" dir="2700000" algn="tl">
                    <a:srgbClr val="000000">
                      <a:alpha val="43137"/>
                    </a:srgbClr>
                  </a:outerShdw>
                </a:effectLst>
              </a:rPr>
              <a:t>Family Worship</a:t>
            </a:r>
            <a:endParaRPr lang="en-US" sz="3200" dirty="0">
              <a:effectLst>
                <a:outerShdw blurRad="38100" dist="38100" dir="2700000" algn="tl">
                  <a:srgbClr val="000000">
                    <a:alpha val="43137"/>
                  </a:srgbClr>
                </a:outerShdw>
              </a:effectLst>
            </a:endParaRPr>
          </a:p>
        </p:txBody>
      </p:sp>
      <p:sp>
        <p:nvSpPr>
          <p:cNvPr id="5" name="Content Placeholder 4"/>
          <p:cNvSpPr>
            <a:spLocks noGrp="1"/>
          </p:cNvSpPr>
          <p:nvPr>
            <p:ph idx="1"/>
          </p:nvPr>
        </p:nvSpPr>
        <p:spPr>
          <a:xfrm>
            <a:off x="457200" y="914399"/>
            <a:ext cx="8229600" cy="5943601"/>
          </a:xfrm>
        </p:spPr>
        <p:txBody>
          <a:bodyPr>
            <a:normAutofit/>
          </a:bodyPr>
          <a:lstStyle/>
          <a:p>
            <a:r>
              <a:rPr lang="en-US" dirty="0" smtClean="0">
                <a:effectLst>
                  <a:outerShdw blurRad="38100" dist="38100" dir="2700000" algn="tl">
                    <a:srgbClr val="000000">
                      <a:alpha val="43137"/>
                    </a:srgbClr>
                  </a:outerShdw>
                </a:effectLst>
              </a:rPr>
              <a:t>Benefits of having a time of family worship that involves prayer, singing, and formal instruction:</a:t>
            </a:r>
          </a:p>
          <a:p>
            <a:pPr lvl="1"/>
            <a:r>
              <a:rPr lang="en-US" u="sng" dirty="0" smtClean="0">
                <a:effectLst>
                  <a:outerShdw blurRad="38100" dist="38100" dir="2700000" algn="tl">
                    <a:srgbClr val="000000">
                      <a:alpha val="43137"/>
                    </a:srgbClr>
                  </a:outerShdw>
                </a:effectLst>
              </a:rPr>
              <a:t>Singing</a:t>
            </a:r>
            <a:r>
              <a:rPr lang="en-US" dirty="0">
                <a:effectLst>
                  <a:outerShdw blurRad="38100" dist="38100" dir="2700000" algn="tl">
                    <a:srgbClr val="000000">
                      <a:alpha val="43137"/>
                    </a:srgbClr>
                  </a:outerShdw>
                </a:effectLst>
              </a:rPr>
              <a:t>:</a:t>
            </a:r>
            <a:endParaRPr lang="en-US" dirty="0" smtClean="0">
              <a:effectLst>
                <a:outerShdw blurRad="38100" dist="38100" dir="2700000" algn="tl">
                  <a:srgbClr val="000000">
                    <a:alpha val="43137"/>
                  </a:srgbClr>
                </a:outerShdw>
              </a:effectLst>
            </a:endParaRPr>
          </a:p>
          <a:p>
            <a:pPr lvl="2"/>
            <a:r>
              <a:rPr lang="en-US" sz="2600" dirty="0" smtClean="0">
                <a:effectLst>
                  <a:outerShdw blurRad="38100" dist="38100" dir="2700000" algn="tl">
                    <a:srgbClr val="000000">
                      <a:alpha val="43137"/>
                    </a:srgbClr>
                  </a:outerShdw>
                </a:effectLst>
              </a:rPr>
              <a:t>Songs with good theology can help us frame things and get across ideas in ways that mere teaching cannot.</a:t>
            </a:r>
          </a:p>
          <a:p>
            <a:pPr lvl="2"/>
            <a:r>
              <a:rPr lang="en-US" sz="2600" dirty="0" smtClean="0">
                <a:effectLst>
                  <a:outerShdw blurRad="38100" dist="38100" dir="2700000" algn="tl">
                    <a:srgbClr val="000000">
                      <a:alpha val="43137"/>
                    </a:srgbClr>
                  </a:outerShdw>
                </a:effectLst>
              </a:rPr>
              <a:t>Music has a tendency to affect us at a deep emotional level and thus shape our heart and our view of the world.</a:t>
            </a:r>
          </a:p>
          <a:p>
            <a:pPr lvl="2"/>
            <a:r>
              <a:rPr lang="en-US" sz="2600" dirty="0" smtClean="0">
                <a:effectLst>
                  <a:outerShdw blurRad="38100" dist="38100" dir="2700000" algn="tl">
                    <a:srgbClr val="000000">
                      <a:alpha val="43137"/>
                    </a:srgbClr>
                  </a:outerShdw>
                </a:effectLst>
              </a:rPr>
              <a:t>Good music tends to stick in in our memories, therefore music is another way to help our families retain good teaching.</a:t>
            </a:r>
          </a:p>
          <a:p>
            <a:endParaRPr lang="en-US" dirty="0" smtClean="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32950533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additive="base">
                                        <p:cTn id="7"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3" presetClass="entr" presetSubtype="16" fill="hold" nodeType="click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 calcmode="lin" valueType="num">
                                      <p:cBhvr>
                                        <p:cTn id="13"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4"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5" dur="500"/>
                                        <p:tgtEl>
                                          <p:spTgt spid="5">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53" presetClass="entr" presetSubtype="16" fill="hold" nodeType="clickEffect">
                                  <p:stCondLst>
                                    <p:cond delay="0"/>
                                  </p:stCondLst>
                                  <p:childTnLst>
                                    <p:set>
                                      <p:cBhvr>
                                        <p:cTn id="19" dur="1" fill="hold">
                                          <p:stCondLst>
                                            <p:cond delay="0"/>
                                          </p:stCondLst>
                                        </p:cTn>
                                        <p:tgtEl>
                                          <p:spTgt spid="5">
                                            <p:txEl>
                                              <p:pRg st="3" end="3"/>
                                            </p:txEl>
                                          </p:spTgt>
                                        </p:tgtEl>
                                        <p:attrNameLst>
                                          <p:attrName>style.visibility</p:attrName>
                                        </p:attrNameLst>
                                      </p:cBhvr>
                                      <p:to>
                                        <p:strVal val="visible"/>
                                      </p:to>
                                    </p:set>
                                    <p:anim calcmode="lin" valueType="num">
                                      <p:cBhvr>
                                        <p:cTn id="20"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1"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3" presetClass="entr" presetSubtype="16" fill="hold"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 calcmode="lin" valueType="num">
                                      <p:cBhvr>
                                        <p:cTn id="27"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28"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29"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838200"/>
          </a:xfrm>
        </p:spPr>
        <p:txBody>
          <a:bodyPr>
            <a:normAutofit/>
          </a:bodyPr>
          <a:lstStyle/>
          <a:p>
            <a:r>
              <a:rPr lang="en-US" sz="3200" dirty="0" smtClean="0">
                <a:effectLst>
                  <a:outerShdw blurRad="38100" dist="38100" dir="2700000" algn="tl">
                    <a:srgbClr val="000000">
                      <a:alpha val="43137"/>
                    </a:srgbClr>
                  </a:outerShdw>
                </a:effectLst>
              </a:rPr>
              <a:t>Family Worship</a:t>
            </a:r>
            <a:endParaRPr lang="en-US" sz="3200" dirty="0">
              <a:effectLst>
                <a:outerShdw blurRad="38100" dist="38100" dir="2700000" algn="tl">
                  <a:srgbClr val="000000">
                    <a:alpha val="43137"/>
                  </a:srgbClr>
                </a:outerShdw>
              </a:effectLst>
            </a:endParaRPr>
          </a:p>
        </p:txBody>
      </p:sp>
      <p:sp>
        <p:nvSpPr>
          <p:cNvPr id="5" name="Content Placeholder 4"/>
          <p:cNvSpPr>
            <a:spLocks noGrp="1"/>
          </p:cNvSpPr>
          <p:nvPr>
            <p:ph idx="1"/>
          </p:nvPr>
        </p:nvSpPr>
        <p:spPr>
          <a:xfrm>
            <a:off x="457200" y="914399"/>
            <a:ext cx="8229600" cy="5943601"/>
          </a:xfrm>
        </p:spPr>
        <p:txBody>
          <a:bodyPr>
            <a:normAutofit fontScale="92500" lnSpcReduction="10000"/>
          </a:bodyPr>
          <a:lstStyle/>
          <a:p>
            <a:r>
              <a:rPr lang="en-US" dirty="0" smtClean="0">
                <a:effectLst>
                  <a:outerShdw blurRad="38100" dist="38100" dir="2700000" algn="tl">
                    <a:srgbClr val="000000">
                      <a:alpha val="43137"/>
                    </a:srgbClr>
                  </a:outerShdw>
                </a:effectLst>
              </a:rPr>
              <a:t>Benefits of having a time of family worship that involves prayer, singing, and formal instruction:</a:t>
            </a:r>
          </a:p>
          <a:p>
            <a:pPr lvl="1"/>
            <a:r>
              <a:rPr lang="en-US" u="sng" dirty="0" smtClean="0">
                <a:effectLst>
                  <a:outerShdw blurRad="38100" dist="38100" dir="2700000" algn="tl">
                    <a:srgbClr val="000000">
                      <a:alpha val="43137"/>
                    </a:srgbClr>
                  </a:outerShdw>
                </a:effectLst>
              </a:rPr>
              <a:t>Formal Instruction</a:t>
            </a:r>
            <a:r>
              <a:rPr lang="en-US" dirty="0" smtClean="0">
                <a:effectLst>
                  <a:outerShdw blurRad="38100" dist="38100" dir="2700000" algn="tl">
                    <a:srgbClr val="000000">
                      <a:alpha val="43137"/>
                    </a:srgbClr>
                  </a:outerShdw>
                </a:effectLst>
              </a:rPr>
              <a:t>:</a:t>
            </a:r>
          </a:p>
          <a:p>
            <a:pPr lvl="2"/>
            <a:r>
              <a:rPr lang="en-US" sz="2600" dirty="0" smtClean="0">
                <a:effectLst>
                  <a:outerShdw blurRad="38100" dist="38100" dir="2700000" algn="tl">
                    <a:srgbClr val="000000">
                      <a:alpha val="43137"/>
                    </a:srgbClr>
                  </a:outerShdw>
                </a:effectLst>
              </a:rPr>
              <a:t>Gives you the opportunity to present information in a detailed, organized fashion in a setting that allows your family to carefully think through what you believe and why </a:t>
            </a:r>
          </a:p>
          <a:p>
            <a:pPr lvl="2"/>
            <a:r>
              <a:rPr lang="en-US" sz="2600" dirty="0" smtClean="0">
                <a:effectLst>
                  <a:outerShdw blurRad="38100" dist="38100" dir="2700000" algn="tl">
                    <a:srgbClr val="000000">
                      <a:alpha val="43137"/>
                    </a:srgbClr>
                  </a:outerShdw>
                </a:effectLst>
              </a:rPr>
              <a:t>Gives you a chance to address potential objections that your children may have to accepting the things that you are teaching, etc.</a:t>
            </a:r>
          </a:p>
          <a:p>
            <a:pPr lvl="2"/>
            <a:r>
              <a:rPr lang="en-US" sz="2600" dirty="0" smtClean="0">
                <a:effectLst>
                  <a:outerShdw blurRad="38100" dist="38100" dir="2700000" algn="tl">
                    <a:srgbClr val="000000">
                      <a:alpha val="43137"/>
                    </a:srgbClr>
                  </a:outerShdw>
                </a:effectLst>
              </a:rPr>
              <a:t>Allows you to address issues with your family at a time and in a setting when they are not struggling with applying the ideas being taught in the “heat of battle”.</a:t>
            </a:r>
          </a:p>
          <a:p>
            <a:endParaRPr lang="en-US" dirty="0" smtClean="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41981736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additive="base">
                                        <p:cTn id="7"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3" presetClass="entr" presetSubtype="16" fill="hold" nodeType="click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 calcmode="lin" valueType="num">
                                      <p:cBhvr>
                                        <p:cTn id="13"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4"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5" dur="500"/>
                                        <p:tgtEl>
                                          <p:spTgt spid="5">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53" presetClass="entr" presetSubtype="16" fill="hold" nodeType="clickEffect">
                                  <p:stCondLst>
                                    <p:cond delay="0"/>
                                  </p:stCondLst>
                                  <p:childTnLst>
                                    <p:set>
                                      <p:cBhvr>
                                        <p:cTn id="19" dur="1" fill="hold">
                                          <p:stCondLst>
                                            <p:cond delay="0"/>
                                          </p:stCondLst>
                                        </p:cTn>
                                        <p:tgtEl>
                                          <p:spTgt spid="5">
                                            <p:txEl>
                                              <p:pRg st="3" end="3"/>
                                            </p:txEl>
                                          </p:spTgt>
                                        </p:tgtEl>
                                        <p:attrNameLst>
                                          <p:attrName>style.visibility</p:attrName>
                                        </p:attrNameLst>
                                      </p:cBhvr>
                                      <p:to>
                                        <p:strVal val="visible"/>
                                      </p:to>
                                    </p:set>
                                    <p:anim calcmode="lin" valueType="num">
                                      <p:cBhvr>
                                        <p:cTn id="20"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1"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3" presetClass="entr" presetSubtype="16" fill="hold"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 calcmode="lin" valueType="num">
                                      <p:cBhvr>
                                        <p:cTn id="27"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28"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29"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838200"/>
          </a:xfrm>
        </p:spPr>
        <p:txBody>
          <a:bodyPr>
            <a:normAutofit/>
          </a:bodyPr>
          <a:lstStyle/>
          <a:p>
            <a:r>
              <a:rPr lang="en-US" sz="3200" dirty="0" smtClean="0">
                <a:effectLst>
                  <a:outerShdw blurRad="38100" dist="38100" dir="2700000" algn="tl">
                    <a:srgbClr val="000000">
                      <a:alpha val="43137"/>
                    </a:srgbClr>
                  </a:outerShdw>
                </a:effectLst>
              </a:rPr>
              <a:t>Formal Instruction in Family Worship</a:t>
            </a:r>
            <a:endParaRPr lang="en-US" sz="3200" dirty="0">
              <a:effectLst>
                <a:outerShdw blurRad="38100" dist="38100" dir="2700000" algn="tl">
                  <a:srgbClr val="000000">
                    <a:alpha val="43137"/>
                  </a:srgbClr>
                </a:outerShdw>
              </a:effectLst>
            </a:endParaRPr>
          </a:p>
        </p:txBody>
      </p:sp>
      <p:sp>
        <p:nvSpPr>
          <p:cNvPr id="5" name="Content Placeholder 4"/>
          <p:cNvSpPr>
            <a:spLocks noGrp="1"/>
          </p:cNvSpPr>
          <p:nvPr>
            <p:ph idx="1"/>
          </p:nvPr>
        </p:nvSpPr>
        <p:spPr>
          <a:xfrm>
            <a:off x="457200" y="914399"/>
            <a:ext cx="8229600" cy="5943601"/>
          </a:xfrm>
        </p:spPr>
        <p:txBody>
          <a:bodyPr>
            <a:normAutofit/>
          </a:bodyPr>
          <a:lstStyle/>
          <a:p>
            <a:r>
              <a:rPr lang="en-US" dirty="0" smtClean="0">
                <a:effectLst>
                  <a:outerShdw blurRad="38100" dist="38100" dir="2700000" algn="tl">
                    <a:srgbClr val="000000">
                      <a:alpha val="43137"/>
                    </a:srgbClr>
                  </a:outerShdw>
                </a:effectLst>
              </a:rPr>
              <a:t>Some things to keep in mind:</a:t>
            </a:r>
          </a:p>
          <a:p>
            <a:pPr lvl="1"/>
            <a:r>
              <a:rPr lang="en-US" sz="3000" dirty="0" smtClean="0">
                <a:effectLst>
                  <a:outerShdw blurRad="38100" dist="38100" dir="2700000" algn="tl">
                    <a:srgbClr val="000000">
                      <a:alpha val="43137"/>
                    </a:srgbClr>
                  </a:outerShdw>
                </a:effectLst>
              </a:rPr>
              <a:t>You will need to give thought and consideration </a:t>
            </a:r>
            <a:r>
              <a:rPr lang="en-US" sz="3000" u="sng" dirty="0">
                <a:effectLst>
                  <a:outerShdw blurRad="38100" dist="38100" dir="2700000" algn="tl">
                    <a:srgbClr val="000000">
                      <a:alpha val="43137"/>
                    </a:srgbClr>
                  </a:outerShdw>
                </a:effectLst>
              </a:rPr>
              <a:t>ahead of </a:t>
            </a:r>
            <a:r>
              <a:rPr lang="en-US" sz="3000" u="sng" dirty="0" smtClean="0">
                <a:effectLst>
                  <a:outerShdw blurRad="38100" dist="38100" dir="2700000" algn="tl">
                    <a:srgbClr val="000000">
                      <a:alpha val="43137"/>
                    </a:srgbClr>
                  </a:outerShdw>
                </a:effectLst>
              </a:rPr>
              <a:t>time</a:t>
            </a:r>
            <a:r>
              <a:rPr lang="en-US" sz="3000" dirty="0" smtClean="0">
                <a:effectLst>
                  <a:outerShdw blurRad="38100" dist="38100" dir="2700000" algn="tl">
                    <a:srgbClr val="000000">
                      <a:alpha val="43137"/>
                    </a:srgbClr>
                  </a:outerShdw>
                </a:effectLst>
              </a:rPr>
              <a:t> to what you are going to teach.</a:t>
            </a:r>
          </a:p>
          <a:p>
            <a:pPr lvl="1"/>
            <a:r>
              <a:rPr lang="en-US" sz="3000" dirty="0" smtClean="0">
                <a:effectLst>
                  <a:outerShdw blurRad="38100" dist="38100" dir="2700000" algn="tl">
                    <a:srgbClr val="000000">
                      <a:alpha val="43137"/>
                    </a:srgbClr>
                  </a:outerShdw>
                </a:effectLst>
              </a:rPr>
              <a:t>You will have to do a certain amount of </a:t>
            </a:r>
            <a:r>
              <a:rPr lang="en-US" sz="3000" u="sng" dirty="0" smtClean="0">
                <a:effectLst>
                  <a:outerShdw blurRad="38100" dist="38100" dir="2700000" algn="tl">
                    <a:srgbClr val="000000">
                      <a:alpha val="43137"/>
                    </a:srgbClr>
                  </a:outerShdw>
                </a:effectLst>
              </a:rPr>
              <a:t>preparation</a:t>
            </a:r>
            <a:r>
              <a:rPr lang="en-US" sz="3000" dirty="0" smtClean="0">
                <a:effectLst>
                  <a:outerShdw blurRad="38100" dist="38100" dir="2700000" algn="tl">
                    <a:srgbClr val="000000">
                      <a:alpha val="43137"/>
                    </a:srgbClr>
                  </a:outerShdw>
                </a:effectLst>
              </a:rPr>
              <a:t> in advance.</a:t>
            </a:r>
          </a:p>
          <a:p>
            <a:pPr lvl="1"/>
            <a:r>
              <a:rPr lang="en-US" sz="3000" dirty="0" smtClean="0">
                <a:effectLst>
                  <a:outerShdw blurRad="38100" dist="38100" dir="2700000" algn="tl">
                    <a:srgbClr val="000000">
                      <a:alpha val="43137"/>
                    </a:srgbClr>
                  </a:outerShdw>
                </a:effectLst>
              </a:rPr>
              <a:t>Ideally, your instruction should address: </a:t>
            </a:r>
          </a:p>
          <a:p>
            <a:pPr lvl="2"/>
            <a:r>
              <a:rPr lang="en-US" sz="2600" dirty="0" smtClean="0">
                <a:effectLst>
                  <a:outerShdw blurRad="38100" dist="38100" dir="2700000" algn="tl">
                    <a:srgbClr val="000000">
                      <a:alpha val="43137"/>
                    </a:srgbClr>
                  </a:outerShdw>
                </a:effectLst>
              </a:rPr>
              <a:t>Your family’s </a:t>
            </a:r>
            <a:r>
              <a:rPr lang="en-US" sz="2600" u="sng" dirty="0" smtClean="0">
                <a:effectLst>
                  <a:outerShdw blurRad="38100" dist="38100" dir="2700000" algn="tl">
                    <a:srgbClr val="000000">
                      <a:alpha val="43137"/>
                    </a:srgbClr>
                  </a:outerShdw>
                </a:effectLst>
              </a:rPr>
              <a:t>current</a:t>
            </a:r>
            <a:r>
              <a:rPr lang="en-US" sz="2600" dirty="0" smtClean="0">
                <a:effectLst>
                  <a:outerShdw blurRad="38100" dist="38100" dir="2700000" algn="tl">
                    <a:srgbClr val="000000">
                      <a:alpha val="43137"/>
                    </a:srgbClr>
                  </a:outerShdw>
                </a:effectLst>
              </a:rPr>
              <a:t> spiritual needs </a:t>
            </a:r>
          </a:p>
          <a:p>
            <a:pPr lvl="2"/>
            <a:r>
              <a:rPr lang="en-US" sz="2600" dirty="0" smtClean="0">
                <a:effectLst>
                  <a:outerShdw blurRad="38100" dist="38100" dir="2700000" algn="tl">
                    <a:srgbClr val="000000">
                      <a:alpha val="43137"/>
                    </a:srgbClr>
                  </a:outerShdw>
                </a:effectLst>
              </a:rPr>
              <a:t>Spiritual needs that you anticipate your family will have in the </a:t>
            </a:r>
            <a:r>
              <a:rPr lang="en-US" sz="2600" u="sng" dirty="0" smtClean="0">
                <a:effectLst>
                  <a:outerShdw blurRad="38100" dist="38100" dir="2700000" algn="tl">
                    <a:srgbClr val="000000">
                      <a:alpha val="43137"/>
                    </a:srgbClr>
                  </a:outerShdw>
                </a:effectLst>
              </a:rPr>
              <a:t>future</a:t>
            </a:r>
            <a:endParaRPr lang="en-US" sz="2600" dirty="0" smtClean="0">
              <a:effectLst>
                <a:outerShdw blurRad="38100" dist="38100" dir="2700000" algn="tl">
                  <a:srgbClr val="000000">
                    <a:alpha val="43137"/>
                  </a:srgbClr>
                </a:outerShdw>
              </a:effectLst>
            </a:endParaRPr>
          </a:p>
          <a:p>
            <a:pPr lvl="1"/>
            <a:endParaRPr lang="en-US" sz="3000" dirty="0" smtClean="0">
              <a:effectLst>
                <a:outerShdw blurRad="38100" dist="38100" dir="2700000" algn="tl">
                  <a:srgbClr val="000000">
                    <a:alpha val="43137"/>
                  </a:srgbClr>
                </a:outerShdw>
              </a:effectLst>
            </a:endParaRPr>
          </a:p>
          <a:p>
            <a:endParaRPr lang="en-US" dirty="0" smtClean="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32893557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p:cTn id="21"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5">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5">
                                            <p:txEl>
                                              <p:pRg st="3" end="3"/>
                                            </p:txEl>
                                          </p:spTgt>
                                        </p:tgtEl>
                                        <p:attrNameLst>
                                          <p:attrName>style.visibility</p:attrName>
                                        </p:attrNameLst>
                                      </p:cBhvr>
                                      <p:to>
                                        <p:strVal val="visible"/>
                                      </p:to>
                                    </p:set>
                                    <p:anim calcmode="lin" valueType="num">
                                      <p:cBhvr>
                                        <p:cTn id="28"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5">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5">
                                            <p:txEl>
                                              <p:pRg st="4" end="4"/>
                                            </p:txEl>
                                          </p:spTgt>
                                        </p:tgtEl>
                                        <p:attrNameLst>
                                          <p:attrName>style.visibility</p:attrName>
                                        </p:attrNameLst>
                                      </p:cBhvr>
                                      <p:to>
                                        <p:strVal val="visible"/>
                                      </p:to>
                                    </p:set>
                                    <p:anim calcmode="lin" valueType="num">
                                      <p:cBhvr>
                                        <p:cTn id="35"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5">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grpId="0" nodeType="clickEffect">
                                  <p:stCondLst>
                                    <p:cond delay="0"/>
                                  </p:stCondLst>
                                  <p:childTnLst>
                                    <p:set>
                                      <p:cBhvr>
                                        <p:cTn id="41" dur="1" fill="hold">
                                          <p:stCondLst>
                                            <p:cond delay="0"/>
                                          </p:stCondLst>
                                        </p:cTn>
                                        <p:tgtEl>
                                          <p:spTgt spid="5">
                                            <p:txEl>
                                              <p:pRg st="5" end="5"/>
                                            </p:txEl>
                                          </p:spTgt>
                                        </p:tgtEl>
                                        <p:attrNameLst>
                                          <p:attrName>style.visibility</p:attrName>
                                        </p:attrNameLst>
                                      </p:cBhvr>
                                      <p:to>
                                        <p:strVal val="visible"/>
                                      </p:to>
                                    </p:set>
                                    <p:anim calcmode="lin" valueType="num">
                                      <p:cBhvr>
                                        <p:cTn id="42" dur="500" fill="hold"/>
                                        <p:tgtEl>
                                          <p:spTgt spid="5">
                                            <p:txEl>
                                              <p:pRg st="5" end="5"/>
                                            </p:txEl>
                                          </p:spTgt>
                                        </p:tgtEl>
                                        <p:attrNameLst>
                                          <p:attrName>ppt_w</p:attrName>
                                        </p:attrNameLst>
                                      </p:cBhvr>
                                      <p:tavLst>
                                        <p:tav tm="0">
                                          <p:val>
                                            <p:fltVal val="0"/>
                                          </p:val>
                                        </p:tav>
                                        <p:tav tm="100000">
                                          <p:val>
                                            <p:strVal val="#ppt_w"/>
                                          </p:val>
                                        </p:tav>
                                      </p:tavLst>
                                    </p:anim>
                                    <p:anim calcmode="lin" valueType="num">
                                      <p:cBhvr>
                                        <p:cTn id="43" dur="500" fill="hold"/>
                                        <p:tgtEl>
                                          <p:spTgt spid="5">
                                            <p:txEl>
                                              <p:pRg st="5" end="5"/>
                                            </p:txEl>
                                          </p:spTgt>
                                        </p:tgtEl>
                                        <p:attrNameLst>
                                          <p:attrName>ppt_h</p:attrName>
                                        </p:attrNameLst>
                                      </p:cBhvr>
                                      <p:tavLst>
                                        <p:tav tm="0">
                                          <p:val>
                                            <p:fltVal val="0"/>
                                          </p:val>
                                        </p:tav>
                                        <p:tav tm="100000">
                                          <p:val>
                                            <p:strVal val="#ppt_h"/>
                                          </p:val>
                                        </p:tav>
                                      </p:tavLst>
                                    </p:anim>
                                    <p:animEffect transition="in" filter="fade">
                                      <p:cBhvr>
                                        <p:cTn id="44" dur="5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98055</TotalTime>
  <Words>1061</Words>
  <Application>Microsoft Office PowerPoint</Application>
  <PresentationFormat>On-screen Show (4:3)</PresentationFormat>
  <Paragraphs>72</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Apex</vt:lpstr>
      <vt:lpstr>How to Raise Wise, Godly Children</vt:lpstr>
      <vt:lpstr>“Tools” for Training in Righteousness</vt:lpstr>
      <vt:lpstr>Teaching/Instructing</vt:lpstr>
      <vt:lpstr>Teaching/Instructing</vt:lpstr>
      <vt:lpstr>Family Worship</vt:lpstr>
      <vt:lpstr>Family Worship</vt:lpstr>
      <vt:lpstr>Family Worship</vt:lpstr>
      <vt:lpstr>Family Worship</vt:lpstr>
      <vt:lpstr>Formal Instruction in Family Worship</vt:lpstr>
      <vt:lpstr>Formal Instruction in Family Worship</vt:lpstr>
      <vt:lpstr>Formal Instruction in Family Worship</vt:lpstr>
      <vt:lpstr>Your Thoughts on Family Worship?</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rsconnolly</dc:creator>
  <cp:lastModifiedBy>Robert Connolly</cp:lastModifiedBy>
  <cp:revision>2428</cp:revision>
  <dcterms:created xsi:type="dcterms:W3CDTF">2011-01-13T01:13:42Z</dcterms:created>
  <dcterms:modified xsi:type="dcterms:W3CDTF">2016-09-25T21:46:32Z</dcterms:modified>
</cp:coreProperties>
</file>