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894" r:id="rId2"/>
    <p:sldId id="895" r:id="rId3"/>
    <p:sldId id="897" r:id="rId4"/>
    <p:sldId id="898" r:id="rId5"/>
    <p:sldId id="896" r:id="rId6"/>
    <p:sldId id="899" r:id="rId7"/>
    <p:sldId id="900" r:id="rId8"/>
    <p:sldId id="901" r:id="rId9"/>
    <p:sldId id="902" r:id="rId10"/>
    <p:sldId id="90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10/16/2016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10/16/2016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10/16/2016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600200"/>
            <a:ext cx="8229600" cy="1981200"/>
          </a:xfrm>
        </p:spPr>
        <p:txBody>
          <a:bodyPr anchor="t">
            <a:normAutofit fontScale="90000"/>
          </a:bodyPr>
          <a:lstStyle/>
          <a:p>
            <a:r>
              <a:rPr lang="en-US" cap="none" dirty="0" smtClean="0">
                <a:effectLst>
                  <a:outerShdw blurRad="38100" dist="38100" dir="2700000" algn="tl">
                    <a:srgbClr val="000000">
                      <a:alpha val="43137"/>
                    </a:srgbClr>
                  </a:outerShdw>
                </a:effectLst>
              </a:rPr>
              <a:t>How to Raise Children to Become Wise</a:t>
            </a:r>
            <a:r>
              <a:rPr lang="en-US" cap="none" dirty="0">
                <a:effectLst>
                  <a:outerShdw blurRad="38100" dist="38100" dir="2700000" algn="tl">
                    <a:srgbClr val="000000">
                      <a:alpha val="43137"/>
                    </a:srgbClr>
                  </a:outerShdw>
                </a:effectLst>
              </a:rPr>
              <a:t>, </a:t>
            </a:r>
            <a:r>
              <a:rPr lang="en-US" cap="none" dirty="0" smtClean="0">
                <a:effectLst>
                  <a:outerShdw blurRad="38100" dist="38100" dir="2700000" algn="tl">
                    <a:srgbClr val="000000">
                      <a:alpha val="43137"/>
                    </a:srgbClr>
                  </a:outerShdw>
                </a:effectLst>
              </a:rPr>
              <a:t>Responsible, Godly Adults</a:t>
            </a:r>
            <a:endParaRPr lang="en-US" cap="none"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1295400" y="3962400"/>
            <a:ext cx="6858000" cy="17526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Training Your Child to Obey</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Dealing with Rebellion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Training in Righteousness</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Aiming for the Heart</a:t>
            </a:r>
          </a:p>
          <a:p>
            <a:endParaRPr lang="en-US" dirty="0"/>
          </a:p>
        </p:txBody>
      </p:sp>
      <p:pic>
        <p:nvPicPr>
          <p:cNvPr id="1026" name="Picture 2" descr="C:\Users\Robert\AppData\Local\Microsoft\Windows\INetCache\IE\0FJ7KN5Y\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5524" y="4800600"/>
            <a:ext cx="204788" cy="19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724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Work</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lnSpcReduction="10000"/>
          </a:bodyPr>
          <a:lstStyle/>
          <a:p>
            <a:r>
              <a:rPr lang="en-US" dirty="0" smtClean="0">
                <a:effectLst>
                  <a:outerShdw blurRad="38100" dist="38100" dir="2700000" algn="tl">
                    <a:srgbClr val="000000">
                      <a:alpha val="43137"/>
                    </a:srgbClr>
                  </a:outerShdw>
                </a:effectLst>
              </a:rPr>
              <a:t>What are </a:t>
            </a:r>
            <a:r>
              <a:rPr lang="en-US" u="sng" dirty="0" smtClean="0">
                <a:effectLst>
                  <a:outerShdw blurRad="38100" dist="38100" dir="2700000" algn="tl">
                    <a:srgbClr val="000000">
                      <a:alpha val="43137"/>
                    </a:srgbClr>
                  </a:outerShdw>
                </a:effectLst>
              </a:rPr>
              <a:t>your</a:t>
            </a:r>
            <a:r>
              <a:rPr lang="en-US" dirty="0" smtClean="0">
                <a:effectLst>
                  <a:outerShdw blurRad="38100" dist="38100" dir="2700000" algn="tl">
                    <a:srgbClr val="000000">
                      <a:alpha val="43137"/>
                    </a:srgbClr>
                  </a:outerShdw>
                </a:effectLst>
              </a:rPr>
              <a:t> thoughts about the idea of having your kids do work from an early age?</a:t>
            </a:r>
          </a:p>
          <a:p>
            <a:r>
              <a:rPr lang="en-US" dirty="0" smtClean="0">
                <a:effectLst>
                  <a:outerShdw blurRad="38100" dist="38100" dir="2700000" algn="tl">
                    <a:srgbClr val="000000">
                      <a:alpha val="43137"/>
                    </a:srgbClr>
                  </a:outerShdw>
                </a:effectLst>
              </a:rPr>
              <a:t>What kind of benefits do you think will come about as a result of having your kids learn to work?</a:t>
            </a:r>
          </a:p>
          <a:p>
            <a:r>
              <a:rPr lang="en-US" dirty="0" smtClean="0">
                <a:effectLst>
                  <a:outerShdw blurRad="38100" dist="38100" dir="2700000" algn="tl">
                    <a:srgbClr val="000000">
                      <a:alpha val="43137"/>
                    </a:srgbClr>
                  </a:outerShdw>
                </a:effectLst>
              </a:rPr>
              <a:t>Is there a </a:t>
            </a:r>
            <a:r>
              <a:rPr lang="en-US" u="sng" dirty="0" smtClean="0">
                <a:effectLst>
                  <a:outerShdw blurRad="38100" dist="38100" dir="2700000" algn="tl">
                    <a:srgbClr val="000000">
                      <a:alpha val="43137"/>
                    </a:srgbClr>
                  </a:outerShdw>
                </a:effectLst>
              </a:rPr>
              <a:t>downside</a:t>
            </a:r>
            <a:r>
              <a:rPr lang="en-US" dirty="0" smtClean="0">
                <a:effectLst>
                  <a:outerShdw blurRad="38100" dist="38100" dir="2700000" algn="tl">
                    <a:srgbClr val="000000">
                      <a:alpha val="43137"/>
                    </a:srgbClr>
                  </a:outerShdw>
                </a:effectLst>
              </a:rPr>
              <a:t> to giving your kids this kind of responsibility at an early age?</a:t>
            </a:r>
          </a:p>
          <a:p>
            <a:r>
              <a:rPr lang="en-US" dirty="0" smtClean="0">
                <a:effectLst>
                  <a:outerShdw blurRad="38100" dist="38100" dir="2700000" algn="tl">
                    <a:srgbClr val="000000">
                      <a:alpha val="43137"/>
                    </a:srgbClr>
                  </a:outerShdw>
                </a:effectLst>
              </a:rPr>
              <a:t>Are there any thoughts or suggestions that you would like to add to what I have said about this topic?</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9660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“Tools” for 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solidFill>
                  <a:schemeClr val="tx1">
                    <a:lumMod val="85000"/>
                  </a:schemeClr>
                </a:solidFill>
                <a:effectLst>
                  <a:outerShdw blurRad="38100" dist="38100" dir="2700000" algn="tl">
                    <a:srgbClr val="000000">
                      <a:alpha val="43137"/>
                    </a:srgbClr>
                  </a:outerShdw>
                </a:effectLst>
              </a:rPr>
              <a:t>Spanking/</a:t>
            </a:r>
            <a:r>
              <a:rPr lang="en-US" dirty="0">
                <a:solidFill>
                  <a:schemeClr val="tx1">
                    <a:lumMod val="85000"/>
                  </a:schemeClr>
                </a:solidFill>
                <a:effectLst>
                  <a:outerShdw blurRad="38100" dist="38100" dir="2700000" algn="tl">
                    <a:srgbClr val="000000">
                      <a:alpha val="43137"/>
                    </a:srgbClr>
                  </a:outerShdw>
                </a:effectLst>
              </a:rPr>
              <a:t>Consequences</a:t>
            </a:r>
          </a:p>
          <a:p>
            <a:r>
              <a:rPr lang="en-US" dirty="0">
                <a:solidFill>
                  <a:schemeClr val="tx1">
                    <a:lumMod val="85000"/>
                  </a:schemeClr>
                </a:solidFill>
                <a:effectLst>
                  <a:outerShdw blurRad="38100" dist="38100" dir="2700000" algn="tl">
                    <a:srgbClr val="000000">
                      <a:alpha val="43137"/>
                    </a:srgbClr>
                  </a:outerShdw>
                </a:effectLst>
              </a:rPr>
              <a:t>Teaching/Instructing</a:t>
            </a:r>
          </a:p>
          <a:p>
            <a:r>
              <a:rPr lang="en-US" dirty="0">
                <a:solidFill>
                  <a:schemeClr val="tx1">
                    <a:lumMod val="85000"/>
                  </a:schemeClr>
                </a:solidFill>
                <a:effectLst>
                  <a:outerShdw blurRad="38100" dist="38100" dir="2700000" algn="tl">
                    <a:srgbClr val="000000">
                      <a:alpha val="43137"/>
                    </a:srgbClr>
                  </a:outerShdw>
                </a:effectLst>
              </a:rPr>
              <a:t>Rebuking/Correcting</a:t>
            </a:r>
          </a:p>
          <a:p>
            <a:r>
              <a:rPr lang="en-US" b="1" dirty="0" smtClean="0">
                <a:effectLst>
                  <a:outerShdw blurRad="38100" dist="38100" dir="2700000" algn="tl">
                    <a:srgbClr val="000000">
                      <a:alpha val="43137"/>
                    </a:srgbClr>
                  </a:outerShdw>
                </a:effectLst>
              </a:rPr>
              <a:t>Developmental Activities </a:t>
            </a:r>
          </a:p>
          <a:p>
            <a:r>
              <a:rPr lang="en-US" dirty="0" smtClean="0">
                <a:solidFill>
                  <a:schemeClr val="tx1">
                    <a:lumMod val="85000"/>
                  </a:schemeClr>
                </a:solidFill>
                <a:effectLst>
                  <a:outerShdw blurRad="38100" dist="38100" dir="2700000" algn="tl">
                    <a:srgbClr val="000000">
                      <a:alpha val="43137"/>
                    </a:srgbClr>
                  </a:outerShdw>
                </a:effectLst>
              </a:rPr>
              <a:t>Modeling by Personal Example</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64763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Developmental Activities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As a parent, the end goal is for your kids to become wise, responsible, godly adults.</a:t>
            </a:r>
          </a:p>
          <a:p>
            <a:r>
              <a:rPr lang="en-US" dirty="0" smtClean="0">
                <a:effectLst>
                  <a:outerShdw blurRad="38100" dist="38100" dir="2700000" algn="tl">
                    <a:srgbClr val="000000">
                      <a:alpha val="43137"/>
                    </a:srgbClr>
                  </a:outerShdw>
                </a:effectLst>
              </a:rPr>
              <a:t>In addition to the things previously discussed (discipline, teaching, and correction) a big part of how you train your kids to become responsible adults is by </a:t>
            </a:r>
            <a:r>
              <a:rPr lang="en-US" u="sng" dirty="0" smtClean="0">
                <a:effectLst>
                  <a:outerShdw blurRad="38100" dist="38100" dir="2700000" algn="tl">
                    <a:srgbClr val="000000">
                      <a:alpha val="43137"/>
                    </a:srgbClr>
                  </a:outerShdw>
                </a:effectLst>
              </a:rPr>
              <a:t>involving</a:t>
            </a:r>
            <a:r>
              <a:rPr lang="en-US" dirty="0" smtClean="0">
                <a:effectLst>
                  <a:outerShdw blurRad="38100" dist="38100" dir="2700000" algn="tl">
                    <a:srgbClr val="000000">
                      <a:alpha val="43137"/>
                    </a:srgbClr>
                  </a:outerShdw>
                </a:effectLst>
              </a:rPr>
              <a:t> them (and sometimes </a:t>
            </a:r>
            <a:r>
              <a:rPr lang="en-US" u="sng" dirty="0" smtClean="0">
                <a:effectLst>
                  <a:outerShdw blurRad="38100" dist="38100" dir="2700000" algn="tl">
                    <a:srgbClr val="000000">
                      <a:alpha val="43137"/>
                    </a:srgbClr>
                  </a:outerShdw>
                </a:effectLst>
              </a:rPr>
              <a:t>participating</a:t>
            </a:r>
            <a:r>
              <a:rPr lang="en-US" dirty="0" smtClean="0">
                <a:effectLst>
                  <a:outerShdw blurRad="38100" dist="38100" dir="2700000" algn="tl">
                    <a:srgbClr val="000000">
                      <a:alpha val="43137"/>
                    </a:srgbClr>
                  </a:outerShdw>
                </a:effectLst>
              </a:rPr>
              <a:t> with them) in what I’m going to call </a:t>
            </a:r>
            <a:r>
              <a:rPr lang="en-US" b="1" dirty="0" smtClean="0">
                <a:effectLst>
                  <a:outerShdw blurRad="38100" dist="38100" dir="2700000" algn="tl">
                    <a:srgbClr val="000000">
                      <a:alpha val="43137"/>
                    </a:srgbClr>
                  </a:outerShdw>
                </a:effectLst>
              </a:rPr>
              <a:t>developmental activities</a:t>
            </a:r>
            <a:r>
              <a:rPr lang="en-US" dirty="0" smtClean="0">
                <a:effectLst>
                  <a:outerShdw blurRad="38100" dist="38100" dir="2700000" algn="tl">
                    <a:srgbClr val="000000">
                      <a:alpha val="43137"/>
                    </a:srgbClr>
                  </a:outerShdw>
                </a:effectLst>
              </a:rPr>
              <a:t>.</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5658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Developmental Activities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In the next few weeks we are going to look at three types of developmental activities:</a:t>
            </a:r>
          </a:p>
          <a:p>
            <a:pPr lvl="1"/>
            <a:r>
              <a:rPr lang="en-US" dirty="0" smtClean="0">
                <a:effectLst>
                  <a:outerShdw blurRad="38100" dist="38100" dir="2700000" algn="tl">
                    <a:srgbClr val="000000">
                      <a:alpha val="43137"/>
                    </a:srgbClr>
                  </a:outerShdw>
                </a:effectLst>
              </a:rPr>
              <a:t>Work</a:t>
            </a:r>
          </a:p>
          <a:p>
            <a:pPr lvl="1"/>
            <a:r>
              <a:rPr lang="en-US" dirty="0" smtClean="0">
                <a:effectLst>
                  <a:outerShdw blurRad="38100" dist="38100" dir="2700000" algn="tl">
                    <a:srgbClr val="000000">
                      <a:alpha val="43137"/>
                    </a:srgbClr>
                  </a:outerShdw>
                </a:effectLst>
              </a:rPr>
              <a:t>Education</a:t>
            </a:r>
          </a:p>
          <a:p>
            <a:pPr lvl="1"/>
            <a:r>
              <a:rPr lang="en-US" dirty="0" smtClean="0">
                <a:effectLst>
                  <a:outerShdw blurRad="38100" dist="38100" dir="2700000" algn="tl">
                    <a:srgbClr val="000000">
                      <a:alpha val="43137"/>
                    </a:srgbClr>
                  </a:outerShdw>
                </a:effectLst>
              </a:rPr>
              <a:t>Recreation</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6604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Work</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fontScale="92500" lnSpcReduction="10000"/>
          </a:bodyPr>
          <a:lstStyle/>
          <a:p>
            <a:r>
              <a:rPr lang="en-US" dirty="0" smtClean="0">
                <a:effectLst>
                  <a:outerShdw blurRad="38100" dist="38100" dir="2700000" algn="tl">
                    <a:srgbClr val="000000">
                      <a:alpha val="43137"/>
                    </a:srgbClr>
                  </a:outerShdw>
                </a:effectLst>
              </a:rPr>
              <a:t>As adults we </a:t>
            </a:r>
            <a:r>
              <a:rPr lang="en-US" dirty="0">
                <a:effectLst>
                  <a:outerShdw blurRad="38100" dist="38100" dir="2700000" algn="tl">
                    <a:srgbClr val="000000">
                      <a:alpha val="43137"/>
                    </a:srgbClr>
                  </a:outerShdw>
                </a:effectLst>
              </a:rPr>
              <a:t>are warned not to be </a:t>
            </a:r>
            <a:r>
              <a:rPr lang="en-US" dirty="0" smtClean="0">
                <a:effectLst>
                  <a:outerShdw blurRad="38100" dist="38100" dir="2700000" algn="tl">
                    <a:srgbClr val="000000">
                      <a:alpha val="43137"/>
                    </a:srgbClr>
                  </a:outerShdw>
                </a:effectLst>
              </a:rPr>
              <a:t>idle and are told that it is important to work:</a:t>
            </a:r>
          </a:p>
          <a:p>
            <a:pPr lvl="1"/>
            <a:r>
              <a:rPr lang="en-US" b="1" i="1" dirty="0">
                <a:solidFill>
                  <a:srgbClr val="FFFF00"/>
                </a:solidFill>
                <a:effectLst>
                  <a:outerShdw blurRad="38100" dist="38100" dir="2700000" algn="tl">
                    <a:srgbClr val="000000">
                      <a:alpha val="43137"/>
                    </a:srgbClr>
                  </a:outerShdw>
                </a:effectLst>
                <a:latin typeface="Cambria" pitchFamily="18" charset="0"/>
              </a:rPr>
              <a:t>We hear that some among you are idle. They are not busy; they are busybodies. </a:t>
            </a:r>
            <a:r>
              <a:rPr lang="en-US" b="1" i="1" dirty="0" smtClean="0">
                <a:solidFill>
                  <a:srgbClr val="FFFF00"/>
                </a:solidFill>
                <a:effectLst>
                  <a:outerShdw blurRad="38100" dist="38100" dir="2700000" algn="tl">
                    <a:srgbClr val="000000">
                      <a:alpha val="43137"/>
                    </a:srgbClr>
                  </a:outerShdw>
                </a:effectLst>
                <a:latin typeface="Cambria" pitchFamily="18" charset="0"/>
              </a:rPr>
              <a:t>Such </a:t>
            </a:r>
            <a:r>
              <a:rPr lang="en-US" b="1" i="1" dirty="0">
                <a:solidFill>
                  <a:srgbClr val="FFFF00"/>
                </a:solidFill>
                <a:effectLst>
                  <a:outerShdw blurRad="38100" dist="38100" dir="2700000" algn="tl">
                    <a:srgbClr val="000000">
                      <a:alpha val="43137"/>
                    </a:srgbClr>
                  </a:outerShdw>
                </a:effectLst>
                <a:latin typeface="Cambria" pitchFamily="18" charset="0"/>
              </a:rPr>
              <a:t>people we command and urge in the Lord Jesus Christ to settle down and earn the bread they eat. </a:t>
            </a:r>
            <a:r>
              <a:rPr lang="en-US" b="1" dirty="0" smtClean="0">
                <a:effectLst>
                  <a:outerShdw blurRad="38100" dist="38100" dir="2700000" algn="tl">
                    <a:srgbClr val="000000">
                      <a:alpha val="43137"/>
                    </a:srgbClr>
                  </a:outerShdw>
                </a:effectLst>
                <a:latin typeface="Cambria" pitchFamily="18" charset="0"/>
              </a:rPr>
              <a:t>(2Thes. </a:t>
            </a:r>
            <a:r>
              <a:rPr lang="en-US" b="1" dirty="0">
                <a:effectLst>
                  <a:outerShdw blurRad="38100" dist="38100" dir="2700000" algn="tl">
                    <a:srgbClr val="000000">
                      <a:alpha val="43137"/>
                    </a:srgbClr>
                  </a:outerShdw>
                </a:effectLst>
                <a:latin typeface="Cambria" pitchFamily="18" charset="0"/>
              </a:rPr>
              <a:t>3:11 NIV)</a:t>
            </a:r>
          </a:p>
          <a:p>
            <a:r>
              <a:rPr lang="en-US" dirty="0" smtClean="0">
                <a:effectLst>
                  <a:outerShdw blurRad="38100" dist="38100" dir="2700000" algn="tl">
                    <a:srgbClr val="000000">
                      <a:alpha val="43137"/>
                    </a:srgbClr>
                  </a:outerShdw>
                </a:effectLst>
              </a:rPr>
              <a:t>In order to prepare your kids for adulthood, you need to give them work to do and teach them the importance of work, so they don’t grow up to be lazy and bring you disgrace:</a:t>
            </a:r>
          </a:p>
          <a:p>
            <a:pPr lvl="1"/>
            <a:r>
              <a:rPr lang="en-US" b="1" i="1" dirty="0">
                <a:solidFill>
                  <a:srgbClr val="FFFF00"/>
                </a:solidFill>
                <a:effectLst>
                  <a:outerShdw blurRad="38100" dist="38100" dir="2700000" algn="tl">
                    <a:srgbClr val="000000">
                      <a:alpha val="43137"/>
                    </a:srgbClr>
                  </a:outerShdw>
                </a:effectLst>
                <a:latin typeface="Cambria" pitchFamily="18" charset="0"/>
              </a:rPr>
              <a:t>He who gathers crops in summer is a wise son, but he who sleeps during harvest is a disgraceful son.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Proverbs </a:t>
            </a:r>
            <a:r>
              <a:rPr lang="en-US" b="1" dirty="0">
                <a:effectLst>
                  <a:outerShdw blurRad="38100" dist="38100" dir="2700000" algn="tl">
                    <a:srgbClr val="000000">
                      <a:alpha val="43137"/>
                    </a:srgbClr>
                  </a:outerShdw>
                </a:effectLst>
                <a:latin typeface="Cambria" pitchFamily="18" charset="0"/>
              </a:rPr>
              <a:t>10:5 NIV)</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4091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Work</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I believe it is a good idea to give children regular jobs to do around the house from a very early age. </a:t>
            </a:r>
          </a:p>
          <a:p>
            <a:r>
              <a:rPr lang="en-US" dirty="0" smtClean="0">
                <a:effectLst>
                  <a:outerShdw blurRad="38100" dist="38100" dir="2700000" algn="tl">
                    <a:srgbClr val="000000">
                      <a:alpha val="43137"/>
                    </a:srgbClr>
                  </a:outerShdw>
                </a:effectLst>
              </a:rPr>
              <a:t>Spend time teaching them how to carry out each job that you give them:</a:t>
            </a:r>
          </a:p>
          <a:p>
            <a:pPr lvl="1"/>
            <a:r>
              <a:rPr lang="en-US" dirty="0" smtClean="0">
                <a:effectLst>
                  <a:outerShdw blurRad="38100" dist="38100" dir="2700000" algn="tl">
                    <a:srgbClr val="000000">
                      <a:alpha val="43137"/>
                    </a:srgbClr>
                  </a:outerShdw>
                </a:effectLst>
              </a:rPr>
              <a:t>Begin by </a:t>
            </a:r>
            <a:r>
              <a:rPr lang="en-US" u="sng" dirty="0" smtClean="0">
                <a:effectLst>
                  <a:outerShdw blurRad="38100" dist="38100" dir="2700000" algn="tl">
                    <a:srgbClr val="000000">
                      <a:alpha val="43137"/>
                    </a:srgbClr>
                  </a:outerShdw>
                </a:effectLst>
              </a:rPr>
              <a:t>describing</a:t>
            </a:r>
            <a:r>
              <a:rPr lang="en-US" dirty="0" smtClean="0">
                <a:effectLst>
                  <a:outerShdw blurRad="38100" dist="38100" dir="2700000" algn="tl">
                    <a:srgbClr val="000000">
                      <a:alpha val="43137"/>
                    </a:srgbClr>
                  </a:outerShdw>
                </a:effectLst>
              </a:rPr>
              <a:t> the job in detail – how to know when it is done properly, pitfalls to avoid, etc.</a:t>
            </a:r>
          </a:p>
          <a:p>
            <a:pPr lvl="1"/>
            <a:r>
              <a:rPr lang="en-US" u="sng" dirty="0" smtClean="0">
                <a:effectLst>
                  <a:outerShdw blurRad="38100" dist="38100" dir="2700000" algn="tl">
                    <a:srgbClr val="000000">
                      <a:alpha val="43137"/>
                    </a:srgbClr>
                  </a:outerShdw>
                </a:effectLst>
              </a:rPr>
              <a:t>Demonstrate</a:t>
            </a:r>
            <a:r>
              <a:rPr lang="en-US" dirty="0" smtClean="0">
                <a:effectLst>
                  <a:outerShdw blurRad="38100" dist="38100" dir="2700000" algn="tl">
                    <a:srgbClr val="000000">
                      <a:alpha val="43137"/>
                    </a:srgbClr>
                  </a:outerShdw>
                </a:effectLst>
              </a:rPr>
              <a:t> how the job is done while they watch and ask questions.</a:t>
            </a:r>
          </a:p>
          <a:p>
            <a:pPr lvl="1"/>
            <a:r>
              <a:rPr lang="en-US" dirty="0" smtClean="0">
                <a:effectLst>
                  <a:outerShdw blurRad="38100" dist="38100" dir="2700000" algn="tl">
                    <a:srgbClr val="000000">
                      <a:alpha val="43137"/>
                    </a:srgbClr>
                  </a:outerShdw>
                </a:effectLst>
              </a:rPr>
              <a:t>Then have </a:t>
            </a:r>
            <a:r>
              <a:rPr lang="en-US" u="sng" dirty="0" smtClean="0">
                <a:effectLst>
                  <a:outerShdw blurRad="38100" dist="38100" dir="2700000" algn="tl">
                    <a:srgbClr val="000000">
                      <a:alpha val="43137"/>
                    </a:srgbClr>
                  </a:outerShdw>
                </a:effectLst>
              </a:rPr>
              <a:t>them</a:t>
            </a:r>
            <a:r>
              <a:rPr lang="en-US" dirty="0" smtClean="0">
                <a:effectLst>
                  <a:outerShdw blurRad="38100" dist="38100" dir="2700000" algn="tl">
                    <a:srgbClr val="000000">
                      <a:alpha val="43137"/>
                    </a:srgbClr>
                  </a:outerShdw>
                </a:effectLst>
              </a:rPr>
              <a:t> do the job while you watch and make corrections where needed.</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7123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Work</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fontScale="92500" lnSpcReduction="20000"/>
          </a:bodyPr>
          <a:lstStyle/>
          <a:p>
            <a:r>
              <a:rPr lang="en-US" dirty="0" smtClean="0">
                <a:effectLst>
                  <a:outerShdw blurRad="38100" dist="38100" dir="2700000" algn="tl">
                    <a:srgbClr val="000000">
                      <a:alpha val="43137"/>
                    </a:srgbClr>
                  </a:outerShdw>
                </a:effectLst>
              </a:rPr>
              <a:t>Be sure to let them know </a:t>
            </a:r>
            <a:r>
              <a:rPr lang="en-US" u="sng" dirty="0" smtClean="0">
                <a:effectLst>
                  <a:outerShdw blurRad="38100" dist="38100" dir="2700000" algn="tl">
                    <a:srgbClr val="000000">
                      <a:alpha val="43137"/>
                    </a:srgbClr>
                  </a:outerShdw>
                </a:effectLst>
              </a:rPr>
              <a:t>how often</a:t>
            </a:r>
            <a:r>
              <a:rPr lang="en-US" dirty="0" smtClean="0">
                <a:effectLst>
                  <a:outerShdw blurRad="38100" dist="38100" dir="2700000" algn="tl">
                    <a:srgbClr val="000000">
                      <a:alpha val="43137"/>
                    </a:srgbClr>
                  </a:outerShdw>
                </a:effectLst>
              </a:rPr>
              <a:t> you expect them to do each job and make </a:t>
            </a:r>
            <a:r>
              <a:rPr lang="en-US" u="sng" dirty="0" smtClean="0">
                <a:effectLst>
                  <a:outerShdw blurRad="38100" dist="38100" dir="2700000" algn="tl">
                    <a:srgbClr val="000000">
                      <a:alpha val="43137"/>
                    </a:srgbClr>
                  </a:outerShdw>
                </a:effectLst>
              </a:rPr>
              <a:t>them</a:t>
            </a:r>
            <a:r>
              <a:rPr lang="en-US" dirty="0" smtClean="0">
                <a:effectLst>
                  <a:outerShdw blurRad="38100" dist="38100" dir="2700000" algn="tl">
                    <a:srgbClr val="000000">
                      <a:alpha val="43137"/>
                    </a:srgbClr>
                  </a:outerShdw>
                </a:effectLst>
              </a:rPr>
              <a:t> responsible to remember to do their jobs </a:t>
            </a:r>
            <a:r>
              <a:rPr lang="en-US" u="sng" dirty="0" smtClean="0">
                <a:effectLst>
                  <a:outerShdw blurRad="38100" dist="38100" dir="2700000" algn="tl">
                    <a:srgbClr val="000000">
                      <a:alpha val="43137"/>
                    </a:srgbClr>
                  </a:outerShdw>
                </a:effectLst>
              </a:rPr>
              <a:t>on time</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When appropriate, put lists of jobs, job descriptions, and job schedules </a:t>
            </a:r>
            <a:r>
              <a:rPr lang="en-US" u="sng" dirty="0" smtClean="0">
                <a:effectLst>
                  <a:outerShdw blurRad="38100" dist="38100" dir="2700000" algn="tl">
                    <a:srgbClr val="000000">
                      <a:alpha val="43137"/>
                    </a:srgbClr>
                  </a:outerShdw>
                </a:effectLst>
              </a:rPr>
              <a:t>in writing</a:t>
            </a:r>
            <a:r>
              <a:rPr lang="en-US" dirty="0" smtClean="0">
                <a:effectLst>
                  <a:outerShdw blurRad="38100" dist="38100" dir="2700000" algn="tl">
                    <a:srgbClr val="000000">
                      <a:alpha val="43137"/>
                    </a:srgbClr>
                  </a:outerShdw>
                </a:effectLst>
              </a:rPr>
              <a:t>. Better yet – have </a:t>
            </a:r>
            <a:r>
              <a:rPr lang="en-US" u="sng" dirty="0" smtClean="0">
                <a:effectLst>
                  <a:outerShdw blurRad="38100" dist="38100" dir="2700000" algn="tl">
                    <a:srgbClr val="000000">
                      <a:alpha val="43137"/>
                    </a:srgbClr>
                  </a:outerShdw>
                </a:effectLst>
              </a:rPr>
              <a:t>them</a:t>
            </a:r>
            <a:r>
              <a:rPr lang="en-US" dirty="0" smtClean="0">
                <a:effectLst>
                  <a:outerShdw blurRad="38100" dist="38100" dir="2700000" algn="tl">
                    <a:srgbClr val="000000">
                      <a:alpha val="43137"/>
                    </a:srgbClr>
                  </a:outerShdw>
                </a:effectLst>
              </a:rPr>
              <a:t> write it down and keep up with it.</a:t>
            </a:r>
          </a:p>
          <a:p>
            <a:r>
              <a:rPr lang="en-US" b="1" u="sng" dirty="0" smtClean="0">
                <a:effectLst>
                  <a:outerShdw blurRad="38100" dist="38100" dir="2700000" algn="tl">
                    <a:srgbClr val="000000">
                      <a:alpha val="43137"/>
                    </a:srgbClr>
                  </a:outerShdw>
                </a:effectLst>
              </a:rPr>
              <a:t>Important</a:t>
            </a:r>
            <a:r>
              <a:rPr lang="en-US" dirty="0" smtClean="0">
                <a:effectLst>
                  <a:outerShdw blurRad="38100" dist="38100" dir="2700000" algn="tl">
                    <a:srgbClr val="000000">
                      <a:alpha val="43137"/>
                    </a:srgbClr>
                  </a:outerShdw>
                </a:effectLst>
              </a:rPr>
              <a:t> – make sure that you </a:t>
            </a:r>
            <a:r>
              <a:rPr lang="en-US" u="sng" dirty="0" smtClean="0">
                <a:effectLst>
                  <a:outerShdw blurRad="38100" dist="38100" dir="2700000" algn="tl">
                    <a:srgbClr val="000000">
                      <a:alpha val="43137"/>
                    </a:srgbClr>
                  </a:outerShdw>
                </a:effectLst>
              </a:rPr>
              <a:t>follow up</a:t>
            </a:r>
            <a:r>
              <a:rPr lang="en-US" dirty="0" smtClean="0">
                <a:effectLst>
                  <a:outerShdw blurRad="38100" dist="38100" dir="2700000" algn="tl">
                    <a:srgbClr val="000000">
                      <a:alpha val="43137"/>
                    </a:srgbClr>
                  </a:outerShdw>
                </a:effectLst>
              </a:rPr>
              <a:t>! You can pretty much count on the fact that any job your kids do will tend to diminish in quality over time, and eventually be left undone altogether – hoping maybe you won’t notice. You must follow up on a regular basis to insure this does not happen.</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2391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Work</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fontScale="85000" lnSpcReduction="10000"/>
          </a:bodyPr>
          <a:lstStyle/>
          <a:p>
            <a:r>
              <a:rPr lang="en-US" dirty="0" smtClean="0">
                <a:effectLst>
                  <a:outerShdw blurRad="38100" dist="38100" dir="2700000" algn="tl">
                    <a:srgbClr val="000000">
                      <a:alpha val="43137"/>
                    </a:srgbClr>
                  </a:outerShdw>
                </a:effectLst>
              </a:rPr>
              <a:t>In addition to regular jobs, you can and should expect your kids to do or help you with one-off jobs that arise from time to time.</a:t>
            </a:r>
          </a:p>
          <a:p>
            <a:r>
              <a:rPr lang="en-US" dirty="0" smtClean="0">
                <a:effectLst>
                  <a:outerShdw blurRad="38100" dist="38100" dir="2700000" algn="tl">
                    <a:srgbClr val="000000">
                      <a:alpha val="43137"/>
                    </a:srgbClr>
                  </a:outerShdw>
                </a:effectLst>
              </a:rPr>
              <a:t>While there is value in expecting kids to remember to do a job on their own without being reminded, I believe there is also a lot of value in working alongside your kids from time to time, doing a job together as a family:</a:t>
            </a:r>
          </a:p>
          <a:p>
            <a:pPr lvl="1"/>
            <a:r>
              <a:rPr lang="en-US" dirty="0" smtClean="0">
                <a:effectLst>
                  <a:outerShdw blurRad="38100" dist="38100" dir="2700000" algn="tl">
                    <a:srgbClr val="000000">
                      <a:alpha val="43137"/>
                    </a:srgbClr>
                  </a:outerShdw>
                </a:effectLst>
              </a:rPr>
              <a:t>This provides a kind of family companionship as you all experience the satisfaction of a job well done together.</a:t>
            </a:r>
          </a:p>
          <a:p>
            <a:pPr lvl="1"/>
            <a:r>
              <a:rPr lang="en-US" dirty="0" smtClean="0">
                <a:effectLst>
                  <a:outerShdw blurRad="38100" dist="38100" dir="2700000" algn="tl">
                    <a:srgbClr val="000000">
                      <a:alpha val="43137"/>
                    </a:srgbClr>
                  </a:outerShdw>
                </a:effectLst>
              </a:rPr>
              <a:t>It demonstrates that work is not something that is beneath you, but that we all can and should work.</a:t>
            </a:r>
          </a:p>
          <a:p>
            <a:pPr lvl="1"/>
            <a:r>
              <a:rPr lang="en-US" dirty="0" smtClean="0">
                <a:effectLst>
                  <a:outerShdw blurRad="38100" dist="38100" dir="2700000" algn="tl">
                    <a:srgbClr val="000000">
                      <a:alpha val="43137"/>
                    </a:srgbClr>
                  </a:outerShdw>
                </a:effectLst>
              </a:rPr>
              <a:t>It gives you a chance to model what it looks like to do a good job with a good attitude.</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5200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Work</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lnSpcReduction="10000"/>
          </a:bodyPr>
          <a:lstStyle/>
          <a:p>
            <a:r>
              <a:rPr lang="en-US" dirty="0" smtClean="0">
                <a:effectLst>
                  <a:outerShdw blurRad="38100" dist="38100" dir="2700000" algn="tl">
                    <a:srgbClr val="000000">
                      <a:alpha val="43137"/>
                    </a:srgbClr>
                  </a:outerShdw>
                </a:effectLst>
              </a:rPr>
              <a:t>Initially your kids’ motivation for doing their job will probably be to keep from getting in trouble with you – and that’s okay.</a:t>
            </a:r>
          </a:p>
          <a:p>
            <a:r>
              <a:rPr lang="en-US" dirty="0" smtClean="0">
                <a:effectLst>
                  <a:outerShdw blurRad="38100" dist="38100" dir="2700000" algn="tl">
                    <a:srgbClr val="000000">
                      <a:alpha val="43137"/>
                    </a:srgbClr>
                  </a:outerShdw>
                </a:effectLst>
              </a:rPr>
              <a:t>But ideally you want to have your kids experience the satisfaction that comes from a job well done and/or the joy that comes from doing work to help others.</a:t>
            </a:r>
          </a:p>
          <a:p>
            <a:r>
              <a:rPr lang="en-US" dirty="0" smtClean="0">
                <a:effectLst>
                  <a:outerShdw blurRad="38100" dist="38100" dir="2700000" algn="tl">
                    <a:srgbClr val="000000">
                      <a:alpha val="43137"/>
                    </a:srgbClr>
                  </a:outerShdw>
                </a:effectLst>
              </a:rPr>
              <a:t>When your kids become old enough, encourage them to go to work for others in order to earn money and begin giving them financial responsibilities.</a:t>
            </a: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708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100107</TotalTime>
  <Words>774</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How to Raise Children to Become Wise, Responsible, Godly Adults</vt:lpstr>
      <vt:lpstr>“Tools” for Training in Righteousness</vt:lpstr>
      <vt:lpstr>Developmental Activities</vt:lpstr>
      <vt:lpstr>Developmental Activities</vt:lpstr>
      <vt:lpstr>Work</vt:lpstr>
      <vt:lpstr>Work</vt:lpstr>
      <vt:lpstr>Work</vt:lpstr>
      <vt:lpstr>Work</vt:lpstr>
      <vt:lpstr>Work</vt:lpstr>
      <vt:lpstr>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2496</cp:revision>
  <dcterms:created xsi:type="dcterms:W3CDTF">2011-01-13T01:13:42Z</dcterms:created>
  <dcterms:modified xsi:type="dcterms:W3CDTF">2016-10-16T21:55:04Z</dcterms:modified>
</cp:coreProperties>
</file>