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995" r:id="rId2"/>
    <p:sldId id="996" r:id="rId3"/>
    <p:sldId id="997" r:id="rId4"/>
    <p:sldId id="999" r:id="rId5"/>
    <p:sldId id="998" r:id="rId6"/>
    <p:sldId id="1000" r:id="rId7"/>
    <p:sldId id="1005" r:id="rId8"/>
    <p:sldId id="1001" r:id="rId9"/>
    <p:sldId id="1002" r:id="rId10"/>
    <p:sldId id="1003" r:id="rId11"/>
    <p:sldId id="1004" r:id="rId12"/>
    <p:sldId id="1006" r:id="rId13"/>
    <p:sldId id="100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1/15/2017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1/15/2017</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600200"/>
            <a:ext cx="8229600" cy="1981200"/>
          </a:xfrm>
        </p:spPr>
        <p:txBody>
          <a:bodyPr anchor="t">
            <a:normAutofit fontScale="90000"/>
          </a:bodyPr>
          <a:lstStyle/>
          <a:p>
            <a:r>
              <a:rPr lang="en-US" cap="none" dirty="0" smtClean="0">
                <a:effectLst>
                  <a:outerShdw blurRad="38100" dist="38100" dir="2700000" algn="tl">
                    <a:srgbClr val="000000">
                      <a:alpha val="43137"/>
                    </a:srgbClr>
                  </a:outerShdw>
                </a:effectLst>
              </a:rPr>
              <a:t>How to Raise Children to Become Wise</a:t>
            </a:r>
            <a:r>
              <a:rPr lang="en-US" cap="none" dirty="0">
                <a:effectLst>
                  <a:outerShdw blurRad="38100" dist="38100" dir="2700000" algn="tl">
                    <a:srgbClr val="000000">
                      <a:alpha val="43137"/>
                    </a:srgbClr>
                  </a:outerShdw>
                </a:effectLst>
              </a:rPr>
              <a:t>, </a:t>
            </a:r>
            <a:r>
              <a:rPr lang="en-US" cap="none" dirty="0" smtClean="0">
                <a:effectLst>
                  <a:outerShdw blurRad="38100" dist="38100" dir="2700000" algn="tl">
                    <a:srgbClr val="000000">
                      <a:alpha val="43137"/>
                    </a:srgbClr>
                  </a:outerShdw>
                </a:effectLst>
              </a:rPr>
              <a:t>Responsible, Godly Adults</a:t>
            </a:r>
            <a:endParaRPr lang="en-US" cap="none"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1295400" y="3962400"/>
            <a:ext cx="6858000" cy="1752600"/>
          </a:xfrm>
        </p:spPr>
        <p:txBody>
          <a:bodyPr>
            <a:normAutofit fontScale="92500" lnSpcReduction="2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Training Your Child to Obey</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Dealing with Rebellion</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Training in Righteousness</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Aiming for the Heart</a:t>
            </a:r>
          </a:p>
          <a:p>
            <a:endParaRPr lang="en-US" dirty="0"/>
          </a:p>
        </p:txBody>
      </p:sp>
      <p:pic>
        <p:nvPicPr>
          <p:cNvPr id="1026" name="Picture 2" descr="C:\Users\Robert\AppData\Local\Microsoft\Windows\INetCache\IE\0FJ7KN5Y\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5524" y="5223795"/>
            <a:ext cx="204788" cy="193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2610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lnSpcReduction="10000"/>
          </a:bodyPr>
          <a:lstStyle/>
          <a:p>
            <a:r>
              <a:rPr lang="en-US" dirty="0" smtClean="0">
                <a:effectLst>
                  <a:outerShdw blurRad="38100" dist="38100" dir="2700000" algn="tl">
                    <a:srgbClr val="000000">
                      <a:alpha val="43137"/>
                    </a:srgbClr>
                  </a:outerShdw>
                </a:effectLst>
              </a:rPr>
              <a:t>How to influence your child’s heart:</a:t>
            </a:r>
          </a:p>
          <a:p>
            <a:pPr lvl="1"/>
            <a:r>
              <a:rPr lang="en-US" dirty="0" smtClean="0">
                <a:effectLst>
                  <a:outerShdw blurRad="38100" dist="38100" dir="2700000" algn="tl">
                    <a:srgbClr val="000000">
                      <a:alpha val="43137"/>
                    </a:srgbClr>
                  </a:outerShdw>
                </a:effectLst>
              </a:rPr>
              <a:t>Talk to them about the things you believe and explain to them in detail why you believe them.</a:t>
            </a:r>
          </a:p>
          <a:p>
            <a:pPr lvl="1"/>
            <a:r>
              <a:rPr lang="en-US" dirty="0" smtClean="0">
                <a:effectLst>
                  <a:outerShdw blurRad="38100" dist="38100" dir="2700000" algn="tl">
                    <a:srgbClr val="000000">
                      <a:alpha val="43137"/>
                    </a:srgbClr>
                  </a:outerShdw>
                </a:effectLst>
              </a:rPr>
              <a:t>Expose them to other sources that re-enforce what you’re telling them so that they’re hearing it in more than one way from more than one person.</a:t>
            </a:r>
          </a:p>
          <a:p>
            <a:pPr lvl="1"/>
            <a:r>
              <a:rPr lang="en-US" dirty="0" smtClean="0">
                <a:effectLst>
                  <a:outerShdw blurRad="38100" dist="38100" dir="2700000" algn="tl">
                    <a:srgbClr val="000000">
                      <a:alpha val="43137"/>
                    </a:srgbClr>
                  </a:outerShdw>
                </a:effectLst>
              </a:rPr>
              <a:t>As you explain things to them, stop frequently and ask for feedback. Get them to respond to what you’re saying. </a:t>
            </a:r>
          </a:p>
          <a:p>
            <a:pPr lvl="1"/>
            <a:r>
              <a:rPr lang="en-US" dirty="0" smtClean="0">
                <a:effectLst>
                  <a:outerShdw blurRad="38100" dist="38100" dir="2700000" algn="tl">
                    <a:srgbClr val="000000">
                      <a:alpha val="43137"/>
                    </a:srgbClr>
                  </a:outerShdw>
                </a:effectLst>
              </a:rPr>
              <a:t>If they question your view resist the urge to be offended. Try instead to work through it with them.</a:t>
            </a:r>
          </a:p>
        </p:txBody>
      </p:sp>
    </p:spTree>
    <p:extLst>
      <p:ext uri="{BB962C8B-B14F-4D97-AF65-F5344CB8AC3E}">
        <p14:creationId xmlns:p14="http://schemas.microsoft.com/office/powerpoint/2010/main" val="1240061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a:bodyPr>
          <a:lstStyle/>
          <a:p>
            <a:r>
              <a:rPr lang="en-US" dirty="0" smtClean="0">
                <a:effectLst>
                  <a:outerShdw blurRad="38100" dist="38100" dir="2700000" algn="tl">
                    <a:srgbClr val="000000">
                      <a:alpha val="43137"/>
                    </a:srgbClr>
                  </a:outerShdw>
                </a:effectLst>
              </a:rPr>
              <a:t>How to influence your child’s heart:</a:t>
            </a:r>
          </a:p>
          <a:p>
            <a:pPr lvl="1"/>
            <a:r>
              <a:rPr lang="en-US" dirty="0" smtClean="0">
                <a:effectLst>
                  <a:outerShdw blurRad="38100" dist="38100" dir="2700000" algn="tl">
                    <a:srgbClr val="000000">
                      <a:alpha val="43137"/>
                    </a:srgbClr>
                  </a:outerShdw>
                </a:effectLst>
              </a:rPr>
              <a:t>Try to arrange things in such a way that you have extended periods of time to have casual conversations with each of your kids. For example: </a:t>
            </a:r>
          </a:p>
          <a:p>
            <a:pPr lvl="2"/>
            <a:r>
              <a:rPr lang="en-US" dirty="0" smtClean="0">
                <a:effectLst>
                  <a:outerShdw blurRad="38100" dist="38100" dir="2700000" algn="tl">
                    <a:srgbClr val="000000">
                      <a:alpha val="43137"/>
                    </a:srgbClr>
                  </a:outerShdw>
                </a:effectLst>
              </a:rPr>
              <a:t>Long walks or long trips sitting in the car together</a:t>
            </a:r>
          </a:p>
          <a:p>
            <a:pPr lvl="2"/>
            <a:r>
              <a:rPr lang="en-US" dirty="0" smtClean="0">
                <a:effectLst>
                  <a:outerShdw blurRad="38100" dist="38100" dir="2700000" algn="tl">
                    <a:srgbClr val="000000">
                      <a:alpha val="43137"/>
                    </a:srgbClr>
                  </a:outerShdw>
                </a:effectLst>
              </a:rPr>
              <a:t>Getting up early or staying up late at night.</a:t>
            </a:r>
          </a:p>
          <a:p>
            <a:pPr lvl="1"/>
            <a:r>
              <a:rPr lang="en-US" dirty="0" smtClean="0">
                <a:effectLst>
                  <a:outerShdw blurRad="38100" dist="38100" dir="2700000" algn="tl">
                    <a:srgbClr val="000000">
                      <a:alpha val="43137"/>
                    </a:srgbClr>
                  </a:outerShdw>
                </a:effectLst>
              </a:rPr>
              <a:t>Every opportunity you get, relate the things that are going on in their life or things they see going on around them back to a biblical worldview and the gospel.</a:t>
            </a:r>
          </a:p>
        </p:txBody>
      </p:sp>
    </p:spTree>
    <p:extLst>
      <p:ext uri="{BB962C8B-B14F-4D97-AF65-F5344CB8AC3E}">
        <p14:creationId xmlns:p14="http://schemas.microsoft.com/office/powerpoint/2010/main" val="407909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a:bodyPr>
          <a:lstStyle/>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ultimate</a:t>
            </a:r>
            <a:r>
              <a:rPr lang="en-US" dirty="0" smtClean="0">
                <a:effectLst>
                  <a:outerShdw blurRad="38100" dist="38100" dir="2700000" algn="tl">
                    <a:srgbClr val="000000">
                      <a:alpha val="43137"/>
                    </a:srgbClr>
                  </a:outerShdw>
                </a:effectLst>
              </a:rPr>
              <a:t> goal in shaping your child’s heart:</a:t>
            </a:r>
          </a:p>
          <a:p>
            <a:pPr lvl="1"/>
            <a:r>
              <a:rPr lang="en-US" dirty="0" smtClean="0">
                <a:effectLst>
                  <a:outerShdw blurRad="38100" dist="38100" dir="2700000" algn="tl">
                    <a:srgbClr val="000000">
                      <a:alpha val="43137"/>
                    </a:srgbClr>
                  </a:outerShdw>
                </a:effectLst>
              </a:rPr>
              <a:t>That they will see their need for the gospel and embrace it</a:t>
            </a:r>
          </a:p>
          <a:p>
            <a:pPr lvl="1"/>
            <a:r>
              <a:rPr lang="en-US" dirty="0" smtClean="0">
                <a:effectLst>
                  <a:outerShdw blurRad="38100" dist="38100" dir="2700000" algn="tl">
                    <a:srgbClr val="000000">
                      <a:alpha val="43137"/>
                    </a:srgbClr>
                  </a:outerShdw>
                </a:effectLst>
              </a:rPr>
              <a:t>That they will see God and His Word as the ultimate authority in life – even above your authority</a:t>
            </a:r>
          </a:p>
          <a:p>
            <a:pPr lvl="1"/>
            <a:r>
              <a:rPr lang="en-US" dirty="0" smtClean="0">
                <a:effectLst>
                  <a:outerShdw blurRad="38100" dist="38100" dir="2700000" algn="tl">
                    <a:srgbClr val="000000">
                      <a:alpha val="43137"/>
                    </a:srgbClr>
                  </a:outerShdw>
                </a:effectLst>
              </a:rPr>
              <a:t>That they will fear the Lord and want to please him above all</a:t>
            </a:r>
          </a:p>
        </p:txBody>
      </p:sp>
    </p:spTree>
    <p:extLst>
      <p:ext uri="{BB962C8B-B14F-4D97-AF65-F5344CB8AC3E}">
        <p14:creationId xmlns:p14="http://schemas.microsoft.com/office/powerpoint/2010/main" val="13914194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600200"/>
            <a:ext cx="8229600" cy="1981200"/>
          </a:xfrm>
        </p:spPr>
        <p:txBody>
          <a:bodyPr anchor="t">
            <a:normAutofit fontScale="90000"/>
          </a:bodyPr>
          <a:lstStyle/>
          <a:p>
            <a:r>
              <a:rPr lang="en-US" cap="none" dirty="0" smtClean="0">
                <a:effectLst>
                  <a:outerShdw blurRad="38100" dist="38100" dir="2700000" algn="tl">
                    <a:srgbClr val="000000">
                      <a:alpha val="43137"/>
                    </a:srgbClr>
                  </a:outerShdw>
                </a:effectLst>
              </a:rPr>
              <a:t>Odds and Ends That Are Left as We Finish This Class on Biblical Parenting</a:t>
            </a:r>
            <a:endParaRPr lang="en-US" cap="none"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304800" y="3962400"/>
            <a:ext cx="8610600" cy="2819400"/>
          </a:xfrm>
        </p:spPr>
        <p:txBody>
          <a:bodyPr>
            <a:normAutofit fontScale="92500" lnSpcReduction="2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Special Considerations in Training Older Kids (Teenagers and Above)</a:t>
            </a: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Dealing With Your Kids as Adults</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How to Be a Good Grandparent</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Learning to Work Well Together With Your Spouse in Raising Your Kids</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Going Through a Series of Fictitious Examples</a:t>
            </a:r>
            <a:endParaRPr lang="en-US" sz="2800" b="1"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7226696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fontScale="92500"/>
          </a:bodyPr>
          <a:lstStyle/>
          <a:p>
            <a:r>
              <a:rPr lang="en-US" dirty="0" smtClean="0">
                <a:effectLst>
                  <a:outerShdw blurRad="38100" dist="38100" dir="2700000" algn="tl">
                    <a:srgbClr val="000000">
                      <a:alpha val="43137"/>
                    </a:srgbClr>
                  </a:outerShdw>
                </a:effectLst>
              </a:rPr>
              <a:t>We are often prone to judge others by what they </a:t>
            </a:r>
            <a:r>
              <a:rPr lang="en-US" u="sng" dirty="0" smtClean="0">
                <a:effectLst>
                  <a:outerShdw blurRad="38100" dist="38100" dir="2700000" algn="tl">
                    <a:srgbClr val="000000">
                      <a:alpha val="43137"/>
                    </a:srgbClr>
                  </a:outerShdw>
                </a:effectLst>
              </a:rPr>
              <a:t>say</a:t>
            </a:r>
            <a:r>
              <a:rPr lang="en-US" dirty="0" smtClean="0">
                <a:effectLst>
                  <a:outerShdw blurRad="38100" dist="38100" dir="2700000" algn="tl">
                    <a:srgbClr val="000000">
                      <a:alpha val="43137"/>
                    </a:srgbClr>
                  </a:outerShdw>
                </a:effectLst>
              </a:rPr>
              <a:t> or how they behave </a:t>
            </a:r>
            <a:r>
              <a:rPr lang="en-US" u="sng" dirty="0" smtClean="0">
                <a:effectLst>
                  <a:outerShdw blurRad="38100" dist="38100" dir="2700000" algn="tl">
                    <a:srgbClr val="000000">
                      <a:alpha val="43137"/>
                    </a:srgbClr>
                  </a:outerShdw>
                </a:effectLst>
              </a:rPr>
              <a:t>outwardly</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Although what we say and do, is important in one sense, the </a:t>
            </a:r>
            <a:r>
              <a:rPr lang="en-US" u="sng" dirty="0" smtClean="0">
                <a:effectLst>
                  <a:outerShdw blurRad="38100" dist="38100" dir="2700000" algn="tl">
                    <a:srgbClr val="000000">
                      <a:alpha val="43137"/>
                    </a:srgbClr>
                  </a:outerShdw>
                </a:effectLst>
              </a:rPr>
              <a:t>true</a:t>
            </a:r>
            <a:r>
              <a:rPr lang="en-US" dirty="0" smtClean="0">
                <a:effectLst>
                  <a:outerShdw blurRad="38100" dist="38100" dir="2700000" algn="tl">
                    <a:srgbClr val="000000">
                      <a:alpha val="43137"/>
                    </a:srgbClr>
                  </a:outerShdw>
                </a:effectLst>
              </a:rPr>
              <a:t> measure of who we are, as </a:t>
            </a:r>
            <a:r>
              <a:rPr lang="en-US" u="sng" dirty="0" smtClean="0">
                <a:effectLst>
                  <a:outerShdw blurRad="38100" dist="38100" dir="2700000" algn="tl">
                    <a:srgbClr val="000000">
                      <a:alpha val="43137"/>
                    </a:srgbClr>
                  </a:outerShdw>
                </a:effectLst>
              </a:rPr>
              <a:t>God</a:t>
            </a:r>
            <a:r>
              <a:rPr lang="en-US" dirty="0" smtClean="0">
                <a:effectLst>
                  <a:outerShdw blurRad="38100" dist="38100" dir="2700000" algn="tl">
                    <a:srgbClr val="000000">
                      <a:alpha val="43137"/>
                    </a:srgbClr>
                  </a:outerShdw>
                </a:effectLst>
              </a:rPr>
              <a:t> sees it, is who we are in our innermost </a:t>
            </a:r>
            <a:r>
              <a:rPr lang="en-US" dirty="0">
                <a:effectLst>
                  <a:outerShdw blurRad="38100" dist="38100" dir="2700000" algn="tl">
                    <a:srgbClr val="000000">
                      <a:alpha val="43137"/>
                    </a:srgbClr>
                  </a:outerShdw>
                </a:effectLst>
              </a:rPr>
              <a:t>being (“heart</a:t>
            </a:r>
            <a:r>
              <a:rPr lang="en-US" dirty="0" smtClean="0">
                <a:effectLst>
                  <a:outerShdw blurRad="38100" dist="38100" dir="2700000" algn="tl">
                    <a:srgbClr val="000000">
                      <a:alpha val="43137"/>
                    </a:srgbClr>
                  </a:outerShdw>
                </a:effectLst>
              </a:rPr>
              <a:t>”):</a:t>
            </a:r>
          </a:p>
          <a:p>
            <a:pPr lvl="1"/>
            <a:r>
              <a:rPr lang="en-US" b="1" i="1" dirty="0">
                <a:solidFill>
                  <a:srgbClr val="FFFF00"/>
                </a:solidFill>
                <a:effectLst>
                  <a:outerShdw blurRad="38100" dist="38100" dir="2700000" algn="tl">
                    <a:srgbClr val="000000">
                      <a:alpha val="43137"/>
                    </a:srgbClr>
                  </a:outerShdw>
                </a:effectLst>
                <a:latin typeface="Cambria" pitchFamily="18" charset="0"/>
              </a:rPr>
              <a:t>the LORD sees not as man sees: man looks on the </a:t>
            </a:r>
            <a:r>
              <a:rPr lang="en-US" b="1" i="1" u="sng" dirty="0">
                <a:solidFill>
                  <a:srgbClr val="FFFF00"/>
                </a:solidFill>
                <a:effectLst>
                  <a:outerShdw blurRad="38100" dist="38100" dir="2700000" algn="tl">
                    <a:srgbClr val="000000">
                      <a:alpha val="43137"/>
                    </a:srgbClr>
                  </a:outerShdw>
                </a:effectLst>
                <a:latin typeface="Cambria" pitchFamily="18" charset="0"/>
              </a:rPr>
              <a:t>outward appearance</a:t>
            </a:r>
            <a:r>
              <a:rPr lang="en-US" b="1" i="1" dirty="0">
                <a:solidFill>
                  <a:srgbClr val="FFFF00"/>
                </a:solidFill>
                <a:effectLst>
                  <a:outerShdw blurRad="38100" dist="38100" dir="2700000" algn="tl">
                    <a:srgbClr val="000000">
                      <a:alpha val="43137"/>
                    </a:srgbClr>
                  </a:outerShdw>
                </a:effectLst>
                <a:latin typeface="Cambria" pitchFamily="18" charset="0"/>
              </a:rPr>
              <a:t>, but the LORD looks on the </a:t>
            </a:r>
            <a:r>
              <a:rPr lang="en-US" b="1" i="1" u="sng" dirty="0">
                <a:solidFill>
                  <a:srgbClr val="FFFF00"/>
                </a:solidFill>
                <a:effectLst>
                  <a:outerShdw blurRad="38100" dist="38100" dir="2700000" algn="tl">
                    <a:srgbClr val="000000">
                      <a:alpha val="43137"/>
                    </a:srgbClr>
                  </a:outerShdw>
                </a:effectLst>
                <a:latin typeface="Cambria" pitchFamily="18" charset="0"/>
              </a:rPr>
              <a:t>heart</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1Sam 16:7)</a:t>
            </a:r>
          </a:p>
          <a:p>
            <a:pPr lvl="1"/>
            <a:r>
              <a:rPr lang="en-US" b="1" i="1" dirty="0">
                <a:solidFill>
                  <a:srgbClr val="FFFF00"/>
                </a:solidFill>
                <a:effectLst>
                  <a:outerShdw blurRad="38100" dist="38100" dir="2700000" algn="tl">
                    <a:srgbClr val="000000">
                      <a:alpha val="43137"/>
                    </a:srgbClr>
                  </a:outerShdw>
                </a:effectLst>
                <a:latin typeface="Cambria" pitchFamily="18" charset="0"/>
              </a:rPr>
              <a:t>The Lord says: "These people come near to me with their </a:t>
            </a:r>
            <a:r>
              <a:rPr lang="en-US" b="1" i="1" u="sng" dirty="0">
                <a:solidFill>
                  <a:srgbClr val="FFFF00"/>
                </a:solidFill>
                <a:effectLst>
                  <a:outerShdw blurRad="38100" dist="38100" dir="2700000" algn="tl">
                    <a:srgbClr val="000000">
                      <a:alpha val="43137"/>
                    </a:srgbClr>
                  </a:outerShdw>
                </a:effectLst>
                <a:latin typeface="Cambria" pitchFamily="18" charset="0"/>
              </a:rPr>
              <a:t>mouth</a:t>
            </a:r>
            <a:r>
              <a:rPr lang="en-US" b="1" i="1" dirty="0">
                <a:solidFill>
                  <a:srgbClr val="FFFF00"/>
                </a:solidFill>
                <a:effectLst>
                  <a:outerShdw blurRad="38100" dist="38100" dir="2700000" algn="tl">
                    <a:srgbClr val="000000">
                      <a:alpha val="43137"/>
                    </a:srgbClr>
                  </a:outerShdw>
                </a:effectLst>
                <a:latin typeface="Cambria" pitchFamily="18" charset="0"/>
              </a:rPr>
              <a:t> and honor me with their </a:t>
            </a:r>
            <a:r>
              <a:rPr lang="en-US" b="1" i="1" u="sng" dirty="0">
                <a:solidFill>
                  <a:srgbClr val="FFFF00"/>
                </a:solidFill>
                <a:effectLst>
                  <a:outerShdw blurRad="38100" dist="38100" dir="2700000" algn="tl">
                    <a:srgbClr val="000000">
                      <a:alpha val="43137"/>
                    </a:srgbClr>
                  </a:outerShdw>
                </a:effectLst>
                <a:latin typeface="Cambria" pitchFamily="18" charset="0"/>
              </a:rPr>
              <a:t>lips</a:t>
            </a:r>
            <a:r>
              <a:rPr lang="en-US" b="1" i="1" dirty="0">
                <a:solidFill>
                  <a:srgbClr val="FFFF00"/>
                </a:solidFill>
                <a:effectLst>
                  <a:outerShdw blurRad="38100" dist="38100" dir="2700000" algn="tl">
                    <a:srgbClr val="000000">
                      <a:alpha val="43137"/>
                    </a:srgbClr>
                  </a:outerShdw>
                </a:effectLst>
                <a:latin typeface="Cambria" pitchFamily="18" charset="0"/>
              </a:rPr>
              <a:t>, but their </a:t>
            </a:r>
            <a:r>
              <a:rPr lang="en-US" b="1" i="1" u="sng" dirty="0">
                <a:solidFill>
                  <a:srgbClr val="FFFF00"/>
                </a:solidFill>
                <a:effectLst>
                  <a:outerShdw blurRad="38100" dist="38100" dir="2700000" algn="tl">
                    <a:srgbClr val="000000">
                      <a:alpha val="43137"/>
                    </a:srgbClr>
                  </a:outerShdw>
                </a:effectLst>
                <a:latin typeface="Cambria" pitchFamily="18" charset="0"/>
              </a:rPr>
              <a:t>hearts</a:t>
            </a:r>
            <a:r>
              <a:rPr lang="en-US" b="1" i="1" dirty="0">
                <a:solidFill>
                  <a:srgbClr val="FFFF00"/>
                </a:solidFill>
                <a:effectLst>
                  <a:outerShdw blurRad="38100" dist="38100" dir="2700000" algn="tl">
                    <a:srgbClr val="000000">
                      <a:alpha val="43137"/>
                    </a:srgbClr>
                  </a:outerShdw>
                </a:effectLst>
                <a:latin typeface="Cambria" pitchFamily="18" charset="0"/>
              </a:rPr>
              <a:t> are far from me. </a:t>
            </a:r>
            <a:r>
              <a:rPr lang="en-US" b="1" dirty="0">
                <a:effectLst>
                  <a:outerShdw blurRad="38100" dist="38100" dir="2700000" algn="tl">
                    <a:srgbClr val="000000">
                      <a:alpha val="43137"/>
                    </a:srgbClr>
                  </a:outerShdw>
                </a:effectLst>
                <a:latin typeface="Cambria" pitchFamily="18" charset="0"/>
              </a:rPr>
              <a:t>(Isa 29:13a NIV</a:t>
            </a:r>
            <a:r>
              <a:rPr lang="en-US" b="1" dirty="0" smtClean="0">
                <a:effectLst>
                  <a:outerShdw blurRad="38100" dist="38100" dir="2700000" algn="tl">
                    <a:srgbClr val="000000">
                      <a:alpha val="43137"/>
                    </a:srgbClr>
                  </a:outerShdw>
                </a:effectLst>
                <a:latin typeface="Cambria" pitchFamily="18" charset="0"/>
              </a:rPr>
              <a:t>)</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872809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lnSpcReduction="10000"/>
          </a:bodyPr>
          <a:lstStyle/>
          <a:p>
            <a:r>
              <a:rPr lang="en-US" dirty="0" smtClean="0">
                <a:effectLst>
                  <a:outerShdw blurRad="38100" dist="38100" dir="2700000" algn="tl">
                    <a:srgbClr val="000000">
                      <a:alpha val="43137"/>
                    </a:srgbClr>
                  </a:outerShdw>
                </a:effectLst>
              </a:rPr>
              <a:t>In other words, the </a:t>
            </a:r>
            <a:r>
              <a:rPr lang="en-US" u="sng" dirty="0" smtClean="0">
                <a:effectLst>
                  <a:outerShdw blurRad="38100" dist="38100" dir="2700000" algn="tl">
                    <a:srgbClr val="000000">
                      <a:alpha val="43137"/>
                    </a:srgbClr>
                  </a:outerShdw>
                </a:effectLst>
              </a:rPr>
              <a:t>real</a:t>
            </a:r>
            <a:r>
              <a:rPr lang="en-US" dirty="0" smtClean="0">
                <a:effectLst>
                  <a:outerShdw blurRad="38100" dist="38100" dir="2700000" algn="tl">
                    <a:srgbClr val="000000">
                      <a:alpha val="43137"/>
                    </a:srgbClr>
                  </a:outerShdw>
                </a:effectLst>
              </a:rPr>
              <a:t> you is who you are in your </a:t>
            </a:r>
            <a:r>
              <a:rPr lang="en-US" u="sng" dirty="0" smtClean="0">
                <a:effectLst>
                  <a:outerShdw blurRad="38100" dist="38100" dir="2700000" algn="tl">
                    <a:srgbClr val="000000">
                      <a:alpha val="43137"/>
                    </a:srgbClr>
                  </a:outerShdw>
                </a:effectLst>
              </a:rPr>
              <a:t>heart</a:t>
            </a:r>
            <a:r>
              <a:rPr lang="en-US" dirty="0" smtClean="0">
                <a:effectLst>
                  <a:outerShdw blurRad="38100" dist="38100" dir="2700000" algn="tl">
                    <a:srgbClr val="000000">
                      <a:alpha val="43137"/>
                    </a:srgbClr>
                  </a:outerShdw>
                </a:effectLst>
              </a:rPr>
              <a:t> (inner thoughts and desires). All behavior flows out of the heart:</a:t>
            </a:r>
          </a:p>
          <a:p>
            <a:pPr lvl="1"/>
            <a:r>
              <a:rPr lang="en-US" b="1" i="1" dirty="0">
                <a:solidFill>
                  <a:srgbClr val="FFFF00"/>
                </a:solidFill>
                <a:effectLst>
                  <a:outerShdw blurRad="38100" dist="38100" dir="2700000" algn="tl">
                    <a:srgbClr val="000000">
                      <a:alpha val="43137"/>
                    </a:srgbClr>
                  </a:outerShdw>
                </a:effectLst>
                <a:latin typeface="Cambria" pitchFamily="18" charset="0"/>
              </a:rPr>
              <a:t>The good person out of the good treasure of his heart produces good, and the evil person out of his evil treasure produces evil, for out of the abundance of the heart his mouth speaks. </a:t>
            </a:r>
            <a:r>
              <a:rPr lang="en-US" b="1" dirty="0">
                <a:effectLst>
                  <a:outerShdw blurRad="38100" dist="38100" dir="2700000" algn="tl">
                    <a:srgbClr val="000000">
                      <a:alpha val="43137"/>
                    </a:srgbClr>
                  </a:outerShdw>
                </a:effectLst>
                <a:latin typeface="Cambria" pitchFamily="18" charset="0"/>
              </a:rPr>
              <a:t>(Luke 6:45)….</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For </a:t>
            </a:r>
            <a:r>
              <a:rPr lang="en-US" b="1" i="1" dirty="0">
                <a:solidFill>
                  <a:srgbClr val="FFFF00"/>
                </a:solidFill>
                <a:effectLst>
                  <a:outerShdw blurRad="38100" dist="38100" dir="2700000" algn="tl">
                    <a:srgbClr val="000000">
                      <a:alpha val="43137"/>
                    </a:srgbClr>
                  </a:outerShdw>
                </a:effectLst>
                <a:latin typeface="Cambria" pitchFamily="18" charset="0"/>
              </a:rPr>
              <a:t>from within, out of the heart of man, come evil thoughts, sexual immorality, theft, murder, adultery, </a:t>
            </a:r>
            <a:r>
              <a:rPr lang="en-US" b="1" i="1" dirty="0" smtClean="0">
                <a:solidFill>
                  <a:srgbClr val="FFFF00"/>
                </a:solidFill>
                <a:effectLst>
                  <a:outerShdw blurRad="38100" dist="38100" dir="2700000" algn="tl">
                    <a:srgbClr val="000000">
                      <a:alpha val="43137"/>
                    </a:srgbClr>
                  </a:outerShdw>
                </a:effectLst>
                <a:latin typeface="Cambria" pitchFamily="18" charset="0"/>
              </a:rPr>
              <a:t>coveting</a:t>
            </a:r>
            <a:r>
              <a:rPr lang="en-US" b="1" i="1" dirty="0">
                <a:solidFill>
                  <a:srgbClr val="FFFF00"/>
                </a:solidFill>
                <a:effectLst>
                  <a:outerShdw blurRad="38100" dist="38100" dir="2700000" algn="tl">
                    <a:srgbClr val="000000">
                      <a:alpha val="43137"/>
                    </a:srgbClr>
                  </a:outerShdw>
                </a:effectLst>
                <a:latin typeface="Cambria" pitchFamily="18" charset="0"/>
              </a:rPr>
              <a:t>, wickedness, deceit, sensuality, envy, slander, pride, foolishness. </a:t>
            </a:r>
            <a:r>
              <a:rPr lang="en-US" b="1" dirty="0">
                <a:effectLst>
                  <a:outerShdw blurRad="38100" dist="38100" dir="2700000" algn="tl">
                    <a:srgbClr val="000000">
                      <a:alpha val="43137"/>
                    </a:srgbClr>
                  </a:outerShdw>
                </a:effectLst>
                <a:latin typeface="Cambria" pitchFamily="18" charset="0"/>
              </a:rPr>
              <a:t>(Mark </a:t>
            </a:r>
            <a:r>
              <a:rPr lang="en-US" b="1" dirty="0" smtClean="0">
                <a:effectLst>
                  <a:outerShdw blurRad="38100" dist="38100" dir="2700000" algn="tl">
                    <a:srgbClr val="000000">
                      <a:alpha val="43137"/>
                    </a:srgbClr>
                  </a:outerShdw>
                </a:effectLst>
                <a:latin typeface="Cambria" pitchFamily="18" charset="0"/>
              </a:rPr>
              <a:t>7:21)</a:t>
            </a:r>
          </a:p>
        </p:txBody>
      </p:sp>
    </p:spTree>
    <p:extLst>
      <p:ext uri="{BB962C8B-B14F-4D97-AF65-F5344CB8AC3E}">
        <p14:creationId xmlns:p14="http://schemas.microsoft.com/office/powerpoint/2010/main" val="3399353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fontScale="85000" lnSpcReduction="20000"/>
          </a:bodyPr>
          <a:lstStyle/>
          <a:p>
            <a:r>
              <a:rPr lang="en-US" dirty="0" smtClean="0">
                <a:effectLst>
                  <a:outerShdw blurRad="38100" dist="38100" dir="2700000" algn="tl">
                    <a:srgbClr val="000000">
                      <a:alpha val="43137"/>
                    </a:srgbClr>
                  </a:outerShdw>
                </a:effectLst>
              </a:rPr>
              <a:t>Because we are unable to directly see what is going on in another person’s heart, we can easily be </a:t>
            </a:r>
            <a:r>
              <a:rPr lang="en-US" u="sng" dirty="0" smtClean="0">
                <a:effectLst>
                  <a:outerShdw blurRad="38100" dist="38100" dir="2700000" algn="tl">
                    <a:srgbClr val="000000">
                      <a:alpha val="43137"/>
                    </a:srgbClr>
                  </a:outerShdw>
                </a:effectLst>
              </a:rPr>
              <a:t>deceived</a:t>
            </a:r>
            <a:r>
              <a:rPr lang="en-US" dirty="0" smtClean="0">
                <a:effectLst>
                  <a:outerShdw blurRad="38100" dist="38100" dir="2700000" algn="tl">
                    <a:srgbClr val="000000">
                      <a:alpha val="43137"/>
                    </a:srgbClr>
                  </a:outerShdw>
                </a:effectLst>
              </a:rPr>
              <a:t> by them as to why they’re behaving the way they are.</a:t>
            </a:r>
          </a:p>
          <a:p>
            <a:r>
              <a:rPr lang="en-US" dirty="0" smtClean="0">
                <a:effectLst>
                  <a:outerShdw blurRad="38100" dist="38100" dir="2700000" algn="tl">
                    <a:srgbClr val="000000">
                      <a:alpha val="43137"/>
                    </a:srgbClr>
                  </a:outerShdw>
                </a:effectLst>
              </a:rPr>
              <a:t>For example, someone may </a:t>
            </a:r>
            <a:r>
              <a:rPr lang="en-US" u="sng" dirty="0" smtClean="0">
                <a:effectLst>
                  <a:outerShdw blurRad="38100" dist="38100" dir="2700000" algn="tl">
                    <a:srgbClr val="000000">
                      <a:alpha val="43137"/>
                    </a:srgbClr>
                  </a:outerShdw>
                </a:effectLst>
              </a:rPr>
              <a:t>say</a:t>
            </a:r>
            <a:r>
              <a:rPr lang="en-US" dirty="0" smtClean="0">
                <a:effectLst>
                  <a:outerShdw blurRad="38100" dist="38100" dir="2700000" algn="tl">
                    <a:srgbClr val="000000">
                      <a:alpha val="43137"/>
                    </a:srgbClr>
                  </a:outerShdw>
                </a:effectLst>
              </a:rPr>
              <a:t> one thing but be </a:t>
            </a:r>
            <a:r>
              <a:rPr lang="en-US" u="sng" dirty="0" smtClean="0">
                <a:effectLst>
                  <a:outerShdw blurRad="38100" dist="38100" dir="2700000" algn="tl">
                    <a:srgbClr val="000000">
                      <a:alpha val="43137"/>
                    </a:srgbClr>
                  </a:outerShdw>
                </a:effectLst>
              </a:rPr>
              <a:t>thinking</a:t>
            </a:r>
            <a:r>
              <a:rPr lang="en-US" dirty="0" smtClean="0">
                <a:effectLst>
                  <a:outerShdw blurRad="38100" dist="38100" dir="2700000" algn="tl">
                    <a:srgbClr val="000000">
                      <a:alpha val="43137"/>
                    </a:srgbClr>
                  </a:outerShdw>
                </a:effectLst>
              </a:rPr>
              <a:t> another:</a:t>
            </a:r>
          </a:p>
          <a:p>
            <a:pPr lvl="1"/>
            <a:r>
              <a:rPr lang="en-US" b="1" i="1" dirty="0">
                <a:solidFill>
                  <a:srgbClr val="FFFF00"/>
                </a:solidFill>
                <a:effectLst>
                  <a:outerShdw blurRad="38100" dist="38100" dir="2700000" algn="tl">
                    <a:srgbClr val="000000">
                      <a:alpha val="43137"/>
                    </a:srgbClr>
                  </a:outerShdw>
                </a:effectLst>
                <a:latin typeface="Cambria" pitchFamily="18" charset="0"/>
              </a:rPr>
              <a:t>Do not eat the bread of a selfish man, Or desire his </a:t>
            </a:r>
            <a:r>
              <a:rPr lang="en-US" b="1" i="1" dirty="0" smtClean="0">
                <a:solidFill>
                  <a:srgbClr val="FFFF00"/>
                </a:solidFill>
                <a:effectLst>
                  <a:outerShdw blurRad="38100" dist="38100" dir="2700000" algn="tl">
                    <a:srgbClr val="000000">
                      <a:alpha val="43137"/>
                    </a:srgbClr>
                  </a:outerShdw>
                </a:effectLst>
                <a:latin typeface="Cambria" pitchFamily="18" charset="0"/>
              </a:rPr>
              <a:t>delicacies; </a:t>
            </a:r>
            <a:r>
              <a:rPr lang="en-US" b="1" i="1" dirty="0">
                <a:solidFill>
                  <a:srgbClr val="FFFF00"/>
                </a:solidFill>
                <a:effectLst>
                  <a:outerShdw blurRad="38100" dist="38100" dir="2700000" algn="tl">
                    <a:srgbClr val="000000">
                      <a:alpha val="43137"/>
                    </a:srgbClr>
                  </a:outerShdw>
                </a:effectLst>
                <a:latin typeface="Cambria" pitchFamily="18" charset="0"/>
              </a:rPr>
              <a:t>For </a:t>
            </a:r>
            <a:r>
              <a:rPr lang="en-US" b="1" i="1" u="sng" dirty="0">
                <a:solidFill>
                  <a:srgbClr val="FFFF00"/>
                </a:solidFill>
                <a:effectLst>
                  <a:outerShdw blurRad="38100" dist="38100" dir="2700000" algn="tl">
                    <a:srgbClr val="000000">
                      <a:alpha val="43137"/>
                    </a:srgbClr>
                  </a:outerShdw>
                </a:effectLst>
                <a:latin typeface="Cambria" pitchFamily="18" charset="0"/>
              </a:rPr>
              <a:t>as he thinks within himself, so he is</a:t>
            </a:r>
            <a:r>
              <a:rPr lang="en-US" b="1" i="1" dirty="0">
                <a:solidFill>
                  <a:srgbClr val="FFFF00"/>
                </a:solidFill>
                <a:effectLst>
                  <a:outerShdw blurRad="38100" dist="38100" dir="2700000" algn="tl">
                    <a:srgbClr val="000000">
                      <a:alpha val="43137"/>
                    </a:srgbClr>
                  </a:outerShdw>
                </a:effectLst>
                <a:latin typeface="Cambria" pitchFamily="18" charset="0"/>
              </a:rPr>
              <a:t>. He says to you, "Eat and drink!" But his heart is not with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a:solidFill>
                  <a:srgbClr val="FFFF00"/>
                </a:solidFill>
                <a:effectLst>
                  <a:outerShdw blurRad="38100" dist="38100" dir="2700000" algn="tl">
                    <a:srgbClr val="000000">
                      <a:alpha val="43137"/>
                    </a:srgbClr>
                  </a:outerShdw>
                </a:effectLst>
                <a:latin typeface="Cambria" pitchFamily="18" charset="0"/>
              </a:rPr>
              <a:t>You will vomit up the morsel you have eaten, And waste your compliments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Proverbs 23:6-8 </a:t>
            </a:r>
            <a:r>
              <a:rPr lang="en-US" b="1" dirty="0">
                <a:effectLst>
                  <a:outerShdw blurRad="38100" dist="38100" dir="2700000" algn="tl">
                    <a:srgbClr val="000000">
                      <a:alpha val="43137"/>
                    </a:srgbClr>
                  </a:outerShdw>
                </a:effectLst>
                <a:latin typeface="Cambria" pitchFamily="18" charset="0"/>
              </a:rPr>
              <a:t>NAS</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Or someone may “put on a show” of good behavior so that you will think well of them:</a:t>
            </a:r>
            <a:endParaRPr lang="en-US" dirty="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Beware of practicing your righteousness before other people in order to be seen by </a:t>
            </a:r>
            <a:r>
              <a:rPr lang="en-US" b="1" i="1" dirty="0" smtClean="0">
                <a:solidFill>
                  <a:srgbClr val="FFFF00"/>
                </a:solidFill>
                <a:effectLst>
                  <a:outerShdw blurRad="38100" dist="38100" dir="2700000" algn="tl">
                    <a:srgbClr val="000000">
                      <a:alpha val="43137"/>
                    </a:srgbClr>
                  </a:outerShdw>
                </a:effectLst>
                <a:latin typeface="Cambria" pitchFamily="18" charset="0"/>
              </a:rPr>
              <a:t>them…. </a:t>
            </a:r>
            <a:r>
              <a:rPr lang="en-US" b="1" dirty="0">
                <a:effectLst>
                  <a:outerShdw blurRad="38100" dist="38100" dir="2700000" algn="tl">
                    <a:srgbClr val="000000">
                      <a:alpha val="43137"/>
                    </a:srgbClr>
                  </a:outerShdw>
                </a:effectLst>
                <a:latin typeface="Cambria" pitchFamily="18" charset="0"/>
              </a:rPr>
              <a:t>(Mat </a:t>
            </a:r>
            <a:r>
              <a:rPr lang="en-US" b="1" dirty="0" smtClean="0">
                <a:effectLst>
                  <a:outerShdw blurRad="38100" dist="38100" dir="2700000" algn="tl">
                    <a:srgbClr val="000000">
                      <a:alpha val="43137"/>
                    </a:srgbClr>
                  </a:outerShdw>
                </a:effectLst>
                <a:latin typeface="Cambria" pitchFamily="18" charset="0"/>
              </a:rPr>
              <a:t>6:1)</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16934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fontScale="92500" lnSpcReduction="20000"/>
          </a:bodyPr>
          <a:lstStyle/>
          <a:p>
            <a:r>
              <a:rPr lang="en-US" dirty="0" smtClean="0">
                <a:effectLst>
                  <a:outerShdw blurRad="38100" dist="38100" dir="2700000" algn="tl">
                    <a:srgbClr val="000000">
                      <a:alpha val="43137"/>
                    </a:srgbClr>
                  </a:outerShdw>
                </a:effectLst>
              </a:rPr>
              <a:t>In dealing with our kids, as in dealing with others, we can see what they do and say, but we can’t always know for sure what they’re thinking.</a:t>
            </a:r>
          </a:p>
          <a:p>
            <a:r>
              <a:rPr lang="en-US" dirty="0" smtClean="0">
                <a:effectLst>
                  <a:outerShdw blurRad="38100" dist="38100" dir="2700000" algn="tl">
                    <a:srgbClr val="000000">
                      <a:alpha val="43137"/>
                    </a:srgbClr>
                  </a:outerShdw>
                </a:effectLst>
              </a:rPr>
              <a:t>As parents you </a:t>
            </a:r>
            <a:r>
              <a:rPr lang="en-US" u="sng" dirty="0" smtClean="0">
                <a:effectLst>
                  <a:outerShdw blurRad="38100" dist="38100" dir="2700000" algn="tl">
                    <a:srgbClr val="000000">
                      <a:alpha val="43137"/>
                    </a:srgbClr>
                  </a:outerShdw>
                </a:effectLst>
              </a:rPr>
              <a:t>do</a:t>
            </a:r>
            <a:r>
              <a:rPr lang="en-US" dirty="0" smtClean="0">
                <a:effectLst>
                  <a:outerShdw blurRad="38100" dist="38100" dir="2700000" algn="tl">
                    <a:srgbClr val="000000">
                      <a:alpha val="43137"/>
                    </a:srgbClr>
                  </a:outerShdw>
                </a:effectLst>
              </a:rPr>
              <a:t> need to address your children’s outward behavior.</a:t>
            </a:r>
          </a:p>
          <a:p>
            <a:r>
              <a:rPr lang="en-US" dirty="0" smtClean="0">
                <a:effectLst>
                  <a:outerShdw blurRad="38100" dist="38100" dir="2700000" algn="tl">
                    <a:srgbClr val="000000">
                      <a:alpha val="43137"/>
                    </a:srgbClr>
                  </a:outerShdw>
                </a:effectLst>
              </a:rPr>
              <a:t>But </a:t>
            </a:r>
            <a:r>
              <a:rPr lang="en-US" u="sng" dirty="0" smtClean="0">
                <a:effectLst>
                  <a:outerShdw blurRad="38100" dist="38100" dir="2700000" algn="tl">
                    <a:srgbClr val="000000">
                      <a:alpha val="43137"/>
                    </a:srgbClr>
                  </a:outerShdw>
                </a:effectLst>
              </a:rPr>
              <a:t>ultimately</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(as much as possible</a:t>
            </a:r>
            <a:r>
              <a:rPr lang="en-US" dirty="0" smtClean="0">
                <a:effectLst>
                  <a:outerShdw blurRad="38100" dist="38100" dir="2700000" algn="tl">
                    <a:srgbClr val="000000">
                      <a:alpha val="43137"/>
                    </a:srgbClr>
                  </a:outerShdw>
                </a:effectLst>
              </a:rPr>
              <a:t>) you need to become aware of and address what’s going on in the </a:t>
            </a:r>
            <a:r>
              <a:rPr lang="en-US" u="sng" dirty="0" smtClean="0">
                <a:effectLst>
                  <a:outerShdw blurRad="38100" dist="38100" dir="2700000" algn="tl">
                    <a:srgbClr val="000000">
                      <a:alpha val="43137"/>
                    </a:srgbClr>
                  </a:outerShdw>
                </a:effectLst>
              </a:rPr>
              <a:t>heart</a:t>
            </a:r>
            <a:r>
              <a:rPr lang="en-US" dirty="0" smtClean="0">
                <a:effectLst>
                  <a:outerShdw blurRad="38100" dist="38100" dir="2700000" algn="tl">
                    <a:srgbClr val="000000">
                      <a:alpha val="43137"/>
                    </a:srgbClr>
                  </a:outerShdw>
                </a:effectLst>
              </a:rPr>
              <a:t> of your child:</a:t>
            </a:r>
          </a:p>
          <a:p>
            <a:pPr lvl="1"/>
            <a:r>
              <a:rPr lang="en-US" dirty="0" smtClean="0">
                <a:effectLst>
                  <a:outerShdw blurRad="38100" dist="38100" dir="2700000" algn="tl">
                    <a:srgbClr val="000000">
                      <a:alpha val="43137"/>
                    </a:srgbClr>
                  </a:outerShdw>
                </a:effectLst>
              </a:rPr>
              <a:t>What they’re thinking</a:t>
            </a:r>
          </a:p>
          <a:p>
            <a:pPr lvl="1"/>
            <a:r>
              <a:rPr lang="en-US" dirty="0" smtClean="0">
                <a:effectLst>
                  <a:outerShdw blurRad="38100" dist="38100" dir="2700000" algn="tl">
                    <a:srgbClr val="000000">
                      <a:alpha val="43137"/>
                    </a:srgbClr>
                  </a:outerShdw>
                </a:effectLst>
              </a:rPr>
              <a:t>How they are reasoning</a:t>
            </a:r>
          </a:p>
          <a:p>
            <a:pPr lvl="1"/>
            <a:r>
              <a:rPr lang="en-US" dirty="0" smtClean="0">
                <a:effectLst>
                  <a:outerShdw blurRad="38100" dist="38100" dir="2700000" algn="tl">
                    <a:srgbClr val="000000">
                      <a:alpha val="43137"/>
                    </a:srgbClr>
                  </a:outerShdw>
                </a:effectLst>
              </a:rPr>
              <a:t>What they believe about God and the world around them</a:t>
            </a:r>
          </a:p>
          <a:p>
            <a:pPr lvl="1"/>
            <a:r>
              <a:rPr lang="en-US" dirty="0" smtClean="0">
                <a:effectLst>
                  <a:outerShdw blurRad="38100" dist="38100" dir="2700000" algn="tl">
                    <a:srgbClr val="000000">
                      <a:alpha val="43137"/>
                    </a:srgbClr>
                  </a:outerShdw>
                </a:effectLst>
              </a:rPr>
              <a:t>What are the motives and desires that are driving their behavior.</a:t>
            </a:r>
          </a:p>
        </p:txBody>
      </p:sp>
    </p:spTree>
    <p:extLst>
      <p:ext uri="{BB962C8B-B14F-4D97-AF65-F5344CB8AC3E}">
        <p14:creationId xmlns:p14="http://schemas.microsoft.com/office/powerpoint/2010/main" val="2915669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a:bodyPr>
          <a:lstStyle/>
          <a:p>
            <a:r>
              <a:rPr lang="en-US" sz="2800" dirty="0">
                <a:effectLst>
                  <a:outerShdw blurRad="38100" dist="38100" dir="2700000" algn="tl">
                    <a:srgbClr val="000000">
                      <a:alpha val="43137"/>
                    </a:srgbClr>
                  </a:outerShdw>
                </a:effectLst>
              </a:rPr>
              <a:t>In the </a:t>
            </a:r>
            <a:r>
              <a:rPr lang="en-US" sz="2800" u="sng" dirty="0">
                <a:effectLst>
                  <a:outerShdw blurRad="38100" dist="38100" dir="2700000" algn="tl">
                    <a:srgbClr val="000000">
                      <a:alpha val="43137"/>
                    </a:srgbClr>
                  </a:outerShdw>
                </a:effectLst>
              </a:rPr>
              <a:t>short</a:t>
            </a:r>
            <a:r>
              <a:rPr lang="en-US" sz="2800" dirty="0">
                <a:effectLst>
                  <a:outerShdw blurRad="38100" dist="38100" dir="2700000" algn="tl">
                    <a:srgbClr val="000000">
                      <a:alpha val="43137"/>
                    </a:srgbClr>
                  </a:outerShdw>
                </a:effectLst>
              </a:rPr>
              <a:t> term, if you </a:t>
            </a:r>
            <a:r>
              <a:rPr lang="en-US" sz="2800" dirty="0" smtClean="0">
                <a:effectLst>
                  <a:outerShdw blurRad="38100" dist="38100" dir="2700000" algn="tl">
                    <a:srgbClr val="000000">
                      <a:alpha val="43137"/>
                    </a:srgbClr>
                  </a:outerShdw>
                </a:effectLst>
              </a:rPr>
              <a:t>don’t </a:t>
            </a:r>
            <a:r>
              <a:rPr lang="en-US" sz="2800" dirty="0">
                <a:effectLst>
                  <a:outerShdw blurRad="38100" dist="38100" dir="2700000" algn="tl">
                    <a:srgbClr val="000000">
                      <a:alpha val="43137"/>
                    </a:srgbClr>
                  </a:outerShdw>
                </a:effectLst>
              </a:rPr>
              <a:t>figure out </a:t>
            </a:r>
            <a:r>
              <a:rPr lang="en-US" sz="2800" dirty="0" smtClean="0">
                <a:effectLst>
                  <a:outerShdw blurRad="38100" dist="38100" dir="2700000" algn="tl">
                    <a:srgbClr val="000000">
                      <a:alpha val="43137"/>
                    </a:srgbClr>
                  </a:outerShdw>
                </a:effectLst>
              </a:rPr>
              <a:t>how your kids think about things and what “makes them tick”, </a:t>
            </a:r>
            <a:r>
              <a:rPr lang="en-US" sz="2800" dirty="0">
                <a:effectLst>
                  <a:outerShdw blurRad="38100" dist="38100" dir="2700000" algn="tl">
                    <a:srgbClr val="000000">
                      <a:alpha val="43137"/>
                    </a:srgbClr>
                  </a:outerShdw>
                </a:effectLst>
              </a:rPr>
              <a:t>you will have a </a:t>
            </a:r>
            <a:r>
              <a:rPr lang="en-US" sz="2800" dirty="0" smtClean="0">
                <a:effectLst>
                  <a:outerShdw blurRad="38100" dist="38100" dir="2700000" algn="tl">
                    <a:srgbClr val="000000">
                      <a:alpha val="43137"/>
                    </a:srgbClr>
                  </a:outerShdw>
                </a:effectLst>
              </a:rPr>
              <a:t>hard time motivating </a:t>
            </a:r>
            <a:r>
              <a:rPr lang="en-US" sz="2800" dirty="0">
                <a:effectLst>
                  <a:outerShdw blurRad="38100" dist="38100" dir="2700000" algn="tl">
                    <a:srgbClr val="000000">
                      <a:alpha val="43137"/>
                    </a:srgbClr>
                  </a:outerShdw>
                </a:effectLst>
              </a:rPr>
              <a:t>them and getting them to follow the “spirit of the law” </a:t>
            </a:r>
            <a:r>
              <a:rPr lang="en-US" sz="2800" dirty="0" smtClean="0">
                <a:effectLst>
                  <a:outerShdw blurRad="38100" dist="38100" dir="2700000" algn="tl">
                    <a:srgbClr val="000000">
                      <a:alpha val="43137"/>
                    </a:srgbClr>
                  </a:outerShdw>
                </a:effectLst>
              </a:rPr>
              <a:t>rather than just the </a:t>
            </a:r>
            <a:r>
              <a:rPr lang="en-US" sz="2800" dirty="0">
                <a:effectLst>
                  <a:outerShdw blurRad="38100" dist="38100" dir="2700000" algn="tl">
                    <a:srgbClr val="000000">
                      <a:alpha val="43137"/>
                    </a:srgbClr>
                  </a:outerShdw>
                </a:effectLst>
              </a:rPr>
              <a:t>“letter of the law</a:t>
            </a:r>
            <a:r>
              <a:rPr lang="en-US" sz="2800" dirty="0" smtClean="0">
                <a:effectLst>
                  <a:outerShdw blurRad="38100" dist="38100" dir="2700000" algn="tl">
                    <a:srgbClr val="000000">
                      <a:alpha val="43137"/>
                    </a:srgbClr>
                  </a:outerShdw>
                </a:effectLst>
              </a:rPr>
              <a:t>”.</a:t>
            </a:r>
          </a:p>
          <a:p>
            <a:pPr marL="137160" indent="0">
              <a:buNone/>
            </a:pPr>
            <a:endParaRPr lang="en-US"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696070"/>
            <a:ext cx="8458200" cy="2945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78562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a:bodyPr>
          <a:lstStyle/>
          <a:p>
            <a:r>
              <a:rPr lang="en-US" dirty="0" smtClean="0">
                <a:effectLst>
                  <a:outerShdw blurRad="38100" dist="38100" dir="2700000" algn="tl">
                    <a:srgbClr val="000000">
                      <a:alpha val="43137"/>
                    </a:srgbClr>
                  </a:outerShdw>
                </a:effectLst>
              </a:rPr>
              <a:t>In the </a:t>
            </a:r>
            <a:r>
              <a:rPr lang="en-US" u="sng" dirty="0" smtClean="0">
                <a:effectLst>
                  <a:outerShdw blurRad="38100" dist="38100" dir="2700000" algn="tl">
                    <a:srgbClr val="000000">
                      <a:alpha val="43137"/>
                    </a:srgbClr>
                  </a:outerShdw>
                </a:effectLst>
              </a:rPr>
              <a:t>long</a:t>
            </a:r>
            <a:r>
              <a:rPr lang="en-US" dirty="0" smtClean="0">
                <a:effectLst>
                  <a:outerShdw blurRad="38100" dist="38100" dir="2700000" algn="tl">
                    <a:srgbClr val="000000">
                      <a:alpha val="43137"/>
                    </a:srgbClr>
                  </a:outerShdw>
                </a:effectLst>
              </a:rPr>
              <a:t> term, if you just work on getting your kids to </a:t>
            </a:r>
            <a:r>
              <a:rPr lang="en-US" u="sng" dirty="0" smtClean="0">
                <a:effectLst>
                  <a:outerShdw blurRad="38100" dist="38100" dir="2700000" algn="tl">
                    <a:srgbClr val="000000">
                      <a:alpha val="43137"/>
                    </a:srgbClr>
                  </a:outerShdw>
                </a:effectLst>
              </a:rPr>
              <a:t>outwardly</a:t>
            </a:r>
            <a:r>
              <a:rPr lang="en-US" dirty="0" smtClean="0">
                <a:effectLst>
                  <a:outerShdw blurRad="38100" dist="38100" dir="2700000" algn="tl">
                    <a:srgbClr val="000000">
                      <a:alpha val="43137"/>
                    </a:srgbClr>
                  </a:outerShdw>
                </a:effectLst>
              </a:rPr>
              <a:t> do what you tell them to do and </a:t>
            </a:r>
            <a:r>
              <a:rPr lang="en-US" u="sng" dirty="0" smtClean="0">
                <a:effectLst>
                  <a:outerShdw blurRad="38100" dist="38100" dir="2700000" algn="tl">
                    <a:srgbClr val="000000">
                      <a:alpha val="43137"/>
                    </a:srgbClr>
                  </a:outerShdw>
                </a:effectLst>
              </a:rPr>
              <a:t>never</a:t>
            </a:r>
            <a:r>
              <a:rPr lang="en-US" dirty="0" smtClean="0">
                <a:effectLst>
                  <a:outerShdw blurRad="38100" dist="38100" dir="2700000" algn="tl">
                    <a:srgbClr val="000000">
                      <a:alpha val="43137"/>
                    </a:srgbClr>
                  </a:outerShdw>
                </a:effectLst>
              </a:rPr>
              <a:t> work on reaching their heart, you may one day come to the horrifying realization that they don’t really buy into many of your most cherished values – including even the gospel itself!</a:t>
            </a:r>
          </a:p>
        </p:txBody>
      </p:sp>
    </p:spTree>
    <p:extLst>
      <p:ext uri="{BB962C8B-B14F-4D97-AF65-F5344CB8AC3E}">
        <p14:creationId xmlns:p14="http://schemas.microsoft.com/office/powerpoint/2010/main" val="56499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a:bodyPr>
          <a:lstStyle/>
          <a:p>
            <a:r>
              <a:rPr lang="en-US" dirty="0" smtClean="0">
                <a:effectLst>
                  <a:outerShdw blurRad="38100" dist="38100" dir="2700000" algn="tl">
                    <a:srgbClr val="000000">
                      <a:alpha val="43137"/>
                    </a:srgbClr>
                  </a:outerShdw>
                </a:effectLst>
              </a:rPr>
              <a:t>Become a student of each of your kids:</a:t>
            </a:r>
          </a:p>
          <a:p>
            <a:pPr lvl="1"/>
            <a:r>
              <a:rPr lang="en-US" dirty="0" smtClean="0">
                <a:effectLst>
                  <a:outerShdw blurRad="38100" dist="38100" dir="2700000" algn="tl">
                    <a:srgbClr val="000000">
                      <a:alpha val="43137"/>
                    </a:srgbClr>
                  </a:outerShdw>
                </a:effectLst>
              </a:rPr>
              <a:t>If you have more than one kid, do everything you can to spend individual time with them on a regular basis.</a:t>
            </a:r>
          </a:p>
          <a:p>
            <a:pPr lvl="1"/>
            <a:r>
              <a:rPr lang="en-US" dirty="0" smtClean="0">
                <a:effectLst>
                  <a:outerShdw blurRad="38100" dist="38100" dir="2700000" algn="tl">
                    <a:srgbClr val="000000">
                      <a:alpha val="43137"/>
                    </a:srgbClr>
                  </a:outerShdw>
                </a:effectLst>
              </a:rPr>
              <a:t>Study their personality traits.</a:t>
            </a:r>
          </a:p>
          <a:p>
            <a:pPr lvl="1"/>
            <a:r>
              <a:rPr lang="en-US" dirty="0" smtClean="0">
                <a:effectLst>
                  <a:outerShdw blurRad="38100" dist="38100" dir="2700000" algn="tl">
                    <a:srgbClr val="000000">
                      <a:alpha val="43137"/>
                    </a:srgbClr>
                  </a:outerShdw>
                </a:effectLst>
              </a:rPr>
              <a:t>Notice the unique ways that God has gifted each of your kids.</a:t>
            </a:r>
          </a:p>
          <a:p>
            <a:pPr lvl="1"/>
            <a:r>
              <a:rPr lang="en-US" dirty="0" smtClean="0">
                <a:effectLst>
                  <a:outerShdw blurRad="38100" dist="38100" dir="2700000" algn="tl">
                    <a:srgbClr val="000000">
                      <a:alpha val="43137"/>
                    </a:srgbClr>
                  </a:outerShdw>
                </a:effectLst>
              </a:rPr>
              <a:t>Learn what kinds of things really motivate them and what kind of things really bother them.</a:t>
            </a:r>
          </a:p>
        </p:txBody>
      </p:sp>
    </p:spTree>
    <p:extLst>
      <p:ext uri="{BB962C8B-B14F-4D97-AF65-F5344CB8AC3E}">
        <p14:creationId xmlns:p14="http://schemas.microsoft.com/office/powerpoint/2010/main" val="21987999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a:bodyPr>
          <a:lstStyle/>
          <a:p>
            <a:r>
              <a:rPr lang="en-US" sz="4000" dirty="0" smtClean="0">
                <a:effectLst>
                  <a:outerShdw blurRad="38100" dist="38100" dir="2700000" algn="tl">
                    <a:srgbClr val="000000">
                      <a:alpha val="43137"/>
                    </a:srgbClr>
                  </a:outerShdw>
                </a:effectLst>
              </a:rPr>
              <a:t>Aiming for the Heart</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90599"/>
            <a:ext cx="8229600" cy="5867401"/>
          </a:xfrm>
        </p:spPr>
        <p:txBody>
          <a:bodyPr>
            <a:normAutofit/>
          </a:bodyPr>
          <a:lstStyle/>
          <a:p>
            <a:r>
              <a:rPr lang="en-US" dirty="0" smtClean="0">
                <a:effectLst>
                  <a:outerShdw blurRad="38100" dist="38100" dir="2700000" algn="tl">
                    <a:srgbClr val="000000">
                      <a:alpha val="43137"/>
                    </a:srgbClr>
                  </a:outerShdw>
                </a:effectLst>
              </a:rPr>
              <a:t>Become a student of each of your kids:</a:t>
            </a:r>
          </a:p>
          <a:p>
            <a:pPr lvl="1"/>
            <a:r>
              <a:rPr lang="en-US" dirty="0">
                <a:effectLst>
                  <a:outerShdw blurRad="38100" dist="38100" dir="2700000" algn="tl">
                    <a:srgbClr val="000000">
                      <a:alpha val="43137"/>
                    </a:srgbClr>
                  </a:outerShdw>
                </a:effectLst>
              </a:rPr>
              <a:t>When your kids are talking, really listen to </a:t>
            </a:r>
            <a:r>
              <a:rPr lang="en-US" dirty="0" smtClean="0">
                <a:effectLst>
                  <a:outerShdw blurRad="38100" dist="38100" dir="2700000" algn="tl">
                    <a:srgbClr val="000000">
                      <a:alpha val="43137"/>
                    </a:srgbClr>
                  </a:outerShdw>
                </a:effectLst>
              </a:rPr>
              <a:t>them (you will need to teach them how to wait for you to acknowledge them before they start talking): </a:t>
            </a:r>
            <a:endParaRPr lang="en-US" dirty="0">
              <a:effectLst>
                <a:outerShdw blurRad="38100" dist="38100" dir="2700000" algn="tl">
                  <a:srgbClr val="000000">
                    <a:alpha val="43137"/>
                  </a:srgbClr>
                </a:outerShdw>
              </a:effectLst>
            </a:endParaRPr>
          </a:p>
          <a:p>
            <a:pPr lvl="2"/>
            <a:r>
              <a:rPr lang="en-US" dirty="0">
                <a:effectLst>
                  <a:outerShdw blurRad="38100" dist="38100" dir="2700000" algn="tl">
                    <a:srgbClr val="000000">
                      <a:alpha val="43137"/>
                    </a:srgbClr>
                  </a:outerShdw>
                </a:effectLst>
              </a:rPr>
              <a:t>Listen </a:t>
            </a:r>
            <a:r>
              <a:rPr lang="en-US" dirty="0" smtClean="0">
                <a:effectLst>
                  <a:outerShdw blurRad="38100" dist="38100" dir="2700000" algn="tl">
                    <a:srgbClr val="000000">
                      <a:alpha val="43137"/>
                    </a:srgbClr>
                  </a:outerShdw>
                </a:effectLst>
              </a:rPr>
              <a:t>to how </a:t>
            </a:r>
            <a:r>
              <a:rPr lang="en-US" dirty="0">
                <a:effectLst>
                  <a:outerShdw blurRad="38100" dist="38100" dir="2700000" algn="tl">
                    <a:srgbClr val="000000">
                      <a:alpha val="43137"/>
                    </a:srgbClr>
                  </a:outerShdw>
                </a:effectLst>
              </a:rPr>
              <a:t>they word things </a:t>
            </a:r>
          </a:p>
          <a:p>
            <a:pPr lvl="2"/>
            <a:r>
              <a:rPr lang="en-US" dirty="0">
                <a:effectLst>
                  <a:outerShdw blurRad="38100" dist="38100" dir="2700000" algn="tl">
                    <a:srgbClr val="000000">
                      <a:alpha val="43137"/>
                    </a:srgbClr>
                  </a:outerShdw>
                </a:effectLst>
              </a:rPr>
              <a:t>Listen to their tone of voice. </a:t>
            </a:r>
          </a:p>
          <a:p>
            <a:pPr lvl="2"/>
            <a:r>
              <a:rPr lang="en-US" dirty="0">
                <a:effectLst>
                  <a:outerShdw blurRad="38100" dist="38100" dir="2700000" algn="tl">
                    <a:srgbClr val="000000">
                      <a:alpha val="43137"/>
                    </a:srgbClr>
                  </a:outerShdw>
                </a:effectLst>
              </a:rPr>
              <a:t>Try to understand where they’re coming from – even if you don’t like what they’re telling you. </a:t>
            </a:r>
          </a:p>
          <a:p>
            <a:pPr lvl="1"/>
            <a:r>
              <a:rPr lang="en-US" dirty="0" smtClean="0">
                <a:effectLst>
                  <a:outerShdw blurRad="38100" dist="38100" dir="2700000" algn="tl">
                    <a:srgbClr val="000000">
                      <a:alpha val="43137"/>
                    </a:srgbClr>
                  </a:outerShdw>
                </a:effectLst>
              </a:rPr>
              <a:t>Take an interest in what’s going on in their life and in their minds – ask a lot of questions.</a:t>
            </a: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14479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105046</TotalTime>
  <Words>1112</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How to Raise Children to Become Wise, Responsible, Godly Adults</vt:lpstr>
      <vt:lpstr>Aiming for the Heart</vt:lpstr>
      <vt:lpstr>Aiming for the Heart</vt:lpstr>
      <vt:lpstr>Aiming for the Heart</vt:lpstr>
      <vt:lpstr>Aiming for the Heart</vt:lpstr>
      <vt:lpstr>Aiming for the Heart</vt:lpstr>
      <vt:lpstr>Aiming for the Heart</vt:lpstr>
      <vt:lpstr>Aiming for the Heart</vt:lpstr>
      <vt:lpstr>Aiming for the Heart</vt:lpstr>
      <vt:lpstr>Aiming for the Heart</vt:lpstr>
      <vt:lpstr>Aiming for the Heart</vt:lpstr>
      <vt:lpstr>Aiming for the Heart</vt:lpstr>
      <vt:lpstr>Odds and Ends That Are Left as We Finish This Class on Biblical Parenting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2755</cp:revision>
  <dcterms:created xsi:type="dcterms:W3CDTF">2011-01-13T01:13:42Z</dcterms:created>
  <dcterms:modified xsi:type="dcterms:W3CDTF">2017-01-15T22:29:49Z</dcterms:modified>
</cp:coreProperties>
</file>