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3"/>
  </p:notesMasterIdLst>
  <p:sldIdLst>
    <p:sldId id="1090" r:id="rId2"/>
    <p:sldId id="1091" r:id="rId3"/>
    <p:sldId id="1094" r:id="rId4"/>
    <p:sldId id="1093" r:id="rId5"/>
    <p:sldId id="1092" r:id="rId6"/>
    <p:sldId id="1102" r:id="rId7"/>
    <p:sldId id="1101" r:id="rId8"/>
    <p:sldId id="1099" r:id="rId9"/>
    <p:sldId id="1095" r:id="rId10"/>
    <p:sldId id="1096" r:id="rId11"/>
    <p:sldId id="110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638" y="-78"/>
      </p:cViewPr>
      <p:guideLst>
        <p:guide orient="horz" pos="2160"/>
        <p:guide pos="2880"/>
      </p:guideLst>
    </p:cSldViewPr>
  </p:slideViewPr>
  <p:notesTextViewPr>
    <p:cViewPr>
      <p:scale>
        <a:sx n="100" d="100"/>
        <a:sy n="100" d="100"/>
      </p:scale>
      <p:origin x="0" y="0"/>
    </p:cViewPr>
  </p:notesTextViewPr>
  <p:notesViewPr>
    <p:cSldViewPr>
      <p:cViewPr varScale="1">
        <p:scale>
          <a:sx n="85" d="100"/>
          <a:sy n="85" d="100"/>
        </p:scale>
        <p:origin x="-3834"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BEE3FA-69F3-4228-8B1C-751B7C95028F}" type="datetimeFigureOut">
              <a:rPr lang="en-US" smtClean="0"/>
              <a:pPr/>
              <a:t>4/2/2017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E50334-F2C2-4770-B480-2913F8F0EA4D}" type="slidenum">
              <a:rPr lang="en-US" smtClean="0"/>
              <a:pPr/>
              <a:t>‹#›</a:t>
            </a:fld>
            <a:endParaRPr lang="en-US" dirty="0"/>
          </a:p>
        </p:txBody>
      </p:sp>
    </p:spTree>
    <p:extLst>
      <p:ext uri="{BB962C8B-B14F-4D97-AF65-F5344CB8AC3E}">
        <p14:creationId xmlns:p14="http://schemas.microsoft.com/office/powerpoint/2010/main" val="25092194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4499376C-85DB-407B-B965-FC6367A132FF}" type="datetimeFigureOut">
              <a:rPr lang="en-US" smtClean="0"/>
              <a:pPr/>
              <a:t>4/2/2017</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20C93279-0D0F-410B-A93E-63AE6B03E72C}" type="slidenum">
              <a:rPr lang="en-US" smtClean="0"/>
              <a:pPr/>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99376C-85DB-407B-B965-FC6367A132FF}" type="datetimeFigureOut">
              <a:rPr lang="en-US" smtClean="0"/>
              <a:pPr/>
              <a:t>4/2/2017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99376C-85DB-407B-B965-FC6367A132FF}" type="datetimeFigureOut">
              <a:rPr lang="en-US" smtClean="0"/>
              <a:pPr/>
              <a:t>4/2/2017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99376C-85DB-407B-B965-FC6367A132FF}" type="datetimeFigureOut">
              <a:rPr lang="en-US" smtClean="0"/>
              <a:pPr/>
              <a:t>4/2/2017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499376C-85DB-407B-B965-FC6367A132FF}" type="datetimeFigureOut">
              <a:rPr lang="en-US" smtClean="0"/>
              <a:pPr/>
              <a:t>4/2/2017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20C93279-0D0F-410B-A93E-63AE6B03E72C}"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499376C-85DB-407B-B965-FC6367A132FF}" type="datetimeFigureOut">
              <a:rPr lang="en-US" smtClean="0"/>
              <a:pPr/>
              <a:t>4/2/2017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499376C-85DB-407B-B965-FC6367A132FF}" type="datetimeFigureOut">
              <a:rPr lang="en-US" smtClean="0"/>
              <a:pPr/>
              <a:t>4/2/2017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499376C-85DB-407B-B965-FC6367A132FF}" type="datetimeFigureOut">
              <a:rPr lang="en-US" smtClean="0"/>
              <a:pPr/>
              <a:t>4/2/2017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99376C-85DB-407B-B965-FC6367A132FF}" type="datetimeFigureOut">
              <a:rPr lang="en-US" smtClean="0"/>
              <a:pPr/>
              <a:t>4/2/2017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499376C-85DB-407B-B965-FC6367A132FF}" type="datetimeFigureOut">
              <a:rPr lang="en-US" smtClean="0"/>
              <a:pPr/>
              <a:t>4/2/2017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499376C-85DB-407B-B965-FC6367A132FF}" type="datetimeFigureOut">
              <a:rPr lang="en-US" smtClean="0"/>
              <a:pPr/>
              <a:t>4/2/2017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4499376C-85DB-407B-B965-FC6367A132FF}" type="datetimeFigureOut">
              <a:rPr lang="en-US" smtClean="0"/>
              <a:pPr/>
              <a:t>4/2/2017</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20C93279-0D0F-410B-A93E-63AE6B03E72C}"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par>
    </p:tnLst>
  </p:timing>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32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8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4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4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4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2057400"/>
            <a:ext cx="8610600" cy="914400"/>
          </a:xfrm>
        </p:spPr>
        <p:txBody>
          <a:bodyPr anchor="t">
            <a:normAutofit/>
          </a:bodyPr>
          <a:lstStyle/>
          <a:p>
            <a:r>
              <a:rPr lang="en-US" cap="none" dirty="0" smtClean="0">
                <a:effectLst>
                  <a:outerShdw blurRad="38100" dist="38100" dir="2700000" algn="tl">
                    <a:srgbClr val="000000">
                      <a:alpha val="43137"/>
                    </a:srgbClr>
                  </a:outerShdw>
                </a:effectLst>
              </a:rPr>
              <a:t>Odds and Ends</a:t>
            </a:r>
            <a:endParaRPr lang="en-US" cap="none" dirty="0">
              <a:effectLst>
                <a:outerShdw blurRad="38100" dist="38100" dir="2700000" algn="tl">
                  <a:srgbClr val="000000">
                    <a:alpha val="43137"/>
                  </a:srgbClr>
                </a:outerShdw>
              </a:effectLst>
            </a:endParaRPr>
          </a:p>
        </p:txBody>
      </p:sp>
      <p:sp>
        <p:nvSpPr>
          <p:cNvPr id="5" name="Subtitle 4"/>
          <p:cNvSpPr>
            <a:spLocks noGrp="1"/>
          </p:cNvSpPr>
          <p:nvPr>
            <p:ph type="subTitle" idx="1"/>
          </p:nvPr>
        </p:nvSpPr>
        <p:spPr>
          <a:xfrm>
            <a:off x="252412" y="3352800"/>
            <a:ext cx="8610600" cy="2819400"/>
          </a:xfrm>
        </p:spPr>
        <p:txBody>
          <a:bodyPr>
            <a:normAutofit fontScale="92500" lnSpcReduction="20000"/>
          </a:bodyPr>
          <a:lstStyle/>
          <a:p>
            <a:pPr marL="461963" indent="-461963" algn="l">
              <a:buFont typeface="Wingdings" panose="05000000000000000000" pitchFamily="2" charset="2"/>
              <a:buChar char="q"/>
            </a:pPr>
            <a:r>
              <a:rPr lang="en-US" sz="2800" b="1" dirty="0" smtClean="0">
                <a:effectLst>
                  <a:outerShdw blurRad="38100" dist="38100" dir="2700000" algn="tl">
                    <a:srgbClr val="000000">
                      <a:alpha val="43137"/>
                    </a:srgbClr>
                  </a:outerShdw>
                </a:effectLst>
              </a:rPr>
              <a:t>Parenting Teenagers</a:t>
            </a:r>
          </a:p>
          <a:p>
            <a:pPr marL="461963" indent="-461963" algn="l">
              <a:buFont typeface="Wingdings" panose="05000000000000000000" pitchFamily="2" charset="2"/>
              <a:buChar char="q"/>
            </a:pPr>
            <a:r>
              <a:rPr lang="en-US" sz="2800" b="1" dirty="0" smtClean="0">
                <a:effectLst>
                  <a:outerShdw blurRad="38100" dist="38100" dir="2700000" algn="tl">
                    <a:srgbClr val="000000">
                      <a:alpha val="43137"/>
                    </a:srgbClr>
                  </a:outerShdw>
                </a:effectLst>
              </a:rPr>
              <a:t>Relating to Your Kids as Adults</a:t>
            </a:r>
            <a:endParaRPr lang="en-US" sz="2800" b="1" dirty="0">
              <a:effectLst>
                <a:outerShdw blurRad="38100" dist="38100" dir="2700000" algn="tl">
                  <a:srgbClr val="000000">
                    <a:alpha val="43137"/>
                  </a:srgbClr>
                </a:outerShdw>
              </a:effectLst>
            </a:endParaRPr>
          </a:p>
          <a:p>
            <a:pPr marL="461963" indent="-461963" algn="l">
              <a:buFont typeface="Wingdings" panose="05000000000000000000" pitchFamily="2" charset="2"/>
              <a:buChar char="q"/>
            </a:pPr>
            <a:r>
              <a:rPr lang="en-US" sz="2800" b="1" dirty="0" smtClean="0">
                <a:effectLst>
                  <a:outerShdw blurRad="38100" dist="38100" dir="2700000" algn="tl">
                    <a:srgbClr val="000000">
                      <a:alpha val="43137"/>
                    </a:srgbClr>
                  </a:outerShdw>
                </a:effectLst>
              </a:rPr>
              <a:t>The Joys, Opportunities, and Challenges of Being a Grandparent</a:t>
            </a:r>
            <a:endParaRPr lang="en-US" sz="2800" b="1" dirty="0">
              <a:effectLst>
                <a:outerShdw blurRad="38100" dist="38100" dir="2700000" algn="tl">
                  <a:srgbClr val="000000">
                    <a:alpha val="43137"/>
                  </a:srgbClr>
                </a:outerShdw>
              </a:effectLst>
            </a:endParaRPr>
          </a:p>
          <a:p>
            <a:pPr marL="461963" indent="-461963" algn="l">
              <a:buFont typeface="Wingdings" panose="05000000000000000000" pitchFamily="2" charset="2"/>
              <a:buChar char="q"/>
            </a:pPr>
            <a:r>
              <a:rPr lang="en-US" sz="2800" b="1" dirty="0" smtClean="0">
                <a:effectLst>
                  <a:outerShdw blurRad="38100" dist="38100" dir="2700000" algn="tl">
                    <a:srgbClr val="000000">
                      <a:alpha val="43137"/>
                    </a:srgbClr>
                  </a:outerShdw>
                </a:effectLst>
              </a:rPr>
              <a:t>Working Well Together With Your Spouse as You Raise Your Kids</a:t>
            </a:r>
            <a:endParaRPr lang="en-US" sz="2800" b="1" dirty="0">
              <a:effectLst>
                <a:outerShdw blurRad="38100" dist="38100" dir="2700000" algn="tl">
                  <a:srgbClr val="000000">
                    <a:alpha val="43137"/>
                  </a:srgbClr>
                </a:outerShdw>
              </a:effectLst>
            </a:endParaRPr>
          </a:p>
          <a:p>
            <a:pPr marL="461963" indent="-461963" algn="l">
              <a:buFont typeface="Wingdings" panose="05000000000000000000" pitchFamily="2" charset="2"/>
              <a:buChar char="q"/>
            </a:pPr>
            <a:r>
              <a:rPr lang="en-US" sz="2800" b="1" dirty="0" smtClean="0">
                <a:effectLst>
                  <a:outerShdw blurRad="38100" dist="38100" dir="2700000" algn="tl">
                    <a:srgbClr val="000000">
                      <a:alpha val="43137"/>
                    </a:srgbClr>
                  </a:outerShdw>
                </a:effectLst>
              </a:rPr>
              <a:t>Going Through a Series of Fictitious Examples</a:t>
            </a:r>
            <a:endParaRPr lang="en-US" sz="2800" b="1" dirty="0">
              <a:effectLst>
                <a:outerShdw blurRad="38100" dist="38100" dir="2700000" algn="tl">
                  <a:srgbClr val="000000">
                    <a:alpha val="43137"/>
                  </a:srgbClr>
                </a:outerShdw>
              </a:effectLst>
            </a:endParaRPr>
          </a:p>
          <a:p>
            <a:endParaRPr lang="en-US" dirty="0"/>
          </a:p>
        </p:txBody>
      </p:sp>
      <p:pic>
        <p:nvPicPr>
          <p:cNvPr id="6" name="Picture 2" descr="C:\Users\Robert\AppData\Local\Microsoft\Windows\INetCache\IE\0FJ7KN5Y\Check_mark_23x20_02.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8397" y="4973741"/>
            <a:ext cx="204788" cy="1938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868225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914400"/>
          </a:xfrm>
        </p:spPr>
        <p:txBody>
          <a:bodyPr>
            <a:noAutofit/>
          </a:bodyPr>
          <a:lstStyle/>
          <a:p>
            <a:pPr marL="461963" indent="-461963"/>
            <a:r>
              <a:rPr lang="en-US" sz="3600" dirty="0" smtClean="0">
                <a:effectLst>
                  <a:outerShdw blurRad="38100" dist="38100" dir="2700000" algn="tl">
                    <a:srgbClr val="000000">
                      <a:alpha val="43137"/>
                    </a:srgbClr>
                  </a:outerShdw>
                </a:effectLst>
              </a:rPr>
              <a:t>Developing and Maintaining a Good Relationship With Your Spouse	</a:t>
            </a:r>
            <a:endParaRPr lang="en-US" sz="3600"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1066800"/>
            <a:ext cx="8229600" cy="5791200"/>
          </a:xfrm>
        </p:spPr>
        <p:txBody>
          <a:bodyPr>
            <a:normAutofit lnSpcReduction="10000"/>
          </a:bodyPr>
          <a:lstStyle/>
          <a:p>
            <a:r>
              <a:rPr lang="en-US" dirty="0" smtClean="0">
                <a:effectLst>
                  <a:outerShdw blurRad="38100" dist="38100" dir="2700000" algn="tl">
                    <a:srgbClr val="000000">
                      <a:alpha val="43137"/>
                    </a:srgbClr>
                  </a:outerShdw>
                </a:effectLst>
              </a:rPr>
              <a:t>It is vitally important that you and your spouse have time alone together on a regular basis. I recommend that you:</a:t>
            </a:r>
          </a:p>
          <a:p>
            <a:pPr lvl="1"/>
            <a:r>
              <a:rPr lang="en-US" dirty="0" smtClean="0">
                <a:effectLst>
                  <a:outerShdw blurRad="38100" dist="38100" dir="2700000" algn="tl">
                    <a:srgbClr val="000000">
                      <a:alpha val="43137"/>
                    </a:srgbClr>
                  </a:outerShdw>
                </a:effectLst>
              </a:rPr>
              <a:t>Take a “getaway” at least once or twice a year where	you arrange for a babysitter to watch the kids while the two of you spend extended time together in a place that you both enjoy:</a:t>
            </a:r>
          </a:p>
          <a:p>
            <a:pPr lvl="2"/>
            <a:r>
              <a:rPr lang="en-US" dirty="0" smtClean="0">
                <a:effectLst>
                  <a:outerShdw blurRad="38100" dist="38100" dir="2700000" algn="tl">
                    <a:srgbClr val="000000">
                      <a:alpha val="43137"/>
                    </a:srgbClr>
                  </a:outerShdw>
                </a:effectLst>
              </a:rPr>
              <a:t>Having a good time together</a:t>
            </a:r>
          </a:p>
          <a:p>
            <a:pPr lvl="2"/>
            <a:r>
              <a:rPr lang="en-US" dirty="0" smtClean="0">
                <a:effectLst>
                  <a:outerShdw blurRad="38100" dist="38100" dir="2700000" algn="tl">
                    <a:srgbClr val="000000">
                      <a:alpha val="43137"/>
                    </a:srgbClr>
                  </a:outerShdw>
                </a:effectLst>
              </a:rPr>
              <a:t>Rekindling your romance</a:t>
            </a:r>
          </a:p>
          <a:p>
            <a:pPr lvl="2"/>
            <a:r>
              <a:rPr lang="en-US" dirty="0" smtClean="0">
                <a:effectLst>
                  <a:outerShdw blurRad="38100" dist="38100" dir="2700000" algn="tl">
                    <a:srgbClr val="000000">
                      <a:alpha val="43137"/>
                    </a:srgbClr>
                  </a:outerShdw>
                </a:effectLst>
              </a:rPr>
              <a:t>Having deep, extended conversations</a:t>
            </a:r>
          </a:p>
          <a:p>
            <a:pPr lvl="2"/>
            <a:r>
              <a:rPr lang="en-US" dirty="0" smtClean="0">
                <a:effectLst>
                  <a:outerShdw blurRad="38100" dist="38100" dir="2700000" algn="tl">
                    <a:srgbClr val="000000">
                      <a:alpha val="43137"/>
                    </a:srgbClr>
                  </a:outerShdw>
                </a:effectLst>
              </a:rPr>
              <a:t>Evaluating how things have been going in your life</a:t>
            </a:r>
          </a:p>
          <a:p>
            <a:pPr lvl="2"/>
            <a:r>
              <a:rPr lang="en-US" dirty="0">
                <a:effectLst>
                  <a:outerShdw blurRad="38100" dist="38100" dir="2700000" algn="tl">
                    <a:srgbClr val="000000">
                      <a:alpha val="43137"/>
                    </a:srgbClr>
                  </a:outerShdw>
                </a:effectLst>
              </a:rPr>
              <a:t>M</a:t>
            </a:r>
            <a:r>
              <a:rPr lang="en-US" dirty="0" smtClean="0">
                <a:effectLst>
                  <a:outerShdw blurRad="38100" dist="38100" dir="2700000" algn="tl">
                    <a:srgbClr val="000000">
                      <a:alpha val="43137"/>
                    </a:srgbClr>
                  </a:outerShdw>
                </a:effectLst>
              </a:rPr>
              <a:t>aking plans together for the future</a:t>
            </a:r>
          </a:p>
          <a:p>
            <a:pPr lvl="2"/>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249655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p:cTn id="19"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1" dur="500"/>
                                        <p:tgtEl>
                                          <p:spTgt spid="5">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nodeType="clickEffect">
                                  <p:stCondLst>
                                    <p:cond delay="0"/>
                                  </p:stCondLst>
                                  <p:childTnLst>
                                    <p:set>
                                      <p:cBhvr>
                                        <p:cTn id="25" dur="1" fill="hold">
                                          <p:stCondLst>
                                            <p:cond delay="0"/>
                                          </p:stCondLst>
                                        </p:cTn>
                                        <p:tgtEl>
                                          <p:spTgt spid="5">
                                            <p:txEl>
                                              <p:pRg st="4" end="4"/>
                                            </p:txEl>
                                          </p:spTgt>
                                        </p:tgtEl>
                                        <p:attrNameLst>
                                          <p:attrName>style.visibility</p:attrName>
                                        </p:attrNameLst>
                                      </p:cBhvr>
                                      <p:to>
                                        <p:strVal val="visible"/>
                                      </p:to>
                                    </p:set>
                                    <p:anim calcmode="lin" valueType="num">
                                      <p:cBhvr>
                                        <p:cTn id="26"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7"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28" dur="500"/>
                                        <p:tgtEl>
                                          <p:spTgt spid="5">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nodeType="clickEffect">
                                  <p:stCondLst>
                                    <p:cond delay="0"/>
                                  </p:stCondLst>
                                  <p:childTnLst>
                                    <p:set>
                                      <p:cBhvr>
                                        <p:cTn id="32" dur="1" fill="hold">
                                          <p:stCondLst>
                                            <p:cond delay="0"/>
                                          </p:stCondLst>
                                        </p:cTn>
                                        <p:tgtEl>
                                          <p:spTgt spid="5">
                                            <p:txEl>
                                              <p:pRg st="5" end="5"/>
                                            </p:txEl>
                                          </p:spTgt>
                                        </p:tgtEl>
                                        <p:attrNameLst>
                                          <p:attrName>style.visibility</p:attrName>
                                        </p:attrNameLst>
                                      </p:cBhvr>
                                      <p:to>
                                        <p:strVal val="visible"/>
                                      </p:to>
                                    </p:set>
                                    <p:anim calcmode="lin" valueType="num">
                                      <p:cBhvr>
                                        <p:cTn id="33"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4"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5" dur="500"/>
                                        <p:tgtEl>
                                          <p:spTgt spid="5">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nodeType="clickEffect">
                                  <p:stCondLst>
                                    <p:cond delay="0"/>
                                  </p:stCondLst>
                                  <p:childTnLst>
                                    <p:set>
                                      <p:cBhvr>
                                        <p:cTn id="39" dur="1" fill="hold">
                                          <p:stCondLst>
                                            <p:cond delay="0"/>
                                          </p:stCondLst>
                                        </p:cTn>
                                        <p:tgtEl>
                                          <p:spTgt spid="5">
                                            <p:txEl>
                                              <p:pRg st="6" end="6"/>
                                            </p:txEl>
                                          </p:spTgt>
                                        </p:tgtEl>
                                        <p:attrNameLst>
                                          <p:attrName>style.visibility</p:attrName>
                                        </p:attrNameLst>
                                      </p:cBhvr>
                                      <p:to>
                                        <p:strVal val="visible"/>
                                      </p:to>
                                    </p:set>
                                    <p:anim calcmode="lin" valueType="num">
                                      <p:cBhvr>
                                        <p:cTn id="40"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41"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42"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914400"/>
          </a:xfrm>
        </p:spPr>
        <p:txBody>
          <a:bodyPr>
            <a:noAutofit/>
          </a:bodyPr>
          <a:lstStyle/>
          <a:p>
            <a:pPr marL="461963" indent="-461963"/>
            <a:r>
              <a:rPr lang="en-US" sz="3600" dirty="0" smtClean="0">
                <a:effectLst>
                  <a:outerShdw blurRad="38100" dist="38100" dir="2700000" algn="tl">
                    <a:srgbClr val="000000">
                      <a:alpha val="43137"/>
                    </a:srgbClr>
                  </a:outerShdw>
                </a:effectLst>
              </a:rPr>
              <a:t>Questions to Consider</a:t>
            </a:r>
            <a:endParaRPr lang="en-US" sz="3600"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1066800"/>
            <a:ext cx="8229600" cy="5791200"/>
          </a:xfrm>
        </p:spPr>
        <p:txBody>
          <a:bodyPr>
            <a:normAutofit fontScale="92500" lnSpcReduction="20000"/>
          </a:bodyPr>
          <a:lstStyle/>
          <a:p>
            <a:r>
              <a:rPr lang="en-US" dirty="0" smtClean="0">
                <a:effectLst>
                  <a:outerShdw blurRad="38100" dist="38100" dir="2700000" algn="tl">
                    <a:srgbClr val="000000">
                      <a:alpha val="43137"/>
                    </a:srgbClr>
                  </a:outerShdw>
                </a:effectLst>
              </a:rPr>
              <a:t>Do you agree that your relationship with your spouse has a big impact on how well you are able to parent your kids? Can you give an example of where you have seen this?</a:t>
            </a:r>
          </a:p>
          <a:p>
            <a:r>
              <a:rPr lang="en-US" dirty="0" smtClean="0">
                <a:effectLst>
                  <a:outerShdw blurRad="38100" dist="38100" dir="2700000" algn="tl">
                    <a:srgbClr val="000000">
                      <a:alpha val="43137"/>
                    </a:srgbClr>
                  </a:outerShdw>
                </a:effectLst>
              </a:rPr>
              <a:t>Do you agree with my assertion that the husband and wife relationship should be given </a:t>
            </a:r>
            <a:r>
              <a:rPr lang="en-US" u="sng" dirty="0" smtClean="0">
                <a:effectLst>
                  <a:outerShdw blurRad="38100" dist="38100" dir="2700000" algn="tl">
                    <a:srgbClr val="000000">
                      <a:alpha val="43137"/>
                    </a:srgbClr>
                  </a:outerShdw>
                </a:effectLst>
              </a:rPr>
              <a:t>priority</a:t>
            </a:r>
            <a:r>
              <a:rPr lang="en-US" dirty="0" smtClean="0">
                <a:effectLst>
                  <a:outerShdw blurRad="38100" dist="38100" dir="2700000" algn="tl">
                    <a:srgbClr val="000000">
                      <a:alpha val="43137"/>
                    </a:srgbClr>
                  </a:outerShdw>
                </a:effectLst>
              </a:rPr>
              <a:t> over the parent-child relationships? Why or why not?</a:t>
            </a:r>
          </a:p>
          <a:p>
            <a:r>
              <a:rPr lang="en-US" dirty="0" smtClean="0">
                <a:effectLst>
                  <a:outerShdw blurRad="38100" dist="38100" dir="2700000" algn="tl">
                    <a:srgbClr val="000000">
                      <a:alpha val="43137"/>
                    </a:srgbClr>
                  </a:outerShdw>
                </a:effectLst>
              </a:rPr>
              <a:t>Do you think it’s a good idea for you and your spouse to spend the kind of time alone together that I have suggested? Do you think it’s realistic to expect that you will be able to spend this kind of time together?</a:t>
            </a: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174426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914400"/>
          </a:xfrm>
        </p:spPr>
        <p:txBody>
          <a:bodyPr>
            <a:noAutofit/>
          </a:bodyPr>
          <a:lstStyle/>
          <a:p>
            <a:pPr marL="461963" indent="-461963"/>
            <a:r>
              <a:rPr lang="en-US" sz="3600" dirty="0" smtClean="0">
                <a:effectLst>
                  <a:outerShdw blurRad="38100" dist="38100" dir="2700000" algn="tl">
                    <a:srgbClr val="000000">
                      <a:alpha val="43137"/>
                    </a:srgbClr>
                  </a:outerShdw>
                </a:effectLst>
              </a:rPr>
              <a:t>Working Well Together With Your Spouse as You Raise Your Kids</a:t>
            </a:r>
            <a:endParaRPr lang="en-US" sz="3600"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1066800"/>
            <a:ext cx="8229600" cy="5791200"/>
          </a:xfrm>
        </p:spPr>
        <p:txBody>
          <a:bodyPr>
            <a:normAutofit fontScale="92500" lnSpcReduction="20000"/>
          </a:bodyPr>
          <a:lstStyle/>
          <a:p>
            <a:r>
              <a:rPr lang="en-US" dirty="0" smtClean="0">
                <a:effectLst>
                  <a:outerShdw blurRad="38100" dist="38100" dir="2700000" algn="tl">
                    <a:srgbClr val="000000">
                      <a:alpha val="43137"/>
                    </a:srgbClr>
                  </a:outerShdw>
                </a:effectLst>
              </a:rPr>
              <a:t>You and your spouse </a:t>
            </a:r>
            <a:r>
              <a:rPr lang="en-US" u="sng" dirty="0" smtClean="0">
                <a:effectLst>
                  <a:outerShdw blurRad="38100" dist="38100" dir="2700000" algn="tl">
                    <a:srgbClr val="000000">
                      <a:alpha val="43137"/>
                    </a:srgbClr>
                  </a:outerShdw>
                </a:effectLst>
              </a:rPr>
              <a:t>share</a:t>
            </a:r>
            <a:r>
              <a:rPr lang="en-US" dirty="0" smtClean="0">
                <a:effectLst>
                  <a:outerShdw blurRad="38100" dist="38100" dir="2700000" algn="tl">
                    <a:srgbClr val="000000">
                      <a:alpha val="43137"/>
                    </a:srgbClr>
                  </a:outerShdw>
                </a:effectLst>
              </a:rPr>
              <a:t> the responsibility of raising your kids. (Ephesians 6:1-2)</a:t>
            </a:r>
          </a:p>
          <a:p>
            <a:r>
              <a:rPr lang="en-US" dirty="0" smtClean="0">
                <a:effectLst>
                  <a:outerShdw blurRad="38100" dist="38100" dir="2700000" algn="tl">
                    <a:srgbClr val="000000">
                      <a:alpha val="43137"/>
                    </a:srgbClr>
                  </a:outerShdw>
                </a:effectLst>
              </a:rPr>
              <a:t>To the extent that the two of you have </a:t>
            </a:r>
            <a:r>
              <a:rPr lang="en-US" u="sng" dirty="0" smtClean="0">
                <a:effectLst>
                  <a:outerShdw blurRad="38100" dist="38100" dir="2700000" algn="tl">
                    <a:srgbClr val="000000">
                      <a:alpha val="43137"/>
                    </a:srgbClr>
                  </a:outerShdw>
                </a:effectLst>
              </a:rPr>
              <a:t>harmony</a:t>
            </a:r>
            <a:r>
              <a:rPr lang="en-US" dirty="0" smtClean="0">
                <a:effectLst>
                  <a:outerShdw blurRad="38100" dist="38100" dir="2700000" algn="tl">
                    <a:srgbClr val="000000">
                      <a:alpha val="43137"/>
                    </a:srgbClr>
                  </a:outerShdw>
                </a:effectLst>
              </a:rPr>
              <a:t> between you and work </a:t>
            </a:r>
            <a:r>
              <a:rPr lang="en-US" u="sng" dirty="0" smtClean="0">
                <a:effectLst>
                  <a:outerShdw blurRad="38100" dist="38100" dir="2700000" algn="tl">
                    <a:srgbClr val="000000">
                      <a:alpha val="43137"/>
                    </a:srgbClr>
                  </a:outerShdw>
                </a:effectLst>
              </a:rPr>
              <a:t>well</a:t>
            </a:r>
            <a:r>
              <a:rPr lang="en-US" dirty="0" smtClean="0">
                <a:effectLst>
                  <a:outerShdw blurRad="38100" dist="38100" dir="2700000" algn="tl">
                    <a:srgbClr val="000000">
                      <a:alpha val="43137"/>
                    </a:srgbClr>
                  </a:outerShdw>
                </a:effectLst>
              </a:rPr>
              <a:t> together, you will do a better job raising your kids and things will go well for the family as a whole. </a:t>
            </a:r>
          </a:p>
          <a:p>
            <a:r>
              <a:rPr lang="en-US" dirty="0" smtClean="0">
                <a:effectLst>
                  <a:outerShdw blurRad="38100" dist="38100" dir="2700000" algn="tl">
                    <a:srgbClr val="000000">
                      <a:alpha val="43137"/>
                    </a:srgbClr>
                  </a:outerShdw>
                </a:effectLst>
              </a:rPr>
              <a:t>To the extent that the two of you are </a:t>
            </a:r>
            <a:r>
              <a:rPr lang="en-US" u="sng" dirty="0" smtClean="0">
                <a:effectLst>
                  <a:outerShdw blurRad="38100" dist="38100" dir="2700000" algn="tl">
                    <a:srgbClr val="000000">
                      <a:alpha val="43137"/>
                    </a:srgbClr>
                  </a:outerShdw>
                </a:effectLst>
              </a:rPr>
              <a:t>not</a:t>
            </a:r>
            <a:r>
              <a:rPr lang="en-US" dirty="0" smtClean="0">
                <a:effectLst>
                  <a:outerShdw blurRad="38100" dist="38100" dir="2700000" algn="tl">
                    <a:srgbClr val="000000">
                      <a:alpha val="43137"/>
                    </a:srgbClr>
                  </a:outerShdw>
                </a:effectLst>
              </a:rPr>
              <a:t> working well together, or worse yet, in </a:t>
            </a:r>
            <a:r>
              <a:rPr lang="en-US" u="sng" dirty="0" smtClean="0">
                <a:effectLst>
                  <a:outerShdw blurRad="38100" dist="38100" dir="2700000" algn="tl">
                    <a:srgbClr val="000000">
                      <a:alpha val="43137"/>
                    </a:srgbClr>
                  </a:outerShdw>
                </a:effectLst>
              </a:rPr>
              <a:t>conflict</a:t>
            </a:r>
            <a:r>
              <a:rPr lang="en-US" dirty="0" smtClean="0">
                <a:effectLst>
                  <a:outerShdw blurRad="38100" dist="38100" dir="2700000" algn="tl">
                    <a:srgbClr val="000000">
                      <a:alpha val="43137"/>
                    </a:srgbClr>
                  </a:outerShdw>
                </a:effectLst>
              </a:rPr>
              <a:t> with one another, the entire family will suffer for it, and it will be difficult, if not impossible to do a good job raising your kids.</a:t>
            </a: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4428770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914400"/>
          </a:xfrm>
        </p:spPr>
        <p:txBody>
          <a:bodyPr>
            <a:noAutofit/>
          </a:bodyPr>
          <a:lstStyle/>
          <a:p>
            <a:pPr marL="461963" indent="-461963"/>
            <a:r>
              <a:rPr lang="en-US" sz="3600" dirty="0" smtClean="0">
                <a:effectLst>
                  <a:outerShdw blurRad="38100" dist="38100" dir="2700000" algn="tl">
                    <a:srgbClr val="000000">
                      <a:alpha val="43137"/>
                    </a:srgbClr>
                  </a:outerShdw>
                </a:effectLst>
              </a:rPr>
              <a:t>Working Well Together With Your Spouse as You Raise Your Kids</a:t>
            </a:r>
            <a:endParaRPr lang="en-US" sz="3600"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1066800"/>
            <a:ext cx="8229600" cy="5791200"/>
          </a:xfrm>
        </p:spPr>
        <p:txBody>
          <a:bodyPr>
            <a:normAutofit/>
          </a:bodyPr>
          <a:lstStyle/>
          <a:p>
            <a:r>
              <a:rPr lang="en-US" dirty="0" smtClean="0">
                <a:effectLst>
                  <a:outerShdw blurRad="38100" dist="38100" dir="2700000" algn="tl">
                    <a:srgbClr val="000000">
                      <a:alpha val="43137"/>
                    </a:srgbClr>
                  </a:outerShdw>
                </a:effectLst>
              </a:rPr>
              <a:t>Therefore, our focus in this section of the parenting class will be to look at ways that the two of you can:</a:t>
            </a:r>
          </a:p>
          <a:p>
            <a:pPr lvl="1"/>
            <a:r>
              <a:rPr lang="en-US" dirty="0" smtClean="0">
                <a:effectLst>
                  <a:outerShdw blurRad="38100" dist="38100" dir="2700000" algn="tl">
                    <a:srgbClr val="000000">
                      <a:alpha val="43137"/>
                    </a:srgbClr>
                  </a:outerShdw>
                </a:effectLst>
              </a:rPr>
              <a:t>Develop and maintain a good relationship with one another</a:t>
            </a:r>
          </a:p>
          <a:p>
            <a:pPr lvl="1"/>
            <a:r>
              <a:rPr lang="en-US" dirty="0" smtClean="0">
                <a:effectLst>
                  <a:outerShdw blurRad="38100" dist="38100" dir="2700000" algn="tl">
                    <a:srgbClr val="000000">
                      <a:alpha val="43137"/>
                    </a:srgbClr>
                  </a:outerShdw>
                </a:effectLst>
              </a:rPr>
              <a:t>Learn to work well together, especially in your efforts to raise kids</a:t>
            </a: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1401147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914400"/>
          </a:xfrm>
        </p:spPr>
        <p:txBody>
          <a:bodyPr>
            <a:noAutofit/>
          </a:bodyPr>
          <a:lstStyle/>
          <a:p>
            <a:pPr marL="461963" indent="-461963"/>
            <a:r>
              <a:rPr lang="en-US" sz="3600" dirty="0" smtClean="0">
                <a:effectLst>
                  <a:outerShdw blurRad="38100" dist="38100" dir="2700000" algn="tl">
                    <a:srgbClr val="000000">
                      <a:alpha val="43137"/>
                    </a:srgbClr>
                  </a:outerShdw>
                </a:effectLst>
              </a:rPr>
              <a:t>The Primary Nature of Your Relationship With Your Spouse</a:t>
            </a:r>
            <a:endParaRPr lang="en-US" sz="3600"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1066800"/>
            <a:ext cx="8229600" cy="5791200"/>
          </a:xfrm>
        </p:spPr>
        <p:txBody>
          <a:bodyPr>
            <a:normAutofit/>
          </a:bodyPr>
          <a:lstStyle/>
          <a:p>
            <a:r>
              <a:rPr lang="en-US" dirty="0" smtClean="0">
                <a:effectLst>
                  <a:outerShdw blurRad="38100" dist="38100" dir="2700000" algn="tl">
                    <a:srgbClr val="000000">
                      <a:alpha val="43137"/>
                    </a:srgbClr>
                  </a:outerShdw>
                </a:effectLst>
              </a:rPr>
              <a:t>Your relationship with your spouse is the </a:t>
            </a:r>
            <a:r>
              <a:rPr lang="en-US" u="sng" dirty="0" smtClean="0">
                <a:effectLst>
                  <a:outerShdw blurRad="38100" dist="38100" dir="2700000" algn="tl">
                    <a:srgbClr val="000000">
                      <a:alpha val="43137"/>
                    </a:srgbClr>
                  </a:outerShdw>
                </a:effectLst>
              </a:rPr>
              <a:t>primary</a:t>
            </a:r>
            <a:r>
              <a:rPr lang="en-US" dirty="0" smtClean="0">
                <a:effectLst>
                  <a:outerShdw blurRad="38100" dist="38100" dir="2700000" algn="tl">
                    <a:srgbClr val="000000">
                      <a:alpha val="43137"/>
                    </a:srgbClr>
                  </a:outerShdw>
                </a:effectLst>
              </a:rPr>
              <a:t> relationship in the household:</a:t>
            </a:r>
          </a:p>
          <a:p>
            <a:pPr lvl="1"/>
            <a:r>
              <a:rPr lang="en-US" dirty="0" smtClean="0">
                <a:effectLst>
                  <a:outerShdw blurRad="38100" dist="38100" dir="2700000" algn="tl">
                    <a:srgbClr val="000000">
                      <a:alpha val="43137"/>
                    </a:srgbClr>
                  </a:outerShdw>
                </a:effectLst>
              </a:rPr>
              <a:t>It is the </a:t>
            </a:r>
            <a:r>
              <a:rPr lang="en-US" u="sng" dirty="0" smtClean="0">
                <a:effectLst>
                  <a:outerShdw blurRad="38100" dist="38100" dir="2700000" algn="tl">
                    <a:srgbClr val="000000">
                      <a:alpha val="43137"/>
                    </a:srgbClr>
                  </a:outerShdw>
                </a:effectLst>
              </a:rPr>
              <a:t>original</a:t>
            </a:r>
            <a:r>
              <a:rPr lang="en-US" dirty="0" smtClean="0">
                <a:effectLst>
                  <a:outerShdw blurRad="38100" dist="38100" dir="2700000" algn="tl">
                    <a:srgbClr val="000000">
                      <a:alpha val="43137"/>
                    </a:srgbClr>
                  </a:outerShdw>
                </a:effectLst>
              </a:rPr>
              <a:t> relationship that formed your household.</a:t>
            </a:r>
          </a:p>
          <a:p>
            <a:pPr lvl="1"/>
            <a:r>
              <a:rPr lang="en-US" dirty="0" smtClean="0">
                <a:effectLst>
                  <a:outerShdw blurRad="38100" dist="38100" dir="2700000" algn="tl">
                    <a:srgbClr val="000000">
                      <a:alpha val="43137"/>
                    </a:srgbClr>
                  </a:outerShdw>
                </a:effectLst>
              </a:rPr>
              <a:t>Your kids are a </a:t>
            </a:r>
            <a:r>
              <a:rPr lang="en-US" u="sng" dirty="0" smtClean="0">
                <a:effectLst>
                  <a:outerShdw blurRad="38100" dist="38100" dir="2700000" algn="tl">
                    <a:srgbClr val="000000">
                      <a:alpha val="43137"/>
                    </a:srgbClr>
                  </a:outerShdw>
                </a:effectLst>
              </a:rPr>
              <a:t>byproduct</a:t>
            </a:r>
            <a:r>
              <a:rPr lang="en-US" dirty="0" smtClean="0">
                <a:effectLst>
                  <a:outerShdw blurRad="38100" dist="38100" dir="2700000" algn="tl">
                    <a:srgbClr val="000000">
                      <a:alpha val="43137"/>
                    </a:srgbClr>
                  </a:outerShdw>
                </a:effectLst>
              </a:rPr>
              <a:t> of that relationship.</a:t>
            </a:r>
          </a:p>
          <a:p>
            <a:pPr lvl="1"/>
            <a:r>
              <a:rPr lang="en-US" dirty="0" smtClean="0">
                <a:effectLst>
                  <a:outerShdw blurRad="38100" dist="38100" dir="2700000" algn="tl">
                    <a:srgbClr val="000000">
                      <a:alpha val="43137"/>
                    </a:srgbClr>
                  </a:outerShdw>
                </a:effectLst>
              </a:rPr>
              <a:t>The husband and wife are both to be </a:t>
            </a:r>
            <a:r>
              <a:rPr lang="en-US" u="sng" dirty="0" smtClean="0">
                <a:effectLst>
                  <a:outerShdw blurRad="38100" dist="38100" dir="2700000" algn="tl">
                    <a:srgbClr val="000000">
                      <a:alpha val="43137"/>
                    </a:srgbClr>
                  </a:outerShdw>
                </a:effectLst>
              </a:rPr>
              <a:t>honored and obeyed</a:t>
            </a:r>
            <a:r>
              <a:rPr lang="en-US" dirty="0" smtClean="0">
                <a:effectLst>
                  <a:outerShdw blurRad="38100" dist="38100" dir="2700000" algn="tl">
                    <a:srgbClr val="000000">
                      <a:alpha val="43137"/>
                    </a:srgbClr>
                  </a:outerShdw>
                </a:effectLst>
              </a:rPr>
              <a:t> by the kids. (Eph. 6:1; Colossians 3:20)</a:t>
            </a:r>
          </a:p>
          <a:p>
            <a:pPr lvl="1"/>
            <a:r>
              <a:rPr lang="en-US" dirty="0" smtClean="0">
                <a:effectLst>
                  <a:outerShdw blurRad="38100" dist="38100" dir="2700000" algn="tl">
                    <a:srgbClr val="000000">
                      <a:alpha val="43137"/>
                    </a:srgbClr>
                  </a:outerShdw>
                </a:effectLst>
              </a:rPr>
              <a:t>Once the kids are grown and move out it will again be the </a:t>
            </a:r>
            <a:r>
              <a:rPr lang="en-US" u="sng" dirty="0" smtClean="0">
                <a:effectLst>
                  <a:outerShdw blurRad="38100" dist="38100" dir="2700000" algn="tl">
                    <a:srgbClr val="000000">
                      <a:alpha val="43137"/>
                    </a:srgbClr>
                  </a:outerShdw>
                </a:effectLst>
              </a:rPr>
              <a:t>final</a:t>
            </a:r>
            <a:r>
              <a:rPr lang="en-US" dirty="0" smtClean="0">
                <a:effectLst>
                  <a:outerShdw blurRad="38100" dist="38100" dir="2700000" algn="tl">
                    <a:srgbClr val="000000">
                      <a:alpha val="43137"/>
                    </a:srgbClr>
                  </a:outerShdw>
                </a:effectLst>
              </a:rPr>
              <a:t> remaining relationship in the household.</a:t>
            </a:r>
          </a:p>
          <a:p>
            <a:pPr lvl="1"/>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1210975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914400"/>
          </a:xfrm>
        </p:spPr>
        <p:txBody>
          <a:bodyPr>
            <a:noAutofit/>
          </a:bodyPr>
          <a:lstStyle/>
          <a:p>
            <a:pPr marL="461963" indent="-461963"/>
            <a:r>
              <a:rPr lang="en-US" sz="3600" dirty="0">
                <a:effectLst>
                  <a:outerShdw blurRad="38100" dist="38100" dir="2700000" algn="tl">
                    <a:srgbClr val="000000">
                      <a:alpha val="43137"/>
                    </a:srgbClr>
                  </a:outerShdw>
                </a:effectLst>
              </a:rPr>
              <a:t>The Primary Nature of Your Relationship With Your Spouse</a:t>
            </a:r>
          </a:p>
        </p:txBody>
      </p:sp>
      <p:sp>
        <p:nvSpPr>
          <p:cNvPr id="5" name="Content Placeholder 4"/>
          <p:cNvSpPr>
            <a:spLocks noGrp="1"/>
          </p:cNvSpPr>
          <p:nvPr>
            <p:ph idx="1"/>
          </p:nvPr>
        </p:nvSpPr>
        <p:spPr>
          <a:xfrm>
            <a:off x="457200" y="1066800"/>
            <a:ext cx="8229600" cy="5791200"/>
          </a:xfrm>
        </p:spPr>
        <p:txBody>
          <a:bodyPr>
            <a:normAutofit/>
          </a:bodyPr>
          <a:lstStyle/>
          <a:p>
            <a:r>
              <a:rPr lang="en-US" sz="3000" dirty="0" smtClean="0">
                <a:effectLst>
                  <a:outerShdw blurRad="38100" dist="38100" dir="2700000" algn="tl">
                    <a:srgbClr val="000000">
                      <a:alpha val="43137"/>
                    </a:srgbClr>
                  </a:outerShdw>
                </a:effectLst>
              </a:rPr>
              <a:t>No matter how much affection and comradery you may have with any of your kids, it can never even come close to the level of intimacy that you </a:t>
            </a:r>
            <a:r>
              <a:rPr lang="en-US" sz="3000" u="sng" dirty="0" smtClean="0">
                <a:effectLst>
                  <a:outerShdw blurRad="38100" dist="38100" dir="2700000" algn="tl">
                    <a:srgbClr val="000000">
                      <a:alpha val="43137"/>
                    </a:srgbClr>
                  </a:outerShdw>
                </a:effectLst>
              </a:rPr>
              <a:t>should</a:t>
            </a:r>
            <a:r>
              <a:rPr lang="en-US" sz="3000" dirty="0" smtClean="0">
                <a:effectLst>
                  <a:outerShdw blurRad="38100" dist="38100" dir="2700000" algn="tl">
                    <a:srgbClr val="000000">
                      <a:alpha val="43137"/>
                    </a:srgbClr>
                  </a:outerShdw>
                </a:effectLst>
              </a:rPr>
              <a:t> have with your spouse.</a:t>
            </a:r>
          </a:p>
          <a:p>
            <a:pPr lvl="1"/>
            <a:r>
              <a:rPr lang="en-US" dirty="0" smtClean="0">
                <a:effectLst>
                  <a:outerShdw blurRad="38100" dist="38100" dir="2700000" algn="tl">
                    <a:srgbClr val="000000">
                      <a:alpha val="43137"/>
                    </a:srgbClr>
                  </a:outerShdw>
                </a:effectLst>
              </a:rPr>
              <a:t>You are bound to your spouse by a covenant that the two of you made to be joined together for life. (Proverbs 2:17; cf. Matthew 19:5-6)</a:t>
            </a:r>
          </a:p>
          <a:p>
            <a:pPr lvl="1"/>
            <a:r>
              <a:rPr lang="en-US" dirty="0" smtClean="0">
                <a:effectLst>
                  <a:outerShdw blurRad="38100" dist="38100" dir="2700000" algn="tl">
                    <a:srgbClr val="000000">
                      <a:alpha val="43137"/>
                    </a:srgbClr>
                  </a:outerShdw>
                </a:effectLst>
              </a:rPr>
              <a:t>There is a physical, romantic side to your relationship with your spouse. (Proverbs 5:19; 1Corinthians 7:5)</a:t>
            </a: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056846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914400"/>
          </a:xfrm>
        </p:spPr>
        <p:txBody>
          <a:bodyPr>
            <a:noAutofit/>
          </a:bodyPr>
          <a:lstStyle/>
          <a:p>
            <a:pPr marL="461963" indent="-461963"/>
            <a:r>
              <a:rPr lang="en-US" sz="3600" dirty="0">
                <a:effectLst>
                  <a:outerShdw blurRad="38100" dist="38100" dir="2700000" algn="tl">
                    <a:srgbClr val="000000">
                      <a:alpha val="43137"/>
                    </a:srgbClr>
                  </a:outerShdw>
                </a:effectLst>
              </a:rPr>
              <a:t>The Primary Nature of Your Relationship With Your Spouse</a:t>
            </a:r>
          </a:p>
        </p:txBody>
      </p:sp>
      <p:sp>
        <p:nvSpPr>
          <p:cNvPr id="5" name="Content Placeholder 4"/>
          <p:cNvSpPr>
            <a:spLocks noGrp="1"/>
          </p:cNvSpPr>
          <p:nvPr>
            <p:ph idx="1"/>
          </p:nvPr>
        </p:nvSpPr>
        <p:spPr>
          <a:xfrm>
            <a:off x="457200" y="1066800"/>
            <a:ext cx="8229600" cy="5791200"/>
          </a:xfrm>
        </p:spPr>
        <p:txBody>
          <a:bodyPr>
            <a:normAutofit fontScale="92500" lnSpcReduction="20000"/>
          </a:bodyPr>
          <a:lstStyle/>
          <a:p>
            <a:r>
              <a:rPr lang="en-US" dirty="0" smtClean="0">
                <a:effectLst>
                  <a:outerShdw blurRad="38100" dist="38100" dir="2700000" algn="tl">
                    <a:srgbClr val="000000">
                      <a:alpha val="43137"/>
                    </a:srgbClr>
                  </a:outerShdw>
                </a:effectLst>
              </a:rPr>
              <a:t>No matter how much affection and comradery you may have with any of your kids, it can never even come close to the level of intimacy that you </a:t>
            </a:r>
            <a:r>
              <a:rPr lang="en-US" u="sng" dirty="0" smtClean="0">
                <a:effectLst>
                  <a:outerShdw blurRad="38100" dist="38100" dir="2700000" algn="tl">
                    <a:srgbClr val="000000">
                      <a:alpha val="43137"/>
                    </a:srgbClr>
                  </a:outerShdw>
                </a:effectLst>
              </a:rPr>
              <a:t>should</a:t>
            </a:r>
            <a:r>
              <a:rPr lang="en-US" dirty="0" smtClean="0">
                <a:effectLst>
                  <a:outerShdw blurRad="38100" dist="38100" dir="2700000" algn="tl">
                    <a:srgbClr val="000000">
                      <a:alpha val="43137"/>
                    </a:srgbClr>
                  </a:outerShdw>
                </a:effectLst>
              </a:rPr>
              <a:t> have with your spouse.</a:t>
            </a:r>
          </a:p>
          <a:p>
            <a:pPr lvl="1"/>
            <a:r>
              <a:rPr lang="en-US" dirty="0" smtClean="0">
                <a:effectLst>
                  <a:outerShdw blurRad="38100" dist="38100" dir="2700000" algn="tl">
                    <a:srgbClr val="000000">
                      <a:alpha val="43137"/>
                    </a:srgbClr>
                  </a:outerShdw>
                </a:effectLst>
              </a:rPr>
              <a:t>As the two of you become “one flesh” you portray the special unity that the two of you share, and, by way of application, portray the “mystery” of the intimate relationship between Christ and the church. </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“A </a:t>
            </a:r>
            <a:r>
              <a:rPr lang="en-US" b="1" i="1" dirty="0">
                <a:solidFill>
                  <a:srgbClr val="FFFF00"/>
                </a:solidFill>
                <a:effectLst>
                  <a:outerShdw blurRad="38100" dist="38100" dir="2700000" algn="tl">
                    <a:srgbClr val="000000">
                      <a:alpha val="43137"/>
                    </a:srgbClr>
                  </a:outerShdw>
                </a:effectLst>
                <a:latin typeface="Cambria" pitchFamily="18" charset="0"/>
              </a:rPr>
              <a:t>man shall leave his father and his mother and hold fast to his wife, and the two shall become one </a:t>
            </a:r>
            <a:r>
              <a:rPr lang="en-US" b="1" i="1" dirty="0" smtClean="0">
                <a:solidFill>
                  <a:srgbClr val="FFFF00"/>
                </a:solidFill>
                <a:effectLst>
                  <a:outerShdw blurRad="38100" dist="38100" dir="2700000" algn="tl">
                    <a:srgbClr val="000000">
                      <a:alpha val="43137"/>
                    </a:srgbClr>
                  </a:outerShdw>
                </a:effectLst>
                <a:latin typeface="Cambria" pitchFamily="18" charset="0"/>
              </a:rPr>
              <a:t>flesh”. </a:t>
            </a:r>
            <a:r>
              <a:rPr lang="en-US" b="1" i="1" dirty="0">
                <a:solidFill>
                  <a:srgbClr val="FFFF00"/>
                </a:solidFill>
                <a:effectLst>
                  <a:outerShdw blurRad="38100" dist="38100" dir="2700000" algn="tl">
                    <a:srgbClr val="000000">
                      <a:alpha val="43137"/>
                    </a:srgbClr>
                  </a:outerShdw>
                </a:effectLst>
                <a:latin typeface="Cambria" pitchFamily="18" charset="0"/>
              </a:rPr>
              <a:t>So they are no longer two but one flesh</a:t>
            </a:r>
            <a:r>
              <a:rPr lang="en-US" b="1" i="1" dirty="0" smtClean="0">
                <a:solidFill>
                  <a:srgbClr val="FFFF00"/>
                </a:solidFill>
                <a:effectLst>
                  <a:outerShdw blurRad="38100" dist="38100" dir="2700000" algn="tl">
                    <a:srgbClr val="000000">
                      <a:alpha val="43137"/>
                    </a:srgbClr>
                  </a:outerShdw>
                </a:effectLst>
                <a:latin typeface="Cambria" pitchFamily="18" charset="0"/>
              </a:rPr>
              <a:t>. What therefore God has joined together, let not man separate.</a:t>
            </a:r>
            <a:r>
              <a:rPr lang="en-US" dirty="0" smtClean="0"/>
              <a:t> </a:t>
            </a:r>
            <a:r>
              <a:rPr lang="en-US" b="1" dirty="0">
                <a:effectLst>
                  <a:outerShdw blurRad="38100" dist="38100" dir="2700000" algn="tl">
                    <a:srgbClr val="000000">
                      <a:alpha val="43137"/>
                    </a:srgbClr>
                  </a:outerShdw>
                </a:effectLst>
                <a:latin typeface="Cambria" pitchFamily="18" charset="0"/>
              </a:rPr>
              <a:t>(Mat </a:t>
            </a:r>
            <a:r>
              <a:rPr lang="en-US" b="1" dirty="0" smtClean="0">
                <a:effectLst>
                  <a:outerShdw blurRad="38100" dist="38100" dir="2700000" algn="tl">
                    <a:srgbClr val="000000">
                      <a:alpha val="43137"/>
                    </a:srgbClr>
                  </a:outerShdw>
                </a:effectLst>
                <a:latin typeface="Cambria" pitchFamily="18" charset="0"/>
              </a:rPr>
              <a:t>19:5b-6a)</a:t>
            </a:r>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763222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914400"/>
          </a:xfrm>
        </p:spPr>
        <p:txBody>
          <a:bodyPr>
            <a:noAutofit/>
          </a:bodyPr>
          <a:lstStyle/>
          <a:p>
            <a:pPr marL="461963" indent="-461963"/>
            <a:r>
              <a:rPr lang="en-US" sz="3600" dirty="0">
                <a:effectLst>
                  <a:outerShdw blurRad="38100" dist="38100" dir="2700000" algn="tl">
                    <a:srgbClr val="000000">
                      <a:alpha val="43137"/>
                    </a:srgbClr>
                  </a:outerShdw>
                </a:effectLst>
              </a:rPr>
              <a:t>The Primary Nature of Your Relationship With Your Spouse</a:t>
            </a:r>
          </a:p>
        </p:txBody>
      </p:sp>
      <p:sp>
        <p:nvSpPr>
          <p:cNvPr id="5" name="Content Placeholder 4"/>
          <p:cNvSpPr>
            <a:spLocks noGrp="1"/>
          </p:cNvSpPr>
          <p:nvPr>
            <p:ph idx="1"/>
          </p:nvPr>
        </p:nvSpPr>
        <p:spPr>
          <a:xfrm>
            <a:off x="457200" y="1066800"/>
            <a:ext cx="8229600" cy="5791200"/>
          </a:xfrm>
        </p:spPr>
        <p:txBody>
          <a:bodyPr>
            <a:normAutofit fontScale="92500" lnSpcReduction="20000"/>
          </a:bodyPr>
          <a:lstStyle/>
          <a:p>
            <a:r>
              <a:rPr lang="en-US" dirty="0" smtClean="0">
                <a:effectLst>
                  <a:outerShdw blurRad="38100" dist="38100" dir="2700000" algn="tl">
                    <a:srgbClr val="000000">
                      <a:alpha val="43137"/>
                    </a:srgbClr>
                  </a:outerShdw>
                </a:effectLst>
              </a:rPr>
              <a:t>No matter how much affection and comradery you may have with any of your kids, it can never even come close to the level of intimacy that you </a:t>
            </a:r>
            <a:r>
              <a:rPr lang="en-US" u="sng" dirty="0" smtClean="0">
                <a:effectLst>
                  <a:outerShdw blurRad="38100" dist="38100" dir="2700000" algn="tl">
                    <a:srgbClr val="000000">
                      <a:alpha val="43137"/>
                    </a:srgbClr>
                  </a:outerShdw>
                </a:effectLst>
              </a:rPr>
              <a:t>should</a:t>
            </a:r>
            <a:r>
              <a:rPr lang="en-US" dirty="0" smtClean="0">
                <a:effectLst>
                  <a:outerShdw blurRad="38100" dist="38100" dir="2700000" algn="tl">
                    <a:srgbClr val="000000">
                      <a:alpha val="43137"/>
                    </a:srgbClr>
                  </a:outerShdw>
                </a:effectLst>
              </a:rPr>
              <a:t> have with your spouse.</a:t>
            </a:r>
          </a:p>
          <a:p>
            <a:pPr lvl="1"/>
            <a:r>
              <a:rPr lang="en-US" dirty="0" smtClean="0">
                <a:effectLst>
                  <a:outerShdw blurRad="38100" dist="38100" dir="2700000" algn="tl">
                    <a:srgbClr val="000000">
                      <a:alpha val="43137"/>
                    </a:srgbClr>
                  </a:outerShdw>
                </a:effectLst>
              </a:rPr>
              <a:t>As the two of you become “one flesh” you portray the special unity that the two of you share, and, by way of application, portray the “mystery” of the intimate relationship between Christ and the church. </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a:t>
            </a:r>
            <a:r>
              <a:rPr lang="en-US" b="1" i="1" dirty="0">
                <a:solidFill>
                  <a:srgbClr val="FFFF00"/>
                </a:solidFill>
                <a:effectLst>
                  <a:outerShdw blurRad="38100" dist="38100" dir="2700000" algn="tl">
                    <a:srgbClr val="000000">
                      <a:alpha val="43137"/>
                    </a:srgbClr>
                  </a:outerShdw>
                </a:effectLst>
                <a:latin typeface="Cambria" pitchFamily="18" charset="0"/>
              </a:rPr>
              <a:t>Therefore a man shall leave his father and mother and hold fast to his wife, and the two shall become one flesh." </a:t>
            </a:r>
            <a:r>
              <a:rPr lang="en-US" b="1" i="1" dirty="0" smtClean="0">
                <a:solidFill>
                  <a:srgbClr val="FFFF00"/>
                </a:solidFill>
                <a:effectLst>
                  <a:outerShdw blurRad="38100" dist="38100" dir="2700000" algn="tl">
                    <a:srgbClr val="000000">
                      <a:alpha val="43137"/>
                    </a:srgbClr>
                  </a:outerShdw>
                </a:effectLst>
                <a:latin typeface="Cambria" pitchFamily="18" charset="0"/>
              </a:rPr>
              <a:t>This </a:t>
            </a:r>
            <a:r>
              <a:rPr lang="en-US" b="1" i="1" dirty="0">
                <a:solidFill>
                  <a:srgbClr val="FFFF00"/>
                </a:solidFill>
                <a:effectLst>
                  <a:outerShdw blurRad="38100" dist="38100" dir="2700000" algn="tl">
                    <a:srgbClr val="000000">
                      <a:alpha val="43137"/>
                    </a:srgbClr>
                  </a:outerShdw>
                </a:effectLst>
                <a:latin typeface="Cambria" pitchFamily="18" charset="0"/>
              </a:rPr>
              <a:t>mystery is profound, and I am saying that it refers to Christ and the church. </a:t>
            </a:r>
            <a:r>
              <a:rPr lang="en-US" b="1" dirty="0">
                <a:effectLst>
                  <a:outerShdw blurRad="38100" dist="38100" dir="2700000" algn="tl">
                    <a:srgbClr val="000000">
                      <a:alpha val="43137"/>
                    </a:srgbClr>
                  </a:outerShdw>
                </a:effectLst>
                <a:latin typeface="Cambria" pitchFamily="18" charset="0"/>
              </a:rPr>
              <a:t>(</a:t>
            </a:r>
            <a:r>
              <a:rPr lang="en-US" b="1" dirty="0" smtClean="0">
                <a:effectLst>
                  <a:outerShdw blurRad="38100" dist="38100" dir="2700000" algn="tl">
                    <a:srgbClr val="000000">
                      <a:alpha val="43137"/>
                    </a:srgbClr>
                  </a:outerShdw>
                </a:effectLst>
                <a:latin typeface="Cambria" pitchFamily="18" charset="0"/>
              </a:rPr>
              <a:t>Eph. 5:31-32)</a:t>
            </a:r>
          </a:p>
          <a:p>
            <a:pPr lvl="1"/>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833001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914400"/>
          </a:xfrm>
        </p:spPr>
        <p:txBody>
          <a:bodyPr>
            <a:noAutofit/>
          </a:bodyPr>
          <a:lstStyle/>
          <a:p>
            <a:pPr marL="461963" indent="-461963"/>
            <a:r>
              <a:rPr lang="en-US" sz="3600" dirty="0">
                <a:effectLst>
                  <a:outerShdw blurRad="38100" dist="38100" dir="2700000" algn="tl">
                    <a:srgbClr val="000000">
                      <a:alpha val="43137"/>
                    </a:srgbClr>
                  </a:outerShdw>
                </a:effectLst>
              </a:rPr>
              <a:t>The Primary Nature of Your Relationship With Your Spouse</a:t>
            </a:r>
          </a:p>
        </p:txBody>
      </p:sp>
      <p:sp>
        <p:nvSpPr>
          <p:cNvPr id="5" name="Content Placeholder 4"/>
          <p:cNvSpPr>
            <a:spLocks noGrp="1"/>
          </p:cNvSpPr>
          <p:nvPr>
            <p:ph idx="1"/>
          </p:nvPr>
        </p:nvSpPr>
        <p:spPr>
          <a:xfrm>
            <a:off x="457200" y="1066800"/>
            <a:ext cx="8229600" cy="5791200"/>
          </a:xfrm>
        </p:spPr>
        <p:txBody>
          <a:bodyPr>
            <a:normAutofit fontScale="92500" lnSpcReduction="20000"/>
          </a:bodyPr>
          <a:lstStyle/>
          <a:p>
            <a:r>
              <a:rPr lang="en-US" dirty="0" smtClean="0">
                <a:effectLst>
                  <a:outerShdw blurRad="38100" dist="38100" dir="2700000" algn="tl">
                    <a:srgbClr val="000000">
                      <a:alpha val="43137"/>
                    </a:srgbClr>
                  </a:outerShdw>
                </a:effectLst>
              </a:rPr>
              <a:t>It is in your </a:t>
            </a:r>
            <a:r>
              <a:rPr lang="en-US" u="sng" dirty="0" smtClean="0">
                <a:effectLst>
                  <a:outerShdw blurRad="38100" dist="38100" dir="2700000" algn="tl">
                    <a:srgbClr val="000000">
                      <a:alpha val="43137"/>
                    </a:srgbClr>
                  </a:outerShdw>
                </a:effectLst>
              </a:rPr>
              <a:t>kid’s best interest</a:t>
            </a:r>
            <a:r>
              <a:rPr lang="en-US" dirty="0" smtClean="0">
                <a:effectLst>
                  <a:outerShdw blurRad="38100" dist="38100" dir="2700000" algn="tl">
                    <a:srgbClr val="000000">
                      <a:alpha val="43137"/>
                    </a:srgbClr>
                  </a:outerShdw>
                </a:effectLst>
              </a:rPr>
              <a:t> for you to recognize and treat the parent’s relationship as the most important relationship in the family:</a:t>
            </a:r>
          </a:p>
          <a:p>
            <a:pPr lvl="1"/>
            <a:r>
              <a:rPr lang="en-US" dirty="0" smtClean="0">
                <a:effectLst>
                  <a:outerShdw blurRad="38100" dist="38100" dir="2700000" algn="tl">
                    <a:srgbClr val="000000">
                      <a:alpha val="43137"/>
                    </a:srgbClr>
                  </a:outerShdw>
                </a:effectLst>
              </a:rPr>
              <a:t>Ironically, having a parent-centered home (rather than a child-centered home) gives the kids a greater sense of well-being and security.</a:t>
            </a:r>
          </a:p>
          <a:p>
            <a:pPr lvl="1"/>
            <a:r>
              <a:rPr lang="en-US" dirty="0" smtClean="0">
                <a:effectLst>
                  <a:outerShdw blurRad="38100" dist="38100" dir="2700000" algn="tl">
                    <a:srgbClr val="000000">
                      <a:alpha val="43137"/>
                    </a:srgbClr>
                  </a:outerShdw>
                </a:effectLst>
              </a:rPr>
              <a:t>It teaches your kids that they are not the “center of the universe”.</a:t>
            </a:r>
          </a:p>
          <a:p>
            <a:pPr lvl="1"/>
            <a:r>
              <a:rPr lang="en-US" dirty="0">
                <a:effectLst>
                  <a:outerShdw blurRad="38100" dist="38100" dir="2700000" algn="tl">
                    <a:srgbClr val="000000">
                      <a:alpha val="43137"/>
                    </a:srgbClr>
                  </a:outerShdw>
                </a:effectLst>
              </a:rPr>
              <a:t>It will cause your kids to have greater respect for you as parents.</a:t>
            </a:r>
          </a:p>
          <a:p>
            <a:pPr lvl="1"/>
            <a:r>
              <a:rPr lang="en-US" dirty="0" smtClean="0">
                <a:effectLst>
                  <a:outerShdw blurRad="38100" dist="38100" dir="2700000" algn="tl">
                    <a:srgbClr val="000000">
                      <a:alpha val="43137"/>
                    </a:srgbClr>
                  </a:outerShdw>
                </a:effectLst>
              </a:rPr>
              <a:t>It teaches your kids to have respect for others.</a:t>
            </a:r>
          </a:p>
          <a:p>
            <a:pPr lvl="1"/>
            <a:r>
              <a:rPr lang="en-US" dirty="0" smtClean="0">
                <a:effectLst>
                  <a:outerShdw blurRad="38100" dist="38100" dir="2700000" algn="tl">
                    <a:srgbClr val="000000">
                      <a:alpha val="43137"/>
                    </a:srgbClr>
                  </a:outerShdw>
                </a:effectLst>
              </a:rPr>
              <a:t>It will ultimately serve as a model for your kids to treat their future spouse with honor and respect.</a:t>
            </a: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304241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914400"/>
          </a:xfrm>
        </p:spPr>
        <p:txBody>
          <a:bodyPr>
            <a:noAutofit/>
          </a:bodyPr>
          <a:lstStyle/>
          <a:p>
            <a:pPr marL="461963" indent="-461963"/>
            <a:r>
              <a:rPr lang="en-US" sz="3600" dirty="0" smtClean="0">
                <a:effectLst>
                  <a:outerShdw blurRad="38100" dist="38100" dir="2700000" algn="tl">
                    <a:srgbClr val="000000">
                      <a:alpha val="43137"/>
                    </a:srgbClr>
                  </a:outerShdw>
                </a:effectLst>
              </a:rPr>
              <a:t>Developing and Maintaining a Good Relationship With Your Spouse	</a:t>
            </a:r>
            <a:endParaRPr lang="en-US" sz="3600"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1066800"/>
            <a:ext cx="8229600" cy="5791200"/>
          </a:xfrm>
        </p:spPr>
        <p:txBody>
          <a:bodyPr>
            <a:normAutofit/>
          </a:bodyPr>
          <a:lstStyle/>
          <a:p>
            <a:r>
              <a:rPr lang="en-US" dirty="0" smtClean="0">
                <a:effectLst>
                  <a:outerShdw blurRad="38100" dist="38100" dir="2700000" algn="tl">
                    <a:srgbClr val="000000">
                      <a:alpha val="43137"/>
                    </a:srgbClr>
                  </a:outerShdw>
                </a:effectLst>
              </a:rPr>
              <a:t>I believe it is </a:t>
            </a:r>
            <a:r>
              <a:rPr lang="en-US" smtClean="0">
                <a:effectLst>
                  <a:outerShdw blurRad="38100" dist="38100" dir="2700000" algn="tl">
                    <a:srgbClr val="000000">
                      <a:alpha val="43137"/>
                    </a:srgbClr>
                  </a:outerShdw>
                </a:effectLst>
              </a:rPr>
              <a:t>important for you </a:t>
            </a:r>
            <a:r>
              <a:rPr lang="en-US" dirty="0" smtClean="0">
                <a:effectLst>
                  <a:outerShdw blurRad="38100" dist="38100" dir="2700000" algn="tl">
                    <a:srgbClr val="000000">
                      <a:alpha val="43137"/>
                    </a:srgbClr>
                  </a:outerShdw>
                </a:effectLst>
              </a:rPr>
              <a:t>and your spouse have time alone together on a regular basis. I recommend that you:</a:t>
            </a:r>
          </a:p>
          <a:p>
            <a:pPr lvl="1"/>
            <a:r>
              <a:rPr lang="en-US" dirty="0" smtClean="0">
                <a:effectLst>
                  <a:outerShdw blurRad="38100" dist="38100" dir="2700000" algn="tl">
                    <a:srgbClr val="000000">
                      <a:alpha val="43137"/>
                    </a:srgbClr>
                  </a:outerShdw>
                </a:effectLst>
              </a:rPr>
              <a:t>Try to spend at least an hour or so every day where just the two of you are </a:t>
            </a:r>
            <a:r>
              <a:rPr lang="en-US" dirty="0">
                <a:effectLst>
                  <a:outerShdw blurRad="38100" dist="38100" dir="2700000" algn="tl">
                    <a:srgbClr val="000000">
                      <a:alpha val="43137"/>
                    </a:srgbClr>
                  </a:outerShdw>
                </a:effectLst>
              </a:rPr>
              <a:t>(preferably </a:t>
            </a:r>
            <a:r>
              <a:rPr lang="en-US" dirty="0" smtClean="0">
                <a:effectLst>
                  <a:outerShdw blurRad="38100" dist="38100" dir="2700000" algn="tl">
                    <a:srgbClr val="000000">
                      <a:alpha val="43137"/>
                    </a:srgbClr>
                  </a:outerShdw>
                </a:effectLst>
              </a:rPr>
              <a:t>alone</a:t>
            </a:r>
            <a:r>
              <a:rPr lang="en-US" dirty="0">
                <a:effectLst>
                  <a:outerShdw blurRad="38100" dist="38100" dir="2700000" algn="tl">
                    <a:srgbClr val="000000">
                      <a:alpha val="43137"/>
                    </a:srgbClr>
                  </a:outerShdw>
                </a:effectLst>
              </a:rPr>
              <a:t>) </a:t>
            </a:r>
            <a:r>
              <a:rPr lang="en-US" dirty="0" smtClean="0">
                <a:effectLst>
                  <a:outerShdw blurRad="38100" dist="38100" dir="2700000" algn="tl">
                    <a:srgbClr val="000000">
                      <a:alpha val="43137"/>
                    </a:srgbClr>
                  </a:outerShdw>
                </a:effectLst>
              </a:rPr>
              <a:t>together talking.</a:t>
            </a:r>
          </a:p>
          <a:p>
            <a:pPr lvl="1"/>
            <a:r>
              <a:rPr lang="en-US" dirty="0" smtClean="0">
                <a:effectLst>
                  <a:outerShdw blurRad="38100" dist="38100" dir="2700000" algn="tl">
                    <a:srgbClr val="000000">
                      <a:alpha val="43137"/>
                    </a:srgbClr>
                  </a:outerShdw>
                </a:effectLst>
              </a:rPr>
              <a:t>Have a date night (at least once a month, ideally once a week) where you arrange for a babysitter to watch the kids while the two of you go out and do something fun and spend time talking and enjoying one another.</a:t>
            </a:r>
          </a:p>
          <a:p>
            <a:pPr lvl="2"/>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4620598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108841</TotalTime>
  <Words>1043</Words>
  <Application>Microsoft Office PowerPoint</Application>
  <PresentationFormat>On-screen Show (4:3)</PresentationFormat>
  <Paragraphs>101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Apex</vt:lpstr>
      <vt:lpstr>Odds and Ends</vt:lpstr>
      <vt:lpstr>Working Well Together With Your Spouse as You Raise Your Kids</vt:lpstr>
      <vt:lpstr>Working Well Together With Your Spouse as You Raise Your Kids</vt:lpstr>
      <vt:lpstr>The Primary Nature of Your Relationship With Your Spouse</vt:lpstr>
      <vt:lpstr>The Primary Nature of Your Relationship With Your Spouse</vt:lpstr>
      <vt:lpstr>The Primary Nature of Your Relationship With Your Spouse</vt:lpstr>
      <vt:lpstr>The Primary Nature of Your Relationship With Your Spouse</vt:lpstr>
      <vt:lpstr>The Primary Nature of Your Relationship With Your Spouse</vt:lpstr>
      <vt:lpstr>Developing and Maintaining a Good Relationship With Your Spouse </vt:lpstr>
      <vt:lpstr>Developing and Maintaining a Good Relationship With Your Spouse </vt:lpstr>
      <vt:lpstr>Questions to Consider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rsconnolly</dc:creator>
  <cp:lastModifiedBy>Robert Connolly</cp:lastModifiedBy>
  <cp:revision>3045</cp:revision>
  <dcterms:created xsi:type="dcterms:W3CDTF">2011-01-13T01:13:42Z</dcterms:created>
  <dcterms:modified xsi:type="dcterms:W3CDTF">2017-04-02T23:01:56Z</dcterms:modified>
</cp:coreProperties>
</file>