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60" r:id="rId2"/>
    <p:sldMasterId id="2147483972" r:id="rId3"/>
    <p:sldMasterId id="2147483984" r:id="rId4"/>
    <p:sldMasterId id="2147483996" r:id="rId5"/>
    <p:sldMasterId id="2147484008" r:id="rId6"/>
  </p:sldMasterIdLst>
  <p:notesMasterIdLst>
    <p:notesMasterId r:id="rId39"/>
  </p:notesMasterIdLst>
  <p:sldIdLst>
    <p:sldId id="641" r:id="rId7"/>
    <p:sldId id="642" r:id="rId8"/>
    <p:sldId id="644" r:id="rId9"/>
    <p:sldId id="645" r:id="rId10"/>
    <p:sldId id="643" r:id="rId11"/>
    <p:sldId id="614" r:id="rId12"/>
    <p:sldId id="615" r:id="rId13"/>
    <p:sldId id="616" r:id="rId14"/>
    <p:sldId id="617" r:id="rId15"/>
    <p:sldId id="618" r:id="rId16"/>
    <p:sldId id="619" r:id="rId17"/>
    <p:sldId id="620" r:id="rId18"/>
    <p:sldId id="622" r:id="rId19"/>
    <p:sldId id="621" r:id="rId20"/>
    <p:sldId id="623" r:id="rId21"/>
    <p:sldId id="624" r:id="rId22"/>
    <p:sldId id="625" r:id="rId23"/>
    <p:sldId id="626" r:id="rId24"/>
    <p:sldId id="627" r:id="rId25"/>
    <p:sldId id="628" r:id="rId26"/>
    <p:sldId id="629" r:id="rId27"/>
    <p:sldId id="630" r:id="rId28"/>
    <p:sldId id="632" r:id="rId29"/>
    <p:sldId id="633" r:id="rId30"/>
    <p:sldId id="634" r:id="rId31"/>
    <p:sldId id="635" r:id="rId32"/>
    <p:sldId id="636" r:id="rId33"/>
    <p:sldId id="637" r:id="rId34"/>
    <p:sldId id="638" r:id="rId35"/>
    <p:sldId id="639" r:id="rId36"/>
    <p:sldId id="640" r:id="rId37"/>
    <p:sldId id="64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1F9"/>
    <a:srgbClr val="344BF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10/6/2018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22265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73079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7287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26950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4358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30852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14558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18074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010579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88353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2670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725940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42140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442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713874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25014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953910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62455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20114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710127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15100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6446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27976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88610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26096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729482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756128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9219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8291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58885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784810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91082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758505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38221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4846963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040903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80792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2887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10/6/2018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9097082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9595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9943318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809526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911910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31063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357436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9438199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079894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71085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10/6/2018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97223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2046310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054668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8651927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40969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764135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9247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10/6/2018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10/6/2018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9672224"/>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4250773"/>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33905926"/>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09526435"/>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10/6/2018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7662837"/>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hyperlink" Target="http://www.orthodox.cn/patristics/apostolicfathers/didache_en.ht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hyperlink" Target="http://www.orthodox.cn/patristics/apostolicfathers/didache_en.ht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8.xml"/><Relationship Id="rId4" Type="http://schemas.openxmlformats.org/officeDocument/2006/relationships/hyperlink" Target="http://www.orthodox.cn/patristics/apostolicfathers/didache_en.ht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hyperlink" Target="http://www.orthodox.cn/patristics/apostolicfathers/didache_en.ht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hyperlink" Target="http://www.orthodox.cn/patristics/apostolicfathers/didache_en.ht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hyperlink" Target="http://www.orthodox.cn/patristics/apostolicfathers/didache_en.ht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hyperlink" Target="http://www.orthodox.cn/patristics/apostolicfathers/didache_en.ht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3.xml"/><Relationship Id="rId4" Type="http://schemas.openxmlformats.org/officeDocument/2006/relationships/hyperlink" Target="http://www.orthodox.cn/patristics/apostolicfathers/didache_en.ht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hyperlink" Target="http://www.orthodox.cn/patristics/apostolicfathers/didache_en.ht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hyperlink" Target="http://www.orthodox.cn/patristics/apostolicfathers/didache_en.ht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6.xml"/><Relationship Id="rId4" Type="http://schemas.openxmlformats.org/officeDocument/2006/relationships/hyperlink" Target="http://www.orthodox.cn/patristics/apostolicfathers/didache_en.ht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7.xml"/><Relationship Id="rId4" Type="http://schemas.openxmlformats.org/officeDocument/2006/relationships/hyperlink" Target="http://www.orthodox.cn/patristics/apostolicfathers/didache_en.ht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8.xml"/><Relationship Id="rId4" Type="http://schemas.openxmlformats.org/officeDocument/2006/relationships/hyperlink" Target="http://www.orthodox.cn/patristics/apostolicfathers/didache_en.ht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9.xml"/><Relationship Id="rId4" Type="http://schemas.openxmlformats.org/officeDocument/2006/relationships/hyperlink" Target="http://www.orthodox.cn/patristics/apostolicfathers/didache_en.ht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0.xml"/><Relationship Id="rId4" Type="http://schemas.openxmlformats.org/officeDocument/2006/relationships/hyperlink" Target="http://www.orthodox.cn/patristics/apostolicfathers/didache_en.htm"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21.xml"/><Relationship Id="rId4" Type="http://schemas.openxmlformats.org/officeDocument/2006/relationships/hyperlink" Target="http://www.orthodox.cn/patristics/apostolicfathers/didache_en.htm"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4.xml"/><Relationship Id="rId1" Type="http://schemas.openxmlformats.org/officeDocument/2006/relationships/themeOverride" Target="../theme/themeOverride22.xml"/><Relationship Id="rId4" Type="http://schemas.openxmlformats.org/officeDocument/2006/relationships/hyperlink" Target="http://www.orthodox.cn/patristics/apostolicfathers/didache_en.htm"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35.xml"/><Relationship Id="rId1" Type="http://schemas.openxmlformats.org/officeDocument/2006/relationships/themeOverride" Target="../theme/themeOverride23.xml"/><Relationship Id="rId4" Type="http://schemas.openxmlformats.org/officeDocument/2006/relationships/hyperlink" Target="http://www.orthodox.cn/patristics/apostolicfathers/didache_en.htm"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35.xml"/><Relationship Id="rId1" Type="http://schemas.openxmlformats.org/officeDocument/2006/relationships/themeOverride" Target="../theme/themeOverride24.xml"/><Relationship Id="rId4" Type="http://schemas.openxmlformats.org/officeDocument/2006/relationships/hyperlink" Target="http://www.orthodox.cn/patristics/apostolicfathers/didache_en.htm"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5.xml"/><Relationship Id="rId4" Type="http://schemas.openxmlformats.org/officeDocument/2006/relationships/hyperlink" Target="http://www.orthodox.cn/patristics/apostolicfathers/didache_en.ht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26.xml"/><Relationship Id="rId4" Type="http://schemas.openxmlformats.org/officeDocument/2006/relationships/hyperlink" Target="http://www.orthodox.cn/patristics/apostolicfathers/didache_en.htm"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46.xml"/><Relationship Id="rId1" Type="http://schemas.openxmlformats.org/officeDocument/2006/relationships/themeOverride" Target="../theme/themeOverride27.xml"/></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6.xml"/><Relationship Id="rId1" Type="http://schemas.openxmlformats.org/officeDocument/2006/relationships/themeOverride" Target="../theme/themeOverride28.xml"/><Relationship Id="rId4" Type="http://schemas.openxmlformats.org/officeDocument/2006/relationships/hyperlink" Target="https://www.christianity.com/church/church-history/timeline/1-300/epistle-of-diognetus-quote-11629595.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61.xml"/><Relationship Id="rId1" Type="http://schemas.openxmlformats.org/officeDocument/2006/relationships/themeOverride" Target="../theme/themeOverride1.xml"/><Relationship Id="rId4" Type="http://schemas.openxmlformats.org/officeDocument/2006/relationships/hyperlink" Target="http://living-faith.org/2017/11/10/the-didach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hyperlink" Target="http://www.orthodox.cn/patristics/apostolicfathers/didache_en.ht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hyperlink" Target="http://www.orthodox.cn/patristics/apostolicfathers/didache_en.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hyperlink" Target="http://www.orthodox.cn/patristics/apostolicfathers/didache_en.ht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hyperlink" Target="http://www.orthodox.cn/patristics/apostolicfathers/didache_en.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780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pPr marL="461963" indent="-461963">
              <a:buNone/>
            </a:pPr>
            <a:r>
              <a:rPr lang="en-US" b="1" dirty="0" smtClean="0"/>
              <a:t>Instructions Concerning Fasting:</a:t>
            </a:r>
            <a:endParaRPr lang="en-US" b="1" i="1" dirty="0">
              <a:latin typeface="Cambria" panose="02040503050406030204" pitchFamily="18" charset="0"/>
              <a:ea typeface="Cambria" panose="02040503050406030204" pitchFamily="18" charset="0"/>
            </a:endParaRPr>
          </a:p>
          <a:p>
            <a:pPr marL="461963" indent="-461963">
              <a:buNone/>
            </a:pPr>
            <a:r>
              <a:rPr lang="en-US" sz="2400" b="1" dirty="0" smtClean="0"/>
              <a:t>8:1 </a:t>
            </a:r>
            <a:r>
              <a:rPr lang="en-US" sz="2400" b="1" i="1" dirty="0">
                <a:latin typeface="Cambria" panose="02040503050406030204" pitchFamily="18" charset="0"/>
                <a:ea typeface="Cambria" panose="02040503050406030204" pitchFamily="18" charset="0"/>
              </a:rPr>
              <a:t>And let not your </a:t>
            </a:r>
            <a:r>
              <a:rPr lang="en-US" sz="2400" b="1" i="1" dirty="0" err="1">
                <a:latin typeface="Cambria" panose="02040503050406030204" pitchFamily="18" charset="0"/>
                <a:ea typeface="Cambria" panose="02040503050406030204" pitchFamily="18" charset="0"/>
              </a:rPr>
              <a:t>fastings</a:t>
            </a:r>
            <a:r>
              <a:rPr lang="en-US" sz="2400" b="1" i="1" dirty="0">
                <a:latin typeface="Cambria" panose="02040503050406030204" pitchFamily="18" charset="0"/>
                <a:ea typeface="Cambria" panose="02040503050406030204" pitchFamily="18" charset="0"/>
              </a:rPr>
              <a:t> be with the hypocrites, for they fast on the second and the fifth day of the week;</a:t>
            </a:r>
          </a:p>
          <a:p>
            <a:pPr marL="461963" indent="-461963">
              <a:buNone/>
            </a:pPr>
            <a:r>
              <a:rPr lang="en-US" sz="2400" b="1" dirty="0"/>
              <a:t>8:2 </a:t>
            </a:r>
            <a:r>
              <a:rPr lang="en-US" sz="2400" b="1" i="1" dirty="0">
                <a:latin typeface="Cambria" panose="02040503050406030204" pitchFamily="18" charset="0"/>
                <a:ea typeface="Cambria" panose="02040503050406030204" pitchFamily="18" charset="0"/>
              </a:rPr>
              <a:t>But do you keep your fast on the fourth and on the preparation day. </a:t>
            </a:r>
          </a:p>
          <a:p>
            <a:pPr marL="914400" indent="-400050"/>
            <a:r>
              <a:rPr lang="en-US" sz="2400" dirty="0" smtClean="0"/>
              <a:t>“Preparation day” </a:t>
            </a:r>
            <a:r>
              <a:rPr lang="en-US" sz="2400" dirty="0" smtClean="0"/>
              <a:t>= Friday</a:t>
            </a:r>
          </a:p>
          <a:p>
            <a:pPr marL="914400" indent="-400050"/>
            <a:r>
              <a:rPr lang="en-US" sz="2400" dirty="0"/>
              <a:t>The “hypocrites” </a:t>
            </a:r>
            <a:r>
              <a:rPr lang="en-US" sz="2400" dirty="0" smtClean="0"/>
              <a:t>mentioned here </a:t>
            </a:r>
            <a:r>
              <a:rPr lang="en-US" sz="2400" b="1" i="1" dirty="0" smtClean="0"/>
              <a:t>may</a:t>
            </a:r>
            <a:r>
              <a:rPr lang="en-US" sz="2400" dirty="0" smtClean="0"/>
              <a:t> </a:t>
            </a:r>
            <a:r>
              <a:rPr lang="en-US" sz="2400" dirty="0"/>
              <a:t>be a reference to the Jews of that day.</a:t>
            </a:r>
          </a:p>
          <a:p>
            <a:pPr marL="914400" indent="-400050"/>
            <a:r>
              <a:rPr lang="en-US" sz="2400" dirty="0" smtClean="0"/>
              <a:t>In </a:t>
            </a:r>
            <a:r>
              <a:rPr lang="en-US" sz="2400" dirty="0"/>
              <a:t>the parable of the Publican and the Pharisee in Luke 18, the Pharisee reminds God "I fast twice a week." </a:t>
            </a:r>
            <a:endParaRPr lang="en-US" sz="2400" dirty="0" smtClean="0"/>
          </a:p>
          <a:p>
            <a:pPr marL="914400" indent="-400050"/>
            <a:r>
              <a:rPr lang="en-US" sz="2400" dirty="0" smtClean="0"/>
              <a:t>Both </a:t>
            </a:r>
            <a:r>
              <a:rPr lang="en-US" sz="2400" dirty="0"/>
              <a:t>Jews and Christians </a:t>
            </a:r>
            <a:r>
              <a:rPr lang="en-US" sz="2400" dirty="0" smtClean="0"/>
              <a:t>in that day fasted </a:t>
            </a:r>
            <a:r>
              <a:rPr lang="en-US" sz="2400" dirty="0"/>
              <a:t>twice a week, but on different </a:t>
            </a:r>
            <a:r>
              <a:rPr lang="en-US" sz="2400" dirty="0" smtClean="0"/>
              <a:t>days: </a:t>
            </a:r>
          </a:p>
          <a:p>
            <a:pPr marL="1314450" lvl="1" indent="-400050"/>
            <a:r>
              <a:rPr lang="en-US" sz="2000" dirty="0" smtClean="0"/>
              <a:t>Jews on Monday and Thursday</a:t>
            </a:r>
          </a:p>
          <a:p>
            <a:pPr marL="1314450" lvl="1" indent="-400050"/>
            <a:r>
              <a:rPr lang="en-US" sz="2000" dirty="0" smtClean="0"/>
              <a:t>Christians</a:t>
            </a:r>
            <a:r>
              <a:rPr lang="en-US" sz="2000" dirty="0"/>
              <a:t>, in contrast with the </a:t>
            </a:r>
            <a:r>
              <a:rPr lang="en-US" sz="2000" dirty="0" smtClean="0"/>
              <a:t>Jews, on Wednesday </a:t>
            </a:r>
            <a:r>
              <a:rPr lang="en-US" sz="2000" dirty="0"/>
              <a:t>and </a:t>
            </a:r>
            <a:r>
              <a:rPr lang="en-US" sz="2000" dirty="0" smtClean="0"/>
              <a:t>Friday. </a:t>
            </a:r>
          </a:p>
          <a:p>
            <a:pPr marL="914400" indent="-400050"/>
            <a:r>
              <a:rPr lang="en-US" sz="2400" dirty="0" smtClean="0"/>
              <a:t>So </a:t>
            </a:r>
            <a:r>
              <a:rPr lang="en-US" sz="2400" dirty="0" smtClean="0"/>
              <a:t>what we may be seeing here is </a:t>
            </a:r>
            <a:r>
              <a:rPr lang="en-US" sz="2400" dirty="0" smtClean="0"/>
              <a:t>a warning/rebuke </a:t>
            </a:r>
            <a:r>
              <a:rPr lang="en-US" sz="2400" dirty="0"/>
              <a:t>to Christians who continued to observe Jewish customs.</a:t>
            </a:r>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38215614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 calcmode="lin" valueType="num">
                                      <p:cBhvr>
                                        <p:cTn id="63"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461963" indent="-461963">
              <a:buNone/>
            </a:pPr>
            <a:r>
              <a:rPr lang="en-US" b="1" dirty="0"/>
              <a:t>Instructions Concerning </a:t>
            </a:r>
            <a:r>
              <a:rPr lang="en-US" b="1" dirty="0" smtClean="0"/>
              <a:t>Prayer:</a:t>
            </a:r>
            <a:endParaRPr lang="en-US" b="1" i="1" dirty="0">
              <a:latin typeface="Cambria" panose="02040503050406030204" pitchFamily="18" charset="0"/>
              <a:ea typeface="Cambria" panose="02040503050406030204" pitchFamily="18" charset="0"/>
            </a:endParaRPr>
          </a:p>
          <a:p>
            <a:pPr marL="461963" indent="-461963">
              <a:buNone/>
            </a:pPr>
            <a:r>
              <a:rPr lang="en-US" sz="2400" b="1" dirty="0" smtClean="0"/>
              <a:t>8:4 </a:t>
            </a:r>
            <a:r>
              <a:rPr lang="en-US" sz="2400" b="1" i="1" dirty="0">
                <a:latin typeface="Cambria" panose="02040503050406030204" pitchFamily="18" charset="0"/>
                <a:ea typeface="Cambria" panose="02040503050406030204" pitchFamily="18" charset="0"/>
              </a:rPr>
              <a:t>Our Father, Who are in heaven, hallowed be Your name;</a:t>
            </a:r>
          </a:p>
          <a:p>
            <a:pPr marL="461963" indent="-461963">
              <a:buNone/>
            </a:pPr>
            <a:r>
              <a:rPr lang="en-US" sz="2400" b="1" dirty="0"/>
              <a:t>8:5 </a:t>
            </a:r>
            <a:r>
              <a:rPr lang="en-US" sz="2400" b="1" i="1" dirty="0">
                <a:latin typeface="Cambria" panose="02040503050406030204" pitchFamily="18" charset="0"/>
                <a:ea typeface="Cambria" panose="02040503050406030204" pitchFamily="18" charset="0"/>
              </a:rPr>
              <a:t>Your kingdom come</a:t>
            </a:r>
            <a:r>
              <a:rPr lang="en-US" sz="2400" b="1" dirty="0"/>
              <a:t>;</a:t>
            </a:r>
          </a:p>
          <a:p>
            <a:pPr marL="461963" indent="-461963">
              <a:buNone/>
            </a:pPr>
            <a:r>
              <a:rPr lang="en-US" sz="2400" b="1" dirty="0"/>
              <a:t>8:6 </a:t>
            </a:r>
            <a:r>
              <a:rPr lang="en-US" sz="2400" b="1" i="1" dirty="0">
                <a:latin typeface="Cambria" panose="02040503050406030204" pitchFamily="18" charset="0"/>
                <a:ea typeface="Cambria" panose="02040503050406030204" pitchFamily="18" charset="0"/>
              </a:rPr>
              <a:t>Your will be done, as in heaven, so also on earth</a:t>
            </a:r>
            <a:r>
              <a:rPr lang="en-US" sz="2400" b="1" dirty="0"/>
              <a:t>;</a:t>
            </a:r>
          </a:p>
          <a:p>
            <a:pPr marL="461963" indent="-461963">
              <a:buNone/>
            </a:pPr>
            <a:r>
              <a:rPr lang="en-US" sz="2400" b="1" dirty="0"/>
              <a:t>8:7 </a:t>
            </a:r>
            <a:r>
              <a:rPr lang="en-US" sz="2400" b="1" i="1" dirty="0">
                <a:latin typeface="Cambria" panose="02040503050406030204" pitchFamily="18" charset="0"/>
                <a:ea typeface="Cambria" panose="02040503050406030204" pitchFamily="18" charset="0"/>
              </a:rPr>
              <a:t>Give us this day our daily bread</a:t>
            </a:r>
            <a:r>
              <a:rPr lang="en-US" sz="2400" b="1" dirty="0"/>
              <a:t>;</a:t>
            </a:r>
          </a:p>
          <a:p>
            <a:pPr marL="461963" indent="-461963">
              <a:buNone/>
            </a:pPr>
            <a:r>
              <a:rPr lang="en-US" sz="2400" b="1" dirty="0"/>
              <a:t>8:8 </a:t>
            </a:r>
            <a:r>
              <a:rPr lang="en-US" sz="2400" b="1" i="1" dirty="0">
                <a:latin typeface="Cambria" panose="02040503050406030204" pitchFamily="18" charset="0"/>
                <a:ea typeface="Cambria" panose="02040503050406030204" pitchFamily="18" charset="0"/>
              </a:rPr>
              <a:t>And forgive us our debt, as we also forgive our debtors</a:t>
            </a:r>
            <a:r>
              <a:rPr lang="en-US" sz="2400" b="1" dirty="0"/>
              <a:t>;</a:t>
            </a:r>
          </a:p>
          <a:p>
            <a:pPr marL="461963" indent="-461963">
              <a:buNone/>
            </a:pPr>
            <a:r>
              <a:rPr lang="en-US" sz="2400" b="1" dirty="0"/>
              <a:t>8:9 </a:t>
            </a:r>
            <a:r>
              <a:rPr lang="en-US" sz="2400" b="1" i="1" dirty="0">
                <a:latin typeface="Cambria" panose="02040503050406030204" pitchFamily="18" charset="0"/>
                <a:ea typeface="Cambria" panose="02040503050406030204" pitchFamily="18" charset="0"/>
              </a:rPr>
              <a:t>And lead us not into temptation, but deliver us from the evil one;</a:t>
            </a:r>
          </a:p>
          <a:p>
            <a:pPr marL="461963" indent="-461963">
              <a:buNone/>
            </a:pPr>
            <a:r>
              <a:rPr lang="en-US" sz="2400" b="1" dirty="0"/>
              <a:t>8:10 </a:t>
            </a:r>
            <a:r>
              <a:rPr lang="en-US" sz="2400" b="1" i="1" dirty="0">
                <a:latin typeface="Cambria" panose="02040503050406030204" pitchFamily="18" charset="0"/>
                <a:ea typeface="Cambria" panose="02040503050406030204" pitchFamily="18" charset="0"/>
              </a:rPr>
              <a:t>For Yours is the power and the glory for ever and ever</a:t>
            </a:r>
            <a:r>
              <a:rPr lang="en-US" sz="2400" b="1" dirty="0"/>
              <a:t>.</a:t>
            </a:r>
          </a:p>
          <a:p>
            <a:pPr marL="461963" indent="-461963">
              <a:buNone/>
            </a:pPr>
            <a:r>
              <a:rPr lang="en-US" sz="2400" b="1" dirty="0"/>
              <a:t>8:11 </a:t>
            </a:r>
            <a:r>
              <a:rPr lang="en-US" sz="2400" b="1" i="1" dirty="0">
                <a:latin typeface="Cambria" panose="02040503050406030204" pitchFamily="18" charset="0"/>
                <a:ea typeface="Cambria" panose="02040503050406030204" pitchFamily="18" charset="0"/>
              </a:rPr>
              <a:t>Pray this three times in the day</a:t>
            </a:r>
            <a:r>
              <a:rPr lang="en-US" sz="2400" b="1" dirty="0"/>
              <a:t>. </a:t>
            </a:r>
            <a:endParaRPr lang="en-US" sz="2400" dirty="0" smtClean="0"/>
          </a:p>
          <a:p>
            <a:pPr marL="914400" indent="-400050"/>
            <a:r>
              <a:rPr lang="en-US" sz="2400" dirty="0" smtClean="0"/>
              <a:t>In our day we tend to shy away from repeated use of rote prayers, for fear of violating Jesus’ warning to avoid “</a:t>
            </a:r>
            <a:r>
              <a:rPr lang="en-US" sz="2400" dirty="0"/>
              <a:t>vain </a:t>
            </a:r>
            <a:r>
              <a:rPr lang="en-US" sz="2400" dirty="0" smtClean="0"/>
              <a:t>repetitions” </a:t>
            </a:r>
            <a:r>
              <a:rPr lang="en-US" sz="2400" dirty="0"/>
              <a:t>(</a:t>
            </a:r>
            <a:r>
              <a:rPr lang="en-US" sz="2400" dirty="0" smtClean="0"/>
              <a:t>Mat. </a:t>
            </a:r>
            <a:r>
              <a:rPr lang="en-US" sz="2400" dirty="0"/>
              <a:t>6:7 KJV)</a:t>
            </a: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3452540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 calcmode="lin" valueType="num">
                                      <p:cBhvr>
                                        <p:cTn id="63"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228600" y="880646"/>
            <a:ext cx="8534400" cy="5638800"/>
          </a:xfrm>
        </p:spPr>
        <p:txBody>
          <a:bodyPr>
            <a:normAutofit fontScale="92500" lnSpcReduction="10000"/>
          </a:bodyPr>
          <a:lstStyle/>
          <a:p>
            <a:pPr marL="461963" indent="-461963">
              <a:buNone/>
            </a:pPr>
            <a:r>
              <a:rPr lang="en-US" b="1" dirty="0" smtClean="0"/>
              <a:t>Instructions </a:t>
            </a:r>
            <a:r>
              <a:rPr lang="en-US" b="1" dirty="0"/>
              <a:t>Concerning the </a:t>
            </a:r>
            <a:r>
              <a:rPr lang="en-US" b="1" dirty="0" smtClean="0"/>
              <a:t>Eucharist:</a:t>
            </a:r>
            <a:endParaRPr lang="en-US" b="1" i="1" dirty="0">
              <a:latin typeface="Cambria" panose="02040503050406030204" pitchFamily="18" charset="0"/>
              <a:ea typeface="Cambria" panose="02040503050406030204" pitchFamily="18" charset="0"/>
            </a:endParaRPr>
          </a:p>
          <a:p>
            <a:pPr marL="461963" indent="-461963">
              <a:buNone/>
            </a:pPr>
            <a:r>
              <a:rPr lang="en-US" sz="2400" b="1" dirty="0" smtClean="0"/>
              <a:t>9:1 </a:t>
            </a:r>
            <a:r>
              <a:rPr lang="en-US" sz="2400" b="1" i="1" dirty="0">
                <a:latin typeface="Cambria" panose="02040503050406030204" pitchFamily="18" charset="0"/>
                <a:ea typeface="Cambria" panose="02040503050406030204" pitchFamily="18" charset="0"/>
              </a:rPr>
              <a:t>But as touching the Eucharistic thanksgiving give you thanks thus</a:t>
            </a:r>
            <a:r>
              <a:rPr lang="en-US" sz="2400" b="1" dirty="0"/>
              <a:t>.</a:t>
            </a:r>
          </a:p>
          <a:p>
            <a:pPr marL="461963" indent="-461963">
              <a:buNone/>
            </a:pPr>
            <a:r>
              <a:rPr lang="en-US" sz="2400" b="1" dirty="0"/>
              <a:t>9:2 </a:t>
            </a:r>
            <a:r>
              <a:rPr lang="en-US" sz="2400" b="1" i="1" dirty="0">
                <a:latin typeface="Cambria" panose="02040503050406030204" pitchFamily="18" charset="0"/>
                <a:ea typeface="Cambria" panose="02040503050406030204" pitchFamily="18" charset="0"/>
              </a:rPr>
              <a:t>First, as regards the cup:</a:t>
            </a:r>
          </a:p>
          <a:p>
            <a:pPr marL="461963" indent="-461963">
              <a:buNone/>
            </a:pPr>
            <a:r>
              <a:rPr lang="en-US" sz="2400" b="1" dirty="0"/>
              <a:t>9:3 </a:t>
            </a:r>
            <a:r>
              <a:rPr lang="en-US" sz="2400" b="1" i="1" dirty="0">
                <a:latin typeface="Cambria" panose="02040503050406030204" pitchFamily="18" charset="0"/>
                <a:ea typeface="Cambria" panose="02040503050406030204" pitchFamily="18" charset="0"/>
              </a:rPr>
              <a:t>We give You thanks, O our Father, for the holy vine of Your son David, which You made known to us through Your Son Jesus;</a:t>
            </a:r>
          </a:p>
          <a:p>
            <a:pPr marL="461963" indent="-461963">
              <a:buNone/>
            </a:pPr>
            <a:r>
              <a:rPr lang="en-US" sz="2400" b="1" dirty="0"/>
              <a:t>9:4 </a:t>
            </a:r>
            <a:r>
              <a:rPr lang="en-US" sz="2400" b="1" i="1" dirty="0">
                <a:latin typeface="Cambria" panose="02040503050406030204" pitchFamily="18" charset="0"/>
                <a:ea typeface="Cambria" panose="02040503050406030204" pitchFamily="18" charset="0"/>
              </a:rPr>
              <a:t>Yours is the glory for ever and ever.</a:t>
            </a:r>
          </a:p>
          <a:p>
            <a:pPr marL="914400" indent="-400050"/>
            <a:r>
              <a:rPr lang="en-US" sz="2400" dirty="0"/>
              <a:t>The “Eucharistic thanksgiving” (</a:t>
            </a:r>
            <a:r>
              <a:rPr lang="en-US" sz="2400" dirty="0" smtClean="0"/>
              <a:t>from the Greek word </a:t>
            </a:r>
            <a:r>
              <a:rPr lang="en-US" sz="2400" i="1" dirty="0" err="1" smtClean="0"/>
              <a:t>eucharisteo</a:t>
            </a:r>
            <a:r>
              <a:rPr lang="en-US" sz="2400" i="1" dirty="0" smtClean="0"/>
              <a:t> –  </a:t>
            </a:r>
            <a:r>
              <a:rPr lang="en-US" sz="2400" dirty="0" smtClean="0"/>
              <a:t>“to give thanks”) refers to what we commonly call “The Lord’s Supper”</a:t>
            </a:r>
          </a:p>
          <a:p>
            <a:pPr marL="914400" indent="-400050"/>
            <a:r>
              <a:rPr lang="en-US" sz="2400" dirty="0" smtClean="0"/>
              <a:t>Unfortunately, the </a:t>
            </a:r>
            <a:r>
              <a:rPr lang="en-US" sz="2400" dirty="0"/>
              <a:t>word </a:t>
            </a:r>
            <a:r>
              <a:rPr lang="en-US" sz="2400" dirty="0" smtClean="0"/>
              <a:t>“Eucharist” </a:t>
            </a:r>
            <a:r>
              <a:rPr lang="en-US" sz="2400" dirty="0"/>
              <a:t>was stolen from us by the Catholics. It just </a:t>
            </a:r>
            <a:r>
              <a:rPr lang="en-US" sz="2400" dirty="0"/>
              <a:t>means “to give thanks</a:t>
            </a:r>
            <a:r>
              <a:rPr lang="en-US" sz="2400" dirty="0"/>
              <a:t>”.</a:t>
            </a:r>
          </a:p>
          <a:p>
            <a:pPr marL="914400" indent="-400050"/>
            <a:r>
              <a:rPr lang="en-US" sz="2400" dirty="0" smtClean="0"/>
              <a:t>By the way, the </a:t>
            </a:r>
            <a:r>
              <a:rPr lang="en-US" sz="2400" dirty="0" smtClean="0"/>
              <a:t>word “mass” (which is what the Roman Catholics call their church service) comes </a:t>
            </a:r>
            <a:r>
              <a:rPr lang="en-US" sz="2400" dirty="0"/>
              <a:t>from the word for </a:t>
            </a:r>
            <a:r>
              <a:rPr lang="en-US" sz="2400" dirty="0" smtClean="0"/>
              <a:t>“dismissal”. </a:t>
            </a:r>
            <a:r>
              <a:rPr lang="en-US" sz="2400" dirty="0"/>
              <a:t>Before they had the Lord’s </a:t>
            </a:r>
            <a:r>
              <a:rPr lang="en-US" sz="2400" dirty="0" smtClean="0"/>
              <a:t>Supper (or Eucharist), </a:t>
            </a:r>
            <a:r>
              <a:rPr lang="en-US" sz="2400" dirty="0"/>
              <a:t>they </a:t>
            </a:r>
            <a:r>
              <a:rPr lang="en-US" sz="2400" dirty="0" smtClean="0"/>
              <a:t>used to “dismiss</a:t>
            </a:r>
            <a:r>
              <a:rPr lang="en-US" sz="2400" dirty="0" smtClean="0"/>
              <a:t>” </a:t>
            </a:r>
            <a:r>
              <a:rPr lang="en-US" sz="2400" dirty="0"/>
              <a:t>the people who couldn’t </a:t>
            </a:r>
            <a:r>
              <a:rPr lang="en-US" sz="2400" dirty="0" smtClean="0"/>
              <a:t>partake.</a:t>
            </a:r>
            <a:endParaRPr lang="en-US" sz="2400" dirty="0"/>
          </a:p>
          <a:p>
            <a:pPr marL="914400" indent="-400050"/>
            <a:endParaRPr lang="en-US" sz="2400" dirty="0" smtClean="0"/>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35368356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461963" indent="-461963">
              <a:buNone/>
            </a:pPr>
            <a:r>
              <a:rPr lang="en-US" b="1" dirty="0" smtClean="0"/>
              <a:t>Instructions </a:t>
            </a:r>
            <a:r>
              <a:rPr lang="en-US" b="1" dirty="0"/>
              <a:t>Concerning the </a:t>
            </a:r>
            <a:r>
              <a:rPr lang="en-US" b="1" dirty="0" smtClean="0"/>
              <a:t>Eucharist (continued):</a:t>
            </a:r>
            <a:endParaRPr lang="en-US" b="1" i="1" dirty="0">
              <a:latin typeface="Cambria" panose="02040503050406030204" pitchFamily="18" charset="0"/>
              <a:ea typeface="Cambria" panose="02040503050406030204" pitchFamily="18" charset="0"/>
            </a:endParaRPr>
          </a:p>
          <a:p>
            <a:pPr marL="461963" indent="-461963">
              <a:buNone/>
            </a:pPr>
            <a:r>
              <a:rPr lang="en-US" sz="2400" b="1" dirty="0" smtClean="0"/>
              <a:t>9:5 </a:t>
            </a:r>
            <a:r>
              <a:rPr lang="en-US" sz="2400" b="1" i="1" dirty="0">
                <a:latin typeface="Cambria" panose="02040503050406030204" pitchFamily="18" charset="0"/>
                <a:ea typeface="Cambria" panose="02040503050406030204" pitchFamily="18" charset="0"/>
              </a:rPr>
              <a:t>Then as regards the broken bread:</a:t>
            </a:r>
          </a:p>
          <a:p>
            <a:pPr marL="461963" indent="-461963">
              <a:buNone/>
            </a:pPr>
            <a:r>
              <a:rPr lang="en-US" sz="2400" b="1" dirty="0"/>
              <a:t>9:6 </a:t>
            </a:r>
            <a:r>
              <a:rPr lang="en-US" sz="2400" b="1" i="1" dirty="0">
                <a:latin typeface="Cambria" panose="02040503050406030204" pitchFamily="18" charset="0"/>
                <a:ea typeface="Cambria" panose="02040503050406030204" pitchFamily="18" charset="0"/>
              </a:rPr>
              <a:t>We give You thanks, O our Father, for the life and knowledge which You did make known to us through Your Son Jesus;</a:t>
            </a:r>
          </a:p>
          <a:p>
            <a:pPr marL="461963" indent="-461963">
              <a:buNone/>
            </a:pPr>
            <a:r>
              <a:rPr lang="en-US" sz="2400" b="1" dirty="0"/>
              <a:t>9:7 </a:t>
            </a:r>
            <a:r>
              <a:rPr lang="en-US" sz="2400" b="1" i="1" dirty="0">
                <a:latin typeface="Cambria" panose="02040503050406030204" pitchFamily="18" charset="0"/>
                <a:ea typeface="Cambria" panose="02040503050406030204" pitchFamily="18" charset="0"/>
              </a:rPr>
              <a:t>The glory is Yours for ever and ever.</a:t>
            </a:r>
          </a:p>
          <a:p>
            <a:pPr marL="461963" indent="-461963">
              <a:buNone/>
            </a:pPr>
            <a:r>
              <a:rPr lang="en-US" sz="2400" b="1" dirty="0"/>
              <a:t>9:8 </a:t>
            </a:r>
            <a:r>
              <a:rPr lang="en-US" sz="2400" b="1" i="1" dirty="0">
                <a:latin typeface="Cambria" panose="02040503050406030204" pitchFamily="18" charset="0"/>
                <a:ea typeface="Cambria" panose="02040503050406030204" pitchFamily="18" charset="0"/>
              </a:rPr>
              <a:t>As this broken bread was scattered upon the mountains and being gathered together became one, so may Your Church be gathered together from the ends of the earth into Your kingdom</a:t>
            </a:r>
            <a:r>
              <a:rPr lang="en-US" sz="2400" b="1" dirty="0" smtClean="0"/>
              <a:t>; </a:t>
            </a:r>
            <a:endParaRPr lang="en-US" sz="2400" dirty="0" smtClean="0"/>
          </a:p>
          <a:p>
            <a:pPr marL="914400" indent="-400050"/>
            <a:r>
              <a:rPr lang="en-US" sz="2400" dirty="0" smtClean="0"/>
              <a:t>“Mountains” </a:t>
            </a:r>
            <a:r>
              <a:rPr lang="en-US" sz="2400" dirty="0"/>
              <a:t>apparently was a common figure of speech meaning </a:t>
            </a:r>
            <a:r>
              <a:rPr lang="en-US" sz="2400" dirty="0" smtClean="0"/>
              <a:t>“nations.”</a:t>
            </a:r>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7223794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marL="461963" indent="-461963">
              <a:buNone/>
            </a:pPr>
            <a:r>
              <a:rPr lang="en-US" b="1" dirty="0" smtClean="0"/>
              <a:t>Instructions </a:t>
            </a:r>
            <a:r>
              <a:rPr lang="en-US" b="1" dirty="0"/>
              <a:t>Concerning the </a:t>
            </a:r>
            <a:r>
              <a:rPr lang="en-US" b="1" dirty="0" smtClean="0"/>
              <a:t>Eucharist (continued):</a:t>
            </a:r>
            <a:endParaRPr lang="en-US" b="1" i="1" dirty="0">
              <a:latin typeface="Cambria" panose="02040503050406030204" pitchFamily="18" charset="0"/>
              <a:ea typeface="Cambria" panose="02040503050406030204" pitchFamily="18" charset="0"/>
            </a:endParaRPr>
          </a:p>
          <a:p>
            <a:pPr marL="461963" indent="-461963">
              <a:buNone/>
            </a:pPr>
            <a:r>
              <a:rPr lang="en-US" sz="2400" b="1" dirty="0" smtClean="0"/>
              <a:t>9:1 </a:t>
            </a:r>
            <a:r>
              <a:rPr lang="en-US" sz="2400" b="1" i="1" dirty="0">
                <a:latin typeface="Cambria" panose="02040503050406030204" pitchFamily="18" charset="0"/>
                <a:ea typeface="Cambria" panose="02040503050406030204" pitchFamily="18" charset="0"/>
              </a:rPr>
              <a:t>But as touching the Eucharistic thanksgiving give you thanks thus</a:t>
            </a:r>
            <a:r>
              <a:rPr lang="en-US" sz="2400" b="1" dirty="0"/>
              <a:t>.</a:t>
            </a:r>
          </a:p>
          <a:p>
            <a:pPr marL="461963" indent="-461963">
              <a:buNone/>
            </a:pPr>
            <a:r>
              <a:rPr lang="en-US" sz="2400" b="1" dirty="0"/>
              <a:t>9:9 </a:t>
            </a:r>
            <a:r>
              <a:rPr lang="en-US" sz="2400" b="1" i="1" dirty="0">
                <a:latin typeface="Cambria" panose="02040503050406030204" pitchFamily="18" charset="0"/>
                <a:ea typeface="Cambria" panose="02040503050406030204" pitchFamily="18" charset="0"/>
              </a:rPr>
              <a:t>For Yours is the glory and the power through Jesus Christ for ever and ever.</a:t>
            </a:r>
          </a:p>
          <a:p>
            <a:pPr marL="630238" indent="-630238">
              <a:buNone/>
            </a:pPr>
            <a:r>
              <a:rPr lang="en-US" sz="2400" b="1" dirty="0"/>
              <a:t>9:10 </a:t>
            </a:r>
            <a:r>
              <a:rPr lang="en-US" sz="2400" b="1" i="1" dirty="0">
                <a:latin typeface="Cambria" panose="02040503050406030204" pitchFamily="18" charset="0"/>
                <a:ea typeface="Cambria" panose="02040503050406030204" pitchFamily="18" charset="0"/>
              </a:rPr>
              <a:t>But let no one eat or drink of this Eucharistic thanksgiving, except those who have been baptized into the name of the Lord;</a:t>
            </a:r>
          </a:p>
          <a:p>
            <a:pPr marL="630238" indent="-630238">
              <a:buNone/>
            </a:pPr>
            <a:r>
              <a:rPr lang="en-US" sz="2400" b="1" dirty="0"/>
              <a:t>9:11 </a:t>
            </a:r>
            <a:r>
              <a:rPr lang="en-US" sz="2400" b="1" i="1" dirty="0">
                <a:latin typeface="Cambria" panose="02040503050406030204" pitchFamily="18" charset="0"/>
                <a:ea typeface="Cambria" panose="02040503050406030204" pitchFamily="18" charset="0"/>
              </a:rPr>
              <a:t>For concerning this also the Lord has said:</a:t>
            </a:r>
          </a:p>
          <a:p>
            <a:pPr marL="630238" indent="-630238">
              <a:buNone/>
            </a:pPr>
            <a:r>
              <a:rPr lang="en-US" sz="2400" b="1" dirty="0"/>
              <a:t>9:12 </a:t>
            </a:r>
            <a:r>
              <a:rPr lang="en-US" sz="2400" b="1" i="1" dirty="0">
                <a:latin typeface="Cambria" panose="02040503050406030204" pitchFamily="18" charset="0"/>
                <a:ea typeface="Cambria" panose="02040503050406030204" pitchFamily="18" charset="0"/>
              </a:rPr>
              <a:t>Give not that which is holy to the dogs. </a:t>
            </a:r>
          </a:p>
          <a:p>
            <a:pPr marL="914400" indent="-400050"/>
            <a:r>
              <a:rPr lang="en-US" sz="2400" dirty="0" smtClean="0"/>
              <a:t>Here the Didache </a:t>
            </a:r>
            <a:r>
              <a:rPr lang="en-US" sz="2400" dirty="0" err="1" smtClean="0"/>
              <a:t>aplies</a:t>
            </a:r>
            <a:r>
              <a:rPr lang="en-US" sz="2400" dirty="0" smtClean="0"/>
              <a:t> Jesus</a:t>
            </a:r>
            <a:r>
              <a:rPr lang="en-US" sz="2400" dirty="0" smtClean="0"/>
              <a:t>’ teaching to </a:t>
            </a:r>
            <a:r>
              <a:rPr lang="en-US" sz="2400" i="1" dirty="0">
                <a:solidFill>
                  <a:srgbClr val="5731F9"/>
                </a:solidFill>
                <a:latin typeface="Cambria" panose="02040503050406030204" pitchFamily="18" charset="0"/>
                <a:ea typeface="Cambria" panose="02040503050406030204" pitchFamily="18" charset="0"/>
              </a:rPr>
              <a:t>not give dogs what is holy, and do not throw your pearls before pigs </a:t>
            </a:r>
            <a:r>
              <a:rPr lang="en-US" sz="2400" dirty="0"/>
              <a:t>(Mat </a:t>
            </a:r>
            <a:r>
              <a:rPr lang="en-US" sz="2400" dirty="0" smtClean="0"/>
              <a:t>7:6) to not giving the Lord’s Supper to unbelievers.</a:t>
            </a:r>
          </a:p>
          <a:p>
            <a:pPr marL="914400" indent="-400050"/>
            <a:r>
              <a:rPr lang="en-US" sz="2400" dirty="0" smtClean="0"/>
              <a:t>Notice there is nothing here about transubstantiation.</a:t>
            </a:r>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6032741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marL="461963" indent="-461963">
              <a:buNone/>
            </a:pPr>
            <a:r>
              <a:rPr lang="en-US" b="1" dirty="0" smtClean="0"/>
              <a:t>Instructions </a:t>
            </a:r>
            <a:r>
              <a:rPr lang="en-US" b="1" dirty="0"/>
              <a:t>Concerning the </a:t>
            </a:r>
            <a:r>
              <a:rPr lang="en-US" b="1" dirty="0" smtClean="0"/>
              <a:t>Eucharist (continued):</a:t>
            </a:r>
            <a:endParaRPr lang="en-US" b="1" i="1" dirty="0">
              <a:latin typeface="Cambria" panose="02040503050406030204" pitchFamily="18" charset="0"/>
              <a:ea typeface="Cambria" panose="02040503050406030204" pitchFamily="18" charset="0"/>
            </a:endParaRPr>
          </a:p>
          <a:p>
            <a:pPr marL="630238" indent="-630238">
              <a:buNone/>
            </a:pPr>
            <a:r>
              <a:rPr lang="en-US" sz="2400" b="1" dirty="0" smtClean="0"/>
              <a:t>10:1 </a:t>
            </a:r>
            <a:r>
              <a:rPr lang="en-US" sz="2400" b="1" i="1" dirty="0">
                <a:latin typeface="Cambria" panose="02040503050406030204" pitchFamily="18" charset="0"/>
                <a:ea typeface="Cambria" panose="02040503050406030204" pitchFamily="18" charset="0"/>
              </a:rPr>
              <a:t>And after you are satisfied thus give you thanks:</a:t>
            </a:r>
          </a:p>
          <a:p>
            <a:pPr marL="630238" indent="-630238">
              <a:buNone/>
            </a:pPr>
            <a:r>
              <a:rPr lang="en-US" sz="2400" b="1" dirty="0"/>
              <a:t>10:2 </a:t>
            </a:r>
            <a:r>
              <a:rPr lang="en-US" sz="2400" b="1" i="1" dirty="0">
                <a:latin typeface="Cambria" panose="02040503050406030204" pitchFamily="18" charset="0"/>
                <a:ea typeface="Cambria" panose="02040503050406030204" pitchFamily="18" charset="0"/>
              </a:rPr>
              <a:t>We give You thanks, Holy Father, for Your holy name, which You have made to tabernacle in our hearts, and for the knowledge and faith and immortality, which You have made known unto us through Your Son Jesus;</a:t>
            </a:r>
          </a:p>
          <a:p>
            <a:pPr marL="630238" indent="-630238">
              <a:buNone/>
            </a:pPr>
            <a:r>
              <a:rPr lang="en-US" sz="2400" b="1" dirty="0"/>
              <a:t>10:3 </a:t>
            </a:r>
            <a:r>
              <a:rPr lang="en-US" sz="2400" b="1" i="1" dirty="0">
                <a:latin typeface="Cambria" panose="02040503050406030204" pitchFamily="18" charset="0"/>
                <a:ea typeface="Cambria" panose="02040503050406030204" pitchFamily="18" charset="0"/>
              </a:rPr>
              <a:t>Yours is the glory for ever and ever.</a:t>
            </a:r>
          </a:p>
          <a:p>
            <a:pPr marL="630238" indent="-630238">
              <a:buNone/>
            </a:pPr>
            <a:r>
              <a:rPr lang="en-US" sz="2400" b="1" dirty="0"/>
              <a:t>10:4 </a:t>
            </a:r>
            <a:r>
              <a:rPr lang="en-US" sz="2400" b="1" i="1" dirty="0">
                <a:latin typeface="Cambria" panose="02040503050406030204" pitchFamily="18" charset="0"/>
                <a:ea typeface="Cambria" panose="02040503050406030204" pitchFamily="18" charset="0"/>
              </a:rPr>
              <a:t>You, Almighty Master, did create all things for Your name's sake, and did give food and drink unto men for enjoyment, that they might render thanks to You;</a:t>
            </a:r>
          </a:p>
          <a:p>
            <a:pPr marL="630238" indent="-630238">
              <a:buNone/>
            </a:pPr>
            <a:r>
              <a:rPr lang="en-US" sz="2400" b="1" dirty="0"/>
              <a:t>10:5 </a:t>
            </a:r>
            <a:r>
              <a:rPr lang="en-US" sz="2400" b="1" i="1" dirty="0">
                <a:latin typeface="Cambria" panose="02040503050406030204" pitchFamily="18" charset="0"/>
                <a:ea typeface="Cambria" panose="02040503050406030204" pitchFamily="18" charset="0"/>
              </a:rPr>
              <a:t>But did bestow upon us spiritual food and drink and eternal life through Your Son.</a:t>
            </a:r>
          </a:p>
          <a:p>
            <a:pPr marL="630238" indent="-630238">
              <a:buNone/>
            </a:pPr>
            <a:r>
              <a:rPr lang="en-US" sz="2400" b="1" dirty="0"/>
              <a:t>10:6 </a:t>
            </a:r>
            <a:r>
              <a:rPr lang="en-US" sz="2400" b="1" i="1" dirty="0">
                <a:latin typeface="Cambria" panose="02040503050406030204" pitchFamily="18" charset="0"/>
                <a:ea typeface="Cambria" panose="02040503050406030204" pitchFamily="18" charset="0"/>
              </a:rPr>
              <a:t>Before all things we give You thanks that You are powerful;</a:t>
            </a:r>
          </a:p>
          <a:p>
            <a:pPr marL="630238" indent="-630238">
              <a:buNone/>
            </a:pPr>
            <a:r>
              <a:rPr lang="en-US" sz="2400" b="1" dirty="0"/>
              <a:t>10:7 </a:t>
            </a:r>
            <a:r>
              <a:rPr lang="en-US" sz="2400" b="1" i="1" dirty="0">
                <a:latin typeface="Cambria" panose="02040503050406030204" pitchFamily="18" charset="0"/>
                <a:ea typeface="Cambria" panose="02040503050406030204" pitchFamily="18" charset="0"/>
              </a:rPr>
              <a:t>Yours is the glory for ever and ever. </a:t>
            </a:r>
            <a:endParaRPr lang="en-US" sz="2000" b="1" i="1" dirty="0">
              <a:latin typeface="Cambria" panose="02040503050406030204" pitchFamily="18" charset="0"/>
              <a:ea typeface="Cambria" panose="02040503050406030204" pitchFamily="18" charset="0"/>
            </a:endParaRPr>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5629614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pPr marL="461963" indent="-461963">
              <a:buNone/>
            </a:pPr>
            <a:r>
              <a:rPr lang="en-US" b="1" dirty="0" smtClean="0"/>
              <a:t>Instructions </a:t>
            </a:r>
            <a:r>
              <a:rPr lang="en-US" b="1" dirty="0"/>
              <a:t>Concerning the </a:t>
            </a:r>
            <a:r>
              <a:rPr lang="en-US" b="1" dirty="0" smtClean="0"/>
              <a:t>Eucharist (continued):</a:t>
            </a:r>
            <a:endParaRPr lang="en-US" b="1" i="1" dirty="0">
              <a:latin typeface="Cambria" panose="02040503050406030204" pitchFamily="18" charset="0"/>
              <a:ea typeface="Cambria" panose="02040503050406030204" pitchFamily="18" charset="0"/>
            </a:endParaRPr>
          </a:p>
          <a:p>
            <a:pPr marL="568325" indent="-568325">
              <a:buNone/>
            </a:pPr>
            <a:r>
              <a:rPr lang="en-US" sz="2400" b="1" dirty="0" smtClean="0"/>
              <a:t>10:8 </a:t>
            </a:r>
            <a:r>
              <a:rPr lang="en-US" sz="2400" b="1" i="1" dirty="0">
                <a:latin typeface="Cambria" panose="02040503050406030204" pitchFamily="18" charset="0"/>
                <a:ea typeface="Cambria" panose="02040503050406030204" pitchFamily="18" charset="0"/>
              </a:rPr>
              <a:t>Remember, Lord, Your Church to deliver it from all evil and to perfect it in Your love;</a:t>
            </a:r>
          </a:p>
          <a:p>
            <a:pPr marL="568325" indent="-568325">
              <a:buNone/>
            </a:pPr>
            <a:r>
              <a:rPr lang="en-US" sz="2400" b="1" dirty="0"/>
              <a:t>10:9 </a:t>
            </a:r>
            <a:r>
              <a:rPr lang="en-US" sz="2400" b="1" i="1" dirty="0">
                <a:latin typeface="Cambria" panose="02040503050406030204" pitchFamily="18" charset="0"/>
                <a:ea typeface="Cambria" panose="02040503050406030204" pitchFamily="18" charset="0"/>
              </a:rPr>
              <a:t>And gather it together from the four winds -- even the Church which has been sanctified -- into Your kingdom which You have prepared for it;</a:t>
            </a:r>
          </a:p>
          <a:p>
            <a:pPr marL="798513" indent="-798513">
              <a:buNone/>
            </a:pPr>
            <a:r>
              <a:rPr lang="en-US" sz="2400" b="1" dirty="0"/>
              <a:t>10:10 </a:t>
            </a:r>
            <a:r>
              <a:rPr lang="en-US" sz="2400" b="1" i="1" dirty="0">
                <a:latin typeface="Cambria" panose="02040503050406030204" pitchFamily="18" charset="0"/>
                <a:ea typeface="Cambria" panose="02040503050406030204" pitchFamily="18" charset="0"/>
              </a:rPr>
              <a:t>For Yours is the power and the glory for ever and ever</a:t>
            </a:r>
            <a:r>
              <a:rPr lang="en-US" sz="2400" b="1" dirty="0"/>
              <a:t>.</a:t>
            </a:r>
          </a:p>
          <a:p>
            <a:pPr marL="798513" indent="-798513">
              <a:buNone/>
            </a:pPr>
            <a:r>
              <a:rPr lang="en-US" sz="2400" b="1" dirty="0"/>
              <a:t>10:11 </a:t>
            </a:r>
            <a:r>
              <a:rPr lang="en-US" sz="2400" b="1" i="1" dirty="0">
                <a:latin typeface="Cambria" panose="02040503050406030204" pitchFamily="18" charset="0"/>
                <a:ea typeface="Cambria" panose="02040503050406030204" pitchFamily="18" charset="0"/>
              </a:rPr>
              <a:t>May grace come and may this world pass away.</a:t>
            </a:r>
          </a:p>
          <a:p>
            <a:pPr marL="798513" indent="-798513">
              <a:buNone/>
            </a:pPr>
            <a:r>
              <a:rPr lang="en-US" sz="2400" b="1" dirty="0"/>
              <a:t>10:12 </a:t>
            </a:r>
            <a:r>
              <a:rPr lang="en-US" sz="2400" b="1" i="1" dirty="0">
                <a:latin typeface="Cambria" panose="02040503050406030204" pitchFamily="18" charset="0"/>
                <a:ea typeface="Cambria" panose="02040503050406030204" pitchFamily="18" charset="0"/>
              </a:rPr>
              <a:t>Hosanna to the God of David.</a:t>
            </a:r>
          </a:p>
          <a:p>
            <a:pPr marL="798513" indent="-798513">
              <a:buNone/>
            </a:pPr>
            <a:r>
              <a:rPr lang="en-US" sz="2400" b="1" dirty="0"/>
              <a:t>10:13 </a:t>
            </a:r>
            <a:r>
              <a:rPr lang="en-US" sz="2400" b="1" i="1" dirty="0">
                <a:latin typeface="Cambria" panose="02040503050406030204" pitchFamily="18" charset="0"/>
                <a:ea typeface="Cambria" panose="02040503050406030204" pitchFamily="18" charset="0"/>
              </a:rPr>
              <a:t>If any man is holy, let him come;</a:t>
            </a:r>
          </a:p>
          <a:p>
            <a:pPr marL="798513" indent="-798513">
              <a:buNone/>
            </a:pPr>
            <a:r>
              <a:rPr lang="en-US" sz="2400" b="1" dirty="0"/>
              <a:t>10:14 </a:t>
            </a:r>
            <a:r>
              <a:rPr lang="en-US" sz="2400" b="1" i="1" dirty="0">
                <a:latin typeface="Cambria" panose="02040503050406030204" pitchFamily="18" charset="0"/>
                <a:ea typeface="Cambria" panose="02040503050406030204" pitchFamily="18" charset="0"/>
              </a:rPr>
              <a:t>If any man is not, let him repent. Maranatha. Amen</a:t>
            </a:r>
            <a:r>
              <a:rPr lang="en-US" sz="2400" b="1" i="1" dirty="0" smtClean="0">
                <a:latin typeface="Cambria" panose="02040503050406030204" pitchFamily="18" charset="0"/>
                <a:ea typeface="Cambria" panose="02040503050406030204" pitchFamily="18" charset="0"/>
              </a:rPr>
              <a:t>.</a:t>
            </a:r>
          </a:p>
          <a:p>
            <a:pPr marL="798513" indent="-798513">
              <a:buNone/>
            </a:pPr>
            <a:r>
              <a:rPr lang="en-US" sz="2400" b="1" dirty="0"/>
              <a:t>10:15</a:t>
            </a:r>
            <a:r>
              <a:rPr lang="en-US" sz="2400" b="1" i="1" dirty="0">
                <a:latin typeface="Cambria" panose="02040503050406030204" pitchFamily="18" charset="0"/>
                <a:ea typeface="Cambria" panose="02040503050406030204" pitchFamily="18" charset="0"/>
              </a:rPr>
              <a:t> But permit the prophets to offer thanksgiving as much as they desire</a:t>
            </a:r>
            <a:r>
              <a:rPr lang="en-US" sz="2400" b="1" i="1" dirty="0" smtClean="0">
                <a:latin typeface="Cambria" panose="02040503050406030204" pitchFamily="18" charset="0"/>
                <a:ea typeface="Cambria" panose="02040503050406030204" pitchFamily="18" charset="0"/>
              </a:rPr>
              <a:t>.</a:t>
            </a:r>
          </a:p>
          <a:p>
            <a:pPr marL="1141413"/>
            <a:r>
              <a:rPr lang="en-US" sz="2400" dirty="0" smtClean="0">
                <a:latin typeface="+mj-lt"/>
                <a:ea typeface="Cambria" panose="02040503050406030204" pitchFamily="18" charset="0"/>
              </a:rPr>
              <a:t>“Maranatha” is from two Aramaic words meaning, “The Lord is coming”</a:t>
            </a:r>
            <a:endParaRPr lang="en-US" sz="2400" dirty="0" smtClean="0">
              <a:latin typeface="+mj-lt"/>
              <a:ea typeface="Cambria" panose="02040503050406030204" pitchFamily="18" charset="0"/>
            </a:endParaRPr>
          </a:p>
          <a:p>
            <a:pPr marL="1141413"/>
            <a:r>
              <a:rPr lang="en-US" sz="2400" dirty="0" smtClean="0">
                <a:latin typeface="+mj-lt"/>
                <a:ea typeface="Cambria" panose="02040503050406030204" pitchFamily="18" charset="0"/>
              </a:rPr>
              <a:t>The </a:t>
            </a:r>
            <a:r>
              <a:rPr lang="en-US" sz="2400" dirty="0" smtClean="0">
                <a:latin typeface="+mj-lt"/>
                <a:ea typeface="Cambria" panose="02040503050406030204" pitchFamily="18" charset="0"/>
              </a:rPr>
              <a:t>“prophets</a:t>
            </a:r>
            <a:r>
              <a:rPr lang="en-US" sz="2400" dirty="0" smtClean="0">
                <a:latin typeface="+mj-lt"/>
                <a:ea typeface="Cambria" panose="02040503050406030204" pitchFamily="18" charset="0"/>
              </a:rPr>
              <a:t>”, </a:t>
            </a:r>
            <a:r>
              <a:rPr lang="en-US" sz="2400" dirty="0" smtClean="0">
                <a:latin typeface="+mj-lt"/>
                <a:ea typeface="Cambria" panose="02040503050406030204" pitchFamily="18" charset="0"/>
              </a:rPr>
              <a:t>in this </a:t>
            </a:r>
            <a:r>
              <a:rPr lang="en-US" sz="2400" dirty="0" smtClean="0">
                <a:latin typeface="+mj-lt"/>
                <a:ea typeface="Cambria" panose="02040503050406030204" pitchFamily="18" charset="0"/>
              </a:rPr>
              <a:t>context, probably refers to </a:t>
            </a:r>
            <a:r>
              <a:rPr lang="en-US" sz="2400" dirty="0" smtClean="0">
                <a:latin typeface="+mj-lt"/>
                <a:ea typeface="Cambria" panose="02040503050406030204" pitchFamily="18" charset="0"/>
              </a:rPr>
              <a:t>preachers or </a:t>
            </a:r>
            <a:r>
              <a:rPr lang="en-US" sz="2400" dirty="0" smtClean="0">
                <a:latin typeface="+mj-lt"/>
                <a:ea typeface="Cambria" panose="02040503050406030204" pitchFamily="18" charset="0"/>
              </a:rPr>
              <a:t>proclaimers (cf. 1 Cor. 14:29ff)</a:t>
            </a:r>
            <a:endParaRPr lang="en-US" sz="2400" dirty="0">
              <a:latin typeface="+mj-lt"/>
              <a:ea typeface="Cambria" panose="02040503050406030204" pitchFamily="18" charset="0"/>
            </a:endParaRPr>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9984794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p:cTn id="49"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4">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9" end="9"/>
                                            </p:txEl>
                                          </p:spTgt>
                                        </p:tgtEl>
                                        <p:attrNameLst>
                                          <p:attrName>style.visibility</p:attrName>
                                        </p:attrNameLst>
                                      </p:cBhvr>
                                      <p:to>
                                        <p:strVal val="visible"/>
                                      </p:to>
                                    </p:set>
                                    <p:anim calcmode="lin" valueType="num">
                                      <p:cBhvr>
                                        <p:cTn id="56"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4">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10" end="10"/>
                                            </p:txEl>
                                          </p:spTgt>
                                        </p:tgtEl>
                                        <p:attrNameLst>
                                          <p:attrName>style.visibility</p:attrName>
                                        </p:attrNameLst>
                                      </p:cBhvr>
                                      <p:to>
                                        <p:strVal val="visible"/>
                                      </p:to>
                                    </p:set>
                                    <p:anim calcmode="lin" valueType="num">
                                      <p:cBhvr>
                                        <p:cTn id="63"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461963" indent="-461963">
              <a:buNone/>
            </a:pPr>
            <a:r>
              <a:rPr lang="en-US" b="1" dirty="0" smtClean="0"/>
              <a:t>Instructions </a:t>
            </a:r>
            <a:r>
              <a:rPr lang="en-US" b="1" dirty="0"/>
              <a:t>Concerning </a:t>
            </a:r>
            <a:r>
              <a:rPr lang="en-US" b="1" dirty="0" smtClean="0"/>
              <a:t>Traveling Teachers:</a:t>
            </a:r>
            <a:endParaRPr lang="en-US" b="1" i="1" dirty="0">
              <a:latin typeface="Cambria" panose="02040503050406030204" pitchFamily="18" charset="0"/>
              <a:ea typeface="Cambria" panose="02040503050406030204" pitchFamily="18" charset="0"/>
            </a:endParaRPr>
          </a:p>
          <a:p>
            <a:pPr marL="568325" indent="-568325">
              <a:buNone/>
            </a:pPr>
            <a:r>
              <a:rPr lang="en-US" sz="2400" b="1" dirty="0" smtClean="0"/>
              <a:t>11:1 </a:t>
            </a:r>
            <a:r>
              <a:rPr lang="en-US" sz="2400" b="1" i="1" dirty="0">
                <a:latin typeface="Cambria" panose="02040503050406030204" pitchFamily="18" charset="0"/>
                <a:ea typeface="Cambria" panose="02040503050406030204" pitchFamily="18" charset="0"/>
              </a:rPr>
              <a:t>Whoever therefore shall come and teach you all these things that have been said before, receive him;</a:t>
            </a:r>
          </a:p>
          <a:p>
            <a:pPr marL="568325" indent="-568325">
              <a:buNone/>
            </a:pPr>
            <a:r>
              <a:rPr lang="en-US" sz="2400" b="1" dirty="0"/>
              <a:t>11:2 </a:t>
            </a:r>
            <a:r>
              <a:rPr lang="en-US" sz="2400" b="1" i="1" dirty="0">
                <a:latin typeface="Cambria" panose="02040503050406030204" pitchFamily="18" charset="0"/>
                <a:ea typeface="Cambria" panose="02040503050406030204" pitchFamily="18" charset="0"/>
              </a:rPr>
              <a:t>But if the teacher himself be perverted and teach a different doctrine to the destruction thereof, hear him not;</a:t>
            </a:r>
          </a:p>
          <a:p>
            <a:pPr marL="568325" indent="-568325">
              <a:buNone/>
            </a:pPr>
            <a:r>
              <a:rPr lang="en-US" sz="2400" b="1" dirty="0"/>
              <a:t>11:3 </a:t>
            </a:r>
            <a:r>
              <a:rPr lang="en-US" sz="2400" b="1" i="1" dirty="0">
                <a:latin typeface="Cambria" panose="02040503050406030204" pitchFamily="18" charset="0"/>
                <a:ea typeface="Cambria" panose="02040503050406030204" pitchFamily="18" charset="0"/>
              </a:rPr>
              <a:t>But if to the increase of righteousness and the knowledge of the Lord, receive him as the Lord.</a:t>
            </a:r>
          </a:p>
          <a:p>
            <a:pPr marL="1141413"/>
            <a:r>
              <a:rPr lang="en-US" sz="2400" dirty="0"/>
              <a:t>At this period of time there were traveling teachers. But there was a real concern to </a:t>
            </a:r>
            <a:r>
              <a:rPr lang="en-US" sz="2400" dirty="0" smtClean="0"/>
              <a:t>scrutinize </a:t>
            </a:r>
            <a:r>
              <a:rPr lang="en-US" sz="2400" dirty="0"/>
              <a:t>these </a:t>
            </a:r>
            <a:r>
              <a:rPr lang="en-US" sz="2400" dirty="0" smtClean="0"/>
              <a:t>teachers.</a:t>
            </a:r>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5050397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461963" indent="-461963">
              <a:buNone/>
            </a:pPr>
            <a:r>
              <a:rPr lang="en-US" b="1" dirty="0" smtClean="0"/>
              <a:t>Instructions </a:t>
            </a:r>
            <a:r>
              <a:rPr lang="en-US" b="1" dirty="0"/>
              <a:t>Concerning </a:t>
            </a:r>
            <a:r>
              <a:rPr lang="en-US" b="1" dirty="0" smtClean="0"/>
              <a:t>Traveling Teachers (cont.):</a:t>
            </a:r>
            <a:endParaRPr lang="en-US" b="1" i="1" dirty="0">
              <a:latin typeface="Cambria" panose="02040503050406030204" pitchFamily="18" charset="0"/>
              <a:ea typeface="Cambria" panose="02040503050406030204" pitchFamily="18" charset="0"/>
            </a:endParaRPr>
          </a:p>
          <a:p>
            <a:pPr marL="568325" indent="-568325">
              <a:buNone/>
            </a:pPr>
            <a:r>
              <a:rPr lang="en-US" sz="2400" b="1" dirty="0" smtClean="0"/>
              <a:t>11:4 </a:t>
            </a:r>
            <a:r>
              <a:rPr lang="en-US" sz="2400" b="1" i="1" dirty="0">
                <a:latin typeface="Cambria" panose="02040503050406030204" pitchFamily="18" charset="0"/>
                <a:ea typeface="Cambria" panose="02040503050406030204" pitchFamily="18" charset="0"/>
              </a:rPr>
              <a:t>But concerning the apostles and prophets, do according to the ordinance of the Gospel.</a:t>
            </a:r>
          </a:p>
          <a:p>
            <a:pPr marL="568325" indent="-568325">
              <a:buNone/>
            </a:pPr>
            <a:r>
              <a:rPr lang="en-US" sz="2400" b="1" dirty="0"/>
              <a:t>11:5 </a:t>
            </a:r>
            <a:r>
              <a:rPr lang="en-US" sz="2400" b="1" i="1" dirty="0">
                <a:latin typeface="Cambria" panose="02040503050406030204" pitchFamily="18" charset="0"/>
                <a:ea typeface="Cambria" panose="02040503050406030204" pitchFamily="18" charset="0"/>
              </a:rPr>
              <a:t>Let every apostle, when he comes to you, be received as the Lord;</a:t>
            </a:r>
          </a:p>
          <a:p>
            <a:pPr marL="568325" indent="-568325">
              <a:buNone/>
            </a:pPr>
            <a:r>
              <a:rPr lang="en-US" sz="2400" b="1" dirty="0"/>
              <a:t>11:6</a:t>
            </a:r>
            <a:r>
              <a:rPr lang="en-US" sz="2400" b="1" i="1" dirty="0">
                <a:latin typeface="Cambria" panose="02040503050406030204" pitchFamily="18" charset="0"/>
                <a:ea typeface="Cambria" panose="02040503050406030204" pitchFamily="18" charset="0"/>
              </a:rPr>
              <a:t> But he shall not abide more than a single day, or if there be need, a little more.</a:t>
            </a:r>
          </a:p>
          <a:p>
            <a:pPr marL="568325" indent="-568325">
              <a:buNone/>
            </a:pPr>
            <a:r>
              <a:rPr lang="en-US" sz="2400" b="1" dirty="0"/>
              <a:t>11:7</a:t>
            </a:r>
            <a:r>
              <a:rPr lang="en-US" sz="2400" b="1" i="1" dirty="0">
                <a:latin typeface="Cambria" panose="02040503050406030204" pitchFamily="18" charset="0"/>
                <a:ea typeface="Cambria" panose="02040503050406030204" pitchFamily="18" charset="0"/>
              </a:rPr>
              <a:t> But if he abide three days, he is a false prophet.</a:t>
            </a:r>
          </a:p>
          <a:p>
            <a:pPr marL="568325" indent="-568325">
              <a:buNone/>
            </a:pPr>
            <a:r>
              <a:rPr lang="en-US" sz="2400" b="1" dirty="0"/>
              <a:t>11:8</a:t>
            </a:r>
            <a:r>
              <a:rPr lang="en-US" sz="2400" b="1" i="1" dirty="0">
                <a:latin typeface="Cambria" panose="02040503050406030204" pitchFamily="18" charset="0"/>
                <a:ea typeface="Cambria" panose="02040503050406030204" pitchFamily="18" charset="0"/>
              </a:rPr>
              <a:t> And when he departs, let the apostle receive nothing except bread, until he finds shelter;</a:t>
            </a:r>
          </a:p>
          <a:p>
            <a:pPr marL="568325" indent="-568325">
              <a:buNone/>
            </a:pPr>
            <a:r>
              <a:rPr lang="en-US" sz="2400" b="1" dirty="0"/>
              <a:t>11:9</a:t>
            </a:r>
            <a:r>
              <a:rPr lang="en-US" sz="2400" b="1" i="1" dirty="0">
                <a:latin typeface="Cambria" panose="02040503050406030204" pitchFamily="18" charset="0"/>
                <a:ea typeface="Cambria" panose="02040503050406030204" pitchFamily="18" charset="0"/>
              </a:rPr>
              <a:t> But if he asks for money, he is a false prophet.</a:t>
            </a:r>
          </a:p>
          <a:p>
            <a:pPr marL="1141413"/>
            <a:r>
              <a:rPr lang="en-US" sz="2400" dirty="0" smtClean="0"/>
              <a:t>There was obviously concern about financial abuse on the part of the traveling teachers.</a:t>
            </a:r>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4345596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pPr marL="798513" indent="-798513">
              <a:buNone/>
            </a:pPr>
            <a:r>
              <a:rPr lang="en-US" sz="3000" b="1" dirty="0"/>
              <a:t>Instructions Concerning Traveling Teachers (cont.):</a:t>
            </a:r>
            <a:endParaRPr lang="en-US" sz="3000" b="1" i="1" dirty="0">
              <a:latin typeface="Cambria" panose="02040503050406030204" pitchFamily="18" charset="0"/>
              <a:ea typeface="Cambria" panose="02040503050406030204" pitchFamily="18" charset="0"/>
            </a:endParaRPr>
          </a:p>
          <a:p>
            <a:pPr marL="798513" indent="-798513">
              <a:buNone/>
            </a:pPr>
            <a:r>
              <a:rPr lang="en-US" sz="2400" b="1" dirty="0" smtClean="0"/>
              <a:t>11:10 </a:t>
            </a:r>
            <a:r>
              <a:rPr lang="en-US" sz="2400" b="1" i="1" dirty="0">
                <a:latin typeface="Cambria" panose="02040503050406030204" pitchFamily="18" charset="0"/>
                <a:ea typeface="Cambria" panose="02040503050406030204" pitchFamily="18" charset="0"/>
              </a:rPr>
              <a:t>And you shall not put to a test nor discern any prophet speaking in the Spirit;</a:t>
            </a:r>
          </a:p>
          <a:p>
            <a:pPr marL="798513" indent="-798513">
              <a:buNone/>
            </a:pPr>
            <a:r>
              <a:rPr lang="en-US" sz="2400" b="1" dirty="0"/>
              <a:t>11:11</a:t>
            </a:r>
            <a:r>
              <a:rPr lang="en-US" sz="2400" b="1" i="1" dirty="0">
                <a:latin typeface="Cambria" panose="02040503050406030204" pitchFamily="18" charset="0"/>
                <a:ea typeface="Cambria" panose="02040503050406030204" pitchFamily="18" charset="0"/>
              </a:rPr>
              <a:t> For every sin shall be forgiven, but this sin shall not be forgiven.</a:t>
            </a:r>
          </a:p>
          <a:p>
            <a:pPr marL="914400" indent="-400050"/>
            <a:r>
              <a:rPr lang="en-US" sz="2400" dirty="0" smtClean="0"/>
              <a:t>A rather enigmatic couple of statements. It almost seems like the “not” should not be in 11:10.</a:t>
            </a:r>
          </a:p>
          <a:p>
            <a:pPr marL="798513" indent="-798513">
              <a:buNone/>
            </a:pPr>
            <a:r>
              <a:rPr lang="en-US" sz="2400" b="1" dirty="0"/>
              <a:t>11:12</a:t>
            </a:r>
            <a:r>
              <a:rPr lang="en-US" sz="2400" b="1" i="1" dirty="0">
                <a:latin typeface="Cambria" panose="02040503050406030204" pitchFamily="18" charset="0"/>
                <a:ea typeface="Cambria" panose="02040503050406030204" pitchFamily="18" charset="0"/>
              </a:rPr>
              <a:t> Yet not every one that speaks in the Spirit is a prophet, but only if he have the ways of the Lord.</a:t>
            </a:r>
          </a:p>
          <a:p>
            <a:pPr marL="798513" indent="-798513">
              <a:buNone/>
            </a:pPr>
            <a:r>
              <a:rPr lang="en-US" sz="2400" b="1" dirty="0"/>
              <a:t>11:13</a:t>
            </a:r>
            <a:r>
              <a:rPr lang="en-US" sz="2400" b="1" i="1" dirty="0">
                <a:latin typeface="Cambria" panose="02040503050406030204" pitchFamily="18" charset="0"/>
                <a:ea typeface="Cambria" panose="02040503050406030204" pitchFamily="18" charset="0"/>
              </a:rPr>
              <a:t> From his ways therefore the false prophet and the prophet shall be recognized.</a:t>
            </a:r>
          </a:p>
          <a:p>
            <a:pPr marL="798513" indent="-798513">
              <a:buNone/>
            </a:pPr>
            <a:r>
              <a:rPr lang="en-US" sz="2400" b="1" dirty="0"/>
              <a:t>11:14</a:t>
            </a:r>
            <a:r>
              <a:rPr lang="en-US" sz="2400" b="1" i="1" dirty="0">
                <a:latin typeface="Cambria" panose="02040503050406030204" pitchFamily="18" charset="0"/>
                <a:ea typeface="Cambria" panose="02040503050406030204" pitchFamily="18" charset="0"/>
              </a:rPr>
              <a:t> And no prophet when he orders a table in the Spirit shall eat of it;</a:t>
            </a:r>
          </a:p>
          <a:p>
            <a:pPr marL="798513" indent="-798513">
              <a:buNone/>
            </a:pPr>
            <a:r>
              <a:rPr lang="en-US" sz="2400" b="1" dirty="0"/>
              <a:t>11:15</a:t>
            </a:r>
            <a:r>
              <a:rPr lang="en-US" sz="2400" b="1" i="1" dirty="0">
                <a:latin typeface="Cambria" panose="02040503050406030204" pitchFamily="18" charset="0"/>
                <a:ea typeface="Cambria" panose="02040503050406030204" pitchFamily="18" charset="0"/>
              </a:rPr>
              <a:t> Otherwise he is a false prophet</a:t>
            </a:r>
            <a:r>
              <a:rPr lang="en-US" sz="2400" b="1" dirty="0" smtClean="0"/>
              <a:t>.</a:t>
            </a:r>
            <a:endParaRPr lang="en-US" sz="2400" b="1" i="1" dirty="0">
              <a:latin typeface="Cambria" panose="02040503050406030204" pitchFamily="18" charset="0"/>
              <a:ea typeface="Cambria" panose="02040503050406030204" pitchFamily="18" charset="0"/>
            </a:endParaRPr>
          </a:p>
          <a:p>
            <a:pPr marL="914400" indent="-400050"/>
            <a:r>
              <a:rPr lang="en-US" sz="2400" dirty="0" smtClean="0"/>
              <a:t>Not sure what it means for a prophet </a:t>
            </a:r>
            <a:r>
              <a:rPr lang="en-US" sz="2400" dirty="0"/>
              <a:t>to “</a:t>
            </a:r>
            <a:r>
              <a:rPr lang="en-US" sz="2400" dirty="0" smtClean="0"/>
              <a:t>order </a:t>
            </a:r>
            <a:r>
              <a:rPr lang="en-US" sz="2400" dirty="0"/>
              <a:t>a table in the </a:t>
            </a:r>
            <a:r>
              <a:rPr lang="en-US" sz="2400" dirty="0" smtClean="0"/>
              <a:t>Spirit”</a:t>
            </a:r>
            <a:endParaRPr lang="en-US" sz="2400" dirty="0"/>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5602736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p:cTn id="49"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fontScale="92500" lnSpcReduction="10000"/>
          </a:bodyPr>
          <a:lstStyle/>
          <a:p>
            <a:r>
              <a:rPr lang="en-US" dirty="0"/>
              <a:t>The Didache (Greek </a:t>
            </a:r>
            <a:r>
              <a:rPr lang="el-GR" dirty="0"/>
              <a:t>διδαχῇ </a:t>
            </a:r>
            <a:r>
              <a:rPr lang="en-US" dirty="0" smtClean="0"/>
              <a:t>for </a:t>
            </a:r>
            <a:r>
              <a:rPr lang="en-US" dirty="0"/>
              <a:t>“teaching</a:t>
            </a:r>
            <a:r>
              <a:rPr lang="en-US" dirty="0" smtClean="0"/>
              <a:t>”) </a:t>
            </a:r>
            <a:r>
              <a:rPr lang="en-US" dirty="0"/>
              <a:t>is the oldest surviving handbook of church </a:t>
            </a:r>
            <a:r>
              <a:rPr lang="en-US" dirty="0" smtClean="0"/>
              <a:t>discipline. Approximately when do we think it was written?</a:t>
            </a:r>
          </a:p>
          <a:p>
            <a:pPr lvl="1"/>
            <a:r>
              <a:rPr lang="en-US" dirty="0" smtClean="0"/>
              <a:t>AD 100</a:t>
            </a:r>
          </a:p>
          <a:p>
            <a:r>
              <a:rPr lang="en-US" dirty="0"/>
              <a:t>Skeptics </a:t>
            </a:r>
            <a:r>
              <a:rPr lang="en-US" dirty="0" smtClean="0"/>
              <a:t>sometimes try </a:t>
            </a:r>
            <a:r>
              <a:rPr lang="en-US" dirty="0"/>
              <a:t>to present this as one of the “lost books of the Bible”. They like to point out all the things that are </a:t>
            </a:r>
            <a:r>
              <a:rPr lang="en-US" b="1" i="1" dirty="0" smtClean="0"/>
              <a:t>not</a:t>
            </a:r>
            <a:r>
              <a:rPr lang="en-US" dirty="0" smtClean="0"/>
              <a:t> talked </a:t>
            </a:r>
            <a:r>
              <a:rPr lang="en-US" dirty="0"/>
              <a:t>about in it, like the deity of </a:t>
            </a:r>
            <a:r>
              <a:rPr lang="en-US" dirty="0" smtClean="0"/>
              <a:t>Christ, and then argue that early Christians only kept the books that taught their pet doctrines and ignored the rest. What’s wrong with that line of argument?</a:t>
            </a:r>
          </a:p>
          <a:p>
            <a:pPr lvl="1"/>
            <a:r>
              <a:rPr lang="en-US" dirty="0" smtClean="0"/>
              <a:t>There is nothing in the Didache to indicate that it was written by, or in association with, an apostle or that it’s authors viewed themselves as writing scripture.</a:t>
            </a:r>
          </a:p>
          <a:p>
            <a:pPr lvl="1"/>
            <a:r>
              <a:rPr lang="en-US" dirty="0" smtClean="0"/>
              <a:t>The Didache was not written as a theological treatise, it is clearly a discipline manual written to help pagans understand and live out Biblical ethics. </a:t>
            </a:r>
          </a:p>
          <a:p>
            <a:pPr marL="457200" lvl="1" indent="0">
              <a:buNone/>
            </a:pPr>
            <a:endParaRPr lang="en-US" sz="2400" dirty="0"/>
          </a:p>
          <a:p>
            <a:endParaRPr lang="en-US" sz="2400" dirty="0"/>
          </a:p>
        </p:txBody>
      </p:sp>
    </p:spTree>
    <p:extLst>
      <p:ext uri="{BB962C8B-B14F-4D97-AF65-F5344CB8AC3E}">
        <p14:creationId xmlns:p14="http://schemas.microsoft.com/office/powerpoint/2010/main" val="28880949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pPr marL="798513" indent="-798513">
              <a:buNone/>
            </a:pPr>
            <a:r>
              <a:rPr lang="en-US" sz="3000" b="1" dirty="0"/>
              <a:t>Instructions Concerning Traveling Teachers (cont.):</a:t>
            </a:r>
            <a:endParaRPr lang="en-US" sz="3000" b="1" i="1" dirty="0">
              <a:latin typeface="Cambria" panose="02040503050406030204" pitchFamily="18" charset="0"/>
              <a:ea typeface="Cambria" panose="02040503050406030204" pitchFamily="18" charset="0"/>
            </a:endParaRPr>
          </a:p>
          <a:p>
            <a:pPr marL="746125" indent="-746125">
              <a:buNone/>
            </a:pPr>
            <a:r>
              <a:rPr lang="en-US" sz="2400" b="1" dirty="0"/>
              <a:t>11:16 </a:t>
            </a:r>
            <a:r>
              <a:rPr lang="en-US" sz="2400" b="1" i="1" dirty="0">
                <a:latin typeface="Cambria" panose="02040503050406030204" pitchFamily="18" charset="0"/>
                <a:ea typeface="Cambria" panose="02040503050406030204" pitchFamily="18" charset="0"/>
              </a:rPr>
              <a:t>And every prophet teaching the truth, if he does not what he teaches, is a false prophet.</a:t>
            </a:r>
          </a:p>
          <a:p>
            <a:pPr marL="746125" indent="-746125">
              <a:buNone/>
            </a:pPr>
            <a:r>
              <a:rPr lang="en-US" sz="2400" b="1" dirty="0"/>
              <a:t>11:17</a:t>
            </a:r>
            <a:r>
              <a:rPr lang="en-US" sz="2400" b="1" i="1" dirty="0">
                <a:latin typeface="Cambria" panose="02040503050406030204" pitchFamily="18" charset="0"/>
                <a:ea typeface="Cambria" panose="02040503050406030204" pitchFamily="18" charset="0"/>
              </a:rPr>
              <a:t> And every prophet approved and found true, if he does anything as an outward mystery typical of the Church, and yet does not teach you to do all that he himself does, shall not be judged before you;</a:t>
            </a:r>
          </a:p>
          <a:p>
            <a:pPr marL="746125" indent="-746125">
              <a:buNone/>
            </a:pPr>
            <a:r>
              <a:rPr lang="en-US" sz="2400" b="1" dirty="0"/>
              <a:t>11:18</a:t>
            </a:r>
            <a:r>
              <a:rPr lang="en-US" sz="2400" b="1" i="1" dirty="0">
                <a:latin typeface="Cambria" panose="02040503050406030204" pitchFamily="18" charset="0"/>
                <a:ea typeface="Cambria" panose="02040503050406030204" pitchFamily="18" charset="0"/>
              </a:rPr>
              <a:t> He has his judgment in the presence of God;</a:t>
            </a:r>
          </a:p>
          <a:p>
            <a:pPr marL="746125" indent="-746125">
              <a:buNone/>
            </a:pPr>
            <a:r>
              <a:rPr lang="en-US" sz="2400" b="1" dirty="0"/>
              <a:t>11:19</a:t>
            </a:r>
            <a:r>
              <a:rPr lang="en-US" sz="2400" b="1" i="1" dirty="0">
                <a:latin typeface="Cambria" panose="02040503050406030204" pitchFamily="18" charset="0"/>
                <a:ea typeface="Cambria" panose="02040503050406030204" pitchFamily="18" charset="0"/>
              </a:rPr>
              <a:t> For in old times the prophets did the same</a:t>
            </a:r>
            <a:r>
              <a:rPr lang="en-US" sz="2400" b="1" i="1" dirty="0" smtClean="0">
                <a:latin typeface="Cambria" panose="02040503050406030204" pitchFamily="18" charset="0"/>
                <a:ea typeface="Cambria" panose="02040503050406030204" pitchFamily="18" charset="0"/>
              </a:rPr>
              <a:t>.</a:t>
            </a:r>
            <a:endParaRPr lang="en-US" sz="2400" b="1" i="1" dirty="0">
              <a:latin typeface="Cambria" panose="02040503050406030204" pitchFamily="18" charset="0"/>
              <a:ea typeface="Cambria" panose="02040503050406030204" pitchFamily="18" charset="0"/>
            </a:endParaRPr>
          </a:p>
          <a:p>
            <a:pPr marL="914400" indent="-400050"/>
            <a:r>
              <a:rPr lang="en-US" sz="2400" dirty="0" smtClean="0"/>
              <a:t>I have no idea what </a:t>
            </a:r>
            <a:r>
              <a:rPr lang="en-US" sz="2400" dirty="0" smtClean="0"/>
              <a:t>the “outward </a:t>
            </a:r>
            <a:r>
              <a:rPr lang="en-US" sz="2400" dirty="0"/>
              <a:t>mystery typical of the </a:t>
            </a:r>
            <a:r>
              <a:rPr lang="en-US" sz="2400" dirty="0" smtClean="0"/>
              <a:t>Church” refers to.</a:t>
            </a:r>
          </a:p>
          <a:p>
            <a:pPr marL="684213" indent="-684213">
              <a:buNone/>
            </a:pPr>
            <a:r>
              <a:rPr lang="en-US" sz="2400" b="1" dirty="0"/>
              <a:t>11:20 </a:t>
            </a:r>
            <a:r>
              <a:rPr lang="en-US" sz="2400" b="1" i="1" dirty="0">
                <a:latin typeface="Cambria" panose="02040503050406030204" pitchFamily="18" charset="0"/>
                <a:ea typeface="Cambria" panose="02040503050406030204" pitchFamily="18" charset="0"/>
              </a:rPr>
              <a:t>And whoever shall say in the Spirit, Give me silver or anything else, you shall not listen to him;</a:t>
            </a:r>
          </a:p>
          <a:p>
            <a:pPr marL="684213" indent="-684213">
              <a:buNone/>
            </a:pPr>
            <a:r>
              <a:rPr lang="en-US" sz="2400" b="1" dirty="0"/>
              <a:t>11:21</a:t>
            </a:r>
            <a:r>
              <a:rPr lang="en-US" sz="2400" b="1" i="1" dirty="0">
                <a:latin typeface="Cambria" panose="02040503050406030204" pitchFamily="18" charset="0"/>
                <a:ea typeface="Cambria" panose="02040503050406030204" pitchFamily="18" charset="0"/>
              </a:rPr>
              <a:t> But if he tell you to give on behalf of others that are in need, let no man judge him.</a:t>
            </a:r>
          </a:p>
          <a:p>
            <a:pPr marL="914400" indent="-400050"/>
            <a:r>
              <a:rPr lang="en-US" sz="2400" dirty="0" smtClean="0"/>
              <a:t>In spite of some unclear phrases used, one thing is clear: they were very concerned about financial abuse on the part of the traveling </a:t>
            </a:r>
            <a:r>
              <a:rPr lang="en-US" sz="2400" dirty="0" smtClean="0"/>
              <a:t>teachers.</a:t>
            </a:r>
            <a:endParaRPr lang="en-US" sz="2400" dirty="0"/>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8255418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p:cTn id="49"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798513" indent="-798513">
              <a:buNone/>
            </a:pPr>
            <a:r>
              <a:rPr lang="en-US" b="1" dirty="0" smtClean="0"/>
              <a:t>The Support of Local Elders</a:t>
            </a:r>
            <a:endParaRPr lang="en-US" b="1" i="1" dirty="0">
              <a:latin typeface="Cambria" panose="02040503050406030204" pitchFamily="18" charset="0"/>
              <a:ea typeface="Cambria" panose="02040503050406030204" pitchFamily="18" charset="0"/>
            </a:endParaRPr>
          </a:p>
          <a:p>
            <a:pPr marL="568325" indent="-568325">
              <a:buNone/>
            </a:pPr>
            <a:r>
              <a:rPr lang="en-US" sz="2400" b="1" dirty="0"/>
              <a:t>13:1 </a:t>
            </a:r>
            <a:r>
              <a:rPr lang="en-US" sz="2400" b="1" i="1" dirty="0">
                <a:latin typeface="Cambria" panose="02040503050406030204" pitchFamily="18" charset="0"/>
                <a:ea typeface="Cambria" panose="02040503050406030204" pitchFamily="18" charset="0"/>
              </a:rPr>
              <a:t>But every true prophet desiring to settle among you is worthy of his food.</a:t>
            </a:r>
          </a:p>
          <a:p>
            <a:pPr marL="568325" indent="-568325">
              <a:buNone/>
            </a:pPr>
            <a:r>
              <a:rPr lang="en-US" sz="2400" b="1" dirty="0"/>
              <a:t>13:2</a:t>
            </a:r>
            <a:r>
              <a:rPr lang="en-US" sz="2400" b="1" i="1" dirty="0">
                <a:latin typeface="Cambria" panose="02040503050406030204" pitchFamily="18" charset="0"/>
                <a:ea typeface="Cambria" panose="02040503050406030204" pitchFamily="18" charset="0"/>
              </a:rPr>
              <a:t> In like manner a true teacher is also worthy, like the workman, of his food.</a:t>
            </a:r>
          </a:p>
          <a:p>
            <a:pPr marL="568325" indent="-568325">
              <a:buNone/>
            </a:pPr>
            <a:r>
              <a:rPr lang="en-US" sz="2400" b="1" dirty="0"/>
              <a:t>13:3</a:t>
            </a:r>
            <a:r>
              <a:rPr lang="en-US" sz="2400" b="1" i="1" dirty="0">
                <a:latin typeface="Cambria" panose="02040503050406030204" pitchFamily="18" charset="0"/>
                <a:ea typeface="Cambria" panose="02040503050406030204" pitchFamily="18" charset="0"/>
              </a:rPr>
              <a:t> Every first-fruit then of the produce of the wine-vat and of the threshing-floor, of your oxen and of your sheep, you shall take and give as the first-fruit to the prophets;</a:t>
            </a:r>
          </a:p>
          <a:p>
            <a:pPr marL="568325" indent="-568325">
              <a:buNone/>
            </a:pPr>
            <a:r>
              <a:rPr lang="en-US" sz="2400" b="1" dirty="0"/>
              <a:t>13:4</a:t>
            </a:r>
            <a:r>
              <a:rPr lang="en-US" sz="2400" b="1" i="1" dirty="0">
                <a:latin typeface="Cambria" panose="02040503050406030204" pitchFamily="18" charset="0"/>
                <a:ea typeface="Cambria" panose="02040503050406030204" pitchFamily="18" charset="0"/>
              </a:rPr>
              <a:t> For they are your chief-priests.</a:t>
            </a:r>
          </a:p>
          <a:p>
            <a:pPr marL="914400" indent="-400050"/>
            <a:r>
              <a:rPr lang="en-US" sz="2400" dirty="0"/>
              <a:t>A “true prophet desiring to settle among </a:t>
            </a:r>
            <a:r>
              <a:rPr lang="en-US" sz="2400" dirty="0" smtClean="0"/>
              <a:t>you” refers to an elder who lives and ministers among them.</a:t>
            </a:r>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36397026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798513" indent="-798513">
              <a:buNone/>
            </a:pPr>
            <a:r>
              <a:rPr lang="en-US" b="1" dirty="0" smtClean="0"/>
              <a:t>The Support of Local Elders (continued)</a:t>
            </a:r>
            <a:endParaRPr lang="en-US" b="1" i="1" dirty="0">
              <a:latin typeface="Cambria" panose="02040503050406030204" pitchFamily="18" charset="0"/>
              <a:ea typeface="Cambria" panose="02040503050406030204" pitchFamily="18" charset="0"/>
            </a:endParaRPr>
          </a:p>
          <a:p>
            <a:pPr marL="684213" indent="-684213">
              <a:buNone/>
            </a:pPr>
            <a:r>
              <a:rPr lang="en-US" sz="2500" b="1" dirty="0" smtClean="0"/>
              <a:t>13:5</a:t>
            </a:r>
            <a:r>
              <a:rPr lang="en-US" sz="2500" b="1" i="1" dirty="0" smtClean="0">
                <a:latin typeface="Cambria" panose="02040503050406030204" pitchFamily="18" charset="0"/>
                <a:ea typeface="Cambria" panose="02040503050406030204" pitchFamily="18" charset="0"/>
              </a:rPr>
              <a:t> </a:t>
            </a:r>
            <a:r>
              <a:rPr lang="en-US" sz="2500" b="1" i="1" dirty="0">
                <a:latin typeface="Cambria" panose="02040503050406030204" pitchFamily="18" charset="0"/>
                <a:ea typeface="Cambria" panose="02040503050406030204" pitchFamily="18" charset="0"/>
              </a:rPr>
              <a:t>But if you do not have a prophet, give them to the poor.</a:t>
            </a:r>
          </a:p>
          <a:p>
            <a:pPr marL="684213" indent="-684213">
              <a:buNone/>
            </a:pPr>
            <a:r>
              <a:rPr lang="en-US" sz="2500" b="1" dirty="0"/>
              <a:t>13:6</a:t>
            </a:r>
            <a:r>
              <a:rPr lang="en-US" sz="2500" b="1" i="1" dirty="0">
                <a:latin typeface="Cambria" panose="02040503050406030204" pitchFamily="18" charset="0"/>
                <a:ea typeface="Cambria" panose="02040503050406030204" pitchFamily="18" charset="0"/>
              </a:rPr>
              <a:t> If you make bread, take the first-fruit and give according to the commandment.</a:t>
            </a:r>
          </a:p>
          <a:p>
            <a:pPr marL="684213" indent="-684213">
              <a:buNone/>
            </a:pPr>
            <a:r>
              <a:rPr lang="en-US" sz="2500" b="1" dirty="0"/>
              <a:t>13:7</a:t>
            </a:r>
            <a:r>
              <a:rPr lang="en-US" sz="2500" b="1" i="1" dirty="0">
                <a:latin typeface="Cambria" panose="02040503050406030204" pitchFamily="18" charset="0"/>
                <a:ea typeface="Cambria" panose="02040503050406030204" pitchFamily="18" charset="0"/>
              </a:rPr>
              <a:t> In like manner, when you make a jar of wine or of oil, take the first-fruit and give to the prophets;</a:t>
            </a:r>
          </a:p>
          <a:p>
            <a:pPr marL="684213" indent="-684213">
              <a:buNone/>
            </a:pPr>
            <a:r>
              <a:rPr lang="en-US" sz="2500" b="1" dirty="0"/>
              <a:t>13:8</a:t>
            </a:r>
            <a:r>
              <a:rPr lang="en-US" sz="2500" b="1" i="1" dirty="0">
                <a:latin typeface="Cambria" panose="02040503050406030204" pitchFamily="18" charset="0"/>
                <a:ea typeface="Cambria" panose="02040503050406030204" pitchFamily="18" charset="0"/>
              </a:rPr>
              <a:t> Yea, and of money and raiment and every possession take the first-fruit, as shall seem good to you, and give according to the commandment</a:t>
            </a:r>
            <a:r>
              <a:rPr lang="en-US" sz="2400" b="1" dirty="0" smtClean="0"/>
              <a:t>.</a:t>
            </a:r>
            <a:endParaRPr lang="en-US" sz="2400" b="1" i="1" dirty="0">
              <a:latin typeface="Cambria" panose="02040503050406030204" pitchFamily="18" charset="0"/>
              <a:ea typeface="Cambria" panose="02040503050406030204" pitchFamily="18" charset="0"/>
            </a:endParaRPr>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8849794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pPr marL="798513" indent="-798513">
              <a:buNone/>
            </a:pPr>
            <a:r>
              <a:rPr lang="en-US" sz="3000" b="1" dirty="0"/>
              <a:t>Instructions Concerning </a:t>
            </a:r>
            <a:r>
              <a:rPr lang="en-US" sz="3000" b="1" dirty="0" smtClean="0"/>
              <a:t>Local Assemblies:</a:t>
            </a:r>
            <a:endParaRPr lang="en-US" sz="3000" b="1" i="1" dirty="0">
              <a:latin typeface="Cambria" panose="02040503050406030204" pitchFamily="18" charset="0"/>
              <a:ea typeface="Cambria" panose="02040503050406030204" pitchFamily="18" charset="0"/>
            </a:endParaRPr>
          </a:p>
          <a:p>
            <a:pPr marL="568325" indent="-568325">
              <a:buNone/>
            </a:pPr>
            <a:r>
              <a:rPr lang="en-US" sz="2400" b="1" dirty="0"/>
              <a:t>14:1 </a:t>
            </a:r>
            <a:r>
              <a:rPr lang="en-US" sz="2400" b="1" i="1" dirty="0">
                <a:latin typeface="Cambria" panose="02040503050406030204" pitchFamily="18" charset="0"/>
                <a:ea typeface="Cambria" panose="02040503050406030204" pitchFamily="18" charset="0"/>
              </a:rPr>
              <a:t>And on the Lord's own day gather yourselves together and break bread and give thanks, first confessing your transgressions, that your sacrifice may be pure</a:t>
            </a:r>
            <a:r>
              <a:rPr lang="en-US" sz="2400" b="1" dirty="0" smtClean="0"/>
              <a:t>.</a:t>
            </a:r>
            <a:endParaRPr lang="en-US" sz="2400" b="1" i="1" dirty="0">
              <a:latin typeface="Cambria" panose="02040503050406030204" pitchFamily="18" charset="0"/>
              <a:ea typeface="Cambria" panose="02040503050406030204" pitchFamily="18" charset="0"/>
            </a:endParaRPr>
          </a:p>
          <a:p>
            <a:pPr marL="914400" lvl="1" indent="-400050">
              <a:buFont typeface="Arial" panose="020B0604020202020204" pitchFamily="34" charset="0"/>
              <a:buChar char="•"/>
            </a:pPr>
            <a:r>
              <a:rPr lang="en-US" dirty="0" smtClean="0"/>
              <a:t>This is one </a:t>
            </a:r>
            <a:r>
              <a:rPr lang="en-US" dirty="0"/>
              <a:t>of the </a:t>
            </a:r>
            <a:r>
              <a:rPr lang="en-US" b="1" i="1" dirty="0"/>
              <a:t>earliest</a:t>
            </a:r>
            <a:r>
              <a:rPr lang="en-US" dirty="0"/>
              <a:t> references to the Lord’s Day outside of </a:t>
            </a:r>
            <a:r>
              <a:rPr lang="en-US" dirty="0" smtClean="0"/>
              <a:t>scripture</a:t>
            </a:r>
            <a:r>
              <a:rPr lang="en-US" sz="2400" dirty="0" smtClean="0"/>
              <a:t>.</a:t>
            </a:r>
          </a:p>
          <a:p>
            <a:pPr marL="568325" indent="-568325">
              <a:buNone/>
            </a:pPr>
            <a:r>
              <a:rPr lang="en-US" sz="2400" b="1" dirty="0"/>
              <a:t>14:2 </a:t>
            </a:r>
            <a:r>
              <a:rPr lang="en-US" sz="2400" b="1" i="1" dirty="0">
                <a:latin typeface="Cambria" panose="02040503050406030204" pitchFamily="18" charset="0"/>
                <a:ea typeface="Cambria" panose="02040503050406030204" pitchFamily="18" charset="0"/>
              </a:rPr>
              <a:t>And let no man who has a dispute with his fellow, join your assembly until they have been reconciled, that your sacrifice may not be defiled;</a:t>
            </a:r>
          </a:p>
          <a:p>
            <a:pPr marL="568325" indent="-568325">
              <a:buNone/>
            </a:pPr>
            <a:r>
              <a:rPr lang="en-US" sz="2400" b="1" dirty="0"/>
              <a:t>14:3</a:t>
            </a:r>
            <a:r>
              <a:rPr lang="en-US" sz="2400" b="1" i="1" dirty="0">
                <a:latin typeface="Cambria" panose="02040503050406030204" pitchFamily="18" charset="0"/>
                <a:ea typeface="Cambria" panose="02040503050406030204" pitchFamily="18" charset="0"/>
              </a:rPr>
              <a:t> For this is the same sacrifice spoken of by the Lord;</a:t>
            </a:r>
          </a:p>
          <a:p>
            <a:pPr marL="568325" indent="-568325">
              <a:buNone/>
            </a:pPr>
            <a:r>
              <a:rPr lang="en-US" sz="2400" b="1" dirty="0"/>
              <a:t>14:4</a:t>
            </a:r>
            <a:r>
              <a:rPr lang="en-US" sz="2400" b="1" i="1" dirty="0">
                <a:latin typeface="Cambria" panose="02040503050406030204" pitchFamily="18" charset="0"/>
                <a:ea typeface="Cambria" panose="02040503050406030204" pitchFamily="18" charset="0"/>
              </a:rPr>
              <a:t> In every place and at every time offer Me a pure sacrifice;</a:t>
            </a:r>
          </a:p>
          <a:p>
            <a:pPr marL="568325" indent="-568325">
              <a:buNone/>
            </a:pPr>
            <a:r>
              <a:rPr lang="en-US" sz="2400" b="1" dirty="0"/>
              <a:t>14:5</a:t>
            </a:r>
            <a:r>
              <a:rPr lang="en-US" sz="2400" b="1" i="1" dirty="0">
                <a:latin typeface="Cambria" panose="02040503050406030204" pitchFamily="18" charset="0"/>
                <a:ea typeface="Cambria" panose="02040503050406030204" pitchFamily="18" charset="0"/>
              </a:rPr>
              <a:t> For I am a great king, says the Lord, and My name is wonderful among the </a:t>
            </a:r>
            <a:r>
              <a:rPr lang="en-US" sz="2400" b="1" i="1" dirty="0" smtClean="0">
                <a:latin typeface="Cambria" panose="02040503050406030204" pitchFamily="18" charset="0"/>
                <a:ea typeface="Cambria" panose="02040503050406030204" pitchFamily="18" charset="0"/>
              </a:rPr>
              <a:t>nations.</a:t>
            </a:r>
            <a:endParaRPr lang="en-US" sz="2400" b="1" i="1" dirty="0">
              <a:latin typeface="Cambria" panose="02040503050406030204" pitchFamily="18" charset="0"/>
              <a:ea typeface="Cambria" panose="02040503050406030204" pitchFamily="18" charset="0"/>
            </a:endParaRPr>
          </a:p>
          <a:p>
            <a:pPr marL="914400" indent="-400050"/>
            <a:r>
              <a:rPr lang="en-US" sz="2400" dirty="0" smtClean="0"/>
              <a:t>The need for someone to reconcile with his brother before joining the assembly is probably based on Jesus’ teaching in Mat 5:23-26.</a:t>
            </a:r>
            <a:endParaRPr lang="en-US" sz="2400" dirty="0"/>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5812249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798513" indent="-798513">
              <a:buNone/>
            </a:pPr>
            <a:r>
              <a:rPr lang="en-US" sz="3000" b="1" dirty="0"/>
              <a:t>Instructions Concerning </a:t>
            </a:r>
            <a:r>
              <a:rPr lang="en-US" sz="3000" b="1" dirty="0" smtClean="0"/>
              <a:t>Bishops and Deacons:</a:t>
            </a:r>
            <a:endParaRPr lang="en-US" sz="3000" b="1" i="1" dirty="0">
              <a:latin typeface="Cambria" panose="02040503050406030204" pitchFamily="18" charset="0"/>
              <a:ea typeface="Cambria" panose="02040503050406030204" pitchFamily="18" charset="0"/>
            </a:endParaRPr>
          </a:p>
          <a:p>
            <a:pPr marL="568325" indent="-568325">
              <a:buNone/>
            </a:pPr>
            <a:r>
              <a:rPr lang="en-US" sz="2400" b="1" dirty="0"/>
              <a:t>15:1 </a:t>
            </a:r>
            <a:r>
              <a:rPr lang="en-US" sz="2400" b="1" i="1" dirty="0">
                <a:latin typeface="Cambria" panose="02040503050406030204" pitchFamily="18" charset="0"/>
                <a:ea typeface="Cambria" panose="02040503050406030204" pitchFamily="18" charset="0"/>
              </a:rPr>
              <a:t>Appoint for yourselves therefore bishops and deacons worthy of the Lord, men who are meek and do not love of money, and who are true and approved;</a:t>
            </a:r>
          </a:p>
          <a:p>
            <a:pPr marL="914400" lvl="1" indent="-400050">
              <a:buFont typeface="Arial" panose="020B0604020202020204" pitchFamily="34" charset="0"/>
              <a:buChar char="•"/>
            </a:pPr>
            <a:r>
              <a:rPr lang="en-US" dirty="0" smtClean="0"/>
              <a:t>Notice here, as in 1 Clement which was written around the same time period, we see </a:t>
            </a:r>
            <a:r>
              <a:rPr lang="en-US" b="1" i="1" dirty="0" smtClean="0"/>
              <a:t>two</a:t>
            </a:r>
            <a:r>
              <a:rPr lang="en-US" dirty="0" smtClean="0"/>
              <a:t> offices in the church, bishops and deacons and we see a </a:t>
            </a:r>
            <a:r>
              <a:rPr lang="en-US" b="1" i="1" dirty="0" smtClean="0"/>
              <a:t>plurality</a:t>
            </a:r>
            <a:r>
              <a:rPr lang="en-US" dirty="0" smtClean="0"/>
              <a:t> of elders in the local church</a:t>
            </a:r>
            <a:r>
              <a:rPr lang="en-US" sz="2400" dirty="0" smtClean="0"/>
              <a:t>.</a:t>
            </a:r>
          </a:p>
          <a:p>
            <a:pPr marL="568325" indent="-568325">
              <a:buNone/>
            </a:pPr>
            <a:r>
              <a:rPr lang="en-US" sz="2400" b="1" dirty="0"/>
              <a:t>15:2 </a:t>
            </a:r>
            <a:r>
              <a:rPr lang="en-US" sz="2400" b="1" i="1" dirty="0">
                <a:latin typeface="Cambria" panose="02040503050406030204" pitchFamily="18" charset="0"/>
                <a:ea typeface="Cambria" panose="02040503050406030204" pitchFamily="18" charset="0"/>
              </a:rPr>
              <a:t>For they also perform to you the service of the prophets and teachers.</a:t>
            </a:r>
          </a:p>
          <a:p>
            <a:pPr marL="568325" indent="-568325">
              <a:buNone/>
            </a:pPr>
            <a:r>
              <a:rPr lang="en-US" sz="2400" b="1" dirty="0"/>
              <a:t>15:3</a:t>
            </a:r>
            <a:r>
              <a:rPr lang="en-US" sz="2400" b="1" i="1" dirty="0">
                <a:latin typeface="Cambria" panose="02040503050406030204" pitchFamily="18" charset="0"/>
                <a:ea typeface="Cambria" panose="02040503050406030204" pitchFamily="18" charset="0"/>
              </a:rPr>
              <a:t> Therefore do not scorn them;</a:t>
            </a:r>
          </a:p>
          <a:p>
            <a:pPr marL="568325" indent="-568325">
              <a:buNone/>
            </a:pPr>
            <a:r>
              <a:rPr lang="en-US" sz="2400" b="1" dirty="0"/>
              <a:t>15:4</a:t>
            </a:r>
            <a:r>
              <a:rPr lang="en-US" sz="2400" b="1" i="1" dirty="0">
                <a:latin typeface="Cambria" panose="02040503050406030204" pitchFamily="18" charset="0"/>
                <a:ea typeface="Cambria" panose="02040503050406030204" pitchFamily="18" charset="0"/>
              </a:rPr>
              <a:t> For they are your honorable men, along with the prophets and teachers.</a:t>
            </a:r>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771600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798513" indent="-798513">
              <a:buNone/>
            </a:pPr>
            <a:r>
              <a:rPr lang="en-US" sz="3000" b="1" dirty="0"/>
              <a:t>Instructions Concerning </a:t>
            </a:r>
            <a:r>
              <a:rPr lang="en-US" sz="3000" b="1" dirty="0" smtClean="0"/>
              <a:t>Church Discipline:</a:t>
            </a:r>
            <a:endParaRPr lang="en-US" sz="3000" b="1" i="1" dirty="0">
              <a:latin typeface="Cambria" panose="02040503050406030204" pitchFamily="18" charset="0"/>
              <a:ea typeface="Cambria" panose="02040503050406030204" pitchFamily="18" charset="0"/>
            </a:endParaRPr>
          </a:p>
          <a:p>
            <a:pPr marL="568325" indent="-568325">
              <a:buNone/>
            </a:pPr>
            <a:r>
              <a:rPr lang="en-US" sz="2400" b="1" dirty="0"/>
              <a:t>15:5</a:t>
            </a:r>
            <a:r>
              <a:rPr lang="en-US" sz="2400" b="1" i="1" dirty="0">
                <a:latin typeface="Cambria" panose="02040503050406030204" pitchFamily="18" charset="0"/>
                <a:ea typeface="Cambria" panose="02040503050406030204" pitchFamily="18" charset="0"/>
              </a:rPr>
              <a:t> And reprove one another, not in anger but in peace, as you find in the Gospel;</a:t>
            </a:r>
          </a:p>
          <a:p>
            <a:pPr marL="568325" indent="-568325">
              <a:buNone/>
            </a:pPr>
            <a:r>
              <a:rPr lang="en-US" sz="2400" b="1" dirty="0"/>
              <a:t>15:6</a:t>
            </a:r>
            <a:r>
              <a:rPr lang="en-US" sz="2400" b="1" i="1" dirty="0">
                <a:latin typeface="Cambria" panose="02040503050406030204" pitchFamily="18" charset="0"/>
                <a:ea typeface="Cambria" panose="02040503050406030204" pitchFamily="18" charset="0"/>
              </a:rPr>
              <a:t> And let no one speak to any who have done wrong towards his neighbor, neither let him hear a word from you, until he repent.</a:t>
            </a:r>
          </a:p>
          <a:p>
            <a:pPr marL="914400" indent="-400050"/>
            <a:r>
              <a:rPr lang="en-US" sz="2400" dirty="0" smtClean="0"/>
              <a:t>A reference to shunning unrepentant believers “as you find in the Gospel” (i.e. Matthew 18).</a:t>
            </a:r>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32081076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798513" indent="-798513">
              <a:buNone/>
            </a:pPr>
            <a:r>
              <a:rPr lang="en-US" sz="3000" b="1" dirty="0"/>
              <a:t>Instructions Concerning </a:t>
            </a:r>
            <a:r>
              <a:rPr lang="en-US" sz="3000" b="1" dirty="0" smtClean="0"/>
              <a:t>Prayers and Giving:</a:t>
            </a:r>
            <a:endParaRPr lang="en-US" sz="3000" b="1" i="1" dirty="0">
              <a:latin typeface="Cambria" panose="02040503050406030204" pitchFamily="18" charset="0"/>
              <a:ea typeface="Cambria" panose="02040503050406030204" pitchFamily="18" charset="0"/>
            </a:endParaRPr>
          </a:p>
          <a:p>
            <a:pPr marL="684213" indent="-684213">
              <a:buNone/>
            </a:pPr>
            <a:r>
              <a:rPr lang="en-US" sz="2400" b="1" dirty="0" smtClean="0"/>
              <a:t>15:7 </a:t>
            </a:r>
            <a:r>
              <a:rPr lang="en-US" sz="2400" b="1" i="1" dirty="0">
                <a:latin typeface="Cambria" panose="02040503050406030204" pitchFamily="18" charset="0"/>
                <a:ea typeface="Cambria" panose="02040503050406030204" pitchFamily="18" charset="0"/>
              </a:rPr>
              <a:t>But do your prayers and your alms-giving and all your deeds you as you find it in the Gospel of our Lord</a:t>
            </a:r>
            <a:r>
              <a:rPr lang="en-US" sz="2400" b="1" dirty="0" smtClean="0"/>
              <a:t>.</a:t>
            </a:r>
            <a:endParaRPr lang="en-US" sz="2400" b="1" i="1" dirty="0">
              <a:latin typeface="Cambria" panose="02040503050406030204" pitchFamily="18" charset="0"/>
              <a:ea typeface="Cambria" panose="02040503050406030204" pitchFamily="18" charset="0"/>
            </a:endParaRPr>
          </a:p>
          <a:p>
            <a:pPr marL="914400" indent="-400050"/>
            <a:r>
              <a:rPr lang="en-US" sz="2400" dirty="0"/>
              <a:t>That is, without ostentation and in secret, unlike "the hypocrites." See Matthew 6:1-6</a:t>
            </a:r>
            <a:r>
              <a:rPr lang="en-US" sz="2400" dirty="0" smtClean="0"/>
              <a:t>.</a:t>
            </a:r>
            <a:endParaRPr lang="en-US" sz="2400" dirty="0"/>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3255517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marL="798513" indent="-798513">
              <a:buNone/>
            </a:pPr>
            <a:r>
              <a:rPr lang="en-US" sz="3000" b="1" dirty="0" smtClean="0"/>
              <a:t>Warnings Concerning the Last Days:</a:t>
            </a:r>
            <a:endParaRPr lang="en-US" sz="3000" b="1" i="1" dirty="0">
              <a:latin typeface="Cambria" panose="02040503050406030204" pitchFamily="18" charset="0"/>
              <a:ea typeface="Cambria" panose="02040503050406030204" pitchFamily="18" charset="0"/>
            </a:endParaRPr>
          </a:p>
          <a:p>
            <a:pPr marL="630238" indent="-630238">
              <a:buNone/>
            </a:pPr>
            <a:r>
              <a:rPr lang="en-US" sz="2400" b="1" dirty="0"/>
              <a:t>16:1 </a:t>
            </a:r>
            <a:r>
              <a:rPr lang="en-US" sz="2400" b="1" i="1" dirty="0">
                <a:latin typeface="Cambria" panose="02040503050406030204" pitchFamily="18" charset="0"/>
                <a:ea typeface="Cambria" panose="02040503050406030204" pitchFamily="18" charset="0"/>
              </a:rPr>
              <a:t>Be watchful for your life;</a:t>
            </a:r>
          </a:p>
          <a:p>
            <a:pPr marL="630238" indent="-630238">
              <a:buNone/>
            </a:pPr>
            <a:r>
              <a:rPr lang="en-US" sz="2400" b="1" dirty="0"/>
              <a:t>16:2</a:t>
            </a:r>
            <a:r>
              <a:rPr lang="en-US" sz="2400" b="1" i="1" dirty="0">
                <a:latin typeface="Cambria" panose="02040503050406030204" pitchFamily="18" charset="0"/>
                <a:ea typeface="Cambria" panose="02040503050406030204" pitchFamily="18" charset="0"/>
              </a:rPr>
              <a:t> Let your lamps not be quenched and your loins not ungirded, but you be ready;</a:t>
            </a:r>
          </a:p>
          <a:p>
            <a:pPr marL="630238" indent="-630238">
              <a:buNone/>
            </a:pPr>
            <a:r>
              <a:rPr lang="en-US" sz="2400" b="1" dirty="0"/>
              <a:t>16:3</a:t>
            </a:r>
            <a:r>
              <a:rPr lang="en-US" sz="2400" b="1" i="1" dirty="0">
                <a:latin typeface="Cambria" panose="02040503050406030204" pitchFamily="18" charset="0"/>
                <a:ea typeface="Cambria" panose="02040503050406030204" pitchFamily="18" charset="0"/>
              </a:rPr>
              <a:t> For you know not the hour in which our Lord comes</a:t>
            </a:r>
            <a:r>
              <a:rPr lang="en-US" sz="2400" b="1" dirty="0" smtClean="0"/>
              <a:t>.</a:t>
            </a:r>
            <a:endParaRPr lang="en-US" sz="2400" b="1" i="1" dirty="0">
              <a:latin typeface="Cambria" panose="02040503050406030204" pitchFamily="18" charset="0"/>
              <a:ea typeface="Cambria" panose="02040503050406030204" pitchFamily="18" charset="0"/>
            </a:endParaRPr>
          </a:p>
          <a:p>
            <a:pPr marL="914400" indent="-400050"/>
            <a:r>
              <a:rPr lang="en-US" sz="2400" dirty="0" smtClean="0"/>
              <a:t>Compare with Jesus’ warnings in Matthew </a:t>
            </a:r>
            <a:r>
              <a:rPr lang="en-US" sz="2400" dirty="0"/>
              <a:t>24:36,42,44; 25:13</a:t>
            </a:r>
            <a:r>
              <a:rPr lang="en-US" sz="2400" dirty="0" smtClean="0"/>
              <a:t>.</a:t>
            </a:r>
          </a:p>
          <a:p>
            <a:pPr marL="684213" indent="-684213">
              <a:buNone/>
            </a:pPr>
            <a:r>
              <a:rPr lang="en-US" sz="2400" b="1" dirty="0"/>
              <a:t>16:4 </a:t>
            </a:r>
            <a:r>
              <a:rPr lang="en-US" sz="2400" b="1" i="1" dirty="0">
                <a:latin typeface="Cambria" panose="02040503050406030204" pitchFamily="18" charset="0"/>
                <a:ea typeface="Cambria" panose="02040503050406030204" pitchFamily="18" charset="0"/>
              </a:rPr>
              <a:t>And you shall gather yourselves together frequently, seeking what is fitting for your souls;</a:t>
            </a:r>
          </a:p>
          <a:p>
            <a:pPr marL="914400" indent="-400050"/>
            <a:r>
              <a:rPr lang="en-US" sz="2400" dirty="0" smtClean="0"/>
              <a:t>Compare with Hebrews 10:23.</a:t>
            </a:r>
            <a:endParaRPr lang="en-US" sz="2400" dirty="0"/>
          </a:p>
          <a:p>
            <a:pPr marL="684213" indent="-684213">
              <a:buNone/>
            </a:pPr>
            <a:r>
              <a:rPr lang="en-US" sz="2400" b="1" dirty="0"/>
              <a:t>16:5 </a:t>
            </a:r>
            <a:r>
              <a:rPr lang="en-US" sz="2400" b="1" i="1" dirty="0">
                <a:latin typeface="Cambria" panose="02040503050406030204" pitchFamily="18" charset="0"/>
                <a:ea typeface="Cambria" panose="02040503050406030204" pitchFamily="18" charset="0"/>
              </a:rPr>
              <a:t>For the whole time of your faith shall not profit you, if you be not perfected at the last </a:t>
            </a:r>
            <a:r>
              <a:rPr lang="en-US" sz="2400" b="1" i="1" dirty="0" smtClean="0">
                <a:latin typeface="Cambria" panose="02040503050406030204" pitchFamily="18" charset="0"/>
                <a:ea typeface="Cambria" panose="02040503050406030204" pitchFamily="18" charset="0"/>
              </a:rPr>
              <a:t>season.</a:t>
            </a:r>
            <a:endParaRPr lang="en-US" sz="2400" b="1" i="1" dirty="0">
              <a:latin typeface="Cambria" panose="02040503050406030204" pitchFamily="18" charset="0"/>
              <a:ea typeface="Cambria" panose="02040503050406030204" pitchFamily="18" charset="0"/>
            </a:endParaRPr>
          </a:p>
          <a:p>
            <a:pPr marL="914400" indent="-400050"/>
            <a:r>
              <a:rPr lang="en-US" sz="2400" i="1" dirty="0">
                <a:solidFill>
                  <a:srgbClr val="5731F9"/>
                </a:solidFill>
                <a:latin typeface="Cambria" panose="02040503050406030204" pitchFamily="18" charset="0"/>
                <a:ea typeface="Cambria" panose="02040503050406030204" pitchFamily="18" charset="0"/>
              </a:rPr>
              <a:t>But the one who </a:t>
            </a:r>
            <a:r>
              <a:rPr lang="en-US" sz="2400" b="1" i="1" dirty="0">
                <a:solidFill>
                  <a:srgbClr val="5731F9"/>
                </a:solidFill>
                <a:latin typeface="Cambria" panose="02040503050406030204" pitchFamily="18" charset="0"/>
                <a:ea typeface="Cambria" panose="02040503050406030204" pitchFamily="18" charset="0"/>
              </a:rPr>
              <a:t>endures to the end</a:t>
            </a:r>
            <a:r>
              <a:rPr lang="en-US" sz="2400" i="1" dirty="0">
                <a:solidFill>
                  <a:srgbClr val="5731F9"/>
                </a:solidFill>
                <a:latin typeface="Cambria" panose="02040503050406030204" pitchFamily="18" charset="0"/>
                <a:ea typeface="Cambria" panose="02040503050406030204" pitchFamily="18" charset="0"/>
              </a:rPr>
              <a:t> will be saved </a:t>
            </a:r>
            <a:r>
              <a:rPr lang="en-US" sz="2400" dirty="0"/>
              <a:t>(</a:t>
            </a:r>
            <a:r>
              <a:rPr lang="en-US" sz="2400" dirty="0" smtClean="0"/>
              <a:t>Mat. 24:13).</a:t>
            </a:r>
            <a:endParaRPr lang="en-US" sz="2400" dirty="0"/>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5624306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fontScale="92500"/>
          </a:bodyPr>
          <a:lstStyle/>
          <a:p>
            <a:pPr marL="798513" indent="-798513">
              <a:buNone/>
            </a:pPr>
            <a:r>
              <a:rPr lang="en-US" sz="3000" b="1" dirty="0" smtClean="0"/>
              <a:t>Warnings Concerning the Last Days (continued):</a:t>
            </a:r>
            <a:endParaRPr lang="en-US" sz="3000" b="1" i="1" dirty="0">
              <a:latin typeface="Cambria" panose="02040503050406030204" pitchFamily="18" charset="0"/>
              <a:ea typeface="Cambria" panose="02040503050406030204" pitchFamily="18" charset="0"/>
            </a:endParaRPr>
          </a:p>
          <a:p>
            <a:pPr marL="568325" indent="-568325">
              <a:buNone/>
            </a:pPr>
            <a:r>
              <a:rPr lang="en-US" sz="2400" b="1" dirty="0"/>
              <a:t>16:8 </a:t>
            </a:r>
            <a:r>
              <a:rPr lang="en-US" sz="2400" b="1" i="1" dirty="0">
                <a:latin typeface="Cambria" panose="02040503050406030204" pitchFamily="18" charset="0"/>
                <a:ea typeface="Cambria" panose="02040503050406030204" pitchFamily="18" charset="0"/>
              </a:rPr>
              <a:t>And then the world-deceiver shall appear as a son of God;</a:t>
            </a:r>
          </a:p>
          <a:p>
            <a:pPr marL="568325" indent="-568325">
              <a:buNone/>
            </a:pPr>
            <a:r>
              <a:rPr lang="en-US" sz="2400" b="1" dirty="0"/>
              <a:t>16:9</a:t>
            </a:r>
            <a:r>
              <a:rPr lang="en-US" sz="2400" b="1" i="1" dirty="0">
                <a:latin typeface="Cambria" panose="02040503050406030204" pitchFamily="18" charset="0"/>
                <a:ea typeface="Cambria" panose="02040503050406030204" pitchFamily="18" charset="0"/>
              </a:rPr>
              <a:t> And shall work signs and wonders, and the earth shall be delivered into his hands;</a:t>
            </a:r>
          </a:p>
          <a:p>
            <a:pPr marL="684213" indent="-684213">
              <a:buNone/>
            </a:pPr>
            <a:r>
              <a:rPr lang="en-US" sz="2400" b="1" dirty="0"/>
              <a:t>16:10</a:t>
            </a:r>
            <a:r>
              <a:rPr lang="en-US" sz="2400" b="1" i="1" dirty="0">
                <a:latin typeface="Cambria" panose="02040503050406030204" pitchFamily="18" charset="0"/>
                <a:ea typeface="Cambria" panose="02040503050406030204" pitchFamily="18" charset="0"/>
              </a:rPr>
              <a:t> And he shall do unholy things, which have never been since the world began.</a:t>
            </a:r>
          </a:p>
          <a:p>
            <a:pPr marL="684213" indent="-684213">
              <a:buNone/>
            </a:pPr>
            <a:r>
              <a:rPr lang="en-US" sz="2400" b="1" dirty="0"/>
              <a:t>16:11</a:t>
            </a:r>
            <a:r>
              <a:rPr lang="en-US" sz="2400" b="1" i="1" dirty="0">
                <a:latin typeface="Cambria" panose="02040503050406030204" pitchFamily="18" charset="0"/>
                <a:ea typeface="Cambria" panose="02040503050406030204" pitchFamily="18" charset="0"/>
              </a:rPr>
              <a:t> Then all created mankind shall come to the fire of testing, and many shall be offended and perish</a:t>
            </a:r>
            <a:r>
              <a:rPr lang="en-US" sz="2400" b="1" i="1" dirty="0" smtClean="0">
                <a:latin typeface="Cambria" panose="02040503050406030204" pitchFamily="18" charset="0"/>
                <a:ea typeface="Cambria" panose="02040503050406030204" pitchFamily="18" charset="0"/>
              </a:rPr>
              <a:t>;</a:t>
            </a:r>
            <a:endParaRPr lang="en-US" sz="2400" b="1" i="1" dirty="0">
              <a:latin typeface="Cambria" panose="02040503050406030204" pitchFamily="18" charset="0"/>
              <a:ea typeface="Cambria" panose="02040503050406030204" pitchFamily="18" charset="0"/>
            </a:endParaRPr>
          </a:p>
          <a:p>
            <a:pPr marL="914400" indent="-400050"/>
            <a:r>
              <a:rPr lang="en-US" sz="2400" i="1" dirty="0" smtClean="0">
                <a:solidFill>
                  <a:srgbClr val="5731F9"/>
                </a:solidFill>
                <a:latin typeface="Cambria" panose="02040503050406030204" pitchFamily="18" charset="0"/>
                <a:ea typeface="Cambria" panose="02040503050406030204" pitchFamily="18" charset="0"/>
              </a:rPr>
              <a:t>Let </a:t>
            </a:r>
            <a:r>
              <a:rPr lang="en-US" sz="2400" i="1" dirty="0">
                <a:solidFill>
                  <a:srgbClr val="5731F9"/>
                </a:solidFill>
                <a:latin typeface="Cambria" panose="02040503050406030204" pitchFamily="18" charset="0"/>
                <a:ea typeface="Cambria" panose="02040503050406030204" pitchFamily="18" charset="0"/>
              </a:rPr>
              <a:t>no one deceive you in any way. For that day will not come, unless the rebellion comes first, and the man of lawlessness is revealed, the son of </a:t>
            </a:r>
            <a:r>
              <a:rPr lang="en-US" sz="2400" i="1" dirty="0" smtClean="0">
                <a:solidFill>
                  <a:srgbClr val="5731F9"/>
                </a:solidFill>
                <a:latin typeface="Cambria" panose="02040503050406030204" pitchFamily="18" charset="0"/>
                <a:ea typeface="Cambria" panose="02040503050406030204" pitchFamily="18" charset="0"/>
              </a:rPr>
              <a:t>destruction, </a:t>
            </a:r>
            <a:r>
              <a:rPr lang="en-US" sz="2400" i="1" dirty="0">
                <a:solidFill>
                  <a:srgbClr val="5731F9"/>
                </a:solidFill>
                <a:latin typeface="Cambria" panose="02040503050406030204" pitchFamily="18" charset="0"/>
                <a:ea typeface="Cambria" panose="02040503050406030204" pitchFamily="18" charset="0"/>
              </a:rPr>
              <a:t>who opposes and exalts himself against every so-called god or object of worship, so that he takes his seat in the temple of God, proclaiming himself to be God. </a:t>
            </a:r>
            <a:r>
              <a:rPr lang="en-US" sz="2400" dirty="0"/>
              <a:t>(</a:t>
            </a:r>
            <a:r>
              <a:rPr lang="en-US" sz="2400" dirty="0" smtClean="0"/>
              <a:t>2Thes. 2:3-4)</a:t>
            </a:r>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9584033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798513" indent="-798513">
              <a:buNone/>
            </a:pPr>
            <a:r>
              <a:rPr lang="en-US" sz="3000" b="1" dirty="0"/>
              <a:t>Warnings Concerning the Last Days (continued):</a:t>
            </a:r>
            <a:endParaRPr lang="en-US" sz="3000" b="1" i="1" dirty="0">
              <a:latin typeface="Cambria" panose="02040503050406030204" pitchFamily="18" charset="0"/>
              <a:ea typeface="Cambria" panose="02040503050406030204" pitchFamily="18" charset="0"/>
            </a:endParaRPr>
          </a:p>
          <a:p>
            <a:pPr marL="798513" indent="-798513">
              <a:buNone/>
            </a:pPr>
            <a:r>
              <a:rPr lang="en-US" sz="2400" b="1" dirty="0" smtClean="0"/>
              <a:t>16:12 </a:t>
            </a:r>
            <a:r>
              <a:rPr lang="en-US" sz="2400" b="1" i="1" dirty="0">
                <a:latin typeface="Cambria" panose="02040503050406030204" pitchFamily="18" charset="0"/>
                <a:ea typeface="Cambria" panose="02040503050406030204" pitchFamily="18" charset="0"/>
              </a:rPr>
              <a:t>But they that endure in their faith shall be saved by the Curse Himself</a:t>
            </a:r>
            <a:r>
              <a:rPr lang="en-US" sz="2400" b="1" dirty="0" smtClean="0"/>
              <a:t>.</a:t>
            </a:r>
            <a:endParaRPr lang="en-US" sz="2400" b="1" i="1" dirty="0">
              <a:latin typeface="Cambria" panose="02040503050406030204" pitchFamily="18" charset="0"/>
              <a:ea typeface="Cambria" panose="02040503050406030204" pitchFamily="18" charset="0"/>
            </a:endParaRPr>
          </a:p>
          <a:p>
            <a:pPr marL="914400" indent="-400050"/>
            <a:r>
              <a:rPr lang="en-US" sz="2400" i="1" dirty="0">
                <a:solidFill>
                  <a:srgbClr val="5731F9"/>
                </a:solidFill>
                <a:latin typeface="Cambria" panose="02040503050406030204" pitchFamily="18" charset="0"/>
                <a:ea typeface="Cambria" panose="02040503050406030204" pitchFamily="18" charset="0"/>
              </a:rPr>
              <a:t>Christ redeemed us from the curse of the law by becoming a </a:t>
            </a:r>
            <a:r>
              <a:rPr lang="en-US" sz="2400" b="1" i="1" dirty="0">
                <a:solidFill>
                  <a:srgbClr val="5731F9"/>
                </a:solidFill>
                <a:latin typeface="Cambria" panose="02040503050406030204" pitchFamily="18" charset="0"/>
                <a:ea typeface="Cambria" panose="02040503050406030204" pitchFamily="18" charset="0"/>
              </a:rPr>
              <a:t>curse</a:t>
            </a:r>
            <a:r>
              <a:rPr lang="en-US" sz="2400" i="1" dirty="0">
                <a:solidFill>
                  <a:srgbClr val="5731F9"/>
                </a:solidFill>
                <a:latin typeface="Cambria" panose="02040503050406030204" pitchFamily="18" charset="0"/>
                <a:ea typeface="Cambria" panose="02040503050406030204" pitchFamily="18" charset="0"/>
              </a:rPr>
              <a:t> for us </a:t>
            </a:r>
            <a:r>
              <a:rPr lang="en-US" sz="2400" dirty="0"/>
              <a:t>(</a:t>
            </a:r>
            <a:r>
              <a:rPr lang="en-US" sz="2400" dirty="0" smtClean="0"/>
              <a:t>Gal. 3:13).</a:t>
            </a:r>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30081603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fontScale="92500" lnSpcReduction="20000"/>
          </a:bodyPr>
          <a:lstStyle/>
          <a:p>
            <a:r>
              <a:rPr lang="en-US" dirty="0"/>
              <a:t>The Didache </a:t>
            </a:r>
            <a:r>
              <a:rPr lang="en-US" dirty="0" smtClean="0"/>
              <a:t>opens by describing “two ways.” What are the two ways?</a:t>
            </a:r>
          </a:p>
          <a:p>
            <a:pPr lvl="1"/>
            <a:r>
              <a:rPr lang="en-US" dirty="0" smtClean="0"/>
              <a:t>The way of life and the way of death; i.e. the way of obedience to God and the way of disobedience.</a:t>
            </a:r>
          </a:p>
          <a:p>
            <a:r>
              <a:rPr lang="en-US" dirty="0" smtClean="0"/>
              <a:t>The Didache quotes from a wide range of biblical concepts, but a very large portion of the concepts in Part 1, which we looked at last week, seem to come from which portion of scripture?</a:t>
            </a:r>
          </a:p>
          <a:p>
            <a:pPr lvl="1"/>
            <a:r>
              <a:rPr lang="en-US" dirty="0" smtClean="0"/>
              <a:t>The synoptic gospels, especially the Sermon on the Mount.</a:t>
            </a:r>
          </a:p>
          <a:p>
            <a:pPr lvl="1"/>
            <a:r>
              <a:rPr lang="en-US" dirty="0" smtClean="0"/>
              <a:t>A close second might be the book of James.</a:t>
            </a:r>
          </a:p>
          <a:p>
            <a:r>
              <a:rPr lang="en-US" dirty="0" smtClean="0"/>
              <a:t>We saw that the Didache strongly emphasizes the importance of biblical giving. But it also gave surprisingly strong condemnation of something </a:t>
            </a:r>
            <a:r>
              <a:rPr lang="en-US" b="1" i="1" dirty="0" smtClean="0"/>
              <a:t>related</a:t>
            </a:r>
            <a:r>
              <a:rPr lang="en-US" dirty="0" smtClean="0"/>
              <a:t> to giving. Do you remember what it was?</a:t>
            </a:r>
          </a:p>
          <a:p>
            <a:pPr lvl="1"/>
            <a:r>
              <a:rPr lang="en-US" dirty="0" smtClean="0"/>
              <a:t>It condemned </a:t>
            </a:r>
            <a:r>
              <a:rPr lang="en-US" dirty="0"/>
              <a:t>people asking for a </a:t>
            </a:r>
            <a:r>
              <a:rPr lang="en-US" dirty="0" smtClean="0"/>
              <a:t>handout who do not have a genuine need and even implied that such individuals would be imprisoned and until they’d given back what they’d received!</a:t>
            </a:r>
            <a:endParaRPr lang="en-US" sz="2400" dirty="0"/>
          </a:p>
          <a:p>
            <a:endParaRPr lang="en-US" sz="2400" dirty="0"/>
          </a:p>
        </p:txBody>
      </p:sp>
    </p:spTree>
    <p:extLst>
      <p:ext uri="{BB962C8B-B14F-4D97-AF65-F5344CB8AC3E}">
        <p14:creationId xmlns:p14="http://schemas.microsoft.com/office/powerpoint/2010/main" val="31369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marL="798513" indent="-798513">
              <a:buNone/>
            </a:pPr>
            <a:r>
              <a:rPr lang="en-US" sz="3000" b="1" dirty="0"/>
              <a:t>Warnings Concerning the Last Days (continued):</a:t>
            </a:r>
            <a:endParaRPr lang="en-US" sz="3000" b="1" i="1" dirty="0">
              <a:latin typeface="Cambria" panose="02040503050406030204" pitchFamily="18" charset="0"/>
              <a:ea typeface="Cambria" panose="02040503050406030204" pitchFamily="18" charset="0"/>
            </a:endParaRPr>
          </a:p>
          <a:p>
            <a:pPr marL="746125" indent="-746125">
              <a:buNone/>
            </a:pPr>
            <a:r>
              <a:rPr lang="en-US" sz="2400" b="1" dirty="0" smtClean="0"/>
              <a:t>16:13 </a:t>
            </a:r>
            <a:r>
              <a:rPr lang="en-US" sz="2400" b="1" i="1" dirty="0">
                <a:latin typeface="Cambria" panose="02040503050406030204" pitchFamily="18" charset="0"/>
                <a:ea typeface="Cambria" panose="02040503050406030204" pitchFamily="18" charset="0"/>
              </a:rPr>
              <a:t>And then shall the signs of the truth appear;</a:t>
            </a:r>
          </a:p>
          <a:p>
            <a:pPr marL="746125" indent="-746125">
              <a:buNone/>
            </a:pPr>
            <a:r>
              <a:rPr lang="en-US" sz="2400" b="1" dirty="0"/>
              <a:t>16:14</a:t>
            </a:r>
            <a:r>
              <a:rPr lang="en-US" sz="2400" b="1" i="1" dirty="0">
                <a:latin typeface="Cambria" panose="02040503050406030204" pitchFamily="18" charset="0"/>
                <a:ea typeface="Cambria" panose="02040503050406030204" pitchFamily="18" charset="0"/>
              </a:rPr>
              <a:t> First a sign of an opening in the heaven, then a sign of a voice of a trumpet, and thirdly a resurrection of the dead;</a:t>
            </a:r>
          </a:p>
          <a:p>
            <a:pPr marL="746125" indent="-746125">
              <a:buNone/>
            </a:pPr>
            <a:r>
              <a:rPr lang="en-US" sz="2400" b="1" dirty="0"/>
              <a:t>16:15</a:t>
            </a:r>
            <a:r>
              <a:rPr lang="en-US" sz="2400" b="1" i="1" dirty="0">
                <a:latin typeface="Cambria" panose="02040503050406030204" pitchFamily="18" charset="0"/>
                <a:ea typeface="Cambria" panose="02040503050406030204" pitchFamily="18" charset="0"/>
              </a:rPr>
              <a:t> Yet not of all, but as it was said:</a:t>
            </a:r>
          </a:p>
          <a:p>
            <a:pPr marL="746125" indent="-746125">
              <a:buNone/>
            </a:pPr>
            <a:r>
              <a:rPr lang="en-US" sz="2400" b="1" dirty="0"/>
              <a:t>16:16</a:t>
            </a:r>
            <a:r>
              <a:rPr lang="en-US" sz="2400" b="1" i="1" dirty="0">
                <a:latin typeface="Cambria" panose="02040503050406030204" pitchFamily="18" charset="0"/>
                <a:ea typeface="Cambria" panose="02040503050406030204" pitchFamily="18" charset="0"/>
              </a:rPr>
              <a:t> The Lord shall come and all His saints with Him.</a:t>
            </a:r>
          </a:p>
          <a:p>
            <a:pPr marL="746125" indent="-746125">
              <a:buNone/>
            </a:pPr>
            <a:r>
              <a:rPr lang="en-US" sz="2400" b="1" dirty="0"/>
              <a:t>16:17</a:t>
            </a:r>
            <a:r>
              <a:rPr lang="en-US" sz="2400" b="1" i="1" dirty="0">
                <a:latin typeface="Cambria" panose="02040503050406030204" pitchFamily="18" charset="0"/>
                <a:ea typeface="Cambria" panose="02040503050406030204" pitchFamily="18" charset="0"/>
              </a:rPr>
              <a:t> Then shall the world see the Lord coming upon the clouds of heaven</a:t>
            </a:r>
            <a:r>
              <a:rPr lang="en-US" sz="2400" b="1" i="1" dirty="0" smtClean="0">
                <a:latin typeface="Cambria" panose="02040503050406030204" pitchFamily="18" charset="0"/>
                <a:ea typeface="Cambria" panose="02040503050406030204" pitchFamily="18" charset="0"/>
              </a:rPr>
              <a:t>.</a:t>
            </a:r>
            <a:endParaRPr lang="en-US" sz="2400" b="1" i="1" dirty="0">
              <a:latin typeface="Cambria" panose="02040503050406030204" pitchFamily="18" charset="0"/>
              <a:ea typeface="Cambria" panose="02040503050406030204" pitchFamily="18" charset="0"/>
            </a:endParaRPr>
          </a:p>
          <a:p>
            <a:pPr marL="914400" indent="-400050"/>
            <a:r>
              <a:rPr lang="en-US" sz="2400" i="1" dirty="0">
                <a:solidFill>
                  <a:srgbClr val="5731F9"/>
                </a:solidFill>
                <a:latin typeface="Cambria" panose="02040503050406030204" pitchFamily="18" charset="0"/>
                <a:ea typeface="Cambria" panose="02040503050406030204" pitchFamily="18" charset="0"/>
              </a:rPr>
              <a:t>Behold! I tell you a mystery. We shall not all sleep, but we shall all be </a:t>
            </a:r>
            <a:r>
              <a:rPr lang="en-US" sz="2400" i="1" dirty="0" smtClean="0">
                <a:solidFill>
                  <a:srgbClr val="5731F9"/>
                </a:solidFill>
                <a:latin typeface="Cambria" panose="02040503050406030204" pitchFamily="18" charset="0"/>
                <a:ea typeface="Cambria" panose="02040503050406030204" pitchFamily="18" charset="0"/>
              </a:rPr>
              <a:t>changed, in </a:t>
            </a:r>
            <a:r>
              <a:rPr lang="en-US" sz="2400" i="1" dirty="0">
                <a:solidFill>
                  <a:srgbClr val="5731F9"/>
                </a:solidFill>
                <a:latin typeface="Cambria" panose="02040503050406030204" pitchFamily="18" charset="0"/>
                <a:ea typeface="Cambria" panose="02040503050406030204" pitchFamily="18" charset="0"/>
              </a:rPr>
              <a:t>a moment, in the twinkling of an eye, at the last trumpet. For the trumpet will sound, and the dead will be raised imperishable, and we shall be changed</a:t>
            </a:r>
            <a:r>
              <a:rPr lang="en-US" sz="2400" i="1" dirty="0" smtClean="0">
                <a:solidFill>
                  <a:srgbClr val="5731F9"/>
                </a:solidFill>
                <a:latin typeface="Cambria" panose="02040503050406030204" pitchFamily="18" charset="0"/>
                <a:ea typeface="Cambria" panose="02040503050406030204" pitchFamily="18" charset="0"/>
              </a:rPr>
              <a:t>. </a:t>
            </a:r>
            <a:r>
              <a:rPr lang="en-US" sz="2400" dirty="0"/>
              <a:t>(</a:t>
            </a:r>
            <a:r>
              <a:rPr lang="en-US" sz="2400" dirty="0" smtClean="0"/>
              <a:t>1Cor. 15:51-52)</a:t>
            </a: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32254027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Didache</a:t>
            </a:r>
            <a:endParaRPr lang="en-US" sz="3600" b="1" dirty="0"/>
          </a:p>
        </p:txBody>
      </p:sp>
      <p:sp>
        <p:nvSpPr>
          <p:cNvPr id="4" name="Content Placeholder 3"/>
          <p:cNvSpPr>
            <a:spLocks noGrp="1"/>
          </p:cNvSpPr>
          <p:nvPr>
            <p:ph idx="1"/>
          </p:nvPr>
        </p:nvSpPr>
        <p:spPr>
          <a:xfrm>
            <a:off x="457200" y="838200"/>
            <a:ext cx="8305800" cy="5638800"/>
          </a:xfrm>
        </p:spPr>
        <p:txBody>
          <a:bodyPr>
            <a:normAutofit fontScale="85000" lnSpcReduction="10000"/>
          </a:bodyPr>
          <a:lstStyle/>
          <a:p>
            <a:pPr marL="0" lvl="0" indent="0">
              <a:buNone/>
            </a:pPr>
            <a:r>
              <a:rPr lang="en-US" sz="3300" b="1" dirty="0" smtClean="0"/>
              <a:t>Things </a:t>
            </a:r>
            <a:r>
              <a:rPr lang="en-US" sz="3300" b="1" dirty="0"/>
              <a:t>in the Didache </a:t>
            </a:r>
            <a:r>
              <a:rPr lang="en-US" sz="3300" b="1" dirty="0" smtClean="0"/>
              <a:t>That I </a:t>
            </a:r>
            <a:r>
              <a:rPr lang="en-US" sz="3300" b="1" dirty="0"/>
              <a:t>Found </a:t>
            </a:r>
            <a:r>
              <a:rPr lang="en-US" sz="3300" b="1" dirty="0" smtClean="0"/>
              <a:t>to Be Encouraging</a:t>
            </a:r>
            <a:r>
              <a:rPr lang="en-US" sz="3300" b="1" dirty="0"/>
              <a:t>:</a:t>
            </a:r>
            <a:endParaRPr lang="en-US" sz="3300" b="1" dirty="0"/>
          </a:p>
          <a:p>
            <a:r>
              <a:rPr lang="en-US" dirty="0" smtClean="0"/>
              <a:t>That had such a wide exposure to scripture – even in the early time.</a:t>
            </a:r>
          </a:p>
          <a:p>
            <a:r>
              <a:rPr lang="en-US" dirty="0" smtClean="0"/>
              <a:t>That their theology was so spot-on in areas where things quickly went south, not very many years later:</a:t>
            </a:r>
          </a:p>
          <a:p>
            <a:pPr lvl="1"/>
            <a:r>
              <a:rPr lang="en-US" sz="2800" dirty="0" smtClean="0"/>
              <a:t>Two church offices: bishops and deacons</a:t>
            </a:r>
          </a:p>
          <a:p>
            <a:pPr lvl="1"/>
            <a:r>
              <a:rPr lang="en-US" sz="2800" dirty="0" smtClean="0"/>
              <a:t>A plurality of elders</a:t>
            </a:r>
          </a:p>
          <a:p>
            <a:pPr lvl="1"/>
            <a:r>
              <a:rPr lang="en-US" sz="2800" dirty="0" smtClean="0"/>
              <a:t>Sovereignty of God even in accidents</a:t>
            </a:r>
          </a:p>
          <a:p>
            <a:pPr lvl="1"/>
            <a:r>
              <a:rPr lang="en-US" sz="2800" dirty="0" smtClean="0"/>
              <a:t>Two ordinances in the church: baptism and the “Eucharist”</a:t>
            </a:r>
          </a:p>
          <a:p>
            <a:pPr lvl="1"/>
            <a:r>
              <a:rPr lang="en-US" sz="2800" dirty="0" smtClean="0"/>
              <a:t>Baptism by Immersion of Adults (no mention of sprinkling infants).</a:t>
            </a:r>
          </a:p>
          <a:p>
            <a:pPr lvl="1"/>
            <a:r>
              <a:rPr lang="en-US" sz="2800" dirty="0" smtClean="0"/>
              <a:t>The “Eucharist” was for giving thanks and remembrance of Christ – no mention of transubstantiation.</a:t>
            </a:r>
          </a:p>
          <a:p>
            <a:pPr lvl="1"/>
            <a:r>
              <a:rPr lang="en-US" sz="2800" dirty="0" smtClean="0"/>
              <a:t>Simple Eschatology – the Lord could come at any time.</a:t>
            </a:r>
            <a:endParaRPr lang="en-US" sz="2800" dirty="0"/>
          </a:p>
        </p:txBody>
      </p:sp>
      <p:sp>
        <p:nvSpPr>
          <p:cNvPr id="5" name="TextBox 4"/>
          <p:cNvSpPr txBox="1"/>
          <p:nvPr/>
        </p:nvSpPr>
        <p:spPr>
          <a:xfrm>
            <a:off x="0" y="6519446"/>
            <a:ext cx="9144000" cy="584775"/>
          </a:xfrm>
          <a:prstGeom prst="rect">
            <a:avLst/>
          </a:prstGeom>
          <a:noFill/>
        </p:spPr>
        <p:txBody>
          <a:bodyPr wrap="square" rtlCol="0">
            <a:spAutoFit/>
          </a:bodyPr>
          <a:lstStyle/>
          <a:p>
            <a:r>
              <a:rPr lang="en-US" sz="1600" dirty="0" smtClean="0">
                <a:solidFill>
                  <a:prstClr val="black"/>
                </a:solidFill>
              </a:rPr>
              <a:t>*Based </a:t>
            </a:r>
            <a:r>
              <a:rPr lang="en-US" sz="1600" dirty="0">
                <a:solidFill>
                  <a:prstClr val="black"/>
                </a:solidFill>
              </a:rPr>
              <a:t>on notes taken from James White’s 2016 Church History Series; Lesson </a:t>
            </a:r>
            <a:r>
              <a:rPr lang="en-US" sz="1600" dirty="0" smtClean="0">
                <a:solidFill>
                  <a:prstClr val="black"/>
                </a:solidFill>
              </a:rPr>
              <a:t>8 </a:t>
            </a:r>
            <a:r>
              <a:rPr lang="en-US" sz="1600" dirty="0">
                <a:solidFill>
                  <a:prstClr val="black"/>
                </a:solidFill>
              </a:rPr>
              <a:t>– </a:t>
            </a:r>
            <a:r>
              <a:rPr lang="en-US" sz="1600" dirty="0" smtClean="0">
                <a:solidFill>
                  <a:prstClr val="black"/>
                </a:solidFill>
              </a:rPr>
              <a:t>The </a:t>
            </a:r>
            <a:r>
              <a:rPr lang="en-US" sz="1600" dirty="0" smtClean="0">
                <a:solidFill>
                  <a:prstClr val="black"/>
                </a:solidFill>
              </a:rPr>
              <a:t>Didache</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9730208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 calcmode="lin" valueType="num">
                                      <p:cBhvr>
                                        <p:cTn id="63"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1000" b="-29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https://</a:t>
            </a:r>
            <a:r>
              <a:rPr lang="pl-PL" sz="1200" dirty="0" smtClean="0">
                <a:solidFill>
                  <a:prstClr val="white"/>
                </a:solidFill>
                <a:hlinkClick r:id="rId4"/>
              </a:rPr>
              <a:t>www.christianity.com/church/church-history/timeline/1-300/epistle-of-diognetus-quote-11629595.html</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1752600"/>
          </a:xfrm>
        </p:spPr>
        <p:txBody>
          <a:bodyPr>
            <a:noAutofit/>
          </a:bodyPr>
          <a:lstStyle/>
          <a:p>
            <a:r>
              <a:rPr lang="en-US" sz="6600" b="1" dirty="0">
                <a:solidFill>
                  <a:schemeClr val="bg1"/>
                </a:solidFill>
                <a:effectLst>
                  <a:glow rad="228600">
                    <a:schemeClr val="accent6">
                      <a:satMod val="175000"/>
                      <a:alpha val="40000"/>
                    </a:schemeClr>
                  </a:glow>
                  <a:outerShdw blurRad="114300" dist="38100" dir="13500000" algn="br" rotWithShape="0">
                    <a:prstClr val="black"/>
                  </a:outerShdw>
                </a:effectLst>
              </a:rPr>
              <a:t>The </a:t>
            </a:r>
            <a:r>
              <a:rPr lang="en-US" sz="6600" b="1" dirty="0" smtClean="0">
                <a:solidFill>
                  <a:schemeClr val="bg1"/>
                </a:solidFill>
                <a:effectLst>
                  <a:glow rad="228600">
                    <a:schemeClr val="accent6">
                      <a:satMod val="175000"/>
                      <a:alpha val="40000"/>
                    </a:schemeClr>
                  </a:glow>
                  <a:outerShdw blurRad="114300" dist="38100" dir="13500000" algn="br" rotWithShape="0">
                    <a:prstClr val="black"/>
                  </a:outerShdw>
                </a:effectLst>
              </a:rPr>
              <a:t>Letter </a:t>
            </a:r>
            <a:r>
              <a:rPr lang="en-US" sz="6600" b="1" dirty="0">
                <a:solidFill>
                  <a:schemeClr val="bg1"/>
                </a:solidFill>
                <a:effectLst>
                  <a:glow rad="228600">
                    <a:schemeClr val="accent6">
                      <a:satMod val="175000"/>
                      <a:alpha val="40000"/>
                    </a:schemeClr>
                  </a:glow>
                  <a:outerShdw blurRad="114300" dist="38100" dir="13500000" algn="br" rotWithShape="0">
                    <a:prstClr val="black"/>
                  </a:outerShdw>
                </a:effectLst>
              </a:rPr>
              <a:t>to Diognetus</a:t>
            </a:r>
            <a:endParaRPr lang="en-US" sz="4000"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11132660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dirty="0"/>
              <a:t>The Didache </a:t>
            </a:r>
            <a:r>
              <a:rPr lang="en-US" dirty="0" smtClean="0"/>
              <a:t>explicitly condemned a sinful practice that was all too common in that day – a practice that </a:t>
            </a:r>
            <a:r>
              <a:rPr lang="en-US" dirty="0" smtClean="0"/>
              <a:t>in our day is strongly </a:t>
            </a:r>
            <a:r>
              <a:rPr lang="en-US" dirty="0" smtClean="0"/>
              <a:t>advocated by modern feminists and liberal Democrats. What </a:t>
            </a:r>
            <a:r>
              <a:rPr lang="en-US" dirty="0" smtClean="0"/>
              <a:t>sinful practice might that be?</a:t>
            </a:r>
            <a:endParaRPr lang="en-US" dirty="0" smtClean="0"/>
          </a:p>
          <a:p>
            <a:pPr lvl="1"/>
            <a:r>
              <a:rPr lang="en-US" dirty="0" smtClean="0"/>
              <a:t>Abortion</a:t>
            </a:r>
          </a:p>
          <a:p>
            <a:r>
              <a:rPr lang="en-US" dirty="0" smtClean="0"/>
              <a:t>How does the Didache say you should </a:t>
            </a:r>
            <a:r>
              <a:rPr lang="en-US" dirty="0"/>
              <a:t>view the “accidents that befall </a:t>
            </a:r>
            <a:r>
              <a:rPr lang="en-US" dirty="0" smtClean="0"/>
              <a:t>you”?</a:t>
            </a:r>
          </a:p>
          <a:p>
            <a:pPr lvl="1"/>
            <a:r>
              <a:rPr lang="en-US" dirty="0"/>
              <a:t>You shall receive </a:t>
            </a:r>
            <a:r>
              <a:rPr lang="en-US" dirty="0" smtClean="0"/>
              <a:t>them as “good”, </a:t>
            </a:r>
            <a:r>
              <a:rPr lang="en-US" dirty="0"/>
              <a:t>knowing that nothing is done without </a:t>
            </a:r>
            <a:r>
              <a:rPr lang="en-US" dirty="0" smtClean="0"/>
              <a:t>God.</a:t>
            </a:r>
          </a:p>
          <a:p>
            <a:r>
              <a:rPr lang="en-US" dirty="0" smtClean="0"/>
              <a:t>What does the Didache say you should not withhold from your son or daughter?</a:t>
            </a:r>
          </a:p>
          <a:p>
            <a:pPr lvl="1"/>
            <a:r>
              <a:rPr lang="en-US" dirty="0" smtClean="0"/>
              <a:t>Teaching them the “fear of the Lord” from their youth.</a:t>
            </a:r>
            <a:endParaRPr lang="en-US" dirty="0"/>
          </a:p>
          <a:p>
            <a:endParaRPr lang="en-US" sz="2400" dirty="0"/>
          </a:p>
        </p:txBody>
      </p:sp>
    </p:spTree>
    <p:extLst>
      <p:ext uri="{BB962C8B-B14F-4D97-AF65-F5344CB8AC3E}">
        <p14:creationId xmlns:p14="http://schemas.microsoft.com/office/powerpoint/2010/main" val="14608489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3000" r="-13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276999"/>
          </a:xfrm>
          <a:prstGeom prst="rect">
            <a:avLst/>
          </a:prstGeom>
        </p:spPr>
        <p:txBody>
          <a:bodyPr wrap="square">
            <a:spAutoFit/>
          </a:bodyPr>
          <a:lstStyle/>
          <a:p>
            <a:r>
              <a:rPr lang="pl-PL" sz="1200" dirty="0">
                <a:solidFill>
                  <a:prstClr val="white"/>
                </a:solidFill>
                <a:hlinkClick r:id="rId4"/>
              </a:rPr>
              <a:t>http://living-faith.org/2017/11/10/the-didache</a:t>
            </a:r>
            <a:r>
              <a:rPr lang="pl-PL" sz="1200" dirty="0" smtClean="0">
                <a:solidFill>
                  <a:prstClr val="white"/>
                </a:solidFill>
                <a:hlinkClick r:id="rId4"/>
              </a:rPr>
              <a:t>/</a:t>
            </a:r>
            <a:r>
              <a:rPr lang="en-US" sz="1200" dirty="0" smtClean="0">
                <a:solidFill>
                  <a:prstClr val="white"/>
                </a:solidFill>
              </a:rPr>
              <a:t> </a:t>
            </a:r>
            <a:endParaRPr lang="en-US" sz="1200" dirty="0">
              <a:solidFill>
                <a:prstClr val="black"/>
              </a:solidFill>
            </a:endParaRPr>
          </a:p>
        </p:txBody>
      </p:sp>
      <p:sp>
        <p:nvSpPr>
          <p:cNvPr id="7" name="Title 2"/>
          <p:cNvSpPr>
            <a:spLocks noGrp="1"/>
          </p:cNvSpPr>
          <p:nvPr>
            <p:ph type="title"/>
          </p:nvPr>
        </p:nvSpPr>
        <p:spPr>
          <a:xfrm>
            <a:off x="0" y="0"/>
            <a:ext cx="9144000" cy="2209800"/>
          </a:xfrm>
        </p:spPr>
        <p:txBody>
          <a:bodyPr>
            <a:noAutofit/>
          </a:bodyPr>
          <a:lstStyle/>
          <a:p>
            <a:r>
              <a:rPr lang="en-US" sz="7200" b="1" dirty="0" smtClean="0">
                <a:solidFill>
                  <a:schemeClr val="bg1"/>
                </a:solidFill>
                <a:effectLst>
                  <a:glow rad="228600">
                    <a:schemeClr val="accent6">
                      <a:satMod val="175000"/>
                      <a:alpha val="40000"/>
                    </a:schemeClr>
                  </a:glow>
                  <a:outerShdw blurRad="114300" dist="38100" dir="13500000" algn="br" rotWithShape="0">
                    <a:prstClr val="black"/>
                  </a:outerShdw>
                </a:effectLst>
              </a:rPr>
              <a:t>The Didache</a:t>
            </a:r>
            <a:br>
              <a:rPr lang="en-US" sz="7200" b="1" dirty="0" smtClean="0">
                <a:solidFill>
                  <a:schemeClr val="bg1"/>
                </a:solidFill>
                <a:effectLst>
                  <a:glow rad="228600">
                    <a:schemeClr val="accent6">
                      <a:satMod val="175000"/>
                      <a:alpha val="40000"/>
                    </a:schemeClr>
                  </a:glow>
                  <a:outerShdw blurRad="114300" dist="38100" dir="13500000" algn="br" rotWithShape="0">
                    <a:prstClr val="black"/>
                  </a:outerShdw>
                </a:effectLst>
              </a:rPr>
            </a:br>
            <a:r>
              <a:rPr lang="en-US" sz="7200" b="1" dirty="0" smtClean="0">
                <a:solidFill>
                  <a:schemeClr val="bg1"/>
                </a:solidFill>
                <a:effectLst>
                  <a:glow rad="228600">
                    <a:schemeClr val="accent6">
                      <a:satMod val="175000"/>
                      <a:alpha val="40000"/>
                    </a:schemeClr>
                  </a:glow>
                  <a:outerShdw blurRad="114300" dist="38100" dir="13500000" algn="br" rotWithShape="0">
                    <a:prstClr val="black"/>
                  </a:outerShdw>
                </a:effectLst>
              </a:rPr>
              <a:t>Part 2</a:t>
            </a:r>
            <a:endParaRPr lang="en-US"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12620461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marL="514350" indent="-514350">
              <a:buNone/>
            </a:pPr>
            <a:r>
              <a:rPr lang="en-US" b="1" dirty="0" smtClean="0"/>
              <a:t>Concerning the Eating of Food Sacrificed to Idols:</a:t>
            </a:r>
            <a:endParaRPr lang="en-US" b="1" i="1" dirty="0">
              <a:latin typeface="Cambria" panose="02040503050406030204" pitchFamily="18" charset="0"/>
              <a:ea typeface="Cambria" panose="02040503050406030204" pitchFamily="18" charset="0"/>
            </a:endParaRPr>
          </a:p>
          <a:p>
            <a:pPr marL="514350" indent="-514350">
              <a:buNone/>
            </a:pPr>
            <a:r>
              <a:rPr lang="en-US" sz="2500" b="1" dirty="0"/>
              <a:t>6:4 </a:t>
            </a:r>
            <a:r>
              <a:rPr lang="en-US" sz="2400" b="1" i="1" dirty="0">
                <a:latin typeface="Cambria" panose="02040503050406030204" pitchFamily="18" charset="0"/>
                <a:ea typeface="Cambria" panose="02040503050406030204" pitchFamily="18" charset="0"/>
              </a:rPr>
              <a:t>But concerning eating, bear that which you are able;</a:t>
            </a:r>
          </a:p>
          <a:p>
            <a:pPr marL="514350" indent="-514350">
              <a:buNone/>
            </a:pPr>
            <a:r>
              <a:rPr lang="en-US" sz="2500" b="1" dirty="0"/>
              <a:t>6:5 </a:t>
            </a:r>
            <a:r>
              <a:rPr lang="en-US" sz="2400" b="1" i="1" dirty="0">
                <a:latin typeface="Cambria" panose="02040503050406030204" pitchFamily="18" charset="0"/>
                <a:ea typeface="Cambria" panose="02040503050406030204" pitchFamily="18" charset="0"/>
              </a:rPr>
              <a:t>By all means abstain from meat sacrificed to idols;</a:t>
            </a:r>
          </a:p>
          <a:p>
            <a:pPr marL="514350" indent="-514350">
              <a:buNone/>
            </a:pPr>
            <a:r>
              <a:rPr lang="en-US" sz="2500" b="1" dirty="0"/>
              <a:t>6:6 </a:t>
            </a:r>
            <a:r>
              <a:rPr lang="en-US" sz="2400" b="1" i="1" dirty="0">
                <a:latin typeface="Cambria" panose="02040503050406030204" pitchFamily="18" charset="0"/>
                <a:ea typeface="Cambria" panose="02040503050406030204" pitchFamily="18" charset="0"/>
              </a:rPr>
              <a:t>For it is the worship of dead gods</a:t>
            </a:r>
            <a:r>
              <a:rPr lang="en-US" sz="2400" b="1" i="1" dirty="0" smtClean="0">
                <a:latin typeface="Cambria" panose="02040503050406030204" pitchFamily="18" charset="0"/>
                <a:ea typeface="Cambria" panose="02040503050406030204" pitchFamily="18" charset="0"/>
              </a:rPr>
              <a:t>.</a:t>
            </a:r>
          </a:p>
          <a:p>
            <a:pPr marL="795338"/>
            <a:r>
              <a:rPr lang="en-US" sz="2400" dirty="0" smtClean="0"/>
              <a:t>I see this as differing with what the Apostle Paul says on the subject: </a:t>
            </a:r>
            <a:r>
              <a:rPr lang="en-US" sz="2400" i="1" dirty="0">
                <a:solidFill>
                  <a:srgbClr val="5731F9"/>
                </a:solidFill>
                <a:latin typeface="Cambria" panose="02040503050406030204" pitchFamily="18" charset="0"/>
                <a:ea typeface="Cambria" panose="02040503050406030204" pitchFamily="18" charset="0"/>
              </a:rPr>
              <a:t> </a:t>
            </a:r>
            <a:r>
              <a:rPr lang="en-US" sz="2400" i="1" dirty="0" smtClean="0">
                <a:solidFill>
                  <a:srgbClr val="5731F9"/>
                </a:solidFill>
                <a:latin typeface="Cambria" panose="02040503050406030204" pitchFamily="18" charset="0"/>
                <a:ea typeface="Cambria" panose="02040503050406030204" pitchFamily="18" charset="0"/>
              </a:rPr>
              <a:t>… </a:t>
            </a:r>
            <a:r>
              <a:rPr lang="en-US" sz="2400" i="1" dirty="0">
                <a:solidFill>
                  <a:srgbClr val="5731F9"/>
                </a:solidFill>
                <a:latin typeface="Cambria" panose="02040503050406030204" pitchFamily="18" charset="0"/>
                <a:ea typeface="Cambria" panose="02040503050406030204" pitchFamily="18" charset="0"/>
              </a:rPr>
              <a:t>as to the eating of food offered to idols, we know that </a:t>
            </a:r>
            <a:r>
              <a:rPr lang="en-US" sz="2400" i="1" dirty="0" smtClean="0">
                <a:solidFill>
                  <a:srgbClr val="5731F9"/>
                </a:solidFill>
                <a:latin typeface="Cambria" panose="02040503050406030204" pitchFamily="18" charset="0"/>
                <a:ea typeface="Cambria" panose="02040503050406030204" pitchFamily="18" charset="0"/>
              </a:rPr>
              <a:t>“an </a:t>
            </a:r>
            <a:r>
              <a:rPr lang="en-US" sz="2400" i="1" dirty="0">
                <a:solidFill>
                  <a:srgbClr val="5731F9"/>
                </a:solidFill>
                <a:latin typeface="Cambria" panose="02040503050406030204" pitchFamily="18" charset="0"/>
                <a:ea typeface="Cambria" panose="02040503050406030204" pitchFamily="18" charset="0"/>
              </a:rPr>
              <a:t>idol has no real existence," and that "there is no God but </a:t>
            </a:r>
            <a:r>
              <a:rPr lang="en-US" sz="2400" i="1" dirty="0" smtClean="0">
                <a:solidFill>
                  <a:srgbClr val="5731F9"/>
                </a:solidFill>
                <a:latin typeface="Cambria" panose="02040503050406030204" pitchFamily="18" charset="0"/>
                <a:ea typeface="Cambria" panose="02040503050406030204" pitchFamily="18" charset="0"/>
              </a:rPr>
              <a:t>one…” </a:t>
            </a:r>
            <a:r>
              <a:rPr lang="en-US" sz="2400" i="1" dirty="0">
                <a:solidFill>
                  <a:srgbClr val="5731F9"/>
                </a:solidFill>
                <a:latin typeface="Cambria" panose="02040503050406030204" pitchFamily="18" charset="0"/>
                <a:ea typeface="Cambria" panose="02040503050406030204" pitchFamily="18" charset="0"/>
              </a:rPr>
              <a:t>However, not all possess this knowledge. But some, through former association with idols, eat food as really offered to an idol, and their conscience, being weak, is </a:t>
            </a:r>
            <a:r>
              <a:rPr lang="en-US" sz="2400" i="1" dirty="0" smtClean="0">
                <a:solidFill>
                  <a:srgbClr val="5731F9"/>
                </a:solidFill>
                <a:latin typeface="Cambria" panose="02040503050406030204" pitchFamily="18" charset="0"/>
                <a:ea typeface="Cambria" panose="02040503050406030204" pitchFamily="18" charset="0"/>
              </a:rPr>
              <a:t>defiled. </a:t>
            </a:r>
            <a:r>
              <a:rPr lang="en-US" sz="2400" b="1" i="1" dirty="0">
                <a:solidFill>
                  <a:srgbClr val="5731F9"/>
                </a:solidFill>
                <a:latin typeface="Cambria" panose="02040503050406030204" pitchFamily="18" charset="0"/>
                <a:ea typeface="Cambria" panose="02040503050406030204" pitchFamily="18" charset="0"/>
              </a:rPr>
              <a:t>Food will not commend us to God. We are no worse off if we do not eat, and no better off if we </a:t>
            </a:r>
            <a:r>
              <a:rPr lang="en-US" sz="2400" b="1" i="1" dirty="0" smtClean="0">
                <a:solidFill>
                  <a:srgbClr val="5731F9"/>
                </a:solidFill>
                <a:latin typeface="Cambria" panose="02040503050406030204" pitchFamily="18" charset="0"/>
                <a:ea typeface="Cambria" panose="02040503050406030204" pitchFamily="18" charset="0"/>
              </a:rPr>
              <a:t>do</a:t>
            </a:r>
            <a:r>
              <a:rPr lang="en-US" sz="2400" i="1" dirty="0" smtClean="0">
                <a:solidFill>
                  <a:srgbClr val="5731F9"/>
                </a:solidFill>
                <a:latin typeface="Cambria" panose="02040503050406030204" pitchFamily="18" charset="0"/>
                <a:ea typeface="Cambria" panose="02040503050406030204" pitchFamily="18" charset="0"/>
              </a:rPr>
              <a:t>. But </a:t>
            </a:r>
            <a:r>
              <a:rPr lang="en-US" sz="2400" i="1" dirty="0">
                <a:solidFill>
                  <a:srgbClr val="5731F9"/>
                </a:solidFill>
                <a:latin typeface="Cambria" panose="02040503050406030204" pitchFamily="18" charset="0"/>
                <a:ea typeface="Cambria" panose="02040503050406030204" pitchFamily="18" charset="0"/>
              </a:rPr>
              <a:t>take care that this right of yours does not somehow become a stumbling block to the weak. </a:t>
            </a:r>
            <a:r>
              <a:rPr lang="en-US" sz="2400" dirty="0"/>
              <a:t>(</a:t>
            </a:r>
            <a:r>
              <a:rPr lang="en-US" sz="2400" dirty="0" smtClean="0"/>
              <a:t>1Cor. </a:t>
            </a:r>
            <a:r>
              <a:rPr lang="en-US" sz="2400" dirty="0"/>
              <a:t>8:4-9)</a:t>
            </a:r>
            <a:r>
              <a:rPr lang="en-US" sz="2400" dirty="0" smtClean="0"/>
              <a:t>.</a:t>
            </a:r>
          </a:p>
          <a:p>
            <a:pPr marL="514350" indent="-514350">
              <a:buNone/>
            </a:pPr>
            <a:endParaRPr lang="en-US" sz="2400" b="1" i="1" dirty="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7162139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461963" indent="-461963">
              <a:buNone/>
            </a:pPr>
            <a:r>
              <a:rPr lang="en-US" b="1" dirty="0" smtClean="0"/>
              <a:t>Instructions Concerning Baptism:</a:t>
            </a:r>
            <a:endParaRPr lang="en-US" b="1" i="1" dirty="0">
              <a:latin typeface="Cambria" panose="02040503050406030204" pitchFamily="18" charset="0"/>
              <a:ea typeface="Cambria" panose="02040503050406030204" pitchFamily="18" charset="0"/>
            </a:endParaRPr>
          </a:p>
          <a:p>
            <a:pPr marL="461963" indent="-461963">
              <a:buNone/>
            </a:pPr>
            <a:r>
              <a:rPr lang="en-US" sz="2400" b="1" dirty="0" smtClean="0"/>
              <a:t>7:1 </a:t>
            </a:r>
            <a:r>
              <a:rPr lang="en-US" sz="2400" b="1" i="1" dirty="0">
                <a:latin typeface="Cambria" panose="02040503050406030204" pitchFamily="18" charset="0"/>
                <a:ea typeface="Cambria" panose="02040503050406030204" pitchFamily="18" charset="0"/>
              </a:rPr>
              <a:t>But concerning Baptism, this is how you shall baptize</a:t>
            </a:r>
            <a:r>
              <a:rPr lang="en-US" sz="2400" b="1" dirty="0"/>
              <a:t>.</a:t>
            </a:r>
          </a:p>
          <a:p>
            <a:pPr marL="461963" indent="-461963">
              <a:buNone/>
            </a:pPr>
            <a:r>
              <a:rPr lang="en-US" sz="2400" b="1" dirty="0"/>
              <a:t>7:2 </a:t>
            </a:r>
            <a:r>
              <a:rPr lang="en-US" sz="2400" b="1" i="1" dirty="0">
                <a:latin typeface="Cambria" panose="02040503050406030204" pitchFamily="18" charset="0"/>
                <a:ea typeface="Cambria" panose="02040503050406030204" pitchFamily="18" charset="0"/>
              </a:rPr>
              <a:t>Having first recited all these things, baptize in </a:t>
            </a:r>
            <a:r>
              <a:rPr lang="en-US" sz="2400" b="1" i="1" dirty="0" smtClean="0">
                <a:latin typeface="Cambria" panose="02040503050406030204" pitchFamily="18" charset="0"/>
                <a:ea typeface="Cambria" panose="02040503050406030204" pitchFamily="18" charset="0"/>
              </a:rPr>
              <a:t>running </a:t>
            </a:r>
            <a:r>
              <a:rPr lang="en-US" sz="2400" b="1" i="1" dirty="0">
                <a:latin typeface="Cambria" panose="02040503050406030204" pitchFamily="18" charset="0"/>
                <a:ea typeface="Cambria" panose="02040503050406030204" pitchFamily="18" charset="0"/>
              </a:rPr>
              <a:t>water in the name of the Father and of the Son and of the Holy </a:t>
            </a:r>
            <a:r>
              <a:rPr lang="en-US" sz="2400" b="1" i="1" dirty="0" smtClean="0">
                <a:latin typeface="Cambria" panose="02040503050406030204" pitchFamily="18" charset="0"/>
                <a:ea typeface="Cambria" panose="02040503050406030204" pitchFamily="18" charset="0"/>
              </a:rPr>
              <a:t>Spirit.</a:t>
            </a:r>
            <a:endParaRPr lang="en-US" sz="2400" b="1" i="1" dirty="0">
              <a:latin typeface="Cambria" panose="02040503050406030204" pitchFamily="18" charset="0"/>
              <a:ea typeface="Cambria" panose="02040503050406030204" pitchFamily="18" charset="0"/>
            </a:endParaRPr>
          </a:p>
          <a:p>
            <a:pPr marL="914400" indent="-400050"/>
            <a:r>
              <a:rPr lang="en-US" sz="2400" dirty="0" smtClean="0"/>
              <a:t>Baptism in “running water (like a river)” would presumably involve immersion. </a:t>
            </a:r>
          </a:p>
          <a:p>
            <a:pPr marL="914400" indent="-400050"/>
            <a:r>
              <a:rPr lang="en-US" sz="2400" dirty="0" smtClean="0"/>
              <a:t>And it probably would </a:t>
            </a:r>
            <a:r>
              <a:rPr lang="en-US" sz="2400" b="1" i="1" dirty="0" smtClean="0"/>
              <a:t>not</a:t>
            </a:r>
            <a:r>
              <a:rPr lang="en-US" sz="2400" dirty="0" smtClean="0"/>
              <a:t> involve infants.</a:t>
            </a:r>
          </a:p>
          <a:p>
            <a:pPr marL="914400" indent="-400050"/>
            <a:r>
              <a:rPr lang="en-US" sz="2400" dirty="0" smtClean="0"/>
              <a:t>Notice too the use of the Trinitarian formula in baptism as prescribed by Jesus in Mat. 28:19.</a:t>
            </a:r>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8044829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marL="461963" indent="-461963">
              <a:buNone/>
            </a:pPr>
            <a:r>
              <a:rPr lang="en-US" b="1" dirty="0" smtClean="0"/>
              <a:t>Instructions Concerning Baptism (continued):</a:t>
            </a:r>
            <a:endParaRPr lang="en-US" b="1" i="1" dirty="0">
              <a:latin typeface="Cambria" panose="02040503050406030204" pitchFamily="18" charset="0"/>
              <a:ea typeface="Cambria" panose="02040503050406030204" pitchFamily="18" charset="0"/>
            </a:endParaRPr>
          </a:p>
          <a:p>
            <a:pPr marL="461963" indent="-461963">
              <a:buNone/>
            </a:pPr>
            <a:r>
              <a:rPr lang="en-US" sz="2400" b="1" dirty="0" smtClean="0"/>
              <a:t>7:3 </a:t>
            </a:r>
            <a:r>
              <a:rPr lang="en-US" sz="2400" b="1" i="1" dirty="0">
                <a:latin typeface="Cambria" panose="02040503050406030204" pitchFamily="18" charset="0"/>
                <a:ea typeface="Cambria" panose="02040503050406030204" pitchFamily="18" charset="0"/>
              </a:rPr>
              <a:t>But if you do not have running water, then baptize in other water</a:t>
            </a:r>
            <a:r>
              <a:rPr lang="en-US" sz="2400" b="1" dirty="0"/>
              <a:t>;</a:t>
            </a:r>
          </a:p>
          <a:p>
            <a:pPr marL="461963" indent="-461963">
              <a:buNone/>
            </a:pPr>
            <a:r>
              <a:rPr lang="en-US" sz="2400" b="1" dirty="0"/>
              <a:t>7:4 </a:t>
            </a:r>
            <a:r>
              <a:rPr lang="en-US" sz="2400" b="1" i="1" dirty="0">
                <a:latin typeface="Cambria" panose="02040503050406030204" pitchFamily="18" charset="0"/>
                <a:ea typeface="Cambria" panose="02040503050406030204" pitchFamily="18" charset="0"/>
              </a:rPr>
              <a:t>And if you are not able in cold, then in warm</a:t>
            </a:r>
            <a:r>
              <a:rPr lang="en-US" sz="2400" b="1" dirty="0"/>
              <a:t>.</a:t>
            </a:r>
          </a:p>
          <a:p>
            <a:pPr marL="461963" indent="-461963">
              <a:buNone/>
            </a:pPr>
            <a:r>
              <a:rPr lang="en-US" sz="2400" b="1" dirty="0"/>
              <a:t>7:5 </a:t>
            </a:r>
            <a:r>
              <a:rPr lang="en-US" sz="2400" b="1" i="1" dirty="0">
                <a:latin typeface="Cambria" panose="02040503050406030204" pitchFamily="18" charset="0"/>
                <a:ea typeface="Cambria" panose="02040503050406030204" pitchFamily="18" charset="0"/>
              </a:rPr>
              <a:t>But if you have neither, then pour water on the head three times in the name of the Father and of the Son and of the Holy </a:t>
            </a:r>
            <a:r>
              <a:rPr lang="en-US" sz="2400" b="1" i="1" dirty="0" smtClean="0">
                <a:latin typeface="Cambria" panose="02040503050406030204" pitchFamily="18" charset="0"/>
                <a:ea typeface="Cambria" panose="02040503050406030204" pitchFamily="18" charset="0"/>
              </a:rPr>
              <a:t>Spirit</a:t>
            </a:r>
            <a:r>
              <a:rPr lang="en-US" sz="2400" b="1" dirty="0" smtClean="0"/>
              <a:t>.</a:t>
            </a:r>
          </a:p>
          <a:p>
            <a:pPr marL="914400" indent="-400050"/>
            <a:r>
              <a:rPr lang="en-US" sz="2400" dirty="0" smtClean="0"/>
              <a:t>Baptism in running </a:t>
            </a:r>
            <a:r>
              <a:rPr lang="en-US" sz="2400" dirty="0" smtClean="0"/>
              <a:t>water </a:t>
            </a:r>
            <a:r>
              <a:rPr lang="en-US" sz="2400" dirty="0" smtClean="0"/>
              <a:t>(such as a river) is recommended as </a:t>
            </a:r>
            <a:r>
              <a:rPr lang="en-US" sz="2400" b="1" i="1" dirty="0" smtClean="0"/>
              <a:t>preferable</a:t>
            </a:r>
            <a:r>
              <a:rPr lang="en-US" sz="2400" dirty="0" smtClean="0"/>
              <a:t>, </a:t>
            </a:r>
            <a:r>
              <a:rPr lang="en-US" sz="2400" dirty="0" smtClean="0"/>
              <a:t>but not a </a:t>
            </a:r>
            <a:r>
              <a:rPr lang="en-US" sz="2400" b="1" i="1" dirty="0" smtClean="0"/>
              <a:t>requirement</a:t>
            </a:r>
            <a:r>
              <a:rPr lang="en-US" sz="2400" dirty="0" smtClean="0"/>
              <a:t>.</a:t>
            </a:r>
          </a:p>
          <a:p>
            <a:pPr marL="914400" indent="-400050"/>
            <a:r>
              <a:rPr lang="en-US" sz="2400" dirty="0" smtClean="0"/>
              <a:t>The preference for cold water over warm is interesting!</a:t>
            </a:r>
          </a:p>
          <a:p>
            <a:pPr marL="914400" indent="-400050"/>
            <a:r>
              <a:rPr lang="en-US" sz="2400" dirty="0" smtClean="0"/>
              <a:t>They </a:t>
            </a:r>
            <a:r>
              <a:rPr lang="en-US" sz="2400" b="1" i="1" dirty="0" smtClean="0"/>
              <a:t>allow</a:t>
            </a:r>
            <a:r>
              <a:rPr lang="en-US" sz="2400" dirty="0" smtClean="0"/>
              <a:t> for pouring as a mode of baptism, but only as a </a:t>
            </a:r>
            <a:r>
              <a:rPr lang="en-US" sz="2400" b="1" i="1" dirty="0" smtClean="0"/>
              <a:t>concession</a:t>
            </a:r>
            <a:r>
              <a:rPr lang="en-US" sz="2400" dirty="0" smtClean="0"/>
              <a:t> if a sufficient amount of water is not available for full immersion.</a:t>
            </a:r>
          </a:p>
          <a:p>
            <a:pPr marL="914400" indent="-400050"/>
            <a:r>
              <a:rPr lang="en-US" sz="2400" dirty="0" smtClean="0"/>
              <a:t>The Didache seems </a:t>
            </a:r>
            <a:r>
              <a:rPr lang="en-US" sz="2400" dirty="0" smtClean="0"/>
              <a:t>to envision three iterations of baptism: one for each member of the Trinity.</a:t>
            </a:r>
            <a:endParaRPr lang="en-US" sz="2400" dirty="0"/>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177901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l="-13000" r="-13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b="1" dirty="0" smtClean="0"/>
              <a:t>*The Didache</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marL="461963" indent="-461963">
              <a:buNone/>
            </a:pPr>
            <a:r>
              <a:rPr lang="en-US" b="1" dirty="0" smtClean="0"/>
              <a:t>Instructions Concerning Baptism (continued):</a:t>
            </a:r>
            <a:endParaRPr lang="en-US" b="1" i="1" dirty="0">
              <a:latin typeface="Cambria" panose="02040503050406030204" pitchFamily="18" charset="0"/>
              <a:ea typeface="Cambria" panose="02040503050406030204" pitchFamily="18" charset="0"/>
            </a:endParaRPr>
          </a:p>
          <a:p>
            <a:pPr marL="461963" indent="-461963">
              <a:buNone/>
            </a:pPr>
            <a:r>
              <a:rPr lang="en-US" sz="2400" b="1" dirty="0" smtClean="0"/>
              <a:t>7:6 </a:t>
            </a:r>
            <a:r>
              <a:rPr lang="en-US" sz="2400" b="1" i="1" dirty="0">
                <a:latin typeface="Cambria" panose="02040503050406030204" pitchFamily="18" charset="0"/>
                <a:ea typeface="Cambria" panose="02040503050406030204" pitchFamily="18" charset="0"/>
              </a:rPr>
              <a:t>But before the Baptism, let him that baptizes and him that is baptized fast, and any others also who are able</a:t>
            </a:r>
            <a:r>
              <a:rPr lang="en-US" sz="2400" b="1" dirty="0"/>
              <a:t>;</a:t>
            </a:r>
          </a:p>
          <a:p>
            <a:pPr marL="461963" indent="-461963">
              <a:buNone/>
            </a:pPr>
            <a:r>
              <a:rPr lang="en-US" sz="2400" b="1" dirty="0"/>
              <a:t>7:7 </a:t>
            </a:r>
            <a:r>
              <a:rPr lang="en-US" sz="2400" b="1" i="1" dirty="0">
                <a:latin typeface="Cambria" panose="02040503050406030204" pitchFamily="18" charset="0"/>
                <a:ea typeface="Cambria" panose="02040503050406030204" pitchFamily="18" charset="0"/>
              </a:rPr>
              <a:t>And you shall order him that is baptized to fast a day or two before</a:t>
            </a:r>
            <a:r>
              <a:rPr lang="en-US" sz="2400" b="1" dirty="0" smtClean="0"/>
              <a:t>.</a:t>
            </a:r>
          </a:p>
          <a:p>
            <a:pPr marL="914400" indent="-400050"/>
            <a:r>
              <a:rPr lang="en-US" sz="2400" dirty="0" smtClean="0"/>
              <a:t>They required their baptismal candidates to fast prior to baptism along </a:t>
            </a:r>
            <a:r>
              <a:rPr lang="en-US" sz="2400" dirty="0"/>
              <a:t>with “others also who are able</a:t>
            </a:r>
            <a:r>
              <a:rPr lang="en-US" sz="2400" dirty="0" smtClean="0"/>
              <a:t>”.</a:t>
            </a:r>
          </a:p>
          <a:p>
            <a:pPr marL="914400" indent="-400050"/>
            <a:r>
              <a:rPr lang="en-US" sz="2400" dirty="0" smtClean="0"/>
              <a:t>This is not a scriptural requirement, but it does seem indicative of a serious attitude towards baptism on their part.</a:t>
            </a:r>
            <a:endParaRPr lang="en-US" sz="2400" dirty="0"/>
          </a:p>
          <a:p>
            <a:pPr marL="630238" indent="-630238">
              <a:buNone/>
            </a:pPr>
            <a:endParaRPr lang="en-US" sz="2400" b="1" dirty="0"/>
          </a:p>
          <a:p>
            <a:pPr marL="514350" indent="0">
              <a:buNone/>
            </a:pPr>
            <a:endParaRPr lang="en-US" sz="2400" dirty="0" smtClean="0"/>
          </a:p>
          <a:p>
            <a:pPr marL="914400" indent="-400050"/>
            <a:endParaRPr lang="en-US" sz="2400" dirty="0"/>
          </a:p>
        </p:txBody>
      </p:sp>
      <p:sp>
        <p:nvSpPr>
          <p:cNvPr id="5" name="TextBox 4"/>
          <p:cNvSpPr txBox="1"/>
          <p:nvPr/>
        </p:nvSpPr>
        <p:spPr>
          <a:xfrm>
            <a:off x="0" y="6519446"/>
            <a:ext cx="9144000" cy="584775"/>
          </a:xfrm>
          <a:prstGeom prst="rect">
            <a:avLst/>
          </a:prstGeom>
          <a:noFill/>
        </p:spPr>
        <p:txBody>
          <a:bodyPr wrap="square" rtlCol="0">
            <a:spAutoFit/>
          </a:bodyPr>
          <a:lstStyle/>
          <a:p>
            <a:pPr marL="0" lvl="1"/>
            <a:r>
              <a:rPr lang="en-US" sz="1600" dirty="0">
                <a:solidFill>
                  <a:prstClr val="black"/>
                </a:solidFill>
              </a:rPr>
              <a:t>*</a:t>
            </a:r>
            <a:r>
              <a:rPr lang="en-US" sz="1600" dirty="0">
                <a:solidFill>
                  <a:srgbClr val="000000"/>
                </a:solidFill>
                <a:hlinkClick r:id="rId4"/>
              </a:rPr>
              <a:t>http://www.orthodox.cn/patristics/apostolicfathers/didache_en.htm</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3042298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60910</TotalTime>
  <Words>3810</Words>
  <Application>Microsoft Office PowerPoint</Application>
  <PresentationFormat>On-screen Show (4:3)</PresentationFormat>
  <Paragraphs>278</Paragraphs>
  <Slides>32</Slides>
  <Notes>0</Notes>
  <HiddenSlides>0</HiddenSlides>
  <MMClips>0</MMClips>
  <ScaleCrop>false</ScaleCrop>
  <HeadingPairs>
    <vt:vector size="4" baseType="variant">
      <vt:variant>
        <vt:lpstr>Theme</vt:lpstr>
      </vt:variant>
      <vt:variant>
        <vt:i4>6</vt:i4>
      </vt:variant>
      <vt:variant>
        <vt:lpstr>Slide Titles</vt:lpstr>
      </vt:variant>
      <vt:variant>
        <vt:i4>32</vt:i4>
      </vt:variant>
    </vt:vector>
  </HeadingPairs>
  <TitlesOfParts>
    <vt:vector size="38" baseType="lpstr">
      <vt:lpstr>Office Theme</vt:lpstr>
      <vt:lpstr>24_Office Theme</vt:lpstr>
      <vt:lpstr>25_Office Theme</vt:lpstr>
      <vt:lpstr>26_Office Theme</vt:lpstr>
      <vt:lpstr>27_Office Theme</vt:lpstr>
      <vt:lpstr>28_Office Theme</vt:lpstr>
      <vt:lpstr>PowerPoint Presentation</vt:lpstr>
      <vt:lpstr>Review</vt:lpstr>
      <vt:lpstr>Review</vt:lpstr>
      <vt:lpstr>Review</vt:lpstr>
      <vt:lpstr>The Didache Part 2</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Didache</vt:lpstr>
      <vt:lpstr>The Letter to Diognetus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955</cp:revision>
  <dcterms:created xsi:type="dcterms:W3CDTF">2018-06-08T00:19:32Z</dcterms:created>
  <dcterms:modified xsi:type="dcterms:W3CDTF">2018-10-07T17:54:51Z</dcterms:modified>
</cp:coreProperties>
</file>