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notesSlides/notesSlide2.xml" ContentType="application/vnd.openxmlformats-officedocument.presentationml.notesSl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notesSlides/notesSlide3.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notesSlides/notesSlide4.xml" ContentType="application/vnd.openxmlformats-officedocument.presentationml.notesSlide+xml"/>
  <Override PartName="/ppt/theme/themeOverride25.xml" ContentType="application/vnd.openxmlformats-officedocument.themeOverride+xml"/>
  <Override PartName="/ppt/theme/themeOverride2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568" r:id="rId2"/>
  </p:sldMasterIdLst>
  <p:notesMasterIdLst>
    <p:notesMasterId r:id="rId35"/>
  </p:notesMasterIdLst>
  <p:handoutMasterIdLst>
    <p:handoutMasterId r:id="rId36"/>
  </p:handoutMasterIdLst>
  <p:sldIdLst>
    <p:sldId id="4487" r:id="rId3"/>
    <p:sldId id="4489" r:id="rId4"/>
    <p:sldId id="4490" r:id="rId5"/>
    <p:sldId id="4491" r:id="rId6"/>
    <p:sldId id="4492" r:id="rId7"/>
    <p:sldId id="4493" r:id="rId8"/>
    <p:sldId id="4494" r:id="rId9"/>
    <p:sldId id="1362" r:id="rId10"/>
    <p:sldId id="1371" r:id="rId11"/>
    <p:sldId id="1374" r:id="rId12"/>
    <p:sldId id="1372" r:id="rId13"/>
    <p:sldId id="1376" r:id="rId14"/>
    <p:sldId id="1449" r:id="rId15"/>
    <p:sldId id="1463" r:id="rId16"/>
    <p:sldId id="1443" r:id="rId17"/>
    <p:sldId id="1444" r:id="rId18"/>
    <p:sldId id="1467" r:id="rId19"/>
    <p:sldId id="1607" r:id="rId20"/>
    <p:sldId id="1649" r:id="rId21"/>
    <p:sldId id="1650" r:id="rId22"/>
    <p:sldId id="1656" r:id="rId23"/>
    <p:sldId id="1657" r:id="rId24"/>
    <p:sldId id="4499" r:id="rId25"/>
    <p:sldId id="4502" r:id="rId26"/>
    <p:sldId id="4501" r:id="rId27"/>
    <p:sldId id="3131" r:id="rId28"/>
    <p:sldId id="4497" r:id="rId29"/>
    <p:sldId id="3137" r:id="rId30"/>
    <p:sldId id="4498" r:id="rId31"/>
    <p:sldId id="4503" r:id="rId32"/>
    <p:sldId id="4504" r:id="rId33"/>
    <p:sldId id="4505" r:id="rId3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nolly" initials="RC" lastIdx="1" clrIdx="0">
    <p:extLst>
      <p:ext uri="{19B8F6BF-5375-455C-9EA6-DF929625EA0E}">
        <p15:presenceInfo xmlns:p15="http://schemas.microsoft.com/office/powerpoint/2012/main" userId="daf3307a5d53de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5731F9"/>
    <a:srgbClr val="009900"/>
    <a:srgbClr val="336600"/>
    <a:srgbClr val="344BF6"/>
    <a:srgbClr val="0080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43" autoAdjust="0"/>
    <p:restoredTop sz="94660"/>
  </p:normalViewPr>
  <p:slideViewPr>
    <p:cSldViewPr>
      <p:cViewPr varScale="1">
        <p:scale>
          <a:sx n="154" d="100"/>
          <a:sy n="154" d="100"/>
        </p:scale>
        <p:origin x="116" y="268"/>
      </p:cViewPr>
      <p:guideLst>
        <p:guide orient="horz" pos="2160"/>
        <p:guide pos="2880"/>
      </p:guideLst>
    </p:cSldViewPr>
  </p:slideViewPr>
  <p:notesTextViewPr>
    <p:cViewPr>
      <p:scale>
        <a:sx n="3" d="2"/>
        <a:sy n="3" d="2"/>
      </p:scale>
      <p:origin x="0" y="0"/>
    </p:cViewPr>
  </p:notesTextViewPr>
  <p:sorterViewPr>
    <p:cViewPr>
      <p:scale>
        <a:sx n="100" d="100"/>
        <a:sy n="100" d="100"/>
      </p:scale>
      <p:origin x="0" y="-41672"/>
    </p:cViewPr>
  </p:sorterViewPr>
  <p:notesViewPr>
    <p:cSldViewPr>
      <p:cViewPr varScale="1">
        <p:scale>
          <a:sx n="119" d="100"/>
          <a:sy n="119" d="100"/>
        </p:scale>
        <p:origin x="4904" y="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864"/>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8864"/>
          </a:xfrm>
          <a:prstGeom prst="rect">
            <a:avLst/>
          </a:prstGeom>
        </p:spPr>
        <p:txBody>
          <a:bodyPr vert="horz" lIns="93241" tIns="46621" rIns="93241" bIns="46621" rtlCol="0"/>
          <a:lstStyle>
            <a:lvl1pPr algn="r">
              <a:defRPr sz="1200"/>
            </a:lvl1pPr>
          </a:lstStyle>
          <a:p>
            <a:fld id="{23B20E6D-5301-4921-965A-4165F13FB2F9}" type="datetimeFigureOut">
              <a:rPr lang="en-US" smtClean="0"/>
              <a:t>10/23/2021</a:t>
            </a:fld>
            <a:endParaRPr lang="en-US"/>
          </a:p>
        </p:txBody>
      </p:sp>
      <p:sp>
        <p:nvSpPr>
          <p:cNvPr id="4" name="Footer Placeholder 3"/>
          <p:cNvSpPr>
            <a:spLocks noGrp="1"/>
          </p:cNvSpPr>
          <p:nvPr>
            <p:ph type="ftr" sz="quarter" idx="2"/>
          </p:nvPr>
        </p:nvSpPr>
        <p:spPr>
          <a:xfrm>
            <a:off x="0" y="8918012"/>
            <a:ext cx="3077739" cy="468863"/>
          </a:xfrm>
          <a:prstGeom prst="rect">
            <a:avLst/>
          </a:prstGeom>
        </p:spPr>
        <p:txBody>
          <a:bodyPr vert="horz" lIns="93241" tIns="46621" rIns="93241" bIns="46621"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8012"/>
            <a:ext cx="3077739" cy="468863"/>
          </a:xfrm>
          <a:prstGeom prst="rect">
            <a:avLst/>
          </a:prstGeom>
        </p:spPr>
        <p:txBody>
          <a:bodyPr vert="horz" lIns="93241" tIns="46621" rIns="93241" bIns="46621" rtlCol="0" anchor="b"/>
          <a:lstStyle>
            <a:lvl1pPr algn="r">
              <a:defRPr sz="1200"/>
            </a:lvl1pPr>
          </a:lstStyle>
          <a:p>
            <a:fld id="{2F07797D-08FD-4963-A2E4-D0D9FD415FE4}" type="slidenum">
              <a:rPr lang="en-US" smtClean="0"/>
              <a:t>‹#›</a:t>
            </a:fld>
            <a:endParaRPr lang="en-US"/>
          </a:p>
        </p:txBody>
      </p:sp>
    </p:spTree>
    <p:extLst>
      <p:ext uri="{BB962C8B-B14F-4D97-AF65-F5344CB8AC3E}">
        <p14:creationId xmlns:p14="http://schemas.microsoft.com/office/powerpoint/2010/main" val="4004597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3241" tIns="46621" rIns="93241" bIns="46621"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3241" tIns="46621" rIns="93241" bIns="46621" rtlCol="0"/>
          <a:lstStyle>
            <a:lvl1pPr algn="r">
              <a:defRPr sz="1200"/>
            </a:lvl1pPr>
          </a:lstStyle>
          <a:p>
            <a:fld id="{CD1EC55D-DF11-4B6E-B8E2-8ED8B7CB6743}" type="datetimeFigureOut">
              <a:rPr lang="en-US" smtClean="0"/>
              <a:t>10/23/2021</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3241" tIns="46621" rIns="93241" bIns="46621" rtlCol="0" anchor="ctr"/>
          <a:lstStyle/>
          <a:p>
            <a:endParaRPr lang="en-US" dirty="0"/>
          </a:p>
        </p:txBody>
      </p:sp>
      <p:sp>
        <p:nvSpPr>
          <p:cNvPr id="5" name="Notes Placeholder 4"/>
          <p:cNvSpPr>
            <a:spLocks noGrp="1"/>
          </p:cNvSpPr>
          <p:nvPr>
            <p:ph type="body" sz="quarter" idx="3"/>
          </p:nvPr>
        </p:nvSpPr>
        <p:spPr>
          <a:xfrm>
            <a:off x="710248" y="4459526"/>
            <a:ext cx="5681980" cy="4224813"/>
          </a:xfrm>
          <a:prstGeom prst="rect">
            <a:avLst/>
          </a:prstGeom>
        </p:spPr>
        <p:txBody>
          <a:bodyPr vert="horz" lIns="93241" tIns="46621" rIns="93241" bIns="466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3241" tIns="46621" rIns="93241"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3241" tIns="46621" rIns="93241" bIns="46621" rtlCol="0" anchor="b"/>
          <a:lstStyle>
            <a:lvl1pPr algn="r">
              <a:defRPr sz="1200"/>
            </a:lvl1pPr>
          </a:lstStyle>
          <a:p>
            <a:fld id="{15D63987-A83F-4245-81BE-0B37BAA48141}" type="slidenum">
              <a:rPr lang="en-US" smtClean="0"/>
              <a:t>‹#›</a:t>
            </a:fld>
            <a:endParaRPr lang="en-US" dirty="0"/>
          </a:p>
        </p:txBody>
      </p:sp>
    </p:spTree>
    <p:extLst>
      <p:ext uri="{BB962C8B-B14F-4D97-AF65-F5344CB8AC3E}">
        <p14:creationId xmlns:p14="http://schemas.microsoft.com/office/powerpoint/2010/main" val="671511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2545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534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3883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32414"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414"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6923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10/23/2021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611786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10/23/2021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409991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10/23/2021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1281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6081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8529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4210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10/23/2021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6799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10/23/2021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2885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10/23/2021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797019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10/23/2021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43294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10/23/2021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08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10/23/2021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51994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10/23/2021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4931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8856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10/23/2021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5823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10/23/2021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5207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10/23/2021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70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10/23/2021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4565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10/23/2021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807092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10/23/2021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58829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10/23/2021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322011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10/23/2021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13797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10/23/2021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1767045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10/23/2021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6005581"/>
      </p:ext>
    </p:extLst>
  </p:cSld>
  <p:clrMap bg1="lt1" tx1="dk1" bg2="lt2" tx2="dk2" accent1="accent1" accent2="accent2" accent3="accent3" accent4="accent4" accent5="accent5" accent6="accent6" hlink="hlink" folHlink="folHlink"/>
  <p:sldLayoutIdLst>
    <p:sldLayoutId id="2147485569" r:id="rId1"/>
    <p:sldLayoutId id="2147485570" r:id="rId2"/>
    <p:sldLayoutId id="2147485571" r:id="rId3"/>
    <p:sldLayoutId id="2147485572" r:id="rId4"/>
    <p:sldLayoutId id="2147485573" r:id="rId5"/>
    <p:sldLayoutId id="2147485574" r:id="rId6"/>
    <p:sldLayoutId id="2147485575" r:id="rId7"/>
    <p:sldLayoutId id="2147485576" r:id="rId8"/>
    <p:sldLayoutId id="2147485577" r:id="rId9"/>
    <p:sldLayoutId id="2147485578" r:id="rId10"/>
    <p:sldLayoutId id="21474855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17.xml"/><Relationship Id="rId1" Type="http://schemas.openxmlformats.org/officeDocument/2006/relationships/themeOverride" Target="../theme/themeOverride7.xml"/><Relationship Id="rId4" Type="http://schemas.openxmlformats.org/officeDocument/2006/relationships/hyperlink" Target="https://www.wordonfire.org/resources/blog/st-athanasius-against-the-world/"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hyperlink" Target="http://www.sundayschoolcourses.com/top25people/top25people.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hemeOverride" Target="../theme/themeOverride9.xml"/><Relationship Id="rId4" Type="http://schemas.openxmlformats.org/officeDocument/2006/relationships/hyperlink" Target="https://www.equip.org/articles/what-really-happened-at-nicea-/"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hemeOverride" Target="../theme/themeOverride10.xml"/><Relationship Id="rId4" Type="http://schemas.openxmlformats.org/officeDocument/2006/relationships/hyperlink" Target="https://www.equip.org/articles/what-really-happened-at-nicea-/"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18.xml"/><Relationship Id="rId1" Type="http://schemas.openxmlformats.org/officeDocument/2006/relationships/themeOverride" Target="../theme/themeOverride12.xml"/><Relationship Id="rId4" Type="http://schemas.openxmlformats.org/officeDocument/2006/relationships/hyperlink" Target="https://www.theschooloflife.com/thebookoflife/the-great-philosophers-augustin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13.xml"/><Relationship Id="rId1" Type="http://schemas.openxmlformats.org/officeDocument/2006/relationships/themeOverride" Target="../theme/themeOverride13.xml"/><Relationship Id="rId4" Type="http://schemas.openxmlformats.org/officeDocument/2006/relationships/hyperlink" Target="http://www.sundayschoolcourses.com/top25people/top25people.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17.xml"/><Relationship Id="rId5" Type="http://schemas.openxmlformats.org/officeDocument/2006/relationships/hyperlink" Target="https://www.vision.org/biography-martin-luther-fearful-philosopher-394" TargetMode="Externa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3.xml"/><Relationship Id="rId1" Type="http://schemas.openxmlformats.org/officeDocument/2006/relationships/themeOverride" Target="../theme/themeOverride18.xml"/><Relationship Id="rId4" Type="http://schemas.openxmlformats.org/officeDocument/2006/relationships/hyperlink" Target="http://www.sundayschoolcourses.com/top25people/top25people.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3.xml"/><Relationship Id="rId1" Type="http://schemas.openxmlformats.org/officeDocument/2006/relationships/themeOverride" Target="../theme/themeOverride19.xml"/><Relationship Id="rId4" Type="http://schemas.openxmlformats.org/officeDocument/2006/relationships/hyperlink" Target="http://www.sundayschoolcourses.com/top25people/top25people.pdf"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themeOverride" Target="../theme/themeOverride20.xml"/><Relationship Id="rId5" Type="http://schemas.openxmlformats.org/officeDocument/2006/relationships/hyperlink" Target="https://www.vision.org/biography-martin-luther-fearful-philosopher-394" TargetMode="Externa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13.xml"/><Relationship Id="rId1" Type="http://schemas.openxmlformats.org/officeDocument/2006/relationships/themeOverride" Target="../theme/themeOverride21.xml"/><Relationship Id="rId4" Type="http://schemas.openxmlformats.org/officeDocument/2006/relationships/hyperlink" Target="http://www.sundayschoolcourses.com/top25people/top25people.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13.xml"/><Relationship Id="rId1" Type="http://schemas.openxmlformats.org/officeDocument/2006/relationships/themeOverride" Target="../theme/themeOverride22.xml"/><Relationship Id="rId4" Type="http://schemas.openxmlformats.org/officeDocument/2006/relationships/hyperlink" Target="http://www.sundayschoolcourses.com/top25people/top25people.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13.xml"/><Relationship Id="rId1" Type="http://schemas.openxmlformats.org/officeDocument/2006/relationships/themeOverride" Target="../theme/themeOverride23.xml"/><Relationship Id="rId4" Type="http://schemas.openxmlformats.org/officeDocument/2006/relationships/hyperlink" Target="http://www.sundayschoolcourses.com/top25people/top25people.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hemeOverride" Target="../theme/themeOverride24.xml"/><Relationship Id="rId5" Type="http://schemas.openxmlformats.org/officeDocument/2006/relationships/hyperlink" Target="https://revelationillustrated.com/" TargetMode="External"/><Relationship Id="rId4" Type="http://schemas.openxmlformats.org/officeDocument/2006/relationships/image" Target="../media/image19.jpg"/></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6.xml"/><Relationship Id="rId1" Type="http://schemas.openxmlformats.org/officeDocument/2006/relationships/themeOverride" Target="../theme/themeOverride25.xml"/><Relationship Id="rId4" Type="http://schemas.openxmlformats.org/officeDocument/2006/relationships/hyperlink" Target="https://www.weareteachers.com/moving-beyond-classroom-discussion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7.xml"/><Relationship Id="rId1" Type="http://schemas.openxmlformats.org/officeDocument/2006/relationships/themeOverride" Target="../theme/themeOverride1.xml"/><Relationship Id="rId5" Type="http://schemas.openxmlformats.org/officeDocument/2006/relationships/hyperlink" Target="http://www.sundayschoolcourses.com/top25people/" TargetMode="Externa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17.xml"/><Relationship Id="rId1" Type="http://schemas.openxmlformats.org/officeDocument/2006/relationships/themeOverride" Target="../theme/themeOverride2.xml"/><Relationship Id="rId4" Type="http://schemas.openxmlformats.org/officeDocument/2006/relationships/hyperlink" Target="http://www.ancientpages.com/2017/07/12/triumphal-arch-of-roman-emperor-constantine-and-its-great-vis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hyperlink" Target="http://www.sundayschoolcourses.com/top25people/top25peopl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59545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Emperor Constantine</a:t>
            </a:r>
          </a:p>
        </p:txBody>
      </p:sp>
      <p:sp>
        <p:nvSpPr>
          <p:cNvPr id="4" name="Content Placeholder 3"/>
          <p:cNvSpPr>
            <a:spLocks noGrp="1"/>
          </p:cNvSpPr>
          <p:nvPr>
            <p:ph idx="1"/>
          </p:nvPr>
        </p:nvSpPr>
        <p:spPr>
          <a:xfrm>
            <a:off x="457200" y="838200"/>
            <a:ext cx="8229600" cy="5681246"/>
          </a:xfrm>
        </p:spPr>
        <p:txBody>
          <a:bodyPr>
            <a:normAutofit lnSpcReduction="10000"/>
          </a:bodyPr>
          <a:lstStyle/>
          <a:p>
            <a:r>
              <a:rPr lang="en-US" dirty="0"/>
              <a:t>In 312 A.D., Constantine marched on Rome, in an attempt to take over control of the Western Empire. </a:t>
            </a:r>
            <a:br>
              <a:rPr lang="en-US" sz="3200" dirty="0"/>
            </a:br>
            <a:r>
              <a:rPr lang="en-US" dirty="0"/>
              <a:t>Arrayed against him were the forces of Maxentius, four times as strong.</a:t>
            </a:r>
            <a:endParaRPr lang="en-US" sz="3200" dirty="0"/>
          </a:p>
          <a:p>
            <a:r>
              <a:rPr lang="en-US" dirty="0"/>
              <a:t>Maxentius waited in Rome with his Italian troops and the elite Praetorian Guard, confident no one could successfully invade the city. </a:t>
            </a:r>
          </a:p>
          <a:p>
            <a:r>
              <a:rPr lang="en-US" dirty="0"/>
              <a:t>Maxentius turned to pagan oracles, and was given a prophecy that the “enemy of the Romans” would perish. </a:t>
            </a:r>
          </a:p>
          <a:p>
            <a:r>
              <a:rPr lang="en-US" dirty="0"/>
              <a:t>So, bolstered by the prophecy, Maxentius left the city to meet his foe (Constantine), who was still miles away.  </a:t>
            </a:r>
          </a:p>
        </p:txBody>
      </p:sp>
      <p:sp>
        <p:nvSpPr>
          <p:cNvPr id="6" name="TextBox 5"/>
          <p:cNvSpPr txBox="1"/>
          <p:nvPr/>
        </p:nvSpPr>
        <p:spPr>
          <a:xfrm>
            <a:off x="0" y="6519446"/>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Galli, Mark. 131 Christians Everyone Should Know (p. 307). B&amp;H Publishing Group. Kindle Edition. </a:t>
            </a:r>
          </a:p>
        </p:txBody>
      </p:sp>
    </p:spTree>
    <p:extLst>
      <p:ext uri="{BB962C8B-B14F-4D97-AF65-F5344CB8AC3E}">
        <p14:creationId xmlns:p14="http://schemas.microsoft.com/office/powerpoint/2010/main" val="12685023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Emperor Constantine</a:t>
            </a:r>
          </a:p>
        </p:txBody>
      </p:sp>
      <p:sp>
        <p:nvSpPr>
          <p:cNvPr id="4" name="Content Placeholder 3"/>
          <p:cNvSpPr>
            <a:spLocks noGrp="1"/>
          </p:cNvSpPr>
          <p:nvPr>
            <p:ph idx="1"/>
          </p:nvPr>
        </p:nvSpPr>
        <p:spPr>
          <a:xfrm>
            <a:off x="457200" y="838200"/>
            <a:ext cx="8229600" cy="5486400"/>
          </a:xfrm>
        </p:spPr>
        <p:txBody>
          <a:bodyPr>
            <a:normAutofit fontScale="92500"/>
          </a:bodyPr>
          <a:lstStyle/>
          <a:p>
            <a:r>
              <a:rPr lang="en-US" dirty="0"/>
              <a:t>Constantine, up to this point, had been a sun-worshipper.</a:t>
            </a:r>
          </a:p>
          <a:p>
            <a:r>
              <a:rPr lang="en-US" dirty="0"/>
              <a:t>As the story goes, on the night before his battle with Maxentius, Constantine had a dream in which </a:t>
            </a:r>
            <a:r>
              <a:rPr lang="en-US" i="1" dirty="0"/>
              <a:t>chi</a:t>
            </a:r>
            <a:r>
              <a:rPr lang="en-US" dirty="0"/>
              <a:t> and </a:t>
            </a:r>
            <a:r>
              <a:rPr lang="en-US" i="1" dirty="0"/>
              <a:t>rho</a:t>
            </a:r>
            <a:r>
              <a:rPr lang="en-US" dirty="0"/>
              <a:t>, the first two letters in the Greek word for Christ (</a:t>
            </a:r>
            <a:r>
              <a:rPr lang="el-GR" dirty="0"/>
              <a:t>Χριστο</a:t>
            </a:r>
            <a:r>
              <a:rPr lang="en-US" dirty="0"/>
              <a:t>s),</a:t>
            </a:r>
            <a:r>
              <a:rPr lang="en-US" i="1" dirty="0"/>
              <a:t> </a:t>
            </a:r>
            <a:r>
              <a:rPr lang="en-US" dirty="0"/>
              <a:t>appeared one on top of the other in the shape of a cross: </a:t>
            </a:r>
          </a:p>
          <a:p>
            <a:endParaRPr lang="en-US" dirty="0"/>
          </a:p>
          <a:p>
            <a:endParaRPr lang="en-US" dirty="0"/>
          </a:p>
          <a:p>
            <a:endParaRPr lang="en-US" dirty="0"/>
          </a:p>
          <a:p>
            <a:endParaRPr lang="en-US" dirty="0"/>
          </a:p>
          <a:p>
            <a:r>
              <a:rPr lang="en-US" dirty="0"/>
              <a:t>Constantine is said to have seen or heard the words, “By this sign you will conquer.” </a:t>
            </a:r>
          </a:p>
        </p:txBody>
      </p:sp>
      <p:sp>
        <p:nvSpPr>
          <p:cNvPr id="6" name="TextBox 5"/>
          <p:cNvSpPr txBox="1"/>
          <p:nvPr/>
        </p:nvSpPr>
        <p:spPr>
          <a:xfrm>
            <a:off x="0" y="6519446"/>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1: The Age of the Early Church Fathers  </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048000"/>
            <a:ext cx="2658480"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615054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p:cTn id="21"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Emperor Constantine</a:t>
            </a:r>
          </a:p>
        </p:txBody>
      </p:sp>
      <p:sp>
        <p:nvSpPr>
          <p:cNvPr id="4" name="Content Placeholder 3"/>
          <p:cNvSpPr>
            <a:spLocks noGrp="1"/>
          </p:cNvSpPr>
          <p:nvPr>
            <p:ph idx="1"/>
          </p:nvPr>
        </p:nvSpPr>
        <p:spPr>
          <a:xfrm>
            <a:off x="457200" y="838200"/>
            <a:ext cx="8229600" cy="5486400"/>
          </a:xfrm>
        </p:spPr>
        <p:txBody>
          <a:bodyPr>
            <a:normAutofit/>
          </a:bodyPr>
          <a:lstStyle/>
          <a:p>
            <a:r>
              <a:rPr lang="en-US" dirty="0"/>
              <a:t>Constantine  is then said to have prayed to the God of the Christians for victory, and won an amazing and crushing triumph over Maxentius who was killed in battle at the Milvian Bridge. </a:t>
            </a:r>
          </a:p>
          <a:p>
            <a:r>
              <a:rPr lang="en-US" dirty="0"/>
              <a:t>So, at the age of thirty-two, Constantine was now emperor of the West. </a:t>
            </a:r>
          </a:p>
          <a:p>
            <a:r>
              <a:rPr lang="en-US" dirty="0"/>
              <a:t>He believed that the Christian God had granted him victory, and from then on Constantine acted as the great champion and protector of Christians.</a:t>
            </a:r>
          </a:p>
        </p:txBody>
      </p:sp>
      <p:sp>
        <p:nvSpPr>
          <p:cNvPr id="6" name="TextBox 5"/>
          <p:cNvSpPr txBox="1"/>
          <p:nvPr/>
        </p:nvSpPr>
        <p:spPr>
          <a:xfrm>
            <a:off x="0" y="6519446"/>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1: The Age of the Early Church Fathers  </a:t>
            </a:r>
          </a:p>
        </p:txBody>
      </p:sp>
    </p:spTree>
    <p:extLst>
      <p:ext uri="{BB962C8B-B14F-4D97-AF65-F5344CB8AC3E}">
        <p14:creationId xmlns:p14="http://schemas.microsoft.com/office/powerpoint/2010/main" val="36934696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3000" r="-33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https://www.wordonfire.org/resources/blog/st-athanasius-against-the-world/</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381000" y="381000"/>
            <a:ext cx="8610600" cy="1524000"/>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Athanasius Against the World</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9635913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Athanasius Against the World</a:t>
            </a:r>
          </a:p>
        </p:txBody>
      </p:sp>
      <p:sp>
        <p:nvSpPr>
          <p:cNvPr id="4" name="Content Placeholder 3"/>
          <p:cNvSpPr>
            <a:spLocks noGrp="1"/>
          </p:cNvSpPr>
          <p:nvPr>
            <p:ph idx="1"/>
          </p:nvPr>
        </p:nvSpPr>
        <p:spPr>
          <a:xfrm>
            <a:off x="152400" y="838199"/>
            <a:ext cx="8839200" cy="5562601"/>
          </a:xfrm>
        </p:spPr>
        <p:txBody>
          <a:bodyPr>
            <a:normAutofit fontScale="92500"/>
          </a:bodyPr>
          <a:lstStyle/>
          <a:p>
            <a:r>
              <a:rPr lang="en-US" dirty="0"/>
              <a:t>Athanasius (AD 296–373) is perhaps the most influential of all the Early Church Fathers, with the possible exception of </a:t>
            </a:r>
            <a:br>
              <a:rPr lang="en-US" dirty="0"/>
            </a:br>
            <a:r>
              <a:rPr lang="en-US" dirty="0"/>
              <a:t>Augustine. </a:t>
            </a:r>
          </a:p>
          <a:p>
            <a:r>
              <a:rPr lang="en-US" dirty="0"/>
              <a:t>From the point of view of the supporters of Trinitarianism, the young Athanasius is the hero of the 325 A.D. Council of Nicaea. </a:t>
            </a:r>
          </a:p>
          <a:p>
            <a:r>
              <a:rPr lang="en-US" dirty="0"/>
              <a:t>He successfully argued that the Godhead is made up of three persons of the “same substance” (</a:t>
            </a:r>
            <a:r>
              <a:rPr lang="en-US" i="1" dirty="0"/>
              <a:t>homoousion</a:t>
            </a:r>
            <a:r>
              <a:rPr lang="en-US" dirty="0"/>
              <a:t>) – Father, Son and Holy Spirit. </a:t>
            </a:r>
          </a:p>
          <a:p>
            <a:r>
              <a:rPr lang="en-US" dirty="0"/>
              <a:t>Thus, the Son is not on a lower level than the Father, and the Son is </a:t>
            </a:r>
            <a:r>
              <a:rPr lang="en-US" b="1" i="1" dirty="0"/>
              <a:t>not</a:t>
            </a:r>
            <a:r>
              <a:rPr lang="en-US" dirty="0"/>
              <a:t> a created being. </a:t>
            </a:r>
          </a:p>
          <a:p>
            <a:r>
              <a:rPr lang="en-US" dirty="0"/>
              <a:t>As a result, Athanasius was known during his </a:t>
            </a:r>
            <a:br>
              <a:rPr lang="en-US" dirty="0"/>
            </a:br>
            <a:r>
              <a:rPr lang="en-US" dirty="0"/>
              <a:t>lifetime as the “Father of Orthodoxy”.</a:t>
            </a:r>
          </a:p>
        </p:txBody>
      </p:sp>
      <p:sp>
        <p:nvSpPr>
          <p:cNvPr id="6" name="TextBox 5"/>
          <p:cNvSpPr txBox="1"/>
          <p:nvPr/>
        </p:nvSpPr>
        <p:spPr>
          <a:xfrm>
            <a:off x="0" y="6519446"/>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http://www.sundayschoolcourses.com/top25people/top25people.pdf</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1763364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Athanasius Against the World</a:t>
            </a:r>
          </a:p>
        </p:txBody>
      </p:sp>
      <p:sp>
        <p:nvSpPr>
          <p:cNvPr id="4" name="Content Placeholder 3"/>
          <p:cNvSpPr>
            <a:spLocks noGrp="1"/>
          </p:cNvSpPr>
          <p:nvPr>
            <p:ph idx="1"/>
          </p:nvPr>
        </p:nvSpPr>
        <p:spPr>
          <a:xfrm>
            <a:off x="152400" y="838199"/>
            <a:ext cx="8839200" cy="5562601"/>
          </a:xfrm>
        </p:spPr>
        <p:txBody>
          <a:bodyPr>
            <a:normAutofit/>
          </a:bodyPr>
          <a:lstStyle/>
          <a:p>
            <a:r>
              <a:rPr lang="en-US" sz="3200" dirty="0"/>
              <a:t>During the course of the decades following Nicaea, Athanasius was removed from his position as bishop </a:t>
            </a:r>
            <a:r>
              <a:rPr lang="en-US" sz="3200" b="1" i="1" dirty="0"/>
              <a:t>five times</a:t>
            </a:r>
            <a:r>
              <a:rPr lang="en-US" sz="3200" i="1" dirty="0"/>
              <a:t>,</a:t>
            </a:r>
            <a:r>
              <a:rPr lang="en-US" sz="3200" dirty="0"/>
              <a:t> once by a force of 5,000 soldiers coming in the front door while he escaped out the back! </a:t>
            </a:r>
          </a:p>
          <a:p>
            <a:r>
              <a:rPr lang="en-US" sz="3200" dirty="0"/>
              <a:t>By the end of the sixth decade of the century, it looked as if Nicaea would be defeated. </a:t>
            </a:r>
          </a:p>
          <a:p>
            <a:r>
              <a:rPr lang="en-US" sz="3200" dirty="0"/>
              <a:t>Jerome would later describe this moment in history as the time when “the whole world groaned and was astonished to find itself Arian.”</a:t>
            </a:r>
            <a:endParaRPr lang="en-US" i="1" dirty="0">
              <a:latin typeface="Cambria" panose="02040503050406030204" pitchFamily="18" charset="0"/>
              <a:ea typeface="Cambria" panose="02040503050406030204" pitchFamily="18" charset="0"/>
            </a:endParaRPr>
          </a:p>
        </p:txBody>
      </p:sp>
      <p:sp>
        <p:nvSpPr>
          <p:cNvPr id="6" name="TextBox 5"/>
          <p:cNvSpPr txBox="1"/>
          <p:nvPr/>
        </p:nvSpPr>
        <p:spPr>
          <a:xfrm>
            <a:off x="0" y="6519446"/>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https://www.equip.org/articles/what-really-happened-at-nicea-/</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593399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Athanasius Against the World</a:t>
            </a:r>
          </a:p>
        </p:txBody>
      </p:sp>
      <p:sp>
        <p:nvSpPr>
          <p:cNvPr id="4" name="Content Placeholder 3"/>
          <p:cNvSpPr>
            <a:spLocks noGrp="1"/>
          </p:cNvSpPr>
          <p:nvPr>
            <p:ph idx="1"/>
          </p:nvPr>
        </p:nvSpPr>
        <p:spPr>
          <a:xfrm>
            <a:off x="152400" y="838199"/>
            <a:ext cx="8839200" cy="5562601"/>
          </a:xfrm>
        </p:spPr>
        <p:txBody>
          <a:bodyPr>
            <a:normAutofit fontScale="92500"/>
          </a:bodyPr>
          <a:lstStyle/>
          <a:p>
            <a:r>
              <a:rPr lang="en-US" dirty="0"/>
              <a:t>Yet, in the midst of this darkness, a lone voice remained strong. </a:t>
            </a:r>
          </a:p>
          <a:p>
            <a:r>
              <a:rPr lang="en-US" dirty="0"/>
              <a:t>Arguing from Scripture, fearlessly reproaching error, writing from refuge in the desert, along the Nile, or in the crowded suburbs around Alexandria, Athanasius continued the fight. </a:t>
            </a:r>
          </a:p>
          <a:p>
            <a:r>
              <a:rPr lang="en-US" dirty="0"/>
              <a:t>His unwillingness to give up — even when banished by the Emperor, disfellowshipped by the established church, and condemned by local councils and bishops alike — gave rise to the phrase, </a:t>
            </a:r>
            <a:r>
              <a:rPr lang="en-US" i="1" dirty="0"/>
              <a:t>Athanasius contra </a:t>
            </a:r>
            <a:r>
              <a:rPr lang="en-US" i="1" dirty="0" err="1"/>
              <a:t>mundum</a:t>
            </a:r>
            <a:r>
              <a:rPr lang="en-US" i="1" dirty="0"/>
              <a:t>:</a:t>
            </a:r>
            <a:r>
              <a:rPr lang="en-US" dirty="0"/>
              <a:t> “Athanasius against the world.” </a:t>
            </a:r>
          </a:p>
          <a:p>
            <a:r>
              <a:rPr lang="en-US" dirty="0"/>
              <a:t>Convinced that Scripture is “sufficient above all things,” Athanasius acted as a true “Protestant” in his day.</a:t>
            </a:r>
          </a:p>
        </p:txBody>
      </p:sp>
      <p:sp>
        <p:nvSpPr>
          <p:cNvPr id="6" name="TextBox 5"/>
          <p:cNvSpPr txBox="1"/>
          <p:nvPr/>
        </p:nvSpPr>
        <p:spPr>
          <a:xfrm>
            <a:off x="0" y="6519446"/>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https://www.equip.org/articles/what-really-happened-at-nicea-/</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157011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33000" r="-33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Athanasius Against the World</a:t>
            </a:r>
          </a:p>
        </p:txBody>
      </p:sp>
      <p:sp>
        <p:nvSpPr>
          <p:cNvPr id="4" name="Content Placeholder 3"/>
          <p:cNvSpPr>
            <a:spLocks noGrp="1"/>
          </p:cNvSpPr>
          <p:nvPr>
            <p:ph idx="1"/>
          </p:nvPr>
        </p:nvSpPr>
        <p:spPr>
          <a:xfrm>
            <a:off x="152400" y="838199"/>
            <a:ext cx="8839200" cy="5562601"/>
          </a:xfrm>
        </p:spPr>
        <p:txBody>
          <a:bodyPr>
            <a:noAutofit/>
          </a:bodyPr>
          <a:lstStyle/>
          <a:p>
            <a:r>
              <a:rPr lang="en-US" sz="3200" dirty="0"/>
              <a:t>As it turned out, then, Athanasius was </a:t>
            </a:r>
            <a:r>
              <a:rPr lang="en-US" sz="3200" b="1" i="1" dirty="0"/>
              <a:t>not</a:t>
            </a:r>
            <a:r>
              <a:rPr lang="en-US" sz="3200" dirty="0"/>
              <a:t> all alone against the world. </a:t>
            </a:r>
          </a:p>
          <a:p>
            <a:r>
              <a:rPr lang="en-US" sz="3200" dirty="0"/>
              <a:t>He lived to see the triumph of the cause he championed. </a:t>
            </a:r>
          </a:p>
          <a:p>
            <a:r>
              <a:rPr lang="en-US" sz="3200" dirty="0"/>
              <a:t>He died a peaceful death at the age of seventy-five and could rest assured that the creed he had fought for at Nicaea and afterward was the creed of the church: “God in three persons, blessed Trinity.”</a:t>
            </a:r>
          </a:p>
        </p:txBody>
      </p:sp>
      <p:sp>
        <p:nvSpPr>
          <p:cNvPr id="6" name="TextBox 5"/>
          <p:cNvSpPr txBox="1"/>
          <p:nvPr/>
        </p:nvSpPr>
        <p:spPr>
          <a:xfrm>
            <a:off x="0" y="6519446"/>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Shelley, Dr. Bruce L.. Church History in Plain Language: Fourth Edition (p. 114)</a:t>
            </a:r>
          </a:p>
        </p:txBody>
      </p:sp>
    </p:spTree>
    <p:extLst>
      <p:ext uri="{BB962C8B-B14F-4D97-AF65-F5344CB8AC3E}">
        <p14:creationId xmlns:p14="http://schemas.microsoft.com/office/powerpoint/2010/main" val="38034308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2000" r="-12000"/>
          </a:stretch>
        </a:blipFill>
        <a:effectLst/>
      </p:bgPr>
    </p:bg>
    <p:spTree>
      <p:nvGrpSpPr>
        <p:cNvPr id="1" name=""/>
        <p:cNvGrpSpPr/>
        <p:nvPr/>
      </p:nvGrpSpPr>
      <p:grpSpPr>
        <a:xfrm>
          <a:off x="0" y="0"/>
          <a:ext cx="0" cy="0"/>
          <a:chOff x="0" y="0"/>
          <a:chExt cx="0" cy="0"/>
        </a:xfrm>
      </p:grpSpPr>
      <p:sp>
        <p:nvSpPr>
          <p:cNvPr id="4" name="Rectangle 3"/>
          <p:cNvSpPr/>
          <p:nvPr/>
        </p:nvSpPr>
        <p:spPr>
          <a:xfrm>
            <a:off x="149525" y="6550223"/>
            <a:ext cx="891540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https://www.theschooloflife.com/thebookoflife/the-great-philosophers-augustine/</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Title 2"/>
          <p:cNvSpPr txBox="1">
            <a:spLocks/>
          </p:cNvSpPr>
          <p:nvPr/>
        </p:nvSpPr>
        <p:spPr>
          <a:xfrm>
            <a:off x="304800" y="0"/>
            <a:ext cx="8610600" cy="2057400"/>
          </a:xfrm>
          <a:prstGeom prst="rect">
            <a:avLst/>
          </a:prstGeom>
          <a:effectLst/>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glow rad="139700">
                    <a:srgbClr val="C00000">
                      <a:alpha val="40000"/>
                    </a:srgbClr>
                  </a:glow>
                  <a:outerShdw blurRad="114300" dist="38100" dir="13500000" algn="br" rotWithShape="0">
                    <a:prstClr val="black"/>
                  </a:outerShdw>
                </a:effectLst>
                <a:uLnTx/>
                <a:uFillTx/>
                <a:latin typeface="Calibri"/>
                <a:ea typeface="+mj-ea"/>
                <a:cs typeface="+mj-cs"/>
              </a:rPr>
              <a:t>Augustine of Hippo</a:t>
            </a:r>
            <a:endParaRPr kumimoji="0" lang="en-US" sz="4000" b="1" i="0" u="none" strike="noStrike" kern="1200" cap="none" spc="0" normalizeH="0" baseline="0" noProof="0" dirty="0">
              <a:ln w="12700">
                <a:solidFill>
                  <a:srgbClr val="1F497D">
                    <a:satMod val="155000"/>
                  </a:srgbClr>
                </a:solidFill>
                <a:prstDash val="solid"/>
              </a:ln>
              <a:solidFill>
                <a:prstClr val="white"/>
              </a:solidFill>
              <a:effectLst>
                <a:glow rad="139700">
                  <a:srgbClr val="C00000">
                    <a:alpha val="40000"/>
                  </a:srgbClr>
                </a:glow>
                <a:outerShdw blurRad="114300" dist="38100" dir="13500000" algn="br" rotWithShape="0">
                  <a:prstClr val="black"/>
                </a:outerShdw>
              </a:effectLst>
              <a:uLnTx/>
              <a:uFillTx/>
              <a:latin typeface="Calibri"/>
              <a:ea typeface="+mj-ea"/>
              <a:cs typeface="+mj-cs"/>
            </a:endParaRPr>
          </a:p>
        </p:txBody>
      </p:sp>
    </p:spTree>
    <p:extLst>
      <p:ext uri="{BB962C8B-B14F-4D97-AF65-F5344CB8AC3E}">
        <p14:creationId xmlns:p14="http://schemas.microsoft.com/office/powerpoint/2010/main" val="29922256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a:t>Augustine of Hippo</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a:t>St. Augustine (AD 354–430) is perhaps the most influential of all of the Early Church Fathers, establishing core Church </a:t>
            </a:r>
            <a:br>
              <a:rPr lang="en-US" dirty="0"/>
            </a:br>
            <a:r>
              <a:rPr lang="en-US" dirty="0"/>
              <a:t>doctrine of many topics, including baptism, predestination, original sin, and salvation by grace. </a:t>
            </a:r>
          </a:p>
          <a:p>
            <a:r>
              <a:rPr lang="en-US" dirty="0"/>
              <a:t>He wrote over 100 works, the most famous being </a:t>
            </a:r>
            <a:r>
              <a:rPr lang="en-US" i="1" dirty="0"/>
              <a:t>Confessions</a:t>
            </a:r>
            <a:r>
              <a:rPr lang="en-US" dirty="0"/>
              <a:t>, an autobiography of his wild younger years, and </a:t>
            </a:r>
            <a:r>
              <a:rPr lang="en-US" i="1" dirty="0"/>
              <a:t>City of God </a:t>
            </a:r>
            <a:r>
              <a:rPr lang="en-US" dirty="0"/>
              <a:t>and </a:t>
            </a:r>
            <a:r>
              <a:rPr lang="en-US" i="1" dirty="0"/>
              <a:t>On Christian Doctrine</a:t>
            </a:r>
            <a:r>
              <a:rPr lang="en-US" dirty="0"/>
              <a:t>, both theological tracts.</a:t>
            </a:r>
          </a:p>
          <a:p>
            <a:r>
              <a:rPr lang="en-US" dirty="0"/>
              <a:t>Augustine’s theology and writing were strongly influenced by </a:t>
            </a:r>
            <a:r>
              <a:rPr lang="en-US" b="1" i="1" dirty="0"/>
              <a:t>two</a:t>
            </a:r>
            <a:r>
              <a:rPr lang="en-US" dirty="0"/>
              <a:t> major issues that he encountered in his ministry:</a:t>
            </a:r>
          </a:p>
          <a:p>
            <a:pPr lvl="1"/>
            <a:r>
              <a:rPr lang="en-US" sz="2600" b="1" i="1" dirty="0"/>
              <a:t>Donatism</a:t>
            </a:r>
            <a:r>
              <a:rPr lang="en-US" sz="2600" dirty="0"/>
              <a:t> and teachings related to sacraments and the unity of the Catholic Church</a:t>
            </a:r>
          </a:p>
          <a:p>
            <a:pPr lvl="1"/>
            <a:r>
              <a:rPr lang="en-US" sz="2600" b="1" dirty="0"/>
              <a:t>Pelagianism</a:t>
            </a:r>
            <a:r>
              <a:rPr lang="en-US" sz="2600" dirty="0"/>
              <a:t> and teachings related to our natural ability/inability to have faith and to live the Christian life.</a:t>
            </a:r>
          </a:p>
        </p:txBody>
      </p:sp>
      <p:sp>
        <p:nvSpPr>
          <p:cNvPr id="5" name="TextBox 4"/>
          <p:cNvSpPr txBox="1"/>
          <p:nvPr/>
        </p:nvSpPr>
        <p:spPr>
          <a:xfrm>
            <a:off x="0" y="6519446"/>
            <a:ext cx="91440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http://www.sundayschoolcourses.com/top25people/top25people.pdf</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91559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56995" y="3355777"/>
            <a:ext cx="1691640" cy="3048000"/>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Modern Church</a:t>
            </a:r>
          </a:p>
        </p:txBody>
      </p:sp>
      <p:sp>
        <p:nvSpPr>
          <p:cNvPr id="4" name="Title 3"/>
          <p:cNvSpPr>
            <a:spLocks noGrp="1"/>
          </p:cNvSpPr>
          <p:nvPr>
            <p:ph type="title"/>
          </p:nvPr>
        </p:nvSpPr>
        <p:spPr>
          <a:xfrm>
            <a:off x="11502" y="533400"/>
            <a:ext cx="9144000" cy="1782762"/>
          </a:xfrm>
        </p:spPr>
        <p:txBody>
          <a:bodyPr>
            <a:noAutofit/>
          </a:bodyPr>
          <a:lstStyle/>
          <a:p>
            <a:r>
              <a:rPr lang="en-US" sz="7200" b="1" dirty="0"/>
              <a:t>Major Periods of Church History </a:t>
            </a:r>
            <a:endParaRPr lang="en-US" sz="5400" b="1" dirty="0"/>
          </a:p>
        </p:txBody>
      </p:sp>
      <p:grpSp>
        <p:nvGrpSpPr>
          <p:cNvPr id="50" name="Group 49"/>
          <p:cNvGrpSpPr/>
          <p:nvPr/>
        </p:nvGrpSpPr>
        <p:grpSpPr>
          <a:xfrm>
            <a:off x="-21162" y="3354339"/>
            <a:ext cx="2968684" cy="3464192"/>
            <a:chOff x="-21162" y="3354339"/>
            <a:chExt cx="2968684" cy="3464192"/>
          </a:xfrm>
        </p:grpSpPr>
        <p:sp>
          <p:nvSpPr>
            <p:cNvPr id="2" name="Rectangle 1"/>
            <p:cNvSpPr/>
            <p:nvPr/>
          </p:nvSpPr>
          <p:spPr>
            <a:xfrm>
              <a:off x="64511" y="3354339"/>
              <a:ext cx="2560320" cy="3048000"/>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Early Church</a:t>
              </a:r>
            </a:p>
          </p:txBody>
        </p:sp>
        <p:grpSp>
          <p:nvGrpSpPr>
            <p:cNvPr id="47" name="Group 46"/>
            <p:cNvGrpSpPr/>
            <p:nvPr/>
          </p:nvGrpSpPr>
          <p:grpSpPr>
            <a:xfrm>
              <a:off x="-21162" y="6479976"/>
              <a:ext cx="2968684" cy="338555"/>
              <a:chOff x="-21162" y="6479976"/>
              <a:chExt cx="2968684" cy="338555"/>
            </a:xfrm>
          </p:grpSpPr>
          <p:sp>
            <p:nvSpPr>
              <p:cNvPr id="3" name="TextBox 2"/>
              <p:cNvSpPr txBox="1"/>
              <p:nvPr/>
            </p:nvSpPr>
            <p:spPr>
              <a:xfrm>
                <a:off x="-21162" y="6479976"/>
                <a:ext cx="69442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AD 33</a:t>
                </a:r>
              </a:p>
            </p:txBody>
          </p:sp>
          <p:sp>
            <p:nvSpPr>
              <p:cNvPr id="54" name="TextBox 53"/>
              <p:cNvSpPr txBox="1"/>
              <p:nvPr/>
            </p:nvSpPr>
            <p:spPr>
              <a:xfrm>
                <a:off x="2410220" y="6479977"/>
                <a:ext cx="53730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600</a:t>
                </a:r>
              </a:p>
            </p:txBody>
          </p:sp>
        </p:grpSp>
      </p:grpSp>
      <p:grpSp>
        <p:nvGrpSpPr>
          <p:cNvPr id="48" name="Group 47"/>
          <p:cNvGrpSpPr/>
          <p:nvPr/>
        </p:nvGrpSpPr>
        <p:grpSpPr>
          <a:xfrm>
            <a:off x="2642084" y="3355777"/>
            <a:ext cx="4469315" cy="3462754"/>
            <a:chOff x="2642084" y="3355777"/>
            <a:chExt cx="4469315" cy="3462754"/>
          </a:xfrm>
        </p:grpSpPr>
        <p:sp>
          <p:nvSpPr>
            <p:cNvPr id="5" name="Rectangle 4"/>
            <p:cNvSpPr/>
            <p:nvPr/>
          </p:nvSpPr>
          <p:spPr>
            <a:xfrm>
              <a:off x="2642084" y="3355777"/>
              <a:ext cx="4114800" cy="3048000"/>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Medieval Church</a:t>
              </a:r>
            </a:p>
          </p:txBody>
        </p:sp>
        <p:sp>
          <p:nvSpPr>
            <p:cNvPr id="81" name="TextBox 80"/>
            <p:cNvSpPr txBox="1"/>
            <p:nvPr/>
          </p:nvSpPr>
          <p:spPr>
            <a:xfrm>
              <a:off x="6479300" y="6479977"/>
              <a:ext cx="6320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1517</a:t>
              </a:r>
            </a:p>
          </p:txBody>
        </p:sp>
      </p:grpSp>
      <p:grpSp>
        <p:nvGrpSpPr>
          <p:cNvPr id="49" name="Group 48"/>
          <p:cNvGrpSpPr/>
          <p:nvPr/>
        </p:nvGrpSpPr>
        <p:grpSpPr>
          <a:xfrm>
            <a:off x="6762635" y="3355777"/>
            <a:ext cx="948148" cy="3462754"/>
            <a:chOff x="6762635" y="3355777"/>
            <a:chExt cx="948148" cy="3462754"/>
          </a:xfrm>
        </p:grpSpPr>
        <p:sp>
          <p:nvSpPr>
            <p:cNvPr id="6" name="Rectangle 5"/>
            <p:cNvSpPr/>
            <p:nvPr/>
          </p:nvSpPr>
          <p:spPr>
            <a:xfrm>
              <a:off x="6762635" y="3355777"/>
              <a:ext cx="594360" cy="3048000"/>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Reformation</a:t>
              </a:r>
            </a:p>
          </p:txBody>
        </p:sp>
        <p:sp>
          <p:nvSpPr>
            <p:cNvPr id="82" name="TextBox 81"/>
            <p:cNvSpPr txBox="1"/>
            <p:nvPr/>
          </p:nvSpPr>
          <p:spPr>
            <a:xfrm>
              <a:off x="7078684" y="6479977"/>
              <a:ext cx="63209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1648</a:t>
              </a:r>
            </a:p>
          </p:txBody>
        </p:sp>
      </p:grpSp>
    </p:spTree>
    <p:extLst>
      <p:ext uri="{BB962C8B-B14F-4D97-AF65-F5344CB8AC3E}">
        <p14:creationId xmlns:p14="http://schemas.microsoft.com/office/powerpoint/2010/main" val="18990020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wipe(left)">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lef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a:t>Augustine of Hippo</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a:t>Pelagius held that all human beings were born into the world as sinless as Adam was before he fell; the apostasy of Adam had not corrupted humanity’s nature, but had merely set a fatally bad example, which most of Adam’s sons and daughters had freely followed.</a:t>
            </a:r>
          </a:p>
          <a:p>
            <a:r>
              <a:rPr lang="en-US" dirty="0"/>
              <a:t>Augustine recognized that Pelagius’s theology was heretical and was definitely contrary to his own experience. </a:t>
            </a:r>
          </a:p>
          <a:p>
            <a:r>
              <a:rPr lang="en-US" dirty="0"/>
              <a:t>He felt that nothing less than irresistible divine power (grace) could have initially </a:t>
            </a:r>
            <a:r>
              <a:rPr lang="en-US" b="1" i="1" dirty="0"/>
              <a:t>saved</a:t>
            </a:r>
            <a:r>
              <a:rPr lang="en-US" dirty="0"/>
              <a:t> him from his sin and only constantly inflowing divine grace could continue to </a:t>
            </a:r>
            <a:r>
              <a:rPr lang="en-US" b="1" i="1" dirty="0"/>
              <a:t>keep him </a:t>
            </a:r>
            <a:r>
              <a:rPr lang="en-US" dirty="0"/>
              <a:t>in the Christian life. </a:t>
            </a:r>
          </a:p>
          <a:p>
            <a:r>
              <a:rPr lang="en-US" dirty="0"/>
              <a:t>In Augustine’s view, Adam’s sin had </a:t>
            </a:r>
            <a:r>
              <a:rPr lang="en-US" b="1" i="1" dirty="0"/>
              <a:t>enormous </a:t>
            </a:r>
            <a:r>
              <a:rPr lang="en-US" dirty="0"/>
              <a:t>consequences: his power to please God was gone. In a word, he </a:t>
            </a:r>
            <a:r>
              <a:rPr lang="en-US" b="1" i="1" dirty="0"/>
              <a:t>died</a:t>
            </a:r>
            <a:r>
              <a:rPr lang="en-US" dirty="0"/>
              <a:t>— spiritually, and soon physically. </a:t>
            </a:r>
          </a:p>
          <a:p>
            <a:r>
              <a:rPr lang="en-US" dirty="0"/>
              <a:t>But Adam was not alone in his ruin. </a:t>
            </a:r>
          </a:p>
          <a:p>
            <a:endParaRPr lang="en-US" dirty="0"/>
          </a:p>
        </p:txBody>
      </p:sp>
      <p:sp>
        <p:nvSpPr>
          <p:cNvPr id="5" name="TextBox 4"/>
          <p:cNvSpPr txBox="1"/>
          <p:nvPr/>
        </p:nvSpPr>
        <p:spPr>
          <a:xfrm>
            <a:off x="0" y="6519446"/>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 N</a:t>
            </a:r>
            <a:r>
              <a:rPr kumimoji="0" lang="en-US" sz="1600" b="0" i="0" u="none" strike="noStrike" kern="1200" cap="none" spc="0" normalizeH="0" baseline="0" noProof="0" dirty="0">
                <a:ln>
                  <a:noFill/>
                </a:ln>
                <a:solidFill>
                  <a:prstClr val="black"/>
                </a:solidFill>
                <a:effectLst/>
                <a:uLnTx/>
                <a:uFillTx/>
                <a:latin typeface="Calibri"/>
                <a:ea typeface="+mn-ea"/>
                <a:cs typeface="+mn-cs"/>
              </a:rPr>
              <a:t>eedham, Nick. 2,000 Years of Christ's Power Vol. 1: The Age of the Early Church Fathers </a:t>
            </a:r>
          </a:p>
        </p:txBody>
      </p:sp>
    </p:spTree>
    <p:extLst>
      <p:ext uri="{BB962C8B-B14F-4D97-AF65-F5344CB8AC3E}">
        <p14:creationId xmlns:p14="http://schemas.microsoft.com/office/powerpoint/2010/main" val="23724719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a:t>Augustine of Hippo</a:t>
            </a:r>
          </a:p>
        </p:txBody>
      </p:sp>
      <p:sp>
        <p:nvSpPr>
          <p:cNvPr id="4" name="Content Placeholder 3"/>
          <p:cNvSpPr>
            <a:spLocks noGrp="1"/>
          </p:cNvSpPr>
          <p:nvPr>
            <p:ph idx="1"/>
          </p:nvPr>
        </p:nvSpPr>
        <p:spPr>
          <a:xfrm>
            <a:off x="266700" y="728246"/>
            <a:ext cx="8610600" cy="5791200"/>
          </a:xfrm>
        </p:spPr>
        <p:txBody>
          <a:bodyPr>
            <a:normAutofit fontScale="92500" lnSpcReduction="10000"/>
          </a:bodyPr>
          <a:lstStyle/>
          <a:p>
            <a:r>
              <a:rPr lang="en-US" dirty="0"/>
              <a:t>The Western Church broadly accepted Augustine’s doctrines of sin and salvation, with some modifications. </a:t>
            </a:r>
          </a:p>
          <a:p>
            <a:r>
              <a:rPr lang="en-US" dirty="0"/>
              <a:t>Most of the great Western theologians of the Middle Ages were “Augustinians” in their basic understanding of human sin and divine grace. </a:t>
            </a:r>
          </a:p>
          <a:p>
            <a:r>
              <a:rPr lang="en-US" dirty="0"/>
              <a:t>So were the Protestant Reformers of the 16th century. </a:t>
            </a:r>
          </a:p>
          <a:p>
            <a:r>
              <a:rPr lang="en-US" dirty="0"/>
              <a:t>The East, by contrast, followed the Semi-Pelagian “synergist” outlook which John Cassian had championed in France. </a:t>
            </a:r>
          </a:p>
          <a:p>
            <a:r>
              <a:rPr lang="en-US" dirty="0"/>
              <a:t>Because of Augustine’s view of the Catholic Church, he held that the grace which saved the elect was channeled through the one true Church and its sacraments. </a:t>
            </a:r>
          </a:p>
          <a:p>
            <a:r>
              <a:rPr lang="en-US" dirty="0"/>
              <a:t>If anyone lived and died outside the Catholic Church, that showed he was not one of the elect. </a:t>
            </a:r>
          </a:p>
        </p:txBody>
      </p:sp>
      <p:sp>
        <p:nvSpPr>
          <p:cNvPr id="5" name="TextBox 4"/>
          <p:cNvSpPr txBox="1"/>
          <p:nvPr/>
        </p:nvSpPr>
        <p:spPr>
          <a:xfrm>
            <a:off x="0" y="6519446"/>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1: The Age of the Early Church Fathers </a:t>
            </a:r>
          </a:p>
        </p:txBody>
      </p:sp>
    </p:spTree>
    <p:extLst>
      <p:ext uri="{BB962C8B-B14F-4D97-AF65-F5344CB8AC3E}">
        <p14:creationId xmlns:p14="http://schemas.microsoft.com/office/powerpoint/2010/main" val="8978042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2000" r="-12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762000"/>
          </a:xfrm>
        </p:spPr>
        <p:txBody>
          <a:bodyPr>
            <a:normAutofit/>
          </a:bodyPr>
          <a:lstStyle/>
          <a:p>
            <a:r>
              <a:rPr lang="en-US" b="1" dirty="0"/>
              <a:t>Augustine of Hippo</a:t>
            </a:r>
          </a:p>
        </p:txBody>
      </p:sp>
      <p:sp>
        <p:nvSpPr>
          <p:cNvPr id="4" name="Content Placeholder 3"/>
          <p:cNvSpPr>
            <a:spLocks noGrp="1"/>
          </p:cNvSpPr>
          <p:nvPr>
            <p:ph idx="1"/>
          </p:nvPr>
        </p:nvSpPr>
        <p:spPr>
          <a:xfrm>
            <a:off x="266700" y="728246"/>
            <a:ext cx="8610600" cy="5791200"/>
          </a:xfrm>
        </p:spPr>
        <p:txBody>
          <a:bodyPr>
            <a:normAutofit/>
          </a:bodyPr>
          <a:lstStyle/>
          <a:p>
            <a:r>
              <a:rPr lang="en-US" dirty="0"/>
              <a:t>Later, the Protestant Reformers </a:t>
            </a:r>
            <a:r>
              <a:rPr lang="en-US" b="1" i="1" dirty="0"/>
              <a:t>rejected</a:t>
            </a:r>
            <a:r>
              <a:rPr lang="en-US" dirty="0"/>
              <a:t> Augustine’s doctrine of the Church, and taught that the Holy Spirit bestowed grace on the elect by creating personal faith in the gospel, written or preached. </a:t>
            </a:r>
          </a:p>
          <a:p>
            <a:r>
              <a:rPr lang="en-US" dirty="0"/>
              <a:t>In this way the Reformers “liberated God’s grace” from its confinement in one exclusive Church. </a:t>
            </a:r>
          </a:p>
          <a:p>
            <a:r>
              <a:rPr lang="en-US" dirty="0"/>
              <a:t>The Protestant Reformation has often been called “the triumph of Augustine’s doctrine of grace over Augustine’s doctrine of the Church”.</a:t>
            </a:r>
          </a:p>
        </p:txBody>
      </p:sp>
      <p:sp>
        <p:nvSpPr>
          <p:cNvPr id="5" name="TextBox 4"/>
          <p:cNvSpPr txBox="1"/>
          <p:nvPr/>
        </p:nvSpPr>
        <p:spPr>
          <a:xfrm>
            <a:off x="0" y="6519446"/>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 </a:t>
            </a:r>
            <a:r>
              <a:rPr kumimoji="0" lang="en-US" sz="1600" b="0" i="0" u="none" strike="noStrike" kern="1200" cap="none" spc="0" normalizeH="0" baseline="0" noProof="0" dirty="0">
                <a:ln>
                  <a:noFill/>
                </a:ln>
                <a:solidFill>
                  <a:prstClr val="black"/>
                </a:solidFill>
                <a:effectLst/>
                <a:uLnTx/>
                <a:uFillTx/>
                <a:latin typeface="Calibri"/>
                <a:ea typeface="+mn-ea"/>
                <a:cs typeface="+mn-cs"/>
              </a:rPr>
              <a:t>Needham, Nick. 2,000 Years of Christ's Power Vol. 1: The Age of the Early Church Fathers </a:t>
            </a:r>
          </a:p>
        </p:txBody>
      </p:sp>
    </p:spTree>
    <p:extLst>
      <p:ext uri="{BB962C8B-B14F-4D97-AF65-F5344CB8AC3E}">
        <p14:creationId xmlns:p14="http://schemas.microsoft.com/office/powerpoint/2010/main" val="32386701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https://www.vision.org/biography-martin-luther-fearful-philosopher-394</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76200" y="12095"/>
            <a:ext cx="9067800" cy="838200"/>
          </a:xfrm>
        </p:spPr>
        <p:txBody>
          <a:bodyPr>
            <a:noAutofit/>
          </a:bodyPr>
          <a:lstStyle/>
          <a:p>
            <a:r>
              <a:rPr lang="en-US" sz="4800" b="1" dirty="0">
                <a:solidFill>
                  <a:schemeClr val="bg1"/>
                </a:solidFill>
                <a:effectLst>
                  <a:glow rad="228600">
                    <a:schemeClr val="accent2">
                      <a:satMod val="175000"/>
                      <a:alpha val="40000"/>
                    </a:schemeClr>
                  </a:glow>
                  <a:outerShdw blurRad="114300" dist="38100" dir="13500000" algn="br" rotWithShape="0">
                    <a:prstClr val="black"/>
                  </a:outerShdw>
                </a:effectLst>
              </a:rPr>
              <a:t>Charles Martel (“The Hammer”)</a:t>
            </a:r>
            <a:endParaRPr lang="en-US" sz="48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27257624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5000" b="-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Charles Martel (“The Hammer”)</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sz="3200" dirty="0"/>
              <a:t>It is easy to forget in modern times that by the time of the First Crusade, Islam had (from the point of view of Christendom) made </a:t>
            </a:r>
            <a:r>
              <a:rPr lang="en-US" sz="3200" b="1" i="1" dirty="0"/>
              <a:t>alarming</a:t>
            </a:r>
            <a:r>
              <a:rPr lang="en-US" sz="3200" dirty="0"/>
              <a:t> gains throughout the Middle East, North Africa, and even into Europe itself. </a:t>
            </a:r>
          </a:p>
          <a:p>
            <a:r>
              <a:rPr lang="en-US" sz="3200" dirty="0"/>
              <a:t>Muslims had occupied the Holy Lands by the end of the 7th century, and had built the Dome of the Rock in A.D. 700 on top of one of the most sacred sites in Judaism.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http://www.sundayschoolcourses.com/top25people/top25people.pdf</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6784976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5000" b="-5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4000" b="1" dirty="0"/>
              <a:t>Charles Martel (“The Hammer”)</a:t>
            </a:r>
            <a:endParaRPr lang="en-US" sz="28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In the 8th century, Muslims attacked (unsuccessfully) Constantinople, the center of the Eastern Church, and took over Spain. </a:t>
            </a:r>
          </a:p>
          <a:p>
            <a:r>
              <a:rPr lang="en-US" dirty="0"/>
              <a:t>Muslim armies had gotten as far into the heart of Europe as Tours, in modern day France, when they were finally checked in 732 A.D. by Charles Martel at the Battle of Tours.  </a:t>
            </a:r>
          </a:p>
          <a:p>
            <a:r>
              <a:rPr lang="en-US" dirty="0"/>
              <a:t>If Charles Martel hadn’t stopped the Muslim incursion into Europe when he did, there literally might not be any Christianity today. </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http://www.sundayschoolcourses.com/top25people/top25people.pdf</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9469865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https://www.vision.org/biography-martin-luther-fearful-philosopher-394</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76200" y="12095"/>
            <a:ext cx="9067800" cy="838200"/>
          </a:xfrm>
        </p:spPr>
        <p:txBody>
          <a:bodyPr>
            <a:noAutofit/>
          </a:bodyPr>
          <a:lstStyle/>
          <a:p>
            <a:r>
              <a:rPr lang="en-US" sz="7200" b="1" dirty="0">
                <a:solidFill>
                  <a:schemeClr val="bg1"/>
                </a:solidFill>
                <a:effectLst>
                  <a:glow rad="228600">
                    <a:schemeClr val="accent2">
                      <a:satMod val="175000"/>
                      <a:alpha val="40000"/>
                    </a:schemeClr>
                  </a:glow>
                  <a:outerShdw blurRad="114300" dist="38100" dir="13500000" algn="br" rotWithShape="0">
                    <a:prstClr val="black"/>
                  </a:outerShdw>
                </a:effectLst>
              </a:rPr>
              <a:t>Martin Luther</a:t>
            </a:r>
            <a:endParaRPr lang="en-US" sz="72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9753387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5400" b="1" dirty="0"/>
              <a:t>Martin Luther</a:t>
            </a:r>
            <a:endParaRPr lang="en-US" sz="40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On October 31, 1517, an obscure Augustinian monk named Martin Luther tacked his 95 theses to the door of </a:t>
            </a:r>
            <a:r>
              <a:rPr lang="en-US" dirty="0" err="1"/>
              <a:t>Wittenburg</a:t>
            </a:r>
            <a:r>
              <a:rPr lang="en-US" dirty="0"/>
              <a:t> Castle in Germany. </a:t>
            </a:r>
          </a:p>
          <a:p>
            <a:r>
              <a:rPr lang="en-US" dirty="0"/>
              <a:t>While the 95 Theses was essentially a laundry list of things that annoyed Martin Luther about the Church of the day (especially focusing in on the sale of indulgences), in time, using the then revolutionary technology of the printing press, the theological views of Martin Luther would be known throughout Europe, and would be the spark that ignited the Protestant Reformation.</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http://www.sundayschoolcourses.com/top25people/top25people.pdf</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40262267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5400" b="1" dirty="0"/>
              <a:t>Martin Luther</a:t>
            </a:r>
            <a:endParaRPr lang="en-US" sz="40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In April of 1521, the Council (Diet) of Worms was convened by Charles V, Emperor of the Holy Roman Empire. </a:t>
            </a:r>
          </a:p>
          <a:p>
            <a:r>
              <a:rPr lang="en-US" dirty="0"/>
              <a:t>Luther was ordered to recant his theological views (which included a “priesthood of believers” and “salvation through faith alone”). </a:t>
            </a:r>
          </a:p>
          <a:p>
            <a:r>
              <a:rPr lang="en-US" dirty="0"/>
              <a:t>At Worms, both Church and State were arrayed against Luther. </a:t>
            </a:r>
          </a:p>
          <a:p>
            <a:r>
              <a:rPr lang="en-US" dirty="0"/>
              <a:t>His simple reply after two days of cross-examination changed the course of history forever:</a:t>
            </a:r>
          </a:p>
          <a:p>
            <a:pPr lvl="1"/>
            <a:r>
              <a:rPr lang="en-US" dirty="0"/>
              <a:t>“</a:t>
            </a:r>
            <a:r>
              <a:rPr lang="en-US" i="1" dirty="0">
                <a:latin typeface="Cambria" panose="02040503050406030204" pitchFamily="18" charset="0"/>
                <a:ea typeface="Cambria" panose="02040503050406030204" pitchFamily="18" charset="0"/>
              </a:rPr>
              <a:t>Here I stand. I can do no other</a:t>
            </a:r>
            <a:r>
              <a:rPr lang="en-US" dirty="0"/>
              <a:t>.”</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http://www.sundayschoolcourses.com/top25people/top25people.pdf</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40648267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 calcmode="lin" valueType="num">
                                      <p:cBhvr>
                                        <p:cTn id="28"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732408"/>
          </a:xfrm>
        </p:spPr>
        <p:txBody>
          <a:bodyPr>
            <a:noAutofit/>
          </a:bodyPr>
          <a:lstStyle/>
          <a:p>
            <a:pPr fontAlgn="base"/>
            <a:r>
              <a:rPr lang="en-US" sz="5400" b="1" dirty="0"/>
              <a:t>Martin Luther</a:t>
            </a:r>
            <a:endParaRPr lang="en-US" sz="4000" i="1" dirty="0">
              <a:latin typeface="+mn-lt"/>
            </a:endParaRPr>
          </a:p>
        </p:txBody>
      </p:sp>
      <p:sp>
        <p:nvSpPr>
          <p:cNvPr id="8" name="Content Placeholder 7"/>
          <p:cNvSpPr>
            <a:spLocks noGrp="1"/>
          </p:cNvSpPr>
          <p:nvPr>
            <p:ph idx="1"/>
          </p:nvPr>
        </p:nvSpPr>
        <p:spPr>
          <a:xfrm>
            <a:off x="457200" y="838200"/>
            <a:ext cx="8229600" cy="5681245"/>
          </a:xfrm>
        </p:spPr>
        <p:txBody>
          <a:bodyPr>
            <a:normAutofit/>
          </a:bodyPr>
          <a:lstStyle/>
          <a:p>
            <a:r>
              <a:rPr lang="en-US" dirty="0"/>
              <a:t>It would be hard to overstate the effect of Martin Luther. </a:t>
            </a:r>
          </a:p>
          <a:p>
            <a:r>
              <a:rPr lang="en-US" dirty="0"/>
              <a:t>By successfully refuting the pope and his bull of excommunication (1520), Luther lessened the hegemony of the Roman Church over Europe. </a:t>
            </a:r>
          </a:p>
          <a:p>
            <a:r>
              <a:rPr lang="en-US" dirty="0"/>
              <a:t>By successfully refuting the Emperor of the Holy Roman Empire, Luther helped bring about the rise of nationalism. </a:t>
            </a:r>
          </a:p>
          <a:p>
            <a:r>
              <a:rPr lang="en-US" dirty="0"/>
              <a:t>And, of course, Luther was the spark that ignited the Reformation, which forever changed the face of Christianity in the world.</a:t>
            </a:r>
          </a:p>
        </p:txBody>
      </p:sp>
      <p:sp>
        <p:nvSpPr>
          <p:cNvPr id="5" name="TextBox 4"/>
          <p:cNvSpPr txBox="1"/>
          <p:nvPr/>
        </p:nvSpPr>
        <p:spPr>
          <a:xfrm>
            <a:off x="457200" y="6550223"/>
            <a:ext cx="870126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http://www.sundayschoolcourses.com/top25people/top25people.pdf</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23765314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 calcmode="lin" valueType="num">
                                      <p:cBhvr>
                                        <p:cTn id="7"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3" end="3"/>
                                            </p:txEl>
                                          </p:spTgt>
                                        </p:tgtEl>
                                        <p:attrNameLst>
                                          <p:attrName>style.visibility</p:attrName>
                                        </p:attrNameLst>
                                      </p:cBhvr>
                                      <p:to>
                                        <p:strVal val="visible"/>
                                      </p:to>
                                    </p:set>
                                    <p:anim calcmode="lin" valueType="num">
                                      <p:cBhvr>
                                        <p:cTn id="21"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828800" y="5257800"/>
            <a:ext cx="1639462" cy="1343856"/>
            <a:chOff x="1809314" y="4318584"/>
            <a:chExt cx="1639462" cy="1343856"/>
          </a:xfrm>
        </p:grpSpPr>
        <p:sp>
          <p:nvSpPr>
            <p:cNvPr id="5" name="Rectangle 4"/>
            <p:cNvSpPr/>
            <p:nvPr/>
          </p:nvSpPr>
          <p:spPr>
            <a:xfrm>
              <a:off x="1809314" y="4318584"/>
              <a:ext cx="1371600" cy="863015"/>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Second Century</a:t>
              </a:r>
            </a:p>
          </p:txBody>
        </p:sp>
        <p:sp>
          <p:nvSpPr>
            <p:cNvPr id="11" name="TextBox 10"/>
            <p:cNvSpPr txBox="1"/>
            <p:nvPr/>
          </p:nvSpPr>
          <p:spPr>
            <a:xfrm>
              <a:off x="2913052" y="5293108"/>
              <a:ext cx="5357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200</a:t>
              </a:r>
            </a:p>
          </p:txBody>
        </p:sp>
      </p:grpSp>
      <p:grpSp>
        <p:nvGrpSpPr>
          <p:cNvPr id="22" name="Group 21"/>
          <p:cNvGrpSpPr/>
          <p:nvPr/>
        </p:nvGrpSpPr>
        <p:grpSpPr>
          <a:xfrm>
            <a:off x="3200400" y="5257800"/>
            <a:ext cx="1659591" cy="1343856"/>
            <a:chOff x="3180914" y="4318584"/>
            <a:chExt cx="1659591" cy="1343856"/>
          </a:xfrm>
        </p:grpSpPr>
        <p:sp>
          <p:nvSpPr>
            <p:cNvPr id="6" name="Rectangle 5"/>
            <p:cNvSpPr/>
            <p:nvPr/>
          </p:nvSpPr>
          <p:spPr>
            <a:xfrm>
              <a:off x="3180914" y="4318584"/>
              <a:ext cx="1371600" cy="863015"/>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Third Century</a:t>
              </a:r>
            </a:p>
          </p:txBody>
        </p:sp>
        <p:sp>
          <p:nvSpPr>
            <p:cNvPr id="12" name="TextBox 11"/>
            <p:cNvSpPr txBox="1"/>
            <p:nvPr/>
          </p:nvSpPr>
          <p:spPr>
            <a:xfrm>
              <a:off x="4304781" y="5293108"/>
              <a:ext cx="5357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300</a:t>
              </a:r>
            </a:p>
          </p:txBody>
        </p:sp>
      </p:grpSp>
      <p:sp>
        <p:nvSpPr>
          <p:cNvPr id="4" name="Title 3"/>
          <p:cNvSpPr>
            <a:spLocks noGrp="1"/>
          </p:cNvSpPr>
          <p:nvPr>
            <p:ph type="title"/>
          </p:nvPr>
        </p:nvSpPr>
        <p:spPr>
          <a:xfrm>
            <a:off x="357633" y="28755"/>
            <a:ext cx="8229600" cy="792162"/>
          </a:xfrm>
        </p:spPr>
        <p:txBody>
          <a:bodyPr>
            <a:noAutofit/>
          </a:bodyPr>
          <a:lstStyle/>
          <a:p>
            <a:r>
              <a:rPr lang="en-US" sz="6000" b="1" dirty="0"/>
              <a:t>The Early Church</a:t>
            </a:r>
            <a:endParaRPr lang="en-US" b="1" dirty="0"/>
          </a:p>
        </p:txBody>
      </p:sp>
      <p:grpSp>
        <p:nvGrpSpPr>
          <p:cNvPr id="19" name="Group 18"/>
          <p:cNvGrpSpPr/>
          <p:nvPr/>
        </p:nvGrpSpPr>
        <p:grpSpPr>
          <a:xfrm>
            <a:off x="164987" y="5257800"/>
            <a:ext cx="1952388" cy="1343856"/>
            <a:chOff x="145501" y="4318584"/>
            <a:chExt cx="1952388" cy="1343856"/>
          </a:xfrm>
        </p:grpSpPr>
        <p:sp>
          <p:nvSpPr>
            <p:cNvPr id="10" name="TextBox 9"/>
            <p:cNvSpPr txBox="1"/>
            <p:nvPr/>
          </p:nvSpPr>
          <p:spPr>
            <a:xfrm>
              <a:off x="1562165" y="5293108"/>
              <a:ext cx="53572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100</a:t>
              </a:r>
            </a:p>
          </p:txBody>
        </p:sp>
        <p:sp>
          <p:nvSpPr>
            <p:cNvPr id="2" name="Rectangle 1"/>
            <p:cNvSpPr/>
            <p:nvPr/>
          </p:nvSpPr>
          <p:spPr>
            <a:xfrm>
              <a:off x="437714" y="4318584"/>
              <a:ext cx="1371600" cy="86301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First Century</a:t>
              </a:r>
            </a:p>
          </p:txBody>
        </p:sp>
        <p:sp>
          <p:nvSpPr>
            <p:cNvPr id="136" name="TextBox 135"/>
            <p:cNvSpPr txBox="1"/>
            <p:nvPr/>
          </p:nvSpPr>
          <p:spPr>
            <a:xfrm>
              <a:off x="145501" y="5293108"/>
              <a:ext cx="63991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AD 1</a:t>
              </a:r>
            </a:p>
          </p:txBody>
        </p:sp>
      </p:grpSp>
      <p:grpSp>
        <p:nvGrpSpPr>
          <p:cNvPr id="3" name="Group 2">
            <a:extLst>
              <a:ext uri="{FF2B5EF4-FFF2-40B4-BE49-F238E27FC236}">
                <a16:creationId xmlns:a16="http://schemas.microsoft.com/office/drawing/2014/main" id="{3BEF40F8-EEBE-46B5-AD95-F3C513B87EFE}"/>
              </a:ext>
            </a:extLst>
          </p:cNvPr>
          <p:cNvGrpSpPr/>
          <p:nvPr/>
        </p:nvGrpSpPr>
        <p:grpSpPr>
          <a:xfrm>
            <a:off x="4674422" y="2905897"/>
            <a:ext cx="338554" cy="2346474"/>
            <a:chOff x="3091218" y="2256864"/>
            <a:chExt cx="338554" cy="2346474"/>
          </a:xfrm>
        </p:grpSpPr>
        <p:sp>
          <p:nvSpPr>
            <p:cNvPr id="65" name="TextBox 64"/>
            <p:cNvSpPr txBox="1"/>
            <p:nvPr/>
          </p:nvSpPr>
          <p:spPr>
            <a:xfrm rot="16200000">
              <a:off x="2296379" y="3051703"/>
              <a:ext cx="19282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313</a:t>
              </a:r>
              <a:r>
                <a:rPr kumimoji="0" lang="en-US" sz="1600" b="0" i="0" u="none" strike="noStrike" kern="1200" cap="none" spc="0" normalizeH="0" baseline="0" noProof="0" dirty="0">
                  <a:ln>
                    <a:noFill/>
                  </a:ln>
                  <a:solidFill>
                    <a:prstClr val="black"/>
                  </a:solidFill>
                  <a:effectLst/>
                  <a:uLnTx/>
                  <a:uFillTx/>
                  <a:latin typeface="Calibri"/>
                  <a:ea typeface="+mn-ea"/>
                  <a:cs typeface="+mn-cs"/>
                </a:rPr>
                <a:t> - Edict of Milan</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0392" y="4078136"/>
              <a:ext cx="320204" cy="525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3" name="Group 22"/>
          <p:cNvGrpSpPr/>
          <p:nvPr/>
        </p:nvGrpSpPr>
        <p:grpSpPr>
          <a:xfrm>
            <a:off x="4582064" y="5257800"/>
            <a:ext cx="1640251" cy="1343856"/>
            <a:chOff x="4562578" y="4318584"/>
            <a:chExt cx="1640251" cy="1343856"/>
          </a:xfrm>
        </p:grpSpPr>
        <p:sp>
          <p:nvSpPr>
            <p:cNvPr id="7" name="Rectangle 6"/>
            <p:cNvSpPr/>
            <p:nvPr/>
          </p:nvSpPr>
          <p:spPr>
            <a:xfrm>
              <a:off x="4562578" y="4318584"/>
              <a:ext cx="1371600" cy="86301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Fourth Century</a:t>
              </a:r>
            </a:p>
          </p:txBody>
        </p:sp>
        <p:sp>
          <p:nvSpPr>
            <p:cNvPr id="143" name="TextBox 142"/>
            <p:cNvSpPr txBox="1"/>
            <p:nvPr/>
          </p:nvSpPr>
          <p:spPr>
            <a:xfrm>
              <a:off x="5665527" y="5293108"/>
              <a:ext cx="5373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400</a:t>
              </a:r>
            </a:p>
          </p:txBody>
        </p:sp>
      </p:grpSp>
      <p:grpSp>
        <p:nvGrpSpPr>
          <p:cNvPr id="24" name="Group 23"/>
          <p:cNvGrpSpPr/>
          <p:nvPr/>
        </p:nvGrpSpPr>
        <p:grpSpPr>
          <a:xfrm>
            <a:off x="5946982" y="5257800"/>
            <a:ext cx="1640251" cy="1343856"/>
            <a:chOff x="5927496" y="4318584"/>
            <a:chExt cx="1640251" cy="1343856"/>
          </a:xfrm>
        </p:grpSpPr>
        <p:sp>
          <p:nvSpPr>
            <p:cNvPr id="133" name="Rectangle 132"/>
            <p:cNvSpPr/>
            <p:nvPr/>
          </p:nvSpPr>
          <p:spPr>
            <a:xfrm>
              <a:off x="5927496" y="4318584"/>
              <a:ext cx="1371600" cy="86301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Fifth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Century</a:t>
              </a:r>
            </a:p>
          </p:txBody>
        </p:sp>
        <p:sp>
          <p:nvSpPr>
            <p:cNvPr id="53" name="TextBox 52"/>
            <p:cNvSpPr txBox="1"/>
            <p:nvPr/>
          </p:nvSpPr>
          <p:spPr>
            <a:xfrm>
              <a:off x="7030445" y="5293108"/>
              <a:ext cx="5373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500</a:t>
              </a:r>
            </a:p>
          </p:txBody>
        </p:sp>
      </p:grpSp>
      <p:grpSp>
        <p:nvGrpSpPr>
          <p:cNvPr id="25" name="Group 24"/>
          <p:cNvGrpSpPr/>
          <p:nvPr/>
        </p:nvGrpSpPr>
        <p:grpSpPr>
          <a:xfrm>
            <a:off x="7318582" y="5257800"/>
            <a:ext cx="1660724" cy="1343856"/>
            <a:chOff x="7299096" y="4318584"/>
            <a:chExt cx="1660724" cy="1343856"/>
          </a:xfrm>
        </p:grpSpPr>
        <p:sp>
          <p:nvSpPr>
            <p:cNvPr id="52" name="Rectangle 51"/>
            <p:cNvSpPr/>
            <p:nvPr/>
          </p:nvSpPr>
          <p:spPr>
            <a:xfrm>
              <a:off x="7299096" y="4318584"/>
              <a:ext cx="1371600" cy="863015"/>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Sixth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Century</a:t>
              </a:r>
            </a:p>
          </p:txBody>
        </p:sp>
        <p:sp>
          <p:nvSpPr>
            <p:cNvPr id="54" name="TextBox 53"/>
            <p:cNvSpPr txBox="1"/>
            <p:nvPr/>
          </p:nvSpPr>
          <p:spPr>
            <a:xfrm>
              <a:off x="8422518" y="5293108"/>
              <a:ext cx="5373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600</a:t>
              </a:r>
            </a:p>
          </p:txBody>
        </p:sp>
      </p:grpSp>
      <p:sp>
        <p:nvSpPr>
          <p:cNvPr id="8" name="Rectangle 7"/>
          <p:cNvSpPr/>
          <p:nvPr/>
        </p:nvSpPr>
        <p:spPr>
          <a:xfrm>
            <a:off x="1035083" y="1007017"/>
            <a:ext cx="3671452" cy="533400"/>
          </a:xfrm>
          <a:prstGeom prst="rect">
            <a:avLst/>
          </a:prstGeom>
          <a:gradFill>
            <a:gsLst>
              <a:gs pos="0">
                <a:srgbClr val="FFF200"/>
              </a:gs>
              <a:gs pos="45000">
                <a:srgbClr val="FF7A00"/>
              </a:gs>
              <a:gs pos="70000">
                <a:srgbClr val="FF0300"/>
              </a:gs>
              <a:gs pos="100000">
                <a:srgbClr val="4D0808"/>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Persecuted Church</a:t>
            </a:r>
          </a:p>
        </p:txBody>
      </p:sp>
      <p:sp>
        <p:nvSpPr>
          <p:cNvPr id="33" name="Rectangle 32"/>
          <p:cNvSpPr/>
          <p:nvPr/>
        </p:nvSpPr>
        <p:spPr>
          <a:xfrm>
            <a:off x="4718047" y="1007017"/>
            <a:ext cx="4055019" cy="533400"/>
          </a:xfrm>
          <a:prstGeom prst="rect">
            <a:avLst/>
          </a:prstGeom>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a:ea typeface="+mn-ea"/>
                <a:cs typeface="+mn-cs"/>
              </a:rPr>
              <a:t>Imperially Sanctioned Church</a:t>
            </a:r>
          </a:p>
        </p:txBody>
      </p:sp>
      <p:grpSp>
        <p:nvGrpSpPr>
          <p:cNvPr id="15" name="Group 14"/>
          <p:cNvGrpSpPr/>
          <p:nvPr/>
        </p:nvGrpSpPr>
        <p:grpSpPr>
          <a:xfrm>
            <a:off x="781260" y="1387051"/>
            <a:ext cx="467182" cy="3937622"/>
            <a:chOff x="1072008" y="450194"/>
            <a:chExt cx="467182" cy="3937622"/>
          </a:xfrm>
        </p:grpSpPr>
        <p:pic>
          <p:nvPicPr>
            <p:cNvPr id="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072008" y="3831834"/>
              <a:ext cx="253823" cy="475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TextBox 37"/>
            <p:cNvSpPr txBox="1"/>
            <p:nvPr/>
          </p:nvSpPr>
          <p:spPr>
            <a:xfrm rot="16200000">
              <a:off x="-598898" y="2249728"/>
              <a:ext cx="3937622" cy="338554"/>
            </a:xfrm>
            <a:prstGeom prst="rect">
              <a:avLst/>
            </a:prstGeom>
            <a:noFill/>
          </p:spPr>
          <p:txBody>
            <a:bodyPr wrap="square" rtlCol="0">
              <a:spAutoFit/>
            </a:body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33</a:t>
              </a:r>
              <a:r>
                <a:rPr kumimoji="0" lang="en-US" sz="1600" b="0" i="0" u="none" strike="noStrike" kern="1200" cap="none" spc="0" normalizeH="0" baseline="0" noProof="0" dirty="0">
                  <a:ln>
                    <a:noFill/>
                  </a:ln>
                  <a:solidFill>
                    <a:prstClr val="black"/>
                  </a:solidFill>
                  <a:effectLst/>
                  <a:uLnTx/>
                  <a:uFillTx/>
                  <a:latin typeface="Calibri"/>
                  <a:ea typeface="+mn-ea"/>
                  <a:cs typeface="+mn-cs"/>
                </a:rPr>
                <a:t> – Death, Burial, &amp; Resurrection of Christ</a:t>
              </a:r>
            </a:p>
          </p:txBody>
        </p:sp>
      </p:grpSp>
      <p:sp>
        <p:nvSpPr>
          <p:cNvPr id="30" name="TextBox 29">
            <a:extLst>
              <a:ext uri="{FF2B5EF4-FFF2-40B4-BE49-F238E27FC236}">
                <a16:creationId xmlns:a16="http://schemas.microsoft.com/office/drawing/2014/main" id="{9ABB7D44-ABF0-493E-BB5C-2C30316F3B96}"/>
              </a:ext>
            </a:extLst>
          </p:cNvPr>
          <p:cNvSpPr txBox="1"/>
          <p:nvPr/>
        </p:nvSpPr>
        <p:spPr>
          <a:xfrm rot="16200000">
            <a:off x="4729008" y="3392987"/>
            <a:ext cx="2986614"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410 – </a:t>
            </a:r>
            <a:r>
              <a:rPr kumimoji="0" lang="en-US" sz="1600" b="0" i="0" u="none" strike="noStrike" kern="1200" cap="none" spc="0" normalizeH="0" baseline="0" noProof="0" dirty="0">
                <a:ln>
                  <a:noFill/>
                </a:ln>
                <a:solidFill>
                  <a:prstClr val="black"/>
                </a:solidFill>
                <a:effectLst/>
                <a:uLnTx/>
                <a:uFillTx/>
                <a:latin typeface="Calibri"/>
                <a:ea typeface="+mn-ea"/>
                <a:cs typeface="+mn-cs"/>
              </a:rPr>
              <a:t>Rome sacked by Visigoths</a:t>
            </a:r>
          </a:p>
        </p:txBody>
      </p:sp>
      <p:sp>
        <p:nvSpPr>
          <p:cNvPr id="32" name="TextBox 31">
            <a:extLst>
              <a:ext uri="{FF2B5EF4-FFF2-40B4-BE49-F238E27FC236}">
                <a16:creationId xmlns:a16="http://schemas.microsoft.com/office/drawing/2014/main" id="{06BEA6D2-5734-46E1-9A3F-F5FA4EB5F530}"/>
              </a:ext>
            </a:extLst>
          </p:cNvPr>
          <p:cNvSpPr txBox="1"/>
          <p:nvPr/>
        </p:nvSpPr>
        <p:spPr>
          <a:xfrm rot="16200000">
            <a:off x="3410106" y="3357343"/>
            <a:ext cx="3534806"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325 – </a:t>
            </a:r>
            <a:r>
              <a:rPr kumimoji="0" lang="en-US" sz="1600" b="0" i="0" u="none" strike="noStrike" kern="1200" cap="none" spc="0" normalizeH="0" baseline="0" noProof="0" dirty="0">
                <a:ln>
                  <a:noFill/>
                </a:ln>
                <a:solidFill>
                  <a:prstClr val="black"/>
                </a:solidFill>
                <a:effectLst/>
                <a:uLnTx/>
                <a:uFillTx/>
                <a:latin typeface="Calibri"/>
                <a:ea typeface="+mn-ea"/>
                <a:cs typeface="+mn-cs"/>
              </a:rPr>
              <a:t>The Council of Nicaea</a:t>
            </a:r>
          </a:p>
        </p:txBody>
      </p:sp>
      <p:grpSp>
        <p:nvGrpSpPr>
          <p:cNvPr id="14" name="Group 13">
            <a:extLst>
              <a:ext uri="{FF2B5EF4-FFF2-40B4-BE49-F238E27FC236}">
                <a16:creationId xmlns:a16="http://schemas.microsoft.com/office/drawing/2014/main" id="{510F1661-9803-4570-A0B7-5F8586A4337A}"/>
              </a:ext>
            </a:extLst>
          </p:cNvPr>
          <p:cNvGrpSpPr/>
          <p:nvPr/>
        </p:nvGrpSpPr>
        <p:grpSpPr>
          <a:xfrm>
            <a:off x="5489782" y="2277566"/>
            <a:ext cx="834818" cy="2904033"/>
            <a:chOff x="5489782" y="2277566"/>
            <a:chExt cx="834818" cy="2904033"/>
          </a:xfrm>
        </p:grpSpPr>
        <p:sp>
          <p:nvSpPr>
            <p:cNvPr id="31" name="TextBox 30">
              <a:extLst>
                <a:ext uri="{FF2B5EF4-FFF2-40B4-BE49-F238E27FC236}">
                  <a16:creationId xmlns:a16="http://schemas.microsoft.com/office/drawing/2014/main" id="{4222272F-8BA1-4DD5-8618-ECED0956103D}"/>
                </a:ext>
              </a:extLst>
            </p:cNvPr>
            <p:cNvSpPr txBox="1"/>
            <p:nvPr/>
          </p:nvSpPr>
          <p:spPr>
            <a:xfrm rot="16200000">
              <a:off x="4522993" y="3492488"/>
              <a:ext cx="2768397" cy="338554"/>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354-430 – </a:t>
              </a:r>
              <a:r>
                <a:rPr kumimoji="0" lang="en-US" sz="1600" b="0" i="0" u="none" strike="noStrike" kern="1200" cap="none" spc="0" normalizeH="0" baseline="0" noProof="0" dirty="0">
                  <a:ln>
                    <a:noFill/>
                  </a:ln>
                  <a:solidFill>
                    <a:prstClr val="black"/>
                  </a:solidFill>
                  <a:effectLst/>
                  <a:uLnTx/>
                  <a:uFillTx/>
                  <a:latin typeface="Calibri"/>
                  <a:ea typeface="+mn-ea"/>
                  <a:cs typeface="+mn-cs"/>
                </a:rPr>
                <a:t>Augustine of Hippo</a:t>
              </a:r>
            </a:p>
          </p:txBody>
        </p:sp>
        <p:sp>
          <p:nvSpPr>
            <p:cNvPr id="13" name="Right Brace 12">
              <a:extLst>
                <a:ext uri="{FF2B5EF4-FFF2-40B4-BE49-F238E27FC236}">
                  <a16:creationId xmlns:a16="http://schemas.microsoft.com/office/drawing/2014/main" id="{6A675C3A-70DD-4817-8422-3020181F2B01}"/>
                </a:ext>
              </a:extLst>
            </p:cNvPr>
            <p:cNvSpPr/>
            <p:nvPr/>
          </p:nvSpPr>
          <p:spPr>
            <a:xfrm rot="16200000">
              <a:off x="5819501" y="4676501"/>
              <a:ext cx="175379" cy="834818"/>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4433984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left)">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1+#ppt_w/2"/>
                                          </p:val>
                                        </p:tav>
                                        <p:tav tm="100000">
                                          <p:val>
                                            <p:strVal val="#ppt_x"/>
                                          </p:val>
                                        </p:tav>
                                      </p:tavLst>
                                    </p:anim>
                                    <p:anim calcmode="lin" valueType="num">
                                      <p:cBhvr additive="base">
                                        <p:cTn id="30"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1+#ppt_w/2"/>
                                          </p:val>
                                        </p:tav>
                                        <p:tav tm="100000">
                                          <p:val>
                                            <p:strVal val="#ppt_x"/>
                                          </p:val>
                                        </p:tav>
                                      </p:tavLst>
                                    </p:anim>
                                    <p:anim calcmode="lin" valueType="num">
                                      <p:cBhvr additive="base">
                                        <p:cTn id="3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1+#ppt_w/2"/>
                                          </p:val>
                                        </p:tav>
                                        <p:tav tm="100000">
                                          <p:val>
                                            <p:strVal val="#ppt_x"/>
                                          </p:val>
                                        </p:tav>
                                      </p:tavLst>
                                    </p:anim>
                                    <p:anim calcmode="lin" valueType="num">
                                      <p:cBhvr additive="base">
                                        <p:cTn id="42"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3" grpId="0" animBg="1"/>
      <p:bldP spid="30"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https://revelationillustrated.com/</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76200" y="12095"/>
            <a:ext cx="9067800" cy="1892906"/>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Next Sunday School Topic:</a:t>
            </a:r>
            <a:b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br>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The Book of 1 John</a:t>
            </a:r>
            <a:endParaRPr lang="en-US" sz="6000" dirty="0">
              <a:effectLst>
                <a:glow rad="228600">
                  <a:schemeClr val="accent2">
                    <a:satMod val="175000"/>
                    <a:alpha val="40000"/>
                  </a:schemeClr>
                </a:glow>
                <a:outerShdw blurRad="114300" dist="38100" dir="13500000" algn="br" rotWithShape="0">
                  <a:prstClr val="black"/>
                </a:outerShdw>
              </a:effectLst>
            </a:endParaRPr>
          </a:p>
        </p:txBody>
      </p:sp>
    </p:spTree>
    <p:extLst>
      <p:ext uri="{BB962C8B-B14F-4D97-AF65-F5344CB8AC3E}">
        <p14:creationId xmlns:p14="http://schemas.microsoft.com/office/powerpoint/2010/main" val="13272424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4512604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a:bodyPr>
          <a:lstStyle/>
          <a:p>
            <a:r>
              <a:rPr lang="en-US" dirty="0"/>
              <a:t>We have seen a number of times in history where the Lord preserved his church in the face of her enemies, both spiritual and physical. What do you see as the greatest spiritual and/or physical threats against the church in our day?</a:t>
            </a:r>
          </a:p>
          <a:p>
            <a:r>
              <a:rPr lang="en-US" dirty="0"/>
              <a:t>Do you think that our study of church history these last three years (we started in June 2018) has been helpful in giving you a perspective on how God has worked in history and what he may be doing in the present day?</a:t>
            </a:r>
          </a:p>
          <a:p>
            <a:r>
              <a:rPr lang="en-US" dirty="0"/>
              <a:t>What is your favorite part of church history and/or the church history series?</a:t>
            </a:r>
          </a:p>
          <a:p>
            <a:r>
              <a:rPr lang="en-US" dirty="0"/>
              <a:t>What would you hope to see me cover in the upcoming 1 John series?</a:t>
            </a:r>
          </a:p>
          <a:p>
            <a:endParaRPr lang="en-US" dirty="0"/>
          </a:p>
          <a:p>
            <a:endParaRPr lang="en-US" sz="3200" dirty="0"/>
          </a:p>
          <a:p>
            <a:endParaRPr lang="en-US" sz="3200" dirty="0"/>
          </a:p>
          <a:p>
            <a:endParaRPr lang="en-US" sz="3200" dirty="0"/>
          </a:p>
        </p:txBody>
      </p:sp>
    </p:spTree>
    <p:extLst>
      <p:ext uri="{BB962C8B-B14F-4D97-AF65-F5344CB8AC3E}">
        <p14:creationId xmlns:p14="http://schemas.microsoft.com/office/powerpoint/2010/main" val="16955410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20248" y="5303570"/>
            <a:ext cx="960120" cy="863015"/>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8th Century</a:t>
            </a:r>
          </a:p>
        </p:txBody>
      </p:sp>
      <p:sp>
        <p:nvSpPr>
          <p:cNvPr id="11" name="TextBox 10"/>
          <p:cNvSpPr txBox="1"/>
          <p:nvPr/>
        </p:nvSpPr>
        <p:spPr>
          <a:xfrm>
            <a:off x="1933942" y="6151617"/>
            <a:ext cx="49725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800</a:t>
            </a:r>
          </a:p>
        </p:txBody>
      </p:sp>
      <p:sp>
        <p:nvSpPr>
          <p:cNvPr id="6" name="Rectangle 5"/>
          <p:cNvSpPr/>
          <p:nvPr/>
        </p:nvSpPr>
        <p:spPr>
          <a:xfrm>
            <a:off x="2182988" y="5303570"/>
            <a:ext cx="960120" cy="863015"/>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9th Century</a:t>
            </a:r>
          </a:p>
        </p:txBody>
      </p:sp>
      <p:sp>
        <p:nvSpPr>
          <p:cNvPr id="12" name="TextBox 11"/>
          <p:cNvSpPr txBox="1"/>
          <p:nvPr/>
        </p:nvSpPr>
        <p:spPr>
          <a:xfrm>
            <a:off x="2897655" y="6151617"/>
            <a:ext cx="49725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900</a:t>
            </a:r>
          </a:p>
        </p:txBody>
      </p:sp>
      <p:sp>
        <p:nvSpPr>
          <p:cNvPr id="4" name="Title 3"/>
          <p:cNvSpPr>
            <a:spLocks noGrp="1"/>
          </p:cNvSpPr>
          <p:nvPr>
            <p:ph type="title"/>
          </p:nvPr>
        </p:nvSpPr>
        <p:spPr>
          <a:xfrm>
            <a:off x="357633" y="28755"/>
            <a:ext cx="8229600" cy="792162"/>
          </a:xfrm>
        </p:spPr>
        <p:txBody>
          <a:bodyPr>
            <a:noAutofit/>
          </a:bodyPr>
          <a:lstStyle/>
          <a:p>
            <a:r>
              <a:rPr lang="en-US" sz="6000" b="1" dirty="0"/>
              <a:t>The Medieval Church</a:t>
            </a:r>
            <a:endParaRPr lang="en-US" b="1" dirty="0"/>
          </a:p>
        </p:txBody>
      </p:sp>
      <p:sp>
        <p:nvSpPr>
          <p:cNvPr id="10" name="TextBox 9"/>
          <p:cNvSpPr txBox="1"/>
          <p:nvPr/>
        </p:nvSpPr>
        <p:spPr>
          <a:xfrm>
            <a:off x="972367" y="6151617"/>
            <a:ext cx="49576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700</a:t>
            </a:r>
          </a:p>
        </p:txBody>
      </p:sp>
      <p:sp>
        <p:nvSpPr>
          <p:cNvPr id="2" name="Rectangle 1"/>
          <p:cNvSpPr/>
          <p:nvPr/>
        </p:nvSpPr>
        <p:spPr>
          <a:xfrm>
            <a:off x="260128" y="5303570"/>
            <a:ext cx="960120" cy="86301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7th Century</a:t>
            </a:r>
          </a:p>
        </p:txBody>
      </p:sp>
      <p:sp>
        <p:nvSpPr>
          <p:cNvPr id="136" name="TextBox 135"/>
          <p:cNvSpPr txBox="1"/>
          <p:nvPr/>
        </p:nvSpPr>
        <p:spPr>
          <a:xfrm>
            <a:off x="10792" y="6151617"/>
            <a:ext cx="49576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600</a:t>
            </a:r>
          </a:p>
        </p:txBody>
      </p:sp>
      <p:sp>
        <p:nvSpPr>
          <p:cNvPr id="7" name="Rectangle 6"/>
          <p:cNvSpPr/>
          <p:nvPr/>
        </p:nvSpPr>
        <p:spPr>
          <a:xfrm>
            <a:off x="3140511" y="5303570"/>
            <a:ext cx="960120" cy="86301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10th Century</a:t>
            </a:r>
          </a:p>
        </p:txBody>
      </p:sp>
      <p:sp>
        <p:nvSpPr>
          <p:cNvPr id="143" name="TextBox 142"/>
          <p:cNvSpPr txBox="1"/>
          <p:nvPr/>
        </p:nvSpPr>
        <p:spPr>
          <a:xfrm>
            <a:off x="3748799" y="6151617"/>
            <a:ext cx="838200" cy="3385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1000</a:t>
            </a:r>
          </a:p>
        </p:txBody>
      </p:sp>
      <p:sp>
        <p:nvSpPr>
          <p:cNvPr id="133" name="Rectangle 132"/>
          <p:cNvSpPr/>
          <p:nvPr/>
        </p:nvSpPr>
        <p:spPr>
          <a:xfrm>
            <a:off x="4090625" y="5303570"/>
            <a:ext cx="960120" cy="86301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11th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Century</a:t>
            </a:r>
          </a:p>
        </p:txBody>
      </p:sp>
      <p:sp>
        <p:nvSpPr>
          <p:cNvPr id="53" name="TextBox 52"/>
          <p:cNvSpPr txBox="1"/>
          <p:nvPr/>
        </p:nvSpPr>
        <p:spPr>
          <a:xfrm>
            <a:off x="4724620" y="6151617"/>
            <a:ext cx="6527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1100</a:t>
            </a:r>
          </a:p>
        </p:txBody>
      </p:sp>
      <p:sp>
        <p:nvSpPr>
          <p:cNvPr id="52" name="Rectangle 51"/>
          <p:cNvSpPr/>
          <p:nvPr/>
        </p:nvSpPr>
        <p:spPr>
          <a:xfrm>
            <a:off x="5039158" y="5303570"/>
            <a:ext cx="960120" cy="863015"/>
          </a:xfrm>
          <a:prstGeom prst="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12th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Century</a:t>
            </a:r>
          </a:p>
        </p:txBody>
      </p:sp>
      <p:sp>
        <p:nvSpPr>
          <p:cNvPr id="54" name="TextBox 53"/>
          <p:cNvSpPr txBox="1"/>
          <p:nvPr/>
        </p:nvSpPr>
        <p:spPr>
          <a:xfrm>
            <a:off x="5691719" y="6151617"/>
            <a:ext cx="6527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1200</a:t>
            </a:r>
          </a:p>
        </p:txBody>
      </p:sp>
      <p:sp>
        <p:nvSpPr>
          <p:cNvPr id="31" name="Rectangle 30">
            <a:extLst>
              <a:ext uri="{FF2B5EF4-FFF2-40B4-BE49-F238E27FC236}">
                <a16:creationId xmlns:a16="http://schemas.microsoft.com/office/drawing/2014/main" id="{D03A4EEC-36AD-46AD-96DC-8C484144385B}"/>
              </a:ext>
            </a:extLst>
          </p:cNvPr>
          <p:cNvSpPr/>
          <p:nvPr/>
        </p:nvSpPr>
        <p:spPr>
          <a:xfrm>
            <a:off x="5993055" y="5303570"/>
            <a:ext cx="960120" cy="863015"/>
          </a:xfrm>
          <a:prstGeom prst="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13th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Century</a:t>
            </a:r>
          </a:p>
        </p:txBody>
      </p:sp>
      <p:sp>
        <p:nvSpPr>
          <p:cNvPr id="32" name="Rectangle 31">
            <a:extLst>
              <a:ext uri="{FF2B5EF4-FFF2-40B4-BE49-F238E27FC236}">
                <a16:creationId xmlns:a16="http://schemas.microsoft.com/office/drawing/2014/main" id="{BC8F85D8-7C80-4E5C-8FFB-B05E38A0AFE3}"/>
              </a:ext>
            </a:extLst>
          </p:cNvPr>
          <p:cNvSpPr/>
          <p:nvPr/>
        </p:nvSpPr>
        <p:spPr>
          <a:xfrm>
            <a:off x="6950578" y="5303570"/>
            <a:ext cx="960120" cy="863015"/>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14th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Century</a:t>
            </a:r>
          </a:p>
        </p:txBody>
      </p:sp>
      <p:sp>
        <p:nvSpPr>
          <p:cNvPr id="34" name="TextBox 33">
            <a:extLst>
              <a:ext uri="{FF2B5EF4-FFF2-40B4-BE49-F238E27FC236}">
                <a16:creationId xmlns:a16="http://schemas.microsoft.com/office/drawing/2014/main" id="{4679BB6E-18B2-4EDD-A722-A62E946F293A}"/>
              </a:ext>
            </a:extLst>
          </p:cNvPr>
          <p:cNvSpPr txBox="1"/>
          <p:nvPr/>
        </p:nvSpPr>
        <p:spPr>
          <a:xfrm>
            <a:off x="6633783" y="6151617"/>
            <a:ext cx="6527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1300</a:t>
            </a:r>
          </a:p>
        </p:txBody>
      </p:sp>
      <p:sp>
        <p:nvSpPr>
          <p:cNvPr id="35" name="TextBox 34">
            <a:extLst>
              <a:ext uri="{FF2B5EF4-FFF2-40B4-BE49-F238E27FC236}">
                <a16:creationId xmlns:a16="http://schemas.microsoft.com/office/drawing/2014/main" id="{E93B46CC-C4EA-4F69-8005-976911ED6BE4}"/>
              </a:ext>
            </a:extLst>
          </p:cNvPr>
          <p:cNvSpPr txBox="1"/>
          <p:nvPr/>
        </p:nvSpPr>
        <p:spPr>
          <a:xfrm>
            <a:off x="7581947" y="6151617"/>
            <a:ext cx="6527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1400</a:t>
            </a:r>
          </a:p>
        </p:txBody>
      </p:sp>
      <p:sp>
        <p:nvSpPr>
          <p:cNvPr id="46" name="Rectangle 45">
            <a:extLst>
              <a:ext uri="{FF2B5EF4-FFF2-40B4-BE49-F238E27FC236}">
                <a16:creationId xmlns:a16="http://schemas.microsoft.com/office/drawing/2014/main" id="{5223CA54-B947-40D7-876B-E5A5E98FFE3A}"/>
              </a:ext>
            </a:extLst>
          </p:cNvPr>
          <p:cNvSpPr/>
          <p:nvPr/>
        </p:nvSpPr>
        <p:spPr>
          <a:xfrm>
            <a:off x="7892888" y="5303570"/>
            <a:ext cx="960120" cy="863015"/>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15th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Century</a:t>
            </a:r>
          </a:p>
        </p:txBody>
      </p:sp>
      <p:sp>
        <p:nvSpPr>
          <p:cNvPr id="47" name="TextBox 46">
            <a:extLst>
              <a:ext uri="{FF2B5EF4-FFF2-40B4-BE49-F238E27FC236}">
                <a16:creationId xmlns:a16="http://schemas.microsoft.com/office/drawing/2014/main" id="{CE5FFC9B-A5EE-47FA-889C-E49DE38E30E2}"/>
              </a:ext>
            </a:extLst>
          </p:cNvPr>
          <p:cNvSpPr txBox="1"/>
          <p:nvPr/>
        </p:nvSpPr>
        <p:spPr>
          <a:xfrm>
            <a:off x="8545630" y="6151617"/>
            <a:ext cx="65274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1500</a:t>
            </a:r>
          </a:p>
        </p:txBody>
      </p:sp>
      <p:pic>
        <p:nvPicPr>
          <p:cNvPr id="9" name="Picture 8">
            <a:extLst>
              <a:ext uri="{FF2B5EF4-FFF2-40B4-BE49-F238E27FC236}">
                <a16:creationId xmlns:a16="http://schemas.microsoft.com/office/drawing/2014/main" id="{EB51CA52-745E-426D-ABDE-FD95BE835F90}"/>
              </a:ext>
            </a:extLst>
          </p:cNvPr>
          <p:cNvPicPr>
            <a:picLocks noChangeAspect="1"/>
          </p:cNvPicPr>
          <p:nvPr/>
        </p:nvPicPr>
        <p:blipFill>
          <a:blip r:embed="rId2"/>
          <a:stretch>
            <a:fillRect/>
          </a:stretch>
        </p:blipFill>
        <p:spPr>
          <a:xfrm>
            <a:off x="237427" y="2566341"/>
            <a:ext cx="323116" cy="2816596"/>
          </a:xfrm>
          <a:prstGeom prst="rect">
            <a:avLst/>
          </a:prstGeom>
        </p:spPr>
      </p:pic>
      <p:pic>
        <p:nvPicPr>
          <p:cNvPr id="13" name="Picture 12">
            <a:extLst>
              <a:ext uri="{FF2B5EF4-FFF2-40B4-BE49-F238E27FC236}">
                <a16:creationId xmlns:a16="http://schemas.microsoft.com/office/drawing/2014/main" id="{E754FACD-7C4A-46EE-91A9-B7019FD13E0B}"/>
              </a:ext>
            </a:extLst>
          </p:cNvPr>
          <p:cNvPicPr>
            <a:picLocks noChangeAspect="1"/>
          </p:cNvPicPr>
          <p:nvPr/>
        </p:nvPicPr>
        <p:blipFill>
          <a:blip r:embed="rId3"/>
          <a:stretch>
            <a:fillRect/>
          </a:stretch>
        </p:blipFill>
        <p:spPr>
          <a:xfrm>
            <a:off x="1402341" y="1475062"/>
            <a:ext cx="329213" cy="3907875"/>
          </a:xfrm>
          <a:prstGeom prst="rect">
            <a:avLst/>
          </a:prstGeom>
        </p:spPr>
      </p:pic>
      <p:pic>
        <p:nvPicPr>
          <p:cNvPr id="14" name="Picture 13">
            <a:extLst>
              <a:ext uri="{FF2B5EF4-FFF2-40B4-BE49-F238E27FC236}">
                <a16:creationId xmlns:a16="http://schemas.microsoft.com/office/drawing/2014/main" id="{A9709F37-34F7-44F5-9F47-E6094B649B8C}"/>
              </a:ext>
            </a:extLst>
          </p:cNvPr>
          <p:cNvPicPr>
            <a:picLocks noChangeAspect="1"/>
          </p:cNvPicPr>
          <p:nvPr/>
        </p:nvPicPr>
        <p:blipFill>
          <a:blip r:embed="rId4"/>
          <a:stretch>
            <a:fillRect/>
          </a:stretch>
        </p:blipFill>
        <p:spPr>
          <a:xfrm>
            <a:off x="2032890" y="1996957"/>
            <a:ext cx="323116" cy="3377477"/>
          </a:xfrm>
          <a:prstGeom prst="rect">
            <a:avLst/>
          </a:prstGeom>
        </p:spPr>
      </p:pic>
      <p:pic>
        <p:nvPicPr>
          <p:cNvPr id="15" name="Picture 14">
            <a:extLst>
              <a:ext uri="{FF2B5EF4-FFF2-40B4-BE49-F238E27FC236}">
                <a16:creationId xmlns:a16="http://schemas.microsoft.com/office/drawing/2014/main" id="{6F27B4D7-DAEC-4A85-848E-D1F73F6BE509}"/>
              </a:ext>
            </a:extLst>
          </p:cNvPr>
          <p:cNvPicPr>
            <a:picLocks noChangeAspect="1"/>
          </p:cNvPicPr>
          <p:nvPr/>
        </p:nvPicPr>
        <p:blipFill>
          <a:blip r:embed="rId5"/>
          <a:stretch>
            <a:fillRect/>
          </a:stretch>
        </p:blipFill>
        <p:spPr>
          <a:xfrm>
            <a:off x="2334503" y="1247084"/>
            <a:ext cx="323116" cy="4127350"/>
          </a:xfrm>
          <a:prstGeom prst="rect">
            <a:avLst/>
          </a:prstGeom>
        </p:spPr>
      </p:pic>
      <p:pic>
        <p:nvPicPr>
          <p:cNvPr id="16" name="Picture 15">
            <a:extLst>
              <a:ext uri="{FF2B5EF4-FFF2-40B4-BE49-F238E27FC236}">
                <a16:creationId xmlns:a16="http://schemas.microsoft.com/office/drawing/2014/main" id="{64747567-289E-40DA-A54A-0B48C654FF2F}"/>
              </a:ext>
            </a:extLst>
          </p:cNvPr>
          <p:cNvPicPr>
            <a:picLocks noChangeAspect="1"/>
          </p:cNvPicPr>
          <p:nvPr/>
        </p:nvPicPr>
        <p:blipFill>
          <a:blip r:embed="rId6"/>
          <a:stretch>
            <a:fillRect/>
          </a:stretch>
        </p:blipFill>
        <p:spPr>
          <a:xfrm>
            <a:off x="3032971" y="1923799"/>
            <a:ext cx="323116" cy="3450635"/>
          </a:xfrm>
          <a:prstGeom prst="rect">
            <a:avLst/>
          </a:prstGeom>
        </p:spPr>
      </p:pic>
      <p:pic>
        <p:nvPicPr>
          <p:cNvPr id="17" name="Picture 16">
            <a:extLst>
              <a:ext uri="{FF2B5EF4-FFF2-40B4-BE49-F238E27FC236}">
                <a16:creationId xmlns:a16="http://schemas.microsoft.com/office/drawing/2014/main" id="{EAFB4602-7177-48CC-A3BE-621342E7765D}"/>
              </a:ext>
            </a:extLst>
          </p:cNvPr>
          <p:cNvPicPr>
            <a:picLocks noChangeAspect="1"/>
          </p:cNvPicPr>
          <p:nvPr/>
        </p:nvPicPr>
        <p:blipFill>
          <a:blip r:embed="rId7"/>
          <a:stretch>
            <a:fillRect/>
          </a:stretch>
        </p:blipFill>
        <p:spPr>
          <a:xfrm>
            <a:off x="1166230" y="2253011"/>
            <a:ext cx="323116" cy="3121423"/>
          </a:xfrm>
          <a:prstGeom prst="rect">
            <a:avLst/>
          </a:prstGeom>
        </p:spPr>
      </p:pic>
      <p:pic>
        <p:nvPicPr>
          <p:cNvPr id="18" name="Picture 17">
            <a:extLst>
              <a:ext uri="{FF2B5EF4-FFF2-40B4-BE49-F238E27FC236}">
                <a16:creationId xmlns:a16="http://schemas.microsoft.com/office/drawing/2014/main" id="{F87DE455-E945-4982-91D5-070CCA8FE393}"/>
              </a:ext>
            </a:extLst>
          </p:cNvPr>
          <p:cNvPicPr>
            <a:picLocks noChangeAspect="1"/>
          </p:cNvPicPr>
          <p:nvPr/>
        </p:nvPicPr>
        <p:blipFill>
          <a:blip r:embed="rId8"/>
          <a:stretch>
            <a:fillRect/>
          </a:stretch>
        </p:blipFill>
        <p:spPr>
          <a:xfrm>
            <a:off x="3687993" y="3002884"/>
            <a:ext cx="323116" cy="2371550"/>
          </a:xfrm>
          <a:prstGeom prst="rect">
            <a:avLst/>
          </a:prstGeom>
        </p:spPr>
      </p:pic>
      <p:pic>
        <p:nvPicPr>
          <p:cNvPr id="19" name="Picture 18">
            <a:extLst>
              <a:ext uri="{FF2B5EF4-FFF2-40B4-BE49-F238E27FC236}">
                <a16:creationId xmlns:a16="http://schemas.microsoft.com/office/drawing/2014/main" id="{A9764096-D541-4924-9959-25FAE9B12E11}"/>
              </a:ext>
            </a:extLst>
          </p:cNvPr>
          <p:cNvPicPr>
            <a:picLocks noChangeAspect="1"/>
          </p:cNvPicPr>
          <p:nvPr/>
        </p:nvPicPr>
        <p:blipFill>
          <a:blip r:embed="rId9"/>
          <a:stretch>
            <a:fillRect/>
          </a:stretch>
        </p:blipFill>
        <p:spPr>
          <a:xfrm>
            <a:off x="4018589" y="2566341"/>
            <a:ext cx="323116" cy="2816596"/>
          </a:xfrm>
          <a:prstGeom prst="rect">
            <a:avLst/>
          </a:prstGeom>
        </p:spPr>
      </p:pic>
      <p:sp>
        <p:nvSpPr>
          <p:cNvPr id="38" name="TextBox 37">
            <a:extLst>
              <a:ext uri="{FF2B5EF4-FFF2-40B4-BE49-F238E27FC236}">
                <a16:creationId xmlns:a16="http://schemas.microsoft.com/office/drawing/2014/main" id="{55E34644-20B4-42DA-8E5B-3EAC8E5DB02D}"/>
              </a:ext>
            </a:extLst>
          </p:cNvPr>
          <p:cNvSpPr txBox="1"/>
          <p:nvPr/>
        </p:nvSpPr>
        <p:spPr>
          <a:xfrm rot="16200000">
            <a:off x="3583619" y="2916209"/>
            <a:ext cx="4280618"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1151 – </a:t>
            </a:r>
            <a:r>
              <a:rPr kumimoji="0" lang="en-US" sz="1200" b="0" i="0" u="none" strike="noStrike" kern="1200" cap="none" spc="0" normalizeH="0" baseline="0" noProof="0" dirty="0">
                <a:ln>
                  <a:noFill/>
                </a:ln>
                <a:solidFill>
                  <a:prstClr val="black"/>
                </a:solidFill>
                <a:effectLst/>
                <a:uLnTx/>
                <a:uFillTx/>
                <a:latin typeface="Calibri"/>
                <a:ea typeface="+mn-ea"/>
                <a:cs typeface="+mn-cs"/>
              </a:rPr>
              <a:t>Peter Lombard writes the standard theological textbook</a:t>
            </a:r>
          </a:p>
        </p:txBody>
      </p:sp>
      <p:sp>
        <p:nvSpPr>
          <p:cNvPr id="43" name="TextBox 42">
            <a:extLst>
              <a:ext uri="{FF2B5EF4-FFF2-40B4-BE49-F238E27FC236}">
                <a16:creationId xmlns:a16="http://schemas.microsoft.com/office/drawing/2014/main" id="{6194CD73-67DF-469F-8B38-2B4CB5FB6353}"/>
              </a:ext>
            </a:extLst>
          </p:cNvPr>
          <p:cNvSpPr txBox="1"/>
          <p:nvPr/>
        </p:nvSpPr>
        <p:spPr>
          <a:xfrm rot="16200000">
            <a:off x="4846304" y="3837611"/>
            <a:ext cx="2815612"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1227 – </a:t>
            </a:r>
            <a:r>
              <a:rPr kumimoji="0" lang="en-US" sz="1200" b="0" i="0" u="none" strike="noStrike" kern="1200" cap="none" spc="0" normalizeH="0" baseline="0" noProof="0" dirty="0">
                <a:ln>
                  <a:noFill/>
                </a:ln>
                <a:solidFill>
                  <a:prstClr val="black"/>
                </a:solidFill>
                <a:effectLst/>
                <a:uLnTx/>
                <a:uFillTx/>
                <a:latin typeface="Calibri"/>
                <a:ea typeface="+mn-ea"/>
                <a:cs typeface="+mn-cs"/>
              </a:rPr>
              <a:t>Beginning of the Inquisition</a:t>
            </a:r>
          </a:p>
        </p:txBody>
      </p:sp>
      <p:sp>
        <p:nvSpPr>
          <p:cNvPr id="44" name="TextBox 43">
            <a:extLst>
              <a:ext uri="{FF2B5EF4-FFF2-40B4-BE49-F238E27FC236}">
                <a16:creationId xmlns:a16="http://schemas.microsoft.com/office/drawing/2014/main" id="{A6B0C610-94DF-477C-87B0-BD05E858BCDC}"/>
              </a:ext>
            </a:extLst>
          </p:cNvPr>
          <p:cNvSpPr txBox="1"/>
          <p:nvPr/>
        </p:nvSpPr>
        <p:spPr>
          <a:xfrm rot="16200000">
            <a:off x="5637605" y="4089860"/>
            <a:ext cx="2309151"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1285 – 1349 – </a:t>
            </a:r>
            <a:r>
              <a:rPr kumimoji="0" lang="en-US" sz="1200" b="0" i="0" u="none" strike="noStrike" kern="1200" cap="none" spc="0" normalizeH="0" baseline="0" noProof="0" dirty="0">
                <a:ln>
                  <a:noFill/>
                </a:ln>
                <a:solidFill>
                  <a:prstClr val="black"/>
                </a:solidFill>
                <a:effectLst/>
                <a:uLnTx/>
                <a:uFillTx/>
                <a:latin typeface="Calibri"/>
                <a:ea typeface="+mn-ea"/>
                <a:cs typeface="+mn-cs"/>
              </a:rPr>
              <a:t>William of Ockham</a:t>
            </a:r>
          </a:p>
        </p:txBody>
      </p:sp>
      <p:sp>
        <p:nvSpPr>
          <p:cNvPr id="45" name="TextBox 44">
            <a:extLst>
              <a:ext uri="{FF2B5EF4-FFF2-40B4-BE49-F238E27FC236}">
                <a16:creationId xmlns:a16="http://schemas.microsoft.com/office/drawing/2014/main" id="{4450DABD-8B00-4896-B532-7BC675B56726}"/>
              </a:ext>
            </a:extLst>
          </p:cNvPr>
          <p:cNvSpPr txBox="1"/>
          <p:nvPr/>
        </p:nvSpPr>
        <p:spPr>
          <a:xfrm rot="16200000">
            <a:off x="4595743" y="3194929"/>
            <a:ext cx="4099013"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1274 – </a:t>
            </a:r>
            <a:r>
              <a:rPr kumimoji="0" lang="en-US" sz="1200" b="0" i="0" u="none" strike="noStrike" kern="1200" cap="none" spc="0" normalizeH="0" baseline="0" noProof="0" dirty="0">
                <a:ln>
                  <a:noFill/>
                </a:ln>
                <a:solidFill>
                  <a:prstClr val="black"/>
                </a:solidFill>
                <a:effectLst/>
                <a:uLnTx/>
                <a:uFillTx/>
                <a:latin typeface="Calibri"/>
                <a:ea typeface="+mn-ea"/>
                <a:cs typeface="+mn-cs"/>
              </a:rPr>
              <a:t>Thomas Aquinas writes the Summa Theologica</a:t>
            </a:r>
          </a:p>
        </p:txBody>
      </p:sp>
      <p:sp>
        <p:nvSpPr>
          <p:cNvPr id="50" name="TextBox 49">
            <a:extLst>
              <a:ext uri="{FF2B5EF4-FFF2-40B4-BE49-F238E27FC236}">
                <a16:creationId xmlns:a16="http://schemas.microsoft.com/office/drawing/2014/main" id="{FBCAB2D7-2DC7-4AFD-8706-74C0549B25F8}"/>
              </a:ext>
            </a:extLst>
          </p:cNvPr>
          <p:cNvSpPr txBox="1"/>
          <p:nvPr/>
        </p:nvSpPr>
        <p:spPr>
          <a:xfrm rot="16200000">
            <a:off x="5310575" y="3487696"/>
            <a:ext cx="3513479"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1309–1377 – </a:t>
            </a:r>
            <a:r>
              <a:rPr kumimoji="0" lang="en-US" sz="1200" b="0" i="0" u="none" strike="noStrike" kern="1200" cap="none" spc="0" normalizeH="0" baseline="0" noProof="0" dirty="0">
                <a:ln>
                  <a:noFill/>
                </a:ln>
                <a:solidFill>
                  <a:prstClr val="black"/>
                </a:solidFill>
                <a:effectLst/>
                <a:uLnTx/>
                <a:uFillTx/>
                <a:latin typeface="Calibri"/>
                <a:ea typeface="+mn-ea"/>
                <a:cs typeface="+mn-cs"/>
              </a:rPr>
              <a:t>The Babylonian Captivity of the Papacy</a:t>
            </a:r>
          </a:p>
        </p:txBody>
      </p:sp>
      <p:sp>
        <p:nvSpPr>
          <p:cNvPr id="51" name="TextBox 50">
            <a:extLst>
              <a:ext uri="{FF2B5EF4-FFF2-40B4-BE49-F238E27FC236}">
                <a16:creationId xmlns:a16="http://schemas.microsoft.com/office/drawing/2014/main" id="{A3AC491F-35A8-40E9-B181-A7F4CAAFE43D}"/>
              </a:ext>
            </a:extLst>
          </p:cNvPr>
          <p:cNvSpPr txBox="1"/>
          <p:nvPr/>
        </p:nvSpPr>
        <p:spPr>
          <a:xfrm rot="16200000">
            <a:off x="6204170" y="4097140"/>
            <a:ext cx="2294279"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1347–1400 – </a:t>
            </a:r>
            <a:r>
              <a:rPr kumimoji="0" lang="en-US" sz="1200" b="0" i="0" u="none" strike="noStrike" kern="1200" cap="none" spc="0" normalizeH="0" baseline="0" noProof="0" dirty="0">
                <a:ln>
                  <a:noFill/>
                </a:ln>
                <a:solidFill>
                  <a:prstClr val="black"/>
                </a:solidFill>
                <a:effectLst/>
                <a:uLnTx/>
                <a:uFillTx/>
                <a:latin typeface="Calibri"/>
                <a:ea typeface="+mn-ea"/>
                <a:cs typeface="+mn-cs"/>
              </a:rPr>
              <a:t>The Black Plague</a:t>
            </a:r>
          </a:p>
        </p:txBody>
      </p:sp>
      <p:grpSp>
        <p:nvGrpSpPr>
          <p:cNvPr id="3" name="Group 2">
            <a:extLst>
              <a:ext uri="{FF2B5EF4-FFF2-40B4-BE49-F238E27FC236}">
                <a16:creationId xmlns:a16="http://schemas.microsoft.com/office/drawing/2014/main" id="{1F23E60E-3552-4075-A466-7AB43F4E35BD}"/>
              </a:ext>
            </a:extLst>
          </p:cNvPr>
          <p:cNvGrpSpPr/>
          <p:nvPr/>
        </p:nvGrpSpPr>
        <p:grpSpPr>
          <a:xfrm>
            <a:off x="4957032" y="2277889"/>
            <a:ext cx="1062767" cy="3015290"/>
            <a:chOff x="4957032" y="2277889"/>
            <a:chExt cx="1062767" cy="3015290"/>
          </a:xfrm>
        </p:grpSpPr>
        <p:sp>
          <p:nvSpPr>
            <p:cNvPr id="36" name="TextBox 35">
              <a:extLst>
                <a:ext uri="{FF2B5EF4-FFF2-40B4-BE49-F238E27FC236}">
                  <a16:creationId xmlns:a16="http://schemas.microsoft.com/office/drawing/2014/main" id="{36878E26-7E7E-4F24-AD16-10343C802925}"/>
                </a:ext>
              </a:extLst>
            </p:cNvPr>
            <p:cNvSpPr txBox="1"/>
            <p:nvPr/>
          </p:nvSpPr>
          <p:spPr>
            <a:xfrm rot="16200000">
              <a:off x="4077112" y="3547195"/>
              <a:ext cx="2815612"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FF"/>
                  </a:solidFill>
                  <a:effectLst/>
                  <a:uLnTx/>
                  <a:uFillTx/>
                  <a:latin typeface="Calibri"/>
                  <a:ea typeface="+mn-ea"/>
                  <a:cs typeface="+mn-cs"/>
                </a:rPr>
                <a:t>1096 – 1204 – </a:t>
              </a:r>
              <a:r>
                <a:rPr kumimoji="0" lang="en-US" sz="1200" b="0" i="0" u="none" strike="noStrike" kern="1200" cap="none" spc="0" normalizeH="0" baseline="0" noProof="0" dirty="0">
                  <a:ln>
                    <a:noFill/>
                  </a:ln>
                  <a:solidFill>
                    <a:srgbClr val="0000FF"/>
                  </a:solidFill>
                  <a:effectLst/>
                  <a:uLnTx/>
                  <a:uFillTx/>
                  <a:latin typeface="Calibri"/>
                  <a:ea typeface="+mn-ea"/>
                  <a:cs typeface="+mn-cs"/>
                </a:rPr>
                <a:t>The Crusades</a:t>
              </a:r>
            </a:p>
          </p:txBody>
        </p:sp>
        <p:sp>
          <p:nvSpPr>
            <p:cNvPr id="21" name="Right Brace 20">
              <a:extLst>
                <a:ext uri="{FF2B5EF4-FFF2-40B4-BE49-F238E27FC236}">
                  <a16:creationId xmlns:a16="http://schemas.microsoft.com/office/drawing/2014/main" id="{803D13FA-CB64-4FCC-880A-E9D7BE118077}"/>
                </a:ext>
              </a:extLst>
            </p:cNvPr>
            <p:cNvSpPr/>
            <p:nvPr/>
          </p:nvSpPr>
          <p:spPr>
            <a:xfrm rot="16200000">
              <a:off x="5374116" y="4647495"/>
              <a:ext cx="228600" cy="1062767"/>
            </a:xfrm>
            <a:prstGeom prst="rightBrace">
              <a:avLst/>
            </a:prstGeom>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FF"/>
                </a:solidFill>
                <a:effectLst/>
                <a:uLnTx/>
                <a:uFillTx/>
                <a:latin typeface="Calibri"/>
                <a:ea typeface="+mn-ea"/>
                <a:cs typeface="+mn-cs"/>
              </a:endParaRPr>
            </a:p>
          </p:txBody>
        </p:sp>
      </p:grpSp>
      <p:sp>
        <p:nvSpPr>
          <p:cNvPr id="55" name="TextBox 54">
            <a:extLst>
              <a:ext uri="{FF2B5EF4-FFF2-40B4-BE49-F238E27FC236}">
                <a16:creationId xmlns:a16="http://schemas.microsoft.com/office/drawing/2014/main" id="{2BA6D4EE-28F5-4157-9AD0-B6B918FED32F}"/>
              </a:ext>
            </a:extLst>
          </p:cNvPr>
          <p:cNvSpPr txBox="1"/>
          <p:nvPr/>
        </p:nvSpPr>
        <p:spPr>
          <a:xfrm rot="16200000">
            <a:off x="5901024" y="3487540"/>
            <a:ext cx="3513479"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1380 – </a:t>
            </a:r>
            <a:r>
              <a:rPr kumimoji="0" lang="en-US" sz="1200" b="0" i="0" u="none" strike="noStrike" kern="1200" cap="none" spc="0" normalizeH="0" baseline="0" noProof="0" dirty="0">
                <a:ln>
                  <a:noFill/>
                </a:ln>
                <a:solidFill>
                  <a:prstClr val="black"/>
                </a:solidFill>
                <a:effectLst/>
                <a:uLnTx/>
                <a:uFillTx/>
                <a:latin typeface="Calibri"/>
                <a:ea typeface="+mn-ea"/>
                <a:cs typeface="+mn-cs"/>
              </a:rPr>
              <a:t>Wycliffe supervises English Bible translation </a:t>
            </a:r>
          </a:p>
        </p:txBody>
      </p:sp>
      <p:sp>
        <p:nvSpPr>
          <p:cNvPr id="56" name="TextBox 55">
            <a:extLst>
              <a:ext uri="{FF2B5EF4-FFF2-40B4-BE49-F238E27FC236}">
                <a16:creationId xmlns:a16="http://schemas.microsoft.com/office/drawing/2014/main" id="{950EB347-4D1A-44E0-B9F4-CFEAC3CF5A19}"/>
              </a:ext>
            </a:extLst>
          </p:cNvPr>
          <p:cNvSpPr txBox="1"/>
          <p:nvPr/>
        </p:nvSpPr>
        <p:spPr>
          <a:xfrm rot="16200000">
            <a:off x="6857284" y="4063180"/>
            <a:ext cx="2362200"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1415 –  </a:t>
            </a:r>
            <a:r>
              <a:rPr kumimoji="0" lang="en-US" sz="1200" b="0" i="0" u="none" strike="noStrike" kern="1200" cap="none" spc="0" normalizeH="0" baseline="0" noProof="0" dirty="0">
                <a:ln>
                  <a:noFill/>
                </a:ln>
                <a:solidFill>
                  <a:prstClr val="black"/>
                </a:solidFill>
                <a:effectLst/>
                <a:uLnTx/>
                <a:uFillTx/>
                <a:latin typeface="Calibri"/>
                <a:ea typeface="+mn-ea"/>
                <a:cs typeface="+mn-cs"/>
              </a:rPr>
              <a:t>Jan Hus burned at stake </a:t>
            </a:r>
          </a:p>
        </p:txBody>
      </p:sp>
      <p:sp>
        <p:nvSpPr>
          <p:cNvPr id="57" name="TextBox 56">
            <a:extLst>
              <a:ext uri="{FF2B5EF4-FFF2-40B4-BE49-F238E27FC236}">
                <a16:creationId xmlns:a16="http://schemas.microsoft.com/office/drawing/2014/main" id="{6CBBA529-AE5A-4494-B963-B6A00E63E3BA}"/>
              </a:ext>
            </a:extLst>
          </p:cNvPr>
          <p:cNvSpPr txBox="1"/>
          <p:nvPr/>
        </p:nvSpPr>
        <p:spPr>
          <a:xfrm rot="16200000">
            <a:off x="6785648" y="3695445"/>
            <a:ext cx="3097669"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1456 – </a:t>
            </a:r>
            <a:r>
              <a:rPr kumimoji="0" lang="en-US" sz="1200" b="0" i="0" u="none" strike="noStrike" kern="1200" cap="none" spc="0" normalizeH="0" baseline="0" noProof="0" dirty="0">
                <a:ln>
                  <a:noFill/>
                </a:ln>
                <a:solidFill>
                  <a:prstClr val="black"/>
                </a:solidFill>
                <a:effectLst/>
                <a:uLnTx/>
                <a:uFillTx/>
                <a:latin typeface="Calibri"/>
                <a:ea typeface="+mn-ea"/>
                <a:cs typeface="+mn-cs"/>
              </a:rPr>
              <a:t>Gutenberg produces first printed Bible </a:t>
            </a:r>
          </a:p>
        </p:txBody>
      </p:sp>
      <p:sp>
        <p:nvSpPr>
          <p:cNvPr id="48" name="TextBox 47">
            <a:extLst>
              <a:ext uri="{FF2B5EF4-FFF2-40B4-BE49-F238E27FC236}">
                <a16:creationId xmlns:a16="http://schemas.microsoft.com/office/drawing/2014/main" id="{23FF5C87-B732-463A-B56B-08F6A15CB5A8}"/>
              </a:ext>
            </a:extLst>
          </p:cNvPr>
          <p:cNvSpPr txBox="1"/>
          <p:nvPr/>
        </p:nvSpPr>
        <p:spPr>
          <a:xfrm rot="16200000">
            <a:off x="-1284493" y="3772089"/>
            <a:ext cx="2944379"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590 – 604 – </a:t>
            </a:r>
            <a:r>
              <a:rPr kumimoji="0" lang="en-US" sz="1200" b="0" i="0" u="none" strike="noStrike" kern="1200" cap="none" spc="0" normalizeH="0" baseline="0" noProof="0" dirty="0">
                <a:ln>
                  <a:noFill/>
                </a:ln>
                <a:solidFill>
                  <a:prstClr val="black"/>
                </a:solidFill>
                <a:effectLst/>
                <a:uLnTx/>
                <a:uFillTx/>
                <a:latin typeface="Calibri"/>
                <a:ea typeface="+mn-ea"/>
                <a:cs typeface="+mn-cs"/>
              </a:rPr>
              <a:t>Pope Gregory the Great</a:t>
            </a:r>
          </a:p>
        </p:txBody>
      </p:sp>
    </p:spTree>
    <p:extLst>
      <p:ext uri="{BB962C8B-B14F-4D97-AF65-F5344CB8AC3E}">
        <p14:creationId xmlns:p14="http://schemas.microsoft.com/office/powerpoint/2010/main" val="28614082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1+#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1+#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1+#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1+#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1+#ppt_w/2"/>
                                          </p:val>
                                        </p:tav>
                                        <p:tav tm="100000">
                                          <p:val>
                                            <p:strVal val="#ppt_x"/>
                                          </p:val>
                                        </p:tav>
                                      </p:tavLst>
                                    </p:anim>
                                    <p:anim calcmode="lin" valueType="num">
                                      <p:cBhvr additive="base">
                                        <p:cTn id="6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additive="base">
                                        <p:cTn id="67" dur="500" fill="hold"/>
                                        <p:tgtEl>
                                          <p:spTgt spid="38"/>
                                        </p:tgtEl>
                                        <p:attrNameLst>
                                          <p:attrName>ppt_x</p:attrName>
                                        </p:attrNameLst>
                                      </p:cBhvr>
                                      <p:tavLst>
                                        <p:tav tm="0">
                                          <p:val>
                                            <p:strVal val="1+#ppt_w/2"/>
                                          </p:val>
                                        </p:tav>
                                        <p:tav tm="100000">
                                          <p:val>
                                            <p:strVal val="#ppt_x"/>
                                          </p:val>
                                        </p:tav>
                                      </p:tavLst>
                                    </p:anim>
                                    <p:anim calcmode="lin" valueType="num">
                                      <p:cBhvr additive="base">
                                        <p:cTn id="68" dur="500" fill="hold"/>
                                        <p:tgtEl>
                                          <p:spTgt spid="38"/>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500" fill="hold"/>
                                        <p:tgtEl>
                                          <p:spTgt spid="43"/>
                                        </p:tgtEl>
                                        <p:attrNameLst>
                                          <p:attrName>ppt_x</p:attrName>
                                        </p:attrNameLst>
                                      </p:cBhvr>
                                      <p:tavLst>
                                        <p:tav tm="0">
                                          <p:val>
                                            <p:strVal val="1+#ppt_w/2"/>
                                          </p:val>
                                        </p:tav>
                                        <p:tav tm="100000">
                                          <p:val>
                                            <p:strVal val="#ppt_x"/>
                                          </p:val>
                                        </p:tav>
                                      </p:tavLst>
                                    </p:anim>
                                    <p:anim calcmode="lin" valueType="num">
                                      <p:cBhvr additive="base">
                                        <p:cTn id="74"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1+#ppt_w/2"/>
                                          </p:val>
                                        </p:tav>
                                        <p:tav tm="100000">
                                          <p:val>
                                            <p:strVal val="#ppt_x"/>
                                          </p:val>
                                        </p:tav>
                                      </p:tavLst>
                                    </p:anim>
                                    <p:anim calcmode="lin" valueType="num">
                                      <p:cBhvr additive="base">
                                        <p:cTn id="80"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additive="base">
                                        <p:cTn id="85" dur="500" fill="hold"/>
                                        <p:tgtEl>
                                          <p:spTgt spid="44"/>
                                        </p:tgtEl>
                                        <p:attrNameLst>
                                          <p:attrName>ppt_x</p:attrName>
                                        </p:attrNameLst>
                                      </p:cBhvr>
                                      <p:tavLst>
                                        <p:tav tm="0">
                                          <p:val>
                                            <p:strVal val="1+#ppt_w/2"/>
                                          </p:val>
                                        </p:tav>
                                        <p:tav tm="100000">
                                          <p:val>
                                            <p:strVal val="#ppt_x"/>
                                          </p:val>
                                        </p:tav>
                                      </p:tavLst>
                                    </p:anim>
                                    <p:anim calcmode="lin" valueType="num">
                                      <p:cBhvr additive="base">
                                        <p:cTn id="86"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additive="base">
                                        <p:cTn id="91" dur="500" fill="hold"/>
                                        <p:tgtEl>
                                          <p:spTgt spid="50"/>
                                        </p:tgtEl>
                                        <p:attrNameLst>
                                          <p:attrName>ppt_x</p:attrName>
                                        </p:attrNameLst>
                                      </p:cBhvr>
                                      <p:tavLst>
                                        <p:tav tm="0">
                                          <p:val>
                                            <p:strVal val="1+#ppt_w/2"/>
                                          </p:val>
                                        </p:tav>
                                        <p:tav tm="100000">
                                          <p:val>
                                            <p:strVal val="#ppt_x"/>
                                          </p:val>
                                        </p:tav>
                                      </p:tavLst>
                                    </p:anim>
                                    <p:anim calcmode="lin" valueType="num">
                                      <p:cBhvr additive="base">
                                        <p:cTn id="92"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500" fill="hold"/>
                                        <p:tgtEl>
                                          <p:spTgt spid="51"/>
                                        </p:tgtEl>
                                        <p:attrNameLst>
                                          <p:attrName>ppt_x</p:attrName>
                                        </p:attrNameLst>
                                      </p:cBhvr>
                                      <p:tavLst>
                                        <p:tav tm="0">
                                          <p:val>
                                            <p:strVal val="1+#ppt_w/2"/>
                                          </p:val>
                                        </p:tav>
                                        <p:tav tm="100000">
                                          <p:val>
                                            <p:strVal val="#ppt_x"/>
                                          </p:val>
                                        </p:tav>
                                      </p:tavLst>
                                    </p:anim>
                                    <p:anim calcmode="lin" valueType="num">
                                      <p:cBhvr additive="base">
                                        <p:cTn id="98"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55"/>
                                        </p:tgtEl>
                                        <p:attrNameLst>
                                          <p:attrName>style.visibility</p:attrName>
                                        </p:attrNameLst>
                                      </p:cBhvr>
                                      <p:to>
                                        <p:strVal val="visible"/>
                                      </p:to>
                                    </p:set>
                                    <p:anim calcmode="lin" valueType="num">
                                      <p:cBhvr additive="base">
                                        <p:cTn id="103" dur="500" fill="hold"/>
                                        <p:tgtEl>
                                          <p:spTgt spid="55"/>
                                        </p:tgtEl>
                                        <p:attrNameLst>
                                          <p:attrName>ppt_x</p:attrName>
                                        </p:attrNameLst>
                                      </p:cBhvr>
                                      <p:tavLst>
                                        <p:tav tm="0">
                                          <p:val>
                                            <p:strVal val="1+#ppt_w/2"/>
                                          </p:val>
                                        </p:tav>
                                        <p:tav tm="100000">
                                          <p:val>
                                            <p:strVal val="#ppt_x"/>
                                          </p:val>
                                        </p:tav>
                                      </p:tavLst>
                                    </p:anim>
                                    <p:anim calcmode="lin" valueType="num">
                                      <p:cBhvr additive="base">
                                        <p:cTn id="104"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56"/>
                                        </p:tgtEl>
                                        <p:attrNameLst>
                                          <p:attrName>style.visibility</p:attrName>
                                        </p:attrNameLst>
                                      </p:cBhvr>
                                      <p:to>
                                        <p:strVal val="visible"/>
                                      </p:to>
                                    </p:set>
                                    <p:anim calcmode="lin" valueType="num">
                                      <p:cBhvr additive="base">
                                        <p:cTn id="109" dur="500" fill="hold"/>
                                        <p:tgtEl>
                                          <p:spTgt spid="56"/>
                                        </p:tgtEl>
                                        <p:attrNameLst>
                                          <p:attrName>ppt_x</p:attrName>
                                        </p:attrNameLst>
                                      </p:cBhvr>
                                      <p:tavLst>
                                        <p:tav tm="0">
                                          <p:val>
                                            <p:strVal val="1+#ppt_w/2"/>
                                          </p:val>
                                        </p:tav>
                                        <p:tav tm="100000">
                                          <p:val>
                                            <p:strVal val="#ppt_x"/>
                                          </p:val>
                                        </p:tav>
                                      </p:tavLst>
                                    </p:anim>
                                    <p:anim calcmode="lin" valueType="num">
                                      <p:cBhvr additive="base">
                                        <p:cTn id="110"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2" fill="hold" grpId="0" nodeType="clickEffect">
                                  <p:stCondLst>
                                    <p:cond delay="0"/>
                                  </p:stCondLst>
                                  <p:childTnLst>
                                    <p:set>
                                      <p:cBhvr>
                                        <p:cTn id="114" dur="1" fill="hold">
                                          <p:stCondLst>
                                            <p:cond delay="0"/>
                                          </p:stCondLst>
                                        </p:cTn>
                                        <p:tgtEl>
                                          <p:spTgt spid="57"/>
                                        </p:tgtEl>
                                        <p:attrNameLst>
                                          <p:attrName>style.visibility</p:attrName>
                                        </p:attrNameLst>
                                      </p:cBhvr>
                                      <p:to>
                                        <p:strVal val="visible"/>
                                      </p:to>
                                    </p:set>
                                    <p:anim calcmode="lin" valueType="num">
                                      <p:cBhvr additive="base">
                                        <p:cTn id="115" dur="500" fill="hold"/>
                                        <p:tgtEl>
                                          <p:spTgt spid="57"/>
                                        </p:tgtEl>
                                        <p:attrNameLst>
                                          <p:attrName>ppt_x</p:attrName>
                                        </p:attrNameLst>
                                      </p:cBhvr>
                                      <p:tavLst>
                                        <p:tav tm="0">
                                          <p:val>
                                            <p:strVal val="1+#ppt_w/2"/>
                                          </p:val>
                                        </p:tav>
                                        <p:tav tm="100000">
                                          <p:val>
                                            <p:strVal val="#ppt_x"/>
                                          </p:val>
                                        </p:tav>
                                      </p:tavLst>
                                    </p:anim>
                                    <p:anim calcmode="lin" valueType="num">
                                      <p:cBhvr additive="base">
                                        <p:cTn id="116"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3" grpId="0"/>
      <p:bldP spid="44" grpId="0"/>
      <p:bldP spid="45" grpId="0"/>
      <p:bldP spid="50" grpId="0"/>
      <p:bldP spid="51" grpId="0"/>
      <p:bldP spid="55" grpId="0"/>
      <p:bldP spid="56" grpId="0"/>
      <p:bldP spid="57" grpId="0"/>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9200" y="5334000"/>
            <a:ext cx="4114800" cy="863015"/>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16</a:t>
            </a:r>
            <a:r>
              <a:rPr kumimoji="0" lang="en-US" sz="2400" b="1" i="0" u="none" strike="noStrike" kern="1200" cap="none" spc="0" normalizeH="0" baseline="30000" noProof="0" dirty="0">
                <a:ln>
                  <a:noFill/>
                </a:ln>
                <a:solidFill>
                  <a:prstClr val="black"/>
                </a:solidFill>
                <a:effectLst/>
                <a:uLnTx/>
                <a:uFillTx/>
                <a:latin typeface="Calibri"/>
                <a:ea typeface="+mn-ea"/>
                <a:cs typeface="+mn-cs"/>
              </a:rPr>
              <a:t>th</a:t>
            </a:r>
            <a:r>
              <a:rPr kumimoji="0" lang="en-US" sz="2400" b="1" i="0" u="none" strike="noStrike" kern="1200" cap="none" spc="0" normalizeH="0" baseline="0" noProof="0" dirty="0">
                <a:ln>
                  <a:noFill/>
                </a:ln>
                <a:solidFill>
                  <a:prstClr val="black"/>
                </a:solidFill>
                <a:effectLst/>
                <a:uLnTx/>
                <a:uFillTx/>
                <a:latin typeface="Calibri"/>
                <a:ea typeface="+mn-ea"/>
                <a:cs typeface="+mn-cs"/>
              </a:rPr>
              <a:t> Century</a:t>
            </a:r>
          </a:p>
        </p:txBody>
      </p:sp>
      <p:sp>
        <p:nvSpPr>
          <p:cNvPr id="11" name="TextBox 10"/>
          <p:cNvSpPr txBox="1"/>
          <p:nvPr/>
        </p:nvSpPr>
        <p:spPr>
          <a:xfrm>
            <a:off x="4975664" y="6197014"/>
            <a:ext cx="75027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1600</a:t>
            </a:r>
          </a:p>
        </p:txBody>
      </p:sp>
      <p:sp>
        <p:nvSpPr>
          <p:cNvPr id="6" name="Rectangle 5"/>
          <p:cNvSpPr/>
          <p:nvPr/>
        </p:nvSpPr>
        <p:spPr>
          <a:xfrm>
            <a:off x="5350802" y="5333999"/>
            <a:ext cx="1891556" cy="863015"/>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a:t>
            </a:r>
            <a:r>
              <a:rPr kumimoji="0" lang="en-US" sz="2400" b="1" i="0" u="none" strike="noStrike" kern="1200" cap="none" spc="0" normalizeH="0" baseline="30000" noProof="0" dirty="0">
                <a:ln>
                  <a:noFill/>
                </a:ln>
                <a:solidFill>
                  <a:prstClr val="black"/>
                </a:solidFill>
                <a:effectLst/>
                <a:uLnTx/>
                <a:uFillTx/>
                <a:latin typeface="Calibri"/>
                <a:ea typeface="+mn-ea"/>
                <a:cs typeface="+mn-cs"/>
              </a:rPr>
              <a:t>th</a:t>
            </a:r>
            <a:r>
              <a:rPr kumimoji="0" lang="en-US" sz="2400" b="1" i="0" u="none" strike="noStrike" kern="1200" cap="none" spc="0" normalizeH="0" baseline="0" noProof="0" dirty="0">
                <a:ln>
                  <a:noFill/>
                </a:ln>
                <a:solidFill>
                  <a:prstClr val="black"/>
                </a:solidFill>
                <a:effectLst/>
                <a:uLnTx/>
                <a:uFillTx/>
                <a:latin typeface="Calibri"/>
                <a:ea typeface="+mn-ea"/>
                <a:cs typeface="+mn-cs"/>
              </a:rPr>
              <a:t> Century</a:t>
            </a:r>
          </a:p>
        </p:txBody>
      </p:sp>
      <p:sp>
        <p:nvSpPr>
          <p:cNvPr id="4" name="Title 3"/>
          <p:cNvSpPr>
            <a:spLocks noGrp="1"/>
          </p:cNvSpPr>
          <p:nvPr>
            <p:ph type="title"/>
          </p:nvPr>
        </p:nvSpPr>
        <p:spPr>
          <a:xfrm>
            <a:off x="357633" y="28755"/>
            <a:ext cx="8229600" cy="792162"/>
          </a:xfrm>
        </p:spPr>
        <p:txBody>
          <a:bodyPr>
            <a:noAutofit/>
          </a:bodyPr>
          <a:lstStyle/>
          <a:p>
            <a:r>
              <a:rPr lang="en-US" sz="6000" b="1" dirty="0"/>
              <a:t>The Reformation</a:t>
            </a:r>
            <a:endParaRPr lang="en-US" b="1" dirty="0"/>
          </a:p>
        </p:txBody>
      </p:sp>
      <p:grpSp>
        <p:nvGrpSpPr>
          <p:cNvPr id="19" name="Group 18"/>
          <p:cNvGrpSpPr/>
          <p:nvPr/>
        </p:nvGrpSpPr>
        <p:grpSpPr>
          <a:xfrm>
            <a:off x="906866" y="6200238"/>
            <a:ext cx="652743" cy="477618"/>
            <a:chOff x="68665" y="5184822"/>
            <a:chExt cx="652743" cy="477618"/>
          </a:xfrm>
        </p:grpSpPr>
        <p:sp>
          <p:nvSpPr>
            <p:cNvPr id="10" name="TextBox 9"/>
            <p:cNvSpPr txBox="1"/>
            <p:nvPr/>
          </p:nvSpPr>
          <p:spPr>
            <a:xfrm>
              <a:off x="68665" y="5184822"/>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1500</a:t>
              </a:r>
            </a:p>
          </p:txBody>
        </p:sp>
        <p:sp>
          <p:nvSpPr>
            <p:cNvPr id="136" name="TextBox 135"/>
            <p:cNvSpPr txBox="1"/>
            <p:nvPr/>
          </p:nvSpPr>
          <p:spPr>
            <a:xfrm>
              <a:off x="145501" y="5293108"/>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4" name="TextBox 33">
            <a:extLst>
              <a:ext uri="{FF2B5EF4-FFF2-40B4-BE49-F238E27FC236}">
                <a16:creationId xmlns:a16="http://schemas.microsoft.com/office/drawing/2014/main" id="{23B2445D-5E49-4FEB-B139-C5E85141C128}"/>
              </a:ext>
            </a:extLst>
          </p:cNvPr>
          <p:cNvSpPr txBox="1"/>
          <p:nvPr/>
        </p:nvSpPr>
        <p:spPr>
          <a:xfrm>
            <a:off x="6915986" y="6181354"/>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1648</a:t>
            </a:r>
          </a:p>
        </p:txBody>
      </p:sp>
      <p:sp>
        <p:nvSpPr>
          <p:cNvPr id="47" name="TextBox 46">
            <a:extLst>
              <a:ext uri="{FF2B5EF4-FFF2-40B4-BE49-F238E27FC236}">
                <a16:creationId xmlns:a16="http://schemas.microsoft.com/office/drawing/2014/main" id="{F9B5F43B-387F-4A19-AB4B-A45F1B4B74CD}"/>
              </a:ext>
            </a:extLst>
          </p:cNvPr>
          <p:cNvSpPr txBox="1"/>
          <p:nvPr/>
        </p:nvSpPr>
        <p:spPr>
          <a:xfrm rot="16200000">
            <a:off x="-410580" y="2951741"/>
            <a:ext cx="4656478"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1517 – </a:t>
            </a:r>
            <a:r>
              <a:rPr kumimoji="0" lang="en-US" sz="1200" b="0" i="0" u="none" strike="noStrike" kern="1200" cap="none" spc="0" normalizeH="0" baseline="0" noProof="0" dirty="0">
                <a:ln>
                  <a:noFill/>
                </a:ln>
                <a:solidFill>
                  <a:prstClr val="black"/>
                </a:solidFill>
                <a:effectLst/>
                <a:uLnTx/>
                <a:uFillTx/>
                <a:latin typeface="Calibri"/>
                <a:ea typeface="+mn-ea"/>
                <a:cs typeface="+mn-cs"/>
              </a:rPr>
              <a:t>Luther’s 95 Thesis Nailed to the Door at Wittenberg University </a:t>
            </a:r>
          </a:p>
        </p:txBody>
      </p:sp>
      <p:sp>
        <p:nvSpPr>
          <p:cNvPr id="51" name="TextBox 50">
            <a:extLst>
              <a:ext uri="{FF2B5EF4-FFF2-40B4-BE49-F238E27FC236}">
                <a16:creationId xmlns:a16="http://schemas.microsoft.com/office/drawing/2014/main" id="{EBA59252-8FC5-42EB-B108-1A5203F7F02B}"/>
              </a:ext>
            </a:extLst>
          </p:cNvPr>
          <p:cNvSpPr txBox="1"/>
          <p:nvPr/>
        </p:nvSpPr>
        <p:spPr>
          <a:xfrm rot="16200000">
            <a:off x="584999" y="3523240"/>
            <a:ext cx="3513479"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1522 – </a:t>
            </a:r>
            <a:r>
              <a:rPr kumimoji="0" lang="en-US" sz="1200" b="0" i="0" u="none" strike="noStrike" kern="1200" cap="none" spc="0" normalizeH="0" baseline="0" noProof="0" dirty="0">
                <a:ln>
                  <a:noFill/>
                </a:ln>
                <a:solidFill>
                  <a:prstClr val="black"/>
                </a:solidFill>
                <a:effectLst/>
                <a:uLnTx/>
                <a:uFillTx/>
                <a:latin typeface="Calibri"/>
                <a:ea typeface="+mn-ea"/>
                <a:cs typeface="+mn-cs"/>
              </a:rPr>
              <a:t>Zwingli Breaks with Rome</a:t>
            </a:r>
          </a:p>
        </p:txBody>
      </p:sp>
      <p:sp>
        <p:nvSpPr>
          <p:cNvPr id="56" name="TextBox 55">
            <a:extLst>
              <a:ext uri="{FF2B5EF4-FFF2-40B4-BE49-F238E27FC236}">
                <a16:creationId xmlns:a16="http://schemas.microsoft.com/office/drawing/2014/main" id="{4607138E-6F08-451B-86CA-A2BC7006FC46}"/>
              </a:ext>
            </a:extLst>
          </p:cNvPr>
          <p:cNvSpPr txBox="1"/>
          <p:nvPr/>
        </p:nvSpPr>
        <p:spPr>
          <a:xfrm rot="16200000">
            <a:off x="743933" y="3523240"/>
            <a:ext cx="3513479"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1527 – </a:t>
            </a:r>
            <a:r>
              <a:rPr kumimoji="0" lang="en-US" sz="1200" b="0" i="0" u="none" strike="noStrike" kern="1200" cap="none" spc="0" normalizeH="0" baseline="0" noProof="0" dirty="0">
                <a:ln>
                  <a:noFill/>
                </a:ln>
                <a:solidFill>
                  <a:prstClr val="black"/>
                </a:solidFill>
                <a:effectLst/>
                <a:uLnTx/>
                <a:uFillTx/>
                <a:latin typeface="Calibri"/>
                <a:ea typeface="+mn-ea"/>
                <a:cs typeface="+mn-cs"/>
              </a:rPr>
              <a:t>The Martyrdom of Michael Sattler</a:t>
            </a:r>
          </a:p>
        </p:txBody>
      </p:sp>
      <p:sp>
        <p:nvSpPr>
          <p:cNvPr id="58" name="TextBox 57">
            <a:extLst>
              <a:ext uri="{FF2B5EF4-FFF2-40B4-BE49-F238E27FC236}">
                <a16:creationId xmlns:a16="http://schemas.microsoft.com/office/drawing/2014/main" id="{6D11FEB9-C259-4079-A543-855D9AD6D210}"/>
              </a:ext>
            </a:extLst>
          </p:cNvPr>
          <p:cNvSpPr txBox="1"/>
          <p:nvPr/>
        </p:nvSpPr>
        <p:spPr>
          <a:xfrm rot="16200000">
            <a:off x="1544399" y="3296232"/>
            <a:ext cx="3967495"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1536 – </a:t>
            </a:r>
            <a:r>
              <a:rPr kumimoji="0" lang="en-US" sz="1200" b="0" i="0" u="none" strike="noStrike" kern="1200" cap="none" spc="0" normalizeH="0" baseline="0" noProof="0" dirty="0">
                <a:ln>
                  <a:noFill/>
                </a:ln>
                <a:solidFill>
                  <a:prstClr val="black"/>
                </a:solidFill>
                <a:effectLst/>
                <a:uLnTx/>
                <a:uFillTx/>
                <a:latin typeface="Calibri"/>
                <a:ea typeface="+mn-ea"/>
                <a:cs typeface="+mn-cs"/>
              </a:rPr>
              <a:t>Calvin Published his first edition of the </a:t>
            </a:r>
            <a:r>
              <a:rPr kumimoji="0" lang="en-US" sz="1200" b="0" i="1" u="none" strike="noStrike" kern="1200" cap="none" spc="0" normalizeH="0" baseline="0" noProof="0" dirty="0">
                <a:ln>
                  <a:noFill/>
                </a:ln>
                <a:solidFill>
                  <a:prstClr val="black"/>
                </a:solidFill>
                <a:effectLst/>
                <a:uLnTx/>
                <a:uFillTx/>
                <a:latin typeface="Calibri"/>
                <a:ea typeface="+mn-ea"/>
                <a:cs typeface="+mn-cs"/>
              </a:rPr>
              <a:t>Institutes</a:t>
            </a:r>
          </a:p>
        </p:txBody>
      </p:sp>
      <p:sp>
        <p:nvSpPr>
          <p:cNvPr id="60" name="TextBox 59">
            <a:extLst>
              <a:ext uri="{FF2B5EF4-FFF2-40B4-BE49-F238E27FC236}">
                <a16:creationId xmlns:a16="http://schemas.microsoft.com/office/drawing/2014/main" id="{2E71FF78-2665-49E2-BF24-2452B3321556}"/>
              </a:ext>
            </a:extLst>
          </p:cNvPr>
          <p:cNvSpPr txBox="1"/>
          <p:nvPr/>
        </p:nvSpPr>
        <p:spPr>
          <a:xfrm rot="16200000">
            <a:off x="1505787" y="3520841"/>
            <a:ext cx="3513479"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1535 – </a:t>
            </a:r>
            <a:r>
              <a:rPr kumimoji="0" lang="en-US" sz="1200" b="0" i="0" u="none" strike="noStrike" kern="1200" cap="none" spc="0" normalizeH="0" baseline="0" noProof="0" dirty="0">
                <a:ln>
                  <a:noFill/>
                </a:ln>
                <a:solidFill>
                  <a:prstClr val="black"/>
                </a:solidFill>
                <a:effectLst/>
                <a:uLnTx/>
                <a:uFillTx/>
                <a:latin typeface="Calibri"/>
                <a:ea typeface="+mn-ea"/>
                <a:cs typeface="+mn-cs"/>
              </a:rPr>
              <a:t>William Tyndale martyred in Brussels</a:t>
            </a:r>
          </a:p>
        </p:txBody>
      </p:sp>
      <p:sp>
        <p:nvSpPr>
          <p:cNvPr id="61" name="TextBox 60">
            <a:extLst>
              <a:ext uri="{FF2B5EF4-FFF2-40B4-BE49-F238E27FC236}">
                <a16:creationId xmlns:a16="http://schemas.microsoft.com/office/drawing/2014/main" id="{11CBE56B-AAF1-40A7-8AD0-1F481DEB7A0C}"/>
              </a:ext>
            </a:extLst>
          </p:cNvPr>
          <p:cNvSpPr txBox="1"/>
          <p:nvPr/>
        </p:nvSpPr>
        <p:spPr>
          <a:xfrm rot="16200000">
            <a:off x="1344127" y="3523317"/>
            <a:ext cx="3513479"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1534 – </a:t>
            </a:r>
            <a:r>
              <a:rPr kumimoji="0" lang="en-US" sz="1200" b="0" i="0" u="none" strike="noStrike" kern="1200" cap="none" spc="0" normalizeH="0" baseline="0" noProof="0" dirty="0">
                <a:ln>
                  <a:noFill/>
                </a:ln>
                <a:solidFill>
                  <a:prstClr val="black"/>
                </a:solidFill>
                <a:effectLst/>
                <a:uLnTx/>
                <a:uFillTx/>
                <a:latin typeface="Calibri"/>
                <a:ea typeface="+mn-ea"/>
                <a:cs typeface="+mn-cs"/>
              </a:rPr>
              <a:t>Henry VIII breaks with Rome</a:t>
            </a:r>
          </a:p>
        </p:txBody>
      </p:sp>
      <p:sp>
        <p:nvSpPr>
          <p:cNvPr id="63" name="TextBox 62">
            <a:extLst>
              <a:ext uri="{FF2B5EF4-FFF2-40B4-BE49-F238E27FC236}">
                <a16:creationId xmlns:a16="http://schemas.microsoft.com/office/drawing/2014/main" id="{83DFDBFA-6CB0-40FB-9FE9-4A96EEDA2508}"/>
              </a:ext>
            </a:extLst>
          </p:cNvPr>
          <p:cNvSpPr txBox="1"/>
          <p:nvPr/>
        </p:nvSpPr>
        <p:spPr>
          <a:xfrm rot="16200000">
            <a:off x="1987915" y="3520841"/>
            <a:ext cx="3513479"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1539 – </a:t>
            </a:r>
            <a:r>
              <a:rPr kumimoji="0" lang="en-US" sz="1200" b="0" i="0" u="none" strike="noStrike" kern="1200" cap="none" spc="0" normalizeH="0" baseline="0" noProof="0" dirty="0">
                <a:ln>
                  <a:noFill/>
                </a:ln>
                <a:solidFill>
                  <a:prstClr val="black"/>
                </a:solidFill>
                <a:effectLst/>
                <a:uLnTx/>
                <a:uFillTx/>
                <a:latin typeface="Calibri"/>
                <a:ea typeface="+mn-ea"/>
                <a:cs typeface="+mn-cs"/>
              </a:rPr>
              <a:t>The Great Bible published</a:t>
            </a:r>
          </a:p>
        </p:txBody>
      </p:sp>
      <p:sp>
        <p:nvSpPr>
          <p:cNvPr id="67" name="TextBox 66">
            <a:extLst>
              <a:ext uri="{FF2B5EF4-FFF2-40B4-BE49-F238E27FC236}">
                <a16:creationId xmlns:a16="http://schemas.microsoft.com/office/drawing/2014/main" id="{93230396-093E-4DB5-B7C6-911587948B96}"/>
              </a:ext>
            </a:extLst>
          </p:cNvPr>
          <p:cNvSpPr txBox="1"/>
          <p:nvPr/>
        </p:nvSpPr>
        <p:spPr>
          <a:xfrm rot="16200000">
            <a:off x="2745685" y="3509766"/>
            <a:ext cx="3513479"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1558 – </a:t>
            </a:r>
            <a:r>
              <a:rPr kumimoji="0" lang="en-US" sz="1200" b="0" i="0" u="none" strike="noStrike" kern="1200" cap="none" spc="0" normalizeH="0" baseline="0" noProof="0" dirty="0">
                <a:ln>
                  <a:noFill/>
                </a:ln>
                <a:solidFill>
                  <a:prstClr val="black"/>
                </a:solidFill>
                <a:effectLst/>
                <a:uLnTx/>
                <a:uFillTx/>
                <a:latin typeface="Calibri"/>
                <a:ea typeface="+mn-ea"/>
                <a:cs typeface="+mn-cs"/>
              </a:rPr>
              <a:t>Reign of Queen Elizabeth begins</a:t>
            </a:r>
          </a:p>
        </p:txBody>
      </p:sp>
      <p:sp>
        <p:nvSpPr>
          <p:cNvPr id="68" name="TextBox 67">
            <a:extLst>
              <a:ext uri="{FF2B5EF4-FFF2-40B4-BE49-F238E27FC236}">
                <a16:creationId xmlns:a16="http://schemas.microsoft.com/office/drawing/2014/main" id="{8C8B34A3-1BE6-48A7-A8C8-8D343CB7BCEB}"/>
              </a:ext>
            </a:extLst>
          </p:cNvPr>
          <p:cNvSpPr txBox="1"/>
          <p:nvPr/>
        </p:nvSpPr>
        <p:spPr>
          <a:xfrm rot="16200000">
            <a:off x="2877586" y="3507028"/>
            <a:ext cx="3513479"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1559 – </a:t>
            </a:r>
            <a:r>
              <a:rPr kumimoji="0" lang="en-US" sz="1200" b="0" i="0" u="none" strike="noStrike" kern="1200" cap="none" spc="0" normalizeH="0" baseline="0" noProof="0" dirty="0">
                <a:ln>
                  <a:noFill/>
                </a:ln>
                <a:solidFill>
                  <a:prstClr val="black"/>
                </a:solidFill>
                <a:effectLst/>
                <a:uLnTx/>
                <a:uFillTx/>
                <a:latin typeface="Calibri"/>
                <a:ea typeface="+mn-ea"/>
                <a:cs typeface="+mn-cs"/>
              </a:rPr>
              <a:t>John Knox Returns to Scotland</a:t>
            </a:r>
          </a:p>
        </p:txBody>
      </p:sp>
      <p:sp>
        <p:nvSpPr>
          <p:cNvPr id="69" name="TextBox 68">
            <a:extLst>
              <a:ext uri="{FF2B5EF4-FFF2-40B4-BE49-F238E27FC236}">
                <a16:creationId xmlns:a16="http://schemas.microsoft.com/office/drawing/2014/main" id="{2E29A77E-490A-4B1A-8B73-B1AD04B5E1C7}"/>
              </a:ext>
            </a:extLst>
          </p:cNvPr>
          <p:cNvSpPr txBox="1"/>
          <p:nvPr/>
        </p:nvSpPr>
        <p:spPr>
          <a:xfrm rot="16200000">
            <a:off x="3744399" y="3511130"/>
            <a:ext cx="3513479"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1603 – </a:t>
            </a:r>
            <a:r>
              <a:rPr kumimoji="0" lang="en-US" sz="1200" b="0" i="0" u="none" strike="noStrike" kern="1200" cap="none" spc="0" normalizeH="0" baseline="0" noProof="0" dirty="0">
                <a:ln>
                  <a:noFill/>
                </a:ln>
                <a:solidFill>
                  <a:prstClr val="black"/>
                </a:solidFill>
                <a:effectLst/>
                <a:uLnTx/>
                <a:uFillTx/>
                <a:latin typeface="Calibri"/>
                <a:ea typeface="+mn-ea"/>
                <a:cs typeface="+mn-cs"/>
              </a:rPr>
              <a:t>Reign of King James begins</a:t>
            </a:r>
          </a:p>
        </p:txBody>
      </p:sp>
      <p:sp>
        <p:nvSpPr>
          <p:cNvPr id="71" name="TextBox 70">
            <a:extLst>
              <a:ext uri="{FF2B5EF4-FFF2-40B4-BE49-F238E27FC236}">
                <a16:creationId xmlns:a16="http://schemas.microsoft.com/office/drawing/2014/main" id="{3466B489-5C8B-44A9-8196-4777A02B34DD}"/>
              </a:ext>
            </a:extLst>
          </p:cNvPr>
          <p:cNvSpPr txBox="1"/>
          <p:nvPr/>
        </p:nvSpPr>
        <p:spPr>
          <a:xfrm rot="16200000">
            <a:off x="1202695" y="3524851"/>
            <a:ext cx="3513479"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1534 – </a:t>
            </a:r>
            <a:r>
              <a:rPr kumimoji="0" lang="en-US" sz="1200" b="0" i="0" u="none" strike="noStrike" kern="1200" cap="none" spc="0" normalizeH="0" baseline="0" noProof="0" dirty="0">
                <a:ln>
                  <a:noFill/>
                </a:ln>
                <a:solidFill>
                  <a:prstClr val="black"/>
                </a:solidFill>
                <a:effectLst/>
                <a:uLnTx/>
                <a:uFillTx/>
                <a:latin typeface="Calibri"/>
                <a:ea typeface="+mn-ea"/>
                <a:cs typeface="+mn-cs"/>
              </a:rPr>
              <a:t>Ignatius Loyola started the Jesuits</a:t>
            </a:r>
          </a:p>
        </p:txBody>
      </p:sp>
      <p:sp>
        <p:nvSpPr>
          <p:cNvPr id="72" name="TextBox 71">
            <a:extLst>
              <a:ext uri="{FF2B5EF4-FFF2-40B4-BE49-F238E27FC236}">
                <a16:creationId xmlns:a16="http://schemas.microsoft.com/office/drawing/2014/main" id="{1C5BC233-ABE3-4FE6-9AE9-CC040CFA0084}"/>
              </a:ext>
            </a:extLst>
          </p:cNvPr>
          <p:cNvSpPr txBox="1"/>
          <p:nvPr/>
        </p:nvSpPr>
        <p:spPr>
          <a:xfrm rot="16200000">
            <a:off x="2192837" y="3512987"/>
            <a:ext cx="3513479"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1545 – </a:t>
            </a:r>
            <a:r>
              <a:rPr kumimoji="0" lang="en-US" sz="1200" b="0" i="0" u="none" strike="noStrike" kern="1200" cap="none" spc="0" normalizeH="0" baseline="0" noProof="0" dirty="0">
                <a:ln>
                  <a:noFill/>
                </a:ln>
                <a:solidFill>
                  <a:prstClr val="black"/>
                </a:solidFill>
                <a:effectLst/>
                <a:uLnTx/>
                <a:uFillTx/>
                <a:latin typeface="Calibri"/>
                <a:ea typeface="+mn-ea"/>
                <a:cs typeface="+mn-cs"/>
              </a:rPr>
              <a:t>Council of Trent begins</a:t>
            </a:r>
          </a:p>
        </p:txBody>
      </p:sp>
      <p:sp>
        <p:nvSpPr>
          <p:cNvPr id="74" name="TextBox 73">
            <a:extLst>
              <a:ext uri="{FF2B5EF4-FFF2-40B4-BE49-F238E27FC236}">
                <a16:creationId xmlns:a16="http://schemas.microsoft.com/office/drawing/2014/main" id="{EE240806-F301-4CA3-B132-13CB089506A0}"/>
              </a:ext>
            </a:extLst>
          </p:cNvPr>
          <p:cNvSpPr txBox="1"/>
          <p:nvPr/>
        </p:nvSpPr>
        <p:spPr>
          <a:xfrm rot="16200000">
            <a:off x="3914510" y="3507028"/>
            <a:ext cx="3513479"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1611 – </a:t>
            </a:r>
            <a:r>
              <a:rPr kumimoji="0" lang="en-US" sz="1200" b="0" i="0" u="none" strike="noStrike" kern="1200" cap="none" spc="0" normalizeH="0" baseline="0" noProof="0" dirty="0">
                <a:ln>
                  <a:noFill/>
                </a:ln>
                <a:solidFill>
                  <a:prstClr val="black"/>
                </a:solidFill>
                <a:effectLst/>
                <a:uLnTx/>
                <a:uFillTx/>
                <a:latin typeface="Calibri"/>
                <a:ea typeface="+mn-ea"/>
                <a:cs typeface="+mn-cs"/>
              </a:rPr>
              <a:t>King James Bible</a:t>
            </a:r>
          </a:p>
        </p:txBody>
      </p:sp>
      <p:sp>
        <p:nvSpPr>
          <p:cNvPr id="75" name="TextBox 74">
            <a:extLst>
              <a:ext uri="{FF2B5EF4-FFF2-40B4-BE49-F238E27FC236}">
                <a16:creationId xmlns:a16="http://schemas.microsoft.com/office/drawing/2014/main" id="{A7BCC443-0FE5-4740-A8E4-04DCFDEA95AD}"/>
              </a:ext>
            </a:extLst>
          </p:cNvPr>
          <p:cNvSpPr txBox="1"/>
          <p:nvPr/>
        </p:nvSpPr>
        <p:spPr>
          <a:xfrm rot="16200000">
            <a:off x="4591808" y="3328470"/>
            <a:ext cx="3513479"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1620 – </a:t>
            </a:r>
            <a:r>
              <a:rPr kumimoji="0" lang="en-US" sz="1200" b="0" i="0" u="none" strike="noStrike" kern="1200" cap="none" spc="0" normalizeH="0" baseline="0" noProof="0" dirty="0">
                <a:ln>
                  <a:noFill/>
                </a:ln>
                <a:solidFill>
                  <a:prstClr val="black"/>
                </a:solidFill>
                <a:effectLst/>
                <a:uLnTx/>
                <a:uFillTx/>
                <a:latin typeface="Calibri"/>
                <a:ea typeface="+mn-ea"/>
                <a:cs typeface="+mn-cs"/>
              </a:rPr>
              <a:t>Pilgrims come to America</a:t>
            </a:r>
          </a:p>
        </p:txBody>
      </p:sp>
      <p:sp>
        <p:nvSpPr>
          <p:cNvPr id="76" name="TextBox 75">
            <a:extLst>
              <a:ext uri="{FF2B5EF4-FFF2-40B4-BE49-F238E27FC236}">
                <a16:creationId xmlns:a16="http://schemas.microsoft.com/office/drawing/2014/main" id="{6D011350-BF7A-4717-B288-EE198B78A76E}"/>
              </a:ext>
            </a:extLst>
          </p:cNvPr>
          <p:cNvSpPr txBox="1"/>
          <p:nvPr/>
        </p:nvSpPr>
        <p:spPr>
          <a:xfrm rot="16200000">
            <a:off x="4135907" y="3507028"/>
            <a:ext cx="3513479" cy="276999"/>
          </a:xfrm>
          <a:prstGeom prst="rect">
            <a:avLst/>
          </a:prstGeom>
          <a:noFill/>
        </p:spPr>
        <p:txBody>
          <a:bodyPr wrap="square" rtlCol="0">
            <a:spAutoFit/>
          </a:bodyPr>
          <a:lstStyle>
            <a:defPPr>
              <a:defRPr lang="en-US"/>
            </a:defPPr>
            <a:lvl1pPr marL="396875" indent="-396875">
              <a:defRPr sz="1600" b="1">
                <a:solidFill>
                  <a:prstClr val="black"/>
                </a:solidFill>
              </a:defRPr>
            </a:lvl1p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1618 – </a:t>
            </a:r>
            <a:r>
              <a:rPr kumimoji="0" lang="en-US" sz="1200" b="0" i="0" u="none" strike="noStrike" kern="1200" cap="none" spc="0" normalizeH="0" baseline="0" noProof="0" dirty="0">
                <a:ln>
                  <a:noFill/>
                </a:ln>
                <a:solidFill>
                  <a:prstClr val="black"/>
                </a:solidFill>
                <a:effectLst/>
                <a:uLnTx/>
                <a:uFillTx/>
                <a:latin typeface="Calibri"/>
                <a:ea typeface="+mn-ea"/>
                <a:cs typeface="+mn-cs"/>
              </a:rPr>
              <a:t>Synod of Dort</a:t>
            </a:r>
          </a:p>
        </p:txBody>
      </p:sp>
      <p:grpSp>
        <p:nvGrpSpPr>
          <p:cNvPr id="13" name="Group 12">
            <a:extLst>
              <a:ext uri="{FF2B5EF4-FFF2-40B4-BE49-F238E27FC236}">
                <a16:creationId xmlns:a16="http://schemas.microsoft.com/office/drawing/2014/main" id="{E6E4F60F-3D5A-4B4F-BAD9-FCAA58C32CAA}"/>
              </a:ext>
            </a:extLst>
          </p:cNvPr>
          <p:cNvGrpSpPr/>
          <p:nvPr/>
        </p:nvGrpSpPr>
        <p:grpSpPr>
          <a:xfrm>
            <a:off x="6179590" y="2349381"/>
            <a:ext cx="1062767" cy="2984618"/>
            <a:chOff x="5372245" y="2177733"/>
            <a:chExt cx="1062767" cy="2984618"/>
          </a:xfrm>
        </p:grpSpPr>
        <p:sp>
          <p:nvSpPr>
            <p:cNvPr id="80" name="Right Brace 79">
              <a:extLst>
                <a:ext uri="{FF2B5EF4-FFF2-40B4-BE49-F238E27FC236}">
                  <a16:creationId xmlns:a16="http://schemas.microsoft.com/office/drawing/2014/main" id="{1A9C98F8-F7D9-43AE-8DF1-F8AE4B53C69E}"/>
                </a:ext>
              </a:extLst>
            </p:cNvPr>
            <p:cNvSpPr/>
            <p:nvPr/>
          </p:nvSpPr>
          <p:spPr>
            <a:xfrm rot="16200000">
              <a:off x="5789329" y="4516667"/>
              <a:ext cx="228600" cy="1062767"/>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1" name="TextBox 80">
              <a:extLst>
                <a:ext uri="{FF2B5EF4-FFF2-40B4-BE49-F238E27FC236}">
                  <a16:creationId xmlns:a16="http://schemas.microsoft.com/office/drawing/2014/main" id="{4C227D6C-9DEB-4B9D-895D-180195EB2B17}"/>
                </a:ext>
              </a:extLst>
            </p:cNvPr>
            <p:cNvSpPr txBox="1"/>
            <p:nvPr/>
          </p:nvSpPr>
          <p:spPr>
            <a:xfrm rot="16200000">
              <a:off x="4484365" y="3447039"/>
              <a:ext cx="2815612" cy="276999"/>
            </a:xfrm>
            <a:prstGeom prst="rect">
              <a:avLst/>
            </a:prstGeom>
            <a:noFill/>
            <a:ln>
              <a:solidFill>
                <a:schemeClr val="tx1"/>
              </a:solidFill>
            </a:ln>
          </p:spPr>
          <p:txBody>
            <a:bodyPr wrap="square" rtlCol="0">
              <a:spAutoFit/>
            </a:bodyPr>
            <a:lstStyle>
              <a:defPPr>
                <a:defRPr lang="en-US"/>
              </a:defPPr>
              <a:lvl1pPr marL="396875" indent="-396875">
                <a:defRPr sz="1600" b="1">
                  <a:solidFill>
                    <a:prstClr val="black"/>
                  </a:solidFill>
                </a:defRPr>
              </a:lvl1pPr>
            </a:lstStyle>
            <a:p>
              <a:pPr marL="396875" marR="0" lvl="0" indent="-396875"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1618-1648 – </a:t>
              </a:r>
              <a:r>
                <a:rPr kumimoji="0" lang="en-US" sz="1200" b="0" i="0" u="none" strike="noStrike" kern="1200" cap="none" spc="0" normalizeH="0" baseline="0" noProof="0" dirty="0">
                  <a:ln>
                    <a:noFill/>
                  </a:ln>
                  <a:solidFill>
                    <a:prstClr val="black"/>
                  </a:solidFill>
                  <a:effectLst/>
                  <a:uLnTx/>
                  <a:uFillTx/>
                  <a:latin typeface="Calibri"/>
                  <a:ea typeface="+mn-ea"/>
                  <a:cs typeface="+mn-cs"/>
                </a:rPr>
                <a:t>The Thirty Years War</a:t>
              </a:r>
            </a:p>
          </p:txBody>
        </p:sp>
      </p:grpSp>
    </p:spTree>
    <p:extLst>
      <p:ext uri="{BB962C8B-B14F-4D97-AF65-F5344CB8AC3E}">
        <p14:creationId xmlns:p14="http://schemas.microsoft.com/office/powerpoint/2010/main" val="576003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1+#ppt_w/2"/>
                                          </p:val>
                                        </p:tav>
                                        <p:tav tm="100000">
                                          <p:val>
                                            <p:strVal val="#ppt_x"/>
                                          </p:val>
                                        </p:tav>
                                      </p:tavLst>
                                    </p:anim>
                                    <p:anim calcmode="lin" valueType="num">
                                      <p:cBhvr additive="base">
                                        <p:cTn id="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additive="base">
                                        <p:cTn id="13" dur="500" fill="hold"/>
                                        <p:tgtEl>
                                          <p:spTgt spid="51"/>
                                        </p:tgtEl>
                                        <p:attrNameLst>
                                          <p:attrName>ppt_x</p:attrName>
                                        </p:attrNameLst>
                                      </p:cBhvr>
                                      <p:tavLst>
                                        <p:tav tm="0">
                                          <p:val>
                                            <p:strVal val="1+#ppt_w/2"/>
                                          </p:val>
                                        </p:tav>
                                        <p:tav tm="100000">
                                          <p:val>
                                            <p:strVal val="#ppt_x"/>
                                          </p:val>
                                        </p:tav>
                                      </p:tavLst>
                                    </p:anim>
                                    <p:anim calcmode="lin" valueType="num">
                                      <p:cBhvr additive="base">
                                        <p:cTn id="14"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1+#ppt_w/2"/>
                                          </p:val>
                                        </p:tav>
                                        <p:tav tm="100000">
                                          <p:val>
                                            <p:strVal val="#ppt_x"/>
                                          </p:val>
                                        </p:tav>
                                      </p:tavLst>
                                    </p:anim>
                                    <p:anim calcmode="lin" valueType="num">
                                      <p:cBhvr additive="base">
                                        <p:cTn id="20"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additive="base">
                                        <p:cTn id="25" dur="500" fill="hold"/>
                                        <p:tgtEl>
                                          <p:spTgt spid="71"/>
                                        </p:tgtEl>
                                        <p:attrNameLst>
                                          <p:attrName>ppt_x</p:attrName>
                                        </p:attrNameLst>
                                      </p:cBhvr>
                                      <p:tavLst>
                                        <p:tav tm="0">
                                          <p:val>
                                            <p:strVal val="1+#ppt_w/2"/>
                                          </p:val>
                                        </p:tav>
                                        <p:tav tm="100000">
                                          <p:val>
                                            <p:strVal val="#ppt_x"/>
                                          </p:val>
                                        </p:tav>
                                      </p:tavLst>
                                    </p:anim>
                                    <p:anim calcmode="lin" valueType="num">
                                      <p:cBhvr additive="base">
                                        <p:cTn id="26"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500" fill="hold"/>
                                        <p:tgtEl>
                                          <p:spTgt spid="61"/>
                                        </p:tgtEl>
                                        <p:attrNameLst>
                                          <p:attrName>ppt_x</p:attrName>
                                        </p:attrNameLst>
                                      </p:cBhvr>
                                      <p:tavLst>
                                        <p:tav tm="0">
                                          <p:val>
                                            <p:strVal val="1+#ppt_w/2"/>
                                          </p:val>
                                        </p:tav>
                                        <p:tav tm="100000">
                                          <p:val>
                                            <p:strVal val="#ppt_x"/>
                                          </p:val>
                                        </p:tav>
                                      </p:tavLst>
                                    </p:anim>
                                    <p:anim calcmode="lin" valueType="num">
                                      <p:cBhvr additive="base">
                                        <p:cTn id="32"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additive="base">
                                        <p:cTn id="37" dur="500" fill="hold"/>
                                        <p:tgtEl>
                                          <p:spTgt spid="60"/>
                                        </p:tgtEl>
                                        <p:attrNameLst>
                                          <p:attrName>ppt_x</p:attrName>
                                        </p:attrNameLst>
                                      </p:cBhvr>
                                      <p:tavLst>
                                        <p:tav tm="0">
                                          <p:val>
                                            <p:strVal val="1+#ppt_w/2"/>
                                          </p:val>
                                        </p:tav>
                                        <p:tav tm="100000">
                                          <p:val>
                                            <p:strVal val="#ppt_x"/>
                                          </p:val>
                                        </p:tav>
                                      </p:tavLst>
                                    </p:anim>
                                    <p:anim calcmode="lin" valueType="num">
                                      <p:cBhvr additive="base">
                                        <p:cTn id="38"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1+#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additive="base">
                                        <p:cTn id="49" dur="500" fill="hold"/>
                                        <p:tgtEl>
                                          <p:spTgt spid="63"/>
                                        </p:tgtEl>
                                        <p:attrNameLst>
                                          <p:attrName>ppt_x</p:attrName>
                                        </p:attrNameLst>
                                      </p:cBhvr>
                                      <p:tavLst>
                                        <p:tav tm="0">
                                          <p:val>
                                            <p:strVal val="1+#ppt_w/2"/>
                                          </p:val>
                                        </p:tav>
                                        <p:tav tm="100000">
                                          <p:val>
                                            <p:strVal val="#ppt_x"/>
                                          </p:val>
                                        </p:tav>
                                      </p:tavLst>
                                    </p:anim>
                                    <p:anim calcmode="lin" valueType="num">
                                      <p:cBhvr additive="base">
                                        <p:cTn id="50"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500" fill="hold"/>
                                        <p:tgtEl>
                                          <p:spTgt spid="72"/>
                                        </p:tgtEl>
                                        <p:attrNameLst>
                                          <p:attrName>ppt_x</p:attrName>
                                        </p:attrNameLst>
                                      </p:cBhvr>
                                      <p:tavLst>
                                        <p:tav tm="0">
                                          <p:val>
                                            <p:strVal val="1+#ppt_w/2"/>
                                          </p:val>
                                        </p:tav>
                                        <p:tav tm="100000">
                                          <p:val>
                                            <p:strVal val="#ppt_x"/>
                                          </p:val>
                                        </p:tav>
                                      </p:tavLst>
                                    </p:anim>
                                    <p:anim calcmode="lin" valueType="num">
                                      <p:cBhvr additive="base">
                                        <p:cTn id="56" dur="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additive="base">
                                        <p:cTn id="61" dur="500" fill="hold"/>
                                        <p:tgtEl>
                                          <p:spTgt spid="67"/>
                                        </p:tgtEl>
                                        <p:attrNameLst>
                                          <p:attrName>ppt_x</p:attrName>
                                        </p:attrNameLst>
                                      </p:cBhvr>
                                      <p:tavLst>
                                        <p:tav tm="0">
                                          <p:val>
                                            <p:strVal val="1+#ppt_w/2"/>
                                          </p:val>
                                        </p:tav>
                                        <p:tav tm="100000">
                                          <p:val>
                                            <p:strVal val="#ppt_x"/>
                                          </p:val>
                                        </p:tav>
                                      </p:tavLst>
                                    </p:anim>
                                    <p:anim calcmode="lin" valueType="num">
                                      <p:cBhvr additive="base">
                                        <p:cTn id="62"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1+#ppt_w/2"/>
                                          </p:val>
                                        </p:tav>
                                        <p:tav tm="100000">
                                          <p:val>
                                            <p:strVal val="#ppt_x"/>
                                          </p:val>
                                        </p:tav>
                                      </p:tavLst>
                                    </p:anim>
                                    <p:anim calcmode="lin" valueType="num">
                                      <p:cBhvr additive="base">
                                        <p:cTn id="68"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69"/>
                                        </p:tgtEl>
                                        <p:attrNameLst>
                                          <p:attrName>style.visibility</p:attrName>
                                        </p:attrNameLst>
                                      </p:cBhvr>
                                      <p:to>
                                        <p:strVal val="visible"/>
                                      </p:to>
                                    </p:set>
                                    <p:anim calcmode="lin" valueType="num">
                                      <p:cBhvr additive="base">
                                        <p:cTn id="73" dur="500" fill="hold"/>
                                        <p:tgtEl>
                                          <p:spTgt spid="69"/>
                                        </p:tgtEl>
                                        <p:attrNameLst>
                                          <p:attrName>ppt_x</p:attrName>
                                        </p:attrNameLst>
                                      </p:cBhvr>
                                      <p:tavLst>
                                        <p:tav tm="0">
                                          <p:val>
                                            <p:strVal val="1+#ppt_w/2"/>
                                          </p:val>
                                        </p:tav>
                                        <p:tav tm="100000">
                                          <p:val>
                                            <p:strVal val="#ppt_x"/>
                                          </p:val>
                                        </p:tav>
                                      </p:tavLst>
                                    </p:anim>
                                    <p:anim calcmode="lin" valueType="num">
                                      <p:cBhvr additive="base">
                                        <p:cTn id="74"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additive="base">
                                        <p:cTn id="79" dur="500" fill="hold"/>
                                        <p:tgtEl>
                                          <p:spTgt spid="74"/>
                                        </p:tgtEl>
                                        <p:attrNameLst>
                                          <p:attrName>ppt_x</p:attrName>
                                        </p:attrNameLst>
                                      </p:cBhvr>
                                      <p:tavLst>
                                        <p:tav tm="0">
                                          <p:val>
                                            <p:strVal val="1+#ppt_w/2"/>
                                          </p:val>
                                        </p:tav>
                                        <p:tav tm="100000">
                                          <p:val>
                                            <p:strVal val="#ppt_x"/>
                                          </p:val>
                                        </p:tav>
                                      </p:tavLst>
                                    </p:anim>
                                    <p:anim calcmode="lin" valueType="num">
                                      <p:cBhvr additive="base">
                                        <p:cTn id="80"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additive="base">
                                        <p:cTn id="85" dur="500" fill="hold"/>
                                        <p:tgtEl>
                                          <p:spTgt spid="76"/>
                                        </p:tgtEl>
                                        <p:attrNameLst>
                                          <p:attrName>ppt_x</p:attrName>
                                        </p:attrNameLst>
                                      </p:cBhvr>
                                      <p:tavLst>
                                        <p:tav tm="0">
                                          <p:val>
                                            <p:strVal val="1+#ppt_w/2"/>
                                          </p:val>
                                        </p:tav>
                                        <p:tav tm="100000">
                                          <p:val>
                                            <p:strVal val="#ppt_x"/>
                                          </p:val>
                                        </p:tav>
                                      </p:tavLst>
                                    </p:anim>
                                    <p:anim calcmode="lin" valueType="num">
                                      <p:cBhvr additive="base">
                                        <p:cTn id="86" dur="500" fill="hold"/>
                                        <p:tgtEl>
                                          <p:spTgt spid="76"/>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nodeType="click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75"/>
                                        </p:tgtEl>
                                        <p:attrNameLst>
                                          <p:attrName>style.visibility</p:attrName>
                                        </p:attrNameLst>
                                      </p:cBhvr>
                                      <p:to>
                                        <p:strVal val="visible"/>
                                      </p:to>
                                    </p:set>
                                    <p:anim calcmode="lin" valueType="num">
                                      <p:cBhvr additive="base">
                                        <p:cTn id="97" dur="500" fill="hold"/>
                                        <p:tgtEl>
                                          <p:spTgt spid="75"/>
                                        </p:tgtEl>
                                        <p:attrNameLst>
                                          <p:attrName>ppt_x</p:attrName>
                                        </p:attrNameLst>
                                      </p:cBhvr>
                                      <p:tavLst>
                                        <p:tav tm="0">
                                          <p:val>
                                            <p:strVal val="1+#ppt_w/2"/>
                                          </p:val>
                                        </p:tav>
                                        <p:tav tm="100000">
                                          <p:val>
                                            <p:strVal val="#ppt_x"/>
                                          </p:val>
                                        </p:tav>
                                      </p:tavLst>
                                    </p:anim>
                                    <p:anim calcmode="lin" valueType="num">
                                      <p:cBhvr additive="base">
                                        <p:cTn id="98" dur="500" fill="hold"/>
                                        <p:tgtEl>
                                          <p:spTgt spid="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51" grpId="0"/>
      <p:bldP spid="56" grpId="0"/>
      <p:bldP spid="58" grpId="0"/>
      <p:bldP spid="60" grpId="0"/>
      <p:bldP spid="61" grpId="0"/>
      <p:bldP spid="63" grpId="0"/>
      <p:bldP spid="67" grpId="0"/>
      <p:bldP spid="68" grpId="0"/>
      <p:bldP spid="69" grpId="0"/>
      <p:bldP spid="71" grpId="0"/>
      <p:bldP spid="72" grpId="0"/>
      <p:bldP spid="74" grpId="0"/>
      <p:bldP spid="75" grpId="0"/>
      <p:bldP spid="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436490" y="5271673"/>
            <a:ext cx="2711675" cy="1343856"/>
            <a:chOff x="1809314" y="4318584"/>
            <a:chExt cx="1808755" cy="1343856"/>
          </a:xfrm>
        </p:grpSpPr>
        <p:sp>
          <p:nvSpPr>
            <p:cNvPr id="5" name="Rectangle 4"/>
            <p:cNvSpPr/>
            <p:nvPr/>
          </p:nvSpPr>
          <p:spPr>
            <a:xfrm>
              <a:off x="1809314" y="4318584"/>
              <a:ext cx="1371600" cy="863015"/>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18</a:t>
              </a:r>
              <a:r>
                <a:rPr kumimoji="0" lang="en-US" sz="2400" b="1" i="0" u="none" strike="noStrike" kern="1200" cap="none" spc="0" normalizeH="0" baseline="30000" noProof="0" dirty="0">
                  <a:ln>
                    <a:noFill/>
                  </a:ln>
                  <a:solidFill>
                    <a:prstClr val="black"/>
                  </a:solidFill>
                  <a:effectLst/>
                  <a:uLnTx/>
                  <a:uFillTx/>
                  <a:latin typeface="Calibri"/>
                  <a:ea typeface="+mn-ea"/>
                  <a:cs typeface="+mn-cs"/>
                </a:rPr>
                <a:t>th</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a:rPr>
                <a:t>Century</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p:cNvSpPr txBox="1"/>
            <p:nvPr/>
          </p:nvSpPr>
          <p:spPr>
            <a:xfrm>
              <a:off x="2965326" y="5293108"/>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a:rPr>
                <a:t>18</a:t>
              </a:r>
              <a:r>
                <a:rPr kumimoji="0" lang="en-US" sz="1800" b="1" i="0" u="none" strike="noStrike" kern="1200" cap="none" spc="0" normalizeH="0" baseline="0" noProof="0" dirty="0">
                  <a:ln>
                    <a:noFill/>
                  </a:ln>
                  <a:solidFill>
                    <a:prstClr val="black"/>
                  </a:solidFill>
                  <a:effectLst/>
                  <a:uLnTx/>
                  <a:uFillTx/>
                  <a:latin typeface="Calibri"/>
                  <a:ea typeface="+mn-ea"/>
                  <a:cs typeface="+mn-cs"/>
                </a:rPr>
                <a:t>00</a:t>
              </a:r>
            </a:p>
          </p:txBody>
        </p:sp>
      </p:grpSp>
      <p:grpSp>
        <p:nvGrpSpPr>
          <p:cNvPr id="22" name="Group 21"/>
          <p:cNvGrpSpPr/>
          <p:nvPr/>
        </p:nvGrpSpPr>
        <p:grpSpPr>
          <a:xfrm>
            <a:off x="3492785" y="5271673"/>
            <a:ext cx="2690924" cy="1343856"/>
            <a:chOff x="3180914" y="4318584"/>
            <a:chExt cx="1794913" cy="1343856"/>
          </a:xfrm>
        </p:grpSpPr>
        <p:sp>
          <p:nvSpPr>
            <p:cNvPr id="6" name="Rectangle 5"/>
            <p:cNvSpPr/>
            <p:nvPr/>
          </p:nvSpPr>
          <p:spPr>
            <a:xfrm>
              <a:off x="3180914" y="4318584"/>
              <a:ext cx="1371600" cy="863015"/>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19</a:t>
              </a:r>
              <a:r>
                <a:rPr kumimoji="0" lang="en-US" sz="2400" b="1" i="0" u="none" strike="noStrike" kern="1200" cap="none" spc="0" normalizeH="0" baseline="30000" noProof="0" dirty="0">
                  <a:ln>
                    <a:noFill/>
                  </a:ln>
                  <a:solidFill>
                    <a:prstClr val="black"/>
                  </a:solidFill>
                  <a:effectLst/>
                  <a:uLnTx/>
                  <a:uFillTx/>
                  <a:latin typeface="Calibri"/>
                  <a:ea typeface="+mn-ea"/>
                  <a:cs typeface="+mn-cs"/>
                </a:rPr>
                <a:t>th</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a:rPr>
                <a:t>Century</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TextBox 11"/>
            <p:cNvSpPr txBox="1"/>
            <p:nvPr/>
          </p:nvSpPr>
          <p:spPr>
            <a:xfrm>
              <a:off x="4323084" y="5293108"/>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a:rPr>
                <a:t>19</a:t>
              </a:r>
              <a:r>
                <a:rPr kumimoji="0" lang="en-US" sz="1800" b="1" i="0" u="none" strike="noStrike" kern="1200" cap="none" spc="0" normalizeH="0" baseline="0" noProof="0" dirty="0">
                  <a:ln>
                    <a:noFill/>
                  </a:ln>
                  <a:solidFill>
                    <a:prstClr val="black"/>
                  </a:solidFill>
                  <a:effectLst/>
                  <a:uLnTx/>
                  <a:uFillTx/>
                  <a:latin typeface="Calibri"/>
                  <a:ea typeface="+mn-ea"/>
                  <a:cs typeface="+mn-cs"/>
                </a:rPr>
                <a:t>00</a:t>
              </a:r>
            </a:p>
          </p:txBody>
        </p:sp>
      </p:grpSp>
      <p:sp>
        <p:nvSpPr>
          <p:cNvPr id="4" name="Title 3"/>
          <p:cNvSpPr>
            <a:spLocks noGrp="1"/>
          </p:cNvSpPr>
          <p:nvPr>
            <p:ph type="title"/>
          </p:nvPr>
        </p:nvSpPr>
        <p:spPr>
          <a:xfrm>
            <a:off x="357633" y="28755"/>
            <a:ext cx="8229600" cy="792162"/>
          </a:xfrm>
        </p:spPr>
        <p:txBody>
          <a:bodyPr>
            <a:noAutofit/>
          </a:bodyPr>
          <a:lstStyle/>
          <a:p>
            <a:r>
              <a:rPr lang="en-US" sz="6000" b="1" dirty="0"/>
              <a:t>The Modern Church</a:t>
            </a:r>
            <a:endParaRPr lang="en-US" b="1" dirty="0"/>
          </a:p>
        </p:txBody>
      </p:sp>
      <p:grpSp>
        <p:nvGrpSpPr>
          <p:cNvPr id="19" name="Group 18"/>
          <p:cNvGrpSpPr/>
          <p:nvPr/>
        </p:nvGrpSpPr>
        <p:grpSpPr>
          <a:xfrm>
            <a:off x="8176" y="5271673"/>
            <a:ext cx="1713785" cy="1343856"/>
            <a:chOff x="145501" y="4318584"/>
            <a:chExt cx="1933858" cy="1343856"/>
          </a:xfrm>
        </p:grpSpPr>
        <p:sp>
          <p:nvSpPr>
            <p:cNvPr id="10" name="TextBox 9"/>
            <p:cNvSpPr txBox="1"/>
            <p:nvPr/>
          </p:nvSpPr>
          <p:spPr>
            <a:xfrm>
              <a:off x="1426616" y="5293108"/>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1700</a:t>
              </a:r>
            </a:p>
          </p:txBody>
        </p:sp>
        <p:sp>
          <p:nvSpPr>
            <p:cNvPr id="2" name="Rectangle 1"/>
            <p:cNvSpPr/>
            <p:nvPr/>
          </p:nvSpPr>
          <p:spPr>
            <a:xfrm>
              <a:off x="437714" y="4318584"/>
              <a:ext cx="1371600" cy="863015"/>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17</a:t>
              </a:r>
              <a:r>
                <a:rPr kumimoji="0" lang="en-US" sz="2400" b="1" i="0" u="none" strike="noStrike" kern="1200" cap="none" spc="0" normalizeH="0" baseline="30000" noProof="0" dirty="0">
                  <a:ln>
                    <a:noFill/>
                  </a:ln>
                  <a:solidFill>
                    <a:prstClr val="black"/>
                  </a:solidFill>
                  <a:effectLst/>
                  <a:uLnTx/>
                  <a:uFillTx/>
                  <a:latin typeface="Calibri"/>
                  <a:ea typeface="+mn-ea"/>
                  <a:cs typeface="+mn-cs"/>
                </a:rPr>
                <a:t>th</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a:rPr>
                <a:t>Century</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36" name="TextBox 135"/>
            <p:cNvSpPr txBox="1"/>
            <p:nvPr/>
          </p:nvSpPr>
          <p:spPr>
            <a:xfrm>
              <a:off x="145501" y="5293108"/>
              <a:ext cx="65274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1648</a:t>
              </a:r>
            </a:p>
          </p:txBody>
        </p:sp>
      </p:grpSp>
      <p:grpSp>
        <p:nvGrpSpPr>
          <p:cNvPr id="23" name="Group 22"/>
          <p:cNvGrpSpPr/>
          <p:nvPr/>
        </p:nvGrpSpPr>
        <p:grpSpPr>
          <a:xfrm>
            <a:off x="5560249" y="5274996"/>
            <a:ext cx="2737373" cy="1340533"/>
            <a:chOff x="4562578" y="4318584"/>
            <a:chExt cx="1825896" cy="1340533"/>
          </a:xfrm>
        </p:grpSpPr>
        <p:sp>
          <p:nvSpPr>
            <p:cNvPr id="7" name="Rectangle 6"/>
            <p:cNvSpPr/>
            <p:nvPr/>
          </p:nvSpPr>
          <p:spPr>
            <a:xfrm>
              <a:off x="4562578" y="4318584"/>
              <a:ext cx="1371600" cy="863015"/>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20</a:t>
              </a:r>
              <a:r>
                <a:rPr kumimoji="0" lang="en-US" sz="2400" b="1" i="0" u="none" strike="noStrike" kern="1200" cap="none" spc="0" normalizeH="0" baseline="30000" noProof="0" dirty="0">
                  <a:ln>
                    <a:noFill/>
                  </a:ln>
                  <a:solidFill>
                    <a:prstClr val="black"/>
                  </a:solidFill>
                  <a:effectLst/>
                  <a:uLnTx/>
                  <a:uFillTx/>
                  <a:latin typeface="Calibri"/>
                  <a:ea typeface="+mn-ea"/>
                  <a:cs typeface="+mn-cs"/>
                </a:rPr>
                <a:t>th</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a:rPr>
                <a:t>Century</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sp>
          <p:nvSpPr>
            <p:cNvPr id="143" name="TextBox 142"/>
            <p:cNvSpPr txBox="1"/>
            <p:nvPr/>
          </p:nvSpPr>
          <p:spPr>
            <a:xfrm>
              <a:off x="5735731" y="5289785"/>
              <a:ext cx="65274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Calibri"/>
                </a:rPr>
                <a:t>20</a:t>
              </a:r>
              <a:r>
                <a:rPr kumimoji="0" lang="en-US" sz="1800" b="1" i="0" u="none" strike="noStrike" kern="1200" cap="none" spc="0" normalizeH="0" baseline="0" noProof="0" dirty="0">
                  <a:ln>
                    <a:noFill/>
                  </a:ln>
                  <a:solidFill>
                    <a:prstClr val="black"/>
                  </a:solidFill>
                  <a:effectLst/>
                  <a:uLnTx/>
                  <a:uFillTx/>
                  <a:latin typeface="Calibri"/>
                  <a:ea typeface="+mn-ea"/>
                  <a:cs typeface="+mn-cs"/>
                </a:rPr>
                <a:t>00</a:t>
              </a:r>
            </a:p>
          </p:txBody>
        </p:sp>
      </p:grpSp>
      <p:sp>
        <p:nvSpPr>
          <p:cNvPr id="133" name="Rectangle 132"/>
          <p:cNvSpPr/>
          <p:nvPr/>
        </p:nvSpPr>
        <p:spPr>
          <a:xfrm>
            <a:off x="7620915" y="5276043"/>
            <a:ext cx="1215512" cy="863015"/>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21</a:t>
            </a:r>
            <a:r>
              <a:rPr kumimoji="0" lang="en-US" sz="2400" b="1" i="0" u="none" strike="noStrike" kern="1200" cap="none" spc="0" normalizeH="0" baseline="30000" noProof="0" dirty="0">
                <a:ln>
                  <a:noFill/>
                </a:ln>
                <a:solidFill>
                  <a:prstClr val="black"/>
                </a:solidFill>
                <a:effectLst/>
                <a:uLnTx/>
                <a:uFillTx/>
                <a:latin typeface="Calibri"/>
                <a:ea typeface="+mn-ea"/>
                <a:cs typeface="+mn-cs"/>
              </a:rPr>
              <a:t>st</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Century</a:t>
            </a:r>
          </a:p>
        </p:txBody>
      </p:sp>
      <p:sp>
        <p:nvSpPr>
          <p:cNvPr id="34" name="TextBox 33">
            <a:extLst>
              <a:ext uri="{FF2B5EF4-FFF2-40B4-BE49-F238E27FC236}">
                <a16:creationId xmlns:a16="http://schemas.microsoft.com/office/drawing/2014/main" id="{8A6D426D-2942-4BE2-9E32-80772CF5C2B1}"/>
              </a:ext>
            </a:extLst>
          </p:cNvPr>
          <p:cNvSpPr txBox="1"/>
          <p:nvPr/>
        </p:nvSpPr>
        <p:spPr>
          <a:xfrm rot="16200000">
            <a:off x="-1139978" y="3139440"/>
            <a:ext cx="4114800" cy="274320"/>
          </a:xfrm>
          <a:prstGeom prst="rect">
            <a:avLst/>
          </a:prstGeom>
          <a:noFill/>
        </p:spPr>
        <p:txBody>
          <a:bodyPr wrap="square" rtlCol="0" anchor="b" anchorCtr="0">
            <a:spAutoFit/>
          </a:bodyPr>
          <a:lstStyle>
            <a:defPPr>
              <a:defRPr lang="en-US"/>
            </a:defPPr>
            <a:lvl1pPr marL="396875" indent="-396875">
              <a:defRPr sz="1600" b="1">
                <a:solidFill>
                  <a:prstClr val="black"/>
                </a:solidFill>
              </a:defRPr>
            </a:lvl1pPr>
          </a:lstStyle>
          <a:p>
            <a:pPr lvl="0"/>
            <a:r>
              <a:rPr lang="en-US" sz="1200" dirty="0"/>
              <a:t>1678 – </a:t>
            </a:r>
            <a:r>
              <a:rPr lang="en-US" sz="1200" b="0" dirty="0"/>
              <a:t>John Bunyan writes </a:t>
            </a:r>
            <a:r>
              <a:rPr lang="en-US" sz="1200" b="0" i="1" dirty="0"/>
              <a:t>The Pilgrim's Progress</a:t>
            </a:r>
            <a:endParaRPr kumimoji="0" lang="en-US" sz="1200" b="0" i="1" u="none" strike="noStrike" kern="1200" cap="none" spc="0" normalizeH="0" baseline="0" noProof="0" dirty="0">
              <a:ln>
                <a:noFill/>
              </a:ln>
              <a:solidFill>
                <a:prstClr val="black"/>
              </a:solidFill>
              <a:effectLst/>
              <a:uLnTx/>
              <a:uFillTx/>
              <a:latin typeface="Calibri"/>
            </a:endParaRPr>
          </a:p>
        </p:txBody>
      </p:sp>
      <p:sp>
        <p:nvSpPr>
          <p:cNvPr id="35" name="TextBox 34">
            <a:extLst>
              <a:ext uri="{FF2B5EF4-FFF2-40B4-BE49-F238E27FC236}">
                <a16:creationId xmlns:a16="http://schemas.microsoft.com/office/drawing/2014/main" id="{CAD1D832-AA34-4CE9-9EB1-009F9BC68DDA}"/>
              </a:ext>
            </a:extLst>
          </p:cNvPr>
          <p:cNvSpPr txBox="1"/>
          <p:nvPr/>
        </p:nvSpPr>
        <p:spPr>
          <a:xfrm rot="16200000">
            <a:off x="-955514" y="3139440"/>
            <a:ext cx="4114800" cy="274320"/>
          </a:xfrm>
          <a:prstGeom prst="rect">
            <a:avLst/>
          </a:prstGeom>
          <a:noFill/>
        </p:spPr>
        <p:txBody>
          <a:bodyPr wrap="square" rtlCol="0" anchor="b" anchorCtr="0">
            <a:spAutoFit/>
          </a:bodyPr>
          <a:lstStyle>
            <a:defPPr>
              <a:defRPr lang="en-US"/>
            </a:defPPr>
            <a:lvl1pPr marL="396875" indent="-396875">
              <a:defRPr sz="1600" b="1">
                <a:solidFill>
                  <a:prstClr val="black"/>
                </a:solidFill>
              </a:defRPr>
            </a:lvl1pPr>
          </a:lstStyle>
          <a:p>
            <a:pPr lvl="0"/>
            <a:r>
              <a:rPr lang="en-US" sz="1200" dirty="0"/>
              <a:t>1687 – </a:t>
            </a:r>
            <a:r>
              <a:rPr lang="en-US" sz="1200" b="0" dirty="0"/>
              <a:t>Isaac</a:t>
            </a:r>
            <a:r>
              <a:rPr lang="en-US" sz="1200" dirty="0"/>
              <a:t> </a:t>
            </a:r>
            <a:r>
              <a:rPr lang="en-US" sz="1200" b="0" dirty="0"/>
              <a:t>Newton publishes </a:t>
            </a:r>
            <a:r>
              <a:rPr lang="en-US" sz="1200" b="0" i="1" dirty="0"/>
              <a:t>Principia Mathematica</a:t>
            </a:r>
            <a:endParaRPr kumimoji="0" lang="en-US" sz="1200" b="0" i="1" u="none" strike="noStrike" kern="1200" cap="none" spc="0" normalizeH="0" baseline="0" noProof="0" dirty="0">
              <a:ln>
                <a:noFill/>
              </a:ln>
              <a:solidFill>
                <a:prstClr val="black"/>
              </a:solidFill>
              <a:effectLst/>
              <a:uLnTx/>
              <a:uFillTx/>
              <a:latin typeface="Calibri"/>
            </a:endParaRPr>
          </a:p>
        </p:txBody>
      </p:sp>
      <p:sp>
        <p:nvSpPr>
          <p:cNvPr id="37" name="TextBox 36">
            <a:extLst>
              <a:ext uri="{FF2B5EF4-FFF2-40B4-BE49-F238E27FC236}">
                <a16:creationId xmlns:a16="http://schemas.microsoft.com/office/drawing/2014/main" id="{0ABA51FE-CFF1-4FE9-9767-51BF695103CB}"/>
              </a:ext>
            </a:extLst>
          </p:cNvPr>
          <p:cNvSpPr txBox="1"/>
          <p:nvPr/>
        </p:nvSpPr>
        <p:spPr>
          <a:xfrm rot="16200000">
            <a:off x="-503343" y="3139440"/>
            <a:ext cx="4114800" cy="274320"/>
          </a:xfrm>
          <a:prstGeom prst="rect">
            <a:avLst/>
          </a:prstGeom>
          <a:noFill/>
        </p:spPr>
        <p:txBody>
          <a:bodyPr wrap="square" rtlCol="0" anchor="b" anchorCtr="0">
            <a:spAutoFit/>
          </a:bodyPr>
          <a:lstStyle>
            <a:defPPr>
              <a:defRPr lang="en-US"/>
            </a:defPPr>
            <a:lvl1pPr marL="396875" indent="-396875">
              <a:defRPr sz="1600" b="1">
                <a:solidFill>
                  <a:prstClr val="black"/>
                </a:solidFill>
              </a:defRPr>
            </a:lvl1pPr>
          </a:lstStyle>
          <a:p>
            <a:pPr lvl="0"/>
            <a:r>
              <a:rPr lang="en-US" sz="1200" dirty="0"/>
              <a:t>1707</a:t>
            </a:r>
            <a:r>
              <a:rPr lang="en-US" sz="1200" b="0" dirty="0"/>
              <a:t> </a:t>
            </a:r>
            <a:r>
              <a:rPr lang="en-US" sz="1200" dirty="0"/>
              <a:t>–</a:t>
            </a:r>
            <a:r>
              <a:rPr lang="en-US" sz="1200" b="0" dirty="0"/>
              <a:t> Isaac Watts publishes </a:t>
            </a:r>
            <a:r>
              <a:rPr lang="en-US" sz="1200" b="0" i="1" dirty="0"/>
              <a:t>Hymns and Spiritual Songs</a:t>
            </a:r>
            <a:endParaRPr kumimoji="0" lang="en-US" sz="1200" b="0" i="1" u="none" strike="noStrike" kern="1200" cap="none" spc="0" normalizeH="0" baseline="0" noProof="0" dirty="0">
              <a:ln>
                <a:noFill/>
              </a:ln>
              <a:solidFill>
                <a:prstClr val="black"/>
              </a:solidFill>
              <a:effectLst/>
              <a:uLnTx/>
              <a:uFillTx/>
              <a:latin typeface="Calibri"/>
            </a:endParaRPr>
          </a:p>
        </p:txBody>
      </p:sp>
      <p:sp>
        <p:nvSpPr>
          <p:cNvPr id="39" name="TextBox 38">
            <a:extLst>
              <a:ext uri="{FF2B5EF4-FFF2-40B4-BE49-F238E27FC236}">
                <a16:creationId xmlns:a16="http://schemas.microsoft.com/office/drawing/2014/main" id="{5C5B4D23-6F3F-4588-AF70-114688AB2CFC}"/>
              </a:ext>
            </a:extLst>
          </p:cNvPr>
          <p:cNvSpPr txBox="1"/>
          <p:nvPr/>
        </p:nvSpPr>
        <p:spPr>
          <a:xfrm rot="16200000">
            <a:off x="-364843" y="3139440"/>
            <a:ext cx="4114800" cy="274320"/>
          </a:xfrm>
          <a:prstGeom prst="rect">
            <a:avLst/>
          </a:prstGeom>
          <a:noFill/>
        </p:spPr>
        <p:txBody>
          <a:bodyPr wrap="square" rtlCol="0" anchor="b" anchorCtr="0">
            <a:spAutoFit/>
          </a:bodyPr>
          <a:lstStyle>
            <a:defPPr>
              <a:defRPr lang="en-US"/>
            </a:defPPr>
            <a:lvl1pPr marL="396875" indent="-396875">
              <a:defRPr sz="1600" b="1">
                <a:solidFill>
                  <a:prstClr val="black"/>
                </a:solidFill>
              </a:defRPr>
            </a:lvl1pPr>
          </a:lstStyle>
          <a:p>
            <a:pPr lvl="0"/>
            <a:r>
              <a:rPr lang="en-US" sz="1200" dirty="0"/>
              <a:t>1707 –</a:t>
            </a:r>
            <a:r>
              <a:rPr lang="en-US" sz="1200" b="0" dirty="0"/>
              <a:t> J.S. Bach publishes first work</a:t>
            </a:r>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40" name="TextBox 39">
            <a:extLst>
              <a:ext uri="{FF2B5EF4-FFF2-40B4-BE49-F238E27FC236}">
                <a16:creationId xmlns:a16="http://schemas.microsoft.com/office/drawing/2014/main" id="{93B6D1AE-3CB6-49D6-B4B3-1E2AAC717FA7}"/>
              </a:ext>
            </a:extLst>
          </p:cNvPr>
          <p:cNvSpPr txBox="1"/>
          <p:nvPr/>
        </p:nvSpPr>
        <p:spPr>
          <a:xfrm rot="16200000">
            <a:off x="52645" y="3139440"/>
            <a:ext cx="4114800" cy="274320"/>
          </a:xfrm>
          <a:prstGeom prst="rect">
            <a:avLst/>
          </a:prstGeom>
          <a:noFill/>
        </p:spPr>
        <p:txBody>
          <a:bodyPr wrap="square" rtlCol="0" anchor="b" anchorCtr="0">
            <a:spAutoFit/>
          </a:bodyPr>
          <a:lstStyle>
            <a:defPPr>
              <a:defRPr lang="en-US"/>
            </a:defPPr>
            <a:lvl1pPr marL="396875" indent="-396875">
              <a:defRPr sz="1600" b="1">
                <a:solidFill>
                  <a:prstClr val="black"/>
                </a:solidFill>
              </a:defRPr>
            </a:lvl1pPr>
          </a:lstStyle>
          <a:p>
            <a:pPr lvl="0"/>
            <a:r>
              <a:rPr lang="en-US" sz="1200" dirty="0"/>
              <a:t>1735</a:t>
            </a:r>
            <a:r>
              <a:rPr lang="en-US" sz="1200" b="0" dirty="0"/>
              <a:t> </a:t>
            </a:r>
            <a:r>
              <a:rPr lang="en-US" sz="1200" dirty="0"/>
              <a:t>–</a:t>
            </a:r>
            <a:r>
              <a:rPr lang="en-US" sz="1200" b="0" dirty="0"/>
              <a:t> George Whitefield converted</a:t>
            </a:r>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41" name="TextBox 40">
            <a:extLst>
              <a:ext uri="{FF2B5EF4-FFF2-40B4-BE49-F238E27FC236}">
                <a16:creationId xmlns:a16="http://schemas.microsoft.com/office/drawing/2014/main" id="{C93F473B-B770-4699-9894-115EBE385F5E}"/>
              </a:ext>
            </a:extLst>
          </p:cNvPr>
          <p:cNvSpPr txBox="1"/>
          <p:nvPr/>
        </p:nvSpPr>
        <p:spPr>
          <a:xfrm rot="16200000">
            <a:off x="-105148" y="3139440"/>
            <a:ext cx="4114800" cy="274320"/>
          </a:xfrm>
          <a:prstGeom prst="rect">
            <a:avLst/>
          </a:prstGeom>
          <a:noFill/>
        </p:spPr>
        <p:txBody>
          <a:bodyPr wrap="square" rtlCol="0" anchor="b" anchorCtr="0">
            <a:spAutoFit/>
          </a:bodyPr>
          <a:lstStyle>
            <a:defPPr>
              <a:defRPr lang="en-US"/>
            </a:defPPr>
            <a:lvl1pPr marL="396875" indent="-396875">
              <a:defRPr sz="1600" b="1">
                <a:solidFill>
                  <a:prstClr val="black"/>
                </a:solidFill>
              </a:defRPr>
            </a:lvl1pPr>
          </a:lstStyle>
          <a:p>
            <a:pPr lvl="0"/>
            <a:r>
              <a:rPr lang="en-US" sz="1200" dirty="0"/>
              <a:t>1729 – </a:t>
            </a:r>
            <a:r>
              <a:rPr lang="en-US" sz="1200" b="0" dirty="0"/>
              <a:t>Jonathan Edwards becomes pastor at Northampton</a:t>
            </a:r>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42" name="TextBox 41">
            <a:extLst>
              <a:ext uri="{FF2B5EF4-FFF2-40B4-BE49-F238E27FC236}">
                <a16:creationId xmlns:a16="http://schemas.microsoft.com/office/drawing/2014/main" id="{945B8D25-010A-4FF3-8E8C-BE48B057029D}"/>
              </a:ext>
            </a:extLst>
          </p:cNvPr>
          <p:cNvSpPr txBox="1"/>
          <p:nvPr/>
        </p:nvSpPr>
        <p:spPr>
          <a:xfrm rot="16200000">
            <a:off x="191144" y="3139440"/>
            <a:ext cx="4114800" cy="274320"/>
          </a:xfrm>
          <a:prstGeom prst="rect">
            <a:avLst/>
          </a:prstGeom>
          <a:noFill/>
        </p:spPr>
        <p:txBody>
          <a:bodyPr wrap="square" rtlCol="0" anchor="b" anchorCtr="0">
            <a:spAutoFit/>
          </a:bodyPr>
          <a:lstStyle>
            <a:defPPr>
              <a:defRPr lang="en-US"/>
            </a:defPPr>
            <a:lvl1pPr marL="396875" indent="-396875">
              <a:defRPr sz="1600" b="1">
                <a:solidFill>
                  <a:prstClr val="black"/>
                </a:solidFill>
              </a:defRPr>
            </a:lvl1pPr>
          </a:lstStyle>
          <a:p>
            <a:pPr lvl="0"/>
            <a:r>
              <a:rPr lang="en-US" sz="1200" dirty="0"/>
              <a:t>1738</a:t>
            </a:r>
            <a:r>
              <a:rPr lang="en-US" sz="1200" b="0" dirty="0"/>
              <a:t> </a:t>
            </a:r>
            <a:r>
              <a:rPr lang="en-US" sz="1200" dirty="0"/>
              <a:t>–</a:t>
            </a:r>
            <a:r>
              <a:rPr lang="en-US" sz="1200" b="0" dirty="0"/>
              <a:t> John &amp; Charles Wesley's evangelical conversions</a:t>
            </a:r>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43" name="TextBox 42">
            <a:extLst>
              <a:ext uri="{FF2B5EF4-FFF2-40B4-BE49-F238E27FC236}">
                <a16:creationId xmlns:a16="http://schemas.microsoft.com/office/drawing/2014/main" id="{3448F294-C7C2-4ECE-B41F-C178511844AE}"/>
              </a:ext>
            </a:extLst>
          </p:cNvPr>
          <p:cNvSpPr txBox="1"/>
          <p:nvPr/>
        </p:nvSpPr>
        <p:spPr>
          <a:xfrm rot="16200000">
            <a:off x="315895" y="3139440"/>
            <a:ext cx="4114800" cy="274320"/>
          </a:xfrm>
          <a:prstGeom prst="rect">
            <a:avLst/>
          </a:prstGeom>
          <a:noFill/>
        </p:spPr>
        <p:txBody>
          <a:bodyPr wrap="square" rtlCol="0" anchor="b" anchorCtr="0">
            <a:spAutoFit/>
          </a:bodyPr>
          <a:lstStyle>
            <a:defPPr>
              <a:defRPr lang="en-US"/>
            </a:defPPr>
            <a:lvl1pPr marL="396875" indent="-396875">
              <a:defRPr sz="1600" b="1">
                <a:solidFill>
                  <a:prstClr val="black"/>
                </a:solidFill>
              </a:defRPr>
            </a:lvl1pPr>
          </a:lstStyle>
          <a:p>
            <a:pPr lvl="0"/>
            <a:r>
              <a:rPr lang="en-US" sz="1200" dirty="0">
                <a:solidFill>
                  <a:srgbClr val="FF0000"/>
                </a:solidFill>
              </a:rPr>
              <a:t>1740</a:t>
            </a:r>
            <a:r>
              <a:rPr lang="en-US" sz="1200" b="0" dirty="0">
                <a:solidFill>
                  <a:srgbClr val="FF0000"/>
                </a:solidFill>
              </a:rPr>
              <a:t> </a:t>
            </a:r>
            <a:r>
              <a:rPr lang="en-US" sz="1200" dirty="0">
                <a:solidFill>
                  <a:srgbClr val="FF0000"/>
                </a:solidFill>
              </a:rPr>
              <a:t>–</a:t>
            </a:r>
            <a:r>
              <a:rPr lang="en-US" sz="1200" b="0" dirty="0">
                <a:solidFill>
                  <a:srgbClr val="FF0000"/>
                </a:solidFill>
              </a:rPr>
              <a:t> The First Great Awakening </a:t>
            </a:r>
            <a:endParaRPr kumimoji="0" lang="en-US" sz="1200" b="0" i="0" u="none" strike="noStrike" kern="1200" cap="none" spc="0" normalizeH="0" baseline="0" noProof="0" dirty="0">
              <a:ln>
                <a:noFill/>
              </a:ln>
              <a:solidFill>
                <a:srgbClr val="FF0000"/>
              </a:solidFill>
              <a:effectLst/>
              <a:uLnTx/>
              <a:uFillTx/>
              <a:latin typeface="Calibri"/>
            </a:endParaRPr>
          </a:p>
        </p:txBody>
      </p:sp>
      <p:sp>
        <p:nvSpPr>
          <p:cNvPr id="44" name="TextBox 43">
            <a:extLst>
              <a:ext uri="{FF2B5EF4-FFF2-40B4-BE49-F238E27FC236}">
                <a16:creationId xmlns:a16="http://schemas.microsoft.com/office/drawing/2014/main" id="{1E2E1954-10D9-4184-87E1-4C434D95FD32}"/>
              </a:ext>
            </a:extLst>
          </p:cNvPr>
          <p:cNvSpPr txBox="1"/>
          <p:nvPr/>
        </p:nvSpPr>
        <p:spPr>
          <a:xfrm rot="16200000">
            <a:off x="464954" y="3139440"/>
            <a:ext cx="4114800" cy="274320"/>
          </a:xfrm>
          <a:prstGeom prst="rect">
            <a:avLst/>
          </a:prstGeom>
          <a:noFill/>
        </p:spPr>
        <p:txBody>
          <a:bodyPr wrap="square" rtlCol="0" anchor="b" anchorCtr="0">
            <a:spAutoFit/>
          </a:bodyPr>
          <a:lstStyle>
            <a:defPPr>
              <a:defRPr lang="en-US"/>
            </a:defPPr>
            <a:lvl1pPr marL="396875" indent="-396875">
              <a:defRPr sz="1600" b="1">
                <a:solidFill>
                  <a:prstClr val="black"/>
                </a:solidFill>
              </a:defRPr>
            </a:lvl1pPr>
          </a:lstStyle>
          <a:p>
            <a:pPr lvl="0"/>
            <a:r>
              <a:rPr lang="en-US" sz="1200" dirty="0"/>
              <a:t>1742</a:t>
            </a:r>
            <a:r>
              <a:rPr lang="en-US" sz="1200" b="0" dirty="0"/>
              <a:t> </a:t>
            </a:r>
            <a:r>
              <a:rPr lang="en-US" sz="1200" dirty="0"/>
              <a:t>–</a:t>
            </a:r>
            <a:r>
              <a:rPr lang="en-US" sz="1200" b="0" dirty="0"/>
              <a:t> First production of </a:t>
            </a:r>
            <a:r>
              <a:rPr lang="en-US" sz="1200" b="0" i="1" dirty="0"/>
              <a:t>Handel's Messiah</a:t>
            </a:r>
            <a:endParaRPr kumimoji="0" lang="en-US" sz="1200" b="0" i="1" u="none" strike="noStrike" kern="1200" cap="none" spc="0" normalizeH="0" baseline="0" noProof="0" dirty="0">
              <a:ln>
                <a:noFill/>
              </a:ln>
              <a:solidFill>
                <a:prstClr val="black"/>
              </a:solidFill>
              <a:effectLst/>
              <a:uLnTx/>
              <a:uFillTx/>
              <a:latin typeface="Calibri"/>
            </a:endParaRPr>
          </a:p>
        </p:txBody>
      </p:sp>
      <p:sp>
        <p:nvSpPr>
          <p:cNvPr id="45" name="TextBox 44">
            <a:extLst>
              <a:ext uri="{FF2B5EF4-FFF2-40B4-BE49-F238E27FC236}">
                <a16:creationId xmlns:a16="http://schemas.microsoft.com/office/drawing/2014/main" id="{39F01D04-2DF5-4CE6-BCC1-6BC30CC94310}"/>
              </a:ext>
            </a:extLst>
          </p:cNvPr>
          <p:cNvSpPr txBox="1"/>
          <p:nvPr/>
        </p:nvSpPr>
        <p:spPr>
          <a:xfrm rot="16200000">
            <a:off x="708053" y="3139440"/>
            <a:ext cx="4114800" cy="274320"/>
          </a:xfrm>
          <a:prstGeom prst="rect">
            <a:avLst/>
          </a:prstGeom>
          <a:noFill/>
        </p:spPr>
        <p:txBody>
          <a:bodyPr wrap="square" rtlCol="0" anchor="b" anchorCtr="0">
            <a:spAutoFit/>
          </a:bodyPr>
          <a:lstStyle>
            <a:defPPr>
              <a:defRPr lang="en-US"/>
            </a:defPPr>
            <a:lvl1pPr marL="396875" indent="-396875">
              <a:defRPr sz="1600" b="1">
                <a:solidFill>
                  <a:prstClr val="black"/>
                </a:solidFill>
              </a:defRPr>
            </a:lvl1pPr>
          </a:lstStyle>
          <a:p>
            <a:pPr lvl="0"/>
            <a:r>
              <a:rPr lang="en-US" sz="1200" dirty="0">
                <a:solidFill>
                  <a:srgbClr val="0000FF"/>
                </a:solidFill>
              </a:rPr>
              <a:t>1776</a:t>
            </a:r>
            <a:r>
              <a:rPr lang="en-US" sz="1200" b="0" dirty="0">
                <a:solidFill>
                  <a:srgbClr val="0000FF"/>
                </a:solidFill>
              </a:rPr>
              <a:t> </a:t>
            </a:r>
            <a:r>
              <a:rPr lang="en-US" sz="1200" dirty="0">
                <a:solidFill>
                  <a:srgbClr val="0000FF"/>
                </a:solidFill>
              </a:rPr>
              <a:t>–</a:t>
            </a:r>
            <a:r>
              <a:rPr lang="en-US" sz="1200" b="0" dirty="0">
                <a:solidFill>
                  <a:srgbClr val="0000FF"/>
                </a:solidFill>
              </a:rPr>
              <a:t> The American Revolution</a:t>
            </a:r>
            <a:endParaRPr kumimoji="0" lang="en-US" sz="1200" b="0" i="0" u="none" strike="noStrike" kern="1200" cap="none" spc="0" normalizeH="0" baseline="0" noProof="0" dirty="0">
              <a:ln>
                <a:noFill/>
              </a:ln>
              <a:solidFill>
                <a:srgbClr val="0000FF"/>
              </a:solidFill>
              <a:effectLst/>
              <a:uLnTx/>
              <a:uFillTx/>
              <a:latin typeface="Calibri"/>
            </a:endParaRPr>
          </a:p>
        </p:txBody>
      </p:sp>
      <p:sp>
        <p:nvSpPr>
          <p:cNvPr id="46" name="TextBox 45">
            <a:extLst>
              <a:ext uri="{FF2B5EF4-FFF2-40B4-BE49-F238E27FC236}">
                <a16:creationId xmlns:a16="http://schemas.microsoft.com/office/drawing/2014/main" id="{169BD903-11F2-4395-9E2D-4A3A94E0FD98}"/>
              </a:ext>
            </a:extLst>
          </p:cNvPr>
          <p:cNvSpPr txBox="1"/>
          <p:nvPr/>
        </p:nvSpPr>
        <p:spPr>
          <a:xfrm rot="16200000">
            <a:off x="839178" y="3139440"/>
            <a:ext cx="4114800" cy="274320"/>
          </a:xfrm>
          <a:prstGeom prst="rect">
            <a:avLst/>
          </a:prstGeom>
          <a:noFill/>
        </p:spPr>
        <p:txBody>
          <a:bodyPr wrap="square" rtlCol="0" anchor="b" anchorCtr="0">
            <a:spAutoFit/>
          </a:bodyPr>
          <a:lstStyle>
            <a:defPPr>
              <a:defRPr lang="en-US"/>
            </a:defPPr>
            <a:lvl1pPr marL="396875" indent="-396875">
              <a:defRPr sz="1600" b="1">
                <a:solidFill>
                  <a:prstClr val="black"/>
                </a:solidFill>
              </a:defRPr>
            </a:lvl1pPr>
          </a:lstStyle>
          <a:p>
            <a:pPr lvl="0"/>
            <a:r>
              <a:rPr lang="en-US" sz="1200" dirty="0"/>
              <a:t>1779</a:t>
            </a:r>
            <a:r>
              <a:rPr lang="en-US" sz="1200" b="0" dirty="0"/>
              <a:t> </a:t>
            </a:r>
            <a:r>
              <a:rPr lang="en-US" sz="1200" dirty="0"/>
              <a:t>–</a:t>
            </a:r>
            <a:r>
              <a:rPr lang="en-US" sz="1200" b="0" dirty="0"/>
              <a:t> John Newton and William Cowper publish </a:t>
            </a:r>
            <a:r>
              <a:rPr lang="en-US" sz="1200" b="0" i="1" dirty="0"/>
              <a:t>Olney Hymns</a:t>
            </a:r>
            <a:endParaRPr kumimoji="0" lang="en-US" sz="1200" b="0" i="1" u="none" strike="noStrike" kern="1200" cap="none" spc="0" normalizeH="0" baseline="0" noProof="0" dirty="0">
              <a:ln>
                <a:noFill/>
              </a:ln>
              <a:solidFill>
                <a:prstClr val="black"/>
              </a:solidFill>
              <a:effectLst/>
              <a:uLnTx/>
              <a:uFillTx/>
              <a:latin typeface="Calibri"/>
            </a:endParaRPr>
          </a:p>
        </p:txBody>
      </p:sp>
      <p:sp>
        <p:nvSpPr>
          <p:cNvPr id="47" name="TextBox 46">
            <a:extLst>
              <a:ext uri="{FF2B5EF4-FFF2-40B4-BE49-F238E27FC236}">
                <a16:creationId xmlns:a16="http://schemas.microsoft.com/office/drawing/2014/main" id="{0AE3448A-B3B2-4A61-8E31-B32C335B3495}"/>
              </a:ext>
            </a:extLst>
          </p:cNvPr>
          <p:cNvSpPr txBox="1"/>
          <p:nvPr/>
        </p:nvSpPr>
        <p:spPr>
          <a:xfrm rot="16200000">
            <a:off x="1004013" y="3139440"/>
            <a:ext cx="4114800" cy="274320"/>
          </a:xfrm>
          <a:prstGeom prst="rect">
            <a:avLst/>
          </a:prstGeom>
          <a:noFill/>
        </p:spPr>
        <p:txBody>
          <a:bodyPr wrap="square" rtlCol="0" anchor="b" anchorCtr="0">
            <a:spAutoFit/>
          </a:bodyPr>
          <a:lstStyle>
            <a:defPPr>
              <a:defRPr lang="en-US"/>
            </a:defPPr>
            <a:lvl1pPr marL="396875" indent="-396875">
              <a:defRPr sz="1600" b="1">
                <a:solidFill>
                  <a:prstClr val="black"/>
                </a:solidFill>
              </a:defRPr>
            </a:lvl1pPr>
          </a:lstStyle>
          <a:p>
            <a:pPr lvl="0"/>
            <a:r>
              <a:rPr lang="en-US" sz="1200" dirty="0">
                <a:solidFill>
                  <a:srgbClr val="0000FF"/>
                </a:solidFill>
              </a:rPr>
              <a:t>1789 – </a:t>
            </a:r>
            <a:r>
              <a:rPr lang="en-US" sz="1200" b="0" dirty="0">
                <a:solidFill>
                  <a:srgbClr val="0000FF"/>
                </a:solidFill>
              </a:rPr>
              <a:t>The French Revolution</a:t>
            </a:r>
            <a:endParaRPr kumimoji="0" lang="en-US" sz="1200" b="0" i="0" u="none" strike="noStrike" kern="1200" cap="none" spc="0" normalizeH="0" baseline="0" noProof="0" dirty="0">
              <a:ln>
                <a:noFill/>
              </a:ln>
              <a:solidFill>
                <a:srgbClr val="0000FF"/>
              </a:solidFill>
              <a:effectLst/>
              <a:uLnTx/>
              <a:uFillTx/>
              <a:latin typeface="Calibri"/>
            </a:endParaRPr>
          </a:p>
        </p:txBody>
      </p:sp>
      <p:sp>
        <p:nvSpPr>
          <p:cNvPr id="48" name="TextBox 47">
            <a:extLst>
              <a:ext uri="{FF2B5EF4-FFF2-40B4-BE49-F238E27FC236}">
                <a16:creationId xmlns:a16="http://schemas.microsoft.com/office/drawing/2014/main" id="{29AB04BA-3F0F-4DEF-9506-89EAD3CF9CF9}"/>
              </a:ext>
            </a:extLst>
          </p:cNvPr>
          <p:cNvSpPr txBox="1"/>
          <p:nvPr/>
        </p:nvSpPr>
        <p:spPr>
          <a:xfrm rot="16200000">
            <a:off x="1143756" y="3139440"/>
            <a:ext cx="4114800" cy="274320"/>
          </a:xfrm>
          <a:prstGeom prst="rect">
            <a:avLst/>
          </a:prstGeom>
          <a:noFill/>
        </p:spPr>
        <p:txBody>
          <a:bodyPr wrap="square" rtlCol="0" anchor="b" anchorCtr="0">
            <a:spAutoFit/>
          </a:bodyPr>
          <a:lstStyle>
            <a:defPPr>
              <a:defRPr lang="en-US"/>
            </a:defPPr>
            <a:lvl1pPr marL="396875" indent="-396875">
              <a:defRPr sz="1600" b="1">
                <a:solidFill>
                  <a:prstClr val="black"/>
                </a:solidFill>
              </a:defRPr>
            </a:lvl1pPr>
          </a:lstStyle>
          <a:p>
            <a:pPr lvl="0"/>
            <a:r>
              <a:rPr lang="en-US" sz="1200" dirty="0"/>
              <a:t>1793 – </a:t>
            </a:r>
            <a:r>
              <a:rPr lang="en-US" sz="1200" b="0" dirty="0"/>
              <a:t>William Carey sails for India</a:t>
            </a:r>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49" name="TextBox 48">
            <a:extLst>
              <a:ext uri="{FF2B5EF4-FFF2-40B4-BE49-F238E27FC236}">
                <a16:creationId xmlns:a16="http://schemas.microsoft.com/office/drawing/2014/main" id="{D8A53375-7CFB-4B67-92E8-3288B8B9EAD9}"/>
              </a:ext>
            </a:extLst>
          </p:cNvPr>
          <p:cNvSpPr txBox="1"/>
          <p:nvPr/>
        </p:nvSpPr>
        <p:spPr>
          <a:xfrm rot="16200000">
            <a:off x="1282705" y="3139440"/>
            <a:ext cx="4114800" cy="274320"/>
          </a:xfrm>
          <a:prstGeom prst="rect">
            <a:avLst/>
          </a:prstGeom>
          <a:noFill/>
        </p:spPr>
        <p:txBody>
          <a:bodyPr wrap="square" rtlCol="0" anchor="b" anchorCtr="0">
            <a:spAutoFit/>
          </a:bodyPr>
          <a:lstStyle>
            <a:defPPr>
              <a:defRPr lang="en-US"/>
            </a:defPPr>
            <a:lvl1pPr marL="396875" indent="-396875">
              <a:defRPr sz="1600" b="1">
                <a:solidFill>
                  <a:prstClr val="black"/>
                </a:solidFill>
              </a:defRPr>
            </a:lvl1pPr>
          </a:lstStyle>
          <a:p>
            <a:pPr lvl="0"/>
            <a:r>
              <a:rPr lang="en-US" sz="1200" dirty="0">
                <a:solidFill>
                  <a:srgbClr val="FF0000"/>
                </a:solidFill>
              </a:rPr>
              <a:t>1795 – </a:t>
            </a:r>
            <a:r>
              <a:rPr lang="en-US" sz="1200" b="0" dirty="0">
                <a:solidFill>
                  <a:srgbClr val="FF0000"/>
                </a:solidFill>
              </a:rPr>
              <a:t>The Second Great Awakening </a:t>
            </a:r>
            <a:endParaRPr kumimoji="0" lang="en-US" sz="1200" b="0" i="0" u="none" strike="noStrike" kern="1200" cap="none" spc="0" normalizeH="0" baseline="0" noProof="0" dirty="0">
              <a:ln>
                <a:noFill/>
              </a:ln>
              <a:solidFill>
                <a:srgbClr val="FF0000"/>
              </a:solidFill>
              <a:effectLst/>
              <a:uLnTx/>
              <a:uFillTx/>
              <a:latin typeface="Calibri"/>
            </a:endParaRPr>
          </a:p>
        </p:txBody>
      </p:sp>
      <p:sp>
        <p:nvSpPr>
          <p:cNvPr id="50" name="TextBox 49">
            <a:extLst>
              <a:ext uri="{FF2B5EF4-FFF2-40B4-BE49-F238E27FC236}">
                <a16:creationId xmlns:a16="http://schemas.microsoft.com/office/drawing/2014/main" id="{06C8123C-220B-4AFF-9EC7-2E6CE95BB0B6}"/>
              </a:ext>
            </a:extLst>
          </p:cNvPr>
          <p:cNvSpPr txBox="1"/>
          <p:nvPr/>
        </p:nvSpPr>
        <p:spPr>
          <a:xfrm rot="16200000">
            <a:off x="1800879" y="3139440"/>
            <a:ext cx="4114800" cy="274320"/>
          </a:xfrm>
          <a:prstGeom prst="rect">
            <a:avLst/>
          </a:prstGeom>
          <a:noFill/>
        </p:spPr>
        <p:txBody>
          <a:bodyPr wrap="square" rtlCol="0" anchor="b" anchorCtr="0">
            <a:spAutoFit/>
          </a:bodyPr>
          <a:lstStyle>
            <a:defPPr>
              <a:defRPr lang="en-US"/>
            </a:defPPr>
            <a:lvl1pPr marL="396875" indent="-396875">
              <a:defRPr sz="1600" b="1">
                <a:solidFill>
                  <a:prstClr val="black"/>
                </a:solidFill>
              </a:defRPr>
            </a:lvl1pPr>
          </a:lstStyle>
          <a:p>
            <a:pPr lvl="0"/>
            <a:r>
              <a:rPr lang="en-US" sz="1200" dirty="0"/>
              <a:t>1827 – </a:t>
            </a:r>
            <a:r>
              <a:rPr lang="en-US" sz="1200" b="0" dirty="0"/>
              <a:t>J. N. Darby founds the Plymouth Brethren</a:t>
            </a:r>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51" name="TextBox 50">
            <a:extLst>
              <a:ext uri="{FF2B5EF4-FFF2-40B4-BE49-F238E27FC236}">
                <a16:creationId xmlns:a16="http://schemas.microsoft.com/office/drawing/2014/main" id="{116035AA-ACD6-43B1-9507-9626EB4F72E6}"/>
              </a:ext>
            </a:extLst>
          </p:cNvPr>
          <p:cNvSpPr txBox="1"/>
          <p:nvPr/>
        </p:nvSpPr>
        <p:spPr>
          <a:xfrm rot="16200000">
            <a:off x="1941565" y="3139440"/>
            <a:ext cx="4114800" cy="274320"/>
          </a:xfrm>
          <a:prstGeom prst="rect">
            <a:avLst/>
          </a:prstGeom>
          <a:noFill/>
        </p:spPr>
        <p:txBody>
          <a:bodyPr wrap="square" rtlCol="0" anchor="b" anchorCtr="0">
            <a:spAutoFit/>
          </a:bodyPr>
          <a:lstStyle>
            <a:defPPr>
              <a:defRPr lang="en-US"/>
            </a:defPPr>
            <a:lvl1pPr marL="396875" indent="-396875">
              <a:defRPr sz="1600" b="1">
                <a:solidFill>
                  <a:prstClr val="black"/>
                </a:solidFill>
              </a:defRPr>
            </a:lvl1pPr>
          </a:lstStyle>
          <a:p>
            <a:pPr lvl="0"/>
            <a:r>
              <a:rPr lang="en-US" sz="1200" dirty="0"/>
              <a:t>1830 – </a:t>
            </a:r>
            <a:r>
              <a:rPr lang="en-US" sz="1200" b="0" dirty="0"/>
              <a:t>Latter-Day Saints founded</a:t>
            </a:r>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55" name="TextBox 54">
            <a:extLst>
              <a:ext uri="{FF2B5EF4-FFF2-40B4-BE49-F238E27FC236}">
                <a16:creationId xmlns:a16="http://schemas.microsoft.com/office/drawing/2014/main" id="{CE262DE0-A88D-46C1-A3A9-AEBA67CFFDDC}"/>
              </a:ext>
            </a:extLst>
          </p:cNvPr>
          <p:cNvSpPr txBox="1"/>
          <p:nvPr/>
        </p:nvSpPr>
        <p:spPr>
          <a:xfrm rot="16200000">
            <a:off x="2278092" y="3139440"/>
            <a:ext cx="4114800" cy="274320"/>
          </a:xfrm>
          <a:prstGeom prst="rect">
            <a:avLst/>
          </a:prstGeom>
          <a:noFill/>
        </p:spPr>
        <p:txBody>
          <a:bodyPr wrap="square" rtlCol="0" anchor="b" anchorCtr="0">
            <a:spAutoFit/>
          </a:bodyPr>
          <a:lstStyle>
            <a:defPPr>
              <a:defRPr lang="en-US"/>
            </a:defPPr>
            <a:lvl1pPr marL="396875" indent="-396875">
              <a:defRPr sz="1600" b="1">
                <a:solidFill>
                  <a:prstClr val="black"/>
                </a:solidFill>
              </a:defRPr>
            </a:lvl1pPr>
          </a:lstStyle>
          <a:p>
            <a:pPr lvl="0"/>
            <a:r>
              <a:rPr lang="fr-FR" sz="1200" dirty="0"/>
              <a:t>1848 – </a:t>
            </a:r>
            <a:r>
              <a:rPr lang="fr-FR" sz="1200" b="0" dirty="0"/>
              <a:t>Marx </a:t>
            </a:r>
            <a:r>
              <a:rPr lang="fr-FR" sz="1200" b="0" dirty="0" err="1"/>
              <a:t>publishers</a:t>
            </a:r>
            <a:r>
              <a:rPr lang="fr-FR" sz="1200" b="0" dirty="0"/>
              <a:t> </a:t>
            </a:r>
            <a:r>
              <a:rPr lang="fr-FR" sz="1200" b="0" i="1" dirty="0" err="1"/>
              <a:t>Communist</a:t>
            </a:r>
            <a:r>
              <a:rPr lang="fr-FR" sz="1200" b="0" i="1" dirty="0"/>
              <a:t> </a:t>
            </a:r>
            <a:r>
              <a:rPr lang="fr-FR" sz="1200" b="0" i="1" dirty="0" err="1"/>
              <a:t>Manifesto</a:t>
            </a:r>
            <a:endParaRPr kumimoji="0" lang="en-US" sz="1200" b="0" i="1" u="none" strike="noStrike" kern="1200" cap="none" spc="0" normalizeH="0" baseline="0" noProof="0" dirty="0">
              <a:ln>
                <a:noFill/>
              </a:ln>
              <a:solidFill>
                <a:prstClr val="black"/>
              </a:solidFill>
              <a:effectLst/>
              <a:uLnTx/>
              <a:uFillTx/>
              <a:latin typeface="Calibri"/>
            </a:endParaRPr>
          </a:p>
        </p:txBody>
      </p:sp>
      <p:sp>
        <p:nvSpPr>
          <p:cNvPr id="56" name="TextBox 55">
            <a:extLst>
              <a:ext uri="{FF2B5EF4-FFF2-40B4-BE49-F238E27FC236}">
                <a16:creationId xmlns:a16="http://schemas.microsoft.com/office/drawing/2014/main" id="{4C320BBC-DD44-4A0A-85E5-E218EBE4661D}"/>
              </a:ext>
            </a:extLst>
          </p:cNvPr>
          <p:cNvSpPr txBox="1"/>
          <p:nvPr/>
        </p:nvSpPr>
        <p:spPr>
          <a:xfrm rot="16200000">
            <a:off x="2359467" y="3063239"/>
            <a:ext cx="4267201" cy="274320"/>
          </a:xfrm>
          <a:prstGeom prst="rect">
            <a:avLst/>
          </a:prstGeom>
          <a:noFill/>
        </p:spPr>
        <p:txBody>
          <a:bodyPr wrap="square" rtlCol="0" anchor="b" anchorCtr="0">
            <a:spAutoFit/>
          </a:bodyPr>
          <a:lstStyle>
            <a:defPPr>
              <a:defRPr lang="en-US"/>
            </a:defPPr>
            <a:lvl1pPr marL="396875" indent="-396875">
              <a:defRPr sz="1600" b="1">
                <a:solidFill>
                  <a:prstClr val="black"/>
                </a:solidFill>
              </a:defRPr>
            </a:lvl1pPr>
          </a:lstStyle>
          <a:p>
            <a:pPr lvl="0"/>
            <a:r>
              <a:rPr lang="en-US" sz="1200" dirty="0"/>
              <a:t>1854 – </a:t>
            </a:r>
            <a:r>
              <a:rPr lang="en-US" sz="1200" b="0" dirty="0"/>
              <a:t>Charles Spurgeon becomes pastor of New Park St. Church</a:t>
            </a:r>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57" name="TextBox 56">
            <a:extLst>
              <a:ext uri="{FF2B5EF4-FFF2-40B4-BE49-F238E27FC236}">
                <a16:creationId xmlns:a16="http://schemas.microsoft.com/office/drawing/2014/main" id="{42D8F9EF-BCD9-4202-BCD1-DFCC80AAA938}"/>
              </a:ext>
            </a:extLst>
          </p:cNvPr>
          <p:cNvSpPr txBox="1"/>
          <p:nvPr/>
        </p:nvSpPr>
        <p:spPr>
          <a:xfrm rot="16200000">
            <a:off x="2571389" y="3139440"/>
            <a:ext cx="4114800" cy="274320"/>
          </a:xfrm>
          <a:prstGeom prst="rect">
            <a:avLst/>
          </a:prstGeom>
          <a:noFill/>
        </p:spPr>
        <p:txBody>
          <a:bodyPr wrap="square" rtlCol="0" anchor="b" anchorCtr="0">
            <a:spAutoFit/>
          </a:bodyPr>
          <a:lstStyle>
            <a:defPPr>
              <a:defRPr lang="en-US"/>
            </a:defPPr>
            <a:lvl1pPr marL="396875" indent="-396875">
              <a:defRPr sz="1600" b="1">
                <a:solidFill>
                  <a:prstClr val="black"/>
                </a:solidFill>
              </a:defRPr>
            </a:lvl1pPr>
          </a:lstStyle>
          <a:p>
            <a:pPr lvl="0"/>
            <a:r>
              <a:rPr lang="en-US" sz="1200" dirty="0"/>
              <a:t>1859 – </a:t>
            </a:r>
            <a:r>
              <a:rPr lang="en-US" sz="1200" b="0" dirty="0"/>
              <a:t>Darwin publishes </a:t>
            </a:r>
            <a:r>
              <a:rPr lang="en-US" sz="1200" b="0" i="1" dirty="0"/>
              <a:t>Origin of Species</a:t>
            </a:r>
            <a:endParaRPr kumimoji="0" lang="en-US" sz="1200" b="0" i="1" u="none" strike="noStrike" kern="1200" cap="none" spc="0" normalizeH="0" baseline="0" noProof="0" dirty="0">
              <a:ln>
                <a:noFill/>
              </a:ln>
              <a:solidFill>
                <a:prstClr val="black"/>
              </a:solidFill>
              <a:effectLst/>
              <a:uLnTx/>
              <a:uFillTx/>
              <a:latin typeface="Calibri"/>
            </a:endParaRPr>
          </a:p>
        </p:txBody>
      </p:sp>
      <p:sp>
        <p:nvSpPr>
          <p:cNvPr id="58" name="TextBox 57">
            <a:extLst>
              <a:ext uri="{FF2B5EF4-FFF2-40B4-BE49-F238E27FC236}">
                <a16:creationId xmlns:a16="http://schemas.microsoft.com/office/drawing/2014/main" id="{22849176-F937-47EE-AE58-73CC409D29F3}"/>
              </a:ext>
            </a:extLst>
          </p:cNvPr>
          <p:cNvSpPr txBox="1"/>
          <p:nvPr/>
        </p:nvSpPr>
        <p:spPr>
          <a:xfrm rot="16200000">
            <a:off x="2701016" y="3139440"/>
            <a:ext cx="4114800" cy="274320"/>
          </a:xfrm>
          <a:prstGeom prst="rect">
            <a:avLst/>
          </a:prstGeom>
          <a:noFill/>
        </p:spPr>
        <p:txBody>
          <a:bodyPr wrap="square" rtlCol="0" anchor="b" anchorCtr="0">
            <a:spAutoFit/>
          </a:bodyPr>
          <a:lstStyle>
            <a:defPPr>
              <a:defRPr lang="en-US"/>
            </a:defPPr>
            <a:lvl1pPr marL="396875" indent="-396875">
              <a:defRPr sz="1600" b="1">
                <a:solidFill>
                  <a:prstClr val="black"/>
                </a:solidFill>
              </a:defRPr>
            </a:lvl1pPr>
          </a:lstStyle>
          <a:p>
            <a:pPr lvl="0"/>
            <a:r>
              <a:rPr lang="en-US" sz="1200" dirty="0">
                <a:solidFill>
                  <a:srgbClr val="0000FF"/>
                </a:solidFill>
              </a:rPr>
              <a:t>1860 – </a:t>
            </a:r>
            <a:r>
              <a:rPr lang="en-US" sz="1200" b="0" dirty="0">
                <a:solidFill>
                  <a:srgbClr val="0000FF"/>
                </a:solidFill>
              </a:rPr>
              <a:t>U.S. Civil War begins</a:t>
            </a:r>
            <a:endParaRPr kumimoji="0" lang="en-US" sz="1200" b="0" i="0" u="none" strike="noStrike" kern="1200" cap="none" spc="0" normalizeH="0" baseline="0" noProof="0" dirty="0">
              <a:ln>
                <a:noFill/>
              </a:ln>
              <a:solidFill>
                <a:srgbClr val="0000FF"/>
              </a:solidFill>
              <a:effectLst/>
              <a:uLnTx/>
              <a:uFillTx/>
              <a:latin typeface="Calibri"/>
            </a:endParaRPr>
          </a:p>
        </p:txBody>
      </p:sp>
      <p:sp>
        <p:nvSpPr>
          <p:cNvPr id="59" name="TextBox 58">
            <a:extLst>
              <a:ext uri="{FF2B5EF4-FFF2-40B4-BE49-F238E27FC236}">
                <a16:creationId xmlns:a16="http://schemas.microsoft.com/office/drawing/2014/main" id="{1DA069B4-0542-4D69-9FEF-F9CF3B618F33}"/>
              </a:ext>
            </a:extLst>
          </p:cNvPr>
          <p:cNvSpPr txBox="1"/>
          <p:nvPr/>
        </p:nvSpPr>
        <p:spPr>
          <a:xfrm rot="16200000">
            <a:off x="2854907" y="3139440"/>
            <a:ext cx="4114800" cy="274320"/>
          </a:xfrm>
          <a:prstGeom prst="rect">
            <a:avLst/>
          </a:prstGeom>
          <a:noFill/>
        </p:spPr>
        <p:txBody>
          <a:bodyPr wrap="square" rtlCol="0" anchor="b" anchorCtr="0">
            <a:spAutoFit/>
          </a:bodyPr>
          <a:lstStyle>
            <a:defPPr>
              <a:defRPr lang="en-US"/>
            </a:defPPr>
            <a:lvl1pPr marL="396875" indent="-396875">
              <a:defRPr sz="1600" b="1">
                <a:solidFill>
                  <a:prstClr val="black"/>
                </a:solidFill>
              </a:defRPr>
            </a:lvl1pPr>
          </a:lstStyle>
          <a:p>
            <a:pPr lvl="0"/>
            <a:r>
              <a:rPr lang="en-US" sz="1200" dirty="0"/>
              <a:t>1865 – </a:t>
            </a:r>
            <a:r>
              <a:rPr lang="en-US" sz="1200" b="0" dirty="0"/>
              <a:t>J. Hudson Taylor founds China Inland Mission</a:t>
            </a:r>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60" name="TextBox 59">
            <a:extLst>
              <a:ext uri="{FF2B5EF4-FFF2-40B4-BE49-F238E27FC236}">
                <a16:creationId xmlns:a16="http://schemas.microsoft.com/office/drawing/2014/main" id="{4522CFF5-4175-45AA-9813-1398E95610F9}"/>
              </a:ext>
            </a:extLst>
          </p:cNvPr>
          <p:cNvSpPr txBox="1"/>
          <p:nvPr/>
        </p:nvSpPr>
        <p:spPr>
          <a:xfrm rot="16200000">
            <a:off x="3629981" y="3139440"/>
            <a:ext cx="4114800" cy="274320"/>
          </a:xfrm>
          <a:prstGeom prst="rect">
            <a:avLst/>
          </a:prstGeom>
          <a:noFill/>
        </p:spPr>
        <p:txBody>
          <a:bodyPr wrap="square" rtlCol="0" anchor="b" anchorCtr="0">
            <a:spAutoFit/>
          </a:bodyPr>
          <a:lstStyle>
            <a:defPPr>
              <a:defRPr lang="en-US"/>
            </a:defPPr>
            <a:lvl1pPr marL="396875" indent="-396875">
              <a:defRPr sz="1600" b="1">
                <a:solidFill>
                  <a:prstClr val="black"/>
                </a:solidFill>
              </a:defRPr>
            </a:lvl1pPr>
          </a:lstStyle>
          <a:p>
            <a:pPr lvl="0"/>
            <a:r>
              <a:rPr lang="en-US" sz="1200" dirty="0"/>
              <a:t>1901 –</a:t>
            </a:r>
            <a:r>
              <a:rPr lang="en-US" sz="1200" b="0" dirty="0"/>
              <a:t> Speaking in tongues at Parham's Bible school</a:t>
            </a:r>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61" name="TextBox 60">
            <a:extLst>
              <a:ext uri="{FF2B5EF4-FFF2-40B4-BE49-F238E27FC236}">
                <a16:creationId xmlns:a16="http://schemas.microsoft.com/office/drawing/2014/main" id="{B53635F3-3AF5-4185-92A6-1C1CBAE5D6BF}"/>
              </a:ext>
            </a:extLst>
          </p:cNvPr>
          <p:cNvSpPr txBox="1"/>
          <p:nvPr/>
        </p:nvSpPr>
        <p:spPr>
          <a:xfrm rot="16200000">
            <a:off x="3769636" y="3139440"/>
            <a:ext cx="4114800" cy="274320"/>
          </a:xfrm>
          <a:prstGeom prst="rect">
            <a:avLst/>
          </a:prstGeom>
          <a:noFill/>
        </p:spPr>
        <p:txBody>
          <a:bodyPr wrap="square" rtlCol="0" anchor="b" anchorCtr="0">
            <a:spAutoFit/>
          </a:bodyPr>
          <a:lstStyle>
            <a:defPPr>
              <a:defRPr lang="en-US"/>
            </a:defPPr>
            <a:lvl1pPr marL="396875" indent="-396875">
              <a:defRPr sz="1600" b="1">
                <a:solidFill>
                  <a:prstClr val="black"/>
                </a:solidFill>
              </a:defRPr>
            </a:lvl1pPr>
          </a:lstStyle>
          <a:p>
            <a:pPr lvl="0"/>
            <a:r>
              <a:rPr lang="en-US" sz="1200" dirty="0"/>
              <a:t>1906 – </a:t>
            </a:r>
            <a:r>
              <a:rPr lang="en-US" sz="1200" b="0" dirty="0"/>
              <a:t>Azusa Street revival</a:t>
            </a:r>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62" name="TextBox 61">
            <a:extLst>
              <a:ext uri="{FF2B5EF4-FFF2-40B4-BE49-F238E27FC236}">
                <a16:creationId xmlns:a16="http://schemas.microsoft.com/office/drawing/2014/main" id="{FDF8B565-70B9-4093-ACAB-D97E4E405A86}"/>
              </a:ext>
            </a:extLst>
          </p:cNvPr>
          <p:cNvSpPr txBox="1"/>
          <p:nvPr/>
        </p:nvSpPr>
        <p:spPr>
          <a:xfrm rot="16200000">
            <a:off x="3922037" y="3139440"/>
            <a:ext cx="4114800" cy="274320"/>
          </a:xfrm>
          <a:prstGeom prst="rect">
            <a:avLst/>
          </a:prstGeom>
          <a:noFill/>
        </p:spPr>
        <p:txBody>
          <a:bodyPr wrap="square" rtlCol="0" anchor="b" anchorCtr="0">
            <a:spAutoFit/>
          </a:bodyPr>
          <a:lstStyle>
            <a:defPPr>
              <a:defRPr lang="en-US"/>
            </a:defPPr>
            <a:lvl1pPr marL="396875" indent="-396875">
              <a:defRPr sz="1600" b="1">
                <a:solidFill>
                  <a:prstClr val="black"/>
                </a:solidFill>
              </a:defRPr>
            </a:lvl1pPr>
          </a:lstStyle>
          <a:p>
            <a:pPr lvl="0"/>
            <a:r>
              <a:rPr lang="en-US" sz="1200" dirty="0">
                <a:solidFill>
                  <a:srgbClr val="0000FF"/>
                </a:solidFill>
              </a:rPr>
              <a:t>1914 – </a:t>
            </a:r>
            <a:r>
              <a:rPr lang="en-US" sz="1200" b="0" dirty="0">
                <a:solidFill>
                  <a:srgbClr val="0000FF"/>
                </a:solidFill>
              </a:rPr>
              <a:t>World War I begins</a:t>
            </a:r>
            <a:endParaRPr kumimoji="0" lang="en-US" sz="1200" b="0" i="0" u="none" strike="noStrike" kern="1200" cap="none" spc="0" normalizeH="0" baseline="0" noProof="0" dirty="0">
              <a:ln>
                <a:noFill/>
              </a:ln>
              <a:solidFill>
                <a:srgbClr val="0000FF"/>
              </a:solidFill>
              <a:effectLst/>
              <a:uLnTx/>
              <a:uFillTx/>
              <a:latin typeface="Calibri"/>
            </a:endParaRPr>
          </a:p>
        </p:txBody>
      </p:sp>
      <p:sp>
        <p:nvSpPr>
          <p:cNvPr id="63" name="TextBox 62">
            <a:extLst>
              <a:ext uri="{FF2B5EF4-FFF2-40B4-BE49-F238E27FC236}">
                <a16:creationId xmlns:a16="http://schemas.microsoft.com/office/drawing/2014/main" id="{0ABA3B2C-C0BF-4BB8-BF90-6C6CC6D59F1E}"/>
              </a:ext>
            </a:extLst>
          </p:cNvPr>
          <p:cNvSpPr txBox="1"/>
          <p:nvPr/>
        </p:nvSpPr>
        <p:spPr>
          <a:xfrm rot="16200000">
            <a:off x="4080952" y="3139440"/>
            <a:ext cx="4114800" cy="274320"/>
          </a:xfrm>
          <a:prstGeom prst="rect">
            <a:avLst/>
          </a:prstGeom>
          <a:noFill/>
        </p:spPr>
        <p:txBody>
          <a:bodyPr wrap="square" rtlCol="0" anchor="b" anchorCtr="0">
            <a:spAutoFit/>
          </a:bodyPr>
          <a:lstStyle>
            <a:defPPr>
              <a:defRPr lang="en-US"/>
            </a:defPPr>
            <a:lvl1pPr marL="396875" indent="-396875">
              <a:defRPr sz="1600" b="1">
                <a:solidFill>
                  <a:prstClr val="black"/>
                </a:solidFill>
              </a:defRPr>
            </a:lvl1pPr>
          </a:lstStyle>
          <a:p>
            <a:pPr lvl="0"/>
            <a:r>
              <a:rPr lang="en-US" sz="1200" dirty="0"/>
              <a:t>1931 – </a:t>
            </a:r>
            <a:r>
              <a:rPr lang="en-US" sz="1200" b="0" dirty="0"/>
              <a:t>C. S. Lewis comes to faith in Christ</a:t>
            </a:r>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64" name="TextBox 63">
            <a:extLst>
              <a:ext uri="{FF2B5EF4-FFF2-40B4-BE49-F238E27FC236}">
                <a16:creationId xmlns:a16="http://schemas.microsoft.com/office/drawing/2014/main" id="{EA22780B-5A8E-40DB-A502-87B8A89173B1}"/>
              </a:ext>
            </a:extLst>
          </p:cNvPr>
          <p:cNvSpPr txBox="1"/>
          <p:nvPr/>
        </p:nvSpPr>
        <p:spPr>
          <a:xfrm rot="16200000">
            <a:off x="4253769" y="3139440"/>
            <a:ext cx="4114800" cy="274320"/>
          </a:xfrm>
          <a:prstGeom prst="rect">
            <a:avLst/>
          </a:prstGeom>
          <a:noFill/>
        </p:spPr>
        <p:txBody>
          <a:bodyPr wrap="square" rtlCol="0" anchor="b" anchorCtr="0">
            <a:spAutoFit/>
          </a:bodyPr>
          <a:lstStyle>
            <a:defPPr>
              <a:defRPr lang="en-US"/>
            </a:defPPr>
            <a:lvl1pPr marL="396875" indent="-396875">
              <a:defRPr sz="1600" b="1">
                <a:solidFill>
                  <a:prstClr val="black"/>
                </a:solidFill>
              </a:defRPr>
            </a:lvl1pPr>
          </a:lstStyle>
          <a:p>
            <a:pPr lvl="0"/>
            <a:r>
              <a:rPr lang="en-US" sz="1200" dirty="0">
                <a:solidFill>
                  <a:srgbClr val="0000FF"/>
                </a:solidFill>
              </a:rPr>
              <a:t>1939 – </a:t>
            </a:r>
            <a:r>
              <a:rPr lang="en-US" sz="1200" b="0" dirty="0">
                <a:solidFill>
                  <a:srgbClr val="0000FF"/>
                </a:solidFill>
              </a:rPr>
              <a:t>World War II begins</a:t>
            </a:r>
            <a:endParaRPr kumimoji="0" lang="en-US" sz="1200" b="0" i="0" u="none" strike="noStrike" kern="1200" cap="none" spc="0" normalizeH="0" baseline="0" noProof="0" dirty="0">
              <a:ln>
                <a:noFill/>
              </a:ln>
              <a:solidFill>
                <a:srgbClr val="0000FF"/>
              </a:solidFill>
              <a:effectLst/>
              <a:uLnTx/>
              <a:uFillTx/>
              <a:latin typeface="Calibri"/>
            </a:endParaRPr>
          </a:p>
        </p:txBody>
      </p:sp>
      <p:sp>
        <p:nvSpPr>
          <p:cNvPr id="66" name="TextBox 65">
            <a:extLst>
              <a:ext uri="{FF2B5EF4-FFF2-40B4-BE49-F238E27FC236}">
                <a16:creationId xmlns:a16="http://schemas.microsoft.com/office/drawing/2014/main" id="{7C1FDF6A-E08D-4E0C-8D84-CD55F76888E9}"/>
              </a:ext>
            </a:extLst>
          </p:cNvPr>
          <p:cNvSpPr txBox="1"/>
          <p:nvPr/>
        </p:nvSpPr>
        <p:spPr>
          <a:xfrm rot="16200000">
            <a:off x="4407090" y="3139440"/>
            <a:ext cx="4114800" cy="274320"/>
          </a:xfrm>
          <a:prstGeom prst="rect">
            <a:avLst/>
          </a:prstGeom>
          <a:noFill/>
        </p:spPr>
        <p:txBody>
          <a:bodyPr wrap="square" rtlCol="0" anchor="b" anchorCtr="0">
            <a:spAutoFit/>
          </a:bodyPr>
          <a:lstStyle>
            <a:defPPr>
              <a:defRPr lang="en-US"/>
            </a:defPPr>
            <a:lvl1pPr marL="396875" indent="-396875">
              <a:defRPr sz="1600" b="1">
                <a:solidFill>
                  <a:prstClr val="black"/>
                </a:solidFill>
              </a:defRPr>
            </a:lvl1pPr>
          </a:lstStyle>
          <a:p>
            <a:pPr lvl="0"/>
            <a:r>
              <a:rPr lang="es-ES" sz="1200" dirty="0"/>
              <a:t>1949 – </a:t>
            </a:r>
            <a:r>
              <a:rPr lang="es-ES" sz="1200" b="0" dirty="0"/>
              <a:t>Los </a:t>
            </a:r>
            <a:r>
              <a:rPr lang="es-ES" sz="1200" b="0" dirty="0" err="1"/>
              <a:t>Angeles</a:t>
            </a:r>
            <a:r>
              <a:rPr lang="es-ES" sz="1200" b="0" dirty="0"/>
              <a:t> </a:t>
            </a:r>
            <a:r>
              <a:rPr lang="es-ES" sz="1200" b="0" dirty="0" err="1"/>
              <a:t>Crusade</a:t>
            </a:r>
            <a:r>
              <a:rPr lang="es-ES" sz="1200" b="0" dirty="0"/>
              <a:t> </a:t>
            </a:r>
            <a:r>
              <a:rPr lang="es-ES" sz="1200" b="0" dirty="0" err="1"/>
              <a:t>catapults</a:t>
            </a:r>
            <a:r>
              <a:rPr lang="es-ES" sz="1200" b="0" dirty="0"/>
              <a:t> Billy Graham</a:t>
            </a:r>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67" name="TextBox 66">
            <a:extLst>
              <a:ext uri="{FF2B5EF4-FFF2-40B4-BE49-F238E27FC236}">
                <a16:creationId xmlns:a16="http://schemas.microsoft.com/office/drawing/2014/main" id="{1FB5A8D8-0947-4AD0-92F5-DE7532C1D999}"/>
              </a:ext>
            </a:extLst>
          </p:cNvPr>
          <p:cNvSpPr txBox="1"/>
          <p:nvPr/>
        </p:nvSpPr>
        <p:spPr>
          <a:xfrm rot="16200000">
            <a:off x="4556760" y="3139440"/>
            <a:ext cx="4114800" cy="274320"/>
          </a:xfrm>
          <a:prstGeom prst="rect">
            <a:avLst/>
          </a:prstGeom>
          <a:noFill/>
        </p:spPr>
        <p:txBody>
          <a:bodyPr wrap="square" rtlCol="0" anchor="b" anchorCtr="0">
            <a:spAutoFit/>
          </a:bodyPr>
          <a:lstStyle>
            <a:defPPr>
              <a:defRPr lang="en-US"/>
            </a:defPPr>
            <a:lvl1pPr marL="396875" indent="-396875">
              <a:defRPr sz="1600" b="1">
                <a:solidFill>
                  <a:prstClr val="black"/>
                </a:solidFill>
              </a:defRPr>
            </a:lvl1pPr>
          </a:lstStyle>
          <a:p>
            <a:pPr lvl="0"/>
            <a:r>
              <a:rPr lang="en-US" sz="1200" dirty="0"/>
              <a:t>1951 – </a:t>
            </a:r>
            <a:r>
              <a:rPr lang="en-US" sz="1200" b="0" dirty="0"/>
              <a:t>Dietrich Bonhoeffer's </a:t>
            </a:r>
            <a:r>
              <a:rPr lang="en-US" sz="1200" b="0" i="1" dirty="0"/>
              <a:t>Letters and Papers from Prison</a:t>
            </a:r>
            <a:endParaRPr kumimoji="0" lang="en-US" sz="1200" b="0" i="1" u="none" strike="noStrike" kern="1200" cap="none" spc="0" normalizeH="0" baseline="0" noProof="0" dirty="0">
              <a:ln>
                <a:noFill/>
              </a:ln>
              <a:solidFill>
                <a:prstClr val="black"/>
              </a:solidFill>
              <a:effectLst/>
              <a:uLnTx/>
              <a:uFillTx/>
              <a:latin typeface="Calibri"/>
            </a:endParaRPr>
          </a:p>
        </p:txBody>
      </p:sp>
      <p:sp>
        <p:nvSpPr>
          <p:cNvPr id="68" name="TextBox 67">
            <a:extLst>
              <a:ext uri="{FF2B5EF4-FFF2-40B4-BE49-F238E27FC236}">
                <a16:creationId xmlns:a16="http://schemas.microsoft.com/office/drawing/2014/main" id="{0494EBCC-3D4A-4493-8A60-B2D949B8B0E8}"/>
              </a:ext>
            </a:extLst>
          </p:cNvPr>
          <p:cNvSpPr txBox="1"/>
          <p:nvPr/>
        </p:nvSpPr>
        <p:spPr>
          <a:xfrm rot="16200000">
            <a:off x="4769374" y="3139440"/>
            <a:ext cx="4114800" cy="274320"/>
          </a:xfrm>
          <a:prstGeom prst="rect">
            <a:avLst/>
          </a:prstGeom>
          <a:noFill/>
        </p:spPr>
        <p:txBody>
          <a:bodyPr wrap="square" rtlCol="0" anchor="b" anchorCtr="0">
            <a:spAutoFit/>
          </a:bodyPr>
          <a:lstStyle>
            <a:defPPr>
              <a:defRPr lang="en-US"/>
            </a:defPPr>
            <a:lvl1pPr marL="396875" indent="-396875">
              <a:defRPr sz="1600" b="1">
                <a:solidFill>
                  <a:prstClr val="black"/>
                </a:solidFill>
              </a:defRPr>
            </a:lvl1pPr>
          </a:lstStyle>
          <a:p>
            <a:pPr lvl="0"/>
            <a:r>
              <a:rPr lang="en-US" sz="1200" dirty="0"/>
              <a:t>1968 – </a:t>
            </a:r>
            <a:r>
              <a:rPr lang="en-US" sz="1200" b="0" dirty="0"/>
              <a:t>Medellin Conference advances Liberation Theology</a:t>
            </a:r>
            <a:endParaRPr kumimoji="0" lang="en-US" sz="1200" b="0" i="0" u="none" strike="noStrike" kern="1200" cap="none" spc="0" normalizeH="0" baseline="0" noProof="0" dirty="0">
              <a:ln>
                <a:noFill/>
              </a:ln>
              <a:solidFill>
                <a:prstClr val="black"/>
              </a:solidFill>
              <a:effectLst/>
              <a:uLnTx/>
              <a:uFillTx/>
              <a:latin typeface="Calibri"/>
            </a:endParaRPr>
          </a:p>
        </p:txBody>
      </p:sp>
      <p:sp>
        <p:nvSpPr>
          <p:cNvPr id="69" name="TextBox 68">
            <a:extLst>
              <a:ext uri="{FF2B5EF4-FFF2-40B4-BE49-F238E27FC236}">
                <a16:creationId xmlns:a16="http://schemas.microsoft.com/office/drawing/2014/main" id="{0D47108C-850A-46F6-875F-D80B528C9292}"/>
              </a:ext>
            </a:extLst>
          </p:cNvPr>
          <p:cNvSpPr txBox="1"/>
          <p:nvPr/>
        </p:nvSpPr>
        <p:spPr>
          <a:xfrm rot="16200000">
            <a:off x="5084456" y="3139440"/>
            <a:ext cx="4114800" cy="274320"/>
          </a:xfrm>
          <a:prstGeom prst="rect">
            <a:avLst/>
          </a:prstGeom>
          <a:noFill/>
        </p:spPr>
        <p:txBody>
          <a:bodyPr wrap="square" rtlCol="0" anchor="b" anchorCtr="0">
            <a:spAutoFit/>
          </a:bodyPr>
          <a:lstStyle>
            <a:defPPr>
              <a:defRPr lang="en-US"/>
            </a:defPPr>
            <a:lvl1pPr marL="396875" indent="-396875">
              <a:defRPr sz="1600" b="1">
                <a:solidFill>
                  <a:prstClr val="black"/>
                </a:solidFill>
              </a:defRPr>
            </a:lvl1pPr>
          </a:lstStyle>
          <a:p>
            <a:pPr lvl="0"/>
            <a:r>
              <a:rPr lang="en-US" sz="1200" dirty="0"/>
              <a:t>1989 – </a:t>
            </a:r>
            <a:r>
              <a:rPr lang="en-US" sz="1200" b="0" dirty="0"/>
              <a:t>Fall of the Berlin Wall</a:t>
            </a:r>
            <a:endParaRPr kumimoji="0" lang="en-US" sz="12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929393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1+#ppt_w/2"/>
                                          </p:val>
                                        </p:tav>
                                        <p:tav tm="100000">
                                          <p:val>
                                            <p:strVal val="#ppt_x"/>
                                          </p:val>
                                        </p:tav>
                                      </p:tavLst>
                                    </p:anim>
                                    <p:anim calcmode="lin" valueType="num">
                                      <p:cBhvr additive="base">
                                        <p:cTn id="8"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1+#ppt_w/2"/>
                                          </p:val>
                                        </p:tav>
                                        <p:tav tm="100000">
                                          <p:val>
                                            <p:strVal val="#ppt_x"/>
                                          </p:val>
                                        </p:tav>
                                      </p:tavLst>
                                    </p:anim>
                                    <p:anim calcmode="lin" valueType="num">
                                      <p:cBhvr additive="base">
                                        <p:cTn id="14"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1+#ppt_w/2"/>
                                          </p:val>
                                        </p:tav>
                                        <p:tav tm="100000">
                                          <p:val>
                                            <p:strVal val="#ppt_x"/>
                                          </p:val>
                                        </p:tav>
                                      </p:tavLst>
                                    </p:anim>
                                    <p:anim calcmode="lin" valueType="num">
                                      <p:cBhvr additive="base">
                                        <p:cTn id="20"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1+#ppt_w/2"/>
                                          </p:val>
                                        </p:tav>
                                        <p:tav tm="100000">
                                          <p:val>
                                            <p:strVal val="#ppt_x"/>
                                          </p:val>
                                        </p:tav>
                                      </p:tavLst>
                                    </p:anim>
                                    <p:anim calcmode="lin" valueType="num">
                                      <p:cBhvr additive="base">
                                        <p:cTn id="26"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fill="hold"/>
                                        <p:tgtEl>
                                          <p:spTgt spid="41"/>
                                        </p:tgtEl>
                                        <p:attrNameLst>
                                          <p:attrName>ppt_x</p:attrName>
                                        </p:attrNameLst>
                                      </p:cBhvr>
                                      <p:tavLst>
                                        <p:tav tm="0">
                                          <p:val>
                                            <p:strVal val="1+#ppt_w/2"/>
                                          </p:val>
                                        </p:tav>
                                        <p:tav tm="100000">
                                          <p:val>
                                            <p:strVal val="#ppt_x"/>
                                          </p:val>
                                        </p:tav>
                                      </p:tavLst>
                                    </p:anim>
                                    <p:anim calcmode="lin" valueType="num">
                                      <p:cBhvr additive="base">
                                        <p:cTn id="32"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additive="base">
                                        <p:cTn id="37" dur="500" fill="hold"/>
                                        <p:tgtEl>
                                          <p:spTgt spid="40"/>
                                        </p:tgtEl>
                                        <p:attrNameLst>
                                          <p:attrName>ppt_x</p:attrName>
                                        </p:attrNameLst>
                                      </p:cBhvr>
                                      <p:tavLst>
                                        <p:tav tm="0">
                                          <p:val>
                                            <p:strVal val="1+#ppt_w/2"/>
                                          </p:val>
                                        </p:tav>
                                        <p:tav tm="100000">
                                          <p:val>
                                            <p:strVal val="#ppt_x"/>
                                          </p:val>
                                        </p:tav>
                                      </p:tavLst>
                                    </p:anim>
                                    <p:anim calcmode="lin" valueType="num">
                                      <p:cBhvr additive="base">
                                        <p:cTn id="38"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1+#ppt_w/2"/>
                                          </p:val>
                                        </p:tav>
                                        <p:tav tm="100000">
                                          <p:val>
                                            <p:strVal val="#ppt_x"/>
                                          </p:val>
                                        </p:tav>
                                      </p:tavLst>
                                    </p:anim>
                                    <p:anim calcmode="lin" valueType="num">
                                      <p:cBhvr additive="base">
                                        <p:cTn id="44" dur="5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 calcmode="lin" valueType="num">
                                      <p:cBhvr additive="base">
                                        <p:cTn id="49" dur="500" fill="hold"/>
                                        <p:tgtEl>
                                          <p:spTgt spid="43"/>
                                        </p:tgtEl>
                                        <p:attrNameLst>
                                          <p:attrName>ppt_x</p:attrName>
                                        </p:attrNameLst>
                                      </p:cBhvr>
                                      <p:tavLst>
                                        <p:tav tm="0">
                                          <p:val>
                                            <p:strVal val="1+#ppt_w/2"/>
                                          </p:val>
                                        </p:tav>
                                        <p:tav tm="100000">
                                          <p:val>
                                            <p:strVal val="#ppt_x"/>
                                          </p:val>
                                        </p:tav>
                                      </p:tavLst>
                                    </p:anim>
                                    <p:anim calcmode="lin" valueType="num">
                                      <p:cBhvr additive="base">
                                        <p:cTn id="50"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additive="base">
                                        <p:cTn id="55" dur="500" fill="hold"/>
                                        <p:tgtEl>
                                          <p:spTgt spid="44"/>
                                        </p:tgtEl>
                                        <p:attrNameLst>
                                          <p:attrName>ppt_x</p:attrName>
                                        </p:attrNameLst>
                                      </p:cBhvr>
                                      <p:tavLst>
                                        <p:tav tm="0">
                                          <p:val>
                                            <p:strVal val="1+#ppt_w/2"/>
                                          </p:val>
                                        </p:tav>
                                        <p:tav tm="100000">
                                          <p:val>
                                            <p:strVal val="#ppt_x"/>
                                          </p:val>
                                        </p:tav>
                                      </p:tavLst>
                                    </p:anim>
                                    <p:anim calcmode="lin" valueType="num">
                                      <p:cBhvr additive="base">
                                        <p:cTn id="56"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additive="base">
                                        <p:cTn id="61" dur="500" fill="hold"/>
                                        <p:tgtEl>
                                          <p:spTgt spid="45"/>
                                        </p:tgtEl>
                                        <p:attrNameLst>
                                          <p:attrName>ppt_x</p:attrName>
                                        </p:attrNameLst>
                                      </p:cBhvr>
                                      <p:tavLst>
                                        <p:tav tm="0">
                                          <p:val>
                                            <p:strVal val="1+#ppt_w/2"/>
                                          </p:val>
                                        </p:tav>
                                        <p:tav tm="100000">
                                          <p:val>
                                            <p:strVal val="#ppt_x"/>
                                          </p:val>
                                        </p:tav>
                                      </p:tavLst>
                                    </p:anim>
                                    <p:anim calcmode="lin" valueType="num">
                                      <p:cBhvr additive="base">
                                        <p:cTn id="62"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anim calcmode="lin" valueType="num">
                                      <p:cBhvr additive="base">
                                        <p:cTn id="67" dur="500" fill="hold"/>
                                        <p:tgtEl>
                                          <p:spTgt spid="46"/>
                                        </p:tgtEl>
                                        <p:attrNameLst>
                                          <p:attrName>ppt_x</p:attrName>
                                        </p:attrNameLst>
                                      </p:cBhvr>
                                      <p:tavLst>
                                        <p:tav tm="0">
                                          <p:val>
                                            <p:strVal val="1+#ppt_w/2"/>
                                          </p:val>
                                        </p:tav>
                                        <p:tav tm="100000">
                                          <p:val>
                                            <p:strVal val="#ppt_x"/>
                                          </p:val>
                                        </p:tav>
                                      </p:tavLst>
                                    </p:anim>
                                    <p:anim calcmode="lin" valueType="num">
                                      <p:cBhvr additive="base">
                                        <p:cTn id="68"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47"/>
                                        </p:tgtEl>
                                        <p:attrNameLst>
                                          <p:attrName>style.visibility</p:attrName>
                                        </p:attrNameLst>
                                      </p:cBhvr>
                                      <p:to>
                                        <p:strVal val="visible"/>
                                      </p:to>
                                    </p:set>
                                    <p:anim calcmode="lin" valueType="num">
                                      <p:cBhvr additive="base">
                                        <p:cTn id="73" dur="500" fill="hold"/>
                                        <p:tgtEl>
                                          <p:spTgt spid="47"/>
                                        </p:tgtEl>
                                        <p:attrNameLst>
                                          <p:attrName>ppt_x</p:attrName>
                                        </p:attrNameLst>
                                      </p:cBhvr>
                                      <p:tavLst>
                                        <p:tav tm="0">
                                          <p:val>
                                            <p:strVal val="1+#ppt_w/2"/>
                                          </p:val>
                                        </p:tav>
                                        <p:tav tm="100000">
                                          <p:val>
                                            <p:strVal val="#ppt_x"/>
                                          </p:val>
                                        </p:tav>
                                      </p:tavLst>
                                    </p:anim>
                                    <p:anim calcmode="lin" valueType="num">
                                      <p:cBhvr additive="base">
                                        <p:cTn id="74"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additive="base">
                                        <p:cTn id="79" dur="500" fill="hold"/>
                                        <p:tgtEl>
                                          <p:spTgt spid="48"/>
                                        </p:tgtEl>
                                        <p:attrNameLst>
                                          <p:attrName>ppt_x</p:attrName>
                                        </p:attrNameLst>
                                      </p:cBhvr>
                                      <p:tavLst>
                                        <p:tav tm="0">
                                          <p:val>
                                            <p:strVal val="1+#ppt_w/2"/>
                                          </p:val>
                                        </p:tav>
                                        <p:tav tm="100000">
                                          <p:val>
                                            <p:strVal val="#ppt_x"/>
                                          </p:val>
                                        </p:tav>
                                      </p:tavLst>
                                    </p:anim>
                                    <p:anim calcmode="lin" valueType="num">
                                      <p:cBhvr additive="base">
                                        <p:cTn id="80"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grpId="0" nodeType="clickEffect">
                                  <p:stCondLst>
                                    <p:cond delay="0"/>
                                  </p:stCondLst>
                                  <p:childTnLst>
                                    <p:set>
                                      <p:cBhvr>
                                        <p:cTn id="84" dur="1" fill="hold">
                                          <p:stCondLst>
                                            <p:cond delay="0"/>
                                          </p:stCondLst>
                                        </p:cTn>
                                        <p:tgtEl>
                                          <p:spTgt spid="49"/>
                                        </p:tgtEl>
                                        <p:attrNameLst>
                                          <p:attrName>style.visibility</p:attrName>
                                        </p:attrNameLst>
                                      </p:cBhvr>
                                      <p:to>
                                        <p:strVal val="visible"/>
                                      </p:to>
                                    </p:set>
                                    <p:anim calcmode="lin" valueType="num">
                                      <p:cBhvr additive="base">
                                        <p:cTn id="85" dur="500" fill="hold"/>
                                        <p:tgtEl>
                                          <p:spTgt spid="49"/>
                                        </p:tgtEl>
                                        <p:attrNameLst>
                                          <p:attrName>ppt_x</p:attrName>
                                        </p:attrNameLst>
                                      </p:cBhvr>
                                      <p:tavLst>
                                        <p:tav tm="0">
                                          <p:val>
                                            <p:strVal val="1+#ppt_w/2"/>
                                          </p:val>
                                        </p:tav>
                                        <p:tav tm="100000">
                                          <p:val>
                                            <p:strVal val="#ppt_x"/>
                                          </p:val>
                                        </p:tav>
                                      </p:tavLst>
                                    </p:anim>
                                    <p:anim calcmode="lin" valueType="num">
                                      <p:cBhvr additive="base">
                                        <p:cTn id="86" dur="500" fill="hold"/>
                                        <p:tgtEl>
                                          <p:spTgt spid="49"/>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additive="base">
                                        <p:cTn id="91" dur="500" fill="hold"/>
                                        <p:tgtEl>
                                          <p:spTgt spid="50"/>
                                        </p:tgtEl>
                                        <p:attrNameLst>
                                          <p:attrName>ppt_x</p:attrName>
                                        </p:attrNameLst>
                                      </p:cBhvr>
                                      <p:tavLst>
                                        <p:tav tm="0">
                                          <p:val>
                                            <p:strVal val="1+#ppt_w/2"/>
                                          </p:val>
                                        </p:tav>
                                        <p:tav tm="100000">
                                          <p:val>
                                            <p:strVal val="#ppt_x"/>
                                          </p:val>
                                        </p:tav>
                                      </p:tavLst>
                                    </p:anim>
                                    <p:anim calcmode="lin" valueType="num">
                                      <p:cBhvr additive="base">
                                        <p:cTn id="92"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51"/>
                                        </p:tgtEl>
                                        <p:attrNameLst>
                                          <p:attrName>style.visibility</p:attrName>
                                        </p:attrNameLst>
                                      </p:cBhvr>
                                      <p:to>
                                        <p:strVal val="visible"/>
                                      </p:to>
                                    </p:set>
                                    <p:anim calcmode="lin" valueType="num">
                                      <p:cBhvr additive="base">
                                        <p:cTn id="97" dur="500" fill="hold"/>
                                        <p:tgtEl>
                                          <p:spTgt spid="51"/>
                                        </p:tgtEl>
                                        <p:attrNameLst>
                                          <p:attrName>ppt_x</p:attrName>
                                        </p:attrNameLst>
                                      </p:cBhvr>
                                      <p:tavLst>
                                        <p:tav tm="0">
                                          <p:val>
                                            <p:strVal val="1+#ppt_w/2"/>
                                          </p:val>
                                        </p:tav>
                                        <p:tav tm="100000">
                                          <p:val>
                                            <p:strVal val="#ppt_x"/>
                                          </p:val>
                                        </p:tav>
                                      </p:tavLst>
                                    </p:anim>
                                    <p:anim calcmode="lin" valueType="num">
                                      <p:cBhvr additive="base">
                                        <p:cTn id="98"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55"/>
                                        </p:tgtEl>
                                        <p:attrNameLst>
                                          <p:attrName>style.visibility</p:attrName>
                                        </p:attrNameLst>
                                      </p:cBhvr>
                                      <p:to>
                                        <p:strVal val="visible"/>
                                      </p:to>
                                    </p:set>
                                    <p:anim calcmode="lin" valueType="num">
                                      <p:cBhvr additive="base">
                                        <p:cTn id="103" dur="500" fill="hold"/>
                                        <p:tgtEl>
                                          <p:spTgt spid="55"/>
                                        </p:tgtEl>
                                        <p:attrNameLst>
                                          <p:attrName>ppt_x</p:attrName>
                                        </p:attrNameLst>
                                      </p:cBhvr>
                                      <p:tavLst>
                                        <p:tav tm="0">
                                          <p:val>
                                            <p:strVal val="1+#ppt_w/2"/>
                                          </p:val>
                                        </p:tav>
                                        <p:tav tm="100000">
                                          <p:val>
                                            <p:strVal val="#ppt_x"/>
                                          </p:val>
                                        </p:tav>
                                      </p:tavLst>
                                    </p:anim>
                                    <p:anim calcmode="lin" valueType="num">
                                      <p:cBhvr additive="base">
                                        <p:cTn id="104" dur="500" fill="hold"/>
                                        <p:tgtEl>
                                          <p:spTgt spid="55"/>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56"/>
                                        </p:tgtEl>
                                        <p:attrNameLst>
                                          <p:attrName>style.visibility</p:attrName>
                                        </p:attrNameLst>
                                      </p:cBhvr>
                                      <p:to>
                                        <p:strVal val="visible"/>
                                      </p:to>
                                    </p:set>
                                    <p:anim calcmode="lin" valueType="num">
                                      <p:cBhvr additive="base">
                                        <p:cTn id="109" dur="500" fill="hold"/>
                                        <p:tgtEl>
                                          <p:spTgt spid="56"/>
                                        </p:tgtEl>
                                        <p:attrNameLst>
                                          <p:attrName>ppt_x</p:attrName>
                                        </p:attrNameLst>
                                      </p:cBhvr>
                                      <p:tavLst>
                                        <p:tav tm="0">
                                          <p:val>
                                            <p:strVal val="1+#ppt_w/2"/>
                                          </p:val>
                                        </p:tav>
                                        <p:tav tm="100000">
                                          <p:val>
                                            <p:strVal val="#ppt_x"/>
                                          </p:val>
                                        </p:tav>
                                      </p:tavLst>
                                    </p:anim>
                                    <p:anim calcmode="lin" valueType="num">
                                      <p:cBhvr additive="base">
                                        <p:cTn id="110"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2" fill="hold" grpId="0" nodeType="clickEffect">
                                  <p:stCondLst>
                                    <p:cond delay="0"/>
                                  </p:stCondLst>
                                  <p:childTnLst>
                                    <p:set>
                                      <p:cBhvr>
                                        <p:cTn id="114" dur="1" fill="hold">
                                          <p:stCondLst>
                                            <p:cond delay="0"/>
                                          </p:stCondLst>
                                        </p:cTn>
                                        <p:tgtEl>
                                          <p:spTgt spid="57"/>
                                        </p:tgtEl>
                                        <p:attrNameLst>
                                          <p:attrName>style.visibility</p:attrName>
                                        </p:attrNameLst>
                                      </p:cBhvr>
                                      <p:to>
                                        <p:strVal val="visible"/>
                                      </p:to>
                                    </p:set>
                                    <p:anim calcmode="lin" valueType="num">
                                      <p:cBhvr additive="base">
                                        <p:cTn id="115" dur="500" fill="hold"/>
                                        <p:tgtEl>
                                          <p:spTgt spid="57"/>
                                        </p:tgtEl>
                                        <p:attrNameLst>
                                          <p:attrName>ppt_x</p:attrName>
                                        </p:attrNameLst>
                                      </p:cBhvr>
                                      <p:tavLst>
                                        <p:tav tm="0">
                                          <p:val>
                                            <p:strVal val="1+#ppt_w/2"/>
                                          </p:val>
                                        </p:tav>
                                        <p:tav tm="100000">
                                          <p:val>
                                            <p:strVal val="#ppt_x"/>
                                          </p:val>
                                        </p:tav>
                                      </p:tavLst>
                                    </p:anim>
                                    <p:anim calcmode="lin" valueType="num">
                                      <p:cBhvr additive="base">
                                        <p:cTn id="116"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additive="base">
                                        <p:cTn id="121" dur="500" fill="hold"/>
                                        <p:tgtEl>
                                          <p:spTgt spid="58"/>
                                        </p:tgtEl>
                                        <p:attrNameLst>
                                          <p:attrName>ppt_x</p:attrName>
                                        </p:attrNameLst>
                                      </p:cBhvr>
                                      <p:tavLst>
                                        <p:tav tm="0">
                                          <p:val>
                                            <p:strVal val="1+#ppt_w/2"/>
                                          </p:val>
                                        </p:tav>
                                        <p:tav tm="100000">
                                          <p:val>
                                            <p:strVal val="#ppt_x"/>
                                          </p:val>
                                        </p:tav>
                                      </p:tavLst>
                                    </p:anim>
                                    <p:anim calcmode="lin" valueType="num">
                                      <p:cBhvr additive="base">
                                        <p:cTn id="122"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2" fill="hold" grpId="0" nodeType="clickEffect">
                                  <p:stCondLst>
                                    <p:cond delay="0"/>
                                  </p:stCondLst>
                                  <p:childTnLst>
                                    <p:set>
                                      <p:cBhvr>
                                        <p:cTn id="126" dur="1" fill="hold">
                                          <p:stCondLst>
                                            <p:cond delay="0"/>
                                          </p:stCondLst>
                                        </p:cTn>
                                        <p:tgtEl>
                                          <p:spTgt spid="59"/>
                                        </p:tgtEl>
                                        <p:attrNameLst>
                                          <p:attrName>style.visibility</p:attrName>
                                        </p:attrNameLst>
                                      </p:cBhvr>
                                      <p:to>
                                        <p:strVal val="visible"/>
                                      </p:to>
                                    </p:set>
                                    <p:anim calcmode="lin" valueType="num">
                                      <p:cBhvr additive="base">
                                        <p:cTn id="127" dur="500" fill="hold"/>
                                        <p:tgtEl>
                                          <p:spTgt spid="59"/>
                                        </p:tgtEl>
                                        <p:attrNameLst>
                                          <p:attrName>ppt_x</p:attrName>
                                        </p:attrNameLst>
                                      </p:cBhvr>
                                      <p:tavLst>
                                        <p:tav tm="0">
                                          <p:val>
                                            <p:strVal val="1+#ppt_w/2"/>
                                          </p:val>
                                        </p:tav>
                                        <p:tav tm="100000">
                                          <p:val>
                                            <p:strVal val="#ppt_x"/>
                                          </p:val>
                                        </p:tav>
                                      </p:tavLst>
                                    </p:anim>
                                    <p:anim calcmode="lin" valueType="num">
                                      <p:cBhvr additive="base">
                                        <p:cTn id="128"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2" fill="hold" grpId="0" nodeType="click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2" fill="hold" grpId="0" nodeType="clickEffect">
                                  <p:stCondLst>
                                    <p:cond delay="0"/>
                                  </p:stCondLst>
                                  <p:childTnLst>
                                    <p:set>
                                      <p:cBhvr>
                                        <p:cTn id="138" dur="1" fill="hold">
                                          <p:stCondLst>
                                            <p:cond delay="0"/>
                                          </p:stCondLst>
                                        </p:cTn>
                                        <p:tgtEl>
                                          <p:spTgt spid="61"/>
                                        </p:tgtEl>
                                        <p:attrNameLst>
                                          <p:attrName>style.visibility</p:attrName>
                                        </p:attrNameLst>
                                      </p:cBhvr>
                                      <p:to>
                                        <p:strVal val="visible"/>
                                      </p:to>
                                    </p:set>
                                    <p:anim calcmode="lin" valueType="num">
                                      <p:cBhvr additive="base">
                                        <p:cTn id="139" dur="500" fill="hold"/>
                                        <p:tgtEl>
                                          <p:spTgt spid="61"/>
                                        </p:tgtEl>
                                        <p:attrNameLst>
                                          <p:attrName>ppt_x</p:attrName>
                                        </p:attrNameLst>
                                      </p:cBhvr>
                                      <p:tavLst>
                                        <p:tav tm="0">
                                          <p:val>
                                            <p:strVal val="1+#ppt_w/2"/>
                                          </p:val>
                                        </p:tav>
                                        <p:tav tm="100000">
                                          <p:val>
                                            <p:strVal val="#ppt_x"/>
                                          </p:val>
                                        </p:tav>
                                      </p:tavLst>
                                    </p:anim>
                                    <p:anim calcmode="lin" valueType="num">
                                      <p:cBhvr additive="base">
                                        <p:cTn id="140"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2" fill="hold" grpId="0" nodeType="clickEffect">
                                  <p:stCondLst>
                                    <p:cond delay="0"/>
                                  </p:stCondLst>
                                  <p:childTnLst>
                                    <p:set>
                                      <p:cBhvr>
                                        <p:cTn id="144" dur="1" fill="hold">
                                          <p:stCondLst>
                                            <p:cond delay="0"/>
                                          </p:stCondLst>
                                        </p:cTn>
                                        <p:tgtEl>
                                          <p:spTgt spid="62"/>
                                        </p:tgtEl>
                                        <p:attrNameLst>
                                          <p:attrName>style.visibility</p:attrName>
                                        </p:attrNameLst>
                                      </p:cBhvr>
                                      <p:to>
                                        <p:strVal val="visible"/>
                                      </p:to>
                                    </p:set>
                                    <p:anim calcmode="lin" valueType="num">
                                      <p:cBhvr additive="base">
                                        <p:cTn id="145" dur="500" fill="hold"/>
                                        <p:tgtEl>
                                          <p:spTgt spid="62"/>
                                        </p:tgtEl>
                                        <p:attrNameLst>
                                          <p:attrName>ppt_x</p:attrName>
                                        </p:attrNameLst>
                                      </p:cBhvr>
                                      <p:tavLst>
                                        <p:tav tm="0">
                                          <p:val>
                                            <p:strVal val="1+#ppt_w/2"/>
                                          </p:val>
                                        </p:tav>
                                        <p:tav tm="100000">
                                          <p:val>
                                            <p:strVal val="#ppt_x"/>
                                          </p:val>
                                        </p:tav>
                                      </p:tavLst>
                                    </p:anim>
                                    <p:anim calcmode="lin" valueType="num">
                                      <p:cBhvr additive="base">
                                        <p:cTn id="146"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2" fill="hold" grpId="0" nodeType="click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additive="base">
                                        <p:cTn id="151" dur="500" fill="hold"/>
                                        <p:tgtEl>
                                          <p:spTgt spid="63"/>
                                        </p:tgtEl>
                                        <p:attrNameLst>
                                          <p:attrName>ppt_x</p:attrName>
                                        </p:attrNameLst>
                                      </p:cBhvr>
                                      <p:tavLst>
                                        <p:tav tm="0">
                                          <p:val>
                                            <p:strVal val="1+#ppt_w/2"/>
                                          </p:val>
                                        </p:tav>
                                        <p:tav tm="100000">
                                          <p:val>
                                            <p:strVal val="#ppt_x"/>
                                          </p:val>
                                        </p:tav>
                                      </p:tavLst>
                                    </p:anim>
                                    <p:anim calcmode="lin" valueType="num">
                                      <p:cBhvr additive="base">
                                        <p:cTn id="152" dur="500" fill="hold"/>
                                        <p:tgtEl>
                                          <p:spTgt spid="63"/>
                                        </p:tgtEl>
                                        <p:attrNameLst>
                                          <p:attrName>ppt_y</p:attrName>
                                        </p:attrNameLst>
                                      </p:cBhvr>
                                      <p:tavLst>
                                        <p:tav tm="0">
                                          <p:val>
                                            <p:strVal val="#ppt_y"/>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2" fill="hold" grpId="0" nodeType="click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additive="base">
                                        <p:cTn id="157" dur="500" fill="hold"/>
                                        <p:tgtEl>
                                          <p:spTgt spid="64"/>
                                        </p:tgtEl>
                                        <p:attrNameLst>
                                          <p:attrName>ppt_x</p:attrName>
                                        </p:attrNameLst>
                                      </p:cBhvr>
                                      <p:tavLst>
                                        <p:tav tm="0">
                                          <p:val>
                                            <p:strVal val="1+#ppt_w/2"/>
                                          </p:val>
                                        </p:tav>
                                        <p:tav tm="100000">
                                          <p:val>
                                            <p:strVal val="#ppt_x"/>
                                          </p:val>
                                        </p:tav>
                                      </p:tavLst>
                                    </p:anim>
                                    <p:anim calcmode="lin" valueType="num">
                                      <p:cBhvr additive="base">
                                        <p:cTn id="158"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2" fill="hold" grpId="0" nodeType="clickEffect">
                                  <p:stCondLst>
                                    <p:cond delay="0"/>
                                  </p:stCondLst>
                                  <p:childTnLst>
                                    <p:set>
                                      <p:cBhvr>
                                        <p:cTn id="162" dur="1" fill="hold">
                                          <p:stCondLst>
                                            <p:cond delay="0"/>
                                          </p:stCondLst>
                                        </p:cTn>
                                        <p:tgtEl>
                                          <p:spTgt spid="66"/>
                                        </p:tgtEl>
                                        <p:attrNameLst>
                                          <p:attrName>style.visibility</p:attrName>
                                        </p:attrNameLst>
                                      </p:cBhvr>
                                      <p:to>
                                        <p:strVal val="visible"/>
                                      </p:to>
                                    </p:set>
                                    <p:anim calcmode="lin" valueType="num">
                                      <p:cBhvr additive="base">
                                        <p:cTn id="163" dur="500" fill="hold"/>
                                        <p:tgtEl>
                                          <p:spTgt spid="66"/>
                                        </p:tgtEl>
                                        <p:attrNameLst>
                                          <p:attrName>ppt_x</p:attrName>
                                        </p:attrNameLst>
                                      </p:cBhvr>
                                      <p:tavLst>
                                        <p:tav tm="0">
                                          <p:val>
                                            <p:strVal val="1+#ppt_w/2"/>
                                          </p:val>
                                        </p:tav>
                                        <p:tav tm="100000">
                                          <p:val>
                                            <p:strVal val="#ppt_x"/>
                                          </p:val>
                                        </p:tav>
                                      </p:tavLst>
                                    </p:anim>
                                    <p:anim calcmode="lin" valueType="num">
                                      <p:cBhvr additive="base">
                                        <p:cTn id="164"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2" fill="hold" grpId="0" nodeType="clickEffect">
                                  <p:stCondLst>
                                    <p:cond delay="0"/>
                                  </p:stCondLst>
                                  <p:childTnLst>
                                    <p:set>
                                      <p:cBhvr>
                                        <p:cTn id="168" dur="1" fill="hold">
                                          <p:stCondLst>
                                            <p:cond delay="0"/>
                                          </p:stCondLst>
                                        </p:cTn>
                                        <p:tgtEl>
                                          <p:spTgt spid="67"/>
                                        </p:tgtEl>
                                        <p:attrNameLst>
                                          <p:attrName>style.visibility</p:attrName>
                                        </p:attrNameLst>
                                      </p:cBhvr>
                                      <p:to>
                                        <p:strVal val="visible"/>
                                      </p:to>
                                    </p:set>
                                    <p:anim calcmode="lin" valueType="num">
                                      <p:cBhvr additive="base">
                                        <p:cTn id="169" dur="500" fill="hold"/>
                                        <p:tgtEl>
                                          <p:spTgt spid="67"/>
                                        </p:tgtEl>
                                        <p:attrNameLst>
                                          <p:attrName>ppt_x</p:attrName>
                                        </p:attrNameLst>
                                      </p:cBhvr>
                                      <p:tavLst>
                                        <p:tav tm="0">
                                          <p:val>
                                            <p:strVal val="1+#ppt_w/2"/>
                                          </p:val>
                                        </p:tav>
                                        <p:tav tm="100000">
                                          <p:val>
                                            <p:strVal val="#ppt_x"/>
                                          </p:val>
                                        </p:tav>
                                      </p:tavLst>
                                    </p:anim>
                                    <p:anim calcmode="lin" valueType="num">
                                      <p:cBhvr additive="base">
                                        <p:cTn id="170" dur="500" fill="hold"/>
                                        <p:tgtEl>
                                          <p:spTgt spid="67"/>
                                        </p:tgtEl>
                                        <p:attrNameLst>
                                          <p:attrName>ppt_y</p:attrName>
                                        </p:attrNameLst>
                                      </p:cBhvr>
                                      <p:tavLst>
                                        <p:tav tm="0">
                                          <p:val>
                                            <p:strVal val="#ppt_y"/>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2" fill="hold" grpId="0" nodeType="clickEffect">
                                  <p:stCondLst>
                                    <p:cond delay="0"/>
                                  </p:stCondLst>
                                  <p:childTnLst>
                                    <p:set>
                                      <p:cBhvr>
                                        <p:cTn id="174" dur="1" fill="hold">
                                          <p:stCondLst>
                                            <p:cond delay="0"/>
                                          </p:stCondLst>
                                        </p:cTn>
                                        <p:tgtEl>
                                          <p:spTgt spid="68"/>
                                        </p:tgtEl>
                                        <p:attrNameLst>
                                          <p:attrName>style.visibility</p:attrName>
                                        </p:attrNameLst>
                                      </p:cBhvr>
                                      <p:to>
                                        <p:strVal val="visible"/>
                                      </p:to>
                                    </p:set>
                                    <p:anim calcmode="lin" valueType="num">
                                      <p:cBhvr additive="base">
                                        <p:cTn id="175" dur="500" fill="hold"/>
                                        <p:tgtEl>
                                          <p:spTgt spid="68"/>
                                        </p:tgtEl>
                                        <p:attrNameLst>
                                          <p:attrName>ppt_x</p:attrName>
                                        </p:attrNameLst>
                                      </p:cBhvr>
                                      <p:tavLst>
                                        <p:tav tm="0">
                                          <p:val>
                                            <p:strVal val="1+#ppt_w/2"/>
                                          </p:val>
                                        </p:tav>
                                        <p:tav tm="100000">
                                          <p:val>
                                            <p:strVal val="#ppt_x"/>
                                          </p:val>
                                        </p:tav>
                                      </p:tavLst>
                                    </p:anim>
                                    <p:anim calcmode="lin" valueType="num">
                                      <p:cBhvr additive="base">
                                        <p:cTn id="176"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2" fill="hold" grpId="0" nodeType="clickEffect">
                                  <p:stCondLst>
                                    <p:cond delay="0"/>
                                  </p:stCondLst>
                                  <p:childTnLst>
                                    <p:set>
                                      <p:cBhvr>
                                        <p:cTn id="180" dur="1" fill="hold">
                                          <p:stCondLst>
                                            <p:cond delay="0"/>
                                          </p:stCondLst>
                                        </p:cTn>
                                        <p:tgtEl>
                                          <p:spTgt spid="69"/>
                                        </p:tgtEl>
                                        <p:attrNameLst>
                                          <p:attrName>style.visibility</p:attrName>
                                        </p:attrNameLst>
                                      </p:cBhvr>
                                      <p:to>
                                        <p:strVal val="visible"/>
                                      </p:to>
                                    </p:set>
                                    <p:anim calcmode="lin" valueType="num">
                                      <p:cBhvr additive="base">
                                        <p:cTn id="181" dur="500" fill="hold"/>
                                        <p:tgtEl>
                                          <p:spTgt spid="69"/>
                                        </p:tgtEl>
                                        <p:attrNameLst>
                                          <p:attrName>ppt_x</p:attrName>
                                        </p:attrNameLst>
                                      </p:cBhvr>
                                      <p:tavLst>
                                        <p:tav tm="0">
                                          <p:val>
                                            <p:strVal val="1+#ppt_w/2"/>
                                          </p:val>
                                        </p:tav>
                                        <p:tav tm="100000">
                                          <p:val>
                                            <p:strVal val="#ppt_x"/>
                                          </p:val>
                                        </p:tav>
                                      </p:tavLst>
                                    </p:anim>
                                    <p:anim calcmode="lin" valueType="num">
                                      <p:cBhvr additive="base">
                                        <p:cTn id="182"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7" grpId="0"/>
      <p:bldP spid="39" grpId="0"/>
      <p:bldP spid="40" grpId="0"/>
      <p:bldP spid="41" grpId="0"/>
      <p:bldP spid="42" grpId="0"/>
      <p:bldP spid="43" grpId="0"/>
      <p:bldP spid="44" grpId="0"/>
      <p:bldP spid="45" grpId="0"/>
      <p:bldP spid="46" grpId="0"/>
      <p:bldP spid="47" grpId="0"/>
      <p:bldP spid="48" grpId="0"/>
      <p:bldP spid="49" grpId="0"/>
      <p:bldP spid="50" grpId="0"/>
      <p:bldP spid="51" grpId="0"/>
      <p:bldP spid="55" grpId="0"/>
      <p:bldP spid="56" grpId="0"/>
      <p:bldP spid="57" grpId="0"/>
      <p:bldP spid="58" grpId="0"/>
      <p:bldP spid="59" grpId="0"/>
      <p:bldP spid="60" grpId="0"/>
      <p:bldP spid="61" grpId="0"/>
      <p:bldP spid="62" grpId="0"/>
      <p:bldP spid="63" grpId="0"/>
      <p:bldP spid="64" grpId="0"/>
      <p:bldP spid="66" grpId="0"/>
      <p:bldP spid="67"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59000" b="-5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2032"/>
            <a:ext cx="9220200" cy="1740568"/>
          </a:xfrm>
        </p:spPr>
        <p:txBody>
          <a:bodyPr>
            <a:noAutofit/>
          </a:bodyPr>
          <a:lstStyle/>
          <a:p>
            <a:r>
              <a:rPr lang="en-US" sz="6000" b="1" dirty="0">
                <a:solidFill>
                  <a:schemeClr val="bg1"/>
                </a:solidFill>
                <a:effectLst>
                  <a:glow rad="228600">
                    <a:schemeClr val="accent2">
                      <a:satMod val="175000"/>
                      <a:alpha val="40000"/>
                    </a:schemeClr>
                  </a:glow>
                  <a:outerShdw blurRad="114300" dist="38100" dir="13500000" algn="br" rotWithShape="0">
                    <a:prstClr val="black"/>
                  </a:outerShdw>
                </a:effectLst>
              </a:rPr>
              <a:t>Five Men the Lord Used to Preserve His Church </a:t>
            </a:r>
            <a:endParaRPr lang="en-US" sz="4800" dirty="0">
              <a:effectLst>
                <a:glow rad="228600">
                  <a:schemeClr val="accent2">
                    <a:satMod val="175000"/>
                    <a:alpha val="40000"/>
                  </a:schemeClr>
                </a:glow>
                <a:outerShdw blurRad="114300" dist="38100" dir="13500000" algn="br" rotWithShape="0">
                  <a:prstClr val="black"/>
                </a:outerShdw>
              </a:effectLst>
            </a:endParaRPr>
          </a:p>
        </p:txBody>
      </p:sp>
      <p:sp>
        <p:nvSpPr>
          <p:cNvPr id="11" name="TextBox 10">
            <a:extLst>
              <a:ext uri="{FF2B5EF4-FFF2-40B4-BE49-F238E27FC236}">
                <a16:creationId xmlns:a16="http://schemas.microsoft.com/office/drawing/2014/main" id="{AC890CDD-BDAF-4A70-933B-A709A8F2B279}"/>
              </a:ext>
            </a:extLst>
          </p:cNvPr>
          <p:cNvSpPr txBox="1"/>
          <p:nvPr/>
        </p:nvSpPr>
        <p:spPr>
          <a:xfrm>
            <a:off x="0" y="6565612"/>
            <a:ext cx="8991600"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5"/>
              </a:rPr>
              <a:t>http://www.sundayschoolcourses.com/top25people/</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2" name="TextBox 1">
            <a:extLst>
              <a:ext uri="{FF2B5EF4-FFF2-40B4-BE49-F238E27FC236}">
                <a16:creationId xmlns:a16="http://schemas.microsoft.com/office/drawing/2014/main" id="{D5B33DB4-9C65-46D0-82D3-3B8C7447C902}"/>
              </a:ext>
            </a:extLst>
          </p:cNvPr>
          <p:cNvSpPr txBox="1"/>
          <p:nvPr/>
        </p:nvSpPr>
        <p:spPr>
          <a:xfrm>
            <a:off x="38100" y="5105401"/>
            <a:ext cx="8915400" cy="1004039"/>
          </a:xfrm>
          <a:prstGeom prst="rect">
            <a:avLst/>
          </a:prstGeom>
        </p:spPr>
        <p:txBody>
          <a:bodyPr vert="horz" lIns="91440" tIns="45720" rIns="91440" bIns="45720" rtlCol="0" anchor="t">
            <a:noAutofit/>
          </a:bodyPr>
          <a:lstStyle>
            <a:lvl1pPr algn="ctr">
              <a:spcBef>
                <a:spcPct val="0"/>
              </a:spcBef>
              <a:buNone/>
              <a:defRPr sz="6000" b="1">
                <a:solidFill>
                  <a:schemeClr val="bg1"/>
                </a:solidFill>
                <a:effectLst>
                  <a:glow rad="228600">
                    <a:schemeClr val="accent2">
                      <a:satMod val="175000"/>
                      <a:alpha val="40000"/>
                    </a:schemeClr>
                  </a:glow>
                  <a:outerShdw blurRad="114300" dist="38100" dir="13500000" algn="br" rotWithShape="0">
                    <a:prstClr val="black"/>
                  </a:outerShdw>
                </a:effectLst>
                <a:latin typeface="+mj-lt"/>
                <a:ea typeface="+mj-ea"/>
                <a:cs typeface="+mj-cs"/>
              </a:defRPr>
            </a:lvl1pPr>
          </a:lstStyle>
          <a:p>
            <a:r>
              <a:rPr lang="en-US" sz="2800" dirty="0"/>
              <a:t>You are Peter, and on this rock I will build my church, and the gates of hell shall not prevail against it. (Mat 16:18 )</a:t>
            </a:r>
          </a:p>
        </p:txBody>
      </p:sp>
    </p:spTree>
    <p:extLst>
      <p:ext uri="{BB962C8B-B14F-4D97-AF65-F5344CB8AC3E}">
        <p14:creationId xmlns:p14="http://schemas.microsoft.com/office/powerpoint/2010/main" val="8865002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hlinkClick r:id="rId4"/>
              </a:rPr>
              <a:t>http://www.ancientpages.com/2017/07/12/triumphal-arch-of-roman-emperor-constantine-and-its-great-vision/</a:t>
            </a:r>
            <a:r>
              <a:rPr kumimoji="0" lang="en-US" sz="1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381000" y="228600"/>
            <a:ext cx="4800600" cy="1524000"/>
          </a:xfrm>
          <a:effectLst/>
        </p:spPr>
        <p:txBody>
          <a:bodyPr>
            <a:noAutofit/>
          </a:bodyPr>
          <a:lstStyle/>
          <a:p>
            <a:pPr algn="l"/>
            <a:r>
              <a:rPr lang="en-US" sz="6600" b="1" dirty="0">
                <a:solidFill>
                  <a:schemeClr val="bg1"/>
                </a:solidFill>
                <a:effectLst>
                  <a:glow rad="139700">
                    <a:srgbClr val="C00000">
                      <a:alpha val="40000"/>
                    </a:srgbClr>
                  </a:glow>
                  <a:outerShdw blurRad="114300" dist="38100" dir="13500000" algn="br" rotWithShape="0">
                    <a:prstClr val="black"/>
                  </a:outerShdw>
                </a:effectLst>
              </a:rPr>
              <a:t>The Emperor</a:t>
            </a:r>
            <a:br>
              <a:rPr lang="en-US" sz="6600" b="1" dirty="0">
                <a:solidFill>
                  <a:schemeClr val="bg1"/>
                </a:solidFill>
                <a:effectLst>
                  <a:glow rad="139700">
                    <a:srgbClr val="C00000">
                      <a:alpha val="40000"/>
                    </a:srgbClr>
                  </a:glow>
                  <a:outerShdw blurRad="114300" dist="38100" dir="13500000" algn="br" rotWithShape="0">
                    <a:prstClr val="black"/>
                  </a:outerShdw>
                </a:effectLst>
              </a:rPr>
            </a:br>
            <a:r>
              <a:rPr lang="en-US" sz="6600" b="1" dirty="0">
                <a:solidFill>
                  <a:schemeClr val="bg1"/>
                </a:solidFill>
                <a:effectLst>
                  <a:glow rad="139700">
                    <a:srgbClr val="C00000">
                      <a:alpha val="40000"/>
                    </a:srgbClr>
                  </a:glow>
                  <a:outerShdw blurRad="114300" dist="38100" dir="13500000" algn="br" rotWithShape="0">
                    <a:prstClr val="black"/>
                  </a:outerShdw>
                </a:effectLst>
              </a:rPr>
              <a:t>Constantine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21077374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b="1" dirty="0"/>
              <a:t>The Emperor Constantine</a:t>
            </a:r>
          </a:p>
        </p:txBody>
      </p:sp>
      <p:sp>
        <p:nvSpPr>
          <p:cNvPr id="4" name="Content Placeholder 3"/>
          <p:cNvSpPr>
            <a:spLocks noGrp="1"/>
          </p:cNvSpPr>
          <p:nvPr>
            <p:ph idx="1"/>
          </p:nvPr>
        </p:nvSpPr>
        <p:spPr>
          <a:xfrm>
            <a:off x="457200" y="838200"/>
            <a:ext cx="8229600" cy="5486400"/>
          </a:xfrm>
        </p:spPr>
        <p:txBody>
          <a:bodyPr>
            <a:normAutofit/>
          </a:bodyPr>
          <a:lstStyle/>
          <a:p>
            <a:r>
              <a:rPr lang="en-US" dirty="0"/>
              <a:t>Constantine (AD </a:t>
            </a:r>
            <a:r>
              <a:rPr lang="en-US" dirty="0">
                <a:effectLst/>
              </a:rPr>
              <a:t>272</a:t>
            </a:r>
            <a:r>
              <a:rPr lang="en-US" dirty="0"/>
              <a:t>–337) is sometimes referred to as the "Savior of Christianity". </a:t>
            </a:r>
          </a:p>
          <a:p>
            <a:r>
              <a:rPr lang="en-US" dirty="0"/>
              <a:t>Prior to his conversion, Christianity was still a persecuted religion in the Roman Empire. As late as 303 A.D., the Emperor Diocletian launched a massive persecution campaign against Christians. </a:t>
            </a:r>
          </a:p>
          <a:p>
            <a:r>
              <a:rPr lang="en-US" dirty="0"/>
              <a:t>With the conversion of Constantine in 312 </a:t>
            </a:r>
            <a:br>
              <a:rPr lang="en-US" sz="3200" dirty="0"/>
            </a:br>
            <a:r>
              <a:rPr lang="en-US" dirty="0"/>
              <a:t>A.D., Christianity eventually became not only respectable within Roman society, but also ascendant. </a:t>
            </a:r>
          </a:p>
        </p:txBody>
      </p:sp>
      <p:sp>
        <p:nvSpPr>
          <p:cNvPr id="6" name="TextBox 5"/>
          <p:cNvSpPr txBox="1"/>
          <p:nvPr/>
        </p:nvSpPr>
        <p:spPr>
          <a:xfrm>
            <a:off x="0" y="6519446"/>
            <a:ext cx="914400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http://www.sundayschoolcourses.com/top25people/top25people.pdf</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917785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448110</TotalTime>
  <Words>2801</Words>
  <Application>Microsoft Office PowerPoint</Application>
  <PresentationFormat>On-screen Show (4:3)</PresentationFormat>
  <Paragraphs>265</Paragraphs>
  <Slides>32</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32</vt:i4>
      </vt:variant>
    </vt:vector>
  </HeadingPairs>
  <TitlesOfParts>
    <vt:vector size="37" baseType="lpstr">
      <vt:lpstr>Arial</vt:lpstr>
      <vt:lpstr>Calibri</vt:lpstr>
      <vt:lpstr>Cambria</vt:lpstr>
      <vt:lpstr>Office Theme</vt:lpstr>
      <vt:lpstr>140_Office Theme</vt:lpstr>
      <vt:lpstr>PowerPoint Presentation</vt:lpstr>
      <vt:lpstr>Major Periods of Church History </vt:lpstr>
      <vt:lpstr>The Early Church</vt:lpstr>
      <vt:lpstr>The Medieval Church</vt:lpstr>
      <vt:lpstr>The Reformation</vt:lpstr>
      <vt:lpstr>The Modern Church</vt:lpstr>
      <vt:lpstr>Five Men the Lord Used to Preserve His Church </vt:lpstr>
      <vt:lpstr>The Emperor Constantine</vt:lpstr>
      <vt:lpstr>The Emperor Constantine</vt:lpstr>
      <vt:lpstr>The Emperor Constantine</vt:lpstr>
      <vt:lpstr>The Emperor Constantine</vt:lpstr>
      <vt:lpstr>The Emperor Constantine</vt:lpstr>
      <vt:lpstr>Athanasius Against the World</vt:lpstr>
      <vt:lpstr>Athanasius Against the World</vt:lpstr>
      <vt:lpstr>Athanasius Against the World</vt:lpstr>
      <vt:lpstr>Athanasius Against the World</vt:lpstr>
      <vt:lpstr>Athanasius Against the World</vt:lpstr>
      <vt:lpstr>PowerPoint Presentation</vt:lpstr>
      <vt:lpstr>Augustine of Hippo</vt:lpstr>
      <vt:lpstr>Augustine of Hippo</vt:lpstr>
      <vt:lpstr>Augustine of Hippo</vt:lpstr>
      <vt:lpstr>Augustine of Hippo</vt:lpstr>
      <vt:lpstr>Charles Martel (“The Hammer”)</vt:lpstr>
      <vt:lpstr>Charles Martel (“The Hammer”)</vt:lpstr>
      <vt:lpstr>Charles Martel (“The Hammer”)</vt:lpstr>
      <vt:lpstr>Martin Luther</vt:lpstr>
      <vt:lpstr>Martin Luther</vt:lpstr>
      <vt:lpstr>Martin Luther</vt:lpstr>
      <vt:lpstr>Martin Luther</vt:lpstr>
      <vt:lpstr>Next Sunday School Topic: The Book of 1 John</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Connolly</dc:creator>
  <cp:lastModifiedBy>Robert Connolly</cp:lastModifiedBy>
  <cp:revision>6845</cp:revision>
  <cp:lastPrinted>2021-10-24T14:10:18Z</cp:lastPrinted>
  <dcterms:created xsi:type="dcterms:W3CDTF">2018-06-08T00:19:32Z</dcterms:created>
  <dcterms:modified xsi:type="dcterms:W3CDTF">2021-10-24T14:13:10Z</dcterms:modified>
</cp:coreProperties>
</file>