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 id="2147485580" r:id="rId3"/>
    <p:sldMasterId id="2147485592" r:id="rId4"/>
  </p:sldMasterIdLst>
  <p:notesMasterIdLst>
    <p:notesMasterId r:id="rId27"/>
  </p:notesMasterIdLst>
  <p:handoutMasterIdLst>
    <p:handoutMasterId r:id="rId28"/>
  </p:handoutMasterIdLst>
  <p:sldIdLst>
    <p:sldId id="1820" r:id="rId5"/>
    <p:sldId id="1821" r:id="rId6"/>
    <p:sldId id="1847" r:id="rId7"/>
    <p:sldId id="1867" r:id="rId8"/>
    <p:sldId id="1853" r:id="rId9"/>
    <p:sldId id="1854" r:id="rId10"/>
    <p:sldId id="1855" r:id="rId11"/>
    <p:sldId id="1856" r:id="rId12"/>
    <p:sldId id="1857" r:id="rId13"/>
    <p:sldId id="1858" r:id="rId14"/>
    <p:sldId id="1848" r:id="rId15"/>
    <p:sldId id="1845" r:id="rId16"/>
    <p:sldId id="1860" r:id="rId17"/>
    <p:sldId id="1861" r:id="rId18"/>
    <p:sldId id="1862" r:id="rId19"/>
    <p:sldId id="1863" r:id="rId20"/>
    <p:sldId id="1866" r:id="rId21"/>
    <p:sldId id="1865" r:id="rId22"/>
    <p:sldId id="1817" r:id="rId23"/>
    <p:sldId id="1823" r:id="rId24"/>
    <p:sldId id="1824" r:id="rId25"/>
    <p:sldId id="1825" r:id="rId2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7/28/2019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7/28/2019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271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21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65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20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03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317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09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79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067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22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315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256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2106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96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495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864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4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690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059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878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016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58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714275"/>
      </p:ext>
    </p:extLst>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481319"/>
      </p:ext>
    </p:extLst>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www.123rf.com/photo_15057019_bath-abbey-is-england-s-last-great-medieval-church.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hyperlink" Target="https://en.wikipedia.org/wiki/Middle_Ag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s://en.wikipedia.org/wiki/Middle_Ag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hyperlink" Target="https://en.wikipedia.org/wiki/Middle_Ag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hyperlink" Target="https://en.wikipedia.org/wiki/Middle_Ag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s://commons.wikimedia.org/wiki/File:Matthias_Stom_-_St_Gregory_-_WGA21806.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9.xml"/><Relationship Id="rId1" Type="http://schemas.openxmlformats.org/officeDocument/2006/relationships/themeOverride" Target="../theme/themeOverride9.xml"/><Relationship Id="rId4" Type="http://schemas.openxmlformats.org/officeDocument/2006/relationships/hyperlink" Target="https://www.hopehelps.org/volunteer-appreciation-week-201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hyperlink" Target="https://www.weareteachers.com/moving-beyond-classroom-discuss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774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Sixth Century</a:t>
            </a:r>
            <a:endParaRPr lang="en-US" b="1" dirty="0"/>
          </a:p>
        </p:txBody>
      </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smtClean="0">
                <a:solidFill>
                  <a:prstClr val="black"/>
                </a:solidFill>
              </a:rPr>
              <a:t>The Spread of Christianity and Monasticism</a:t>
            </a:r>
            <a:endParaRPr lang="en-US" sz="3200" b="1" dirty="0">
              <a:solidFill>
                <a:prstClr val="black"/>
              </a:solidFill>
            </a:endParaRPr>
          </a:p>
        </p:txBody>
      </p:sp>
      <p:grpSp>
        <p:nvGrpSpPr>
          <p:cNvPr id="3" name="Group 2"/>
          <p:cNvGrpSpPr/>
          <p:nvPr/>
        </p:nvGrpSpPr>
        <p:grpSpPr>
          <a:xfrm>
            <a:off x="130438" y="5172973"/>
            <a:ext cx="8104483" cy="1232347"/>
            <a:chOff x="130438" y="5172973"/>
            <a:chExt cx="8104483" cy="1232347"/>
          </a:xfrm>
        </p:grpSpPr>
        <p:sp>
          <p:nvSpPr>
            <p:cNvPr id="10" name="TextBox 9"/>
            <p:cNvSpPr txBox="1"/>
            <p:nvPr/>
          </p:nvSpPr>
          <p:spPr>
            <a:xfrm>
              <a:off x="7699198" y="6035988"/>
              <a:ext cx="535723" cy="369332"/>
            </a:xfrm>
            <a:prstGeom prst="rect">
              <a:avLst/>
            </a:prstGeom>
            <a:noFill/>
            <a:ln w="0">
              <a:noFill/>
            </a:ln>
          </p:spPr>
          <p:txBody>
            <a:bodyPr wrap="none" rtlCol="0">
              <a:spAutoFit/>
            </a:bodyPr>
            <a:lstStyle/>
            <a:p>
              <a:pPr algn="r"/>
              <a:r>
                <a:rPr lang="en-US" b="1" dirty="0" smtClean="0">
                  <a:solidFill>
                    <a:prstClr val="black"/>
                  </a:solidFill>
                </a:rPr>
                <a:t>600</a:t>
              </a:r>
              <a:endParaRPr lang="en-US" b="1" dirty="0">
                <a:solidFill>
                  <a:prstClr val="black"/>
                </a:solidFill>
              </a:endParaRPr>
            </a:p>
          </p:txBody>
        </p:sp>
        <p:sp>
          <p:nvSpPr>
            <p:cNvPr id="2" name="Rectangle 1"/>
            <p:cNvSpPr/>
            <p:nvPr/>
          </p:nvSpPr>
          <p:spPr>
            <a:xfrm>
              <a:off x="130438" y="5172973"/>
              <a:ext cx="7836621"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Sixth Century</a:t>
              </a:r>
              <a:endParaRPr lang="en-US" sz="2400" b="1" dirty="0">
                <a:solidFill>
                  <a:prstClr val="black"/>
                </a:solidFill>
              </a:endParaRPr>
            </a:p>
          </p:txBody>
        </p:sp>
        <p:sp>
          <p:nvSpPr>
            <p:cNvPr id="32" name="TextBox 31"/>
            <p:cNvSpPr txBox="1"/>
            <p:nvPr/>
          </p:nvSpPr>
          <p:spPr>
            <a:xfrm>
              <a:off x="416328" y="6035988"/>
              <a:ext cx="535723" cy="369332"/>
            </a:xfrm>
            <a:prstGeom prst="rect">
              <a:avLst/>
            </a:prstGeom>
            <a:noFill/>
            <a:ln w="0">
              <a:noFill/>
            </a:ln>
          </p:spPr>
          <p:txBody>
            <a:bodyPr wrap="none" rtlCol="0">
              <a:spAutoFit/>
            </a:bodyPr>
            <a:lstStyle/>
            <a:p>
              <a:pPr algn="r"/>
              <a:r>
                <a:rPr lang="en-US" b="1" dirty="0" smtClean="0">
                  <a:solidFill>
                    <a:prstClr val="black"/>
                  </a:solidFill>
                </a:rPr>
                <a:t>510</a:t>
              </a:r>
              <a:endParaRPr lang="en-US" b="1" dirty="0">
                <a:solidFill>
                  <a:prstClr val="black"/>
                </a:solidFill>
              </a:endParaRPr>
            </a:p>
          </p:txBody>
        </p:sp>
        <p:sp>
          <p:nvSpPr>
            <p:cNvPr id="34" name="TextBox 33"/>
            <p:cNvSpPr txBox="1"/>
            <p:nvPr/>
          </p:nvSpPr>
          <p:spPr>
            <a:xfrm>
              <a:off x="1222198" y="6035988"/>
              <a:ext cx="535723" cy="369332"/>
            </a:xfrm>
            <a:prstGeom prst="rect">
              <a:avLst/>
            </a:prstGeom>
            <a:noFill/>
            <a:ln w="0">
              <a:noFill/>
            </a:ln>
          </p:spPr>
          <p:txBody>
            <a:bodyPr wrap="none" rtlCol="0">
              <a:spAutoFit/>
            </a:bodyPr>
            <a:lstStyle/>
            <a:p>
              <a:pPr algn="r"/>
              <a:r>
                <a:rPr lang="en-US" b="1" dirty="0" smtClean="0">
                  <a:solidFill>
                    <a:prstClr val="black"/>
                  </a:solidFill>
                </a:rPr>
                <a:t>520</a:t>
              </a:r>
              <a:endParaRPr lang="en-US" b="1" dirty="0">
                <a:solidFill>
                  <a:prstClr val="black"/>
                </a:solidFill>
              </a:endParaRPr>
            </a:p>
          </p:txBody>
        </p:sp>
        <p:sp>
          <p:nvSpPr>
            <p:cNvPr id="35" name="TextBox 34"/>
            <p:cNvSpPr txBox="1"/>
            <p:nvPr/>
          </p:nvSpPr>
          <p:spPr>
            <a:xfrm>
              <a:off x="2844836" y="6035988"/>
              <a:ext cx="535723" cy="369332"/>
            </a:xfrm>
            <a:prstGeom prst="rect">
              <a:avLst/>
            </a:prstGeom>
            <a:noFill/>
            <a:ln w="0">
              <a:noFill/>
            </a:ln>
          </p:spPr>
          <p:txBody>
            <a:bodyPr wrap="none" rtlCol="0">
              <a:spAutoFit/>
            </a:bodyPr>
            <a:lstStyle/>
            <a:p>
              <a:pPr algn="r"/>
              <a:r>
                <a:rPr lang="en-US" b="1" dirty="0" smtClean="0">
                  <a:solidFill>
                    <a:prstClr val="black"/>
                  </a:solidFill>
                </a:rPr>
                <a:t>540</a:t>
              </a:r>
              <a:endParaRPr lang="en-US" b="1" dirty="0">
                <a:solidFill>
                  <a:prstClr val="black"/>
                </a:solidFill>
              </a:endParaRPr>
            </a:p>
          </p:txBody>
        </p:sp>
        <p:sp>
          <p:nvSpPr>
            <p:cNvPr id="37" name="TextBox 36"/>
            <p:cNvSpPr txBox="1"/>
            <p:nvPr/>
          </p:nvSpPr>
          <p:spPr>
            <a:xfrm>
              <a:off x="6092303" y="6035988"/>
              <a:ext cx="535723" cy="369332"/>
            </a:xfrm>
            <a:prstGeom prst="rect">
              <a:avLst/>
            </a:prstGeom>
            <a:noFill/>
            <a:ln w="0">
              <a:noFill/>
            </a:ln>
          </p:spPr>
          <p:txBody>
            <a:bodyPr wrap="none" rtlCol="0">
              <a:spAutoFit/>
            </a:bodyPr>
            <a:lstStyle/>
            <a:p>
              <a:pPr algn="r"/>
              <a:r>
                <a:rPr lang="en-US" b="1" dirty="0" smtClean="0">
                  <a:solidFill>
                    <a:prstClr val="black"/>
                  </a:solidFill>
                </a:rPr>
                <a:t>580</a:t>
              </a:r>
              <a:endParaRPr lang="en-US" b="1" dirty="0">
                <a:solidFill>
                  <a:prstClr val="black"/>
                </a:solidFill>
              </a:endParaRPr>
            </a:p>
          </p:txBody>
        </p:sp>
        <p:sp>
          <p:nvSpPr>
            <p:cNvPr id="39" name="TextBox 38"/>
            <p:cNvSpPr txBox="1"/>
            <p:nvPr/>
          </p:nvSpPr>
          <p:spPr>
            <a:xfrm>
              <a:off x="3650855" y="6035988"/>
              <a:ext cx="535723" cy="369332"/>
            </a:xfrm>
            <a:prstGeom prst="rect">
              <a:avLst/>
            </a:prstGeom>
            <a:noFill/>
            <a:ln w="3175">
              <a:noFill/>
            </a:ln>
          </p:spPr>
          <p:txBody>
            <a:bodyPr wrap="none" rtlCol="0">
              <a:spAutoFit/>
            </a:bodyPr>
            <a:lstStyle/>
            <a:p>
              <a:pPr algn="r"/>
              <a:r>
                <a:rPr lang="en-US" b="1" dirty="0" smtClean="0">
                  <a:solidFill>
                    <a:prstClr val="black"/>
                  </a:solidFill>
                </a:rPr>
                <a:t>550</a:t>
              </a:r>
              <a:endParaRPr lang="en-US" b="1" dirty="0">
                <a:solidFill>
                  <a:prstClr val="black"/>
                </a:solidFill>
              </a:endParaRPr>
            </a:p>
          </p:txBody>
        </p:sp>
        <p:sp>
          <p:nvSpPr>
            <p:cNvPr id="40" name="TextBox 39"/>
            <p:cNvSpPr txBox="1"/>
            <p:nvPr/>
          </p:nvSpPr>
          <p:spPr>
            <a:xfrm>
              <a:off x="5278487" y="6035988"/>
              <a:ext cx="535723" cy="369332"/>
            </a:xfrm>
            <a:prstGeom prst="rect">
              <a:avLst/>
            </a:prstGeom>
            <a:noFill/>
            <a:ln w="0">
              <a:noFill/>
            </a:ln>
          </p:spPr>
          <p:txBody>
            <a:bodyPr wrap="none" rtlCol="0">
              <a:spAutoFit/>
            </a:bodyPr>
            <a:lstStyle/>
            <a:p>
              <a:pPr algn="r"/>
              <a:r>
                <a:rPr lang="en-US" b="1" dirty="0" smtClean="0">
                  <a:solidFill>
                    <a:prstClr val="black"/>
                  </a:solidFill>
                </a:rPr>
                <a:t>570</a:t>
              </a:r>
              <a:endParaRPr lang="en-US" b="1" dirty="0">
                <a:solidFill>
                  <a:prstClr val="black"/>
                </a:solidFill>
              </a:endParaRPr>
            </a:p>
          </p:txBody>
        </p:sp>
        <p:sp>
          <p:nvSpPr>
            <p:cNvPr id="41" name="TextBox 40"/>
            <p:cNvSpPr txBox="1"/>
            <p:nvPr/>
          </p:nvSpPr>
          <p:spPr>
            <a:xfrm>
              <a:off x="4464671" y="6035988"/>
              <a:ext cx="535723" cy="369332"/>
            </a:xfrm>
            <a:prstGeom prst="rect">
              <a:avLst/>
            </a:prstGeom>
            <a:noFill/>
            <a:ln w="0">
              <a:noFill/>
            </a:ln>
          </p:spPr>
          <p:txBody>
            <a:bodyPr wrap="none" rtlCol="0">
              <a:spAutoFit/>
            </a:bodyPr>
            <a:lstStyle/>
            <a:p>
              <a:pPr algn="r"/>
              <a:r>
                <a:rPr lang="en-US" b="1" dirty="0" smtClean="0">
                  <a:solidFill>
                    <a:prstClr val="black"/>
                  </a:solidFill>
                </a:rPr>
                <a:t>560</a:t>
              </a:r>
              <a:endParaRPr lang="en-US" b="1" dirty="0">
                <a:solidFill>
                  <a:prstClr val="black"/>
                </a:solidFill>
              </a:endParaRPr>
            </a:p>
          </p:txBody>
        </p:sp>
        <p:sp>
          <p:nvSpPr>
            <p:cNvPr id="42" name="TextBox 41"/>
            <p:cNvSpPr txBox="1"/>
            <p:nvPr/>
          </p:nvSpPr>
          <p:spPr>
            <a:xfrm>
              <a:off x="2031020" y="6035988"/>
              <a:ext cx="535723" cy="369332"/>
            </a:xfrm>
            <a:prstGeom prst="rect">
              <a:avLst/>
            </a:prstGeom>
            <a:noFill/>
            <a:ln w="0">
              <a:noFill/>
            </a:ln>
          </p:spPr>
          <p:txBody>
            <a:bodyPr wrap="none" rtlCol="0">
              <a:spAutoFit/>
            </a:bodyPr>
            <a:lstStyle/>
            <a:p>
              <a:pPr algn="r"/>
              <a:r>
                <a:rPr lang="en-US" b="1" dirty="0" smtClean="0">
                  <a:solidFill>
                    <a:prstClr val="black"/>
                  </a:solidFill>
                </a:rPr>
                <a:t>530</a:t>
              </a:r>
              <a:endParaRPr lang="en-US" b="1" dirty="0">
                <a:solidFill>
                  <a:prstClr val="black"/>
                </a:solidFill>
              </a:endParaRPr>
            </a:p>
          </p:txBody>
        </p:sp>
        <p:sp>
          <p:nvSpPr>
            <p:cNvPr id="43" name="TextBox 42"/>
            <p:cNvSpPr txBox="1"/>
            <p:nvPr/>
          </p:nvSpPr>
          <p:spPr>
            <a:xfrm>
              <a:off x="6891742" y="6035988"/>
              <a:ext cx="535723" cy="369332"/>
            </a:xfrm>
            <a:prstGeom prst="rect">
              <a:avLst/>
            </a:prstGeom>
            <a:noFill/>
            <a:ln w="0">
              <a:noFill/>
            </a:ln>
          </p:spPr>
          <p:txBody>
            <a:bodyPr wrap="none" rtlCol="0">
              <a:spAutoFit/>
            </a:bodyPr>
            <a:lstStyle/>
            <a:p>
              <a:pPr algn="r"/>
              <a:r>
                <a:rPr lang="en-US" b="1" dirty="0" smtClean="0">
                  <a:solidFill>
                    <a:prstClr val="black"/>
                  </a:solidFill>
                </a:rPr>
                <a:t>590</a:t>
              </a:r>
              <a:endParaRPr lang="en-US" b="1" dirty="0">
                <a:solidFill>
                  <a:prstClr val="black"/>
                </a:solidFill>
              </a:endParaRPr>
            </a:p>
          </p:txBody>
        </p:sp>
      </p:grpSp>
      <p:sp>
        <p:nvSpPr>
          <p:cNvPr id="47" name="TextBox 46"/>
          <p:cNvSpPr txBox="1"/>
          <p:nvPr/>
        </p:nvSpPr>
        <p:spPr>
          <a:xfrm rot="18900000">
            <a:off x="4220067" y="3313536"/>
            <a:ext cx="481591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563 – </a:t>
            </a:r>
            <a:r>
              <a:rPr lang="en-US" b="0" dirty="0"/>
              <a:t>Columba establishes mission community on </a:t>
            </a:r>
            <a:r>
              <a:rPr lang="en-US" b="0" dirty="0" err="1"/>
              <a:t>lona</a:t>
            </a:r>
            <a:endParaRPr lang="en-US" b="0" dirty="0"/>
          </a:p>
        </p:txBody>
      </p:sp>
      <p:sp>
        <p:nvSpPr>
          <p:cNvPr id="55" name="TextBox 54"/>
          <p:cNvSpPr txBox="1"/>
          <p:nvPr/>
        </p:nvSpPr>
        <p:spPr>
          <a:xfrm rot="18900000">
            <a:off x="5700254" y="3374734"/>
            <a:ext cx="4614782" cy="584775"/>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457200" indent="-457200"/>
            <a:r>
              <a:rPr lang="en-US" dirty="0" smtClean="0"/>
              <a:t>590 - </a:t>
            </a:r>
            <a:r>
              <a:rPr lang="en-US" b="0" dirty="0" smtClean="0"/>
              <a:t>Columbanus  founded  monasteries in </a:t>
            </a:r>
            <a:r>
              <a:rPr lang="en-US" b="0" dirty="0"/>
              <a:t>the Frankish and Lombard kingdoms</a:t>
            </a:r>
          </a:p>
        </p:txBody>
      </p:sp>
      <p:sp>
        <p:nvSpPr>
          <p:cNvPr id="24" name="TextBox 23"/>
          <p:cNvSpPr txBox="1"/>
          <p:nvPr/>
        </p:nvSpPr>
        <p:spPr>
          <a:xfrm rot="18900000">
            <a:off x="6740962" y="4066525"/>
            <a:ext cx="2641412" cy="338554"/>
          </a:xfrm>
          <a:prstGeom prst="rect">
            <a:avLst/>
          </a:prstGeom>
          <a:noFill/>
        </p:spPr>
        <p:txBody>
          <a:bodyPr wrap="square" rtlCol="0">
            <a:spAutoFit/>
          </a:bodyPr>
          <a:lstStyle/>
          <a:p>
            <a:r>
              <a:rPr lang="en-US" sz="1600" b="1" dirty="0"/>
              <a:t>590 –</a:t>
            </a:r>
            <a:r>
              <a:rPr lang="en-US" sz="1600" dirty="0"/>
              <a:t> Gregory </a:t>
            </a:r>
            <a:r>
              <a:rPr lang="en-US" sz="1600" dirty="0" smtClean="0"/>
              <a:t>elected </a:t>
            </a:r>
            <a:r>
              <a:rPr lang="en-US" sz="1600" dirty="0"/>
              <a:t>Pope</a:t>
            </a:r>
            <a:endParaRPr lang="en-US" sz="1600" dirty="0">
              <a:solidFill>
                <a:prstClr val="black"/>
              </a:solidFill>
            </a:endParaRPr>
          </a:p>
        </p:txBody>
      </p:sp>
    </p:spTree>
    <p:extLst>
      <p:ext uri="{BB962C8B-B14F-4D97-AF65-F5344CB8AC3E}">
        <p14:creationId xmlns:p14="http://schemas.microsoft.com/office/powerpoint/2010/main" val="2642646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1+#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1+#ppt_w/2"/>
                                          </p:val>
                                        </p:tav>
                                        <p:tav tm="100000">
                                          <p:val>
                                            <p:strVal val="#ppt_x"/>
                                          </p:val>
                                        </p:tav>
                                      </p:tavLst>
                                    </p:anim>
                                    <p:anim calcmode="lin" valueType="num">
                                      <p:cBhvr additive="base">
                                        <p:cTn id="21"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6995" y="3355777"/>
            <a:ext cx="169164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Modern Church</a:t>
            </a:r>
            <a:endParaRPr lang="en-US" sz="2400" b="1" dirty="0">
              <a:solidFill>
                <a:prstClr val="black"/>
              </a:solidFill>
            </a:endParaRPr>
          </a:p>
        </p:txBody>
      </p:sp>
      <p:sp>
        <p:nvSpPr>
          <p:cNvPr id="4" name="Title 3"/>
          <p:cNvSpPr>
            <a:spLocks noGrp="1"/>
          </p:cNvSpPr>
          <p:nvPr>
            <p:ph type="title"/>
          </p:nvPr>
        </p:nvSpPr>
        <p:spPr>
          <a:xfrm>
            <a:off x="11502" y="533400"/>
            <a:ext cx="9144000" cy="1782762"/>
          </a:xfrm>
        </p:spPr>
        <p:txBody>
          <a:bodyPr>
            <a:noAutofit/>
          </a:bodyPr>
          <a:lstStyle/>
          <a:p>
            <a:r>
              <a:rPr lang="en-US" sz="7200" b="1" dirty="0" smtClean="0"/>
              <a:t>Major Periods of Church History </a:t>
            </a:r>
            <a:endParaRPr lang="en-US" sz="5400" b="1" dirty="0"/>
          </a:p>
        </p:txBody>
      </p:sp>
      <p:grpSp>
        <p:nvGrpSpPr>
          <p:cNvPr id="50" name="Group 49"/>
          <p:cNvGrpSpPr/>
          <p:nvPr/>
        </p:nvGrpSpPr>
        <p:grpSpPr>
          <a:xfrm>
            <a:off x="-21162" y="3354339"/>
            <a:ext cx="2968684" cy="3464192"/>
            <a:chOff x="-21162" y="3354339"/>
            <a:chExt cx="2968684" cy="3464192"/>
          </a:xfrm>
        </p:grpSpPr>
        <p:sp>
          <p:nvSpPr>
            <p:cNvPr id="2" name="Rectangle 1"/>
            <p:cNvSpPr/>
            <p:nvPr/>
          </p:nvSpPr>
          <p:spPr>
            <a:xfrm>
              <a:off x="64511" y="3354339"/>
              <a:ext cx="2560320" cy="30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Early Church</a:t>
              </a:r>
              <a:endParaRPr lang="en-US" sz="2400" b="1" dirty="0">
                <a:solidFill>
                  <a:prstClr val="black"/>
                </a:solidFill>
              </a:endParaRPr>
            </a:p>
          </p:txBody>
        </p:sp>
        <p:grpSp>
          <p:nvGrpSpPr>
            <p:cNvPr id="47" name="Group 46"/>
            <p:cNvGrpSpPr/>
            <p:nvPr/>
          </p:nvGrpSpPr>
          <p:grpSpPr>
            <a:xfrm>
              <a:off x="-21162" y="6479976"/>
              <a:ext cx="2968684" cy="338555"/>
              <a:chOff x="-21162" y="6479976"/>
              <a:chExt cx="2968684" cy="338555"/>
            </a:xfrm>
          </p:grpSpPr>
          <p:sp>
            <p:nvSpPr>
              <p:cNvPr id="3" name="TextBox 2"/>
              <p:cNvSpPr txBox="1"/>
              <p:nvPr/>
            </p:nvSpPr>
            <p:spPr>
              <a:xfrm>
                <a:off x="-21162" y="6479976"/>
                <a:ext cx="694421" cy="338554"/>
              </a:xfrm>
              <a:prstGeom prst="rect">
                <a:avLst/>
              </a:prstGeom>
              <a:noFill/>
            </p:spPr>
            <p:txBody>
              <a:bodyPr wrap="none" rtlCol="0">
                <a:spAutoFit/>
              </a:bodyPr>
              <a:lstStyle/>
              <a:p>
                <a:r>
                  <a:rPr lang="en-US" sz="1600" b="1" dirty="0" smtClean="0">
                    <a:solidFill>
                      <a:prstClr val="black"/>
                    </a:solidFill>
                  </a:rPr>
                  <a:t>AD 33</a:t>
                </a:r>
                <a:endParaRPr lang="en-US" sz="1600" b="1" dirty="0">
                  <a:solidFill>
                    <a:prstClr val="black"/>
                  </a:solidFill>
                </a:endParaRPr>
              </a:p>
            </p:txBody>
          </p:sp>
          <p:sp>
            <p:nvSpPr>
              <p:cNvPr id="54" name="TextBox 53"/>
              <p:cNvSpPr txBox="1"/>
              <p:nvPr/>
            </p:nvSpPr>
            <p:spPr>
              <a:xfrm>
                <a:off x="2410220" y="6479977"/>
                <a:ext cx="537302" cy="338554"/>
              </a:xfrm>
              <a:prstGeom prst="rect">
                <a:avLst/>
              </a:prstGeom>
              <a:noFill/>
            </p:spPr>
            <p:txBody>
              <a:bodyPr wrap="square" rtlCol="0">
                <a:spAutoFit/>
              </a:bodyPr>
              <a:lstStyle/>
              <a:p>
                <a:r>
                  <a:rPr lang="en-US" sz="1600" b="1" dirty="0" smtClean="0">
                    <a:solidFill>
                      <a:prstClr val="black"/>
                    </a:solidFill>
                  </a:rPr>
                  <a:t>600</a:t>
                </a:r>
                <a:endParaRPr lang="en-US" sz="1600" b="1" dirty="0">
                  <a:solidFill>
                    <a:prstClr val="black"/>
                  </a:solidFill>
                </a:endParaRPr>
              </a:p>
            </p:txBody>
          </p:sp>
        </p:grpSp>
      </p:grpSp>
      <p:grpSp>
        <p:nvGrpSpPr>
          <p:cNvPr id="48" name="Group 47"/>
          <p:cNvGrpSpPr/>
          <p:nvPr/>
        </p:nvGrpSpPr>
        <p:grpSpPr>
          <a:xfrm>
            <a:off x="2642084" y="3355777"/>
            <a:ext cx="4469315" cy="3462754"/>
            <a:chOff x="2642084" y="3355777"/>
            <a:chExt cx="4469315" cy="3462754"/>
          </a:xfrm>
        </p:grpSpPr>
        <p:sp>
          <p:nvSpPr>
            <p:cNvPr id="5" name="Rectangle 4"/>
            <p:cNvSpPr/>
            <p:nvPr/>
          </p:nvSpPr>
          <p:spPr>
            <a:xfrm>
              <a:off x="2642084" y="3355777"/>
              <a:ext cx="4114800" cy="3048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Medieval Church</a:t>
              </a:r>
              <a:endParaRPr lang="en-US" sz="2400" b="1" dirty="0">
                <a:solidFill>
                  <a:prstClr val="black"/>
                </a:solidFill>
              </a:endParaRPr>
            </a:p>
          </p:txBody>
        </p:sp>
        <p:sp>
          <p:nvSpPr>
            <p:cNvPr id="81" name="TextBox 80"/>
            <p:cNvSpPr txBox="1"/>
            <p:nvPr/>
          </p:nvSpPr>
          <p:spPr>
            <a:xfrm>
              <a:off x="6479300" y="6479977"/>
              <a:ext cx="632099" cy="338554"/>
            </a:xfrm>
            <a:prstGeom prst="rect">
              <a:avLst/>
            </a:prstGeom>
            <a:noFill/>
          </p:spPr>
          <p:txBody>
            <a:bodyPr wrap="square" rtlCol="0">
              <a:spAutoFit/>
            </a:bodyPr>
            <a:lstStyle/>
            <a:p>
              <a:r>
                <a:rPr lang="en-US" sz="1600" b="1" dirty="0" smtClean="0">
                  <a:solidFill>
                    <a:prstClr val="black"/>
                  </a:solidFill>
                </a:rPr>
                <a:t>1517</a:t>
              </a:r>
              <a:endParaRPr lang="en-US" sz="1600" b="1" dirty="0">
                <a:solidFill>
                  <a:prstClr val="black"/>
                </a:solidFill>
              </a:endParaRPr>
            </a:p>
          </p:txBody>
        </p:sp>
      </p:grpSp>
      <p:grpSp>
        <p:nvGrpSpPr>
          <p:cNvPr id="49" name="Group 48"/>
          <p:cNvGrpSpPr/>
          <p:nvPr/>
        </p:nvGrpSpPr>
        <p:grpSpPr>
          <a:xfrm>
            <a:off x="6762635" y="3355777"/>
            <a:ext cx="948148" cy="3462754"/>
            <a:chOff x="6762635" y="3355777"/>
            <a:chExt cx="948148" cy="3462754"/>
          </a:xfrm>
        </p:grpSpPr>
        <p:sp>
          <p:nvSpPr>
            <p:cNvPr id="6" name="Rectangle 5"/>
            <p:cNvSpPr/>
            <p:nvPr/>
          </p:nvSpPr>
          <p:spPr>
            <a:xfrm>
              <a:off x="6762635" y="3355777"/>
              <a:ext cx="594360" cy="304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prstClr val="black"/>
                  </a:solidFill>
                </a:rPr>
                <a:t>Reformation</a:t>
              </a:r>
              <a:endParaRPr lang="en-US" sz="2400" b="1" dirty="0">
                <a:solidFill>
                  <a:prstClr val="black"/>
                </a:solidFill>
              </a:endParaRPr>
            </a:p>
          </p:txBody>
        </p:sp>
        <p:sp>
          <p:nvSpPr>
            <p:cNvPr id="82" name="TextBox 81"/>
            <p:cNvSpPr txBox="1"/>
            <p:nvPr/>
          </p:nvSpPr>
          <p:spPr>
            <a:xfrm>
              <a:off x="7078684" y="6479977"/>
              <a:ext cx="632099" cy="338554"/>
            </a:xfrm>
            <a:prstGeom prst="rect">
              <a:avLst/>
            </a:prstGeom>
            <a:noFill/>
          </p:spPr>
          <p:txBody>
            <a:bodyPr wrap="square" rtlCol="0">
              <a:spAutoFit/>
            </a:bodyPr>
            <a:lstStyle/>
            <a:p>
              <a:r>
                <a:rPr lang="en-US" sz="1600" b="1" dirty="0" smtClean="0">
                  <a:solidFill>
                    <a:prstClr val="black"/>
                  </a:solidFill>
                </a:rPr>
                <a:t>1648</a:t>
              </a:r>
              <a:endParaRPr lang="en-US" sz="1600" b="1" dirty="0">
                <a:solidFill>
                  <a:prstClr val="black"/>
                </a:solidFill>
              </a:endParaRPr>
            </a:p>
          </p:txBody>
        </p:sp>
      </p:grpSp>
    </p:spTree>
    <p:extLst>
      <p:ext uri="{BB962C8B-B14F-4D97-AF65-F5344CB8AC3E}">
        <p14:creationId xmlns:p14="http://schemas.microsoft.com/office/powerpoint/2010/main" val="2254950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https://www.123rf.com/photo_15057019_bath-abbey-is-england-s-last-great-medieval-church.html</a:t>
            </a:r>
            <a:endParaRPr lang="en-US" sz="1400" dirty="0">
              <a:solidFill>
                <a:prstClr val="black"/>
              </a:solidFill>
            </a:endParaRPr>
          </a:p>
        </p:txBody>
      </p:sp>
      <p:sp>
        <p:nvSpPr>
          <p:cNvPr id="7" name="Title 2"/>
          <p:cNvSpPr>
            <a:spLocks noGrp="1"/>
          </p:cNvSpPr>
          <p:nvPr>
            <p:ph type="title"/>
          </p:nvPr>
        </p:nvSpPr>
        <p:spPr>
          <a:xfrm>
            <a:off x="0" y="0"/>
            <a:ext cx="9144000" cy="1143000"/>
          </a:xfrm>
          <a:effectLst/>
        </p:spPr>
        <p:txBody>
          <a:bodyPr>
            <a:noAutofit/>
          </a:bodyPr>
          <a:lstStyle/>
          <a:p>
            <a:r>
              <a:rPr lang="en-US" sz="8000" b="1" dirty="0">
                <a:solidFill>
                  <a:schemeClr val="bg1"/>
                </a:solidFill>
                <a:effectLst>
                  <a:glow rad="139700">
                    <a:srgbClr val="C00000">
                      <a:alpha val="40000"/>
                    </a:srgbClr>
                  </a:glow>
                  <a:outerShdw blurRad="114300" dist="38100" dir="13500000" algn="br" rotWithShape="0">
                    <a:prstClr val="black"/>
                  </a:outerShdw>
                </a:effectLst>
              </a:rPr>
              <a:t>The Medieval Church</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38321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The Medieval Church</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When the armies of Islam came marching out of the Arabian desert, a new world was born. </a:t>
            </a:r>
            <a:endParaRPr lang="en-US" dirty="0" smtClean="0"/>
          </a:p>
          <a:p>
            <a:r>
              <a:rPr lang="en-US" dirty="0" smtClean="0"/>
              <a:t>In </a:t>
            </a:r>
            <a:r>
              <a:rPr lang="en-US" dirty="0"/>
              <a:t>the first 600 years after Jesus’s death and resurrection, Christianity had set up its victorious banners across Europe, North Africa, and the Middle East, creating </a:t>
            </a:r>
            <a:r>
              <a:rPr lang="en-US" dirty="0" smtClean="0"/>
              <a:t>a </a:t>
            </a:r>
            <a:r>
              <a:rPr lang="en-US" dirty="0"/>
              <a:t>group of nations and territories which, despite political and cultural differences, were united by the fact that Christianity was the public faith in each of them</a:t>
            </a:r>
            <a:r>
              <a:rPr lang="en-US" dirty="0" smtClean="0"/>
              <a:t>. </a:t>
            </a:r>
          </a:p>
          <a:p>
            <a:r>
              <a:rPr lang="en-US" dirty="0" smtClean="0"/>
              <a:t>However</a:t>
            </a:r>
            <a:r>
              <a:rPr lang="en-US" dirty="0"/>
              <a:t>, in the 7th century, Christendom suddenly found its most ancient lands being conquered, and its </a:t>
            </a:r>
            <a:r>
              <a:rPr lang="en-US" dirty="0" smtClean="0"/>
              <a:t>civilization </a:t>
            </a:r>
            <a:r>
              <a:rPr lang="en-US" dirty="0"/>
              <a:t>supplanted, by the fresh, dynamic, and militant religion of Muhammad.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3182611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The Medieval Church</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Some </a:t>
            </a:r>
            <a:r>
              <a:rPr lang="en-US" dirty="0"/>
              <a:t>historians have argued that this marked the true beginning of the Middle Ages. </a:t>
            </a:r>
            <a:endParaRPr lang="en-US" dirty="0" smtClean="0"/>
          </a:p>
          <a:p>
            <a:r>
              <a:rPr lang="en-US" dirty="0" smtClean="0"/>
              <a:t>Of </a:t>
            </a:r>
            <a:r>
              <a:rPr lang="en-US" dirty="0"/>
              <a:t>course, we must not think there was any clean or sudden break between the early Church period and the period we call the Middle Ages. </a:t>
            </a:r>
            <a:endParaRPr lang="en-US" dirty="0" smtClean="0"/>
          </a:p>
          <a:p>
            <a:r>
              <a:rPr lang="en-US" dirty="0" smtClean="0"/>
              <a:t>People </a:t>
            </a:r>
            <a:r>
              <a:rPr lang="en-US" dirty="0"/>
              <a:t>did not wake up one morning and think, “The Middle Ages begin today.” </a:t>
            </a:r>
            <a:endParaRPr lang="en-US" dirty="0" smtClean="0"/>
          </a:p>
          <a:p>
            <a:r>
              <a:rPr lang="en-US" dirty="0" smtClean="0"/>
              <a:t>These </a:t>
            </a:r>
            <a:r>
              <a:rPr lang="en-US" dirty="0"/>
              <a:t>divisions of time are something historians have invented for their own convenience, to make the study of history easier. </a:t>
            </a:r>
            <a:endParaRPr lang="en-US" dirty="0" smtClean="0"/>
          </a:p>
          <a:p>
            <a:r>
              <a:rPr lang="en-US" dirty="0" smtClean="0"/>
              <a:t>Even </a:t>
            </a:r>
            <a:r>
              <a:rPr lang="en-US" dirty="0"/>
              <a:t>so, the Christian world in the 7th century did experience a number of serious changes, which brought an end to one great chapter in its life-story and opened another.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Needham, Nick. 2,000 Years of Christ's Power Vol. 2: The Middle Ages</a:t>
            </a:r>
            <a:endParaRPr lang="en-US" sz="1600" dirty="0">
              <a:solidFill>
                <a:prstClr val="black"/>
              </a:solidFill>
            </a:endParaRPr>
          </a:p>
        </p:txBody>
      </p:sp>
    </p:spTree>
    <p:extLst>
      <p:ext uri="{BB962C8B-B14F-4D97-AF65-F5344CB8AC3E}">
        <p14:creationId xmlns:p14="http://schemas.microsoft.com/office/powerpoint/2010/main" val="2407011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smtClean="0"/>
              <a:t>Brief Overview of the Middle Ages</a:t>
            </a:r>
            <a:endParaRPr lang="en-US" sz="36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medieval period </a:t>
            </a:r>
            <a:r>
              <a:rPr lang="en-US" dirty="0" smtClean="0"/>
              <a:t>can be subdivided </a:t>
            </a:r>
            <a:r>
              <a:rPr lang="en-US" dirty="0"/>
              <a:t>into </a:t>
            </a:r>
            <a:r>
              <a:rPr lang="en-US" dirty="0" smtClean="0"/>
              <a:t>three major periods </a:t>
            </a:r>
            <a:r>
              <a:rPr lang="en-US" b="1" i="1" dirty="0"/>
              <a:t>Early</a:t>
            </a:r>
            <a:r>
              <a:rPr lang="en-US" dirty="0"/>
              <a:t>, </a:t>
            </a:r>
            <a:r>
              <a:rPr lang="en-US" b="1" i="1" dirty="0"/>
              <a:t>High</a:t>
            </a:r>
            <a:r>
              <a:rPr lang="en-US" dirty="0"/>
              <a:t>, and </a:t>
            </a:r>
            <a:r>
              <a:rPr lang="en-US" b="1" i="1" dirty="0"/>
              <a:t>Late</a:t>
            </a:r>
            <a:r>
              <a:rPr lang="en-US" dirty="0"/>
              <a:t> Middle Ages.</a:t>
            </a:r>
          </a:p>
          <a:p>
            <a:r>
              <a:rPr lang="en-US" dirty="0" smtClean="0"/>
              <a:t>In the </a:t>
            </a:r>
            <a:r>
              <a:rPr lang="en-US" b="1" i="1" dirty="0" smtClean="0"/>
              <a:t>Early Middle Ages</a:t>
            </a:r>
            <a:r>
              <a:rPr lang="en-US" dirty="0" smtClean="0"/>
              <a:t>, Various </a:t>
            </a:r>
            <a:r>
              <a:rPr lang="en-US" dirty="0"/>
              <a:t>Germanic peoples, formed new kingdoms in what remained of the Western Roman Empire. </a:t>
            </a:r>
            <a:endParaRPr lang="en-US" dirty="0" smtClean="0"/>
          </a:p>
          <a:p>
            <a:r>
              <a:rPr lang="en-US" dirty="0" smtClean="0"/>
              <a:t>In </a:t>
            </a:r>
            <a:r>
              <a:rPr lang="en-US" dirty="0"/>
              <a:t>the 7th century, North Africa and the Middle East—once part of the Byzantine Empire—came under the rule of the </a:t>
            </a:r>
            <a:r>
              <a:rPr lang="en-US" dirty="0" smtClean="0"/>
              <a:t>Islam, </a:t>
            </a:r>
            <a:r>
              <a:rPr lang="en-US" dirty="0"/>
              <a:t>after conquest by Muhammad's successors. </a:t>
            </a:r>
            <a:endParaRPr lang="en-US" dirty="0" smtClean="0"/>
          </a:p>
          <a:p>
            <a:r>
              <a:rPr lang="en-US" dirty="0" smtClean="0"/>
              <a:t>Although </a:t>
            </a:r>
            <a:r>
              <a:rPr lang="en-US" dirty="0"/>
              <a:t>there were substantial changes in society and political structures, the break with classical antiquity was not complete. </a:t>
            </a:r>
            <a:endParaRPr lang="en-US" dirty="0" smtClean="0"/>
          </a:p>
          <a:p>
            <a:r>
              <a:rPr lang="en-US" dirty="0" smtClean="0"/>
              <a:t>The </a:t>
            </a:r>
            <a:r>
              <a:rPr lang="en-US" dirty="0"/>
              <a:t>still-sizeable Byzantine Empire, Rome's direct continuation, survived in the Eastern Mediterranean and remained a major power.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https://en.wikipedia.org/wiki/Middle_Ages</a:t>
            </a:r>
            <a:endParaRPr lang="en-US" sz="1600" dirty="0">
              <a:solidFill>
                <a:prstClr val="black"/>
              </a:solidFill>
            </a:endParaRPr>
          </a:p>
        </p:txBody>
      </p:sp>
    </p:spTree>
    <p:extLst>
      <p:ext uri="{BB962C8B-B14F-4D97-AF65-F5344CB8AC3E}">
        <p14:creationId xmlns:p14="http://schemas.microsoft.com/office/powerpoint/2010/main" val="238851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Brief Overview of the Middle Ages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During </a:t>
            </a:r>
            <a:r>
              <a:rPr lang="en-US" dirty="0"/>
              <a:t>the </a:t>
            </a:r>
            <a:r>
              <a:rPr lang="en-US" b="1" i="1" dirty="0"/>
              <a:t>High Middle Ages</a:t>
            </a:r>
            <a:r>
              <a:rPr lang="en-US" dirty="0"/>
              <a:t>, which began after 1000, the population of Europe increased greatly as technological and agricultural innovations allowed trade to </a:t>
            </a:r>
            <a:r>
              <a:rPr lang="en-US" dirty="0" smtClean="0"/>
              <a:t>flourish. </a:t>
            </a:r>
          </a:p>
          <a:p>
            <a:r>
              <a:rPr lang="en-US" dirty="0" smtClean="0"/>
              <a:t>In addition, a period of </a:t>
            </a:r>
            <a:r>
              <a:rPr lang="en-US" b="1" i="1" dirty="0" smtClean="0"/>
              <a:t>global warming </a:t>
            </a:r>
            <a:r>
              <a:rPr lang="en-US" dirty="0" smtClean="0"/>
              <a:t>which occurred at this time </a:t>
            </a:r>
            <a:r>
              <a:rPr lang="en-US" dirty="0"/>
              <a:t>allowed crop yields to increase. </a:t>
            </a:r>
            <a:endParaRPr lang="en-US" dirty="0" smtClean="0"/>
          </a:p>
          <a:p>
            <a:r>
              <a:rPr lang="en-US" dirty="0" smtClean="0"/>
              <a:t>Society was organized into a system of </a:t>
            </a:r>
            <a:r>
              <a:rPr lang="en-US" b="1" i="1" dirty="0" smtClean="0"/>
              <a:t>Feudalism</a:t>
            </a:r>
            <a:r>
              <a:rPr lang="en-US" dirty="0"/>
              <a:t>, the political structure </a:t>
            </a:r>
            <a:r>
              <a:rPr lang="en-US" dirty="0" smtClean="0"/>
              <a:t>in </a:t>
            </a:r>
            <a:r>
              <a:rPr lang="en-US" dirty="0"/>
              <a:t>which the nobility held lands from the Crown in exchange for military service</a:t>
            </a:r>
            <a:r>
              <a:rPr lang="en-US" dirty="0" smtClean="0"/>
              <a:t>, </a:t>
            </a:r>
            <a:r>
              <a:rPr lang="en-US" dirty="0"/>
              <a:t>while the peasants </a:t>
            </a:r>
            <a:r>
              <a:rPr lang="en-US" dirty="0" smtClean="0"/>
              <a:t>(or </a:t>
            </a:r>
            <a:r>
              <a:rPr lang="en-US" dirty="0"/>
              <a:t>serfs) were obliged to live on their lord's land and give him homage, labor, and a share of the produce, </a:t>
            </a:r>
            <a:r>
              <a:rPr lang="en-US" dirty="0" smtClean="0"/>
              <a:t>in </a:t>
            </a:r>
            <a:r>
              <a:rPr lang="en-US" dirty="0"/>
              <a:t>exchange for military protection</a:t>
            </a:r>
            <a:r>
              <a:rPr lang="en-US" dirty="0" smtClean="0"/>
              <a:t>.</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https://en.wikipedia.org/wiki/Middle_Ages</a:t>
            </a:r>
            <a:endParaRPr lang="en-US" sz="1600" dirty="0">
              <a:solidFill>
                <a:prstClr val="black"/>
              </a:solidFill>
            </a:endParaRPr>
          </a:p>
        </p:txBody>
      </p:sp>
    </p:spTree>
    <p:extLst>
      <p:ext uri="{BB962C8B-B14F-4D97-AF65-F5344CB8AC3E}">
        <p14:creationId xmlns:p14="http://schemas.microsoft.com/office/powerpoint/2010/main" val="3271726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Brief Overview of the Middle Ages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Crusades, </a:t>
            </a:r>
            <a:r>
              <a:rPr lang="en-US" dirty="0" smtClean="0"/>
              <a:t>which began in </a:t>
            </a:r>
            <a:r>
              <a:rPr lang="en-US" dirty="0"/>
              <a:t>1095, were military attempts by Western European Christians to regain control of the Holy Land from Muslims. </a:t>
            </a:r>
            <a:endParaRPr lang="en-US" dirty="0" smtClean="0"/>
          </a:p>
          <a:p>
            <a:r>
              <a:rPr lang="en-US" dirty="0" smtClean="0"/>
              <a:t>Kings </a:t>
            </a:r>
            <a:r>
              <a:rPr lang="en-US" dirty="0"/>
              <a:t>became the heads of </a:t>
            </a:r>
            <a:r>
              <a:rPr lang="en-US" dirty="0" smtClean="0"/>
              <a:t>centralized </a:t>
            </a:r>
            <a:r>
              <a:rPr lang="en-US" dirty="0"/>
              <a:t>nation-states, reducing crime and violence but making the ideal of a unified Christendom more </a:t>
            </a:r>
            <a:r>
              <a:rPr lang="en-US" dirty="0" smtClean="0"/>
              <a:t>difficult. </a:t>
            </a:r>
          </a:p>
          <a:p>
            <a:r>
              <a:rPr lang="en-US" dirty="0" smtClean="0"/>
              <a:t>Intellectual </a:t>
            </a:r>
            <a:r>
              <a:rPr lang="en-US" dirty="0"/>
              <a:t>life was marked by scholasticism, a philosophy that </a:t>
            </a:r>
            <a:r>
              <a:rPr lang="en-US" dirty="0" smtClean="0"/>
              <a:t>emphasized </a:t>
            </a:r>
            <a:r>
              <a:rPr lang="en-US" dirty="0"/>
              <a:t>joining faith to reason, and by the founding of universities. </a:t>
            </a:r>
            <a:endParaRPr lang="en-US" dirty="0" smtClean="0"/>
          </a:p>
          <a:p>
            <a:r>
              <a:rPr lang="en-US" dirty="0" smtClean="0"/>
              <a:t>The </a:t>
            </a:r>
            <a:r>
              <a:rPr lang="en-US" dirty="0"/>
              <a:t>theology of Thomas Aquinas, the paintings of Giotto, the poetry of Dante and Chaucer, the travels of Marco Polo, and the Gothic architecture of cathedrals </a:t>
            </a:r>
            <a:r>
              <a:rPr lang="en-US" dirty="0" smtClean="0"/>
              <a:t>are </a:t>
            </a:r>
            <a:r>
              <a:rPr lang="en-US" dirty="0"/>
              <a:t>among the outstanding achievements toward the end of this period and into the Late Middle Ages</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https://en.wikipedia.org/wiki/Middle_Ages</a:t>
            </a:r>
            <a:endParaRPr lang="en-US" sz="1600" dirty="0">
              <a:solidFill>
                <a:prstClr val="black"/>
              </a:solidFill>
            </a:endParaRPr>
          </a:p>
        </p:txBody>
      </p:sp>
    </p:spTree>
    <p:extLst>
      <p:ext uri="{BB962C8B-B14F-4D97-AF65-F5344CB8AC3E}">
        <p14:creationId xmlns:p14="http://schemas.microsoft.com/office/powerpoint/2010/main" val="2544051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3600" b="1" dirty="0"/>
              <a:t>Brief Overview of the Middle Ages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b="1" i="1" dirty="0"/>
              <a:t>Late Middle Ages </a:t>
            </a:r>
            <a:r>
              <a:rPr lang="en-US" dirty="0" smtClean="0"/>
              <a:t>were </a:t>
            </a:r>
            <a:r>
              <a:rPr lang="en-US" dirty="0"/>
              <a:t>marked by difficulties and calamities including famine, plague, and war, which significantly diminished the population of Europe; between 1347 and 1350, the Black Death killed about a third of Europeans. </a:t>
            </a:r>
            <a:endParaRPr lang="en-US" dirty="0" smtClean="0"/>
          </a:p>
          <a:p>
            <a:r>
              <a:rPr lang="en-US" dirty="0" smtClean="0"/>
              <a:t>Controversy</a:t>
            </a:r>
            <a:r>
              <a:rPr lang="en-US" dirty="0"/>
              <a:t>, heresy, and the Western Schism within the Catholic Church paralleled the interstate conflict, civil strife, and peasant revolts that occurred in the </a:t>
            </a:r>
            <a:r>
              <a:rPr lang="en-US" dirty="0" smtClean="0"/>
              <a:t>kingdoms</a:t>
            </a:r>
            <a:r>
              <a:rPr lang="en-US" dirty="0"/>
              <a:t> </a:t>
            </a:r>
            <a:r>
              <a:rPr lang="en-US" dirty="0" smtClean="0"/>
              <a:t>during this period.</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hlinkClick r:id="rId4"/>
              </a:rPr>
              <a:t>https://en.wikipedia.org/wiki/Middle_Ages</a:t>
            </a:r>
            <a:endParaRPr lang="en-US" sz="1600" dirty="0">
              <a:solidFill>
                <a:prstClr val="black"/>
              </a:solidFill>
            </a:endParaRPr>
          </a:p>
        </p:txBody>
      </p:sp>
    </p:spTree>
    <p:extLst>
      <p:ext uri="{BB962C8B-B14F-4D97-AF65-F5344CB8AC3E}">
        <p14:creationId xmlns:p14="http://schemas.microsoft.com/office/powerpoint/2010/main" val="62568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https://commons.wikimedia.org/wiki/File:Matthias_Stom_-_St_Gregory_-_WGA21806.jpg</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Gregory the Great</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13485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Describe </a:t>
            </a:r>
            <a:r>
              <a:rPr lang="en-US" dirty="0"/>
              <a:t>briefly </a:t>
            </a:r>
            <a:r>
              <a:rPr lang="en-US" dirty="0" smtClean="0"/>
              <a:t>how Patrick, a 16 </a:t>
            </a:r>
            <a:r>
              <a:rPr lang="en-US" dirty="0"/>
              <a:t>year </a:t>
            </a:r>
            <a:r>
              <a:rPr lang="en-US" dirty="0" smtClean="0"/>
              <a:t>old nominal Christian, ended up going to Ireland as an evangelist.</a:t>
            </a:r>
          </a:p>
          <a:p>
            <a:pPr lvl="1"/>
            <a:r>
              <a:rPr lang="en-US" dirty="0" smtClean="0"/>
              <a:t>He was kidnapped by Irish raiders and sold into slavery in Ireland.</a:t>
            </a:r>
          </a:p>
          <a:p>
            <a:pPr lvl="1"/>
            <a:r>
              <a:rPr lang="en-US" dirty="0" smtClean="0"/>
              <a:t>After a number of years he escaped and returned home.</a:t>
            </a:r>
          </a:p>
          <a:p>
            <a:pPr lvl="1"/>
            <a:r>
              <a:rPr lang="en-US" dirty="0" smtClean="0"/>
              <a:t>Upon having a dream that the Irish needed him, he returned – this time as an evangelist.</a:t>
            </a:r>
          </a:p>
          <a:p>
            <a:r>
              <a:rPr lang="en-US" dirty="0" smtClean="0"/>
              <a:t>Who were Patrick’s biggest opponents as he sought to evangelize Ireland?</a:t>
            </a:r>
          </a:p>
          <a:p>
            <a:pPr lvl="1"/>
            <a:r>
              <a:rPr lang="en-US" dirty="0" smtClean="0"/>
              <a:t>Pagan druids</a:t>
            </a:r>
          </a:p>
          <a:p>
            <a:r>
              <a:rPr lang="en-US" dirty="0" smtClean="0"/>
              <a:t>What title is often conferred upon Patrick, due to his successful missionary efforts?</a:t>
            </a:r>
          </a:p>
          <a:p>
            <a:pPr lvl="1"/>
            <a:r>
              <a:rPr lang="en-US" dirty="0" smtClean="0"/>
              <a:t>The “apostle of Ireland”</a:t>
            </a:r>
          </a:p>
          <a:p>
            <a:r>
              <a:rPr lang="en-US" dirty="0" smtClean="0"/>
              <a:t>What effect did Patrick’s efforts have on society, besides the spread of the gospel?</a:t>
            </a:r>
          </a:p>
          <a:p>
            <a:pPr lvl="1"/>
            <a:r>
              <a:rPr lang="en-US" dirty="0" smtClean="0"/>
              <a:t>There </a:t>
            </a:r>
            <a:r>
              <a:rPr lang="en-US" dirty="0"/>
              <a:t>developed within Ireland a thriving Christian civilization: monasteries, education, art, poetry and theology all flourished gloriously</a:t>
            </a:r>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598561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2560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09247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smtClean="0"/>
              <a:t>If you could be transported back into one of the six centuries of the Early Church for a brief visit, which one would you choose and why?</a:t>
            </a:r>
          </a:p>
          <a:p>
            <a:r>
              <a:rPr lang="en-US" dirty="0" smtClean="0"/>
              <a:t>If you could have one of the early church fathers transported into our day to give a sermon as a guest speaker at our church on a Sunday morning, which one would you choose and why?</a:t>
            </a:r>
          </a:p>
          <a:p>
            <a:r>
              <a:rPr lang="en-US" dirty="0" smtClean="0"/>
              <a:t>It is a known historical fact that global warming occurred during the Middle Ages and was beneficial to those living at that time due to a greater crop production than had been previously possible. Does this change your outlook towards alarmists today who are claim that global warming is caused by carbon emissions which will eventually lead to the destruction of our planet if we don’t do something to stop it?</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799233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If Patrick was the “apostle of Ireland”, </a:t>
            </a:r>
            <a:r>
              <a:rPr lang="en-US" b="1" i="1" dirty="0"/>
              <a:t>Columba </a:t>
            </a:r>
            <a:r>
              <a:rPr lang="en-US" dirty="0"/>
              <a:t>(AD 521-97) has been called the “apostle of Scotland”. </a:t>
            </a:r>
          </a:p>
          <a:p>
            <a:r>
              <a:rPr lang="en-US" dirty="0" smtClean="0"/>
              <a:t>In his </a:t>
            </a:r>
            <a:r>
              <a:rPr lang="en-US" dirty="0"/>
              <a:t>missionary expedition </a:t>
            </a:r>
            <a:r>
              <a:rPr lang="en-US" dirty="0" smtClean="0"/>
              <a:t>to Scotland, what Irish method of mission staffing did Columba follow? Hint: they based this practice on the ministry of Jesus.</a:t>
            </a:r>
          </a:p>
          <a:p>
            <a:pPr lvl="1"/>
            <a:r>
              <a:rPr lang="en-US" dirty="0" smtClean="0"/>
              <a:t>Twelve </a:t>
            </a:r>
            <a:r>
              <a:rPr lang="en-US" dirty="0"/>
              <a:t>missionaries under the leadership of a </a:t>
            </a:r>
            <a:r>
              <a:rPr lang="en-US" dirty="0" smtClean="0"/>
              <a:t>thirteenth</a:t>
            </a:r>
          </a:p>
          <a:p>
            <a:r>
              <a:rPr lang="en-US" dirty="0"/>
              <a:t>Columba and his team set up </a:t>
            </a:r>
            <a:r>
              <a:rPr lang="en-US" dirty="0" smtClean="0"/>
              <a:t>a mission as their </a:t>
            </a:r>
            <a:r>
              <a:rPr lang="en-US" dirty="0"/>
              <a:t>headquarters on </a:t>
            </a:r>
            <a:r>
              <a:rPr lang="en-US" dirty="0" smtClean="0"/>
              <a:t>what </a:t>
            </a:r>
            <a:r>
              <a:rPr lang="en-US" dirty="0"/>
              <a:t>tiny island </a:t>
            </a:r>
            <a:r>
              <a:rPr lang="en-US" dirty="0" smtClean="0"/>
              <a:t>off </a:t>
            </a:r>
            <a:r>
              <a:rPr lang="en-US" dirty="0"/>
              <a:t>the Scottish west coast. </a:t>
            </a:r>
            <a:endParaRPr lang="en-US" dirty="0" smtClean="0"/>
          </a:p>
          <a:p>
            <a:pPr lvl="1"/>
            <a:r>
              <a:rPr lang="en-US" dirty="0" smtClean="0"/>
              <a:t>Iona</a:t>
            </a:r>
          </a:p>
          <a:p>
            <a:r>
              <a:rPr lang="en-US" dirty="0" smtClean="0"/>
              <a:t>What spiritual temptation did Columbanus face in his youth, and how did he deal with it?</a:t>
            </a:r>
          </a:p>
          <a:p>
            <a:pPr lvl="1"/>
            <a:r>
              <a:rPr lang="en-US" dirty="0" smtClean="0"/>
              <a:t>He was tempted to pursue his lustful desires with women who found him attractive. He sought advice from a female hermit who advised him to flee temptation. So he joined a monastery.</a:t>
            </a:r>
          </a:p>
          <a:p>
            <a:r>
              <a:rPr lang="en-US" dirty="0"/>
              <a:t>In about AD 590 Columbanus went as leader of a band of twelve missionaries </a:t>
            </a:r>
            <a:r>
              <a:rPr lang="en-US" dirty="0" smtClean="0"/>
              <a:t>to what three European countries?</a:t>
            </a:r>
          </a:p>
          <a:p>
            <a:pPr lvl="1"/>
            <a:r>
              <a:rPr lang="en-US" dirty="0" smtClean="0"/>
              <a:t>France, Switzerland, Northern Italy </a:t>
            </a:r>
            <a:endParaRPr lang="en-US" dirty="0"/>
          </a:p>
          <a:p>
            <a:endParaRPr lang="en-US" dirty="0"/>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28255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09314" y="4318584"/>
            <a:ext cx="1639462" cy="1343856"/>
            <a:chOff x="1809314" y="4318584"/>
            <a:chExt cx="1639462" cy="1343856"/>
          </a:xfrm>
        </p:grpSpPr>
        <p:sp>
          <p:nvSpPr>
            <p:cNvPr id="5" name="Rectangle 4"/>
            <p:cNvSpPr/>
            <p:nvPr/>
          </p:nvSpPr>
          <p:spPr>
            <a:xfrm>
              <a:off x="1809314" y="4318584"/>
              <a:ext cx="137160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Second Century</a:t>
              </a:r>
              <a:endParaRPr lang="en-US" sz="2400" b="1" dirty="0">
                <a:solidFill>
                  <a:prstClr val="black"/>
                </a:solidFill>
              </a:endParaRPr>
            </a:p>
          </p:txBody>
        </p:sp>
        <p:sp>
          <p:nvSpPr>
            <p:cNvPr id="11" name="TextBox 10"/>
            <p:cNvSpPr txBox="1"/>
            <p:nvPr/>
          </p:nvSpPr>
          <p:spPr>
            <a:xfrm>
              <a:off x="2913052" y="5293108"/>
              <a:ext cx="535724" cy="369332"/>
            </a:xfrm>
            <a:prstGeom prst="rect">
              <a:avLst/>
            </a:prstGeom>
            <a:noFill/>
          </p:spPr>
          <p:txBody>
            <a:bodyPr wrap="none" rtlCol="0">
              <a:spAutoFit/>
            </a:bodyPr>
            <a:lstStyle/>
            <a:p>
              <a:r>
                <a:rPr lang="en-US" b="1" dirty="0" smtClean="0">
                  <a:solidFill>
                    <a:prstClr val="black"/>
                  </a:solidFill>
                </a:rPr>
                <a:t>200</a:t>
              </a:r>
              <a:endParaRPr lang="en-US" b="1" dirty="0">
                <a:solidFill>
                  <a:prstClr val="black"/>
                </a:solidFill>
              </a:endParaRPr>
            </a:p>
          </p:txBody>
        </p:sp>
      </p:grpSp>
      <p:grpSp>
        <p:nvGrpSpPr>
          <p:cNvPr id="22" name="Group 21"/>
          <p:cNvGrpSpPr/>
          <p:nvPr/>
        </p:nvGrpSpPr>
        <p:grpSpPr>
          <a:xfrm>
            <a:off x="3180914" y="4318584"/>
            <a:ext cx="1659591" cy="1343856"/>
            <a:chOff x="3180914" y="4318584"/>
            <a:chExt cx="1659591" cy="1343856"/>
          </a:xfrm>
        </p:grpSpPr>
        <p:sp>
          <p:nvSpPr>
            <p:cNvPr id="6" name="Rectangle 5"/>
            <p:cNvSpPr/>
            <p:nvPr/>
          </p:nvSpPr>
          <p:spPr>
            <a:xfrm>
              <a:off x="3180914" y="4318584"/>
              <a:ext cx="137160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Third Century</a:t>
              </a:r>
              <a:endParaRPr lang="en-US" sz="2400" b="1" dirty="0">
                <a:solidFill>
                  <a:prstClr val="black"/>
                </a:solidFill>
              </a:endParaRPr>
            </a:p>
          </p:txBody>
        </p:sp>
        <p:sp>
          <p:nvSpPr>
            <p:cNvPr id="12" name="TextBox 11"/>
            <p:cNvSpPr txBox="1"/>
            <p:nvPr/>
          </p:nvSpPr>
          <p:spPr>
            <a:xfrm>
              <a:off x="4304781" y="5293108"/>
              <a:ext cx="535724" cy="369332"/>
            </a:xfrm>
            <a:prstGeom prst="rect">
              <a:avLst/>
            </a:prstGeom>
            <a:noFill/>
          </p:spPr>
          <p:txBody>
            <a:bodyPr wrap="none" rtlCol="0">
              <a:spAutoFit/>
            </a:bodyPr>
            <a:lstStyle/>
            <a:p>
              <a:r>
                <a:rPr lang="en-US" b="1" dirty="0" smtClean="0">
                  <a:solidFill>
                    <a:prstClr val="black"/>
                  </a:solidFill>
                </a:rPr>
                <a:t>300</a:t>
              </a:r>
              <a:endParaRPr lang="en-US" b="1" dirty="0">
                <a:solidFill>
                  <a:prstClr val="black"/>
                </a:solidFill>
              </a:endParaRPr>
            </a:p>
          </p:txBody>
        </p:sp>
      </p:grpSp>
      <p:sp>
        <p:nvSpPr>
          <p:cNvPr id="4" name="Title 3"/>
          <p:cNvSpPr>
            <a:spLocks noGrp="1"/>
          </p:cNvSpPr>
          <p:nvPr>
            <p:ph type="title"/>
          </p:nvPr>
        </p:nvSpPr>
        <p:spPr>
          <a:xfrm>
            <a:off x="357633" y="28755"/>
            <a:ext cx="8229600" cy="792162"/>
          </a:xfrm>
        </p:spPr>
        <p:txBody>
          <a:bodyPr>
            <a:noAutofit/>
          </a:bodyPr>
          <a:lstStyle/>
          <a:p>
            <a:r>
              <a:rPr lang="en-US" sz="6000" b="1" dirty="0" smtClean="0"/>
              <a:t>The Early Church</a:t>
            </a:r>
            <a:endParaRPr lang="en-US" b="1" dirty="0"/>
          </a:p>
        </p:txBody>
      </p:sp>
      <p:grpSp>
        <p:nvGrpSpPr>
          <p:cNvPr id="19" name="Group 18"/>
          <p:cNvGrpSpPr/>
          <p:nvPr/>
        </p:nvGrpSpPr>
        <p:grpSpPr>
          <a:xfrm>
            <a:off x="145501" y="4318584"/>
            <a:ext cx="1952388" cy="1343856"/>
            <a:chOff x="145501" y="4318584"/>
            <a:chExt cx="1952388" cy="1343856"/>
          </a:xfrm>
        </p:grpSpPr>
        <p:sp>
          <p:nvSpPr>
            <p:cNvPr id="10" name="TextBox 9"/>
            <p:cNvSpPr txBox="1"/>
            <p:nvPr/>
          </p:nvSpPr>
          <p:spPr>
            <a:xfrm>
              <a:off x="1562165" y="5293108"/>
              <a:ext cx="535724" cy="369332"/>
            </a:xfrm>
            <a:prstGeom prst="rect">
              <a:avLst/>
            </a:prstGeom>
            <a:noFill/>
          </p:spPr>
          <p:txBody>
            <a:bodyPr wrap="none" rtlCol="0">
              <a:spAutoFit/>
            </a:bodyPr>
            <a:lstStyle/>
            <a:p>
              <a:r>
                <a:rPr lang="en-US" b="1" dirty="0" smtClean="0">
                  <a:solidFill>
                    <a:prstClr val="black"/>
                  </a:solidFill>
                </a:rPr>
                <a:t>100</a:t>
              </a:r>
              <a:endParaRPr lang="en-US" b="1" dirty="0">
                <a:solidFill>
                  <a:prstClr val="black"/>
                </a:solidFill>
              </a:endParaRPr>
            </a:p>
          </p:txBody>
        </p:sp>
        <p:sp>
          <p:nvSpPr>
            <p:cNvPr id="2" name="Rectangle 1"/>
            <p:cNvSpPr/>
            <p:nvPr/>
          </p:nvSpPr>
          <p:spPr>
            <a:xfrm>
              <a:off x="437714" y="4318584"/>
              <a:ext cx="137160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First Century</a:t>
              </a:r>
              <a:endParaRPr lang="en-US" sz="2400" b="1" dirty="0">
                <a:solidFill>
                  <a:prstClr val="black"/>
                </a:solidFill>
              </a:endParaRPr>
            </a:p>
          </p:txBody>
        </p:sp>
        <p:sp>
          <p:nvSpPr>
            <p:cNvPr id="136" name="TextBox 135"/>
            <p:cNvSpPr txBox="1"/>
            <p:nvPr/>
          </p:nvSpPr>
          <p:spPr>
            <a:xfrm>
              <a:off x="145501" y="5293108"/>
              <a:ext cx="639919" cy="369332"/>
            </a:xfrm>
            <a:prstGeom prst="rect">
              <a:avLst/>
            </a:prstGeom>
            <a:noFill/>
          </p:spPr>
          <p:txBody>
            <a:bodyPr wrap="none" rtlCol="0">
              <a:spAutoFit/>
            </a:bodyPr>
            <a:lstStyle/>
            <a:p>
              <a:r>
                <a:rPr lang="en-US" b="1" dirty="0" smtClean="0">
                  <a:solidFill>
                    <a:prstClr val="black"/>
                  </a:solidFill>
                </a:rPr>
                <a:t>AD 1</a:t>
              </a:r>
              <a:endParaRPr lang="en-US" b="1" dirty="0">
                <a:solidFill>
                  <a:prstClr val="black"/>
                </a:solidFill>
              </a:endParaRPr>
            </a:p>
          </p:txBody>
        </p:sp>
      </p:grpSp>
      <p:grpSp>
        <p:nvGrpSpPr>
          <p:cNvPr id="9" name="Group 8"/>
          <p:cNvGrpSpPr/>
          <p:nvPr/>
        </p:nvGrpSpPr>
        <p:grpSpPr>
          <a:xfrm>
            <a:off x="4409957" y="3474720"/>
            <a:ext cx="1928231" cy="829815"/>
            <a:chOff x="3992715" y="3453815"/>
            <a:chExt cx="1928231" cy="829815"/>
          </a:xfrm>
        </p:grpSpPr>
        <p:sp>
          <p:nvSpPr>
            <p:cNvPr id="65" name="TextBox 64"/>
            <p:cNvSpPr txBox="1"/>
            <p:nvPr/>
          </p:nvSpPr>
          <p:spPr>
            <a:xfrm rot="18900000">
              <a:off x="3992715" y="3453815"/>
              <a:ext cx="1928231" cy="338554"/>
            </a:xfrm>
            <a:prstGeom prst="rect">
              <a:avLst/>
            </a:prstGeom>
            <a:noFill/>
          </p:spPr>
          <p:txBody>
            <a:bodyPr wrap="square" rtlCol="0">
              <a:spAutoFit/>
            </a:bodyPr>
            <a:lstStyle/>
            <a:p>
              <a:pPr algn="ctr"/>
              <a:r>
                <a:rPr lang="en-US" sz="1600" b="1" dirty="0" smtClean="0">
                  <a:solidFill>
                    <a:prstClr val="black"/>
                  </a:solidFill>
                </a:rPr>
                <a:t>313</a:t>
              </a:r>
              <a:r>
                <a:rPr lang="en-US" sz="1600" dirty="0" smtClean="0">
                  <a:solidFill>
                    <a:prstClr val="black"/>
                  </a:solidFill>
                </a:rPr>
                <a:t> - Edict of Milan</a:t>
              </a:r>
              <a:endParaRPr lang="en-US" sz="1600"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6820" y="3758428"/>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4562578" y="4318584"/>
            <a:ext cx="1640251" cy="1343856"/>
            <a:chOff x="4562578" y="4318584"/>
            <a:chExt cx="1640251" cy="1343856"/>
          </a:xfrm>
        </p:grpSpPr>
        <p:sp>
          <p:nvSpPr>
            <p:cNvPr id="7" name="Rectangle 6"/>
            <p:cNvSpPr/>
            <p:nvPr/>
          </p:nvSpPr>
          <p:spPr>
            <a:xfrm>
              <a:off x="4562578" y="4318584"/>
              <a:ext cx="137160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Fourth Century</a:t>
              </a:r>
              <a:endParaRPr lang="en-US" sz="2400" b="1" dirty="0">
                <a:solidFill>
                  <a:prstClr val="black"/>
                </a:solidFill>
              </a:endParaRPr>
            </a:p>
          </p:txBody>
        </p:sp>
        <p:sp>
          <p:nvSpPr>
            <p:cNvPr id="143" name="TextBox 142"/>
            <p:cNvSpPr txBox="1"/>
            <p:nvPr/>
          </p:nvSpPr>
          <p:spPr>
            <a:xfrm>
              <a:off x="5665527" y="5293108"/>
              <a:ext cx="537302" cy="369332"/>
            </a:xfrm>
            <a:prstGeom prst="rect">
              <a:avLst/>
            </a:prstGeom>
            <a:noFill/>
          </p:spPr>
          <p:txBody>
            <a:bodyPr wrap="square" rtlCol="0">
              <a:spAutoFit/>
            </a:bodyPr>
            <a:lstStyle/>
            <a:p>
              <a:r>
                <a:rPr lang="en-US" b="1" dirty="0" smtClean="0">
                  <a:solidFill>
                    <a:prstClr val="black"/>
                  </a:solidFill>
                </a:rPr>
                <a:t>400</a:t>
              </a:r>
              <a:endParaRPr lang="en-US" b="1" dirty="0">
                <a:solidFill>
                  <a:prstClr val="black"/>
                </a:solidFill>
              </a:endParaRPr>
            </a:p>
          </p:txBody>
        </p:sp>
      </p:grpSp>
      <p:grpSp>
        <p:nvGrpSpPr>
          <p:cNvPr id="24" name="Group 23"/>
          <p:cNvGrpSpPr/>
          <p:nvPr/>
        </p:nvGrpSpPr>
        <p:grpSpPr>
          <a:xfrm>
            <a:off x="5927496" y="4318584"/>
            <a:ext cx="1640251" cy="1343856"/>
            <a:chOff x="5927496" y="4318584"/>
            <a:chExt cx="1640251" cy="1343856"/>
          </a:xfrm>
        </p:grpSpPr>
        <p:sp>
          <p:nvSpPr>
            <p:cNvPr id="133" name="Rectangle 132"/>
            <p:cNvSpPr/>
            <p:nvPr/>
          </p:nvSpPr>
          <p:spPr>
            <a:xfrm>
              <a:off x="5927496" y="4318584"/>
              <a:ext cx="137160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Fifth</a:t>
              </a:r>
            </a:p>
            <a:p>
              <a:pPr algn="ctr"/>
              <a:r>
                <a:rPr lang="en-US" sz="2400" b="1" dirty="0" smtClean="0">
                  <a:solidFill>
                    <a:prstClr val="black"/>
                  </a:solidFill>
                </a:rPr>
                <a:t>Century</a:t>
              </a:r>
              <a:endParaRPr lang="en-US" sz="2400" b="1" dirty="0">
                <a:solidFill>
                  <a:prstClr val="black"/>
                </a:solidFill>
              </a:endParaRPr>
            </a:p>
          </p:txBody>
        </p:sp>
        <p:sp>
          <p:nvSpPr>
            <p:cNvPr id="53" name="TextBox 52"/>
            <p:cNvSpPr txBox="1"/>
            <p:nvPr/>
          </p:nvSpPr>
          <p:spPr>
            <a:xfrm>
              <a:off x="7030445" y="5293108"/>
              <a:ext cx="537302" cy="369332"/>
            </a:xfrm>
            <a:prstGeom prst="rect">
              <a:avLst/>
            </a:prstGeom>
            <a:noFill/>
          </p:spPr>
          <p:txBody>
            <a:bodyPr wrap="square" rtlCol="0">
              <a:spAutoFit/>
            </a:bodyPr>
            <a:lstStyle/>
            <a:p>
              <a:r>
                <a:rPr lang="en-US" b="1" dirty="0" smtClean="0">
                  <a:solidFill>
                    <a:prstClr val="black"/>
                  </a:solidFill>
                </a:rPr>
                <a:t>500</a:t>
              </a:r>
              <a:endParaRPr lang="en-US" b="1" dirty="0">
                <a:solidFill>
                  <a:prstClr val="black"/>
                </a:solidFill>
              </a:endParaRPr>
            </a:p>
          </p:txBody>
        </p:sp>
      </p:grpSp>
      <p:grpSp>
        <p:nvGrpSpPr>
          <p:cNvPr id="25" name="Group 24"/>
          <p:cNvGrpSpPr/>
          <p:nvPr/>
        </p:nvGrpSpPr>
        <p:grpSpPr>
          <a:xfrm>
            <a:off x="7299096" y="4318584"/>
            <a:ext cx="1660724" cy="1343856"/>
            <a:chOff x="7299096" y="4318584"/>
            <a:chExt cx="1660724" cy="1343856"/>
          </a:xfrm>
        </p:grpSpPr>
        <p:sp>
          <p:nvSpPr>
            <p:cNvPr id="52" name="Rectangle 51"/>
            <p:cNvSpPr/>
            <p:nvPr/>
          </p:nvSpPr>
          <p:spPr>
            <a:xfrm>
              <a:off x="7299096" y="4318584"/>
              <a:ext cx="137160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Sixth</a:t>
              </a:r>
            </a:p>
            <a:p>
              <a:pPr algn="ctr"/>
              <a:r>
                <a:rPr lang="en-US" sz="2400" b="1" dirty="0" smtClean="0">
                  <a:solidFill>
                    <a:prstClr val="black"/>
                  </a:solidFill>
                </a:rPr>
                <a:t>Century</a:t>
              </a:r>
              <a:endParaRPr lang="en-US" sz="2400" b="1" dirty="0">
                <a:solidFill>
                  <a:prstClr val="black"/>
                </a:solidFill>
              </a:endParaRPr>
            </a:p>
          </p:txBody>
        </p:sp>
        <p:sp>
          <p:nvSpPr>
            <p:cNvPr id="54" name="TextBox 53"/>
            <p:cNvSpPr txBox="1"/>
            <p:nvPr/>
          </p:nvSpPr>
          <p:spPr>
            <a:xfrm>
              <a:off x="8422518" y="5293108"/>
              <a:ext cx="537302" cy="369332"/>
            </a:xfrm>
            <a:prstGeom prst="rect">
              <a:avLst/>
            </a:prstGeom>
            <a:noFill/>
          </p:spPr>
          <p:txBody>
            <a:bodyPr wrap="square" rtlCol="0">
              <a:spAutoFit/>
            </a:bodyPr>
            <a:lstStyle/>
            <a:p>
              <a:r>
                <a:rPr lang="en-US" b="1" dirty="0" smtClean="0">
                  <a:solidFill>
                    <a:prstClr val="black"/>
                  </a:solidFill>
                </a:rPr>
                <a:t>600</a:t>
              </a:r>
              <a:endParaRPr lang="en-US" b="1" dirty="0">
                <a:solidFill>
                  <a:prstClr val="black"/>
                </a:solidFill>
              </a:endParaRPr>
            </a:p>
          </p:txBody>
        </p:sp>
      </p:grpSp>
      <p:sp>
        <p:nvSpPr>
          <p:cNvPr id="8" name="Rectangle 7"/>
          <p:cNvSpPr/>
          <p:nvPr/>
        </p:nvSpPr>
        <p:spPr>
          <a:xfrm>
            <a:off x="903947" y="1905000"/>
            <a:ext cx="3671452" cy="533400"/>
          </a:xfrm>
          <a:prstGeom prst="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rPr>
              <a:t>Persecuted Church</a:t>
            </a:r>
            <a:endParaRPr lang="en-US" sz="2800" b="1" dirty="0">
              <a:solidFill>
                <a:prstClr val="white"/>
              </a:solidFill>
            </a:endParaRPr>
          </a:p>
        </p:txBody>
      </p:sp>
      <p:sp>
        <p:nvSpPr>
          <p:cNvPr id="33" name="Rectangle 32"/>
          <p:cNvSpPr/>
          <p:nvPr/>
        </p:nvSpPr>
        <p:spPr>
          <a:xfrm>
            <a:off x="4586911" y="1905000"/>
            <a:ext cx="4055019" cy="5334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rPr>
              <a:t>Imperial Church</a:t>
            </a:r>
            <a:endParaRPr lang="en-US" sz="2800" b="1" dirty="0">
              <a:solidFill>
                <a:prstClr val="white"/>
              </a:solidFill>
            </a:endParaRPr>
          </a:p>
        </p:txBody>
      </p:sp>
      <p:grpSp>
        <p:nvGrpSpPr>
          <p:cNvPr id="15" name="Group 14"/>
          <p:cNvGrpSpPr/>
          <p:nvPr/>
        </p:nvGrpSpPr>
        <p:grpSpPr>
          <a:xfrm>
            <a:off x="687608" y="3196410"/>
            <a:ext cx="2524417" cy="1108125"/>
            <a:chOff x="997842" y="3198769"/>
            <a:chExt cx="2524417" cy="1108125"/>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2008" y="3831834"/>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rot="18900000">
              <a:off x="997842" y="3198769"/>
              <a:ext cx="2524417" cy="584775"/>
            </a:xfrm>
            <a:prstGeom prst="rect">
              <a:avLst/>
            </a:prstGeom>
            <a:noFill/>
          </p:spPr>
          <p:txBody>
            <a:bodyPr wrap="square" rtlCol="0">
              <a:spAutoFit/>
            </a:bodyPr>
            <a:lstStyle/>
            <a:p>
              <a:pPr marL="396875" indent="-396875"/>
              <a:r>
                <a:rPr lang="en-US" sz="1600" b="1" dirty="0" smtClean="0">
                  <a:solidFill>
                    <a:prstClr val="black"/>
                  </a:solidFill>
                </a:rPr>
                <a:t>33</a:t>
              </a:r>
              <a:r>
                <a:rPr lang="en-US" sz="1600" dirty="0" smtClean="0">
                  <a:solidFill>
                    <a:prstClr val="black"/>
                  </a:solidFill>
                </a:rPr>
                <a:t> – Death, Burial, and Resurrection of Christ</a:t>
              </a:r>
              <a:endParaRPr lang="en-US" sz="1600" dirty="0">
                <a:solidFill>
                  <a:prstClr val="black"/>
                </a:solidFill>
              </a:endParaRPr>
            </a:p>
          </p:txBody>
        </p:sp>
      </p:grpSp>
    </p:spTree>
    <p:extLst>
      <p:ext uri="{BB962C8B-B14F-4D97-AF65-F5344CB8AC3E}">
        <p14:creationId xmlns:p14="http://schemas.microsoft.com/office/powerpoint/2010/main" val="99046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First Century</a:t>
            </a:r>
            <a:endParaRPr lang="en-US" b="1" dirty="0"/>
          </a:p>
        </p:txBody>
      </p:sp>
      <p:grpSp>
        <p:nvGrpSpPr>
          <p:cNvPr id="15" name="Group 14"/>
          <p:cNvGrpSpPr/>
          <p:nvPr/>
        </p:nvGrpSpPr>
        <p:grpSpPr>
          <a:xfrm>
            <a:off x="1976572" y="3618250"/>
            <a:ext cx="3900828" cy="1521655"/>
            <a:chOff x="620442" y="2785239"/>
            <a:chExt cx="3900828" cy="1521655"/>
          </a:xfrm>
        </p:grpSpPr>
        <p:pic>
          <p:nvPicPr>
            <p:cNvPr id="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72008" y="3831834"/>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rot="18900000">
              <a:off x="620442" y="2785239"/>
              <a:ext cx="3900828" cy="338554"/>
            </a:xfrm>
            <a:prstGeom prst="rect">
              <a:avLst/>
            </a:prstGeom>
            <a:noFill/>
          </p:spPr>
          <p:txBody>
            <a:bodyPr wrap="square" rtlCol="0">
              <a:spAutoFit/>
            </a:bodyPr>
            <a:lstStyle/>
            <a:p>
              <a:pPr marL="396875" indent="-396875"/>
              <a:r>
                <a:rPr lang="en-US" sz="1600" b="1" dirty="0" smtClean="0">
                  <a:solidFill>
                    <a:prstClr val="black"/>
                  </a:solidFill>
                </a:rPr>
                <a:t>33</a:t>
              </a:r>
              <a:r>
                <a:rPr lang="en-US" sz="1600" dirty="0" smtClean="0">
                  <a:solidFill>
                    <a:prstClr val="black"/>
                  </a:solidFill>
                </a:rPr>
                <a:t> – Death, Burial, and Resurrection of Christ</a:t>
              </a:r>
              <a:endParaRPr lang="en-US" sz="1600" dirty="0">
                <a:solidFill>
                  <a:prstClr val="black"/>
                </a:solidFill>
              </a:endParaRPr>
            </a:p>
          </p:txBody>
        </p:sp>
      </p:gr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a:solidFill>
                  <a:prstClr val="black"/>
                </a:solidFill>
              </a:rPr>
              <a:t>The Church Planted, Equipped and </a:t>
            </a:r>
            <a:r>
              <a:rPr lang="en-US" sz="3200" b="1" dirty="0" smtClean="0">
                <a:solidFill>
                  <a:prstClr val="black"/>
                </a:solidFill>
              </a:rPr>
              <a:t>Sent</a:t>
            </a:r>
            <a:endParaRPr lang="en-US" sz="3200" b="1" dirty="0">
              <a:solidFill>
                <a:prstClr val="black"/>
              </a:solidFill>
            </a:endParaRPr>
          </a:p>
        </p:txBody>
      </p:sp>
      <p:grpSp>
        <p:nvGrpSpPr>
          <p:cNvPr id="3" name="Group 2"/>
          <p:cNvGrpSpPr/>
          <p:nvPr/>
        </p:nvGrpSpPr>
        <p:grpSpPr>
          <a:xfrm>
            <a:off x="124687" y="5172973"/>
            <a:ext cx="8104483" cy="1232347"/>
            <a:chOff x="124687" y="5172973"/>
            <a:chExt cx="8104483" cy="1232347"/>
          </a:xfrm>
        </p:grpSpPr>
        <p:sp>
          <p:nvSpPr>
            <p:cNvPr id="10" name="TextBox 9"/>
            <p:cNvSpPr txBox="1"/>
            <p:nvPr/>
          </p:nvSpPr>
          <p:spPr>
            <a:xfrm>
              <a:off x="7415354" y="6035988"/>
              <a:ext cx="813816" cy="369332"/>
            </a:xfrm>
            <a:prstGeom prst="rect">
              <a:avLst/>
            </a:prstGeom>
            <a:noFill/>
            <a:ln w="0">
              <a:noFill/>
            </a:ln>
          </p:spPr>
          <p:txBody>
            <a:bodyPr wrap="none" rtlCol="0">
              <a:spAutoFit/>
            </a:bodyPr>
            <a:lstStyle/>
            <a:p>
              <a:pPr algn="r"/>
              <a:r>
                <a:rPr lang="en-US" b="1" dirty="0" smtClean="0">
                  <a:solidFill>
                    <a:prstClr val="black"/>
                  </a:solidFill>
                </a:rPr>
                <a:t>100</a:t>
              </a:r>
              <a:endParaRPr lang="en-US" b="1" dirty="0">
                <a:solidFill>
                  <a:prstClr val="black"/>
                </a:solidFill>
              </a:endParaRPr>
            </a:p>
          </p:txBody>
        </p:sp>
        <p:sp>
          <p:nvSpPr>
            <p:cNvPr id="2" name="Rectangle 1"/>
            <p:cNvSpPr/>
            <p:nvPr/>
          </p:nvSpPr>
          <p:spPr>
            <a:xfrm>
              <a:off x="124687" y="5172973"/>
              <a:ext cx="7867028"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First Century</a:t>
              </a:r>
              <a:endParaRPr lang="en-US" sz="2400" b="1" dirty="0">
                <a:solidFill>
                  <a:prstClr val="black"/>
                </a:solidFill>
              </a:endParaRPr>
            </a:p>
          </p:txBody>
        </p:sp>
        <p:sp>
          <p:nvSpPr>
            <p:cNvPr id="32" name="TextBox 31"/>
            <p:cNvSpPr txBox="1"/>
            <p:nvPr/>
          </p:nvSpPr>
          <p:spPr>
            <a:xfrm>
              <a:off x="132484" y="6035988"/>
              <a:ext cx="813816" cy="369332"/>
            </a:xfrm>
            <a:prstGeom prst="rect">
              <a:avLst/>
            </a:prstGeom>
            <a:noFill/>
            <a:ln w="0">
              <a:noFill/>
            </a:ln>
          </p:spPr>
          <p:txBody>
            <a:bodyPr wrap="none" rtlCol="0">
              <a:spAutoFit/>
            </a:bodyPr>
            <a:lstStyle/>
            <a:p>
              <a:pPr algn="r"/>
              <a:r>
                <a:rPr lang="en-US" b="1" dirty="0" smtClean="0">
                  <a:solidFill>
                    <a:prstClr val="black"/>
                  </a:solidFill>
                </a:rPr>
                <a:t>10</a:t>
              </a:r>
              <a:endParaRPr lang="en-US" b="1" dirty="0">
                <a:solidFill>
                  <a:prstClr val="black"/>
                </a:solidFill>
              </a:endParaRPr>
            </a:p>
          </p:txBody>
        </p:sp>
        <p:sp>
          <p:nvSpPr>
            <p:cNvPr id="34" name="TextBox 33"/>
            <p:cNvSpPr txBox="1"/>
            <p:nvPr/>
          </p:nvSpPr>
          <p:spPr>
            <a:xfrm>
              <a:off x="938354" y="6035988"/>
              <a:ext cx="813816" cy="369332"/>
            </a:xfrm>
            <a:prstGeom prst="rect">
              <a:avLst/>
            </a:prstGeom>
            <a:noFill/>
            <a:ln w="0">
              <a:noFill/>
            </a:ln>
          </p:spPr>
          <p:txBody>
            <a:bodyPr wrap="none" rtlCol="0">
              <a:spAutoFit/>
            </a:bodyPr>
            <a:lstStyle/>
            <a:p>
              <a:pPr algn="r"/>
              <a:r>
                <a:rPr lang="en-US" b="1" dirty="0" smtClean="0">
                  <a:solidFill>
                    <a:prstClr val="black"/>
                  </a:solidFill>
                </a:rPr>
                <a:t>20</a:t>
              </a:r>
              <a:endParaRPr lang="en-US" b="1" dirty="0">
                <a:solidFill>
                  <a:prstClr val="black"/>
                </a:solidFill>
              </a:endParaRPr>
            </a:p>
          </p:txBody>
        </p:sp>
        <p:sp>
          <p:nvSpPr>
            <p:cNvPr id="35" name="TextBox 34"/>
            <p:cNvSpPr txBox="1"/>
            <p:nvPr/>
          </p:nvSpPr>
          <p:spPr>
            <a:xfrm>
              <a:off x="2560992" y="6035988"/>
              <a:ext cx="813816" cy="369332"/>
            </a:xfrm>
            <a:prstGeom prst="rect">
              <a:avLst/>
            </a:prstGeom>
            <a:noFill/>
            <a:ln w="0">
              <a:noFill/>
            </a:ln>
          </p:spPr>
          <p:txBody>
            <a:bodyPr wrap="none" rtlCol="0">
              <a:spAutoFit/>
            </a:bodyPr>
            <a:lstStyle/>
            <a:p>
              <a:pPr algn="r"/>
              <a:r>
                <a:rPr lang="en-US" b="1" dirty="0" smtClean="0">
                  <a:solidFill>
                    <a:prstClr val="black"/>
                  </a:solidFill>
                </a:rPr>
                <a:t>40</a:t>
              </a:r>
              <a:endParaRPr lang="en-US" b="1" dirty="0">
                <a:solidFill>
                  <a:prstClr val="black"/>
                </a:solidFill>
              </a:endParaRPr>
            </a:p>
          </p:txBody>
        </p:sp>
        <p:sp>
          <p:nvSpPr>
            <p:cNvPr id="37" name="TextBox 36"/>
            <p:cNvSpPr txBox="1"/>
            <p:nvPr/>
          </p:nvSpPr>
          <p:spPr>
            <a:xfrm>
              <a:off x="5808459" y="6035988"/>
              <a:ext cx="813816" cy="369332"/>
            </a:xfrm>
            <a:prstGeom prst="rect">
              <a:avLst/>
            </a:prstGeom>
            <a:noFill/>
            <a:ln w="0">
              <a:noFill/>
            </a:ln>
          </p:spPr>
          <p:txBody>
            <a:bodyPr wrap="none" rtlCol="0">
              <a:spAutoFit/>
            </a:bodyPr>
            <a:lstStyle/>
            <a:p>
              <a:pPr algn="r"/>
              <a:r>
                <a:rPr lang="en-US" b="1" dirty="0" smtClean="0">
                  <a:solidFill>
                    <a:prstClr val="black"/>
                  </a:solidFill>
                </a:rPr>
                <a:t>80</a:t>
              </a:r>
              <a:endParaRPr lang="en-US" b="1" dirty="0">
                <a:solidFill>
                  <a:prstClr val="black"/>
                </a:solidFill>
              </a:endParaRPr>
            </a:p>
          </p:txBody>
        </p:sp>
        <p:sp>
          <p:nvSpPr>
            <p:cNvPr id="39" name="TextBox 38"/>
            <p:cNvSpPr txBox="1"/>
            <p:nvPr/>
          </p:nvSpPr>
          <p:spPr>
            <a:xfrm>
              <a:off x="3367011" y="6035988"/>
              <a:ext cx="813816" cy="369332"/>
            </a:xfrm>
            <a:prstGeom prst="rect">
              <a:avLst/>
            </a:prstGeom>
            <a:noFill/>
            <a:ln w="3175">
              <a:noFill/>
            </a:ln>
          </p:spPr>
          <p:txBody>
            <a:bodyPr wrap="none" rtlCol="0">
              <a:spAutoFit/>
            </a:bodyPr>
            <a:lstStyle/>
            <a:p>
              <a:pPr algn="r"/>
              <a:r>
                <a:rPr lang="en-US" b="1" dirty="0" smtClean="0">
                  <a:solidFill>
                    <a:prstClr val="black"/>
                  </a:solidFill>
                </a:rPr>
                <a:t>50</a:t>
              </a:r>
              <a:endParaRPr lang="en-US" b="1" dirty="0">
                <a:solidFill>
                  <a:prstClr val="black"/>
                </a:solidFill>
              </a:endParaRPr>
            </a:p>
          </p:txBody>
        </p:sp>
        <p:sp>
          <p:nvSpPr>
            <p:cNvPr id="40" name="TextBox 39"/>
            <p:cNvSpPr txBox="1"/>
            <p:nvPr/>
          </p:nvSpPr>
          <p:spPr>
            <a:xfrm>
              <a:off x="4994643" y="6035988"/>
              <a:ext cx="813816" cy="369332"/>
            </a:xfrm>
            <a:prstGeom prst="rect">
              <a:avLst/>
            </a:prstGeom>
            <a:noFill/>
            <a:ln w="0">
              <a:noFill/>
            </a:ln>
          </p:spPr>
          <p:txBody>
            <a:bodyPr wrap="none" rtlCol="0">
              <a:spAutoFit/>
            </a:bodyPr>
            <a:lstStyle/>
            <a:p>
              <a:pPr algn="r"/>
              <a:r>
                <a:rPr lang="en-US" b="1" dirty="0" smtClean="0">
                  <a:solidFill>
                    <a:prstClr val="black"/>
                  </a:solidFill>
                </a:rPr>
                <a:t>70</a:t>
              </a:r>
              <a:endParaRPr lang="en-US" b="1" dirty="0">
                <a:solidFill>
                  <a:prstClr val="black"/>
                </a:solidFill>
              </a:endParaRPr>
            </a:p>
          </p:txBody>
        </p:sp>
        <p:sp>
          <p:nvSpPr>
            <p:cNvPr id="41" name="TextBox 40"/>
            <p:cNvSpPr txBox="1"/>
            <p:nvPr/>
          </p:nvSpPr>
          <p:spPr>
            <a:xfrm>
              <a:off x="4180827" y="6035988"/>
              <a:ext cx="813816" cy="369332"/>
            </a:xfrm>
            <a:prstGeom prst="rect">
              <a:avLst/>
            </a:prstGeom>
            <a:noFill/>
            <a:ln w="0">
              <a:noFill/>
            </a:ln>
          </p:spPr>
          <p:txBody>
            <a:bodyPr wrap="none" rtlCol="0">
              <a:spAutoFit/>
            </a:bodyPr>
            <a:lstStyle/>
            <a:p>
              <a:pPr algn="r"/>
              <a:r>
                <a:rPr lang="en-US" b="1" dirty="0" smtClean="0">
                  <a:solidFill>
                    <a:prstClr val="black"/>
                  </a:solidFill>
                </a:rPr>
                <a:t>60</a:t>
              </a:r>
              <a:endParaRPr lang="en-US" b="1" dirty="0">
                <a:solidFill>
                  <a:prstClr val="black"/>
                </a:solidFill>
              </a:endParaRPr>
            </a:p>
          </p:txBody>
        </p:sp>
        <p:sp>
          <p:nvSpPr>
            <p:cNvPr id="42" name="TextBox 41"/>
            <p:cNvSpPr txBox="1"/>
            <p:nvPr/>
          </p:nvSpPr>
          <p:spPr>
            <a:xfrm>
              <a:off x="1747176" y="6035988"/>
              <a:ext cx="813816" cy="369332"/>
            </a:xfrm>
            <a:prstGeom prst="rect">
              <a:avLst/>
            </a:prstGeom>
            <a:noFill/>
            <a:ln w="0">
              <a:noFill/>
            </a:ln>
          </p:spPr>
          <p:txBody>
            <a:bodyPr wrap="none" rtlCol="0">
              <a:spAutoFit/>
            </a:bodyPr>
            <a:lstStyle/>
            <a:p>
              <a:pPr algn="r"/>
              <a:r>
                <a:rPr lang="en-US" b="1" dirty="0" smtClean="0">
                  <a:solidFill>
                    <a:prstClr val="black"/>
                  </a:solidFill>
                </a:rPr>
                <a:t>30</a:t>
              </a:r>
              <a:endParaRPr lang="en-US" b="1" dirty="0">
                <a:solidFill>
                  <a:prstClr val="black"/>
                </a:solidFill>
              </a:endParaRPr>
            </a:p>
          </p:txBody>
        </p:sp>
        <p:sp>
          <p:nvSpPr>
            <p:cNvPr id="43" name="TextBox 42"/>
            <p:cNvSpPr txBox="1"/>
            <p:nvPr/>
          </p:nvSpPr>
          <p:spPr>
            <a:xfrm>
              <a:off x="6607898" y="6035988"/>
              <a:ext cx="813816" cy="369332"/>
            </a:xfrm>
            <a:prstGeom prst="rect">
              <a:avLst/>
            </a:prstGeom>
            <a:noFill/>
            <a:ln w="0">
              <a:noFill/>
            </a:ln>
          </p:spPr>
          <p:txBody>
            <a:bodyPr wrap="none" rtlCol="0">
              <a:spAutoFit/>
            </a:bodyPr>
            <a:lstStyle/>
            <a:p>
              <a:pPr algn="r"/>
              <a:r>
                <a:rPr lang="en-US" b="1" dirty="0" smtClean="0">
                  <a:solidFill>
                    <a:prstClr val="black"/>
                  </a:solidFill>
                </a:rPr>
                <a:t>90</a:t>
              </a:r>
              <a:endParaRPr lang="en-US" b="1" dirty="0">
                <a:solidFill>
                  <a:prstClr val="black"/>
                </a:solidFill>
              </a:endParaRPr>
            </a:p>
          </p:txBody>
        </p:sp>
      </p:grpSp>
      <p:sp>
        <p:nvSpPr>
          <p:cNvPr id="44" name="TextBox 43"/>
          <p:cNvSpPr txBox="1"/>
          <p:nvPr/>
        </p:nvSpPr>
        <p:spPr>
          <a:xfrm rot="18900000">
            <a:off x="2304268" y="375484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35</a:t>
            </a:r>
            <a:r>
              <a:rPr lang="en-US" dirty="0"/>
              <a:t> – </a:t>
            </a:r>
            <a:r>
              <a:rPr lang="en-US" b="0" dirty="0" smtClean="0"/>
              <a:t>Stephen </a:t>
            </a:r>
            <a:r>
              <a:rPr lang="en-US" b="0" dirty="0"/>
              <a:t>martyred; Paul converted </a:t>
            </a:r>
          </a:p>
        </p:txBody>
      </p:sp>
      <p:sp>
        <p:nvSpPr>
          <p:cNvPr id="45" name="TextBox 44"/>
          <p:cNvSpPr txBox="1"/>
          <p:nvPr/>
        </p:nvSpPr>
        <p:spPr>
          <a:xfrm rot="18900000">
            <a:off x="2979720" y="375303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46</a:t>
            </a:r>
            <a:r>
              <a:rPr lang="en-US" dirty="0"/>
              <a:t> – </a:t>
            </a:r>
            <a:r>
              <a:rPr lang="en-US" b="0" dirty="0" smtClean="0"/>
              <a:t>Paul </a:t>
            </a:r>
            <a:r>
              <a:rPr lang="en-US" b="0" dirty="0"/>
              <a:t>begins missionary journeys</a:t>
            </a:r>
          </a:p>
        </p:txBody>
      </p:sp>
      <p:sp>
        <p:nvSpPr>
          <p:cNvPr id="46" name="TextBox 45"/>
          <p:cNvSpPr txBox="1"/>
          <p:nvPr/>
        </p:nvSpPr>
        <p:spPr>
          <a:xfrm rot="18900000">
            <a:off x="3366822" y="375303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48</a:t>
            </a:r>
            <a:r>
              <a:rPr lang="en-US" dirty="0"/>
              <a:t> – </a:t>
            </a:r>
            <a:r>
              <a:rPr lang="en-US" b="0" dirty="0" smtClean="0"/>
              <a:t>Council </a:t>
            </a:r>
            <a:r>
              <a:rPr lang="en-US" b="0" dirty="0"/>
              <a:t>of Jerusalem</a:t>
            </a:r>
          </a:p>
        </p:txBody>
      </p:sp>
      <p:sp>
        <p:nvSpPr>
          <p:cNvPr id="47" name="TextBox 46"/>
          <p:cNvSpPr txBox="1"/>
          <p:nvPr/>
        </p:nvSpPr>
        <p:spPr>
          <a:xfrm rot="18900000">
            <a:off x="3861010" y="375303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57</a:t>
            </a:r>
            <a:r>
              <a:rPr lang="en-US" dirty="0"/>
              <a:t> – </a:t>
            </a:r>
            <a:r>
              <a:rPr lang="en-US" b="0" dirty="0" smtClean="0"/>
              <a:t>Paul's </a:t>
            </a:r>
            <a:r>
              <a:rPr lang="en-US" b="0" dirty="0"/>
              <a:t>Letter to the Romans</a:t>
            </a:r>
          </a:p>
        </p:txBody>
      </p:sp>
      <p:sp>
        <p:nvSpPr>
          <p:cNvPr id="48" name="TextBox 47"/>
          <p:cNvSpPr txBox="1"/>
          <p:nvPr/>
        </p:nvSpPr>
        <p:spPr>
          <a:xfrm rot="18900000">
            <a:off x="4533293" y="3734749"/>
            <a:ext cx="3697750"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64</a:t>
            </a:r>
            <a:r>
              <a:rPr lang="en-US" dirty="0"/>
              <a:t> – </a:t>
            </a:r>
            <a:r>
              <a:rPr lang="en-US" b="0" dirty="0" smtClean="0"/>
              <a:t>Rome Burns; </a:t>
            </a:r>
            <a:r>
              <a:rPr lang="en-US" b="0" dirty="0"/>
              <a:t>Nero </a:t>
            </a:r>
            <a:r>
              <a:rPr lang="en-US" b="0" dirty="0" smtClean="0"/>
              <a:t>begins persecution</a:t>
            </a:r>
            <a:endParaRPr lang="en-US" b="0" dirty="0"/>
          </a:p>
        </p:txBody>
      </p:sp>
      <p:sp>
        <p:nvSpPr>
          <p:cNvPr id="50" name="TextBox 49"/>
          <p:cNvSpPr txBox="1"/>
          <p:nvPr/>
        </p:nvSpPr>
        <p:spPr>
          <a:xfrm rot="18900000">
            <a:off x="4854872" y="3762181"/>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65</a:t>
            </a:r>
            <a:r>
              <a:rPr lang="en-US" dirty="0"/>
              <a:t> – </a:t>
            </a:r>
            <a:r>
              <a:rPr lang="en-US" b="0" dirty="0" smtClean="0"/>
              <a:t>Peter </a:t>
            </a:r>
            <a:r>
              <a:rPr lang="en-US" b="0" dirty="0"/>
              <a:t>and Paul executed</a:t>
            </a:r>
          </a:p>
        </p:txBody>
      </p:sp>
      <p:sp>
        <p:nvSpPr>
          <p:cNvPr id="51" name="TextBox 50"/>
          <p:cNvSpPr txBox="1"/>
          <p:nvPr/>
        </p:nvSpPr>
        <p:spPr>
          <a:xfrm rot="18900000">
            <a:off x="5421998" y="375303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70</a:t>
            </a:r>
            <a:r>
              <a:rPr lang="en-US" dirty="0"/>
              <a:t> – </a:t>
            </a:r>
            <a:r>
              <a:rPr lang="en-US" b="0" dirty="0" smtClean="0"/>
              <a:t>Destruction </a:t>
            </a:r>
            <a:r>
              <a:rPr lang="en-US" b="0" dirty="0"/>
              <a:t>of Jerusalem by Titus</a:t>
            </a:r>
          </a:p>
        </p:txBody>
      </p:sp>
      <p:sp>
        <p:nvSpPr>
          <p:cNvPr id="55" name="TextBox 54"/>
          <p:cNvSpPr txBox="1"/>
          <p:nvPr/>
        </p:nvSpPr>
        <p:spPr>
          <a:xfrm rot="18900000">
            <a:off x="7140085" y="3734864"/>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100</a:t>
            </a:r>
            <a:r>
              <a:rPr lang="en-US" dirty="0"/>
              <a:t> – </a:t>
            </a:r>
            <a:r>
              <a:rPr lang="en-US" b="0" dirty="0" smtClean="0"/>
              <a:t>Apostle John Dies</a:t>
            </a:r>
            <a:endParaRPr lang="en-US" b="0" dirty="0"/>
          </a:p>
        </p:txBody>
      </p:sp>
      <p:sp>
        <p:nvSpPr>
          <p:cNvPr id="26" name="TextBox 25"/>
          <p:cNvSpPr txBox="1"/>
          <p:nvPr/>
        </p:nvSpPr>
        <p:spPr>
          <a:xfrm rot="18900000">
            <a:off x="6507212" y="3765630"/>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90 </a:t>
            </a:r>
            <a:r>
              <a:rPr lang="en-US" dirty="0"/>
              <a:t>– </a:t>
            </a:r>
            <a:r>
              <a:rPr lang="en-US" b="0" dirty="0" smtClean="0"/>
              <a:t>Earliest date for 1Clement</a:t>
            </a:r>
            <a:endParaRPr lang="en-US" b="0" dirty="0"/>
          </a:p>
        </p:txBody>
      </p:sp>
    </p:spTree>
    <p:extLst>
      <p:ext uri="{BB962C8B-B14F-4D97-AF65-F5344CB8AC3E}">
        <p14:creationId xmlns:p14="http://schemas.microsoft.com/office/powerpoint/2010/main" val="3238835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1+#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1+#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1+#ppt_w/2"/>
                                          </p:val>
                                        </p:tav>
                                        <p:tav tm="100000">
                                          <p:val>
                                            <p:strVal val="#ppt_x"/>
                                          </p:val>
                                        </p:tav>
                                      </p:tavLst>
                                    </p:anim>
                                    <p:anim calcmode="lin" valueType="num">
                                      <p:cBhvr additive="base">
                                        <p:cTn id="51"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1+#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1+#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1+#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50" grpId="0"/>
      <p:bldP spid="51" grpId="0"/>
      <p:bldP spid="5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Second Century</a:t>
            </a:r>
            <a:endParaRPr lang="en-US" b="1" dirty="0"/>
          </a:p>
        </p:txBody>
      </p:sp>
      <p:sp>
        <p:nvSpPr>
          <p:cNvPr id="38" name="TextBox 37"/>
          <p:cNvSpPr txBox="1"/>
          <p:nvPr/>
        </p:nvSpPr>
        <p:spPr>
          <a:xfrm rot="18900000">
            <a:off x="-340494" y="3662950"/>
            <a:ext cx="3900828" cy="338554"/>
          </a:xfrm>
          <a:prstGeom prst="rect">
            <a:avLst/>
          </a:prstGeom>
          <a:noFill/>
        </p:spPr>
        <p:txBody>
          <a:bodyPr wrap="square" rtlCol="0">
            <a:spAutoFit/>
          </a:bodyPr>
          <a:lstStyle/>
          <a:p>
            <a:pPr marL="396875" indent="-396875"/>
            <a:r>
              <a:rPr lang="en-US" sz="1600" b="1" dirty="0" smtClean="0">
                <a:solidFill>
                  <a:prstClr val="black"/>
                </a:solidFill>
              </a:rPr>
              <a:t>100</a:t>
            </a:r>
            <a:r>
              <a:rPr lang="en-US" sz="1600" dirty="0" smtClean="0">
                <a:solidFill>
                  <a:prstClr val="black"/>
                </a:solidFill>
              </a:rPr>
              <a:t> – Didache Written</a:t>
            </a:r>
            <a:endParaRPr lang="en-US" sz="1600" dirty="0">
              <a:solidFill>
                <a:prstClr val="black"/>
              </a:solidFill>
            </a:endParaRPr>
          </a:p>
        </p:txBody>
      </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smtClean="0">
                <a:solidFill>
                  <a:prstClr val="black"/>
                </a:solidFill>
              </a:rPr>
              <a:t>Early Church Fathers, Martyrs, and Early Heresies</a:t>
            </a:r>
            <a:endParaRPr lang="en-US" sz="3200" b="1" dirty="0">
              <a:solidFill>
                <a:prstClr val="black"/>
              </a:solidFill>
            </a:endParaRPr>
          </a:p>
        </p:txBody>
      </p:sp>
      <p:grpSp>
        <p:nvGrpSpPr>
          <p:cNvPr id="3" name="Group 2"/>
          <p:cNvGrpSpPr/>
          <p:nvPr/>
        </p:nvGrpSpPr>
        <p:grpSpPr>
          <a:xfrm>
            <a:off x="130438" y="5172973"/>
            <a:ext cx="8104483" cy="1232347"/>
            <a:chOff x="130438" y="5172973"/>
            <a:chExt cx="8104483" cy="1232347"/>
          </a:xfrm>
        </p:grpSpPr>
        <p:sp>
          <p:nvSpPr>
            <p:cNvPr id="10" name="TextBox 9"/>
            <p:cNvSpPr txBox="1"/>
            <p:nvPr/>
          </p:nvSpPr>
          <p:spPr>
            <a:xfrm>
              <a:off x="7699198" y="6035988"/>
              <a:ext cx="535723" cy="369332"/>
            </a:xfrm>
            <a:prstGeom prst="rect">
              <a:avLst/>
            </a:prstGeom>
            <a:noFill/>
            <a:ln w="0">
              <a:noFill/>
            </a:ln>
          </p:spPr>
          <p:txBody>
            <a:bodyPr wrap="none" rtlCol="0">
              <a:spAutoFit/>
            </a:bodyPr>
            <a:lstStyle/>
            <a:p>
              <a:pPr algn="r"/>
              <a:r>
                <a:rPr lang="en-US" b="1" dirty="0" smtClean="0">
                  <a:solidFill>
                    <a:prstClr val="black"/>
                  </a:solidFill>
                </a:rPr>
                <a:t>200</a:t>
              </a:r>
              <a:endParaRPr lang="en-US" b="1" dirty="0">
                <a:solidFill>
                  <a:prstClr val="black"/>
                </a:solidFill>
              </a:endParaRPr>
            </a:p>
          </p:txBody>
        </p:sp>
        <p:sp>
          <p:nvSpPr>
            <p:cNvPr id="2" name="Rectangle 1"/>
            <p:cNvSpPr/>
            <p:nvPr/>
          </p:nvSpPr>
          <p:spPr>
            <a:xfrm>
              <a:off x="130438" y="5172973"/>
              <a:ext cx="7836621"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Second Century</a:t>
              </a:r>
              <a:endParaRPr lang="en-US" sz="2400" b="1" dirty="0">
                <a:solidFill>
                  <a:prstClr val="black"/>
                </a:solidFill>
              </a:endParaRPr>
            </a:p>
          </p:txBody>
        </p:sp>
        <p:sp>
          <p:nvSpPr>
            <p:cNvPr id="32" name="TextBox 31"/>
            <p:cNvSpPr txBox="1"/>
            <p:nvPr/>
          </p:nvSpPr>
          <p:spPr>
            <a:xfrm>
              <a:off x="416328" y="6035988"/>
              <a:ext cx="535723" cy="369332"/>
            </a:xfrm>
            <a:prstGeom prst="rect">
              <a:avLst/>
            </a:prstGeom>
            <a:noFill/>
            <a:ln w="0">
              <a:noFill/>
            </a:ln>
          </p:spPr>
          <p:txBody>
            <a:bodyPr wrap="none" rtlCol="0">
              <a:spAutoFit/>
            </a:bodyPr>
            <a:lstStyle/>
            <a:p>
              <a:pPr algn="r"/>
              <a:r>
                <a:rPr lang="en-US" b="1" dirty="0" smtClean="0">
                  <a:solidFill>
                    <a:prstClr val="black"/>
                  </a:solidFill>
                </a:rPr>
                <a:t>110</a:t>
              </a:r>
              <a:endParaRPr lang="en-US" b="1" dirty="0">
                <a:solidFill>
                  <a:prstClr val="black"/>
                </a:solidFill>
              </a:endParaRPr>
            </a:p>
          </p:txBody>
        </p:sp>
        <p:sp>
          <p:nvSpPr>
            <p:cNvPr id="34" name="TextBox 33"/>
            <p:cNvSpPr txBox="1"/>
            <p:nvPr/>
          </p:nvSpPr>
          <p:spPr>
            <a:xfrm>
              <a:off x="1222198" y="6035988"/>
              <a:ext cx="535723" cy="369332"/>
            </a:xfrm>
            <a:prstGeom prst="rect">
              <a:avLst/>
            </a:prstGeom>
            <a:noFill/>
            <a:ln w="0">
              <a:noFill/>
            </a:ln>
          </p:spPr>
          <p:txBody>
            <a:bodyPr wrap="none" rtlCol="0">
              <a:spAutoFit/>
            </a:bodyPr>
            <a:lstStyle/>
            <a:p>
              <a:pPr algn="r"/>
              <a:r>
                <a:rPr lang="en-US" b="1" dirty="0" smtClean="0">
                  <a:solidFill>
                    <a:prstClr val="black"/>
                  </a:solidFill>
                </a:rPr>
                <a:t>120</a:t>
              </a:r>
              <a:endParaRPr lang="en-US" b="1" dirty="0">
                <a:solidFill>
                  <a:prstClr val="black"/>
                </a:solidFill>
              </a:endParaRPr>
            </a:p>
          </p:txBody>
        </p:sp>
        <p:sp>
          <p:nvSpPr>
            <p:cNvPr id="35" name="TextBox 34"/>
            <p:cNvSpPr txBox="1"/>
            <p:nvPr/>
          </p:nvSpPr>
          <p:spPr>
            <a:xfrm>
              <a:off x="2844836" y="6035988"/>
              <a:ext cx="535723" cy="369332"/>
            </a:xfrm>
            <a:prstGeom prst="rect">
              <a:avLst/>
            </a:prstGeom>
            <a:noFill/>
            <a:ln w="0">
              <a:noFill/>
            </a:ln>
          </p:spPr>
          <p:txBody>
            <a:bodyPr wrap="none" rtlCol="0">
              <a:spAutoFit/>
            </a:bodyPr>
            <a:lstStyle/>
            <a:p>
              <a:pPr algn="r"/>
              <a:r>
                <a:rPr lang="en-US" b="1" dirty="0" smtClean="0">
                  <a:solidFill>
                    <a:prstClr val="black"/>
                  </a:solidFill>
                </a:rPr>
                <a:t>140</a:t>
              </a:r>
              <a:endParaRPr lang="en-US" b="1" dirty="0">
                <a:solidFill>
                  <a:prstClr val="black"/>
                </a:solidFill>
              </a:endParaRPr>
            </a:p>
          </p:txBody>
        </p:sp>
        <p:sp>
          <p:nvSpPr>
            <p:cNvPr id="37" name="TextBox 36"/>
            <p:cNvSpPr txBox="1"/>
            <p:nvPr/>
          </p:nvSpPr>
          <p:spPr>
            <a:xfrm>
              <a:off x="6092303" y="6035988"/>
              <a:ext cx="535723" cy="369332"/>
            </a:xfrm>
            <a:prstGeom prst="rect">
              <a:avLst/>
            </a:prstGeom>
            <a:noFill/>
            <a:ln w="0">
              <a:noFill/>
            </a:ln>
          </p:spPr>
          <p:txBody>
            <a:bodyPr wrap="none" rtlCol="0">
              <a:spAutoFit/>
            </a:bodyPr>
            <a:lstStyle/>
            <a:p>
              <a:pPr algn="r"/>
              <a:r>
                <a:rPr lang="en-US" b="1" dirty="0" smtClean="0">
                  <a:solidFill>
                    <a:prstClr val="black"/>
                  </a:solidFill>
                </a:rPr>
                <a:t>180</a:t>
              </a:r>
              <a:endParaRPr lang="en-US" b="1" dirty="0">
                <a:solidFill>
                  <a:prstClr val="black"/>
                </a:solidFill>
              </a:endParaRPr>
            </a:p>
          </p:txBody>
        </p:sp>
        <p:sp>
          <p:nvSpPr>
            <p:cNvPr id="39" name="TextBox 38"/>
            <p:cNvSpPr txBox="1"/>
            <p:nvPr/>
          </p:nvSpPr>
          <p:spPr>
            <a:xfrm>
              <a:off x="3650855" y="6035988"/>
              <a:ext cx="535723" cy="369332"/>
            </a:xfrm>
            <a:prstGeom prst="rect">
              <a:avLst/>
            </a:prstGeom>
            <a:noFill/>
            <a:ln w="3175">
              <a:noFill/>
            </a:ln>
          </p:spPr>
          <p:txBody>
            <a:bodyPr wrap="none" rtlCol="0">
              <a:spAutoFit/>
            </a:bodyPr>
            <a:lstStyle/>
            <a:p>
              <a:pPr algn="r"/>
              <a:r>
                <a:rPr lang="en-US" b="1" dirty="0" smtClean="0">
                  <a:solidFill>
                    <a:prstClr val="black"/>
                  </a:solidFill>
                </a:rPr>
                <a:t>150</a:t>
              </a:r>
              <a:endParaRPr lang="en-US" b="1" dirty="0">
                <a:solidFill>
                  <a:prstClr val="black"/>
                </a:solidFill>
              </a:endParaRPr>
            </a:p>
          </p:txBody>
        </p:sp>
        <p:sp>
          <p:nvSpPr>
            <p:cNvPr id="40" name="TextBox 39"/>
            <p:cNvSpPr txBox="1"/>
            <p:nvPr/>
          </p:nvSpPr>
          <p:spPr>
            <a:xfrm>
              <a:off x="5278487" y="6035988"/>
              <a:ext cx="535723" cy="369332"/>
            </a:xfrm>
            <a:prstGeom prst="rect">
              <a:avLst/>
            </a:prstGeom>
            <a:noFill/>
            <a:ln w="0">
              <a:noFill/>
            </a:ln>
          </p:spPr>
          <p:txBody>
            <a:bodyPr wrap="none" rtlCol="0">
              <a:spAutoFit/>
            </a:bodyPr>
            <a:lstStyle/>
            <a:p>
              <a:pPr algn="r"/>
              <a:r>
                <a:rPr lang="en-US" b="1" dirty="0" smtClean="0">
                  <a:solidFill>
                    <a:prstClr val="black"/>
                  </a:solidFill>
                </a:rPr>
                <a:t>170</a:t>
              </a:r>
              <a:endParaRPr lang="en-US" b="1" dirty="0">
                <a:solidFill>
                  <a:prstClr val="black"/>
                </a:solidFill>
              </a:endParaRPr>
            </a:p>
          </p:txBody>
        </p:sp>
        <p:sp>
          <p:nvSpPr>
            <p:cNvPr id="41" name="TextBox 40"/>
            <p:cNvSpPr txBox="1"/>
            <p:nvPr/>
          </p:nvSpPr>
          <p:spPr>
            <a:xfrm>
              <a:off x="4464671" y="6035988"/>
              <a:ext cx="535723" cy="369332"/>
            </a:xfrm>
            <a:prstGeom prst="rect">
              <a:avLst/>
            </a:prstGeom>
            <a:noFill/>
            <a:ln w="0">
              <a:noFill/>
            </a:ln>
          </p:spPr>
          <p:txBody>
            <a:bodyPr wrap="none" rtlCol="0">
              <a:spAutoFit/>
            </a:bodyPr>
            <a:lstStyle/>
            <a:p>
              <a:pPr algn="r"/>
              <a:r>
                <a:rPr lang="en-US" b="1" dirty="0" smtClean="0">
                  <a:solidFill>
                    <a:prstClr val="black"/>
                  </a:solidFill>
                </a:rPr>
                <a:t>160</a:t>
              </a:r>
              <a:endParaRPr lang="en-US" b="1" dirty="0">
                <a:solidFill>
                  <a:prstClr val="black"/>
                </a:solidFill>
              </a:endParaRPr>
            </a:p>
          </p:txBody>
        </p:sp>
        <p:sp>
          <p:nvSpPr>
            <p:cNvPr id="42" name="TextBox 41"/>
            <p:cNvSpPr txBox="1"/>
            <p:nvPr/>
          </p:nvSpPr>
          <p:spPr>
            <a:xfrm>
              <a:off x="2031020" y="6035988"/>
              <a:ext cx="535723" cy="369332"/>
            </a:xfrm>
            <a:prstGeom prst="rect">
              <a:avLst/>
            </a:prstGeom>
            <a:noFill/>
            <a:ln w="0">
              <a:noFill/>
            </a:ln>
          </p:spPr>
          <p:txBody>
            <a:bodyPr wrap="none" rtlCol="0">
              <a:spAutoFit/>
            </a:bodyPr>
            <a:lstStyle/>
            <a:p>
              <a:pPr algn="r"/>
              <a:r>
                <a:rPr lang="en-US" b="1" dirty="0" smtClean="0">
                  <a:solidFill>
                    <a:prstClr val="black"/>
                  </a:solidFill>
                </a:rPr>
                <a:t>130</a:t>
              </a:r>
              <a:endParaRPr lang="en-US" b="1" dirty="0">
                <a:solidFill>
                  <a:prstClr val="black"/>
                </a:solidFill>
              </a:endParaRPr>
            </a:p>
          </p:txBody>
        </p:sp>
        <p:sp>
          <p:nvSpPr>
            <p:cNvPr id="43" name="TextBox 42"/>
            <p:cNvSpPr txBox="1"/>
            <p:nvPr/>
          </p:nvSpPr>
          <p:spPr>
            <a:xfrm>
              <a:off x="6891742" y="6035988"/>
              <a:ext cx="535723" cy="369332"/>
            </a:xfrm>
            <a:prstGeom prst="rect">
              <a:avLst/>
            </a:prstGeom>
            <a:noFill/>
            <a:ln w="0">
              <a:noFill/>
            </a:ln>
          </p:spPr>
          <p:txBody>
            <a:bodyPr wrap="none" rtlCol="0">
              <a:spAutoFit/>
            </a:bodyPr>
            <a:lstStyle/>
            <a:p>
              <a:pPr algn="r"/>
              <a:r>
                <a:rPr lang="en-US" b="1" dirty="0" smtClean="0">
                  <a:solidFill>
                    <a:prstClr val="black"/>
                  </a:solidFill>
                </a:rPr>
                <a:t>190</a:t>
              </a:r>
              <a:endParaRPr lang="en-US" b="1" dirty="0">
                <a:solidFill>
                  <a:prstClr val="black"/>
                </a:solidFill>
              </a:endParaRPr>
            </a:p>
          </p:txBody>
        </p:sp>
      </p:grpSp>
      <p:sp>
        <p:nvSpPr>
          <p:cNvPr id="44" name="TextBox 43"/>
          <p:cNvSpPr txBox="1"/>
          <p:nvPr/>
        </p:nvSpPr>
        <p:spPr>
          <a:xfrm rot="18900000">
            <a:off x="-153791" y="3456906"/>
            <a:ext cx="4520208"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100 </a:t>
            </a:r>
            <a:r>
              <a:rPr lang="en-US" dirty="0"/>
              <a:t>– </a:t>
            </a:r>
            <a:r>
              <a:rPr lang="en-US" b="0" dirty="0" smtClean="0"/>
              <a:t>Earliest date for </a:t>
            </a:r>
            <a:r>
              <a:rPr lang="en-US" b="0" i="1" dirty="0" smtClean="0"/>
              <a:t>Letter to Diognetus</a:t>
            </a:r>
            <a:endParaRPr lang="en-US" b="0" i="1" dirty="0"/>
          </a:p>
        </p:txBody>
      </p:sp>
      <p:sp>
        <p:nvSpPr>
          <p:cNvPr id="45" name="TextBox 44"/>
          <p:cNvSpPr txBox="1"/>
          <p:nvPr/>
        </p:nvSpPr>
        <p:spPr>
          <a:xfrm rot="18900000">
            <a:off x="3059769" y="3379624"/>
            <a:ext cx="4706269"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150</a:t>
            </a:r>
            <a:r>
              <a:rPr lang="en-US" dirty="0"/>
              <a:t> – </a:t>
            </a:r>
            <a:r>
              <a:rPr lang="en-US" b="0" dirty="0" smtClean="0"/>
              <a:t>Justin </a:t>
            </a:r>
            <a:r>
              <a:rPr lang="en-US" b="0" dirty="0"/>
              <a:t>Martyr dedicates his First Apology</a:t>
            </a:r>
          </a:p>
        </p:txBody>
      </p:sp>
      <p:sp>
        <p:nvSpPr>
          <p:cNvPr id="46" name="TextBox 45"/>
          <p:cNvSpPr txBox="1"/>
          <p:nvPr/>
        </p:nvSpPr>
        <p:spPr>
          <a:xfrm rot="18900000">
            <a:off x="3754900" y="379379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155 </a:t>
            </a:r>
            <a:r>
              <a:rPr lang="en-US" dirty="0" smtClean="0"/>
              <a:t>– </a:t>
            </a:r>
            <a:r>
              <a:rPr lang="en-US" b="0" dirty="0" smtClean="0"/>
              <a:t>Polycarp </a:t>
            </a:r>
            <a:r>
              <a:rPr lang="en-US" b="0" dirty="0"/>
              <a:t>martyred</a:t>
            </a:r>
          </a:p>
        </p:txBody>
      </p:sp>
      <p:sp>
        <p:nvSpPr>
          <p:cNvPr id="47" name="TextBox 46"/>
          <p:cNvSpPr txBox="1"/>
          <p:nvPr/>
        </p:nvSpPr>
        <p:spPr>
          <a:xfrm rot="18900000">
            <a:off x="5078283" y="3792359"/>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172 – </a:t>
            </a:r>
            <a:r>
              <a:rPr lang="en-US" b="0" dirty="0" smtClean="0"/>
              <a:t>Montanist </a:t>
            </a:r>
            <a:r>
              <a:rPr lang="en-US" b="0" dirty="0"/>
              <a:t>movement begins</a:t>
            </a:r>
          </a:p>
        </p:txBody>
      </p:sp>
      <p:sp>
        <p:nvSpPr>
          <p:cNvPr id="48" name="TextBox 47"/>
          <p:cNvSpPr txBox="1"/>
          <p:nvPr/>
        </p:nvSpPr>
        <p:spPr>
          <a:xfrm rot="18900000">
            <a:off x="5730768" y="3734749"/>
            <a:ext cx="3697750"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180 – </a:t>
            </a:r>
            <a:r>
              <a:rPr lang="en-US" b="0" dirty="0" smtClean="0"/>
              <a:t>Irenaeus </a:t>
            </a:r>
            <a:r>
              <a:rPr lang="en-US" b="0" dirty="0"/>
              <a:t>writes </a:t>
            </a:r>
            <a:r>
              <a:rPr lang="en-US" b="0" i="1" dirty="0"/>
              <a:t>Against Heresies</a:t>
            </a:r>
          </a:p>
        </p:txBody>
      </p:sp>
      <p:sp>
        <p:nvSpPr>
          <p:cNvPr id="50" name="TextBox 49"/>
          <p:cNvSpPr txBox="1"/>
          <p:nvPr/>
        </p:nvSpPr>
        <p:spPr>
          <a:xfrm rot="18900000">
            <a:off x="6861064" y="4097573"/>
            <a:ext cx="2708125"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196 – </a:t>
            </a:r>
            <a:r>
              <a:rPr lang="en-US" b="0" dirty="0" smtClean="0"/>
              <a:t>Tertullian </a:t>
            </a:r>
            <a:r>
              <a:rPr lang="en-US" b="0" dirty="0"/>
              <a:t>begins writing </a:t>
            </a:r>
          </a:p>
        </p:txBody>
      </p:sp>
      <p:sp>
        <p:nvSpPr>
          <p:cNvPr id="51" name="TextBox 50"/>
          <p:cNvSpPr txBox="1"/>
          <p:nvPr/>
        </p:nvSpPr>
        <p:spPr>
          <a:xfrm rot="18900000">
            <a:off x="1327829" y="379235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125</a:t>
            </a:r>
            <a:r>
              <a:rPr lang="en-US" b="0" dirty="0"/>
              <a:t> – Spread of Gnosticism</a:t>
            </a:r>
          </a:p>
        </p:txBody>
      </p:sp>
      <p:sp>
        <p:nvSpPr>
          <p:cNvPr id="55" name="TextBox 54"/>
          <p:cNvSpPr txBox="1"/>
          <p:nvPr/>
        </p:nvSpPr>
        <p:spPr>
          <a:xfrm rot="18900000">
            <a:off x="2497320" y="3792358"/>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140</a:t>
            </a:r>
            <a:r>
              <a:rPr lang="en-US" b="0" dirty="0"/>
              <a:t> – Marcion’s Canon of Scripture</a:t>
            </a:r>
          </a:p>
        </p:txBody>
      </p:sp>
      <p:sp>
        <p:nvSpPr>
          <p:cNvPr id="24" name="TextBox 23"/>
          <p:cNvSpPr txBox="1"/>
          <p:nvPr/>
        </p:nvSpPr>
        <p:spPr>
          <a:xfrm rot="18900000">
            <a:off x="689961" y="3177448"/>
            <a:ext cx="5233370"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120 </a:t>
            </a:r>
            <a:r>
              <a:rPr lang="en-US" dirty="0"/>
              <a:t>– </a:t>
            </a:r>
            <a:r>
              <a:rPr lang="en-US" b="0" dirty="0" smtClean="0"/>
              <a:t>Christianity begins to spread through Persian Empire</a:t>
            </a:r>
            <a:endParaRPr lang="en-US" b="0" dirty="0"/>
          </a:p>
        </p:txBody>
      </p:sp>
      <p:sp>
        <p:nvSpPr>
          <p:cNvPr id="25" name="TextBox 24"/>
          <p:cNvSpPr txBox="1"/>
          <p:nvPr/>
        </p:nvSpPr>
        <p:spPr>
          <a:xfrm rot="18900000">
            <a:off x="4756953" y="3756315"/>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170 – </a:t>
            </a:r>
            <a:r>
              <a:rPr lang="en-US" b="0" dirty="0" smtClean="0"/>
              <a:t>Melito of Sardis Passover Sermon</a:t>
            </a:r>
            <a:endParaRPr lang="en-US" b="0" dirty="0"/>
          </a:p>
        </p:txBody>
      </p:sp>
      <p:sp>
        <p:nvSpPr>
          <p:cNvPr id="26" name="TextBox 25"/>
          <p:cNvSpPr txBox="1"/>
          <p:nvPr/>
        </p:nvSpPr>
        <p:spPr>
          <a:xfrm rot="18900000">
            <a:off x="335231" y="3805298"/>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110</a:t>
            </a:r>
            <a:r>
              <a:rPr lang="en-US" dirty="0"/>
              <a:t> – </a:t>
            </a:r>
            <a:r>
              <a:rPr lang="en-US" b="0" dirty="0" smtClean="0"/>
              <a:t>Ignatius </a:t>
            </a:r>
            <a:r>
              <a:rPr lang="en-US" b="0" dirty="0"/>
              <a:t>of Antioch martyred</a:t>
            </a:r>
          </a:p>
        </p:txBody>
      </p:sp>
      <p:sp>
        <p:nvSpPr>
          <p:cNvPr id="27" name="TextBox 26"/>
          <p:cNvSpPr txBox="1"/>
          <p:nvPr/>
        </p:nvSpPr>
        <p:spPr>
          <a:xfrm rot="18900000">
            <a:off x="5392200" y="3793799"/>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177 – </a:t>
            </a:r>
            <a:r>
              <a:rPr lang="en-US" b="0" dirty="0" smtClean="0"/>
              <a:t>Martyrdom at Lyons</a:t>
            </a:r>
            <a:endParaRPr lang="en-US" b="0" dirty="0"/>
          </a:p>
        </p:txBody>
      </p:sp>
    </p:spTree>
    <p:extLst>
      <p:ext uri="{BB962C8B-B14F-4D97-AF65-F5344CB8AC3E}">
        <p14:creationId xmlns:p14="http://schemas.microsoft.com/office/powerpoint/2010/main" val="426383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1+#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1+#ppt_w/2"/>
                                          </p:val>
                                        </p:tav>
                                        <p:tav tm="100000">
                                          <p:val>
                                            <p:strVal val="#ppt_x"/>
                                          </p:val>
                                        </p:tav>
                                      </p:tavLst>
                                    </p:anim>
                                    <p:anim calcmode="lin" valueType="num">
                                      <p:cBhvr additive="base">
                                        <p:cTn id="57"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1+#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500" fill="hold"/>
                                        <p:tgtEl>
                                          <p:spTgt spid="47"/>
                                        </p:tgtEl>
                                        <p:attrNameLst>
                                          <p:attrName>ppt_x</p:attrName>
                                        </p:attrNameLst>
                                      </p:cBhvr>
                                      <p:tavLst>
                                        <p:tav tm="0">
                                          <p:val>
                                            <p:strVal val="1+#ppt_w/2"/>
                                          </p:val>
                                        </p:tav>
                                        <p:tav tm="100000">
                                          <p:val>
                                            <p:strVal val="#ppt_x"/>
                                          </p:val>
                                        </p:tav>
                                      </p:tavLst>
                                    </p:anim>
                                    <p:anim calcmode="lin" valueType="num">
                                      <p:cBhvr additive="base">
                                        <p:cTn id="6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1+#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1+#ppt_w/2"/>
                                          </p:val>
                                        </p:tav>
                                        <p:tav tm="100000">
                                          <p:val>
                                            <p:strVal val="#ppt_x"/>
                                          </p:val>
                                        </p:tav>
                                      </p:tavLst>
                                    </p:anim>
                                    <p:anim calcmode="lin" valueType="num">
                                      <p:cBhvr additive="base">
                                        <p:cTn id="87"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8" grpId="0"/>
      <p:bldP spid="50" grpId="0"/>
      <p:bldP spid="51" grpId="0"/>
      <p:bldP spid="55"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Third Century</a:t>
            </a:r>
            <a:endParaRPr lang="en-US" b="1" dirty="0"/>
          </a:p>
        </p:txBody>
      </p:sp>
      <p:sp>
        <p:nvSpPr>
          <p:cNvPr id="38" name="TextBox 37"/>
          <p:cNvSpPr txBox="1"/>
          <p:nvPr/>
        </p:nvSpPr>
        <p:spPr>
          <a:xfrm rot="18900000">
            <a:off x="-621447" y="2937919"/>
            <a:ext cx="5951525" cy="338554"/>
          </a:xfrm>
          <a:prstGeom prst="rect">
            <a:avLst/>
          </a:prstGeom>
          <a:noFill/>
        </p:spPr>
        <p:txBody>
          <a:bodyPr wrap="square" rtlCol="0">
            <a:spAutoFit/>
          </a:bodyPr>
          <a:lstStyle/>
          <a:p>
            <a:pPr marL="396875" indent="-396875"/>
            <a:r>
              <a:rPr lang="en-US" sz="1600" b="1" dirty="0" smtClean="0"/>
              <a:t>200</a:t>
            </a:r>
            <a:r>
              <a:rPr lang="en-US" sz="1600" dirty="0"/>
              <a:t> –</a:t>
            </a:r>
            <a:r>
              <a:rPr lang="en-US" sz="1600" dirty="0" smtClean="0"/>
              <a:t> </a:t>
            </a:r>
            <a:r>
              <a:rPr lang="en-US" sz="1600" dirty="0"/>
              <a:t>School of Alexandria </a:t>
            </a:r>
            <a:r>
              <a:rPr lang="en-US" sz="1600" dirty="0" smtClean="0"/>
              <a:t> - center </a:t>
            </a:r>
            <a:r>
              <a:rPr lang="en-US" sz="1600" dirty="0"/>
              <a:t>for Christian apologetics</a:t>
            </a:r>
            <a:endParaRPr lang="en-US" sz="1600" dirty="0">
              <a:solidFill>
                <a:prstClr val="black"/>
              </a:solidFill>
            </a:endParaRPr>
          </a:p>
        </p:txBody>
      </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smtClean="0">
                <a:solidFill>
                  <a:prstClr val="black"/>
                </a:solidFill>
              </a:rPr>
              <a:t>Era of Apologetics and Increased Persecution</a:t>
            </a:r>
            <a:endParaRPr lang="en-US" sz="3200" b="1" dirty="0">
              <a:solidFill>
                <a:prstClr val="black"/>
              </a:solidFill>
            </a:endParaRPr>
          </a:p>
        </p:txBody>
      </p:sp>
      <p:grpSp>
        <p:nvGrpSpPr>
          <p:cNvPr id="3" name="Group 2"/>
          <p:cNvGrpSpPr/>
          <p:nvPr/>
        </p:nvGrpSpPr>
        <p:grpSpPr>
          <a:xfrm>
            <a:off x="130438" y="5172973"/>
            <a:ext cx="8104483" cy="1232347"/>
            <a:chOff x="130438" y="5172973"/>
            <a:chExt cx="8104483" cy="1232347"/>
          </a:xfrm>
        </p:grpSpPr>
        <p:sp>
          <p:nvSpPr>
            <p:cNvPr id="10" name="TextBox 9"/>
            <p:cNvSpPr txBox="1"/>
            <p:nvPr/>
          </p:nvSpPr>
          <p:spPr>
            <a:xfrm>
              <a:off x="7699198" y="6035988"/>
              <a:ext cx="535723" cy="369332"/>
            </a:xfrm>
            <a:prstGeom prst="rect">
              <a:avLst/>
            </a:prstGeom>
            <a:noFill/>
            <a:ln w="0">
              <a:noFill/>
            </a:ln>
          </p:spPr>
          <p:txBody>
            <a:bodyPr wrap="none" rtlCol="0">
              <a:spAutoFit/>
            </a:bodyPr>
            <a:lstStyle/>
            <a:p>
              <a:pPr algn="r"/>
              <a:r>
                <a:rPr lang="en-US" b="1" dirty="0" smtClean="0">
                  <a:solidFill>
                    <a:prstClr val="black"/>
                  </a:solidFill>
                </a:rPr>
                <a:t>300</a:t>
              </a:r>
              <a:endParaRPr lang="en-US" b="1" dirty="0">
                <a:solidFill>
                  <a:prstClr val="black"/>
                </a:solidFill>
              </a:endParaRPr>
            </a:p>
          </p:txBody>
        </p:sp>
        <p:sp>
          <p:nvSpPr>
            <p:cNvPr id="2" name="Rectangle 1"/>
            <p:cNvSpPr/>
            <p:nvPr/>
          </p:nvSpPr>
          <p:spPr>
            <a:xfrm>
              <a:off x="130438" y="5172973"/>
              <a:ext cx="7870562"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Third Century</a:t>
              </a:r>
              <a:endParaRPr lang="en-US" sz="2400" b="1" dirty="0">
                <a:solidFill>
                  <a:prstClr val="black"/>
                </a:solidFill>
              </a:endParaRPr>
            </a:p>
          </p:txBody>
        </p:sp>
        <p:sp>
          <p:nvSpPr>
            <p:cNvPr id="32" name="TextBox 31"/>
            <p:cNvSpPr txBox="1"/>
            <p:nvPr/>
          </p:nvSpPr>
          <p:spPr>
            <a:xfrm>
              <a:off x="416328" y="6035988"/>
              <a:ext cx="535723" cy="369332"/>
            </a:xfrm>
            <a:prstGeom prst="rect">
              <a:avLst/>
            </a:prstGeom>
            <a:noFill/>
            <a:ln w="0">
              <a:noFill/>
            </a:ln>
          </p:spPr>
          <p:txBody>
            <a:bodyPr wrap="none" rtlCol="0">
              <a:spAutoFit/>
            </a:bodyPr>
            <a:lstStyle/>
            <a:p>
              <a:pPr algn="r"/>
              <a:r>
                <a:rPr lang="en-US" b="1" dirty="0" smtClean="0">
                  <a:solidFill>
                    <a:prstClr val="black"/>
                  </a:solidFill>
                </a:rPr>
                <a:t>210</a:t>
              </a:r>
              <a:endParaRPr lang="en-US" b="1" dirty="0">
                <a:solidFill>
                  <a:prstClr val="black"/>
                </a:solidFill>
              </a:endParaRPr>
            </a:p>
          </p:txBody>
        </p:sp>
        <p:sp>
          <p:nvSpPr>
            <p:cNvPr id="34" name="TextBox 33"/>
            <p:cNvSpPr txBox="1"/>
            <p:nvPr/>
          </p:nvSpPr>
          <p:spPr>
            <a:xfrm>
              <a:off x="1222198" y="6035988"/>
              <a:ext cx="535723" cy="369332"/>
            </a:xfrm>
            <a:prstGeom prst="rect">
              <a:avLst/>
            </a:prstGeom>
            <a:noFill/>
            <a:ln w="0">
              <a:noFill/>
            </a:ln>
          </p:spPr>
          <p:txBody>
            <a:bodyPr wrap="none" rtlCol="0">
              <a:spAutoFit/>
            </a:bodyPr>
            <a:lstStyle/>
            <a:p>
              <a:pPr algn="r"/>
              <a:r>
                <a:rPr lang="en-US" b="1" dirty="0" smtClean="0">
                  <a:solidFill>
                    <a:prstClr val="black"/>
                  </a:solidFill>
                </a:rPr>
                <a:t>220</a:t>
              </a:r>
              <a:endParaRPr lang="en-US" b="1" dirty="0">
                <a:solidFill>
                  <a:prstClr val="black"/>
                </a:solidFill>
              </a:endParaRPr>
            </a:p>
          </p:txBody>
        </p:sp>
        <p:sp>
          <p:nvSpPr>
            <p:cNvPr id="35" name="TextBox 34"/>
            <p:cNvSpPr txBox="1"/>
            <p:nvPr/>
          </p:nvSpPr>
          <p:spPr>
            <a:xfrm>
              <a:off x="2844836" y="6035988"/>
              <a:ext cx="535723" cy="369332"/>
            </a:xfrm>
            <a:prstGeom prst="rect">
              <a:avLst/>
            </a:prstGeom>
            <a:noFill/>
            <a:ln w="0">
              <a:noFill/>
            </a:ln>
          </p:spPr>
          <p:txBody>
            <a:bodyPr wrap="none" rtlCol="0">
              <a:spAutoFit/>
            </a:bodyPr>
            <a:lstStyle/>
            <a:p>
              <a:pPr algn="r"/>
              <a:r>
                <a:rPr lang="en-US" b="1" dirty="0" smtClean="0">
                  <a:solidFill>
                    <a:prstClr val="black"/>
                  </a:solidFill>
                </a:rPr>
                <a:t>240</a:t>
              </a:r>
              <a:endParaRPr lang="en-US" b="1" dirty="0">
                <a:solidFill>
                  <a:prstClr val="black"/>
                </a:solidFill>
              </a:endParaRPr>
            </a:p>
          </p:txBody>
        </p:sp>
        <p:sp>
          <p:nvSpPr>
            <p:cNvPr id="37" name="TextBox 36"/>
            <p:cNvSpPr txBox="1"/>
            <p:nvPr/>
          </p:nvSpPr>
          <p:spPr>
            <a:xfrm>
              <a:off x="6092303" y="6035988"/>
              <a:ext cx="535723" cy="369332"/>
            </a:xfrm>
            <a:prstGeom prst="rect">
              <a:avLst/>
            </a:prstGeom>
            <a:noFill/>
            <a:ln w="0">
              <a:noFill/>
            </a:ln>
          </p:spPr>
          <p:txBody>
            <a:bodyPr wrap="none" rtlCol="0">
              <a:spAutoFit/>
            </a:bodyPr>
            <a:lstStyle/>
            <a:p>
              <a:pPr algn="r"/>
              <a:r>
                <a:rPr lang="en-US" b="1" dirty="0" smtClean="0">
                  <a:solidFill>
                    <a:prstClr val="black"/>
                  </a:solidFill>
                </a:rPr>
                <a:t>280</a:t>
              </a:r>
              <a:endParaRPr lang="en-US" b="1" dirty="0">
                <a:solidFill>
                  <a:prstClr val="black"/>
                </a:solidFill>
              </a:endParaRPr>
            </a:p>
          </p:txBody>
        </p:sp>
        <p:sp>
          <p:nvSpPr>
            <p:cNvPr id="39" name="TextBox 38"/>
            <p:cNvSpPr txBox="1"/>
            <p:nvPr/>
          </p:nvSpPr>
          <p:spPr>
            <a:xfrm>
              <a:off x="3650855" y="6035988"/>
              <a:ext cx="535723" cy="369332"/>
            </a:xfrm>
            <a:prstGeom prst="rect">
              <a:avLst/>
            </a:prstGeom>
            <a:noFill/>
            <a:ln w="3175">
              <a:noFill/>
            </a:ln>
          </p:spPr>
          <p:txBody>
            <a:bodyPr wrap="none" rtlCol="0">
              <a:spAutoFit/>
            </a:bodyPr>
            <a:lstStyle/>
            <a:p>
              <a:pPr algn="r"/>
              <a:r>
                <a:rPr lang="en-US" b="1" dirty="0" smtClean="0">
                  <a:solidFill>
                    <a:prstClr val="black"/>
                  </a:solidFill>
                </a:rPr>
                <a:t>250</a:t>
              </a:r>
              <a:endParaRPr lang="en-US" b="1" dirty="0">
                <a:solidFill>
                  <a:prstClr val="black"/>
                </a:solidFill>
              </a:endParaRPr>
            </a:p>
          </p:txBody>
        </p:sp>
        <p:sp>
          <p:nvSpPr>
            <p:cNvPr id="40" name="TextBox 39"/>
            <p:cNvSpPr txBox="1"/>
            <p:nvPr/>
          </p:nvSpPr>
          <p:spPr>
            <a:xfrm>
              <a:off x="5278487" y="6035988"/>
              <a:ext cx="535723" cy="369332"/>
            </a:xfrm>
            <a:prstGeom prst="rect">
              <a:avLst/>
            </a:prstGeom>
            <a:noFill/>
            <a:ln w="0">
              <a:noFill/>
            </a:ln>
          </p:spPr>
          <p:txBody>
            <a:bodyPr wrap="none" rtlCol="0">
              <a:spAutoFit/>
            </a:bodyPr>
            <a:lstStyle/>
            <a:p>
              <a:pPr algn="r"/>
              <a:r>
                <a:rPr lang="en-US" b="1" dirty="0" smtClean="0">
                  <a:solidFill>
                    <a:prstClr val="black"/>
                  </a:solidFill>
                </a:rPr>
                <a:t>270</a:t>
              </a:r>
              <a:endParaRPr lang="en-US" b="1" dirty="0">
                <a:solidFill>
                  <a:prstClr val="black"/>
                </a:solidFill>
              </a:endParaRPr>
            </a:p>
          </p:txBody>
        </p:sp>
        <p:sp>
          <p:nvSpPr>
            <p:cNvPr id="41" name="TextBox 40"/>
            <p:cNvSpPr txBox="1"/>
            <p:nvPr/>
          </p:nvSpPr>
          <p:spPr>
            <a:xfrm>
              <a:off x="4464671" y="6035988"/>
              <a:ext cx="535723" cy="369332"/>
            </a:xfrm>
            <a:prstGeom prst="rect">
              <a:avLst/>
            </a:prstGeom>
            <a:noFill/>
            <a:ln w="0">
              <a:noFill/>
            </a:ln>
          </p:spPr>
          <p:txBody>
            <a:bodyPr wrap="none" rtlCol="0">
              <a:spAutoFit/>
            </a:bodyPr>
            <a:lstStyle/>
            <a:p>
              <a:pPr algn="r"/>
              <a:r>
                <a:rPr lang="en-US" b="1" dirty="0" smtClean="0">
                  <a:solidFill>
                    <a:prstClr val="black"/>
                  </a:solidFill>
                </a:rPr>
                <a:t>260</a:t>
              </a:r>
              <a:endParaRPr lang="en-US" b="1" dirty="0">
                <a:solidFill>
                  <a:prstClr val="black"/>
                </a:solidFill>
              </a:endParaRPr>
            </a:p>
          </p:txBody>
        </p:sp>
        <p:sp>
          <p:nvSpPr>
            <p:cNvPr id="42" name="TextBox 41"/>
            <p:cNvSpPr txBox="1"/>
            <p:nvPr/>
          </p:nvSpPr>
          <p:spPr>
            <a:xfrm>
              <a:off x="2031020" y="6035988"/>
              <a:ext cx="535723" cy="369332"/>
            </a:xfrm>
            <a:prstGeom prst="rect">
              <a:avLst/>
            </a:prstGeom>
            <a:noFill/>
            <a:ln w="0">
              <a:noFill/>
            </a:ln>
          </p:spPr>
          <p:txBody>
            <a:bodyPr wrap="none" rtlCol="0">
              <a:spAutoFit/>
            </a:bodyPr>
            <a:lstStyle/>
            <a:p>
              <a:pPr algn="r"/>
              <a:r>
                <a:rPr lang="en-US" b="1" dirty="0" smtClean="0">
                  <a:solidFill>
                    <a:prstClr val="black"/>
                  </a:solidFill>
                </a:rPr>
                <a:t>230</a:t>
              </a:r>
              <a:endParaRPr lang="en-US" b="1" dirty="0">
                <a:solidFill>
                  <a:prstClr val="black"/>
                </a:solidFill>
              </a:endParaRPr>
            </a:p>
          </p:txBody>
        </p:sp>
        <p:sp>
          <p:nvSpPr>
            <p:cNvPr id="43" name="TextBox 42"/>
            <p:cNvSpPr txBox="1"/>
            <p:nvPr/>
          </p:nvSpPr>
          <p:spPr>
            <a:xfrm>
              <a:off x="6891742" y="6035988"/>
              <a:ext cx="535723" cy="369332"/>
            </a:xfrm>
            <a:prstGeom prst="rect">
              <a:avLst/>
            </a:prstGeom>
            <a:noFill/>
            <a:ln w="0">
              <a:noFill/>
            </a:ln>
          </p:spPr>
          <p:txBody>
            <a:bodyPr wrap="none" rtlCol="0">
              <a:spAutoFit/>
            </a:bodyPr>
            <a:lstStyle/>
            <a:p>
              <a:pPr algn="r"/>
              <a:r>
                <a:rPr lang="en-US" b="1" dirty="0" smtClean="0">
                  <a:solidFill>
                    <a:prstClr val="black"/>
                  </a:solidFill>
                </a:rPr>
                <a:t>290</a:t>
              </a:r>
              <a:endParaRPr lang="en-US" b="1" dirty="0">
                <a:solidFill>
                  <a:prstClr val="black"/>
                </a:solidFill>
              </a:endParaRPr>
            </a:p>
          </p:txBody>
        </p:sp>
      </p:grpSp>
      <p:sp>
        <p:nvSpPr>
          <p:cNvPr id="44" name="TextBox 43"/>
          <p:cNvSpPr txBox="1"/>
          <p:nvPr/>
        </p:nvSpPr>
        <p:spPr>
          <a:xfrm rot="18900000">
            <a:off x="150373" y="3464384"/>
            <a:ext cx="446246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215 </a:t>
            </a:r>
            <a:r>
              <a:rPr lang="en-US" b="0" dirty="0"/>
              <a:t>– Origen begins writing </a:t>
            </a:r>
          </a:p>
        </p:txBody>
      </p:sp>
      <p:sp>
        <p:nvSpPr>
          <p:cNvPr id="45" name="TextBox 44"/>
          <p:cNvSpPr txBox="1"/>
          <p:nvPr/>
        </p:nvSpPr>
        <p:spPr>
          <a:xfrm rot="18900000">
            <a:off x="4708965" y="3378183"/>
            <a:ext cx="4706269"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270 </a:t>
            </a:r>
            <a:r>
              <a:rPr lang="en-US" b="0" dirty="0"/>
              <a:t>– Antony takes up life of solitude</a:t>
            </a:r>
          </a:p>
        </p:txBody>
      </p:sp>
      <p:sp>
        <p:nvSpPr>
          <p:cNvPr id="47" name="TextBox 46"/>
          <p:cNvSpPr txBox="1"/>
          <p:nvPr/>
        </p:nvSpPr>
        <p:spPr>
          <a:xfrm rot="18900000">
            <a:off x="715190" y="3792358"/>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215</a:t>
            </a:r>
            <a:r>
              <a:rPr lang="en-US" b="0" dirty="0"/>
              <a:t> </a:t>
            </a:r>
            <a:r>
              <a:rPr lang="en-US" b="0" dirty="0" smtClean="0"/>
              <a:t>–Modalism </a:t>
            </a:r>
            <a:r>
              <a:rPr lang="en-US" b="0" dirty="0"/>
              <a:t>advocated by Sabellius</a:t>
            </a:r>
          </a:p>
        </p:txBody>
      </p:sp>
      <p:sp>
        <p:nvSpPr>
          <p:cNvPr id="55" name="TextBox 54"/>
          <p:cNvSpPr txBox="1"/>
          <p:nvPr/>
        </p:nvSpPr>
        <p:spPr>
          <a:xfrm rot="18900000">
            <a:off x="3253832" y="3472028"/>
            <a:ext cx="432142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250 </a:t>
            </a:r>
            <a:r>
              <a:rPr lang="en-US" b="0" dirty="0"/>
              <a:t>– Decius orders empire-wide persecution</a:t>
            </a:r>
          </a:p>
        </p:txBody>
      </p:sp>
    </p:spTree>
    <p:extLst>
      <p:ext uri="{BB962C8B-B14F-4D97-AF65-F5344CB8AC3E}">
        <p14:creationId xmlns:p14="http://schemas.microsoft.com/office/powerpoint/2010/main" val="9977855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1+#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1+#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7"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Fourth Century</a:t>
            </a:r>
            <a:endParaRPr lang="en-US" b="1" dirty="0"/>
          </a:p>
        </p:txBody>
      </p:sp>
      <p:sp>
        <p:nvSpPr>
          <p:cNvPr id="38" name="TextBox 37"/>
          <p:cNvSpPr txBox="1"/>
          <p:nvPr/>
        </p:nvSpPr>
        <p:spPr>
          <a:xfrm rot="18900000">
            <a:off x="-497680" y="3283470"/>
            <a:ext cx="4974159" cy="338554"/>
          </a:xfrm>
          <a:prstGeom prst="rect">
            <a:avLst/>
          </a:prstGeom>
          <a:noFill/>
        </p:spPr>
        <p:txBody>
          <a:bodyPr wrap="square" rtlCol="0">
            <a:spAutoFit/>
          </a:bodyPr>
          <a:lstStyle/>
          <a:p>
            <a:pPr marL="396875" indent="-396875"/>
            <a:r>
              <a:rPr lang="en-US" sz="1600" b="1" dirty="0"/>
              <a:t>303 –</a:t>
            </a:r>
            <a:r>
              <a:rPr lang="en-US" sz="1600" dirty="0"/>
              <a:t> “Great Persecution” begins under Diocletian </a:t>
            </a:r>
            <a:endParaRPr lang="en-US" sz="1600" dirty="0">
              <a:solidFill>
                <a:prstClr val="black"/>
              </a:solidFill>
            </a:endParaRPr>
          </a:p>
        </p:txBody>
      </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smtClean="0">
                <a:solidFill>
                  <a:prstClr val="black"/>
                </a:solidFill>
              </a:rPr>
              <a:t>Rise of the Imperial Church; Battle Over the Trinity</a:t>
            </a:r>
            <a:endParaRPr lang="en-US" sz="3200" b="1" dirty="0">
              <a:solidFill>
                <a:prstClr val="black"/>
              </a:solidFill>
            </a:endParaRPr>
          </a:p>
        </p:txBody>
      </p:sp>
      <p:grpSp>
        <p:nvGrpSpPr>
          <p:cNvPr id="3" name="Group 2"/>
          <p:cNvGrpSpPr/>
          <p:nvPr/>
        </p:nvGrpSpPr>
        <p:grpSpPr>
          <a:xfrm>
            <a:off x="130438" y="5172973"/>
            <a:ext cx="8104483" cy="1232347"/>
            <a:chOff x="130438" y="5172973"/>
            <a:chExt cx="8104483" cy="1232347"/>
          </a:xfrm>
        </p:grpSpPr>
        <p:sp>
          <p:nvSpPr>
            <p:cNvPr id="10" name="TextBox 9"/>
            <p:cNvSpPr txBox="1"/>
            <p:nvPr/>
          </p:nvSpPr>
          <p:spPr>
            <a:xfrm>
              <a:off x="7699198" y="6035988"/>
              <a:ext cx="535723" cy="369332"/>
            </a:xfrm>
            <a:prstGeom prst="rect">
              <a:avLst/>
            </a:prstGeom>
            <a:noFill/>
            <a:ln w="0">
              <a:noFill/>
            </a:ln>
          </p:spPr>
          <p:txBody>
            <a:bodyPr wrap="none" rtlCol="0">
              <a:spAutoFit/>
            </a:bodyPr>
            <a:lstStyle/>
            <a:p>
              <a:pPr algn="r"/>
              <a:r>
                <a:rPr lang="en-US" b="1" dirty="0" smtClean="0">
                  <a:solidFill>
                    <a:prstClr val="black"/>
                  </a:solidFill>
                </a:rPr>
                <a:t>400</a:t>
              </a:r>
              <a:endParaRPr lang="en-US" b="1" dirty="0">
                <a:solidFill>
                  <a:prstClr val="black"/>
                </a:solidFill>
              </a:endParaRPr>
            </a:p>
          </p:txBody>
        </p:sp>
        <p:sp>
          <p:nvSpPr>
            <p:cNvPr id="2" name="Rectangle 1"/>
            <p:cNvSpPr/>
            <p:nvPr/>
          </p:nvSpPr>
          <p:spPr>
            <a:xfrm>
              <a:off x="130438" y="5172973"/>
              <a:ext cx="7836621"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Fourth Century</a:t>
              </a:r>
              <a:endParaRPr lang="en-US" sz="2400" b="1" dirty="0">
                <a:solidFill>
                  <a:prstClr val="black"/>
                </a:solidFill>
              </a:endParaRPr>
            </a:p>
          </p:txBody>
        </p:sp>
        <p:sp>
          <p:nvSpPr>
            <p:cNvPr id="32" name="TextBox 31"/>
            <p:cNvSpPr txBox="1"/>
            <p:nvPr/>
          </p:nvSpPr>
          <p:spPr>
            <a:xfrm>
              <a:off x="416328" y="6035988"/>
              <a:ext cx="535723" cy="369332"/>
            </a:xfrm>
            <a:prstGeom prst="rect">
              <a:avLst/>
            </a:prstGeom>
            <a:noFill/>
            <a:ln w="0">
              <a:noFill/>
            </a:ln>
          </p:spPr>
          <p:txBody>
            <a:bodyPr wrap="none" rtlCol="0">
              <a:spAutoFit/>
            </a:bodyPr>
            <a:lstStyle/>
            <a:p>
              <a:pPr algn="r"/>
              <a:r>
                <a:rPr lang="en-US" b="1" dirty="0" smtClean="0">
                  <a:solidFill>
                    <a:prstClr val="black"/>
                  </a:solidFill>
                </a:rPr>
                <a:t>310</a:t>
              </a:r>
              <a:endParaRPr lang="en-US" b="1" dirty="0">
                <a:solidFill>
                  <a:prstClr val="black"/>
                </a:solidFill>
              </a:endParaRPr>
            </a:p>
          </p:txBody>
        </p:sp>
        <p:sp>
          <p:nvSpPr>
            <p:cNvPr id="34" name="TextBox 33"/>
            <p:cNvSpPr txBox="1"/>
            <p:nvPr/>
          </p:nvSpPr>
          <p:spPr>
            <a:xfrm>
              <a:off x="1222198" y="6035988"/>
              <a:ext cx="535723" cy="369332"/>
            </a:xfrm>
            <a:prstGeom prst="rect">
              <a:avLst/>
            </a:prstGeom>
            <a:noFill/>
            <a:ln w="0">
              <a:noFill/>
            </a:ln>
          </p:spPr>
          <p:txBody>
            <a:bodyPr wrap="none" rtlCol="0">
              <a:spAutoFit/>
            </a:bodyPr>
            <a:lstStyle/>
            <a:p>
              <a:pPr algn="r"/>
              <a:r>
                <a:rPr lang="en-US" b="1" dirty="0" smtClean="0">
                  <a:solidFill>
                    <a:prstClr val="black"/>
                  </a:solidFill>
                </a:rPr>
                <a:t>320</a:t>
              </a:r>
              <a:endParaRPr lang="en-US" b="1" dirty="0">
                <a:solidFill>
                  <a:prstClr val="black"/>
                </a:solidFill>
              </a:endParaRPr>
            </a:p>
          </p:txBody>
        </p:sp>
        <p:sp>
          <p:nvSpPr>
            <p:cNvPr id="35" name="TextBox 34"/>
            <p:cNvSpPr txBox="1"/>
            <p:nvPr/>
          </p:nvSpPr>
          <p:spPr>
            <a:xfrm>
              <a:off x="2844836" y="6035988"/>
              <a:ext cx="535723" cy="369332"/>
            </a:xfrm>
            <a:prstGeom prst="rect">
              <a:avLst/>
            </a:prstGeom>
            <a:noFill/>
            <a:ln w="0">
              <a:noFill/>
            </a:ln>
          </p:spPr>
          <p:txBody>
            <a:bodyPr wrap="none" rtlCol="0">
              <a:spAutoFit/>
            </a:bodyPr>
            <a:lstStyle/>
            <a:p>
              <a:pPr algn="r"/>
              <a:r>
                <a:rPr lang="en-US" b="1" dirty="0" smtClean="0">
                  <a:solidFill>
                    <a:prstClr val="black"/>
                  </a:solidFill>
                </a:rPr>
                <a:t>340</a:t>
              </a:r>
              <a:endParaRPr lang="en-US" b="1" dirty="0">
                <a:solidFill>
                  <a:prstClr val="black"/>
                </a:solidFill>
              </a:endParaRPr>
            </a:p>
          </p:txBody>
        </p:sp>
        <p:sp>
          <p:nvSpPr>
            <p:cNvPr id="37" name="TextBox 36"/>
            <p:cNvSpPr txBox="1"/>
            <p:nvPr/>
          </p:nvSpPr>
          <p:spPr>
            <a:xfrm>
              <a:off x="6092303" y="6035988"/>
              <a:ext cx="535723" cy="369332"/>
            </a:xfrm>
            <a:prstGeom prst="rect">
              <a:avLst/>
            </a:prstGeom>
            <a:noFill/>
            <a:ln w="0">
              <a:noFill/>
            </a:ln>
          </p:spPr>
          <p:txBody>
            <a:bodyPr wrap="none" rtlCol="0">
              <a:spAutoFit/>
            </a:bodyPr>
            <a:lstStyle/>
            <a:p>
              <a:pPr algn="r"/>
              <a:r>
                <a:rPr lang="en-US" b="1" dirty="0" smtClean="0">
                  <a:solidFill>
                    <a:prstClr val="black"/>
                  </a:solidFill>
                </a:rPr>
                <a:t>380</a:t>
              </a:r>
              <a:endParaRPr lang="en-US" b="1" dirty="0">
                <a:solidFill>
                  <a:prstClr val="black"/>
                </a:solidFill>
              </a:endParaRPr>
            </a:p>
          </p:txBody>
        </p:sp>
        <p:sp>
          <p:nvSpPr>
            <p:cNvPr id="39" name="TextBox 38"/>
            <p:cNvSpPr txBox="1"/>
            <p:nvPr/>
          </p:nvSpPr>
          <p:spPr>
            <a:xfrm>
              <a:off x="3650855" y="6035988"/>
              <a:ext cx="535723" cy="369332"/>
            </a:xfrm>
            <a:prstGeom prst="rect">
              <a:avLst/>
            </a:prstGeom>
            <a:noFill/>
            <a:ln w="3175">
              <a:noFill/>
            </a:ln>
          </p:spPr>
          <p:txBody>
            <a:bodyPr wrap="none" rtlCol="0">
              <a:spAutoFit/>
            </a:bodyPr>
            <a:lstStyle/>
            <a:p>
              <a:pPr algn="r"/>
              <a:r>
                <a:rPr lang="en-US" b="1" dirty="0" smtClean="0">
                  <a:solidFill>
                    <a:prstClr val="black"/>
                  </a:solidFill>
                </a:rPr>
                <a:t>350</a:t>
              </a:r>
              <a:endParaRPr lang="en-US" b="1" dirty="0">
                <a:solidFill>
                  <a:prstClr val="black"/>
                </a:solidFill>
              </a:endParaRPr>
            </a:p>
          </p:txBody>
        </p:sp>
        <p:sp>
          <p:nvSpPr>
            <p:cNvPr id="40" name="TextBox 39"/>
            <p:cNvSpPr txBox="1"/>
            <p:nvPr/>
          </p:nvSpPr>
          <p:spPr>
            <a:xfrm>
              <a:off x="5278487" y="6035988"/>
              <a:ext cx="535723" cy="369332"/>
            </a:xfrm>
            <a:prstGeom prst="rect">
              <a:avLst/>
            </a:prstGeom>
            <a:noFill/>
            <a:ln w="0">
              <a:noFill/>
            </a:ln>
          </p:spPr>
          <p:txBody>
            <a:bodyPr wrap="none" rtlCol="0">
              <a:spAutoFit/>
            </a:bodyPr>
            <a:lstStyle/>
            <a:p>
              <a:pPr algn="r"/>
              <a:r>
                <a:rPr lang="en-US" b="1" dirty="0" smtClean="0">
                  <a:solidFill>
                    <a:prstClr val="black"/>
                  </a:solidFill>
                </a:rPr>
                <a:t>370</a:t>
              </a:r>
              <a:endParaRPr lang="en-US" b="1" dirty="0">
                <a:solidFill>
                  <a:prstClr val="black"/>
                </a:solidFill>
              </a:endParaRPr>
            </a:p>
          </p:txBody>
        </p:sp>
        <p:sp>
          <p:nvSpPr>
            <p:cNvPr id="41" name="TextBox 40"/>
            <p:cNvSpPr txBox="1"/>
            <p:nvPr/>
          </p:nvSpPr>
          <p:spPr>
            <a:xfrm>
              <a:off x="4464671" y="6035988"/>
              <a:ext cx="535723" cy="369332"/>
            </a:xfrm>
            <a:prstGeom prst="rect">
              <a:avLst/>
            </a:prstGeom>
            <a:noFill/>
            <a:ln w="0">
              <a:noFill/>
            </a:ln>
          </p:spPr>
          <p:txBody>
            <a:bodyPr wrap="none" rtlCol="0">
              <a:spAutoFit/>
            </a:bodyPr>
            <a:lstStyle/>
            <a:p>
              <a:pPr algn="r"/>
              <a:r>
                <a:rPr lang="en-US" b="1" dirty="0" smtClean="0">
                  <a:solidFill>
                    <a:prstClr val="black"/>
                  </a:solidFill>
                </a:rPr>
                <a:t>360</a:t>
              </a:r>
              <a:endParaRPr lang="en-US" b="1" dirty="0">
                <a:solidFill>
                  <a:prstClr val="black"/>
                </a:solidFill>
              </a:endParaRPr>
            </a:p>
          </p:txBody>
        </p:sp>
        <p:sp>
          <p:nvSpPr>
            <p:cNvPr id="42" name="TextBox 41"/>
            <p:cNvSpPr txBox="1"/>
            <p:nvPr/>
          </p:nvSpPr>
          <p:spPr>
            <a:xfrm>
              <a:off x="2031020" y="6035988"/>
              <a:ext cx="535723" cy="369332"/>
            </a:xfrm>
            <a:prstGeom prst="rect">
              <a:avLst/>
            </a:prstGeom>
            <a:noFill/>
            <a:ln w="0">
              <a:noFill/>
            </a:ln>
          </p:spPr>
          <p:txBody>
            <a:bodyPr wrap="none" rtlCol="0">
              <a:spAutoFit/>
            </a:bodyPr>
            <a:lstStyle/>
            <a:p>
              <a:pPr algn="r"/>
              <a:r>
                <a:rPr lang="en-US" b="1" dirty="0" smtClean="0">
                  <a:solidFill>
                    <a:prstClr val="black"/>
                  </a:solidFill>
                </a:rPr>
                <a:t>330</a:t>
              </a:r>
              <a:endParaRPr lang="en-US" b="1" dirty="0">
                <a:solidFill>
                  <a:prstClr val="black"/>
                </a:solidFill>
              </a:endParaRPr>
            </a:p>
          </p:txBody>
        </p:sp>
        <p:sp>
          <p:nvSpPr>
            <p:cNvPr id="43" name="TextBox 42"/>
            <p:cNvSpPr txBox="1"/>
            <p:nvPr/>
          </p:nvSpPr>
          <p:spPr>
            <a:xfrm>
              <a:off x="6891742" y="6035988"/>
              <a:ext cx="535723" cy="369332"/>
            </a:xfrm>
            <a:prstGeom prst="rect">
              <a:avLst/>
            </a:prstGeom>
            <a:noFill/>
            <a:ln w="0">
              <a:noFill/>
            </a:ln>
          </p:spPr>
          <p:txBody>
            <a:bodyPr wrap="none" rtlCol="0">
              <a:spAutoFit/>
            </a:bodyPr>
            <a:lstStyle/>
            <a:p>
              <a:pPr algn="r"/>
              <a:r>
                <a:rPr lang="en-US" b="1" dirty="0" smtClean="0">
                  <a:solidFill>
                    <a:prstClr val="black"/>
                  </a:solidFill>
                </a:rPr>
                <a:t>390</a:t>
              </a:r>
              <a:endParaRPr lang="en-US" b="1" dirty="0">
                <a:solidFill>
                  <a:prstClr val="black"/>
                </a:solidFill>
              </a:endParaRPr>
            </a:p>
          </p:txBody>
        </p:sp>
      </p:grpSp>
      <p:sp>
        <p:nvSpPr>
          <p:cNvPr id="44" name="TextBox 43"/>
          <p:cNvSpPr txBox="1"/>
          <p:nvPr/>
        </p:nvSpPr>
        <p:spPr>
          <a:xfrm rot="18900000">
            <a:off x="263617" y="379235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312 – </a:t>
            </a:r>
            <a:r>
              <a:rPr lang="en-US" b="0" dirty="0"/>
              <a:t>Conversion of Constantine</a:t>
            </a:r>
          </a:p>
        </p:txBody>
      </p:sp>
      <p:sp>
        <p:nvSpPr>
          <p:cNvPr id="45" name="TextBox 44"/>
          <p:cNvSpPr txBox="1"/>
          <p:nvPr/>
        </p:nvSpPr>
        <p:spPr>
          <a:xfrm rot="18900000">
            <a:off x="1277820" y="3352302"/>
            <a:ext cx="4706269"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323 – </a:t>
            </a:r>
            <a:r>
              <a:rPr lang="en-US" b="0" dirty="0"/>
              <a:t>Eusebius completes Ecclesiastical History</a:t>
            </a:r>
          </a:p>
        </p:txBody>
      </p:sp>
      <p:sp>
        <p:nvSpPr>
          <p:cNvPr id="46" name="TextBox 45"/>
          <p:cNvSpPr txBox="1"/>
          <p:nvPr/>
        </p:nvSpPr>
        <p:spPr>
          <a:xfrm rot="18900000">
            <a:off x="1733475" y="3754633"/>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325 – </a:t>
            </a:r>
            <a:r>
              <a:rPr lang="en-US" b="0" dirty="0"/>
              <a:t>First Council of </a:t>
            </a:r>
            <a:r>
              <a:rPr lang="en-US" b="0" dirty="0" smtClean="0"/>
              <a:t>Nicaea</a:t>
            </a:r>
            <a:endParaRPr lang="en-US" b="0" dirty="0"/>
          </a:p>
        </p:txBody>
      </p:sp>
      <p:sp>
        <p:nvSpPr>
          <p:cNvPr id="47" name="TextBox 46"/>
          <p:cNvSpPr txBox="1"/>
          <p:nvPr/>
        </p:nvSpPr>
        <p:spPr>
          <a:xfrm rot="18900000">
            <a:off x="4519822" y="3313536"/>
            <a:ext cx="481591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367 – </a:t>
            </a:r>
            <a:r>
              <a:rPr lang="en-US" b="0" dirty="0"/>
              <a:t>Athanasius's letter defines New Testament canon</a:t>
            </a:r>
          </a:p>
        </p:txBody>
      </p:sp>
      <p:sp>
        <p:nvSpPr>
          <p:cNvPr id="48" name="TextBox 47"/>
          <p:cNvSpPr txBox="1"/>
          <p:nvPr/>
        </p:nvSpPr>
        <p:spPr>
          <a:xfrm rot="18900000">
            <a:off x="5765103" y="3548613"/>
            <a:ext cx="41175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381 – </a:t>
            </a:r>
            <a:r>
              <a:rPr lang="en-US" b="0" dirty="0"/>
              <a:t>Christianity made state </a:t>
            </a:r>
            <a:r>
              <a:rPr lang="en-US" b="0" dirty="0" smtClean="0"/>
              <a:t>religion</a:t>
            </a:r>
            <a:endParaRPr lang="en-US" b="0" i="1" dirty="0"/>
          </a:p>
        </p:txBody>
      </p:sp>
      <p:sp>
        <p:nvSpPr>
          <p:cNvPr id="50" name="TextBox 49"/>
          <p:cNvSpPr txBox="1"/>
          <p:nvPr/>
        </p:nvSpPr>
        <p:spPr>
          <a:xfrm rot="18900000">
            <a:off x="6111843" y="3791014"/>
            <a:ext cx="3424025"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381 – </a:t>
            </a:r>
            <a:r>
              <a:rPr lang="en-US" b="0" dirty="0"/>
              <a:t>First Council of Constantinople </a:t>
            </a:r>
          </a:p>
        </p:txBody>
      </p:sp>
      <p:sp>
        <p:nvSpPr>
          <p:cNvPr id="51" name="TextBox 50"/>
          <p:cNvSpPr txBox="1"/>
          <p:nvPr/>
        </p:nvSpPr>
        <p:spPr>
          <a:xfrm rot="18900000">
            <a:off x="630466" y="376647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312 – </a:t>
            </a:r>
            <a:r>
              <a:rPr lang="en-US" b="0" dirty="0"/>
              <a:t>Donatist Schism begins </a:t>
            </a:r>
          </a:p>
        </p:txBody>
      </p:sp>
      <p:sp>
        <p:nvSpPr>
          <p:cNvPr id="55" name="TextBox 54"/>
          <p:cNvSpPr txBox="1"/>
          <p:nvPr/>
        </p:nvSpPr>
        <p:spPr>
          <a:xfrm rot="18900000">
            <a:off x="949315" y="3754630"/>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313 </a:t>
            </a:r>
            <a:r>
              <a:rPr lang="en-US" b="0" dirty="0"/>
              <a:t>– “Edict of Milan”</a:t>
            </a:r>
          </a:p>
        </p:txBody>
      </p:sp>
      <p:sp>
        <p:nvSpPr>
          <p:cNvPr id="24" name="TextBox 23"/>
          <p:cNvSpPr txBox="1"/>
          <p:nvPr/>
        </p:nvSpPr>
        <p:spPr>
          <a:xfrm rot="18900000">
            <a:off x="1212399" y="3791014"/>
            <a:ext cx="3465410" cy="338554"/>
          </a:xfrm>
          <a:prstGeom prst="rect">
            <a:avLst/>
          </a:prstGeom>
          <a:noFill/>
        </p:spPr>
        <p:txBody>
          <a:bodyPr wrap="square" rtlCol="0">
            <a:spAutoFit/>
          </a:bodyPr>
          <a:lstStyle/>
          <a:p>
            <a:r>
              <a:rPr lang="en-US" sz="1600" b="1" dirty="0" smtClean="0">
                <a:solidFill>
                  <a:prstClr val="black"/>
                </a:solidFill>
              </a:rPr>
              <a:t>321 –</a:t>
            </a:r>
            <a:r>
              <a:rPr lang="en-US" sz="1600" dirty="0" smtClean="0">
                <a:solidFill>
                  <a:prstClr val="black"/>
                </a:solidFill>
              </a:rPr>
              <a:t> Rise of Arianism</a:t>
            </a:r>
            <a:endParaRPr lang="en-US" sz="1600" dirty="0">
              <a:solidFill>
                <a:prstClr val="black"/>
              </a:solidFill>
            </a:endParaRPr>
          </a:p>
        </p:txBody>
      </p:sp>
      <p:sp>
        <p:nvSpPr>
          <p:cNvPr id="25" name="TextBox 24"/>
          <p:cNvSpPr txBox="1"/>
          <p:nvPr/>
        </p:nvSpPr>
        <p:spPr>
          <a:xfrm rot="18900000">
            <a:off x="6384255" y="3669701"/>
            <a:ext cx="3767149"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386 – </a:t>
            </a:r>
            <a:r>
              <a:rPr lang="en-US" b="0" dirty="0" smtClean="0"/>
              <a:t>Augustine’s conversion</a:t>
            </a:r>
            <a:endParaRPr lang="en-US" b="0" dirty="0"/>
          </a:p>
        </p:txBody>
      </p:sp>
      <p:sp>
        <p:nvSpPr>
          <p:cNvPr id="26" name="TextBox 25"/>
          <p:cNvSpPr txBox="1"/>
          <p:nvPr/>
        </p:nvSpPr>
        <p:spPr>
          <a:xfrm rot="18900000">
            <a:off x="6714058" y="3816895"/>
            <a:ext cx="3424025"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390 – </a:t>
            </a:r>
            <a:r>
              <a:rPr lang="en-US" b="0" dirty="0"/>
              <a:t>Ambrose defies emperor</a:t>
            </a:r>
          </a:p>
        </p:txBody>
      </p:sp>
    </p:spTree>
    <p:extLst>
      <p:ext uri="{BB962C8B-B14F-4D97-AF65-F5344CB8AC3E}">
        <p14:creationId xmlns:p14="http://schemas.microsoft.com/office/powerpoint/2010/main" val="1136066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1+#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1+#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1+#ppt_w/2"/>
                                          </p:val>
                                        </p:tav>
                                        <p:tav tm="100000">
                                          <p:val>
                                            <p:strVal val="#ppt_x"/>
                                          </p:val>
                                        </p:tav>
                                      </p:tavLst>
                                    </p:anim>
                                    <p:anim calcmode="lin" valueType="num">
                                      <p:cBhvr additive="base">
                                        <p:cTn id="51"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1+#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1+#ppt_w/2"/>
                                          </p:val>
                                        </p:tav>
                                        <p:tav tm="100000">
                                          <p:val>
                                            <p:strVal val="#ppt_x"/>
                                          </p:val>
                                        </p:tav>
                                      </p:tavLst>
                                    </p:anim>
                                    <p:anim calcmode="lin" valueType="num">
                                      <p:cBhvr additive="base">
                                        <p:cTn id="63"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1+#ppt_w/2"/>
                                          </p:val>
                                        </p:tav>
                                        <p:tav tm="100000">
                                          <p:val>
                                            <p:strVal val="#ppt_x"/>
                                          </p:val>
                                        </p:tav>
                                      </p:tavLst>
                                    </p:anim>
                                    <p:anim calcmode="lin" valueType="num">
                                      <p:cBhvr additive="base">
                                        <p:cTn id="6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1+#ppt_w/2"/>
                                          </p:val>
                                        </p:tav>
                                        <p:tav tm="100000">
                                          <p:val>
                                            <p:strVal val="#ppt_x"/>
                                          </p:val>
                                        </p:tav>
                                      </p:tavLst>
                                    </p:anim>
                                    <p:anim calcmode="lin" valueType="num">
                                      <p:cBhvr additive="base">
                                        <p:cTn id="7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1+#ppt_w/2"/>
                                          </p:val>
                                        </p:tav>
                                        <p:tav tm="100000">
                                          <p:val>
                                            <p:strVal val="#ppt_x"/>
                                          </p:val>
                                        </p:tav>
                                      </p:tavLst>
                                    </p:anim>
                                    <p:anim calcmode="lin" valueType="num">
                                      <p:cBhvr additive="base">
                                        <p:cTn id="8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8" grpId="0"/>
      <p:bldP spid="50" grpId="0"/>
      <p:bldP spid="51" grpId="0"/>
      <p:bldP spid="55"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755"/>
            <a:ext cx="9144000" cy="792162"/>
          </a:xfrm>
        </p:spPr>
        <p:txBody>
          <a:bodyPr>
            <a:noAutofit/>
          </a:bodyPr>
          <a:lstStyle/>
          <a:p>
            <a:r>
              <a:rPr lang="en-US" sz="6000" b="1" dirty="0" smtClean="0"/>
              <a:t>The Fifth Century</a:t>
            </a:r>
            <a:endParaRPr lang="en-US" b="1" dirty="0"/>
          </a:p>
        </p:txBody>
      </p:sp>
      <p:sp>
        <p:nvSpPr>
          <p:cNvPr id="38" name="TextBox 37"/>
          <p:cNvSpPr txBox="1"/>
          <p:nvPr/>
        </p:nvSpPr>
        <p:spPr>
          <a:xfrm rot="18900000">
            <a:off x="-369900" y="3860113"/>
            <a:ext cx="3343167" cy="338554"/>
          </a:xfrm>
          <a:prstGeom prst="rect">
            <a:avLst/>
          </a:prstGeom>
          <a:noFill/>
        </p:spPr>
        <p:txBody>
          <a:bodyPr wrap="square" rtlCol="0">
            <a:spAutoFit/>
          </a:bodyPr>
          <a:lstStyle/>
          <a:p>
            <a:pPr marL="396875" indent="-396875"/>
            <a:r>
              <a:rPr lang="en-US" sz="1600" b="1" dirty="0" smtClean="0"/>
              <a:t>405 –</a:t>
            </a:r>
            <a:r>
              <a:rPr lang="en-US" sz="1600" dirty="0" smtClean="0"/>
              <a:t> </a:t>
            </a:r>
            <a:r>
              <a:rPr lang="en-US" sz="1600" dirty="0"/>
              <a:t>Jerome completes the Vulgate</a:t>
            </a:r>
            <a:endParaRPr lang="en-US" sz="1600" dirty="0">
              <a:solidFill>
                <a:prstClr val="black"/>
              </a:solidFill>
            </a:endParaRPr>
          </a:p>
        </p:txBody>
      </p:sp>
      <p:sp>
        <p:nvSpPr>
          <p:cNvPr id="13" name="TextBox 12"/>
          <p:cNvSpPr txBox="1"/>
          <p:nvPr/>
        </p:nvSpPr>
        <p:spPr>
          <a:xfrm>
            <a:off x="0" y="990600"/>
            <a:ext cx="9144000" cy="584775"/>
          </a:xfrm>
          <a:prstGeom prst="rect">
            <a:avLst/>
          </a:prstGeom>
          <a:noFill/>
        </p:spPr>
        <p:txBody>
          <a:bodyPr wrap="square" rtlCol="0">
            <a:spAutoFit/>
          </a:bodyPr>
          <a:lstStyle/>
          <a:p>
            <a:pPr algn="ctr"/>
            <a:r>
              <a:rPr lang="en-US" sz="3200" b="1" dirty="0" smtClean="0">
                <a:solidFill>
                  <a:prstClr val="black"/>
                </a:solidFill>
              </a:rPr>
              <a:t>Fall of Rome; Battle Over Christology</a:t>
            </a:r>
            <a:endParaRPr lang="en-US" sz="3200" b="1" dirty="0">
              <a:solidFill>
                <a:prstClr val="black"/>
              </a:solidFill>
            </a:endParaRPr>
          </a:p>
        </p:txBody>
      </p:sp>
      <p:grpSp>
        <p:nvGrpSpPr>
          <p:cNvPr id="3" name="Group 2"/>
          <p:cNvGrpSpPr/>
          <p:nvPr/>
        </p:nvGrpSpPr>
        <p:grpSpPr>
          <a:xfrm>
            <a:off x="130438" y="5172973"/>
            <a:ext cx="8104483" cy="1232347"/>
            <a:chOff x="130438" y="5172973"/>
            <a:chExt cx="8104483" cy="1232347"/>
          </a:xfrm>
        </p:grpSpPr>
        <p:sp>
          <p:nvSpPr>
            <p:cNvPr id="10" name="TextBox 9"/>
            <p:cNvSpPr txBox="1"/>
            <p:nvPr/>
          </p:nvSpPr>
          <p:spPr>
            <a:xfrm>
              <a:off x="7699198" y="6035988"/>
              <a:ext cx="535723" cy="369332"/>
            </a:xfrm>
            <a:prstGeom prst="rect">
              <a:avLst/>
            </a:prstGeom>
            <a:noFill/>
            <a:ln w="0">
              <a:noFill/>
            </a:ln>
          </p:spPr>
          <p:txBody>
            <a:bodyPr wrap="none" rtlCol="0">
              <a:spAutoFit/>
            </a:bodyPr>
            <a:lstStyle/>
            <a:p>
              <a:pPr algn="r"/>
              <a:r>
                <a:rPr lang="en-US" b="1" dirty="0" smtClean="0">
                  <a:solidFill>
                    <a:prstClr val="black"/>
                  </a:solidFill>
                </a:rPr>
                <a:t>500</a:t>
              </a:r>
              <a:endParaRPr lang="en-US" b="1" dirty="0">
                <a:solidFill>
                  <a:prstClr val="black"/>
                </a:solidFill>
              </a:endParaRPr>
            </a:p>
          </p:txBody>
        </p:sp>
        <p:sp>
          <p:nvSpPr>
            <p:cNvPr id="2" name="Rectangle 1"/>
            <p:cNvSpPr/>
            <p:nvPr/>
          </p:nvSpPr>
          <p:spPr>
            <a:xfrm>
              <a:off x="130438" y="5172973"/>
              <a:ext cx="7836621"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rPr>
                <a:t>Fifth Century</a:t>
              </a:r>
              <a:endParaRPr lang="en-US" sz="2400" b="1" dirty="0">
                <a:solidFill>
                  <a:prstClr val="black"/>
                </a:solidFill>
              </a:endParaRPr>
            </a:p>
          </p:txBody>
        </p:sp>
        <p:sp>
          <p:nvSpPr>
            <p:cNvPr id="32" name="TextBox 31"/>
            <p:cNvSpPr txBox="1"/>
            <p:nvPr/>
          </p:nvSpPr>
          <p:spPr>
            <a:xfrm>
              <a:off x="416328" y="6035988"/>
              <a:ext cx="535723" cy="369332"/>
            </a:xfrm>
            <a:prstGeom prst="rect">
              <a:avLst/>
            </a:prstGeom>
            <a:noFill/>
            <a:ln w="0">
              <a:noFill/>
            </a:ln>
          </p:spPr>
          <p:txBody>
            <a:bodyPr wrap="none" rtlCol="0">
              <a:spAutoFit/>
            </a:bodyPr>
            <a:lstStyle/>
            <a:p>
              <a:pPr algn="r"/>
              <a:r>
                <a:rPr lang="en-US" b="1" dirty="0" smtClean="0">
                  <a:solidFill>
                    <a:prstClr val="black"/>
                  </a:solidFill>
                </a:rPr>
                <a:t>410</a:t>
              </a:r>
              <a:endParaRPr lang="en-US" b="1" dirty="0">
                <a:solidFill>
                  <a:prstClr val="black"/>
                </a:solidFill>
              </a:endParaRPr>
            </a:p>
          </p:txBody>
        </p:sp>
        <p:sp>
          <p:nvSpPr>
            <p:cNvPr id="34" name="TextBox 33"/>
            <p:cNvSpPr txBox="1"/>
            <p:nvPr/>
          </p:nvSpPr>
          <p:spPr>
            <a:xfrm>
              <a:off x="1222198" y="6035988"/>
              <a:ext cx="535723" cy="369332"/>
            </a:xfrm>
            <a:prstGeom prst="rect">
              <a:avLst/>
            </a:prstGeom>
            <a:noFill/>
            <a:ln w="0">
              <a:noFill/>
            </a:ln>
          </p:spPr>
          <p:txBody>
            <a:bodyPr wrap="none" rtlCol="0">
              <a:spAutoFit/>
            </a:bodyPr>
            <a:lstStyle/>
            <a:p>
              <a:pPr algn="r"/>
              <a:r>
                <a:rPr lang="en-US" b="1" dirty="0" smtClean="0">
                  <a:solidFill>
                    <a:prstClr val="black"/>
                  </a:solidFill>
                </a:rPr>
                <a:t>420</a:t>
              </a:r>
              <a:endParaRPr lang="en-US" b="1" dirty="0">
                <a:solidFill>
                  <a:prstClr val="black"/>
                </a:solidFill>
              </a:endParaRPr>
            </a:p>
          </p:txBody>
        </p:sp>
        <p:sp>
          <p:nvSpPr>
            <p:cNvPr id="35" name="TextBox 34"/>
            <p:cNvSpPr txBox="1"/>
            <p:nvPr/>
          </p:nvSpPr>
          <p:spPr>
            <a:xfrm>
              <a:off x="2844836" y="6035988"/>
              <a:ext cx="535723" cy="369332"/>
            </a:xfrm>
            <a:prstGeom prst="rect">
              <a:avLst/>
            </a:prstGeom>
            <a:noFill/>
            <a:ln w="0">
              <a:noFill/>
            </a:ln>
          </p:spPr>
          <p:txBody>
            <a:bodyPr wrap="none" rtlCol="0">
              <a:spAutoFit/>
            </a:bodyPr>
            <a:lstStyle/>
            <a:p>
              <a:pPr algn="r"/>
              <a:r>
                <a:rPr lang="en-US" b="1" dirty="0" smtClean="0">
                  <a:solidFill>
                    <a:prstClr val="black"/>
                  </a:solidFill>
                </a:rPr>
                <a:t>440</a:t>
              </a:r>
              <a:endParaRPr lang="en-US" b="1" dirty="0">
                <a:solidFill>
                  <a:prstClr val="black"/>
                </a:solidFill>
              </a:endParaRPr>
            </a:p>
          </p:txBody>
        </p:sp>
        <p:sp>
          <p:nvSpPr>
            <p:cNvPr id="37" name="TextBox 36"/>
            <p:cNvSpPr txBox="1"/>
            <p:nvPr/>
          </p:nvSpPr>
          <p:spPr>
            <a:xfrm>
              <a:off x="6092303" y="6035988"/>
              <a:ext cx="535723" cy="369332"/>
            </a:xfrm>
            <a:prstGeom prst="rect">
              <a:avLst/>
            </a:prstGeom>
            <a:noFill/>
            <a:ln w="0">
              <a:noFill/>
            </a:ln>
          </p:spPr>
          <p:txBody>
            <a:bodyPr wrap="none" rtlCol="0">
              <a:spAutoFit/>
            </a:bodyPr>
            <a:lstStyle/>
            <a:p>
              <a:pPr algn="r"/>
              <a:r>
                <a:rPr lang="en-US" b="1" dirty="0" smtClean="0">
                  <a:solidFill>
                    <a:prstClr val="black"/>
                  </a:solidFill>
                </a:rPr>
                <a:t>480</a:t>
              </a:r>
              <a:endParaRPr lang="en-US" b="1" dirty="0">
                <a:solidFill>
                  <a:prstClr val="black"/>
                </a:solidFill>
              </a:endParaRPr>
            </a:p>
          </p:txBody>
        </p:sp>
        <p:sp>
          <p:nvSpPr>
            <p:cNvPr id="39" name="TextBox 38"/>
            <p:cNvSpPr txBox="1"/>
            <p:nvPr/>
          </p:nvSpPr>
          <p:spPr>
            <a:xfrm>
              <a:off x="3650855" y="6035988"/>
              <a:ext cx="535723" cy="369332"/>
            </a:xfrm>
            <a:prstGeom prst="rect">
              <a:avLst/>
            </a:prstGeom>
            <a:noFill/>
            <a:ln w="3175">
              <a:noFill/>
            </a:ln>
          </p:spPr>
          <p:txBody>
            <a:bodyPr wrap="none" rtlCol="0">
              <a:spAutoFit/>
            </a:bodyPr>
            <a:lstStyle/>
            <a:p>
              <a:pPr algn="r"/>
              <a:r>
                <a:rPr lang="en-US" b="1" dirty="0" smtClean="0">
                  <a:solidFill>
                    <a:prstClr val="black"/>
                  </a:solidFill>
                </a:rPr>
                <a:t>450</a:t>
              </a:r>
              <a:endParaRPr lang="en-US" b="1" dirty="0">
                <a:solidFill>
                  <a:prstClr val="black"/>
                </a:solidFill>
              </a:endParaRPr>
            </a:p>
          </p:txBody>
        </p:sp>
        <p:sp>
          <p:nvSpPr>
            <p:cNvPr id="40" name="TextBox 39"/>
            <p:cNvSpPr txBox="1"/>
            <p:nvPr/>
          </p:nvSpPr>
          <p:spPr>
            <a:xfrm>
              <a:off x="5278487" y="6035988"/>
              <a:ext cx="535723" cy="369332"/>
            </a:xfrm>
            <a:prstGeom prst="rect">
              <a:avLst/>
            </a:prstGeom>
            <a:noFill/>
            <a:ln w="0">
              <a:noFill/>
            </a:ln>
          </p:spPr>
          <p:txBody>
            <a:bodyPr wrap="none" rtlCol="0">
              <a:spAutoFit/>
            </a:bodyPr>
            <a:lstStyle/>
            <a:p>
              <a:pPr algn="r"/>
              <a:r>
                <a:rPr lang="en-US" b="1" dirty="0" smtClean="0">
                  <a:solidFill>
                    <a:prstClr val="black"/>
                  </a:solidFill>
                </a:rPr>
                <a:t>470</a:t>
              </a:r>
              <a:endParaRPr lang="en-US" b="1" dirty="0">
                <a:solidFill>
                  <a:prstClr val="black"/>
                </a:solidFill>
              </a:endParaRPr>
            </a:p>
          </p:txBody>
        </p:sp>
        <p:sp>
          <p:nvSpPr>
            <p:cNvPr id="41" name="TextBox 40"/>
            <p:cNvSpPr txBox="1"/>
            <p:nvPr/>
          </p:nvSpPr>
          <p:spPr>
            <a:xfrm>
              <a:off x="4464671" y="6035988"/>
              <a:ext cx="535723" cy="369332"/>
            </a:xfrm>
            <a:prstGeom prst="rect">
              <a:avLst/>
            </a:prstGeom>
            <a:noFill/>
            <a:ln w="0">
              <a:noFill/>
            </a:ln>
          </p:spPr>
          <p:txBody>
            <a:bodyPr wrap="none" rtlCol="0">
              <a:spAutoFit/>
            </a:bodyPr>
            <a:lstStyle/>
            <a:p>
              <a:pPr algn="r"/>
              <a:r>
                <a:rPr lang="en-US" b="1" dirty="0" smtClean="0">
                  <a:solidFill>
                    <a:prstClr val="black"/>
                  </a:solidFill>
                </a:rPr>
                <a:t>460</a:t>
              </a:r>
              <a:endParaRPr lang="en-US" b="1" dirty="0">
                <a:solidFill>
                  <a:prstClr val="black"/>
                </a:solidFill>
              </a:endParaRPr>
            </a:p>
          </p:txBody>
        </p:sp>
        <p:sp>
          <p:nvSpPr>
            <p:cNvPr id="42" name="TextBox 41"/>
            <p:cNvSpPr txBox="1"/>
            <p:nvPr/>
          </p:nvSpPr>
          <p:spPr>
            <a:xfrm>
              <a:off x="2031020" y="6035988"/>
              <a:ext cx="535723" cy="369332"/>
            </a:xfrm>
            <a:prstGeom prst="rect">
              <a:avLst/>
            </a:prstGeom>
            <a:noFill/>
            <a:ln w="0">
              <a:noFill/>
            </a:ln>
          </p:spPr>
          <p:txBody>
            <a:bodyPr wrap="none" rtlCol="0">
              <a:spAutoFit/>
            </a:bodyPr>
            <a:lstStyle/>
            <a:p>
              <a:pPr algn="r"/>
              <a:r>
                <a:rPr lang="en-US" b="1" dirty="0" smtClean="0">
                  <a:solidFill>
                    <a:prstClr val="black"/>
                  </a:solidFill>
                </a:rPr>
                <a:t>430</a:t>
              </a:r>
              <a:endParaRPr lang="en-US" b="1" dirty="0">
                <a:solidFill>
                  <a:prstClr val="black"/>
                </a:solidFill>
              </a:endParaRPr>
            </a:p>
          </p:txBody>
        </p:sp>
        <p:sp>
          <p:nvSpPr>
            <p:cNvPr id="43" name="TextBox 42"/>
            <p:cNvSpPr txBox="1"/>
            <p:nvPr/>
          </p:nvSpPr>
          <p:spPr>
            <a:xfrm>
              <a:off x="6891742" y="6035988"/>
              <a:ext cx="535723" cy="369332"/>
            </a:xfrm>
            <a:prstGeom prst="rect">
              <a:avLst/>
            </a:prstGeom>
            <a:noFill/>
            <a:ln w="0">
              <a:noFill/>
            </a:ln>
          </p:spPr>
          <p:txBody>
            <a:bodyPr wrap="none" rtlCol="0">
              <a:spAutoFit/>
            </a:bodyPr>
            <a:lstStyle/>
            <a:p>
              <a:pPr algn="r"/>
              <a:r>
                <a:rPr lang="en-US" b="1" dirty="0" smtClean="0">
                  <a:solidFill>
                    <a:prstClr val="black"/>
                  </a:solidFill>
                </a:rPr>
                <a:t>490</a:t>
              </a:r>
              <a:endParaRPr lang="en-US" b="1" dirty="0">
                <a:solidFill>
                  <a:prstClr val="black"/>
                </a:solidFill>
              </a:endParaRPr>
            </a:p>
          </p:txBody>
        </p:sp>
      </p:grpSp>
      <p:sp>
        <p:nvSpPr>
          <p:cNvPr id="44" name="TextBox 43"/>
          <p:cNvSpPr txBox="1"/>
          <p:nvPr/>
        </p:nvSpPr>
        <p:spPr>
          <a:xfrm rot="18900000">
            <a:off x="240962" y="3766477"/>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410 – </a:t>
            </a:r>
            <a:r>
              <a:rPr lang="en-US" b="0" dirty="0"/>
              <a:t>Rome sacked by Visigoths</a:t>
            </a:r>
          </a:p>
        </p:txBody>
      </p:sp>
      <p:sp>
        <p:nvSpPr>
          <p:cNvPr id="47" name="TextBox 46"/>
          <p:cNvSpPr txBox="1"/>
          <p:nvPr/>
        </p:nvSpPr>
        <p:spPr>
          <a:xfrm rot="18900000">
            <a:off x="3406253" y="3339417"/>
            <a:ext cx="481591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451 – </a:t>
            </a:r>
            <a:r>
              <a:rPr lang="en-US" b="0" dirty="0"/>
              <a:t>Council of Chalcedon</a:t>
            </a:r>
          </a:p>
        </p:txBody>
      </p:sp>
      <p:sp>
        <p:nvSpPr>
          <p:cNvPr id="51" name="TextBox 50"/>
          <p:cNvSpPr txBox="1"/>
          <p:nvPr/>
        </p:nvSpPr>
        <p:spPr>
          <a:xfrm rot="18900000">
            <a:off x="1729435" y="3750662"/>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431 – </a:t>
            </a:r>
            <a:r>
              <a:rPr lang="en-US" b="0" dirty="0"/>
              <a:t>Council of Ephesus</a:t>
            </a:r>
          </a:p>
        </p:txBody>
      </p:sp>
      <p:sp>
        <p:nvSpPr>
          <p:cNvPr id="55" name="TextBox 54"/>
          <p:cNvSpPr txBox="1"/>
          <p:nvPr/>
        </p:nvSpPr>
        <p:spPr>
          <a:xfrm rot="18900000">
            <a:off x="1959929" y="3751846"/>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a:t>432 – </a:t>
            </a:r>
            <a:r>
              <a:rPr lang="en-US" b="0" dirty="0"/>
              <a:t>Patrick begins mission to Ireland</a:t>
            </a:r>
          </a:p>
        </p:txBody>
      </p:sp>
      <p:sp>
        <p:nvSpPr>
          <p:cNvPr id="24" name="TextBox 23"/>
          <p:cNvSpPr txBox="1"/>
          <p:nvPr/>
        </p:nvSpPr>
        <p:spPr>
          <a:xfrm rot="18900000">
            <a:off x="2353864" y="3220790"/>
            <a:ext cx="5036865" cy="338554"/>
          </a:xfrm>
          <a:prstGeom prst="rect">
            <a:avLst/>
          </a:prstGeom>
          <a:noFill/>
        </p:spPr>
        <p:txBody>
          <a:bodyPr wrap="square" rtlCol="0">
            <a:spAutoFit/>
          </a:bodyPr>
          <a:lstStyle/>
          <a:p>
            <a:r>
              <a:rPr lang="en-US" sz="1600" b="1" dirty="0"/>
              <a:t>440 –</a:t>
            </a:r>
            <a:r>
              <a:rPr lang="en-US" sz="1600" dirty="0"/>
              <a:t> Leo the Great consecrated bishop of Rome</a:t>
            </a:r>
            <a:endParaRPr lang="en-US" sz="1600" dirty="0">
              <a:solidFill>
                <a:prstClr val="black"/>
              </a:solidFill>
            </a:endParaRPr>
          </a:p>
        </p:txBody>
      </p:sp>
      <p:sp>
        <p:nvSpPr>
          <p:cNvPr id="27" name="TextBox 26"/>
          <p:cNvSpPr txBox="1"/>
          <p:nvPr/>
        </p:nvSpPr>
        <p:spPr>
          <a:xfrm rot="18900000">
            <a:off x="1322144" y="3659374"/>
            <a:ext cx="3793010"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426 </a:t>
            </a:r>
            <a:r>
              <a:rPr lang="en-US" dirty="0"/>
              <a:t>– </a:t>
            </a:r>
            <a:r>
              <a:rPr lang="en-US" b="0" dirty="0" smtClean="0"/>
              <a:t>Augustine publishes </a:t>
            </a:r>
            <a:r>
              <a:rPr lang="en-US" b="0" i="1" dirty="0" smtClean="0"/>
              <a:t>The City of God</a:t>
            </a:r>
            <a:endParaRPr lang="en-US" b="0" i="1" dirty="0"/>
          </a:p>
        </p:txBody>
      </p:sp>
      <p:sp>
        <p:nvSpPr>
          <p:cNvPr id="28" name="TextBox 27"/>
          <p:cNvSpPr txBox="1"/>
          <p:nvPr/>
        </p:nvSpPr>
        <p:spPr>
          <a:xfrm rot="18900000">
            <a:off x="-11255" y="3819603"/>
            <a:ext cx="3343167" cy="338554"/>
          </a:xfrm>
          <a:prstGeom prst="rect">
            <a:avLst/>
          </a:prstGeom>
          <a:noFill/>
        </p:spPr>
        <p:txBody>
          <a:bodyPr wrap="square" rtlCol="0">
            <a:spAutoFit/>
          </a:bodyPr>
          <a:lstStyle/>
          <a:p>
            <a:pPr marL="396875" indent="-396875"/>
            <a:r>
              <a:rPr lang="en-US" sz="1600" b="1" dirty="0" smtClean="0"/>
              <a:t>407 –</a:t>
            </a:r>
            <a:r>
              <a:rPr lang="en-US" sz="1600" dirty="0" smtClean="0"/>
              <a:t> John Chrysostom dies</a:t>
            </a:r>
            <a:endParaRPr lang="en-US" sz="1600" dirty="0">
              <a:solidFill>
                <a:prstClr val="black"/>
              </a:solidFill>
            </a:endParaRPr>
          </a:p>
        </p:txBody>
      </p:sp>
      <p:sp>
        <p:nvSpPr>
          <p:cNvPr id="30" name="TextBox 29"/>
          <p:cNvSpPr txBox="1"/>
          <p:nvPr/>
        </p:nvSpPr>
        <p:spPr>
          <a:xfrm rot="18900000">
            <a:off x="6215421" y="3643367"/>
            <a:ext cx="3757974" cy="584775"/>
          </a:xfrm>
          <a:prstGeom prst="rect">
            <a:avLst/>
          </a:prstGeom>
          <a:noFill/>
        </p:spPr>
        <p:txBody>
          <a:bodyPr wrap="square" rtlCol="0">
            <a:spAutoFit/>
          </a:bodyPr>
          <a:lstStyle>
            <a:defPPr>
              <a:defRPr lang="en-US"/>
            </a:defPPr>
            <a:lvl1pPr marL="396875" indent="-396875">
              <a:defRPr sz="1600" b="1">
                <a:solidFill>
                  <a:prstClr val="black"/>
                </a:solidFill>
              </a:defRPr>
            </a:lvl1pPr>
          </a:lstStyle>
          <a:p>
            <a:r>
              <a:rPr lang="en-US" dirty="0" smtClean="0"/>
              <a:t>486 – </a:t>
            </a:r>
            <a:r>
              <a:rPr lang="en-US" b="0" dirty="0" smtClean="0"/>
              <a:t>Persian </a:t>
            </a:r>
            <a:r>
              <a:rPr lang="en-US" b="0" dirty="0"/>
              <a:t>Church council </a:t>
            </a:r>
            <a:r>
              <a:rPr lang="en-US" b="0" dirty="0" smtClean="0"/>
              <a:t>adopts </a:t>
            </a:r>
            <a:r>
              <a:rPr lang="en-US" b="0" i="1" dirty="0" smtClean="0"/>
              <a:t>Nestorian</a:t>
            </a:r>
            <a:r>
              <a:rPr lang="en-US" b="0" dirty="0" smtClean="0"/>
              <a:t> </a:t>
            </a:r>
            <a:r>
              <a:rPr lang="en-US" b="0" dirty="0"/>
              <a:t>statement of faith</a:t>
            </a:r>
          </a:p>
        </p:txBody>
      </p:sp>
    </p:spTree>
    <p:extLst>
      <p:ext uri="{BB962C8B-B14F-4D97-AF65-F5344CB8AC3E}">
        <p14:creationId xmlns:p14="http://schemas.microsoft.com/office/powerpoint/2010/main" val="1298888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1+#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1+#ppt_w/2"/>
                                          </p:val>
                                        </p:tav>
                                        <p:tav tm="100000">
                                          <p:val>
                                            <p:strVal val="#ppt_x"/>
                                          </p:val>
                                        </p:tav>
                                      </p:tavLst>
                                    </p:anim>
                                    <p:anim calcmode="lin" valueType="num">
                                      <p:cBhvr additive="base">
                                        <p:cTn id="5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1+#ppt_w/2"/>
                                          </p:val>
                                        </p:tav>
                                        <p:tav tm="100000">
                                          <p:val>
                                            <p:strVal val="#ppt_x"/>
                                          </p:val>
                                        </p:tav>
                                      </p:tavLst>
                                    </p:anim>
                                    <p:anim calcmode="lin" valueType="num">
                                      <p:cBhvr additive="base">
                                        <p:cTn id="57"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1+#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7" grpId="0"/>
      <p:bldP spid="51" grpId="0"/>
      <p:bldP spid="55" grpId="0"/>
      <p:bldP spid="24" grpId="0"/>
      <p:bldP spid="27" grpId="0"/>
      <p:bldP spid="28"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203406</TotalTime>
  <Words>1716</Words>
  <Application>Microsoft Office PowerPoint</Application>
  <PresentationFormat>On-screen Show (4:3)</PresentationFormat>
  <Paragraphs>234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140_Office Theme</vt:lpstr>
      <vt:lpstr>141_Office Theme</vt:lpstr>
      <vt:lpstr>1_Office Theme</vt:lpstr>
      <vt:lpstr>PowerPoint Presentation</vt:lpstr>
      <vt:lpstr>Review</vt:lpstr>
      <vt:lpstr>Review</vt:lpstr>
      <vt:lpstr>The Early Church</vt:lpstr>
      <vt:lpstr>The First Century</vt:lpstr>
      <vt:lpstr>The Second Century</vt:lpstr>
      <vt:lpstr>The Third Century</vt:lpstr>
      <vt:lpstr>The Fourth Century</vt:lpstr>
      <vt:lpstr>The Fifth Century</vt:lpstr>
      <vt:lpstr>The Sixth Century</vt:lpstr>
      <vt:lpstr>Major Periods of Church History </vt:lpstr>
      <vt:lpstr>The Medieval Church</vt:lpstr>
      <vt:lpstr>The Medieval Church</vt:lpstr>
      <vt:lpstr>The Medieval Church</vt:lpstr>
      <vt:lpstr>Brief Overview of the Middle Ages</vt:lpstr>
      <vt:lpstr>Brief Overview of the Middle Ages</vt:lpstr>
      <vt:lpstr>Brief Overview of the Middle Ages</vt:lpstr>
      <vt:lpstr>Brief Overview of the Middle Ages</vt:lpstr>
      <vt:lpstr>Gregory the Great</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3407</cp:revision>
  <cp:lastPrinted>2019-07-28T13:36:59Z</cp:lastPrinted>
  <dcterms:created xsi:type="dcterms:W3CDTF">2018-06-08T00:19:32Z</dcterms:created>
  <dcterms:modified xsi:type="dcterms:W3CDTF">2019-07-29T01:35:55Z</dcterms:modified>
</cp:coreProperties>
</file>