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772" r:id="rId2"/>
    <p:sldMasterId id="2147485784" r:id="rId3"/>
    <p:sldMasterId id="2147485796" r:id="rId4"/>
  </p:sldMasterIdLst>
  <p:notesMasterIdLst>
    <p:notesMasterId r:id="rId31"/>
  </p:notesMasterIdLst>
  <p:handoutMasterIdLst>
    <p:handoutMasterId r:id="rId32"/>
  </p:handoutMasterIdLst>
  <p:sldIdLst>
    <p:sldId id="1999" r:id="rId5"/>
    <p:sldId id="2000" r:id="rId6"/>
    <p:sldId id="2005" r:id="rId7"/>
    <p:sldId id="2001" r:id="rId8"/>
    <p:sldId id="2006" r:id="rId9"/>
    <p:sldId id="2008" r:id="rId10"/>
    <p:sldId id="2015" r:id="rId11"/>
    <p:sldId id="2010" r:id="rId12"/>
    <p:sldId id="2009" r:id="rId13"/>
    <p:sldId id="2013" r:id="rId14"/>
    <p:sldId id="2029" r:id="rId15"/>
    <p:sldId id="2017" r:id="rId16"/>
    <p:sldId id="2011" r:id="rId17"/>
    <p:sldId id="2016" r:id="rId18"/>
    <p:sldId id="2014" r:id="rId19"/>
    <p:sldId id="2019" r:id="rId20"/>
    <p:sldId id="2018" r:id="rId21"/>
    <p:sldId id="2012" r:id="rId22"/>
    <p:sldId id="2020" r:id="rId23"/>
    <p:sldId id="2021" r:id="rId24"/>
    <p:sldId id="2022" r:id="rId25"/>
    <p:sldId id="2030" r:id="rId26"/>
    <p:sldId id="2032" r:id="rId27"/>
    <p:sldId id="2002" r:id="rId28"/>
    <p:sldId id="2003" r:id="rId29"/>
    <p:sldId id="2004" r:id="rId3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9/1/2019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9/1/2019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152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3860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573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519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4864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7190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9954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105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2617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887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523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3344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812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2679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626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7087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1935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326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190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3076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263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971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484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0913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2325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6811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8934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830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57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9565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538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6854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760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9/1/2019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9070331"/>
      </p:ext>
    </p:extLst>
  </p:cSld>
  <p:clrMap bg1="lt1" tx1="dk1" bg2="lt2" tx2="dk2" accent1="accent1" accent2="accent2" accent3="accent3" accent4="accent4" accent5="accent5" accent6="accent6" hlink="hlink" folHlink="folHlink"/>
  <p:sldLayoutIdLst>
    <p:sldLayoutId id="2147485773" r:id="rId1"/>
    <p:sldLayoutId id="2147485774" r:id="rId2"/>
    <p:sldLayoutId id="2147485775" r:id="rId3"/>
    <p:sldLayoutId id="2147485776" r:id="rId4"/>
    <p:sldLayoutId id="2147485777" r:id="rId5"/>
    <p:sldLayoutId id="2147485778" r:id="rId6"/>
    <p:sldLayoutId id="2147485779" r:id="rId7"/>
    <p:sldLayoutId id="2147485780" r:id="rId8"/>
    <p:sldLayoutId id="2147485781" r:id="rId9"/>
    <p:sldLayoutId id="2147485782" r:id="rId10"/>
    <p:sldLayoutId id="2147485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742931"/>
      </p:ext>
    </p:extLst>
  </p:cSld>
  <p:clrMap bg1="lt1" tx1="dk1" bg2="lt2" tx2="dk2" accent1="accent1" accent2="accent2" accent3="accent3" accent4="accent4" accent5="accent5" accent6="accent6" hlink="hlink" folHlink="folHlink"/>
  <p:sldLayoutIdLst>
    <p:sldLayoutId id="2147485785" r:id="rId1"/>
    <p:sldLayoutId id="2147485786" r:id="rId2"/>
    <p:sldLayoutId id="2147485787" r:id="rId3"/>
    <p:sldLayoutId id="2147485788" r:id="rId4"/>
    <p:sldLayoutId id="2147485789" r:id="rId5"/>
    <p:sldLayoutId id="2147485790" r:id="rId6"/>
    <p:sldLayoutId id="2147485791" r:id="rId7"/>
    <p:sldLayoutId id="2147485792" r:id="rId8"/>
    <p:sldLayoutId id="2147485793" r:id="rId9"/>
    <p:sldLayoutId id="2147485794" r:id="rId10"/>
    <p:sldLayoutId id="2147485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849606"/>
      </p:ext>
    </p:extLst>
  </p:cSld>
  <p:clrMap bg1="lt1" tx1="dk1" bg2="lt2" tx2="dk2" accent1="accent1" accent2="accent2" accent3="accent3" accent4="accent4" accent5="accent5" accent6="accent6" hlink="hlink" folHlink="folHlink"/>
  <p:sldLayoutIdLst>
    <p:sldLayoutId id="2147485797" r:id="rId1"/>
    <p:sldLayoutId id="2147485798" r:id="rId2"/>
    <p:sldLayoutId id="2147485799" r:id="rId3"/>
    <p:sldLayoutId id="2147485800" r:id="rId4"/>
    <p:sldLayoutId id="2147485801" r:id="rId5"/>
    <p:sldLayoutId id="2147485802" r:id="rId6"/>
    <p:sldLayoutId id="2147485803" r:id="rId7"/>
    <p:sldLayoutId id="2147485804" r:id="rId8"/>
    <p:sldLayoutId id="2147485805" r:id="rId9"/>
    <p:sldLayoutId id="2147485806" r:id="rId10"/>
    <p:sldLayoutId id="2147485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en.wikipedia.org/wiki/Greek_fire#/media/File:Greekfire-madridskylitzes1.jpg"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i3.wp.com/iranpoliticsclub.net/maps/images/109%20Muslim%20Conquest%20632-750%20Map.jpg"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collections.leventhalmap.org/search/commonwealth:q524n615z"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Charles_de_Steuben#/media/File:Steuben_-_Bataille_de_Poitiers.png"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i3.wp.com/iranpoliticsclub.net/maps/images/109%20Muslim%20Conquest%20632-750%20Map.jpg"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hyperlink" Target="https://en.wikipedia.org/wiki/Christianity_in_the_Ottoman_Empire#/media/File:Gennadios.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hyperlink" Target="https://www.hopehelps.org/volunteer-appreciation-week-201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7.xml"/><Relationship Id="rId1" Type="http://schemas.openxmlformats.org/officeDocument/2006/relationships/themeOverride" Target="../theme/themeOverride15.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islamandwesterncivilisation.com/posts/islam-a-religion-of-peace/historical-reality-muslim-conques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Early_Muslim_conquests#/media/File:Muslim_Conquest.PNG"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i1.wp.com/slife.org/wp-content/uploads/Islam-and-Its-Arabian-Context.png?fit=1600,902&amp;ssl=1" TargetMode="Externa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597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17" y="0"/>
            <a:ext cx="9144000" cy="838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6">
                      <a:satMod val="175000"/>
                      <a:alpha val="40000"/>
                    </a:schemeClr>
                  </a:glow>
                  <a:outerShdw blurRad="50800" dist="39000" dir="5460000" algn="tl">
                    <a:srgbClr val="000000">
                      <a:alpha val="38000"/>
                    </a:srgbClr>
                  </a:outerShdw>
                </a:effectLst>
              </a:rPr>
              <a:t>Greek Fire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6">
                    <a:satMod val="175000"/>
                    <a:alpha val="40000"/>
                  </a:schemeClr>
                </a:glow>
                <a:outerShdw blurRad="50800" dist="39000" dir="5460000" algn="tl">
                  <a:srgbClr val="000000">
                    <a:alpha val="38000"/>
                  </a:srgbClr>
                </a:outerShdw>
              </a:effectLst>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https://en.wikipedia.org/wiki/Greek_fire#/media/File:Greekfire-madridskylitzes1.jpg</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47" y="1147957"/>
            <a:ext cx="9069505" cy="464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7400" y="5934974"/>
            <a:ext cx="4807663" cy="400110"/>
          </a:xfrm>
          <a:prstGeom prst="rect">
            <a:avLst/>
          </a:prstGeom>
          <a:noFill/>
        </p:spPr>
        <p:txBody>
          <a:bodyPr wrap="none" rtlCol="0">
            <a:spAutoFit/>
          </a:bodyPr>
          <a:lstStyle/>
          <a:p>
            <a:r>
              <a:rPr lang="en-US" sz="2000" i="1" dirty="0">
                <a:latin typeface="Cambria" panose="02040503050406030204" pitchFamily="18" charset="0"/>
                <a:ea typeface="Cambria" panose="02040503050406030204" pitchFamily="18" charset="0"/>
              </a:rPr>
              <a:t>12th </a:t>
            </a:r>
            <a:r>
              <a:rPr lang="en-US" sz="2000" i="1" dirty="0" smtClean="0">
                <a:latin typeface="Cambria" panose="02040503050406030204" pitchFamily="18" charset="0"/>
                <a:ea typeface="Cambria" panose="02040503050406030204" pitchFamily="18" charset="0"/>
              </a:rPr>
              <a:t>Century Illustration </a:t>
            </a:r>
            <a:r>
              <a:rPr lang="en-US" sz="2000" i="1" dirty="0">
                <a:latin typeface="Cambria" panose="02040503050406030204" pitchFamily="18" charset="0"/>
                <a:ea typeface="Cambria" panose="02040503050406030204" pitchFamily="18" charset="0"/>
              </a:rPr>
              <a:t>by John Skylitzes</a:t>
            </a:r>
          </a:p>
        </p:txBody>
      </p:sp>
    </p:spTree>
    <p:extLst>
      <p:ext uri="{BB962C8B-B14F-4D97-AF65-F5344CB8AC3E}">
        <p14:creationId xmlns:p14="http://schemas.microsoft.com/office/powerpoint/2010/main" val="2631015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Conquests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Greek </a:t>
            </a:r>
            <a:r>
              <a:rPr lang="en-US" dirty="0"/>
              <a:t>fire became the “nuclear bomb” of medieval warfare – devastating, irresistible, and terrifying. Then a storm off the coast of Pamphylia smashed the Muslim fleet. </a:t>
            </a:r>
            <a:endParaRPr lang="en-US" dirty="0" smtClean="0"/>
          </a:p>
          <a:p>
            <a:r>
              <a:rPr lang="en-US" dirty="0" smtClean="0"/>
              <a:t>Finally</a:t>
            </a:r>
            <a:r>
              <a:rPr lang="en-US" dirty="0"/>
              <a:t>, the great Byzantine Emperor Constantine IV </a:t>
            </a:r>
            <a:r>
              <a:rPr lang="en-US" dirty="0" smtClean="0"/>
              <a:t>(AD 668-85</a:t>
            </a:r>
            <a:r>
              <a:rPr lang="en-US" dirty="0"/>
              <a:t>) wiped out the Muslim army at the </a:t>
            </a:r>
            <a:r>
              <a:rPr lang="en-US" dirty="0" smtClean="0"/>
              <a:t>Battle </a:t>
            </a:r>
            <a:r>
              <a:rPr lang="en-US" dirty="0"/>
              <a:t>of Syllaeum in </a:t>
            </a:r>
            <a:r>
              <a:rPr lang="en-US" dirty="0" smtClean="0"/>
              <a:t>AD 678</a:t>
            </a:r>
            <a:r>
              <a:rPr lang="en-US" dirty="0"/>
              <a:t>. </a:t>
            </a:r>
            <a:endParaRPr lang="en-US" dirty="0" smtClean="0"/>
          </a:p>
          <a:p>
            <a:r>
              <a:rPr lang="en-US" dirty="0" smtClean="0"/>
              <a:t>In AD 679</a:t>
            </a:r>
            <a:r>
              <a:rPr lang="en-US" dirty="0"/>
              <a:t>, Constantine IV and caliph Muawiyah ceased hostilities and officially </a:t>
            </a:r>
            <a:r>
              <a:rPr lang="en-US" dirty="0" smtClean="0"/>
              <a:t>recognized </a:t>
            </a:r>
            <a:r>
              <a:rPr lang="en-US" dirty="0"/>
              <a:t>each other’s territory</a:t>
            </a:r>
            <a:r>
              <a:rPr lang="en-US" dirty="0" smtClean="0"/>
              <a:t>.</a:t>
            </a:r>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285754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a:t>
            </a:r>
            <a:r>
              <a:rPr lang="en-US" sz="4000" b="1" dirty="0" smtClean="0"/>
              <a:t>Expansion in the Middle Ages</a:t>
            </a:r>
            <a:endParaRPr lang="en-US" sz="40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https://i3.wp.com/iranpoliticsclub.net/maps/images/109%20Muslim%20Conquest%20632-750%20Map.jpg</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774" y="1143293"/>
            <a:ext cx="8944947" cy="465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10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Conquests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In </a:t>
            </a:r>
            <a:r>
              <a:rPr lang="en-US" dirty="0"/>
              <a:t>the West, Muslim armies swept on from Egypt into North-West Africa. </a:t>
            </a:r>
            <a:endParaRPr lang="en-US" dirty="0" smtClean="0"/>
          </a:p>
          <a:p>
            <a:r>
              <a:rPr lang="en-US" dirty="0" smtClean="0"/>
              <a:t>Here </a:t>
            </a:r>
            <a:r>
              <a:rPr lang="en-US" dirty="0"/>
              <a:t>they encountered strong resistance from the Berber people. It took the Muslims 50 years of savage fighting to subdue the Berbers, who then embraced the new faith themselves and became strict and zealous Muslims. </a:t>
            </a:r>
            <a:endParaRPr lang="en-US" dirty="0" smtClean="0"/>
          </a:p>
          <a:p>
            <a:r>
              <a:rPr lang="en-US" dirty="0" smtClean="0"/>
              <a:t>In AD 711</a:t>
            </a:r>
            <a:r>
              <a:rPr lang="en-US" dirty="0"/>
              <a:t>, an Islamic Berber army crossed over from Africa into Visigothic Spain, and by </a:t>
            </a:r>
            <a:r>
              <a:rPr lang="en-US" dirty="0" smtClean="0"/>
              <a:t>AD 718 </a:t>
            </a:r>
            <a:r>
              <a:rPr lang="en-US" dirty="0"/>
              <a:t>had conquered almost the whole of it – the northern coastlands alone remained under Visigothic Christian control. </a:t>
            </a:r>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2145286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a:t>
            </a:r>
            <a:r>
              <a:rPr lang="en-US" sz="4000" b="1" dirty="0" smtClean="0"/>
              <a:t>Expansion in the Middle Ages</a:t>
            </a:r>
            <a:endParaRPr lang="en-US" sz="40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https://collections.leventhalmap.org/search/commonwealth:q524n615z</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495" y="1143293"/>
            <a:ext cx="9069505" cy="465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776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Conquests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Muslims then pushed on into France. </a:t>
            </a:r>
            <a:endParaRPr lang="en-US" dirty="0" smtClean="0"/>
          </a:p>
          <a:p>
            <a:r>
              <a:rPr lang="en-US" dirty="0" smtClean="0"/>
              <a:t>At </a:t>
            </a:r>
            <a:r>
              <a:rPr lang="en-US" dirty="0"/>
              <a:t>Tours, in north-west France, they were met by a Frankish Catholic army. </a:t>
            </a:r>
            <a:endParaRPr lang="en-US" dirty="0" smtClean="0"/>
          </a:p>
          <a:p>
            <a:r>
              <a:rPr lang="en-US" dirty="0" smtClean="0"/>
              <a:t>Here </a:t>
            </a:r>
            <a:r>
              <a:rPr lang="en-US" dirty="0"/>
              <a:t>in </a:t>
            </a:r>
            <a:r>
              <a:rPr lang="en-US" dirty="0" smtClean="0"/>
              <a:t>AD 732</a:t>
            </a:r>
            <a:r>
              <a:rPr lang="en-US" dirty="0"/>
              <a:t>, the Muslim general </a:t>
            </a:r>
            <a:r>
              <a:rPr lang="en-US" b="1" i="1" dirty="0" err="1"/>
              <a:t>Abd-er</a:t>
            </a:r>
            <a:r>
              <a:rPr lang="en-US" b="1" i="1" dirty="0"/>
              <a:t> Rahman </a:t>
            </a:r>
            <a:r>
              <a:rPr lang="en-US" dirty="0"/>
              <a:t>fought one of the decisive battles of world history against the Frankish general </a:t>
            </a:r>
            <a:r>
              <a:rPr lang="en-US" b="1" i="1" dirty="0"/>
              <a:t>Charles Martel </a:t>
            </a:r>
            <a:r>
              <a:rPr lang="en-US" dirty="0"/>
              <a:t>(Martel is French for “hammer”). </a:t>
            </a:r>
            <a:endParaRPr lang="en-US" dirty="0" smtClean="0"/>
          </a:p>
          <a:p>
            <a:r>
              <a:rPr lang="en-US" dirty="0" smtClean="0"/>
              <a:t>The </a:t>
            </a:r>
            <a:r>
              <a:rPr lang="en-US" b="1" i="1" dirty="0" smtClean="0"/>
              <a:t>Battle </a:t>
            </a:r>
            <a:r>
              <a:rPr lang="en-US" b="1" i="1" dirty="0"/>
              <a:t>of Tours </a:t>
            </a:r>
            <a:r>
              <a:rPr lang="en-US" dirty="0" smtClean="0"/>
              <a:t>was </a:t>
            </a:r>
            <a:r>
              <a:rPr lang="en-US" dirty="0"/>
              <a:t>a decisive victory for Charles Martel and the Franks; it permanently halted the Western progress of the Islamic Empire. </a:t>
            </a:r>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514539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17" y="0"/>
            <a:ext cx="9144000" cy="712863"/>
          </a:xfrm>
        </p:spPr>
        <p:txBody>
          <a:bodyPr>
            <a:no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The Battle of Tours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endParaRP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hlinkClick r:id="rId2"/>
              </a:rPr>
              <a:t>https://en.wikipedia.org/wiki/Charles_de_Steuben#/media/File:Steuben_-_Bataille_de_Poitiers.png</a:t>
            </a:r>
            <a:endParaRPr lang="en-US" sz="1400"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95400" y="702013"/>
            <a:ext cx="6553200" cy="53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6092019"/>
            <a:ext cx="4913140" cy="400110"/>
          </a:xfrm>
          <a:prstGeom prst="rect">
            <a:avLst/>
          </a:prstGeom>
          <a:noFill/>
        </p:spPr>
        <p:txBody>
          <a:bodyPr wrap="none" rtlCol="0">
            <a:spAutoFit/>
          </a:bodyPr>
          <a:lstStyle/>
          <a:p>
            <a:r>
              <a:rPr lang="en-US" sz="2000" i="1" dirty="0">
                <a:solidFill>
                  <a:prstClr val="black"/>
                </a:solidFill>
                <a:latin typeface="Cambria" panose="02040503050406030204" pitchFamily="18" charset="0"/>
                <a:ea typeface="Cambria" panose="02040503050406030204" pitchFamily="18" charset="0"/>
              </a:rPr>
              <a:t>19th Century Painting by Charles de Steuben</a:t>
            </a:r>
          </a:p>
        </p:txBody>
      </p:sp>
    </p:spTree>
    <p:extLst>
      <p:ext uri="{BB962C8B-B14F-4D97-AF65-F5344CB8AC3E}">
        <p14:creationId xmlns:p14="http://schemas.microsoft.com/office/powerpoint/2010/main" val="2285789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a:t>
            </a:r>
            <a:r>
              <a:rPr lang="en-US" sz="4000" b="1" dirty="0" smtClean="0"/>
              <a:t>Expansion in the Middle Ages</a:t>
            </a:r>
            <a:endParaRPr lang="en-US" sz="40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2"/>
              </a:rPr>
              <a:t>https://i3.wp.com/iranpoliticsclub.net/maps/images/109%20Muslim%20Conquest%20632-750%20Map.jpg</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774" y="1143293"/>
            <a:ext cx="8944947" cy="465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929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Conquests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Franks forced the Muslims back into Spain, and there they stayed for the next 700 years. </a:t>
            </a:r>
            <a:endParaRPr lang="en-US" dirty="0" smtClean="0"/>
          </a:p>
          <a:p>
            <a:r>
              <a:rPr lang="en-US" dirty="0" smtClean="0"/>
              <a:t>After </a:t>
            </a:r>
            <a:r>
              <a:rPr lang="en-US" dirty="0"/>
              <a:t>centuries of struggle between Christians and Muslims in the Iberian peninsula, the great Spanish Catholic king, Ferdinand of Castile and Aragon, finally expelled the last Muslims of Spain back into North Africa in 1492. </a:t>
            </a:r>
            <a:endParaRPr lang="en-US" dirty="0" smtClean="0"/>
          </a:p>
          <a:p>
            <a:r>
              <a:rPr lang="en-US" dirty="0" smtClean="0"/>
              <a:t>This </a:t>
            </a:r>
            <a:r>
              <a:rPr lang="en-US" dirty="0"/>
              <a:t>Christian-Muslim conflict in Spain, with the eventual triumph of the Christians, is known as the Reconquista (the “Reconquest”).</a:t>
            </a:r>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1519128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a:t>
            </a:r>
            <a:r>
              <a:rPr lang="en-US" sz="4000" b="1" dirty="0" smtClean="0"/>
              <a:t>Dissention</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The unity of the Islamic Empire was at first impressive, but it did not last. </a:t>
            </a:r>
            <a:endParaRPr lang="en-US" dirty="0" smtClean="0"/>
          </a:p>
          <a:p>
            <a:r>
              <a:rPr lang="en-US" dirty="0" smtClean="0"/>
              <a:t>Religious </a:t>
            </a:r>
            <a:r>
              <a:rPr lang="en-US" dirty="0"/>
              <a:t>dissension arose after the murder of Othman, the third caliph, in </a:t>
            </a:r>
            <a:r>
              <a:rPr lang="en-US" dirty="0" smtClean="0"/>
              <a:t>AD 656</a:t>
            </a:r>
            <a:r>
              <a:rPr lang="en-US" dirty="0"/>
              <a:t>. Muslims divided into </a:t>
            </a:r>
            <a:r>
              <a:rPr lang="en-US" b="1" i="1" dirty="0"/>
              <a:t>two</a:t>
            </a:r>
            <a:r>
              <a:rPr lang="en-US" dirty="0"/>
              <a:t> parties. </a:t>
            </a:r>
            <a:endParaRPr lang="en-US" dirty="0" smtClean="0"/>
          </a:p>
          <a:p>
            <a:pPr lvl="1"/>
            <a:r>
              <a:rPr lang="en-US" b="1" i="1" dirty="0" smtClean="0"/>
              <a:t>One</a:t>
            </a:r>
            <a:r>
              <a:rPr lang="en-US" dirty="0" smtClean="0"/>
              <a:t> </a:t>
            </a:r>
            <a:r>
              <a:rPr lang="en-US" b="1" i="1" dirty="0" smtClean="0"/>
              <a:t>party</a:t>
            </a:r>
            <a:r>
              <a:rPr lang="en-US" dirty="0" smtClean="0"/>
              <a:t> argued </a:t>
            </a:r>
            <a:r>
              <a:rPr lang="en-US" dirty="0"/>
              <a:t>that the leadership of the Empire must be </a:t>
            </a:r>
            <a:r>
              <a:rPr lang="en-US" b="1" i="1" dirty="0"/>
              <a:t>hereditary</a:t>
            </a:r>
            <a:r>
              <a:rPr lang="en-US" dirty="0"/>
              <a:t> within the family of Muhammad, through Ali and his relatives (Ali was Muhammad’s cousin and had married Muhammad’s daughter Fatima, so that his children were Muhammad’s grandchildren). </a:t>
            </a:r>
            <a:endParaRPr lang="en-US" dirty="0" smtClean="0"/>
          </a:p>
          <a:p>
            <a:pPr lvl="1"/>
            <a:r>
              <a:rPr lang="en-US" dirty="0" smtClean="0"/>
              <a:t>This </a:t>
            </a:r>
            <a:r>
              <a:rPr lang="en-US" dirty="0"/>
              <a:t>group was known as the </a:t>
            </a:r>
            <a:r>
              <a:rPr lang="en-US" dirty="0" err="1"/>
              <a:t>Shiat</a:t>
            </a:r>
            <a:r>
              <a:rPr lang="en-US" dirty="0"/>
              <a:t> Ali, “the party of Ali” – or the </a:t>
            </a:r>
            <a:r>
              <a:rPr lang="en-US" b="1" i="1" dirty="0"/>
              <a:t>Shias</a:t>
            </a:r>
            <a:r>
              <a:rPr lang="en-US" dirty="0"/>
              <a:t>, as they came to be called. </a:t>
            </a:r>
            <a:endParaRPr lang="en-US" dirty="0" smtClean="0"/>
          </a:p>
          <a:p>
            <a:pPr lvl="1"/>
            <a:r>
              <a:rPr lang="en-US" dirty="0" smtClean="0"/>
              <a:t>Shias </a:t>
            </a:r>
            <a:r>
              <a:rPr lang="en-US" dirty="0"/>
              <a:t>held that a living leader (an imam), chosen by God from among Muhammad’s family, was essential to the right guidance of the Islamic community. </a:t>
            </a:r>
            <a:endParaRPr lang="en-US" dirty="0" smtClean="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406128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When Muslims do a pilgrimage to Mecca what are they going to visit?</a:t>
            </a:r>
          </a:p>
          <a:p>
            <a:pPr lvl="1"/>
            <a:r>
              <a:rPr lang="en-US" dirty="0" smtClean="0"/>
              <a:t>The </a:t>
            </a:r>
            <a:r>
              <a:rPr lang="en-US" b="1" i="1" dirty="0"/>
              <a:t>Grand Mosque </a:t>
            </a:r>
            <a:r>
              <a:rPr lang="en-US" dirty="0"/>
              <a:t>and a black building it surrounds called the </a:t>
            </a:r>
            <a:r>
              <a:rPr lang="en-US" b="1" i="1" dirty="0"/>
              <a:t>Kaaba</a:t>
            </a:r>
            <a:r>
              <a:rPr lang="en-US" dirty="0"/>
              <a:t> – which contains “the black stone”. </a:t>
            </a:r>
          </a:p>
          <a:p>
            <a:r>
              <a:rPr lang="en-US" dirty="0" smtClean="0"/>
              <a:t>Why was Allah unwilling to </a:t>
            </a:r>
            <a:r>
              <a:rPr lang="en-US" dirty="0"/>
              <a:t>forgive </a:t>
            </a:r>
            <a:r>
              <a:rPr lang="en-US" dirty="0" smtClean="0"/>
              <a:t>Muhammad’s parents when he interceded </a:t>
            </a:r>
            <a:r>
              <a:rPr lang="en-US" dirty="0"/>
              <a:t>for </a:t>
            </a:r>
            <a:r>
              <a:rPr lang="en-US" dirty="0" smtClean="0"/>
              <a:t>them after their death?</a:t>
            </a:r>
          </a:p>
          <a:p>
            <a:pPr lvl="1"/>
            <a:r>
              <a:rPr lang="en-US" dirty="0" smtClean="0"/>
              <a:t>They were guilty of shirk – the unforgivable sin.</a:t>
            </a:r>
          </a:p>
          <a:p>
            <a:r>
              <a:rPr lang="en-US" dirty="0" smtClean="0"/>
              <a:t>According to the Hadith, 40 </a:t>
            </a:r>
            <a:r>
              <a:rPr lang="en-US" dirty="0"/>
              <a:t>days after someone is conceived, an angel comes and writes a certain number of things that will happen to that </a:t>
            </a:r>
            <a:r>
              <a:rPr lang="en-US" dirty="0" smtClean="0"/>
              <a:t>person. What are those things?</a:t>
            </a:r>
          </a:p>
          <a:p>
            <a:pPr lvl="1"/>
            <a:r>
              <a:rPr lang="en-US" dirty="0"/>
              <a:t>Whether they will be male or female, </a:t>
            </a:r>
          </a:p>
          <a:p>
            <a:pPr lvl="1"/>
            <a:r>
              <a:rPr lang="en-US" dirty="0"/>
              <a:t>Whether they’re going to be successful or not, </a:t>
            </a:r>
          </a:p>
          <a:p>
            <a:pPr lvl="1"/>
            <a:r>
              <a:rPr lang="en-US" dirty="0"/>
              <a:t>The day of their death,</a:t>
            </a:r>
          </a:p>
          <a:p>
            <a:pPr lvl="1"/>
            <a:r>
              <a:rPr lang="en-US" dirty="0"/>
              <a:t>Whether they’re going to heaven or hell</a:t>
            </a:r>
            <a:r>
              <a:rPr lang="en-US" dirty="0" smtClean="0"/>
              <a:t>.</a:t>
            </a:r>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017042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a:t>
            </a:r>
            <a:r>
              <a:rPr lang="en-US" sz="4000" b="1" dirty="0" smtClean="0"/>
              <a:t>Dissention</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The unity of the Islamic Empire was at first impressive, but it did not last. </a:t>
            </a:r>
            <a:endParaRPr lang="en-US" dirty="0" smtClean="0"/>
          </a:p>
          <a:p>
            <a:r>
              <a:rPr lang="en-US" dirty="0" smtClean="0"/>
              <a:t>Religious </a:t>
            </a:r>
            <a:r>
              <a:rPr lang="en-US" dirty="0"/>
              <a:t>dissension arose after the murder of Othman, the third caliph, in </a:t>
            </a:r>
            <a:r>
              <a:rPr lang="en-US" dirty="0" smtClean="0"/>
              <a:t>AD 656</a:t>
            </a:r>
            <a:r>
              <a:rPr lang="en-US" dirty="0"/>
              <a:t>. Muslims divided into </a:t>
            </a:r>
            <a:r>
              <a:rPr lang="en-US" b="1" i="1" dirty="0"/>
              <a:t>two</a:t>
            </a:r>
            <a:r>
              <a:rPr lang="en-US" dirty="0"/>
              <a:t> parties. </a:t>
            </a:r>
            <a:endParaRPr lang="en-US" dirty="0" smtClean="0"/>
          </a:p>
          <a:p>
            <a:pPr lvl="1"/>
            <a:r>
              <a:rPr lang="en-US" dirty="0" smtClean="0"/>
              <a:t>By </a:t>
            </a:r>
            <a:r>
              <a:rPr lang="en-US" dirty="0"/>
              <a:t>contrast, the </a:t>
            </a:r>
            <a:r>
              <a:rPr lang="en-US" b="1" i="1" dirty="0"/>
              <a:t>other party</a:t>
            </a:r>
            <a:r>
              <a:rPr lang="en-US" dirty="0"/>
              <a:t> believed that the nation’s elders should freely elect each new caliph (or that the caliph should himself appoint his own successor), and that the caliph did not need to belong to Muhammad’s </a:t>
            </a:r>
            <a:r>
              <a:rPr lang="en-US" dirty="0" smtClean="0"/>
              <a:t>family.</a:t>
            </a:r>
          </a:p>
          <a:p>
            <a:pPr lvl="1"/>
            <a:r>
              <a:rPr lang="en-US" dirty="0"/>
              <a:t>T</a:t>
            </a:r>
            <a:r>
              <a:rPr lang="en-US" dirty="0" smtClean="0"/>
              <a:t>his </a:t>
            </a:r>
            <a:r>
              <a:rPr lang="en-US" dirty="0"/>
              <a:t>party was called the </a:t>
            </a:r>
            <a:r>
              <a:rPr lang="en-US" b="1" i="1" dirty="0"/>
              <a:t>Sunnis</a:t>
            </a:r>
            <a:r>
              <a:rPr lang="en-US" dirty="0"/>
              <a:t>. </a:t>
            </a:r>
            <a:endParaRPr lang="en-US" dirty="0" smtClean="0"/>
          </a:p>
          <a:p>
            <a:pPr lvl="1"/>
            <a:r>
              <a:rPr lang="en-US" dirty="0" smtClean="0"/>
              <a:t>They </a:t>
            </a:r>
            <a:r>
              <a:rPr lang="en-US" dirty="0"/>
              <a:t>held that the </a:t>
            </a:r>
            <a:r>
              <a:rPr lang="en-US" i="1" dirty="0" err="1"/>
              <a:t>sunna</a:t>
            </a:r>
            <a:r>
              <a:rPr lang="en-US" dirty="0"/>
              <a:t> (the authentic hadith concerning </a:t>
            </a:r>
            <a:r>
              <a:rPr lang="en-US" dirty="0" smtClean="0"/>
              <a:t>Muhammad) </a:t>
            </a:r>
            <a:r>
              <a:rPr lang="en-US" dirty="0"/>
              <a:t>was more important than a living leader for the guidance of the faithful</a:t>
            </a:r>
            <a:r>
              <a:rPr lang="en-US" dirty="0" smtClean="0"/>
              <a:t>.</a:t>
            </a: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1034980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a:t>
            </a:r>
            <a:r>
              <a:rPr lang="en-US" sz="4000" b="1" dirty="0" smtClean="0"/>
              <a:t>Dissention</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The Shias and Sunnis plunged the Islamic Empire into its first taste of civil war. </a:t>
            </a:r>
            <a:endParaRPr lang="en-US" dirty="0" smtClean="0"/>
          </a:p>
          <a:p>
            <a:r>
              <a:rPr lang="en-US" dirty="0" smtClean="0"/>
              <a:t>The Sunnis massacred </a:t>
            </a:r>
            <a:r>
              <a:rPr lang="en-US" dirty="0"/>
              <a:t>Ali’s family, but the Shia party survived the disaster. </a:t>
            </a:r>
            <a:endParaRPr lang="en-US" dirty="0" smtClean="0"/>
          </a:p>
          <a:p>
            <a:r>
              <a:rPr lang="en-US" dirty="0" smtClean="0"/>
              <a:t>These </a:t>
            </a:r>
            <a:r>
              <a:rPr lang="en-US" dirty="0"/>
              <a:t>fierce internal conflicts created a permanent religious division in the Islamic world between Sunni and Shia Muslims. </a:t>
            </a:r>
            <a:endParaRPr lang="en-US" dirty="0" smtClean="0"/>
          </a:p>
          <a:p>
            <a:r>
              <a:rPr lang="en-US" dirty="0" smtClean="0"/>
              <a:t>Shias </a:t>
            </a:r>
            <a:r>
              <a:rPr lang="en-US" dirty="0"/>
              <a:t>were always in a small minority (between 10-15%), but their influence was concentrated in one region, Persia (present-day Iran), which became the great Shia stronghold. </a:t>
            </a:r>
            <a:endParaRPr lang="en-US" dirty="0" smtClean="0"/>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273727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a:t>
            </a:r>
            <a:r>
              <a:rPr lang="en-US" sz="4000" b="1" dirty="0" smtClean="0"/>
              <a:t>Dissention</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in AD </a:t>
            </a:r>
            <a:r>
              <a:rPr lang="en-US" dirty="0" smtClean="0"/>
              <a:t>756, </a:t>
            </a:r>
            <a:r>
              <a:rPr lang="en-US" dirty="0"/>
              <a:t>Muslim Spain seceded from </a:t>
            </a:r>
            <a:r>
              <a:rPr lang="en-US" dirty="0"/>
              <a:t>the rest of the Islamic </a:t>
            </a:r>
            <a:r>
              <a:rPr lang="en-US" dirty="0" smtClean="0"/>
              <a:t>Empire, weakening </a:t>
            </a:r>
            <a:r>
              <a:rPr lang="en-US" dirty="0"/>
              <a:t>the Empire’s political unity. </a:t>
            </a:r>
            <a:endParaRPr lang="en-US" dirty="0" smtClean="0"/>
          </a:p>
          <a:p>
            <a:r>
              <a:rPr lang="en-US" dirty="0" smtClean="0"/>
              <a:t>In </a:t>
            </a:r>
            <a:r>
              <a:rPr lang="en-US" dirty="0"/>
              <a:t>the 9th century, Shia Persia became effectively independent from the caliphs who ruled in Baghdad. </a:t>
            </a:r>
            <a:r>
              <a:rPr lang="en-US" dirty="0" smtClean="0"/>
              <a:t>So </a:t>
            </a:r>
            <a:r>
              <a:rPr lang="en-US" dirty="0"/>
              <a:t>did Morocco, Tunisia, and Libya in North-West Africa. </a:t>
            </a:r>
            <a:endParaRPr lang="en-US" dirty="0" smtClean="0"/>
          </a:p>
          <a:p>
            <a:r>
              <a:rPr lang="en-US" dirty="0" smtClean="0"/>
              <a:t>In </a:t>
            </a:r>
            <a:r>
              <a:rPr lang="en-US" dirty="0"/>
              <a:t>the 10th century, Egypt also seceded and became an independent Muslim kingdom. </a:t>
            </a:r>
            <a:endParaRPr lang="en-US" dirty="0" smtClean="0"/>
          </a:p>
          <a:p>
            <a:r>
              <a:rPr lang="en-US" dirty="0"/>
              <a:t>This political and territorial break-up of Islam paved the way for the Western Catholic conquest of the Middle East by the Crusaders in the 11th </a:t>
            </a:r>
            <a:r>
              <a:rPr lang="en-US" dirty="0" smtClean="0"/>
              <a:t>century.</a:t>
            </a:r>
            <a:endParaRPr lang="en-US" dirty="0"/>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2888649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2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https://en.wikipedia.org/wiki/Christianity_in_the_Ottoman_Empire#/media/File:Gennadios.jpg</a:t>
            </a:r>
            <a:endParaRPr lang="en-US" sz="1600" dirty="0">
              <a:solidFill>
                <a:prstClr val="black"/>
              </a:solidFill>
            </a:endParaRPr>
          </a:p>
        </p:txBody>
      </p:sp>
      <p:sp>
        <p:nvSpPr>
          <p:cNvPr id="7" name="Title 2"/>
          <p:cNvSpPr>
            <a:spLocks noGrp="1"/>
          </p:cNvSpPr>
          <p:nvPr>
            <p:ph type="title"/>
          </p:nvPr>
        </p:nvSpPr>
        <p:spPr>
          <a:xfrm>
            <a:off x="0" y="0"/>
            <a:ext cx="9144000" cy="15240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Life for the Church under Islamic Rule</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104880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7603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935556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Because we have the advantage of hindsight, many times as we look back over historical events we can identify times where, in the providence of God, a seemingly minor event significantly changed the course of history.</a:t>
            </a:r>
          </a:p>
          <a:p>
            <a:r>
              <a:rPr lang="en-US" dirty="0" smtClean="0"/>
              <a:t>Of the historical events that we looked at this morning, do you see any that you would identify as being in this category? If so, which one(s)?</a:t>
            </a:r>
          </a:p>
          <a:p>
            <a:r>
              <a:rPr lang="en-US" dirty="0" smtClean="0"/>
              <a:t>We know that all of the events of human history are under God’s control and will ultimately bring Him glory.</a:t>
            </a:r>
          </a:p>
          <a:p>
            <a:r>
              <a:rPr lang="en-US" dirty="0" smtClean="0"/>
              <a:t>Do you find it difficult to see how something as terrible as the centuries long expansion of the Islam could bring glory to God? How might it do so?</a:t>
            </a:r>
            <a:endParaRPr lang="en-US" dirty="0"/>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667181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Can a </a:t>
            </a:r>
            <a:r>
              <a:rPr lang="en-US" dirty="0" smtClean="0"/>
              <a:t>Muslim </a:t>
            </a:r>
            <a:r>
              <a:rPr lang="en-US" dirty="0" smtClean="0"/>
              <a:t>have any assurance that </a:t>
            </a:r>
            <a:r>
              <a:rPr lang="en-US" dirty="0" smtClean="0"/>
              <a:t>he is going to paradise when he dies?</a:t>
            </a:r>
          </a:p>
          <a:p>
            <a:pPr lvl="1"/>
            <a:r>
              <a:rPr lang="en-US" dirty="0" smtClean="0"/>
              <a:t>No – there </a:t>
            </a:r>
            <a:r>
              <a:rPr lang="en-US" dirty="0"/>
              <a:t>are people who do the deeds of the people of paradise their </a:t>
            </a:r>
            <a:r>
              <a:rPr lang="en-US" b="1" i="1" dirty="0"/>
              <a:t>entire life</a:t>
            </a:r>
            <a:r>
              <a:rPr lang="en-US" dirty="0"/>
              <a:t>, they’re righteous people, until they are a “hands breadth” from entering into paradise and then what is written of them overcomes them and they go to hell fire</a:t>
            </a:r>
            <a:r>
              <a:rPr lang="en-US" dirty="0" smtClean="0"/>
              <a:t>.</a:t>
            </a:r>
          </a:p>
          <a:p>
            <a:r>
              <a:rPr lang="en-US" dirty="0" smtClean="0"/>
              <a:t>Describe the difference in the Quran between the </a:t>
            </a:r>
            <a:r>
              <a:rPr lang="en-US" b="1" i="1" dirty="0" smtClean="0"/>
              <a:t>Meccan</a:t>
            </a:r>
            <a:r>
              <a:rPr lang="en-US" dirty="0" smtClean="0"/>
              <a:t> surahs and the </a:t>
            </a:r>
            <a:r>
              <a:rPr lang="en-US" b="1" i="1" dirty="0" smtClean="0"/>
              <a:t>Medinan</a:t>
            </a:r>
            <a:r>
              <a:rPr lang="en-US" dirty="0" smtClean="0"/>
              <a:t> surahs and tell why there is a difference.</a:t>
            </a:r>
          </a:p>
          <a:p>
            <a:pPr lvl="1"/>
            <a:r>
              <a:rPr lang="en-US" dirty="0"/>
              <a:t>In the </a:t>
            </a:r>
            <a:r>
              <a:rPr lang="en-US" b="1" dirty="0"/>
              <a:t>Meccan </a:t>
            </a:r>
            <a:r>
              <a:rPr lang="en-US" dirty="0"/>
              <a:t>Surahs, where Muhammad is </a:t>
            </a:r>
            <a:r>
              <a:rPr lang="en-US" b="1" i="1" dirty="0"/>
              <a:t>not</a:t>
            </a:r>
            <a:r>
              <a:rPr lang="en-US" dirty="0"/>
              <a:t> in power, there is a lot of pleading for tolerance and religious freedom. </a:t>
            </a:r>
          </a:p>
          <a:p>
            <a:pPr lvl="1"/>
            <a:r>
              <a:rPr lang="en-US" dirty="0"/>
              <a:t>But in </a:t>
            </a:r>
            <a:r>
              <a:rPr lang="en-US" b="1" dirty="0"/>
              <a:t>Medinan </a:t>
            </a:r>
            <a:r>
              <a:rPr lang="en-US" dirty="0"/>
              <a:t>Surahs, written while Muhammad is in power and the head of the Islamic armies – there is much more of an emphasis on the use of the sword and </a:t>
            </a:r>
            <a:r>
              <a:rPr lang="en-US" dirty="0" smtClean="0"/>
              <a:t>fighting.</a:t>
            </a:r>
          </a:p>
          <a:p>
            <a:r>
              <a:rPr lang="en-US" dirty="0" smtClean="0"/>
              <a:t>What did the third caliph, Uthman, do with copies of the Quran that didn’t agree with what he thought they should say – and why is this a problem?</a:t>
            </a:r>
          </a:p>
          <a:p>
            <a:pPr lvl="1"/>
            <a:r>
              <a:rPr lang="en-US" dirty="0" smtClean="0"/>
              <a:t>He burned them</a:t>
            </a:r>
          </a:p>
          <a:p>
            <a:pPr lvl="1"/>
            <a:r>
              <a:rPr lang="en-US" dirty="0" smtClean="0"/>
              <a:t>We no longer have access to </a:t>
            </a:r>
            <a:r>
              <a:rPr lang="en-US" dirty="0" smtClean="0"/>
              <a:t>all the manuscript evidence.</a:t>
            </a:r>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967571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https://islamandwesterncivilisation.com/posts/islam-a-religion-of-peace/historical-reality-muslim-conquests/</a:t>
            </a:r>
            <a:endParaRPr lang="en-US" sz="14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Islamic Conquests</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65803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Conquests</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pPr lvl="0"/>
            <a:r>
              <a:rPr lang="en-US" dirty="0"/>
              <a:t>After Muhammad’s death in 632, many Arabian tribes rebelled against his successor Abu Bakr, who ruled as caliph from </a:t>
            </a:r>
            <a:r>
              <a:rPr lang="en-US" dirty="0" smtClean="0"/>
              <a:t>AD 632 </a:t>
            </a:r>
            <a:r>
              <a:rPr lang="en-US" dirty="0"/>
              <a:t>to 634 (Muslims refer to the period of a particular caliph’s rule as his caliphate). </a:t>
            </a:r>
            <a:endParaRPr lang="en-US" dirty="0" smtClean="0"/>
          </a:p>
          <a:p>
            <a:pPr lvl="0"/>
            <a:r>
              <a:rPr lang="en-US" dirty="0" smtClean="0"/>
              <a:t>Abu </a:t>
            </a:r>
            <a:r>
              <a:rPr lang="en-US" dirty="0"/>
              <a:t>Bakr spent much of his brief caliphate subduing the </a:t>
            </a:r>
            <a:r>
              <a:rPr lang="en-US" dirty="0" smtClean="0"/>
              <a:t>rebellion.</a:t>
            </a:r>
          </a:p>
          <a:p>
            <a:pPr lvl="0"/>
            <a:r>
              <a:rPr lang="en-US" dirty="0" smtClean="0"/>
              <a:t>But under </a:t>
            </a:r>
            <a:r>
              <a:rPr lang="en-US" dirty="0"/>
              <a:t>the next caliph Omar (634-44), the Muslim armies came streaming out of Arabia, and the Islamic conquest of the Byzantine Empire began. </a:t>
            </a:r>
            <a:endParaRPr lang="en-US" dirty="0" smtClean="0"/>
          </a:p>
          <a:p>
            <a:pPr lvl="1"/>
            <a:r>
              <a:rPr lang="en-US" dirty="0" smtClean="0"/>
              <a:t>In AD 635</a:t>
            </a:r>
            <a:r>
              <a:rPr lang="en-US" dirty="0"/>
              <a:t>, the Muslims besieged and captured </a:t>
            </a:r>
            <a:r>
              <a:rPr lang="en-US" b="1" dirty="0"/>
              <a:t>Damascus</a:t>
            </a:r>
            <a:r>
              <a:rPr lang="en-US" dirty="0"/>
              <a:t>. </a:t>
            </a:r>
            <a:endParaRPr lang="en-US" dirty="0" smtClean="0"/>
          </a:p>
          <a:p>
            <a:pPr lvl="1"/>
            <a:r>
              <a:rPr lang="en-US" dirty="0" smtClean="0"/>
              <a:t>In </a:t>
            </a:r>
            <a:r>
              <a:rPr lang="en-US" dirty="0"/>
              <a:t>AD </a:t>
            </a:r>
            <a:r>
              <a:rPr lang="en-US" dirty="0" smtClean="0"/>
              <a:t>637 </a:t>
            </a:r>
            <a:r>
              <a:rPr lang="en-US" dirty="0"/>
              <a:t>they took </a:t>
            </a:r>
            <a:r>
              <a:rPr lang="en-US" b="1" dirty="0"/>
              <a:t>Jerusalem</a:t>
            </a:r>
            <a:r>
              <a:rPr lang="en-US" dirty="0"/>
              <a:t>. </a:t>
            </a:r>
            <a:endParaRPr lang="en-US" dirty="0" smtClean="0"/>
          </a:p>
          <a:p>
            <a:pPr lvl="1"/>
            <a:r>
              <a:rPr lang="en-US" dirty="0" smtClean="0"/>
              <a:t>In </a:t>
            </a:r>
            <a:r>
              <a:rPr lang="en-US" dirty="0"/>
              <a:t>AD </a:t>
            </a:r>
            <a:r>
              <a:rPr lang="en-US" dirty="0" smtClean="0"/>
              <a:t>638</a:t>
            </a:r>
            <a:r>
              <a:rPr lang="en-US" dirty="0"/>
              <a:t>, </a:t>
            </a:r>
            <a:r>
              <a:rPr lang="en-US" b="1" dirty="0"/>
              <a:t>Antioch</a:t>
            </a:r>
            <a:r>
              <a:rPr lang="en-US" dirty="0"/>
              <a:t>, </a:t>
            </a:r>
            <a:r>
              <a:rPr lang="en-US" b="1" dirty="0"/>
              <a:t>Caesarea</a:t>
            </a:r>
            <a:r>
              <a:rPr lang="en-US" dirty="0"/>
              <a:t>, and 17 other cities along the Syrian coast fell to Muslim forces. </a:t>
            </a:r>
            <a:endParaRPr lang="en-US" dirty="0" smtClean="0"/>
          </a:p>
          <a:p>
            <a:pPr lvl="1"/>
            <a:r>
              <a:rPr lang="en-US" dirty="0" smtClean="0"/>
              <a:t>By </a:t>
            </a:r>
            <a:r>
              <a:rPr lang="en-US" dirty="0"/>
              <a:t>AD </a:t>
            </a:r>
            <a:r>
              <a:rPr lang="en-US" dirty="0" smtClean="0"/>
              <a:t>639 </a:t>
            </a:r>
            <a:r>
              <a:rPr lang="en-US" dirty="0"/>
              <a:t>they had conquered the whole of </a:t>
            </a:r>
            <a:r>
              <a:rPr lang="en-US" b="1" dirty="0"/>
              <a:t>Syria</a:t>
            </a:r>
            <a:r>
              <a:rPr lang="en-US" dirty="0"/>
              <a:t>. </a:t>
            </a:r>
            <a:endParaRPr lang="en-US" dirty="0" smtClean="0"/>
          </a:p>
          <a:p>
            <a:pPr lvl="1"/>
            <a:r>
              <a:rPr lang="en-US" dirty="0" smtClean="0"/>
              <a:t>In </a:t>
            </a:r>
            <a:r>
              <a:rPr lang="en-US" dirty="0"/>
              <a:t>AD </a:t>
            </a:r>
            <a:r>
              <a:rPr lang="en-US" dirty="0" smtClean="0"/>
              <a:t>640 </a:t>
            </a:r>
            <a:r>
              <a:rPr lang="en-US" dirty="0"/>
              <a:t>Muslim troops invaded </a:t>
            </a:r>
            <a:r>
              <a:rPr lang="en-US" b="1" dirty="0"/>
              <a:t>Egypt</a:t>
            </a:r>
            <a:r>
              <a:rPr lang="en-US" dirty="0"/>
              <a:t>; </a:t>
            </a:r>
            <a:endParaRPr lang="en-US" dirty="0" smtClean="0"/>
          </a:p>
          <a:p>
            <a:pPr lvl="1"/>
            <a:r>
              <a:rPr lang="en-US" dirty="0" smtClean="0"/>
              <a:t>In </a:t>
            </a:r>
            <a:r>
              <a:rPr lang="en-US" dirty="0"/>
              <a:t>AD </a:t>
            </a:r>
            <a:r>
              <a:rPr lang="en-US" dirty="0" smtClean="0"/>
              <a:t>641 </a:t>
            </a:r>
            <a:r>
              <a:rPr lang="en-US" b="1" dirty="0" smtClean="0"/>
              <a:t>Alexandria</a:t>
            </a:r>
            <a:r>
              <a:rPr lang="en-US" dirty="0" smtClean="0"/>
              <a:t> fell. </a:t>
            </a:r>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1853121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Conquests</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https://en.wikipedia.org/wiki/Early_Muslim_conquests#/media/File:Muslim_Conquest.PNG</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693716"/>
            <a:ext cx="6553199" cy="581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061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Conquests</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Next, </a:t>
            </a:r>
            <a:r>
              <a:rPr lang="en-US" dirty="0"/>
              <a:t>the Muslims turned their attention to destroying what was left of the Byzantine Empire, whose frontiers they had rolled back into Asia Minor. </a:t>
            </a:r>
            <a:endParaRPr lang="en-US" dirty="0" smtClean="0"/>
          </a:p>
          <a:p>
            <a:r>
              <a:rPr lang="en-US" dirty="0" smtClean="0"/>
              <a:t>Muslim </a:t>
            </a:r>
            <a:r>
              <a:rPr lang="en-US" dirty="0"/>
              <a:t>fleets captured or laid waste many of the Mediterranean islands, such as Cyprus </a:t>
            </a:r>
            <a:r>
              <a:rPr lang="en-US" dirty="0" smtClean="0"/>
              <a:t>(AD 648</a:t>
            </a:r>
            <a:r>
              <a:rPr lang="en-US" dirty="0"/>
              <a:t>). </a:t>
            </a:r>
            <a:endParaRPr lang="en-US" dirty="0" smtClean="0"/>
          </a:p>
          <a:p>
            <a:r>
              <a:rPr lang="en-US" dirty="0" smtClean="0"/>
              <a:t>By </a:t>
            </a:r>
            <a:r>
              <a:rPr lang="en-US" dirty="0" smtClean="0"/>
              <a:t>AD 651</a:t>
            </a:r>
            <a:r>
              <a:rPr lang="en-US" dirty="0"/>
              <a:t>, the southern part of Asia Minor was under Muslim control. So too was most of Armenia. </a:t>
            </a:r>
            <a:endParaRPr lang="en-US" dirty="0" smtClean="0"/>
          </a:p>
          <a:p>
            <a:r>
              <a:rPr lang="en-US" dirty="0" smtClean="0"/>
              <a:t>The </a:t>
            </a:r>
            <a:r>
              <a:rPr lang="en-US" dirty="0"/>
              <a:t>Muslims inflicted a crushing naval defeat on the Byzantines in </a:t>
            </a:r>
            <a:r>
              <a:rPr lang="en-US" dirty="0" smtClean="0"/>
              <a:t>AD 655 </a:t>
            </a:r>
            <a:r>
              <a:rPr lang="en-US" dirty="0"/>
              <a:t>at the battle of Phoenix </a:t>
            </a:r>
            <a:r>
              <a:rPr lang="en-US" dirty="0" smtClean="0"/>
              <a:t>(off the </a:t>
            </a:r>
            <a:r>
              <a:rPr lang="en-US" dirty="0"/>
              <a:t>southern coast of Asia Minor). </a:t>
            </a:r>
            <a:endParaRPr lang="en-US" dirty="0" smtClean="0"/>
          </a:p>
          <a:p>
            <a:r>
              <a:rPr lang="en-US" dirty="0" smtClean="0"/>
              <a:t>By </a:t>
            </a:r>
            <a:r>
              <a:rPr lang="en-US" dirty="0"/>
              <a:t>the early 8th </a:t>
            </a:r>
            <a:r>
              <a:rPr lang="en-US" dirty="0" smtClean="0"/>
              <a:t>century,</a:t>
            </a:r>
            <a:r>
              <a:rPr lang="en-US" dirty="0" smtClean="0"/>
              <a:t> Muslim </a:t>
            </a:r>
            <a:r>
              <a:rPr lang="en-US" dirty="0"/>
              <a:t>conquests in the </a:t>
            </a:r>
            <a:r>
              <a:rPr lang="en-US" dirty="0" smtClean="0"/>
              <a:t>east brought </a:t>
            </a:r>
            <a:r>
              <a:rPr lang="en-US" dirty="0"/>
              <a:t>Afghanistan and northern India under Muslim </a:t>
            </a:r>
            <a:r>
              <a:rPr lang="en-US" dirty="0" smtClean="0"/>
              <a:t>control. </a:t>
            </a:r>
            <a:endParaRPr lang="en-US" dirty="0"/>
          </a:p>
          <a:p>
            <a:endParaRPr lang="en-US" dirty="0" smtClean="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800866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a:t>
            </a:r>
            <a:r>
              <a:rPr lang="en-US" sz="4000" b="1" dirty="0" smtClean="0"/>
              <a:t>Expansion in the Middle Ages</a:t>
            </a:r>
            <a:endParaRPr lang="en-US" sz="40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2"/>
              </a:rPr>
              <a:t>https://</a:t>
            </a:r>
            <a:r>
              <a:rPr lang="en-US" sz="1600" dirty="0" smtClean="0">
                <a:solidFill>
                  <a:prstClr val="black"/>
                </a:solidFill>
                <a:hlinkClick r:id="rId2"/>
              </a:rPr>
              <a:t>i1.wp.com/slife.org/wp-content/uploads/Islam-and-Its-Arabian-Context.png?fit=1600%2C902&amp;ssl=1</a:t>
            </a:r>
            <a:r>
              <a:rPr lang="en-US" sz="1600" dirty="0" smtClean="0">
                <a:solidFill>
                  <a:prstClr val="black"/>
                </a:solidFill>
              </a:rPr>
              <a:t> </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495" y="1064025"/>
            <a:ext cx="9069505" cy="481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640" y="4818888"/>
            <a:ext cx="59055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340" y="5048250"/>
            <a:ext cx="609600"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640" y="5303520"/>
            <a:ext cx="657225"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urved Connector 3"/>
          <p:cNvCxnSpPr/>
          <p:nvPr/>
        </p:nvCxnSpPr>
        <p:spPr>
          <a:xfrm rot="16200000" flipV="1">
            <a:off x="4809913" y="2828714"/>
            <a:ext cx="228605" cy="209978"/>
          </a:xfrm>
          <a:prstGeom prst="curvedConnector3">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0800000">
            <a:off x="4419601" y="2819400"/>
            <a:ext cx="609609" cy="304802"/>
          </a:xfrm>
          <a:prstGeom prst="curvedConnector3">
            <a:avLst>
              <a:gd name="adj1" fmla="val 7547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644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9000" r="-1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Islamic Conquests</a:t>
            </a:r>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smtClean="0"/>
              <a:t>Finally</a:t>
            </a:r>
            <a:r>
              <a:rPr lang="en-US" dirty="0"/>
              <a:t>, under their fifth caliph Muawiyah </a:t>
            </a:r>
            <a:r>
              <a:rPr lang="en-US" dirty="0" smtClean="0"/>
              <a:t>(AD 661-80</a:t>
            </a:r>
            <a:r>
              <a:rPr lang="en-US" dirty="0"/>
              <a:t>), the Muslim forces on land and sea gambled all their strength in a supreme effort to capture </a:t>
            </a:r>
            <a:r>
              <a:rPr lang="en-US" b="1" i="1" dirty="0"/>
              <a:t>Constantinople</a:t>
            </a:r>
            <a:r>
              <a:rPr lang="en-US" dirty="0"/>
              <a:t> itself. </a:t>
            </a:r>
            <a:endParaRPr lang="en-US" dirty="0" smtClean="0"/>
          </a:p>
          <a:p>
            <a:r>
              <a:rPr lang="en-US" dirty="0" smtClean="0"/>
              <a:t>The </a:t>
            </a:r>
            <a:r>
              <a:rPr lang="en-US" dirty="0"/>
              <a:t>siege lasted five cruel years </a:t>
            </a:r>
            <a:r>
              <a:rPr lang="en-US" dirty="0" smtClean="0"/>
              <a:t>(AD 673-78</a:t>
            </a:r>
            <a:r>
              <a:rPr lang="en-US" dirty="0"/>
              <a:t>). </a:t>
            </a:r>
            <a:endParaRPr lang="en-US" dirty="0" smtClean="0"/>
          </a:p>
          <a:p>
            <a:r>
              <a:rPr lang="en-US" dirty="0" smtClean="0"/>
              <a:t>However</a:t>
            </a:r>
            <a:r>
              <a:rPr lang="en-US" dirty="0"/>
              <a:t>, for the first time, the Muslims met with total failure and defeat. </a:t>
            </a:r>
            <a:endParaRPr lang="en-US" dirty="0" smtClean="0"/>
          </a:p>
          <a:p>
            <a:r>
              <a:rPr lang="en-US" dirty="0" smtClean="0"/>
              <a:t>A </a:t>
            </a:r>
            <a:r>
              <a:rPr lang="en-US" dirty="0"/>
              <a:t>recently invented Byzantine secret weapon called “Greek fire” ravaged their armies and ships (it was a chemical mixture which burned furiously when it came in contact with water). </a:t>
            </a:r>
            <a:endParaRPr lang="en-US" dirty="0" smtClean="0"/>
          </a:p>
          <a:p>
            <a:r>
              <a:rPr lang="en-US" dirty="0" smtClean="0"/>
              <a:t>The </a:t>
            </a:r>
            <a:r>
              <a:rPr lang="en-US" dirty="0"/>
              <a:t>defenders of Constantinople hurled Greek fire at the besieging Muslim army and navy, with horrifically destructive </a:t>
            </a:r>
            <a:r>
              <a:rPr lang="en-US" dirty="0" smtClean="0"/>
              <a:t>effect</a:t>
            </a:r>
            <a:r>
              <a:rPr lang="en-US" dirty="0"/>
              <a:t>.</a:t>
            </a:r>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a:t>
            </a:r>
            <a:r>
              <a:rPr lang="en-US" sz="1600" dirty="0"/>
              <a:t>Needham, Nick. 2,000 Years of Christ's Power Vol. 2: The Middle Ages </a:t>
            </a:r>
            <a:endParaRPr lang="en-US" sz="1600" dirty="0">
              <a:solidFill>
                <a:prstClr val="black"/>
              </a:solidFill>
            </a:endParaRPr>
          </a:p>
        </p:txBody>
      </p:sp>
    </p:spTree>
    <p:extLst>
      <p:ext uri="{BB962C8B-B14F-4D97-AF65-F5344CB8AC3E}">
        <p14:creationId xmlns:p14="http://schemas.microsoft.com/office/powerpoint/2010/main" val="2532211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214788</TotalTime>
  <Words>1900</Words>
  <Application>Microsoft Office PowerPoint</Application>
  <PresentationFormat>On-screen Show (4:3)</PresentationFormat>
  <Paragraphs>128</Paragraphs>
  <Slides>26</Slides>
  <Notes>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12_Office Theme</vt:lpstr>
      <vt:lpstr>15_Office Theme</vt:lpstr>
      <vt:lpstr>16_Office Theme</vt:lpstr>
      <vt:lpstr>PowerPoint Presentation</vt:lpstr>
      <vt:lpstr>Review</vt:lpstr>
      <vt:lpstr>Review</vt:lpstr>
      <vt:lpstr>Islamic Conquests</vt:lpstr>
      <vt:lpstr>Islamic Conquests</vt:lpstr>
      <vt:lpstr>Islamic Conquests</vt:lpstr>
      <vt:lpstr>Islamic Conquests</vt:lpstr>
      <vt:lpstr>Islamic Expansion in the Middle Ages</vt:lpstr>
      <vt:lpstr>Islamic Conquests</vt:lpstr>
      <vt:lpstr>Greek Fire</vt:lpstr>
      <vt:lpstr>Islamic Conquests</vt:lpstr>
      <vt:lpstr>Islamic Expansion in the Middle Ages</vt:lpstr>
      <vt:lpstr>Islamic Conquests</vt:lpstr>
      <vt:lpstr>Islamic Expansion in the Middle Ages</vt:lpstr>
      <vt:lpstr>Islamic Conquests</vt:lpstr>
      <vt:lpstr>The Battle of Tours</vt:lpstr>
      <vt:lpstr>Islamic Expansion in the Middle Ages</vt:lpstr>
      <vt:lpstr>Islamic Conquests</vt:lpstr>
      <vt:lpstr>Islamic Dissention</vt:lpstr>
      <vt:lpstr>Islamic Dissention</vt:lpstr>
      <vt:lpstr>Islamic Dissention</vt:lpstr>
      <vt:lpstr>Islamic Dissention</vt:lpstr>
      <vt:lpstr>Life for the Church under Islamic Rule</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3708</cp:revision>
  <cp:lastPrinted>2019-09-01T13:37:19Z</cp:lastPrinted>
  <dcterms:created xsi:type="dcterms:W3CDTF">2018-06-08T00:19:32Z</dcterms:created>
  <dcterms:modified xsi:type="dcterms:W3CDTF">2019-09-01T17:42:46Z</dcterms:modified>
</cp:coreProperties>
</file>