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1.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808" r:id="rId2"/>
    <p:sldMasterId id="2147485820" r:id="rId3"/>
    <p:sldMasterId id="2147485832" r:id="rId4"/>
  </p:sldMasterIdLst>
  <p:notesMasterIdLst>
    <p:notesMasterId r:id="rId33"/>
  </p:notesMasterIdLst>
  <p:handoutMasterIdLst>
    <p:handoutMasterId r:id="rId34"/>
  </p:handoutMasterIdLst>
  <p:sldIdLst>
    <p:sldId id="2040" r:id="rId5"/>
    <p:sldId id="2041" r:id="rId6"/>
    <p:sldId id="2042" r:id="rId7"/>
    <p:sldId id="2033" r:id="rId8"/>
    <p:sldId id="2034" r:id="rId9"/>
    <p:sldId id="2035" r:id="rId10"/>
    <p:sldId id="2036" r:id="rId11"/>
    <p:sldId id="2037" r:id="rId12"/>
    <p:sldId id="2038" r:id="rId13"/>
    <p:sldId id="2039" r:id="rId14"/>
    <p:sldId id="2043" r:id="rId15"/>
    <p:sldId id="2045" r:id="rId16"/>
    <p:sldId id="2046" r:id="rId17"/>
    <p:sldId id="2047" r:id="rId18"/>
    <p:sldId id="2048" r:id="rId19"/>
    <p:sldId id="2049" r:id="rId20"/>
    <p:sldId id="2050" r:id="rId21"/>
    <p:sldId id="2051" r:id="rId22"/>
    <p:sldId id="2052" r:id="rId23"/>
    <p:sldId id="2053" r:id="rId24"/>
    <p:sldId id="2054" r:id="rId25"/>
    <p:sldId id="2055" r:id="rId26"/>
    <p:sldId id="2056" r:id="rId27"/>
    <p:sldId id="2057" r:id="rId28"/>
    <p:sldId id="2058" r:id="rId29"/>
    <p:sldId id="2059" r:id="rId30"/>
    <p:sldId id="2060" r:id="rId31"/>
    <p:sldId id="2061"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9/8/2019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9/8/2019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t>20</a:t>
            </a:fld>
            <a:endParaRPr lang="en-US" dirty="0"/>
          </a:p>
        </p:txBody>
      </p:sp>
    </p:spTree>
    <p:extLst>
      <p:ext uri="{BB962C8B-B14F-4D97-AF65-F5344CB8AC3E}">
        <p14:creationId xmlns:p14="http://schemas.microsoft.com/office/powerpoint/2010/main" val="302871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579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085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53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949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866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41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0491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39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90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7514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5178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1931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3397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5643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3386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1940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017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86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9393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113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649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231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43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918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9996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2712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5469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885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9138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2937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0144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70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75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9/8/2019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6224715"/>
      </p:ext>
    </p:extLst>
  </p:cSld>
  <p:clrMap bg1="lt1" tx1="dk1" bg2="lt2" tx2="dk2" accent1="accent1" accent2="accent2" accent3="accent3" accent4="accent4" accent5="accent5" accent6="accent6" hlink="hlink" folHlink="folHlink"/>
  <p:sldLayoutIdLst>
    <p:sldLayoutId id="2147485809" r:id="rId1"/>
    <p:sldLayoutId id="2147485810" r:id="rId2"/>
    <p:sldLayoutId id="2147485811" r:id="rId3"/>
    <p:sldLayoutId id="2147485812" r:id="rId4"/>
    <p:sldLayoutId id="2147485813" r:id="rId5"/>
    <p:sldLayoutId id="2147485814" r:id="rId6"/>
    <p:sldLayoutId id="2147485815" r:id="rId7"/>
    <p:sldLayoutId id="2147485816" r:id="rId8"/>
    <p:sldLayoutId id="2147485817" r:id="rId9"/>
    <p:sldLayoutId id="2147485818" r:id="rId10"/>
    <p:sldLayoutId id="2147485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7863876"/>
      </p:ext>
    </p:extLst>
  </p:cSld>
  <p:clrMap bg1="lt1" tx1="dk1" bg2="lt2" tx2="dk2" accent1="accent1" accent2="accent2" accent3="accent3" accent4="accent4" accent5="accent5" accent6="accent6" hlink="hlink" folHlink="folHlink"/>
  <p:sldLayoutIdLst>
    <p:sldLayoutId id="2147485821" r:id="rId1"/>
    <p:sldLayoutId id="2147485822" r:id="rId2"/>
    <p:sldLayoutId id="2147485823" r:id="rId3"/>
    <p:sldLayoutId id="2147485824" r:id="rId4"/>
    <p:sldLayoutId id="2147485825" r:id="rId5"/>
    <p:sldLayoutId id="2147485826" r:id="rId6"/>
    <p:sldLayoutId id="2147485827" r:id="rId7"/>
    <p:sldLayoutId id="2147485828" r:id="rId8"/>
    <p:sldLayoutId id="2147485829" r:id="rId9"/>
    <p:sldLayoutId id="2147485830" r:id="rId10"/>
    <p:sldLayoutId id="2147485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34117"/>
      </p:ext>
    </p:extLst>
  </p:cSld>
  <p:clrMap bg1="lt1" tx1="dk1" bg2="lt2" tx2="dk2" accent1="accent1" accent2="accent2" accent3="accent3" accent4="accent4" accent5="accent5" accent6="accent6" hlink="hlink" folHlink="folHlink"/>
  <p:sldLayoutIdLst>
    <p:sldLayoutId id="2147485833" r:id="rId1"/>
    <p:sldLayoutId id="2147485834" r:id="rId2"/>
    <p:sldLayoutId id="2147485835" r:id="rId3"/>
    <p:sldLayoutId id="2147485836" r:id="rId4"/>
    <p:sldLayoutId id="2147485837" r:id="rId5"/>
    <p:sldLayoutId id="2147485838" r:id="rId6"/>
    <p:sldLayoutId id="2147485839" r:id="rId7"/>
    <p:sldLayoutId id="2147485840" r:id="rId8"/>
    <p:sldLayoutId id="2147485841" r:id="rId9"/>
    <p:sldLayoutId id="2147485842" r:id="rId10"/>
    <p:sldLayoutId id="2147485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0.xml"/><Relationship Id="rId1" Type="http://schemas.openxmlformats.org/officeDocument/2006/relationships/themeOverride" Target="../theme/themeOverride23.xml"/><Relationship Id="rId4" Type="http://schemas.openxmlformats.org/officeDocument/2006/relationships/hyperlink" Target="https://www.hopehelps.org/volunteer-appreciation-week-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en.wikipedia.org/wiki/Christianity_in_the_Ottoman_Empire#/media/File:Gennadios.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046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Life for the Church under Islamic </a:t>
            </a:r>
            <a:r>
              <a:rPr lang="en-US" sz="4000" b="1" dirty="0" smtClean="0"/>
              <a:t>Rule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Despite </a:t>
            </a:r>
            <a:r>
              <a:rPr lang="en-US" dirty="0"/>
              <a:t>the </a:t>
            </a:r>
            <a:r>
              <a:rPr lang="en-US" b="1" i="1" dirty="0"/>
              <a:t>official</a:t>
            </a:r>
            <a:r>
              <a:rPr lang="en-US" dirty="0"/>
              <a:t> policy of tolerance, Muslims often violently persecuted Christians in local areas. </a:t>
            </a:r>
            <a:endParaRPr lang="en-US" dirty="0" smtClean="0"/>
          </a:p>
          <a:p>
            <a:r>
              <a:rPr lang="en-US" dirty="0" smtClean="0"/>
              <a:t>What </a:t>
            </a:r>
            <a:r>
              <a:rPr lang="en-US" dirty="0"/>
              <a:t>is perhaps surprising is the extent to which Christians were able to </a:t>
            </a:r>
            <a:r>
              <a:rPr lang="en-US" b="1" i="1" dirty="0"/>
              <a:t>flourish</a:t>
            </a:r>
            <a:r>
              <a:rPr lang="en-US" dirty="0"/>
              <a:t> under Muslim rule. </a:t>
            </a:r>
            <a:endParaRPr lang="en-US" dirty="0" smtClean="0"/>
          </a:p>
          <a:p>
            <a:r>
              <a:rPr lang="en-US" dirty="0" smtClean="0"/>
              <a:t>The </a:t>
            </a:r>
            <a:r>
              <a:rPr lang="en-US" dirty="0"/>
              <a:t>caliphs employed many Christians (and Jews) as civil servants, much as the German Arian conquerors of the Western Roman Empire had employed Catholics. </a:t>
            </a:r>
            <a:endParaRPr lang="en-US" dirty="0" smtClean="0"/>
          </a:p>
          <a:p>
            <a:r>
              <a:rPr lang="en-US" dirty="0" smtClean="0"/>
              <a:t>This </a:t>
            </a:r>
            <a:r>
              <a:rPr lang="en-US" dirty="0"/>
              <a:t>was especially true in Persia, where Muslim rulers employed Nestorian Christian scholars to translate the great works of Greek philosophy into Arabic, thus </a:t>
            </a:r>
            <a:r>
              <a:rPr lang="en-US" dirty="0" smtClean="0"/>
              <a:t>channeling </a:t>
            </a:r>
            <a:r>
              <a:rPr lang="en-US" dirty="0"/>
              <a:t>the wisdom of ancient Greece into the new world of Islam</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2404391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Great Christian Thinkers </a:t>
            </a:r>
            <a:r>
              <a:rPr lang="en-US" sz="3600" b="1" dirty="0"/>
              <a:t>under Islamic </a:t>
            </a:r>
            <a:r>
              <a:rPr lang="en-US" sz="3600" b="1" dirty="0" smtClean="0"/>
              <a:t>Rule</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smtClean="0"/>
              <a:t>The </a:t>
            </a:r>
            <a:r>
              <a:rPr lang="en-US" dirty="0"/>
              <a:t>most distinguished Nestorian thinker and writer under Muslim rule was </a:t>
            </a:r>
            <a:r>
              <a:rPr lang="en-US" b="1" i="1" dirty="0"/>
              <a:t>Timothy I</a:t>
            </a:r>
            <a:r>
              <a:rPr lang="en-US" dirty="0"/>
              <a:t> </a:t>
            </a:r>
            <a:r>
              <a:rPr lang="en-US" dirty="0" smtClean="0"/>
              <a:t>(AD 728-823</a:t>
            </a:r>
            <a:r>
              <a:rPr lang="en-US" dirty="0"/>
              <a:t>). </a:t>
            </a:r>
            <a:endParaRPr lang="en-US" dirty="0" smtClean="0"/>
          </a:p>
          <a:p>
            <a:r>
              <a:rPr lang="en-US" dirty="0" smtClean="0"/>
              <a:t>Timothy was elected leader of the Nestorian Church in AD 780. </a:t>
            </a:r>
          </a:p>
          <a:p>
            <a:r>
              <a:rPr lang="en-US" dirty="0" smtClean="0"/>
              <a:t>Highly </a:t>
            </a:r>
            <a:r>
              <a:rPr lang="en-US" dirty="0"/>
              <a:t>educated in Greek philosophy and the early church fathers, he translated Aristotle into Arabic and wrote the classic work of Christian apologetics, </a:t>
            </a:r>
            <a:r>
              <a:rPr lang="en-US" i="1" dirty="0"/>
              <a:t>Dialogue with al-Mahdi</a:t>
            </a:r>
            <a:r>
              <a:rPr lang="en-US" dirty="0"/>
              <a:t>, which was directed towards Muslims. </a:t>
            </a:r>
            <a:endParaRPr lang="en-US" dirty="0" smtClean="0"/>
          </a:p>
          <a:p>
            <a:r>
              <a:rPr lang="en-US" dirty="0" smtClean="0"/>
              <a:t>Al-Mahdi </a:t>
            </a:r>
            <a:r>
              <a:rPr lang="en-US" dirty="0"/>
              <a:t>was the caliph from </a:t>
            </a:r>
            <a:r>
              <a:rPr lang="en-US" dirty="0" smtClean="0"/>
              <a:t>AD 775 </a:t>
            </a:r>
            <a:r>
              <a:rPr lang="en-US" dirty="0"/>
              <a:t>to 785; Timothy enjoyed close and friendly relations with him and his successor Harun-al-Rashid </a:t>
            </a:r>
            <a:r>
              <a:rPr lang="en-US" dirty="0" smtClean="0"/>
              <a:t>(AD 786-809</a:t>
            </a:r>
            <a:r>
              <a:rPr lang="en-US" dirty="0"/>
              <a:t>). </a:t>
            </a:r>
            <a:endParaRPr lang="en-US" dirty="0" smtClean="0"/>
          </a:p>
          <a:p>
            <a:r>
              <a:rPr lang="en-US" dirty="0" smtClean="0"/>
              <a:t>Timothy also </a:t>
            </a:r>
            <a:r>
              <a:rPr lang="en-US" dirty="0"/>
              <a:t>energetically promoted missionary work among Turks, Tartars, and the tribes of the Caspian Sea.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2017194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Great Christian Thinkers under Islamic Rule</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Timothy </a:t>
            </a:r>
            <a:r>
              <a:rPr lang="en-US" dirty="0"/>
              <a:t>was great, but </a:t>
            </a:r>
            <a:r>
              <a:rPr lang="en-US" dirty="0" smtClean="0"/>
              <a:t>perhaps the </a:t>
            </a:r>
            <a:r>
              <a:rPr lang="en-US" dirty="0"/>
              <a:t>most outstanding Christian figure who lived and worked under Islamic rule was </a:t>
            </a:r>
            <a:r>
              <a:rPr lang="en-US" b="1" i="1" dirty="0"/>
              <a:t>John of Damascus </a:t>
            </a:r>
            <a:r>
              <a:rPr lang="en-US" dirty="0" smtClean="0"/>
              <a:t>(AD 675-749</a:t>
            </a:r>
            <a:r>
              <a:rPr lang="en-US" dirty="0"/>
              <a:t>), often called the last of the Greek church fathers. </a:t>
            </a:r>
            <a:endParaRPr lang="en-US" dirty="0" smtClean="0"/>
          </a:p>
          <a:p>
            <a:r>
              <a:rPr lang="en-US" dirty="0" smtClean="0"/>
              <a:t>John </a:t>
            </a:r>
            <a:r>
              <a:rPr lang="en-US" dirty="0"/>
              <a:t>was </a:t>
            </a:r>
            <a:r>
              <a:rPr lang="en-US" dirty="0" smtClean="0"/>
              <a:t>served as </a:t>
            </a:r>
            <a:r>
              <a:rPr lang="en-US" dirty="0"/>
              <a:t>prime minister </a:t>
            </a:r>
            <a:r>
              <a:rPr lang="en-US" dirty="0" smtClean="0"/>
              <a:t>under </a:t>
            </a:r>
            <a:r>
              <a:rPr lang="en-US" dirty="0"/>
              <a:t>the caliph </a:t>
            </a:r>
            <a:r>
              <a:rPr lang="en-US" dirty="0" err="1"/>
              <a:t>Abd-ul-Malek</a:t>
            </a:r>
            <a:r>
              <a:rPr lang="en-US" dirty="0"/>
              <a:t> in Damascus in the earlier part of his life. </a:t>
            </a:r>
            <a:endParaRPr lang="en-US" dirty="0" smtClean="0"/>
          </a:p>
          <a:p>
            <a:r>
              <a:rPr lang="en-US" dirty="0" smtClean="0"/>
              <a:t>Later </a:t>
            </a:r>
            <a:r>
              <a:rPr lang="en-US" dirty="0"/>
              <a:t>he retired to </a:t>
            </a:r>
            <a:r>
              <a:rPr lang="en-US" dirty="0" smtClean="0"/>
              <a:t>a monastery </a:t>
            </a:r>
            <a:r>
              <a:rPr lang="en-US" dirty="0"/>
              <a:t>near Jerusalem, where he wrote his theological masterpiece, </a:t>
            </a:r>
            <a:r>
              <a:rPr lang="en-US" b="1" i="1" dirty="0"/>
              <a:t>The Fountain of Knowledge</a:t>
            </a:r>
            <a:r>
              <a:rPr lang="en-US" dirty="0"/>
              <a:t>. </a:t>
            </a:r>
            <a:endParaRPr lang="en-US" dirty="0" smtClean="0"/>
          </a:p>
          <a:p>
            <a:r>
              <a:rPr lang="en-US" dirty="0" smtClean="0"/>
              <a:t>John </a:t>
            </a:r>
            <a:r>
              <a:rPr lang="en-US" dirty="0"/>
              <a:t>was a firm adherent of the Creed of Chalcedon, and opposed both Nestorianism and Monophysitism; he based his teaching largely on the Cappadocian </a:t>
            </a:r>
            <a:r>
              <a:rPr lang="en-US" dirty="0" smtClean="0"/>
              <a:t>fathers.</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3468192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Great Christian Thinkers under Islamic Rule</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John’s book, </a:t>
            </a:r>
            <a:r>
              <a:rPr lang="en-US" b="1" i="1" dirty="0" smtClean="0"/>
              <a:t>The </a:t>
            </a:r>
            <a:r>
              <a:rPr lang="en-US" b="1" i="1" dirty="0"/>
              <a:t>Orthodox Faith </a:t>
            </a:r>
            <a:r>
              <a:rPr lang="en-US" dirty="0"/>
              <a:t>was translated into Latin in the 12th century and had quite an impact on the growth of Western systematic theology. </a:t>
            </a:r>
            <a:endParaRPr lang="en-US" dirty="0" smtClean="0"/>
          </a:p>
          <a:p>
            <a:r>
              <a:rPr lang="en-US" dirty="0" smtClean="0"/>
              <a:t>John </a:t>
            </a:r>
            <a:r>
              <a:rPr lang="en-US" dirty="0"/>
              <a:t>also wrote a thoughtful and powerful </a:t>
            </a:r>
            <a:r>
              <a:rPr lang="en-US" dirty="0" smtClean="0"/>
              <a:t>defense </a:t>
            </a:r>
            <a:r>
              <a:rPr lang="en-US" dirty="0"/>
              <a:t>of icons in the iconoclastic controversy, </a:t>
            </a:r>
            <a:r>
              <a:rPr lang="en-US" dirty="0" smtClean="0"/>
              <a:t>and </a:t>
            </a:r>
            <a:r>
              <a:rPr lang="en-US" dirty="0"/>
              <a:t>a number of the most beautiful and popular of all Greek hymns. </a:t>
            </a:r>
            <a:endParaRPr lang="en-US" dirty="0" smtClean="0"/>
          </a:p>
          <a:p>
            <a:r>
              <a:rPr lang="en-US" dirty="0" smtClean="0"/>
              <a:t>Tradition </a:t>
            </a:r>
            <a:r>
              <a:rPr lang="en-US" dirty="0"/>
              <a:t>tells us that he was the author of one of the most widely read books in the history of the Byzantine Empire, the religious novel </a:t>
            </a:r>
            <a:r>
              <a:rPr lang="en-US" b="1" i="1" dirty="0" err="1"/>
              <a:t>Barlaam</a:t>
            </a:r>
            <a:r>
              <a:rPr lang="en-US" b="1" i="1" dirty="0"/>
              <a:t> and </a:t>
            </a:r>
            <a:r>
              <a:rPr lang="en-US" b="1" i="1" dirty="0" err="1"/>
              <a:t>Josaphet</a:t>
            </a:r>
            <a:r>
              <a:rPr lang="en-US" dirty="0"/>
              <a:t>. </a:t>
            </a:r>
            <a:endParaRPr lang="en-US" dirty="0" smtClean="0"/>
          </a:p>
          <a:p>
            <a:r>
              <a:rPr lang="en-US" dirty="0" smtClean="0"/>
              <a:t>The </a:t>
            </a:r>
            <a:r>
              <a:rPr lang="en-US" dirty="0"/>
              <a:t>life and writings of John of Damascus, then, show how a great Christian theologian could live and flourish under Islam.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550925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Christianity and Islam in Spain</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t>
            </a:r>
            <a:r>
              <a:rPr lang="en-US" dirty="0"/>
              <a:t>most tolerant and fruitful Christian-Muslim relationships were those of Muslim </a:t>
            </a:r>
            <a:r>
              <a:rPr lang="en-US" dirty="0" smtClean="0"/>
              <a:t>Spain.</a:t>
            </a:r>
          </a:p>
          <a:p>
            <a:r>
              <a:rPr lang="en-US" dirty="0" smtClean="0"/>
              <a:t>The </a:t>
            </a:r>
            <a:r>
              <a:rPr lang="en-US" dirty="0"/>
              <a:t>Berber Muslims in Spain (they were called “Moors”) </a:t>
            </a:r>
            <a:r>
              <a:rPr lang="en-US" dirty="0" smtClean="0"/>
              <a:t>practiced </a:t>
            </a:r>
            <a:r>
              <a:rPr lang="en-US" dirty="0"/>
              <a:t>a remarkable degree of religious tolerance towards Christians and Jews; many Christian communities survived unmolested under Spanish Muslim rule for centuries. </a:t>
            </a:r>
            <a:endParaRPr lang="en-US" dirty="0" smtClean="0"/>
          </a:p>
          <a:p>
            <a:r>
              <a:rPr lang="en-US" dirty="0" smtClean="0"/>
              <a:t>Islamic </a:t>
            </a:r>
            <a:r>
              <a:rPr lang="en-US" dirty="0"/>
              <a:t>Spain had its fair share of Christian martyrs, but generally speaking the Muslim rulers left the Spanish Church alone as long as it made no attempts to </a:t>
            </a:r>
            <a:r>
              <a:rPr lang="en-US" dirty="0" smtClean="0"/>
              <a:t>criticize </a:t>
            </a:r>
            <a:r>
              <a:rPr lang="en-US" dirty="0"/>
              <a:t>Islam or convert Muslims. </a:t>
            </a:r>
            <a:endParaRPr lang="en-US" dirty="0" smtClean="0"/>
          </a:p>
          <a:p>
            <a:r>
              <a:rPr lang="en-US" dirty="0" smtClean="0"/>
              <a:t>In </a:t>
            </a:r>
            <a:r>
              <a:rPr lang="en-US" dirty="0"/>
              <a:t>fact, it was in Islamic Spain that Western European culture and </a:t>
            </a:r>
            <a:r>
              <a:rPr lang="en-US" dirty="0" smtClean="0"/>
              <a:t>civilization </a:t>
            </a:r>
            <a:r>
              <a:rPr lang="en-US" dirty="0"/>
              <a:t>reached their highest development in the early Middle Ages, with a strong contribution from the significant Spanish Christian minority</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1784780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Christianity and Islam in Spain</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Arab </a:t>
            </a:r>
            <a:r>
              <a:rPr lang="en-US" dirty="0"/>
              <a:t>culture gained such a powerful hold over the Spanish Church that the Christian scholars of Spain had to translate the Bible and liturgy into </a:t>
            </a:r>
            <a:r>
              <a:rPr lang="en-US" dirty="0" smtClean="0"/>
              <a:t>Arabic</a:t>
            </a:r>
            <a:r>
              <a:rPr lang="en-US" dirty="0"/>
              <a:t>.</a:t>
            </a:r>
            <a:endParaRPr lang="en-US" dirty="0" smtClean="0"/>
          </a:p>
          <a:p>
            <a:r>
              <a:rPr lang="en-US" dirty="0" smtClean="0"/>
              <a:t>Through </a:t>
            </a:r>
            <a:r>
              <a:rPr lang="en-US" dirty="0"/>
              <a:t>Muslim Spain the riches of Eastern </a:t>
            </a:r>
            <a:r>
              <a:rPr lang="en-US" dirty="0" smtClean="0"/>
              <a:t>civilization, </a:t>
            </a:r>
            <a:r>
              <a:rPr lang="en-US" dirty="0"/>
              <a:t>which combined both Greek and Islamic elements, flowed into Western Europe, which was highly </a:t>
            </a:r>
            <a:r>
              <a:rPr lang="en-US" dirty="0" smtClean="0"/>
              <a:t>uncivilized </a:t>
            </a:r>
            <a:r>
              <a:rPr lang="en-US" dirty="0"/>
              <a:t>by contrast. </a:t>
            </a:r>
            <a:endParaRPr lang="en-US" dirty="0" smtClean="0"/>
          </a:p>
          <a:p>
            <a:r>
              <a:rPr lang="en-US" dirty="0" smtClean="0"/>
              <a:t>Western </a:t>
            </a:r>
            <a:r>
              <a:rPr lang="en-US" dirty="0"/>
              <a:t>Christian scholars often visited the famous Spanish Muslim universities to learn philosophy, mathematics, astronomy, and medicine. </a:t>
            </a:r>
            <a:r>
              <a:rPr lang="en-US" dirty="0" smtClean="0"/>
              <a:t> </a:t>
            </a:r>
          </a:p>
          <a:p>
            <a:r>
              <a:rPr lang="en-US" dirty="0" smtClean="0"/>
              <a:t>Islam’s </a:t>
            </a:r>
            <a:r>
              <a:rPr lang="en-US" dirty="0"/>
              <a:t>religious policy of forbidding Muslim conversion to Christianity made missionary work virtually impossible.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1124619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Christian Attempts to Evangelize Muslims</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Still</a:t>
            </a:r>
            <a:r>
              <a:rPr lang="en-US" dirty="0"/>
              <a:t>, there were some notable attempts in the Middle Ages by Christians to </a:t>
            </a:r>
            <a:r>
              <a:rPr lang="en-US" dirty="0" smtClean="0"/>
              <a:t>evangelize </a:t>
            </a:r>
            <a:r>
              <a:rPr lang="en-US" dirty="0"/>
              <a:t>Muslims. </a:t>
            </a:r>
            <a:endParaRPr lang="en-US" dirty="0" smtClean="0"/>
          </a:p>
          <a:p>
            <a:r>
              <a:rPr lang="en-US" dirty="0" smtClean="0"/>
              <a:t>The </a:t>
            </a:r>
            <a:r>
              <a:rPr lang="en-US" dirty="0"/>
              <a:t>two great trail-blazers of Christian mission in the Islamic world </a:t>
            </a:r>
            <a:r>
              <a:rPr lang="en-US" dirty="0" smtClean="0"/>
              <a:t>were: </a:t>
            </a:r>
          </a:p>
          <a:p>
            <a:pPr lvl="1"/>
            <a:r>
              <a:rPr lang="en-US" b="1" i="1" dirty="0"/>
              <a:t>Francis of </a:t>
            </a:r>
            <a:r>
              <a:rPr lang="en-US" b="1" i="1" dirty="0" smtClean="0"/>
              <a:t>Assisi </a:t>
            </a:r>
            <a:r>
              <a:rPr lang="en-US" dirty="0" smtClean="0"/>
              <a:t>(</a:t>
            </a:r>
            <a:r>
              <a:rPr lang="en-US" dirty="0"/>
              <a:t>AD 1182-1226)</a:t>
            </a:r>
            <a:r>
              <a:rPr lang="en-US" dirty="0" smtClean="0"/>
              <a:t>, the </a:t>
            </a:r>
            <a:r>
              <a:rPr lang="en-US" dirty="0"/>
              <a:t>founder of the Franciscan </a:t>
            </a:r>
            <a:r>
              <a:rPr lang="en-US" dirty="0" smtClean="0"/>
              <a:t>order</a:t>
            </a:r>
          </a:p>
          <a:p>
            <a:pPr lvl="1"/>
            <a:r>
              <a:rPr lang="en-US" b="1" i="1" dirty="0" smtClean="0"/>
              <a:t>Raymond </a:t>
            </a:r>
            <a:r>
              <a:rPr lang="en-US" b="1" i="1" dirty="0"/>
              <a:t>Lull </a:t>
            </a:r>
            <a:r>
              <a:rPr lang="en-US" dirty="0" smtClean="0"/>
              <a:t>(AD 1232-1316</a:t>
            </a:r>
            <a:r>
              <a:rPr lang="en-US" dirty="0"/>
              <a:t>).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336005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Christian Attempts to Evangelize Muslims</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Lull’s </a:t>
            </a:r>
            <a:r>
              <a:rPr lang="en-US" dirty="0"/>
              <a:t>early life was spent as private tutor to the sons of the Spanish Catholic king, James of Aragon. </a:t>
            </a:r>
            <a:endParaRPr lang="en-US" dirty="0" smtClean="0"/>
          </a:p>
          <a:p>
            <a:r>
              <a:rPr lang="en-US" dirty="0" smtClean="0"/>
              <a:t>One </a:t>
            </a:r>
            <a:r>
              <a:rPr lang="en-US" dirty="0"/>
              <a:t>of James’s sons became king of </a:t>
            </a:r>
            <a:r>
              <a:rPr lang="en-US" dirty="0" smtClean="0"/>
              <a:t>Majorca (an island off the coast of Spain), </a:t>
            </a:r>
            <a:r>
              <a:rPr lang="en-US" dirty="0"/>
              <a:t>and employed Lull as a royal counsellor, although Lull’s chief interest at this point seems to have been chasing women and writing pornographic poems about his </a:t>
            </a:r>
            <a:r>
              <a:rPr lang="en-US" dirty="0" smtClean="0"/>
              <a:t>experiences. </a:t>
            </a:r>
          </a:p>
          <a:p>
            <a:r>
              <a:rPr lang="en-US" dirty="0" smtClean="0"/>
              <a:t>He </a:t>
            </a:r>
            <a:r>
              <a:rPr lang="en-US" dirty="0"/>
              <a:t>was, however, shocked into an awareness of his folly when he discovered that one of his admired ladies had </a:t>
            </a:r>
            <a:r>
              <a:rPr lang="en-US" dirty="0" smtClean="0"/>
              <a:t>breast cancer. </a:t>
            </a:r>
          </a:p>
          <a:p>
            <a:r>
              <a:rPr lang="en-US" dirty="0" smtClean="0"/>
              <a:t>Lull then renounced </a:t>
            </a:r>
            <a:r>
              <a:rPr lang="en-US" dirty="0"/>
              <a:t>the world, became a hermit for five years, and then attached himself to the Franciscan order</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3246244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Christian Attempts to Evangelize Muslims</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Living </a:t>
            </a:r>
            <a:r>
              <a:rPr lang="en-US" dirty="0"/>
              <a:t>on Majorca put Lull in close contact with the Muslims of southern Spain, and he conceived it as his special mission in life to bring the Gospel to Muslims. </a:t>
            </a:r>
            <a:endParaRPr lang="en-US" dirty="0" smtClean="0"/>
          </a:p>
          <a:p>
            <a:r>
              <a:rPr lang="en-US" dirty="0" smtClean="0"/>
              <a:t>He </a:t>
            </a:r>
            <a:r>
              <a:rPr lang="en-US" dirty="0"/>
              <a:t>learned Arabic from a Spanish Muslim slave whose freedom he purchased, and with financial backing from the king of Aragon he established a special Franciscan convent </a:t>
            </a:r>
            <a:r>
              <a:rPr lang="en-US" dirty="0" smtClean="0"/>
              <a:t>on </a:t>
            </a:r>
            <a:r>
              <a:rPr lang="en-US" dirty="0"/>
              <a:t>Majorca. </a:t>
            </a:r>
            <a:endParaRPr lang="en-US" dirty="0" smtClean="0"/>
          </a:p>
          <a:p>
            <a:r>
              <a:rPr lang="en-US" dirty="0" smtClean="0"/>
              <a:t>Here </a:t>
            </a:r>
            <a:r>
              <a:rPr lang="en-US" dirty="0"/>
              <a:t>other monks could learn Arabic and prepare for missionary work among Muslims. </a:t>
            </a:r>
            <a:endParaRPr lang="en-US" dirty="0" smtClean="0"/>
          </a:p>
          <a:p>
            <a:r>
              <a:rPr lang="en-US" dirty="0"/>
              <a:t>Lull is often seen as the great pioneer Christian missionary to Muslims.</a:t>
            </a:r>
          </a:p>
          <a:p>
            <a:r>
              <a:rPr lang="en-US" dirty="0" smtClean="0"/>
              <a:t>Lull </a:t>
            </a:r>
            <a:r>
              <a:rPr lang="en-US" dirty="0"/>
              <a:t>himself went on three missionary journeys to Tunisia and Algeria in North-West Africa, where his preaching aroused such fierce Muslim opposition that he narrowly escaped with his life</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725237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Christian Apologists to Islam</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Church in the Middle Ages produced a stream of Christian literature aimed at exposing the falsehood of Muhammad’s religion and defending the truths of Christianity against Muslim attack. </a:t>
            </a:r>
            <a:endParaRPr lang="en-US" dirty="0" smtClean="0"/>
          </a:p>
          <a:p>
            <a:r>
              <a:rPr lang="en-US" dirty="0" smtClean="0"/>
              <a:t>We </a:t>
            </a:r>
            <a:r>
              <a:rPr lang="en-US" dirty="0"/>
              <a:t>could compare this literature with the apologies for Christianity against Paganism in the early Roman Empire.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2829589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After Muhammad’s death in 632, many Arabian tribes rebelled against his successor Abu Bakr, who ruled as caliph from AD 632 to </a:t>
            </a:r>
            <a:r>
              <a:rPr lang="en-US" dirty="0" smtClean="0"/>
              <a:t>634, but </a:t>
            </a:r>
            <a:r>
              <a:rPr lang="en-US" dirty="0"/>
              <a:t>under the next caliph Omar </a:t>
            </a:r>
            <a:r>
              <a:rPr lang="en-US" dirty="0" smtClean="0"/>
              <a:t>(AD 634-44</a:t>
            </a:r>
            <a:r>
              <a:rPr lang="en-US" dirty="0"/>
              <a:t>), the Muslim armies came streaming out of </a:t>
            </a:r>
            <a:r>
              <a:rPr lang="en-US" dirty="0" smtClean="0"/>
              <a:t>Arabia.</a:t>
            </a:r>
          </a:p>
          <a:p>
            <a:r>
              <a:rPr lang="en-US" dirty="0" smtClean="0"/>
              <a:t>Give the names of some of the cities the Muslim armies conquered in that ten year period.</a:t>
            </a:r>
          </a:p>
          <a:p>
            <a:pPr lvl="1"/>
            <a:r>
              <a:rPr lang="en-US" dirty="0" smtClean="0"/>
              <a:t>Damascus</a:t>
            </a:r>
          </a:p>
          <a:p>
            <a:pPr lvl="1"/>
            <a:r>
              <a:rPr lang="en-US" dirty="0" smtClean="0"/>
              <a:t>Jerusalem</a:t>
            </a:r>
          </a:p>
          <a:p>
            <a:pPr lvl="1"/>
            <a:r>
              <a:rPr lang="en-US" dirty="0" smtClean="0"/>
              <a:t>Antioch</a:t>
            </a:r>
          </a:p>
          <a:p>
            <a:pPr lvl="1"/>
            <a:r>
              <a:rPr lang="en-US" dirty="0" smtClean="0"/>
              <a:t>Caesarea</a:t>
            </a:r>
          </a:p>
          <a:p>
            <a:pPr lvl="1"/>
            <a:r>
              <a:rPr lang="en-US" dirty="0"/>
              <a:t>Alexandria</a:t>
            </a:r>
          </a:p>
          <a:p>
            <a:r>
              <a:rPr lang="en-US" dirty="0" smtClean="0"/>
              <a:t>What happened when the Muslims tried to </a:t>
            </a:r>
            <a:r>
              <a:rPr lang="en-US" dirty="0"/>
              <a:t>conquer Constantinople </a:t>
            </a:r>
            <a:r>
              <a:rPr lang="en-US" dirty="0" smtClean="0"/>
              <a:t>from AD 673-78?</a:t>
            </a:r>
          </a:p>
          <a:p>
            <a:pPr lvl="1"/>
            <a:r>
              <a:rPr lang="en-US" dirty="0" smtClean="0"/>
              <a:t>The </a:t>
            </a:r>
            <a:r>
              <a:rPr lang="en-US" dirty="0"/>
              <a:t>Muslims met with total failure and defeat. </a:t>
            </a:r>
            <a:endParaRPr lang="en-US" dirty="0" smtClean="0"/>
          </a:p>
          <a:p>
            <a:r>
              <a:rPr lang="en-US" dirty="0" smtClean="0"/>
              <a:t>What weapon did the Byzantine army use to effectively repel the Muslims attempting to invade Constantinople?</a:t>
            </a:r>
          </a:p>
          <a:p>
            <a:pPr lvl="1"/>
            <a:r>
              <a:rPr lang="en-US" dirty="0" smtClean="0"/>
              <a:t>Greek Fire</a:t>
            </a:r>
            <a:endParaRPr lang="en-US" dirty="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742002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Christian Apologists to Islam</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The </a:t>
            </a:r>
            <a:r>
              <a:rPr lang="en-US" dirty="0"/>
              <a:t>Christian apologists of the Middle Ages concentrated their criticisms of Islam on two major points: </a:t>
            </a:r>
            <a:endParaRPr lang="en-US" dirty="0" smtClean="0"/>
          </a:p>
          <a:p>
            <a:pPr lvl="1"/>
            <a:r>
              <a:rPr lang="en-US" dirty="0" smtClean="0"/>
              <a:t>Their </a:t>
            </a:r>
            <a:r>
              <a:rPr lang="en-US" dirty="0"/>
              <a:t>claims of Muhammad; </a:t>
            </a:r>
            <a:endParaRPr lang="en-US" dirty="0" smtClean="0"/>
          </a:p>
          <a:p>
            <a:pPr lvl="1"/>
            <a:r>
              <a:rPr lang="en-US" dirty="0" smtClean="0"/>
              <a:t>Their </a:t>
            </a:r>
            <a:r>
              <a:rPr lang="en-US" dirty="0"/>
              <a:t>doctrine of God. </a:t>
            </a:r>
            <a:endParaRPr lang="en-US" dirty="0" smtClean="0"/>
          </a:p>
          <a:p>
            <a:r>
              <a:rPr lang="en-US" dirty="0" smtClean="0"/>
              <a:t>The </a:t>
            </a:r>
            <a:r>
              <a:rPr lang="en-US" dirty="0"/>
              <a:t>Christian apologists portrayed Muhammad as a deliberate deceiver, who fabricated his new religion out of Jewish myths and Christian heresies. </a:t>
            </a:r>
            <a:endParaRPr lang="en-US" dirty="0" smtClean="0"/>
          </a:p>
          <a:p>
            <a:r>
              <a:rPr lang="en-US" dirty="0" smtClean="0"/>
              <a:t>Often </a:t>
            </a:r>
            <a:r>
              <a:rPr lang="en-US" dirty="0"/>
              <a:t>they identified Muhammad with the false prophet of the book of Revelation. </a:t>
            </a:r>
            <a:endParaRPr lang="en-US" dirty="0" smtClean="0"/>
          </a:p>
          <a:p>
            <a:r>
              <a:rPr lang="en-US" dirty="0" smtClean="0"/>
              <a:t>They criticized </a:t>
            </a:r>
            <a:r>
              <a:rPr lang="en-US" dirty="0"/>
              <a:t>his moral character, especially what they regarded as his excessive indulgence in sexual desire (after the death of his first wife Khadijah, Muhammad took at least 14 wives and several concubines too).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3982239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Christian Apologists to Islam</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Because </a:t>
            </a:r>
            <a:r>
              <a:rPr lang="en-US" dirty="0"/>
              <a:t>no new doctrinal or moral revelations were to be expected after Christ and the apostles, they denied that Muhammad was a true prophet. </a:t>
            </a:r>
            <a:endParaRPr lang="en-US" dirty="0" smtClean="0"/>
          </a:p>
          <a:p>
            <a:r>
              <a:rPr lang="en-US" dirty="0" smtClean="0"/>
              <a:t>They </a:t>
            </a:r>
            <a:r>
              <a:rPr lang="en-US" dirty="0"/>
              <a:t>rejected Muslim attempts to find the coming of Muhammad prophesied in the New Testament as a distortion of genuine New Testament teaching (Muslims argued that Christ’s predictions of the coming of “another Counsellor” in John 14-16 referred to Muhammad rather than to the Holy Spirit). </a:t>
            </a:r>
            <a:endParaRPr lang="en-US" dirty="0" smtClean="0"/>
          </a:p>
          <a:p>
            <a:r>
              <a:rPr lang="en-US" dirty="0" smtClean="0"/>
              <a:t>The </a:t>
            </a:r>
            <a:r>
              <a:rPr lang="en-US" dirty="0"/>
              <a:t>apologists also defended the reliability of the New Testament text against Muslim claims that Christians had corrupted it. </a:t>
            </a:r>
            <a:endParaRPr lang="en-US" dirty="0" smtClean="0"/>
          </a:p>
          <a:p>
            <a:r>
              <a:rPr lang="en-US" dirty="0" smtClean="0"/>
              <a:t>The </a:t>
            </a:r>
            <a:r>
              <a:rPr lang="en-US" dirty="0"/>
              <a:t>conflict between the Christian and Muslim doctrines of God </a:t>
            </a:r>
            <a:r>
              <a:rPr lang="en-US" dirty="0" smtClean="0"/>
              <a:t>centered </a:t>
            </a:r>
            <a:r>
              <a:rPr lang="en-US" dirty="0"/>
              <a:t>on the Trinity, the incarnation, </a:t>
            </a:r>
            <a:r>
              <a:rPr lang="en-US" dirty="0" smtClean="0"/>
              <a:t>and </a:t>
            </a:r>
            <a:r>
              <a:rPr lang="en-US" dirty="0"/>
              <a:t>the question of pure versus idolatrous worship.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176050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Christian Apologists to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Christian </a:t>
            </a:r>
            <a:r>
              <a:rPr lang="en-US" dirty="0"/>
              <a:t>apologists explained and defended the Trinity, seeking to show how it in no way violated the oneness of God. </a:t>
            </a:r>
            <a:endParaRPr lang="en-US" dirty="0" smtClean="0"/>
          </a:p>
          <a:p>
            <a:r>
              <a:rPr lang="en-US" dirty="0" smtClean="0"/>
              <a:t>Muslims </a:t>
            </a:r>
            <a:r>
              <a:rPr lang="en-US" dirty="0"/>
              <a:t>accused Christians of having three gods; the apologists responded that Father, Son, and Holy Spirit fully and equally possessed one single divine essence, nature, and being: one God in three persons. </a:t>
            </a:r>
            <a:endParaRPr lang="en-US" dirty="0" smtClean="0"/>
          </a:p>
          <a:p>
            <a:r>
              <a:rPr lang="en-US" dirty="0" smtClean="0"/>
              <a:t>Clearly </a:t>
            </a:r>
            <a:r>
              <a:rPr lang="en-US" dirty="0"/>
              <a:t>the status of Christ was central to the Christian-Muslim debate. </a:t>
            </a:r>
            <a:endParaRPr lang="en-US" dirty="0" smtClean="0"/>
          </a:p>
          <a:p>
            <a:r>
              <a:rPr lang="en-US" dirty="0" smtClean="0"/>
              <a:t>The </a:t>
            </a:r>
            <a:r>
              <a:rPr lang="en-US" dirty="0"/>
              <a:t>Christian apologists strove to show that Christ was God incarnate, not (as in the Muslim view) a mere prophet.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246436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Christian Apologists to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Muslims </a:t>
            </a:r>
            <a:r>
              <a:rPr lang="en-US" dirty="0"/>
              <a:t>accused Christians of idolatry because they worshipped the Virgin Mary (Muslims persistently misunderstood the Trinity to mean the Father, the Mother, and the Son). </a:t>
            </a:r>
            <a:endParaRPr lang="en-US" dirty="0" smtClean="0"/>
          </a:p>
          <a:p>
            <a:r>
              <a:rPr lang="en-US" dirty="0" smtClean="0"/>
              <a:t>They </a:t>
            </a:r>
            <a:r>
              <a:rPr lang="en-US" dirty="0"/>
              <a:t>also attacked Christians for venerating icons of Christ and the saints. </a:t>
            </a:r>
            <a:endParaRPr lang="en-US" dirty="0" smtClean="0"/>
          </a:p>
          <a:p>
            <a:r>
              <a:rPr lang="en-US" dirty="0" smtClean="0"/>
              <a:t>The </a:t>
            </a:r>
            <a:r>
              <a:rPr lang="en-US" dirty="0"/>
              <a:t>Christian apologists were on weaker ground here. </a:t>
            </a:r>
            <a:endParaRPr lang="en-US" dirty="0" smtClean="0"/>
          </a:p>
          <a:p>
            <a:r>
              <a:rPr lang="en-US" dirty="0" smtClean="0"/>
              <a:t>They </a:t>
            </a:r>
            <a:r>
              <a:rPr lang="en-US" dirty="0"/>
              <a:t>could easily refute the false understanding of the Trinity as including </a:t>
            </a:r>
            <a:r>
              <a:rPr lang="en-US" dirty="0" smtClean="0"/>
              <a:t>Mary, but </a:t>
            </a:r>
            <a:r>
              <a:rPr lang="en-US" dirty="0"/>
              <a:t>it was more difficult for them to prove to Muslims that the religious veneration given to Mary was not worship in the strict sense of the term.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806011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Christian Apologists to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Christian apologists </a:t>
            </a:r>
            <a:r>
              <a:rPr lang="en-US" dirty="0"/>
              <a:t>defended the use of icons as teaching aids for those who could not read. </a:t>
            </a:r>
            <a:endParaRPr lang="en-US" dirty="0" smtClean="0"/>
          </a:p>
          <a:p>
            <a:r>
              <a:rPr lang="en-US" dirty="0" smtClean="0"/>
              <a:t>The </a:t>
            </a:r>
            <a:r>
              <a:rPr lang="en-US" dirty="0"/>
              <a:t>apologists also turned the accusation of idolatry back on the Muslims; they pointed out that at the “grass roots” level, ordinary Muslims placed all sorts of created powers between God and human beings, such as the </a:t>
            </a:r>
            <a:r>
              <a:rPr lang="en-US" b="1" i="1" dirty="0"/>
              <a:t>jinn</a:t>
            </a:r>
            <a:r>
              <a:rPr lang="en-US" dirty="0"/>
              <a:t> – spirits created from fire that lived on earth and had to be appeased and warded off by magic. </a:t>
            </a:r>
            <a:endParaRPr lang="en-US" dirty="0" smtClean="0"/>
          </a:p>
          <a:p>
            <a:r>
              <a:rPr lang="en-US" dirty="0" smtClean="0"/>
              <a:t>At </a:t>
            </a:r>
            <a:r>
              <a:rPr lang="en-US" dirty="0"/>
              <a:t>a theological level, the first Christian apologists against Islam laid down the basic arguments which Christians have traditionally followed ever since</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2020879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Attitudes Towards Islam in the West</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At </a:t>
            </a:r>
            <a:r>
              <a:rPr lang="en-US" dirty="0"/>
              <a:t>a more popular level, the Muslim-Christian wars, and the loss of so much ancient Christian territory (especially the Holy Land) to Islam, created a deep emotional fear and hatred of Muslims in Christian </a:t>
            </a:r>
            <a:r>
              <a:rPr lang="en-US" dirty="0" smtClean="0"/>
              <a:t>lands, especially in </a:t>
            </a:r>
            <a:r>
              <a:rPr lang="en-US" dirty="0"/>
              <a:t>the West. </a:t>
            </a:r>
            <a:endParaRPr lang="en-US" dirty="0" smtClean="0"/>
          </a:p>
          <a:p>
            <a:r>
              <a:rPr lang="en-US" dirty="0" smtClean="0"/>
              <a:t>Eastern </a:t>
            </a:r>
            <a:r>
              <a:rPr lang="en-US" dirty="0"/>
              <a:t>Christians were in constant contact with Muslims, and came to respect their culture and </a:t>
            </a:r>
            <a:r>
              <a:rPr lang="en-US" dirty="0" smtClean="0"/>
              <a:t>civilization; </a:t>
            </a:r>
            <a:r>
              <a:rPr lang="en-US" dirty="0"/>
              <a:t>but most Westerners, who had comparatively little contact with Muslims, developed an almost mindless hostility towards them. </a:t>
            </a:r>
            <a:endParaRPr lang="en-US" dirty="0" smtClean="0"/>
          </a:p>
          <a:p>
            <a:r>
              <a:rPr lang="en-US" dirty="0" smtClean="0"/>
              <a:t>The </a:t>
            </a:r>
            <a:r>
              <a:rPr lang="en-US" dirty="0"/>
              <a:t>West came to see Islam as “the enemy”. This would produce bitter fruit in later centuries through the Crusades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19417637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862613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251105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Christians who lived under Islamic rule, while they were allowed some “freedom” to hold to and practice their faith, they were severely restricted – especially in the area of evangelism.</a:t>
            </a:r>
          </a:p>
          <a:p>
            <a:r>
              <a:rPr lang="en-US" dirty="0" smtClean="0"/>
              <a:t>Do you see a parallel to here to the kinds of restrictions that are being imposed on </a:t>
            </a:r>
            <a:r>
              <a:rPr lang="en-US" dirty="0"/>
              <a:t>Christians in our own </a:t>
            </a:r>
            <a:r>
              <a:rPr lang="en-US" dirty="0" smtClean="0"/>
              <a:t>culture with greater and greater frequency?</a:t>
            </a:r>
          </a:p>
          <a:p>
            <a:r>
              <a:rPr lang="en-US" dirty="0" smtClean="0"/>
              <a:t>As Christians, can we accept these kinds of restrictions and still remain faithful to God?</a:t>
            </a:r>
          </a:p>
          <a:p>
            <a:r>
              <a:rPr lang="en-US" dirty="0" smtClean="0"/>
              <a:t>How do you think you personally are going to fare in the continuation of your faith if these restrictions become even greater in the future?</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040323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In the West, Muslim armies swept on from Egypt into North-West Africa. </a:t>
            </a:r>
            <a:r>
              <a:rPr lang="en-US" dirty="0" smtClean="0"/>
              <a:t>How far did they eventually get in their western conquests and where and by whom were they eventually turned back?</a:t>
            </a:r>
          </a:p>
          <a:p>
            <a:pPr lvl="1"/>
            <a:r>
              <a:rPr lang="en-US" dirty="0" smtClean="0"/>
              <a:t>All the way through Spain</a:t>
            </a:r>
          </a:p>
          <a:p>
            <a:pPr lvl="1"/>
            <a:r>
              <a:rPr lang="en-US" dirty="0" smtClean="0"/>
              <a:t>They were turned back in France by Charles “the Hammer” at the battle of Tours</a:t>
            </a:r>
          </a:p>
          <a:p>
            <a:r>
              <a:rPr lang="en-US" dirty="0" smtClean="0"/>
              <a:t>What are the two major parties into which the Muslims divided?</a:t>
            </a:r>
          </a:p>
          <a:p>
            <a:pPr lvl="1"/>
            <a:r>
              <a:rPr lang="en-US" dirty="0" smtClean="0"/>
              <a:t>Sunnis</a:t>
            </a:r>
          </a:p>
          <a:p>
            <a:pPr lvl="1"/>
            <a:r>
              <a:rPr lang="en-US" dirty="0" smtClean="0"/>
              <a:t>Shias</a:t>
            </a:r>
          </a:p>
          <a:p>
            <a:r>
              <a:rPr lang="en-US" dirty="0" smtClean="0"/>
              <a:t>Which party contains the most adherents?</a:t>
            </a:r>
          </a:p>
          <a:p>
            <a:pPr lvl="1"/>
            <a:r>
              <a:rPr lang="en-US" dirty="0" smtClean="0"/>
              <a:t>The Sunnis (about 85% of the world’s Muslims today)</a:t>
            </a:r>
          </a:p>
          <a:p>
            <a:r>
              <a:rPr lang="en-US" dirty="0" smtClean="0"/>
              <a:t>In which modern country do we find the most Shias?</a:t>
            </a:r>
          </a:p>
          <a:p>
            <a:pPr lvl="1"/>
            <a:r>
              <a:rPr lang="en-US" dirty="0" smtClean="0"/>
              <a:t>Iran</a:t>
            </a:r>
            <a:endParaRPr lang="en-US" dirty="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601725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2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https://en.wikipedia.org/wiki/Christianity_in_the_Ottoman_Empire#/media/File:Gennadios.jpg</a:t>
            </a:r>
            <a:endParaRPr lang="en-US" sz="1600" dirty="0">
              <a:solidFill>
                <a:prstClr val="black"/>
              </a:solidFill>
            </a:endParaRPr>
          </a:p>
        </p:txBody>
      </p:sp>
      <p:sp>
        <p:nvSpPr>
          <p:cNvPr id="7" name="Title 2"/>
          <p:cNvSpPr>
            <a:spLocks noGrp="1"/>
          </p:cNvSpPr>
          <p:nvPr>
            <p:ph type="title"/>
          </p:nvPr>
        </p:nvSpPr>
        <p:spPr>
          <a:xfrm>
            <a:off x="0" y="0"/>
            <a:ext cx="9144000" cy="15240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Life for the Church under Islamic Rule</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58909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Life for the Church under Islamic </a:t>
            </a:r>
            <a:r>
              <a:rPr lang="en-US" sz="4000" b="1" dirty="0" smtClean="0"/>
              <a:t>Rule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attitude of the Islamic rulers towards their non-Muslim subjects was </a:t>
            </a:r>
            <a:r>
              <a:rPr lang="en-US" b="1" i="1" dirty="0"/>
              <a:t>twofold</a:t>
            </a:r>
            <a:r>
              <a:rPr lang="en-US" dirty="0"/>
              <a:t>. </a:t>
            </a:r>
            <a:endParaRPr lang="en-US" dirty="0" smtClean="0"/>
          </a:p>
          <a:p>
            <a:pPr lvl="1"/>
            <a:r>
              <a:rPr lang="en-US" dirty="0" smtClean="0"/>
              <a:t>In </a:t>
            </a:r>
            <a:r>
              <a:rPr lang="en-US" b="1" i="1" dirty="0"/>
              <a:t>Arabia itself</a:t>
            </a:r>
            <a:r>
              <a:rPr lang="en-US" dirty="0"/>
              <a:t>, the general policy was to regard to all Arabs as bound in perpetuity to Islam, and to use force to uphold this Islamic unity. </a:t>
            </a:r>
            <a:endParaRPr lang="en-US" dirty="0" smtClean="0"/>
          </a:p>
          <a:p>
            <a:pPr lvl="1"/>
            <a:r>
              <a:rPr lang="en-US" dirty="0" smtClean="0"/>
              <a:t>However, the policy towards </a:t>
            </a:r>
            <a:r>
              <a:rPr lang="en-US" b="1" i="1" dirty="0" smtClean="0"/>
              <a:t>non-Arabs</a:t>
            </a:r>
            <a:r>
              <a:rPr lang="en-US" dirty="0" smtClean="0"/>
              <a:t> was different. </a:t>
            </a:r>
          </a:p>
          <a:p>
            <a:r>
              <a:rPr lang="en-US" dirty="0"/>
              <a:t>When, for example, the Muslims conquered Persia, they made no attempt to force Persians to abandon their ancestral Zoroastrian faith and accept Islam. </a:t>
            </a:r>
          </a:p>
          <a:p>
            <a:r>
              <a:rPr lang="en-US" dirty="0"/>
              <a:t>In fact, the Persian aristocracy continued to practice Zoroastrianism for many years under Islamic rule. </a:t>
            </a:r>
          </a:p>
          <a:p>
            <a:pPr marL="0" indent="0">
              <a:buNone/>
            </a:pP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2686041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Life for the Church under Islamic </a:t>
            </a:r>
            <a:r>
              <a:rPr lang="en-US" sz="4000" b="1" dirty="0" smtClean="0"/>
              <a:t>Rule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Jews </a:t>
            </a:r>
            <a:r>
              <a:rPr lang="en-US" dirty="0"/>
              <a:t>and Christians enjoyed a specially </a:t>
            </a:r>
            <a:r>
              <a:rPr lang="en-US" dirty="0" smtClean="0"/>
              <a:t>favored </a:t>
            </a:r>
            <a:r>
              <a:rPr lang="en-US" dirty="0"/>
              <a:t>status in Islam. </a:t>
            </a:r>
            <a:endParaRPr lang="en-US" dirty="0" smtClean="0"/>
          </a:p>
          <a:p>
            <a:r>
              <a:rPr lang="en-US" dirty="0" smtClean="0"/>
              <a:t>Muhammad </a:t>
            </a:r>
            <a:r>
              <a:rPr lang="en-US" dirty="0"/>
              <a:t>had </a:t>
            </a:r>
            <a:r>
              <a:rPr lang="en-US" dirty="0" smtClean="0"/>
              <a:t>recognized </a:t>
            </a:r>
            <a:r>
              <a:rPr lang="en-US" dirty="0"/>
              <a:t>both groups as worshippers of Allah, the one true God – those who had received His previous revelations </a:t>
            </a:r>
            <a:r>
              <a:rPr lang="en-US" dirty="0" smtClean="0"/>
              <a:t>(“people </a:t>
            </a:r>
            <a:r>
              <a:rPr lang="en-US" dirty="0"/>
              <a:t>of the book”), although Muhammad thought they </a:t>
            </a:r>
            <a:r>
              <a:rPr lang="en-US" dirty="0" smtClean="0"/>
              <a:t>had </a:t>
            </a:r>
            <a:r>
              <a:rPr lang="en-US" dirty="0"/>
              <a:t>corrupted those revelations</a:t>
            </a:r>
            <a:r>
              <a:rPr lang="en-US" dirty="0" smtClean="0"/>
              <a:t>.</a:t>
            </a:r>
          </a:p>
          <a:p>
            <a:r>
              <a:rPr lang="en-US" dirty="0"/>
              <a:t>So Muslim rulers </a:t>
            </a:r>
            <a:r>
              <a:rPr lang="en-US" dirty="0" smtClean="0"/>
              <a:t>did </a:t>
            </a:r>
            <a:r>
              <a:rPr lang="en-US" dirty="0"/>
              <a:t>not attempt to force Jews or Christians to convert to Islam. </a:t>
            </a:r>
          </a:p>
          <a:p>
            <a:r>
              <a:rPr lang="en-US" dirty="0"/>
              <a:t>They were allowed to continue worshipping God in their own way. </a:t>
            </a:r>
          </a:p>
          <a:p>
            <a:endParaRPr lang="en-US" dirty="0"/>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3637144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Life for the Church under Islamic </a:t>
            </a:r>
            <a:r>
              <a:rPr lang="en-US" sz="4000" b="1" dirty="0" smtClean="0"/>
              <a:t>Rule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Churches </a:t>
            </a:r>
            <a:r>
              <a:rPr lang="en-US" dirty="0"/>
              <a:t>of Syria and Egypt, and the Nestorian Church in Persia, therefore, survived the Muslim conquest. </a:t>
            </a:r>
            <a:endParaRPr lang="en-US" dirty="0" smtClean="0"/>
          </a:p>
          <a:p>
            <a:r>
              <a:rPr lang="en-US" dirty="0" smtClean="0"/>
              <a:t>In </a:t>
            </a:r>
            <a:r>
              <a:rPr lang="en-US" dirty="0"/>
              <a:t>Damascus, the capital of the Islamic Empire until </a:t>
            </a:r>
            <a:r>
              <a:rPr lang="en-US" dirty="0" smtClean="0"/>
              <a:t>AD 750</a:t>
            </a:r>
            <a:r>
              <a:rPr lang="en-US" dirty="0"/>
              <a:t>, Christians and Muslims </a:t>
            </a:r>
            <a:r>
              <a:rPr lang="en-US" dirty="0" smtClean="0"/>
              <a:t>even shared a common building for worship – the </a:t>
            </a:r>
            <a:r>
              <a:rPr lang="en-US" dirty="0"/>
              <a:t>Church of Saint </a:t>
            </a:r>
            <a:r>
              <a:rPr lang="en-US" dirty="0" smtClean="0"/>
              <a:t>John. </a:t>
            </a:r>
          </a:p>
          <a:p>
            <a:r>
              <a:rPr lang="en-US" dirty="0" smtClean="0"/>
              <a:t>However</a:t>
            </a:r>
            <a:r>
              <a:rPr lang="en-US" dirty="0"/>
              <a:t>, there were </a:t>
            </a:r>
            <a:r>
              <a:rPr lang="en-US" b="1" i="1" dirty="0"/>
              <a:t>serious disadvantages </a:t>
            </a:r>
            <a:r>
              <a:rPr lang="en-US" dirty="0"/>
              <a:t>for Christians under Muslim rule. </a:t>
            </a:r>
            <a:endParaRPr lang="en-US" dirty="0" smtClean="0"/>
          </a:p>
          <a:p>
            <a:r>
              <a:rPr lang="en-US" dirty="0" smtClean="0"/>
              <a:t>Christians </a:t>
            </a:r>
            <a:r>
              <a:rPr lang="en-US" dirty="0"/>
              <a:t>in the Islamic Empire became segregated communities of </a:t>
            </a:r>
            <a:r>
              <a:rPr lang="en-US" b="1" i="1" dirty="0"/>
              <a:t>second-class citizens</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3575806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Life for the Church under Islamic </a:t>
            </a:r>
            <a:r>
              <a:rPr lang="en-US" sz="4000" b="1" dirty="0" smtClean="0"/>
              <a:t>Rule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 </a:t>
            </a:r>
            <a:r>
              <a:rPr lang="en-US" dirty="0"/>
              <a:t>non-Muslim community within an Islamic state were said </a:t>
            </a:r>
            <a:r>
              <a:rPr lang="en-US" dirty="0" smtClean="0"/>
              <a:t>by the Muslims to </a:t>
            </a:r>
            <a:r>
              <a:rPr lang="en-US" dirty="0"/>
              <a:t>be in a condition of </a:t>
            </a:r>
            <a:r>
              <a:rPr lang="en-US" b="1" i="1" dirty="0"/>
              <a:t>dhimmitude</a:t>
            </a:r>
            <a:r>
              <a:rPr lang="en-US" dirty="0"/>
              <a:t>. </a:t>
            </a:r>
            <a:endParaRPr lang="en-US" dirty="0" smtClean="0"/>
          </a:p>
          <a:p>
            <a:r>
              <a:rPr lang="en-US" dirty="0" smtClean="0"/>
              <a:t>This </a:t>
            </a:r>
            <a:r>
              <a:rPr lang="en-US" dirty="0"/>
              <a:t>comes from </a:t>
            </a:r>
            <a:r>
              <a:rPr lang="en-US" b="1" i="1" dirty="0"/>
              <a:t>dhimmi</a:t>
            </a:r>
            <a:r>
              <a:rPr lang="en-US" dirty="0"/>
              <a:t>, an Arabic word meaning “protected”. </a:t>
            </a:r>
            <a:endParaRPr lang="en-US" dirty="0" smtClean="0"/>
          </a:p>
          <a:p>
            <a:r>
              <a:rPr lang="en-US" dirty="0" smtClean="0"/>
              <a:t>All </a:t>
            </a:r>
            <a:r>
              <a:rPr lang="en-US" dirty="0"/>
              <a:t>Christians in dhimmitude had to pay a heavy poll </a:t>
            </a:r>
            <a:r>
              <a:rPr lang="en-US" dirty="0" smtClean="0"/>
              <a:t>tax.</a:t>
            </a:r>
          </a:p>
          <a:p>
            <a:r>
              <a:rPr lang="en-US" dirty="0" smtClean="0"/>
              <a:t>Christians </a:t>
            </a:r>
            <a:r>
              <a:rPr lang="en-US" dirty="0"/>
              <a:t>had to wear distinctive clothing. </a:t>
            </a:r>
            <a:endParaRPr lang="en-US" dirty="0" smtClean="0"/>
          </a:p>
          <a:p>
            <a:r>
              <a:rPr lang="en-US" dirty="0" smtClean="0"/>
              <a:t>They </a:t>
            </a:r>
            <a:r>
              <a:rPr lang="en-US" dirty="0"/>
              <a:t>were forbidden to own or use swords or horses. </a:t>
            </a:r>
            <a:endParaRPr lang="en-US" dirty="0" smtClean="0"/>
          </a:p>
          <a:p>
            <a:r>
              <a:rPr lang="en-US" dirty="0"/>
              <a:t>No public processions carrying crosses or icons were allowed</a:t>
            </a:r>
            <a:r>
              <a:rPr lang="en-US" dirty="0" smtClean="0"/>
              <a:t>.</a:t>
            </a:r>
          </a:p>
          <a:p>
            <a:r>
              <a:rPr lang="en-US" dirty="0"/>
              <a:t>Christians were not permitted to ring bells or beat drums to announce services of worship. </a:t>
            </a:r>
          </a:p>
          <a:p>
            <a:pPr marL="0" indent="0">
              <a:buNone/>
            </a:pPr>
            <a:endParaRPr lang="en-US" dirty="0"/>
          </a:p>
          <a:p>
            <a:pPr marL="0" indent="0">
              <a:buNone/>
            </a:pP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2391044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Life for the Church under Islamic </a:t>
            </a:r>
            <a:r>
              <a:rPr lang="en-US" sz="4000" b="1" dirty="0" smtClean="0"/>
              <a:t>Rule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Marriage </a:t>
            </a:r>
            <a:r>
              <a:rPr lang="en-US" dirty="0"/>
              <a:t>between Christians and Muslims was forbidden. </a:t>
            </a:r>
            <a:endParaRPr lang="en-US" dirty="0" smtClean="0"/>
          </a:p>
          <a:p>
            <a:r>
              <a:rPr lang="en-US" dirty="0" smtClean="0"/>
              <a:t>Most </a:t>
            </a:r>
            <a:r>
              <a:rPr lang="en-US" dirty="0"/>
              <a:t>damaging of all, Islamic law prohibited Christians from </a:t>
            </a:r>
            <a:r>
              <a:rPr lang="en-US" dirty="0" smtClean="0"/>
              <a:t>evangelizing </a:t>
            </a:r>
            <a:r>
              <a:rPr lang="en-US" dirty="0"/>
              <a:t>Muslims; conversion from Islam to Christianity was punished by death. </a:t>
            </a:r>
            <a:endParaRPr lang="en-US" dirty="0" smtClean="0"/>
          </a:p>
          <a:p>
            <a:r>
              <a:rPr lang="en-US" dirty="0" smtClean="0"/>
              <a:t>Given </a:t>
            </a:r>
            <a:r>
              <a:rPr lang="en-US" dirty="0"/>
              <a:t>these conditions, it is not surprising that the Churches under Islam declined steadily in numbers. </a:t>
            </a:r>
            <a:endParaRPr lang="en-US" dirty="0" smtClean="0"/>
          </a:p>
          <a:p>
            <a:r>
              <a:rPr lang="en-US" dirty="0" smtClean="0"/>
              <a:t>Over time, many professing </a:t>
            </a:r>
            <a:r>
              <a:rPr lang="en-US" dirty="0"/>
              <a:t>Christians converted to Islam to secure the benefits of full citizenship.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1952586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218997</TotalTime>
  <Words>2833</Words>
  <Application>Microsoft Office PowerPoint</Application>
  <PresentationFormat>On-screen Show (4:3)</PresentationFormat>
  <Paragraphs>171</Paragraphs>
  <Slides>28</Slides>
  <Notes>1</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17_Office Theme</vt:lpstr>
      <vt:lpstr>18_Office Theme</vt:lpstr>
      <vt:lpstr>19_Office Theme</vt:lpstr>
      <vt:lpstr>PowerPoint Presentation</vt:lpstr>
      <vt:lpstr>Review</vt:lpstr>
      <vt:lpstr>Review</vt:lpstr>
      <vt:lpstr>Life for the Church under Islamic Rule</vt:lpstr>
      <vt:lpstr>Life for the Church under Islamic Rule</vt:lpstr>
      <vt:lpstr>Life for the Church under Islamic Rule</vt:lpstr>
      <vt:lpstr>Life for the Church under Islamic Rule</vt:lpstr>
      <vt:lpstr>Life for the Church under Islamic Rule</vt:lpstr>
      <vt:lpstr>Life for the Church under Islamic Rule</vt:lpstr>
      <vt:lpstr>Life for the Church under Islamic Rule</vt:lpstr>
      <vt:lpstr>Great Christian Thinkers under Islamic Rule</vt:lpstr>
      <vt:lpstr>Great Christian Thinkers under Islamic Rule</vt:lpstr>
      <vt:lpstr>Great Christian Thinkers under Islamic Rule</vt:lpstr>
      <vt:lpstr>Christianity and Islam in Spain</vt:lpstr>
      <vt:lpstr>Christianity and Islam in Spain</vt:lpstr>
      <vt:lpstr>Christian Attempts to Evangelize Muslims</vt:lpstr>
      <vt:lpstr>Christian Attempts to Evangelize Muslims</vt:lpstr>
      <vt:lpstr>Christian Attempts to Evangelize Muslims</vt:lpstr>
      <vt:lpstr>Christian Apologists to Islam</vt:lpstr>
      <vt:lpstr>Christian Apologists to Islam</vt:lpstr>
      <vt:lpstr>Christian Apologists to Islam</vt:lpstr>
      <vt:lpstr>Christian Apologists to Islam</vt:lpstr>
      <vt:lpstr>Christian Apologists to Islam</vt:lpstr>
      <vt:lpstr>Christian Apologists to Islam</vt:lpstr>
      <vt:lpstr>Attitudes Towards Islam in the West</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3737</cp:revision>
  <cp:lastPrinted>2019-09-08T13:30:10Z</cp:lastPrinted>
  <dcterms:created xsi:type="dcterms:W3CDTF">2018-06-08T00:19:32Z</dcterms:created>
  <dcterms:modified xsi:type="dcterms:W3CDTF">2019-09-09T00:15:31Z</dcterms:modified>
</cp:coreProperties>
</file>