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677" r:id="rId3"/>
    <p:sldId id="5675" r:id="rId4"/>
    <p:sldId id="5678" r:id="rId5"/>
    <p:sldId id="5695" r:id="rId6"/>
    <p:sldId id="5697" r:id="rId7"/>
    <p:sldId id="5701" r:id="rId8"/>
    <p:sldId id="5702" r:id="rId9"/>
    <p:sldId id="5699" r:id="rId10"/>
    <p:sldId id="5698" r:id="rId11"/>
    <p:sldId id="5682" r:id="rId12"/>
    <p:sldId id="5683" r:id="rId13"/>
    <p:sldId id="5700" r:id="rId14"/>
    <p:sldId id="5684" r:id="rId15"/>
    <p:sldId id="5703" r:id="rId16"/>
    <p:sldId id="5705" r:id="rId17"/>
    <p:sldId id="5704" r:id="rId18"/>
    <p:sldId id="5686" r:id="rId19"/>
    <p:sldId id="5687" r:id="rId20"/>
    <p:sldId id="5688" r:id="rId21"/>
    <p:sldId id="5689" r:id="rId22"/>
    <p:sldId id="5690" r:id="rId23"/>
    <p:sldId id="5691" r:id="rId24"/>
    <p:sldId id="5692" r:id="rId25"/>
    <p:sldId id="5693" r:id="rId26"/>
    <p:sldId id="5694" r:id="rId2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98112" y="0"/>
            <a:ext cx="4646563" cy="6267100"/>
          </a:xfrm>
          <a:prstGeom prst="rect">
            <a:avLst/>
          </a:prstGeom>
          <a:noFill/>
        </p:spPr>
        <p:txBody>
          <a:bodyPr wrap="square" rtlCol="0">
            <a:spAutoFit/>
          </a:bodyPr>
          <a:lstStyle/>
          <a:p>
            <a:pPr marL="0" marR="0" lvl="0" indent="0" algn="just" defTabSz="457200" rtl="1" eaLnBrk="1" fontAlgn="auto" latinLnBrk="0" hangingPunct="1">
              <a:lnSpc>
                <a:spcPct val="107000"/>
              </a:lnSpc>
              <a:spcBef>
                <a:spcPts val="0"/>
              </a:spcBef>
              <a:spcAft>
                <a:spcPts val="0"/>
              </a:spcAft>
              <a:buClrTx/>
              <a:buSzTx/>
              <a:buFontTx/>
              <a:buNone/>
              <a:tabLst/>
              <a:defRPr/>
            </a:pP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הִנֵּ֛ה יָמִ֥ים בָּאִ֖ים נְאֻם־יְהוָ֑ה וְכָרַתִּ֗י אֶת־בֵּ֧ית יִשְׂרָאֵ֛ל וְאֶת־בֵּ֥ית יְהוּדָ֖ה בְּרִ֥ית חֲדָשָֽׁה׃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לֹ֣א כַבְּרִ֗ית אֲשֶׁ֤ר כָּרַ֙תִּי֙ אֶת־אֲבוֹתָ֔ם בְּיוֹם֙ הֶחֱזִיקִ֣י בְיָדָ֔ם לְהוֹצִיאָ֖ם מֵאֶ֖רֶץ מִצְרָ֑יִם אֲשֶׁר־הֵ֜מָּה הֵפֵ֣רוּ אֶת־בְּרִיתִ֗י וְאָנֹכִ֛י בָּעַ֥לְתִּי בָ֖ם נְאֻם־יְהוָֽה׃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כִּ֣י זֹ֣את הַבְּרִ֡ית אֲשֶׁ֣ר אֶכְרֹת֩ אֶת־בֵּ֙ית יִשְׂרָאֵ֜ל אַחֲרֵ֙י הַיָּמִ֤ים הָהֵם֙ נְאֻם־יְהוָ֔ה נָתַ֤תִּי אֶת־תּֽוֹרָתִי֙ בְּקִרְבָּ֔ם וְעַל־לִבָּ֖ם אֶכְתֲּבֶ֑נָּה וְהָיִ֤יתִי לָהֶם֙ לֵֽאלֹהִ֔ים וְהֵ֖מָּה יִֽהְיוּ־לִ֥י לְעָֽם׃</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וְלֹ֧א יְלַמְּד֣וּ ע֗וֹד אִ֣ישׁ אֶת־רֵעֵ֜הוּ וְאִ֤ישׁ אֶת־אָחִיו֙ לֵאמֹ֔ר דְּע֖וּ אֶת־יְהוָ֑ה כִּֽי־כוּלָּם֩ יֵדְע֙וּ אוֹתִ֜י לְמִקְטַנָּ֤ם וְעַד־גְּדוֹלָם֙ נְאֻם־יְהוָ֔ה כִּ֤י אֶסְלַח֙ לַֽעֲוֹנָ֔ם וּלְחַטָּאתָ֖ם לֹ֥א אֶזְכָּר־עֽוֹד׃ ס</a:t>
            </a:r>
            <a:endParaRPr kumimoji="0" lang="en-US"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1" y="682857"/>
            <a:ext cx="6020127"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114513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Greater than Moses (3:1-6)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a:t>
            </a:r>
            <a:r>
              <a:rPr lang="en-US" sz="3200" i="1" dirty="0">
                <a:solidFill>
                  <a:srgbClr val="000099"/>
                </a:solidFill>
                <a:latin typeface="Cambria" panose="02040503050406030204" pitchFamily="18"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holy brothers, you who share in a heavenly calling, consider Jesus, the apostle and high priest of our confession… </a:t>
            </a:r>
            <a:endParaRPr lang="en-US" sz="3200" i="1" dirty="0">
              <a:solidFill>
                <a:srgbClr val="000099"/>
              </a:solidFill>
              <a:latin typeface="Cambria" panose="02040503050406030204" pitchFamily="18" charset="0"/>
              <a:ea typeface="Cambria" panose="02040503050406030204" pitchFamily="18" charset="0"/>
            </a:endParaRPr>
          </a:p>
          <a:p>
            <a:r>
              <a:rPr lang="en-US" dirty="0"/>
              <a:t>The sending of Jesus echoes the thought that he served as a </a:t>
            </a:r>
            <a:r>
              <a:rPr lang="en-US" b="1" i="1" dirty="0"/>
              <a:t>pioneer</a:t>
            </a:r>
            <a:r>
              <a:rPr lang="en-US" dirty="0"/>
              <a:t> (2:12).</a:t>
            </a:r>
          </a:p>
          <a:p>
            <a:r>
              <a:rPr lang="en-US" dirty="0"/>
              <a:t>The Lord sent Moses to deliver </a:t>
            </a:r>
            <a:r>
              <a:rPr lang="en-US" b="1" i="1" dirty="0"/>
              <a:t>his</a:t>
            </a:r>
            <a:r>
              <a:rPr lang="en-US" dirty="0"/>
              <a:t> people from Egypt (Ex 3:10); Jesus as God’s final and definitive messenger (1:1-2), is the great deliverer of </a:t>
            </a:r>
            <a:r>
              <a:rPr lang="en-US" b="1" i="1" dirty="0"/>
              <a:t>all</a:t>
            </a:r>
            <a:r>
              <a:rPr lang="en-US" dirty="0"/>
              <a:t> the Lord’s people.</a:t>
            </a:r>
          </a:p>
          <a:p>
            <a:r>
              <a:rPr lang="en-US" dirty="0"/>
              <a:t>Jesus also undertakes a commission as “</a:t>
            </a:r>
            <a:r>
              <a:rPr lang="en-US" i="1" dirty="0">
                <a:solidFill>
                  <a:srgbClr val="000099"/>
                </a:solidFill>
                <a:latin typeface="Cambria" panose="02040503050406030204" pitchFamily="18" charset="0"/>
                <a:ea typeface="Cambria" panose="02040503050406030204" pitchFamily="18" charset="0"/>
              </a:rPr>
              <a:t>high priest</a:t>
            </a:r>
            <a:r>
              <a:rPr lang="en-US" dirty="0"/>
              <a:t>”, as the one who took on human nature and offered himself as a sacrifice for the cleansing of sins.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41203528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Greater than Moses (3:1-6)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fontScale="85000" lnSpcReduction="20000"/>
          </a:bodyPr>
          <a:lstStyle/>
          <a:p>
            <a:pPr marL="173038" indent="-173038">
              <a:buNone/>
            </a:pPr>
            <a:r>
              <a:rPr lang="en-US" sz="3200" baseline="30000" dirty="0">
                <a:latin typeface="Candara" panose="020E0502030303020204" pitchFamily="34" charset="0"/>
                <a:ea typeface="Cambria" panose="02040503050406030204" pitchFamily="18" charset="0"/>
              </a:rPr>
              <a:t>1</a:t>
            </a:r>
            <a:r>
              <a:rPr lang="en-US" sz="3200" i="1" dirty="0">
                <a:solidFill>
                  <a:srgbClr val="000099"/>
                </a:solidFill>
                <a:latin typeface="Cambria" panose="02040503050406030204" pitchFamily="18"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holy brothers, you who share in a heavenly calling, consider Jesus, the apostle and high priest of our confession… </a:t>
            </a:r>
            <a:endParaRPr lang="en-US" sz="3200" i="1" dirty="0">
              <a:solidFill>
                <a:srgbClr val="000099"/>
              </a:solidFill>
              <a:latin typeface="Cambria" panose="02040503050406030204" pitchFamily="18" charset="0"/>
              <a:ea typeface="Cambria" panose="02040503050406030204" pitchFamily="18" charset="0"/>
            </a:endParaRPr>
          </a:p>
          <a:p>
            <a:r>
              <a:rPr lang="en-US" dirty="0"/>
              <a:t>When the author says that Jesus is the “</a:t>
            </a:r>
            <a:r>
              <a:rPr lang="en-US" i="1" dirty="0">
                <a:solidFill>
                  <a:srgbClr val="000099"/>
                </a:solidFill>
                <a:latin typeface="Cambria" panose="02040503050406030204" pitchFamily="18" charset="0"/>
                <a:ea typeface="Cambria" panose="02040503050406030204" pitchFamily="18" charset="0"/>
              </a:rPr>
              <a:t>apostle and high priest</a:t>
            </a:r>
            <a:r>
              <a:rPr lang="en-US" dirty="0"/>
              <a:t>” of the believer’s “</a:t>
            </a:r>
            <a:r>
              <a:rPr lang="en-US" i="1" dirty="0">
                <a:solidFill>
                  <a:srgbClr val="000099"/>
                </a:solidFill>
                <a:latin typeface="Cambria" panose="02040503050406030204" pitchFamily="18" charset="0"/>
                <a:ea typeface="Cambria" panose="02040503050406030204" pitchFamily="18" charset="0"/>
              </a:rPr>
              <a:t>confession</a:t>
            </a:r>
            <a:r>
              <a:rPr lang="en-US" dirty="0"/>
              <a:t>”, the word “</a:t>
            </a:r>
            <a:r>
              <a:rPr lang="en-US" i="1" dirty="0">
                <a:solidFill>
                  <a:srgbClr val="000099"/>
                </a:solidFill>
                <a:latin typeface="Cambria" panose="02040503050406030204" pitchFamily="18" charset="0"/>
                <a:ea typeface="Cambria" panose="02040503050406030204" pitchFamily="18" charset="0"/>
              </a:rPr>
              <a:t>confession</a:t>
            </a:r>
            <a:r>
              <a:rPr lang="en-US" dirty="0"/>
              <a:t>” refers to the truth embraced by the readers (4:14; 10:23).</a:t>
            </a:r>
          </a:p>
          <a:p>
            <a:r>
              <a:rPr lang="en-US" dirty="0"/>
              <a:t>This teaching, accepted by the readers, focuses on Jesus as the one sent by God (“</a:t>
            </a:r>
            <a:r>
              <a:rPr lang="en-US" i="1" dirty="0">
                <a:solidFill>
                  <a:srgbClr val="000099"/>
                </a:solidFill>
                <a:latin typeface="Cambria" panose="02040503050406030204" pitchFamily="18" charset="0"/>
                <a:ea typeface="Cambria" panose="02040503050406030204" pitchFamily="18" charset="0"/>
              </a:rPr>
              <a:t>apostle</a:t>
            </a:r>
            <a:r>
              <a:rPr lang="en-US" dirty="0"/>
              <a:t>”), as God’s “</a:t>
            </a:r>
            <a:r>
              <a:rPr lang="en-US" i="1" dirty="0">
                <a:solidFill>
                  <a:srgbClr val="000099"/>
                </a:solidFill>
                <a:latin typeface="Cambria" panose="02040503050406030204" pitchFamily="18" charset="0"/>
                <a:ea typeface="Cambria" panose="02040503050406030204" pitchFamily="18" charset="0"/>
              </a:rPr>
              <a:t>high priest</a:t>
            </a:r>
            <a:r>
              <a:rPr lang="en-US" dirty="0"/>
              <a:t>”.</a:t>
            </a:r>
          </a:p>
          <a:p>
            <a:r>
              <a:rPr lang="en-US" dirty="0"/>
              <a:t>The “</a:t>
            </a:r>
            <a:r>
              <a:rPr lang="en-US" i="1" dirty="0">
                <a:solidFill>
                  <a:srgbClr val="000099"/>
                </a:solidFill>
                <a:latin typeface="Cambria" panose="02040503050406030204" pitchFamily="18" charset="0"/>
                <a:ea typeface="Cambria" panose="02040503050406030204" pitchFamily="18" charset="0"/>
              </a:rPr>
              <a:t>confession</a:t>
            </a:r>
            <a:r>
              <a:rPr lang="en-US" dirty="0"/>
              <a:t>” is not an abstract  list of doctrines – it focuses on Jesus himself and his work on the cross for the reader’s salvation.</a:t>
            </a:r>
          </a:p>
          <a:p>
            <a:r>
              <a:rPr lang="en-US" dirty="0"/>
              <a:t>If the readers were to </a:t>
            </a:r>
            <a:r>
              <a:rPr lang="en-US" b="1" i="1" dirty="0"/>
              <a:t>limit</a:t>
            </a:r>
            <a:r>
              <a:rPr lang="en-US" dirty="0"/>
              <a:t> themselves to the revelation mediated through </a:t>
            </a:r>
            <a:r>
              <a:rPr lang="en-US" b="1" i="1" dirty="0"/>
              <a:t>Moses</a:t>
            </a:r>
            <a:r>
              <a:rPr lang="en-US" dirty="0"/>
              <a:t>, they would be guilty of forgetting Jesus and would repudiate his sacrificial work on their behalf, and, as a result, they would be turning against the one whom God sent as “</a:t>
            </a:r>
            <a:r>
              <a:rPr lang="en-US" i="1" dirty="0">
                <a:solidFill>
                  <a:srgbClr val="000099"/>
                </a:solidFill>
                <a:latin typeface="Cambria" panose="02040503050406030204" pitchFamily="18" charset="0"/>
                <a:ea typeface="Cambria" panose="02040503050406030204" pitchFamily="18" charset="0"/>
              </a:rPr>
              <a:t>high priest</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3782019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Greater than Moses (3:1-6)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a:bodyPr>
          <a:lstStyle/>
          <a:p>
            <a:pPr marL="173038" indent="-173038">
              <a:buNone/>
            </a:pPr>
            <a:r>
              <a:rPr lang="en-US" sz="3200" baseline="30000" dirty="0">
                <a:latin typeface="Candara" panose="020E0502030303020204" pitchFamily="34" charset="0"/>
                <a:ea typeface="Cambria" panose="02040503050406030204" pitchFamily="18" charset="0"/>
              </a:rPr>
              <a:t>1</a:t>
            </a:r>
            <a:r>
              <a:rPr lang="en-US" sz="3200" i="1" dirty="0">
                <a:solidFill>
                  <a:srgbClr val="000099"/>
                </a:solidFill>
                <a:latin typeface="Cambria" panose="02040503050406030204" pitchFamily="18"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holy brothers, you who share in a heavenly calling, consider Jesus, the apostle and high priest of our confession… </a:t>
            </a:r>
            <a:endParaRPr lang="en-US" sz="3200" i="1" dirty="0">
              <a:solidFill>
                <a:srgbClr val="000099"/>
              </a:solidFill>
              <a:latin typeface="Cambria" panose="02040503050406030204" pitchFamily="18" charset="0"/>
              <a:ea typeface="Cambria" panose="02040503050406030204" pitchFamily="18" charset="0"/>
            </a:endParaRPr>
          </a:p>
          <a:p>
            <a:r>
              <a:rPr lang="en-US" dirty="0"/>
              <a:t>Now that all the attention is focused squarely on Jesus, the author brings </a:t>
            </a:r>
            <a:r>
              <a:rPr lang="en-US" b="1" i="1" dirty="0"/>
              <a:t>Moses</a:t>
            </a:r>
            <a:r>
              <a:rPr lang="en-US" dirty="0"/>
              <a:t> alongside for a sort of comparative evaluation. </a:t>
            </a:r>
          </a:p>
          <a:p>
            <a:r>
              <a:rPr lang="en-US" dirty="0"/>
              <a:t>This evaluation is broken into </a:t>
            </a:r>
            <a:r>
              <a:rPr lang="en-US" b="1" i="1" dirty="0"/>
              <a:t>two</a:t>
            </a:r>
            <a:r>
              <a:rPr lang="en-US" dirty="0"/>
              <a:t> parts: </a:t>
            </a:r>
          </a:p>
          <a:p>
            <a:pPr lvl="1"/>
            <a:r>
              <a:rPr lang="en-US" dirty="0"/>
              <a:t>A </a:t>
            </a:r>
            <a:r>
              <a:rPr lang="en-US" b="1" i="1" dirty="0"/>
              <a:t>comparison</a:t>
            </a:r>
            <a:r>
              <a:rPr lang="en-US" dirty="0"/>
              <a:t> in Heb 3:2</a:t>
            </a:r>
          </a:p>
          <a:p>
            <a:pPr lvl="1"/>
            <a:r>
              <a:rPr lang="en-US" dirty="0"/>
              <a:t>A </a:t>
            </a:r>
            <a:r>
              <a:rPr lang="en-US" b="1" i="1" dirty="0"/>
              <a:t>contrast</a:t>
            </a:r>
            <a:r>
              <a:rPr lang="en-US" dirty="0"/>
              <a:t> in Heb 3:3–6.</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13754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a:t>
            </a:r>
            <a:r>
              <a:rPr lang="en-US" sz="4400" i="1" dirty="0">
                <a:solidFill>
                  <a:srgbClr val="002060"/>
                </a:solidFill>
              </a:rPr>
              <a:t>Compared</a:t>
            </a:r>
            <a:r>
              <a:rPr lang="en-US" sz="4400" dirty="0">
                <a:solidFill>
                  <a:srgbClr val="002060"/>
                </a:solidFill>
              </a:rPr>
              <a:t> to Moses (3:2)</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700717"/>
          </a:xfrm>
        </p:spPr>
        <p:txBody>
          <a:bodyPr>
            <a:normAutofit fontScale="85000" lnSpcReduction="20000"/>
          </a:bodyPr>
          <a:lstStyle/>
          <a:p>
            <a:pPr marL="173038" indent="-173038">
              <a:buNone/>
            </a:pP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[Jesus] was faithful to him who appointed him, just as Moses also was faithful in all God's house. </a:t>
            </a:r>
            <a:endParaRPr lang="en-US" sz="3200" i="1" dirty="0">
              <a:solidFill>
                <a:srgbClr val="000099"/>
              </a:solidFill>
              <a:latin typeface="Cambria" panose="02040503050406030204" pitchFamily="18" charset="0"/>
              <a:ea typeface="Cambria" panose="02040503050406030204" pitchFamily="18" charset="0"/>
            </a:endParaRPr>
          </a:p>
          <a:p>
            <a:r>
              <a:rPr lang="en-US" dirty="0"/>
              <a:t>In </a:t>
            </a:r>
            <a:r>
              <a:rPr lang="en-US" b="1" i="1" dirty="0"/>
              <a:t>comparing</a:t>
            </a:r>
            <a:r>
              <a:rPr lang="en-US" dirty="0"/>
              <a:t> Jesus to Moses, </a:t>
            </a:r>
            <a:r>
              <a:rPr lang="en-US" b="1" i="1" dirty="0"/>
              <a:t>many</a:t>
            </a:r>
            <a:r>
              <a:rPr lang="en-US" dirty="0"/>
              <a:t> points of comparison </a:t>
            </a:r>
            <a:r>
              <a:rPr lang="en-US" b="1" i="1" dirty="0"/>
              <a:t>could</a:t>
            </a:r>
            <a:r>
              <a:rPr lang="en-US" dirty="0"/>
              <a:t> have been listed: </a:t>
            </a:r>
          </a:p>
          <a:p>
            <a:pPr lvl="1"/>
            <a:r>
              <a:rPr lang="en-US" b="1" dirty="0"/>
              <a:t>Their Meekness</a:t>
            </a:r>
            <a:r>
              <a:rPr lang="en-US" dirty="0"/>
              <a:t>: </a:t>
            </a:r>
          </a:p>
          <a:p>
            <a:pPr lvl="2"/>
            <a:r>
              <a:rPr lang="en-US" b="1" dirty="0"/>
              <a:t>Num 12:3</a:t>
            </a:r>
            <a:r>
              <a:rPr lang="en-US" dirty="0"/>
              <a:t>  we’re told “</a:t>
            </a:r>
            <a:r>
              <a:rPr lang="en-US" i="1" dirty="0">
                <a:solidFill>
                  <a:srgbClr val="000099"/>
                </a:solidFill>
                <a:latin typeface="Cambria" panose="02040503050406030204" pitchFamily="18" charset="0"/>
                <a:ea typeface="Cambria" panose="02040503050406030204" pitchFamily="18" charset="0"/>
              </a:rPr>
              <a:t>the man Moses was very </a:t>
            </a:r>
            <a:r>
              <a:rPr lang="en-US" b="1" i="1" dirty="0">
                <a:solidFill>
                  <a:srgbClr val="000099"/>
                </a:solidFill>
                <a:latin typeface="Cambria" panose="02040503050406030204" pitchFamily="18" charset="0"/>
                <a:ea typeface="Cambria" panose="02040503050406030204" pitchFamily="18" charset="0"/>
              </a:rPr>
              <a:t>meek</a:t>
            </a:r>
            <a:r>
              <a:rPr lang="en-US" i="1" dirty="0">
                <a:solidFill>
                  <a:srgbClr val="000099"/>
                </a:solidFill>
                <a:latin typeface="Cambria" panose="02040503050406030204" pitchFamily="18" charset="0"/>
                <a:ea typeface="Cambria" panose="02040503050406030204" pitchFamily="18" charset="0"/>
              </a:rPr>
              <a:t>, more than all people who were on the face of the earth.</a:t>
            </a:r>
            <a:r>
              <a:rPr lang="en-US" dirty="0"/>
              <a:t>” </a:t>
            </a:r>
          </a:p>
          <a:p>
            <a:pPr lvl="2"/>
            <a:r>
              <a:rPr lang="en-US" b="1" dirty="0"/>
              <a:t>Mat 11:29</a:t>
            </a:r>
            <a:r>
              <a:rPr lang="en-US" dirty="0"/>
              <a:t>, Jesus says, “</a:t>
            </a:r>
            <a:r>
              <a:rPr lang="en-US" i="1" dirty="0">
                <a:solidFill>
                  <a:srgbClr val="000099"/>
                </a:solidFill>
              </a:rPr>
              <a:t>I am </a:t>
            </a:r>
            <a:r>
              <a:rPr lang="en-US" b="1" i="1" dirty="0">
                <a:solidFill>
                  <a:srgbClr val="000099"/>
                </a:solidFill>
              </a:rPr>
              <a:t>meek</a:t>
            </a:r>
            <a:r>
              <a:rPr lang="en-US" i="1" dirty="0">
                <a:solidFill>
                  <a:srgbClr val="000099"/>
                </a:solidFill>
              </a:rPr>
              <a:t> and lowly in heart</a:t>
            </a:r>
            <a:r>
              <a:rPr lang="en-US" dirty="0"/>
              <a:t>” (KJV)</a:t>
            </a:r>
          </a:p>
          <a:p>
            <a:pPr lvl="1"/>
            <a:r>
              <a:rPr lang="en-US" b="1" dirty="0"/>
              <a:t>Their Prophetic</a:t>
            </a:r>
            <a:r>
              <a:rPr lang="en-US" dirty="0"/>
              <a:t> </a:t>
            </a:r>
            <a:r>
              <a:rPr lang="en-US" b="1" dirty="0"/>
              <a:t>Roles</a:t>
            </a:r>
            <a:r>
              <a:rPr lang="en-US" dirty="0"/>
              <a:t>: </a:t>
            </a:r>
          </a:p>
          <a:p>
            <a:pPr lvl="2"/>
            <a:r>
              <a:rPr lang="en-US" b="1" dirty="0"/>
              <a:t>Deuteronomy 34:10</a:t>
            </a:r>
            <a:r>
              <a:rPr lang="en-US" dirty="0"/>
              <a:t> tells us:  ”</a:t>
            </a:r>
            <a:r>
              <a:rPr lang="en-US" i="1" dirty="0">
                <a:solidFill>
                  <a:srgbClr val="000099"/>
                </a:solidFill>
                <a:latin typeface="Cambria" panose="02040503050406030204" pitchFamily="18" charset="0"/>
                <a:ea typeface="Cambria" panose="02040503050406030204" pitchFamily="18" charset="0"/>
              </a:rPr>
              <a:t>And there has not arisen a </a:t>
            </a:r>
            <a:r>
              <a:rPr lang="en-US" b="1" i="1" dirty="0">
                <a:solidFill>
                  <a:srgbClr val="000099"/>
                </a:solidFill>
                <a:latin typeface="Cambria" panose="02040503050406030204" pitchFamily="18" charset="0"/>
                <a:ea typeface="Cambria" panose="02040503050406030204" pitchFamily="18" charset="0"/>
              </a:rPr>
              <a:t>prophet</a:t>
            </a:r>
            <a:r>
              <a:rPr lang="en-US" i="1" dirty="0">
                <a:solidFill>
                  <a:srgbClr val="000099"/>
                </a:solidFill>
                <a:latin typeface="Cambria" panose="02040503050406030204" pitchFamily="18" charset="0"/>
                <a:ea typeface="Cambria" panose="02040503050406030204" pitchFamily="18" charset="0"/>
              </a:rPr>
              <a:t> since in Israel like Moses, whom the LORD knew face to face</a:t>
            </a:r>
            <a:r>
              <a:rPr lang="en-US" dirty="0"/>
              <a:t>.” </a:t>
            </a:r>
          </a:p>
          <a:p>
            <a:pPr lvl="2"/>
            <a:r>
              <a:rPr lang="en-US" b="1" dirty="0"/>
              <a:t>John 6:14</a:t>
            </a:r>
            <a:r>
              <a:rPr lang="en-US" dirty="0"/>
              <a:t> says of Jesus: ”</a:t>
            </a:r>
            <a:r>
              <a:rPr lang="en-US" i="1" dirty="0">
                <a:solidFill>
                  <a:srgbClr val="000099"/>
                </a:solidFill>
                <a:latin typeface="Cambria" panose="02040503050406030204" pitchFamily="18" charset="0"/>
                <a:ea typeface="Cambria" panose="02040503050406030204" pitchFamily="18" charset="0"/>
              </a:rPr>
              <a:t>When the people saw the sign that he had done, they said, ‘This is indeed the </a:t>
            </a:r>
            <a:r>
              <a:rPr lang="en-US" b="1" i="1" dirty="0">
                <a:solidFill>
                  <a:srgbClr val="000099"/>
                </a:solidFill>
                <a:latin typeface="Cambria" panose="02040503050406030204" pitchFamily="18" charset="0"/>
                <a:ea typeface="Cambria" panose="02040503050406030204" pitchFamily="18" charset="0"/>
              </a:rPr>
              <a:t>Prophet</a:t>
            </a:r>
            <a:r>
              <a:rPr lang="en-US" i="1" dirty="0">
                <a:solidFill>
                  <a:srgbClr val="000099"/>
                </a:solidFill>
                <a:latin typeface="Cambria" panose="02040503050406030204" pitchFamily="18" charset="0"/>
                <a:ea typeface="Cambria" panose="02040503050406030204" pitchFamily="18" charset="0"/>
              </a:rPr>
              <a:t> who is to come into the world!</a:t>
            </a:r>
            <a:r>
              <a:rPr lang="en-US" dirty="0"/>
              <a:t>’”.</a:t>
            </a:r>
          </a:p>
          <a:p>
            <a:pPr lvl="1"/>
            <a:r>
              <a:rPr lang="en-US" b="1" dirty="0"/>
              <a:t>Their</a:t>
            </a:r>
            <a:r>
              <a:rPr lang="en-US" dirty="0"/>
              <a:t> </a:t>
            </a:r>
            <a:r>
              <a:rPr lang="en-US" b="1" dirty="0"/>
              <a:t>Roles as Mediators</a:t>
            </a:r>
            <a:r>
              <a:rPr lang="en-US" dirty="0"/>
              <a:t>:</a:t>
            </a:r>
          </a:p>
          <a:p>
            <a:pPr lvl="2"/>
            <a:r>
              <a:rPr lang="en-US" b="1" dirty="0"/>
              <a:t>Deuteronomy 5:5 </a:t>
            </a:r>
            <a:r>
              <a:rPr lang="en-US" dirty="0"/>
              <a:t>Moses says to the Israelites </a:t>
            </a:r>
            <a:r>
              <a:rPr lang="en-US" b="1" dirty="0"/>
              <a:t>–</a:t>
            </a:r>
            <a:r>
              <a:rPr lang="en-US" dirty="0"/>
              <a:t> “</a:t>
            </a:r>
            <a:r>
              <a:rPr lang="en-US" i="1" dirty="0">
                <a:solidFill>
                  <a:srgbClr val="000099"/>
                </a:solidFill>
                <a:latin typeface="Cambria" panose="02040503050406030204" pitchFamily="18" charset="0"/>
                <a:ea typeface="Cambria" panose="02040503050406030204" pitchFamily="18" charset="0"/>
              </a:rPr>
              <a:t>I </a:t>
            </a:r>
            <a:r>
              <a:rPr lang="en-US" b="1" i="1" dirty="0">
                <a:solidFill>
                  <a:srgbClr val="000099"/>
                </a:solidFill>
                <a:latin typeface="Cambria" panose="02040503050406030204" pitchFamily="18" charset="0"/>
                <a:ea typeface="Cambria" panose="02040503050406030204" pitchFamily="18" charset="0"/>
              </a:rPr>
              <a:t>stood between the LORD</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and you </a:t>
            </a:r>
            <a:r>
              <a:rPr lang="en-US" i="1" dirty="0">
                <a:solidFill>
                  <a:srgbClr val="000099"/>
                </a:solidFill>
                <a:latin typeface="Cambria" panose="02040503050406030204" pitchFamily="18" charset="0"/>
                <a:ea typeface="Cambria" panose="02040503050406030204" pitchFamily="18" charset="0"/>
              </a:rPr>
              <a:t>at that time, to declare to you the word of the LORD.</a:t>
            </a:r>
            <a:r>
              <a:rPr lang="en-US" dirty="0"/>
              <a:t>”</a:t>
            </a:r>
          </a:p>
          <a:p>
            <a:pPr lvl="2"/>
            <a:r>
              <a:rPr lang="en-US" b="1" dirty="0"/>
              <a:t>1 Timothy 2:5 –</a:t>
            </a:r>
            <a:r>
              <a:rPr lang="en-US" dirty="0"/>
              <a:t> “</a:t>
            </a:r>
            <a:r>
              <a:rPr lang="en-US" i="1" dirty="0">
                <a:solidFill>
                  <a:srgbClr val="000099"/>
                </a:solidFill>
                <a:latin typeface="Cambria" panose="02040503050406030204" pitchFamily="18" charset="0"/>
                <a:ea typeface="Cambria" panose="02040503050406030204" pitchFamily="18" charset="0"/>
              </a:rPr>
              <a:t>For there is one God, and there is one </a:t>
            </a:r>
            <a:r>
              <a:rPr lang="en-US" b="1" i="1" dirty="0">
                <a:solidFill>
                  <a:srgbClr val="000099"/>
                </a:solidFill>
                <a:latin typeface="Cambria" panose="02040503050406030204" pitchFamily="18" charset="0"/>
                <a:ea typeface="Cambria" panose="02040503050406030204" pitchFamily="18" charset="0"/>
              </a:rPr>
              <a:t>mediator</a:t>
            </a:r>
            <a:r>
              <a:rPr lang="en-US" i="1" dirty="0">
                <a:solidFill>
                  <a:srgbClr val="000099"/>
                </a:solidFill>
                <a:latin typeface="Cambria" panose="02040503050406030204" pitchFamily="18" charset="0"/>
                <a:ea typeface="Cambria" panose="02040503050406030204" pitchFamily="18" charset="0"/>
              </a:rPr>
              <a:t> between God and men, the man Christ Jesus</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74932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 calcmode="lin" valueType="num">
                                      <p:cBhvr>
                                        <p:cTn id="7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5">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 calcmode="lin" valueType="num">
                                      <p:cBhvr>
                                        <p:cTn id="77"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a:t>
            </a:r>
            <a:r>
              <a:rPr lang="en-US" sz="4400" i="1" dirty="0">
                <a:solidFill>
                  <a:srgbClr val="002060"/>
                </a:solidFill>
              </a:rPr>
              <a:t>Compared</a:t>
            </a:r>
            <a:r>
              <a:rPr lang="en-US" sz="4400" dirty="0">
                <a:solidFill>
                  <a:srgbClr val="002060"/>
                </a:solidFill>
              </a:rPr>
              <a:t> to Moses (3:2)</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7536"/>
            <a:ext cx="8355183" cy="5812131"/>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[Jesus] was faithful to him who appointed him, just as Moses also was faithful in all God's house. </a:t>
            </a:r>
            <a:endParaRPr lang="en-US" sz="3200" i="1" dirty="0">
              <a:solidFill>
                <a:srgbClr val="000099"/>
              </a:solidFill>
              <a:latin typeface="Cambria" panose="02040503050406030204" pitchFamily="18" charset="0"/>
              <a:ea typeface="Cambria" panose="02040503050406030204" pitchFamily="18" charset="0"/>
            </a:endParaRPr>
          </a:p>
          <a:p>
            <a:r>
              <a:rPr lang="en-US" dirty="0"/>
              <a:t>But Hebrews here focuses on only </a:t>
            </a:r>
            <a:r>
              <a:rPr lang="en-US" b="1" i="1" dirty="0"/>
              <a:t>one</a:t>
            </a:r>
            <a:r>
              <a:rPr lang="en-US" dirty="0"/>
              <a:t> point of comparison between Jesus and Moses … just one. Namely, their respective </a:t>
            </a:r>
            <a:r>
              <a:rPr lang="en-US" b="1" i="1" dirty="0"/>
              <a:t>faithfulness</a:t>
            </a:r>
            <a:r>
              <a:rPr lang="en-US" dirty="0"/>
              <a:t>. </a:t>
            </a:r>
          </a:p>
          <a:p>
            <a:r>
              <a:rPr lang="en-US" dirty="0"/>
              <a:t>The author tells the readers they should consider Jesus as their apostle and high priest because Jesus was “</a:t>
            </a:r>
            <a:r>
              <a:rPr lang="en-US" i="1" dirty="0">
                <a:solidFill>
                  <a:srgbClr val="000099"/>
                </a:solidFill>
                <a:latin typeface="Cambria" panose="02040503050406030204" pitchFamily="18" charset="0"/>
                <a:ea typeface="Cambria" panose="02040503050406030204" pitchFamily="18" charset="0"/>
              </a:rPr>
              <a:t>faithful</a:t>
            </a:r>
            <a:r>
              <a:rPr lang="en-US" dirty="0"/>
              <a:t>” to the one who appointed him as an apostle and high priest, just as Moses was faithful.</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25561632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a:t>
            </a:r>
            <a:r>
              <a:rPr lang="en-US" sz="4400" i="1" dirty="0">
                <a:solidFill>
                  <a:srgbClr val="002060"/>
                </a:solidFill>
              </a:rPr>
              <a:t>Compared</a:t>
            </a:r>
            <a:r>
              <a:rPr lang="en-US" sz="4400" dirty="0">
                <a:solidFill>
                  <a:srgbClr val="002060"/>
                </a:solidFill>
              </a:rPr>
              <a:t> to Moses (3:2)</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39688"/>
            <a:ext cx="8355183" cy="5848979"/>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[Jesus] was faithful to him who appointed him, just as Moses also was faithful in all God's house. </a:t>
            </a:r>
            <a:endParaRPr lang="en-US" sz="3200" i="1" dirty="0">
              <a:solidFill>
                <a:srgbClr val="000099"/>
              </a:solidFill>
              <a:latin typeface="Cambria" panose="02040503050406030204" pitchFamily="18" charset="0"/>
              <a:ea typeface="Cambria" panose="02040503050406030204" pitchFamily="18" charset="0"/>
            </a:endParaRPr>
          </a:p>
          <a:p>
            <a:r>
              <a:rPr lang="en-US" dirty="0"/>
              <a:t>The readers were attracted to Moses and to the revelation entrusted to him and were in danger of exalting Moses over Jesus.</a:t>
            </a:r>
          </a:p>
          <a:p>
            <a:r>
              <a:rPr lang="en-US" dirty="0"/>
              <a:t>Hebrews does not </a:t>
            </a:r>
            <a:r>
              <a:rPr lang="en-US" b="1" i="1" dirty="0"/>
              <a:t>denigrate</a:t>
            </a:r>
            <a:r>
              <a:rPr lang="en-US" dirty="0"/>
              <a:t> Moses, nor does it deny that God revealed himself to Moses (cf. 1:1).</a:t>
            </a:r>
          </a:p>
          <a:p>
            <a:r>
              <a:rPr lang="en-US" dirty="0"/>
              <a:t>Indeed, Moses was faithful in God’s “</a:t>
            </a:r>
            <a:r>
              <a:rPr lang="en-US" i="1" dirty="0">
                <a:solidFill>
                  <a:srgbClr val="000099"/>
                </a:solidFill>
                <a:latin typeface="Cambria" panose="02040503050406030204" pitchFamily="18" charset="0"/>
                <a:ea typeface="Cambria" panose="02040503050406030204" pitchFamily="18" charset="0"/>
              </a:rPr>
              <a:t>house</a:t>
            </a:r>
            <a:r>
              <a:rPr lang="en-US" dirty="0"/>
              <a:t>” as well. “</a:t>
            </a:r>
            <a:r>
              <a:rPr lang="en-US" i="1" dirty="0">
                <a:solidFill>
                  <a:srgbClr val="000099"/>
                </a:solidFill>
                <a:latin typeface="Cambria" panose="02040503050406030204" pitchFamily="18" charset="0"/>
                <a:ea typeface="Cambria" panose="02040503050406030204" pitchFamily="18" charset="0"/>
              </a:rPr>
              <a:t>House</a:t>
            </a:r>
            <a:r>
              <a:rPr lang="en-US" dirty="0"/>
              <a:t>” in this context refers to the people of God, or  perhaps we could say, God’s “household”.</a:t>
            </a:r>
          </a:p>
          <a:p>
            <a:r>
              <a:rPr lang="en-US" dirty="0"/>
              <a:t>As a member of God’s people Moses was faithful and, in that sense, he </a:t>
            </a:r>
            <a:r>
              <a:rPr lang="en-US" b="1" i="1" dirty="0"/>
              <a:t>anticipated</a:t>
            </a:r>
            <a:r>
              <a:rPr lang="en-US" dirty="0"/>
              <a:t> the greater ministry of Jesus.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1842597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000" dirty="0">
                <a:solidFill>
                  <a:srgbClr val="002060"/>
                </a:solidFill>
              </a:rPr>
              <a:t>The Son is </a:t>
            </a:r>
            <a:r>
              <a:rPr lang="en-US" sz="4000" i="1" dirty="0">
                <a:solidFill>
                  <a:srgbClr val="002060"/>
                </a:solidFill>
              </a:rPr>
              <a:t>Contrasted</a:t>
            </a:r>
            <a:r>
              <a:rPr lang="en-US" sz="4000" dirty="0">
                <a:solidFill>
                  <a:srgbClr val="002060"/>
                </a:solidFill>
              </a:rPr>
              <a:t> with Moses (3:3-6)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9" y="645141"/>
            <a:ext cx="8294354" cy="5843526"/>
          </a:xfrm>
        </p:spPr>
        <p:txBody>
          <a:bodyPr>
            <a:normAutofit fontScale="92500" lnSpcReduction="20000"/>
          </a:bodyPr>
          <a:lstStyle/>
          <a:p>
            <a:pPr marL="173038" indent="-173038">
              <a:buNone/>
            </a:pP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For Jesus has been counted worthy of </a:t>
            </a:r>
            <a:r>
              <a:rPr lang="en-US" b="1" i="1" dirty="0">
                <a:solidFill>
                  <a:srgbClr val="000099"/>
                </a:solidFill>
                <a:latin typeface="Cambria" panose="02040503050406030204" pitchFamily="18" charset="0"/>
                <a:ea typeface="Cambria" panose="02040503050406030204" pitchFamily="18" charset="0"/>
              </a:rPr>
              <a:t>more</a:t>
            </a:r>
            <a:r>
              <a:rPr lang="en-US" i="1" dirty="0">
                <a:solidFill>
                  <a:srgbClr val="000099"/>
                </a:solidFill>
                <a:latin typeface="Cambria" panose="02040503050406030204" pitchFamily="18" charset="0"/>
                <a:ea typeface="Cambria" panose="02040503050406030204" pitchFamily="18" charset="0"/>
              </a:rPr>
              <a:t> glory than Moses--as much more glory as the builder of a house has more honor than the house itself. </a:t>
            </a:r>
            <a:endParaRPr lang="en-US" sz="3200" i="1" dirty="0">
              <a:solidFill>
                <a:srgbClr val="000099"/>
              </a:solidFill>
              <a:latin typeface="Cambria" panose="02040503050406030204" pitchFamily="18" charset="0"/>
              <a:ea typeface="Cambria" panose="02040503050406030204" pitchFamily="18" charset="0"/>
            </a:endParaRPr>
          </a:p>
          <a:p>
            <a:r>
              <a:rPr lang="en-US" dirty="0"/>
              <a:t>But Moses and Jesus are not on the same level. They were both faithful to their calling, but Jesus was worthy of more glory than Moses. Why is this so?</a:t>
            </a:r>
          </a:p>
          <a:p>
            <a:r>
              <a:rPr lang="en-US" dirty="0"/>
              <a:t>The author uses an illustration from everyday life:</a:t>
            </a:r>
          </a:p>
          <a:p>
            <a:pPr lvl="1"/>
            <a:r>
              <a:rPr lang="en-US" dirty="0"/>
              <a:t>When a house is built, honor goes to the one who </a:t>
            </a:r>
            <a:r>
              <a:rPr lang="en-US" b="1" i="1" dirty="0"/>
              <a:t>built</a:t>
            </a:r>
            <a:r>
              <a:rPr lang="en-US" dirty="0"/>
              <a:t> the house.</a:t>
            </a:r>
          </a:p>
          <a:p>
            <a:pPr lvl="1"/>
            <a:r>
              <a:rPr lang="en-US" dirty="0"/>
              <a:t>No one thinks the house deserves more honor than the one who built it.</a:t>
            </a:r>
          </a:p>
          <a:p>
            <a:r>
              <a:rPr lang="en-US" dirty="0"/>
              <a:t>The application of the illustration is evident given verse 2 – Jesus, the “</a:t>
            </a:r>
            <a:r>
              <a:rPr lang="en-US" i="1" dirty="0">
                <a:solidFill>
                  <a:srgbClr val="000099"/>
                </a:solidFill>
                <a:latin typeface="Cambria" panose="02040503050406030204" pitchFamily="18" charset="0"/>
                <a:ea typeface="Cambria" panose="02040503050406030204" pitchFamily="18" charset="0"/>
              </a:rPr>
              <a:t>builder</a:t>
            </a:r>
            <a:r>
              <a:rPr lang="en-US" dirty="0"/>
              <a:t>” of the house, warrants more honor than Moses as a </a:t>
            </a:r>
            <a:r>
              <a:rPr lang="en-US" b="1" i="1" dirty="0"/>
              <a:t>member</a:t>
            </a:r>
            <a:r>
              <a:rPr lang="en-US" dirty="0"/>
              <a:t> of the house.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26515504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000" dirty="0">
                <a:solidFill>
                  <a:srgbClr val="002060"/>
                </a:solidFill>
              </a:rPr>
              <a:t>The Son is </a:t>
            </a:r>
            <a:r>
              <a:rPr lang="en-US" sz="4000" i="1" dirty="0">
                <a:solidFill>
                  <a:srgbClr val="002060"/>
                </a:solidFill>
              </a:rPr>
              <a:t>Contrasted</a:t>
            </a:r>
            <a:r>
              <a:rPr lang="en-US" sz="4000" dirty="0">
                <a:solidFill>
                  <a:srgbClr val="002060"/>
                </a:solidFill>
              </a:rPr>
              <a:t> with Moses (3:3-6)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fontScale="85000" lnSpcReduction="10000"/>
          </a:bodyPr>
          <a:lstStyle/>
          <a:p>
            <a:pPr marL="173038" indent="-173038">
              <a:buNone/>
            </a:pP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(For every house is built by someone, but the builder of all things is God). </a:t>
            </a:r>
            <a:endParaRPr lang="en-US" sz="3200" i="1" dirty="0">
              <a:solidFill>
                <a:srgbClr val="000099"/>
              </a:solidFill>
              <a:latin typeface="Cambria" panose="02040503050406030204" pitchFamily="18" charset="0"/>
              <a:ea typeface="Cambria" panose="02040503050406030204" pitchFamily="18" charset="0"/>
            </a:endParaRPr>
          </a:p>
          <a:p>
            <a:r>
              <a:rPr lang="en-US" dirty="0"/>
              <a:t>The author takes his building analogy to the next level in order to make a point about God as the ultimate builder.</a:t>
            </a:r>
          </a:p>
          <a:p>
            <a:r>
              <a:rPr lang="en-US" dirty="0"/>
              <a:t>Every building that exists has been prepared and built by someone – for every effect there is a cause.</a:t>
            </a:r>
          </a:p>
          <a:p>
            <a:r>
              <a:rPr lang="en-US" dirty="0"/>
              <a:t>Ultimately, however, everything that exists has been built by God himself. He the sovereign Creator and the ultimate cause for everything in the universe.</a:t>
            </a:r>
          </a:p>
          <a:p>
            <a:r>
              <a:rPr lang="en-US" dirty="0"/>
              <a:t>Hence, God receives the honor and glory for all that exists and for all that has been created.</a:t>
            </a:r>
          </a:p>
          <a:p>
            <a:r>
              <a:rPr lang="en-US" dirty="0"/>
              <a:t>So, putting this together with the previous verse, Christ is to be honored above Moses because he is the sovereign Creator and “</a:t>
            </a:r>
            <a:r>
              <a:rPr lang="en-US" i="1" dirty="0">
                <a:solidFill>
                  <a:srgbClr val="000099"/>
                </a:solidFill>
                <a:latin typeface="Cambria" panose="02040503050406030204" pitchFamily="18" charset="0"/>
                <a:ea typeface="Cambria" panose="02040503050406030204" pitchFamily="18" charset="0"/>
              </a:rPr>
              <a:t>builder</a:t>
            </a:r>
            <a:r>
              <a:rPr lang="en-US" dirty="0"/>
              <a:t>” of the everything. </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3641840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000" dirty="0">
                <a:solidFill>
                  <a:srgbClr val="002060"/>
                </a:solidFill>
              </a:rPr>
              <a:t>The Son is </a:t>
            </a:r>
            <a:r>
              <a:rPr lang="en-US" sz="4000" i="1" dirty="0">
                <a:solidFill>
                  <a:srgbClr val="002060"/>
                </a:solidFill>
              </a:rPr>
              <a:t>Contrasted</a:t>
            </a:r>
            <a:r>
              <a:rPr lang="en-US" sz="4000" dirty="0">
                <a:solidFill>
                  <a:srgbClr val="002060"/>
                </a:solidFill>
              </a:rPr>
              <a:t> with Moses (3:3-6)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fontScale="77500" lnSpcReduction="20000"/>
          </a:bodyPr>
          <a:lstStyle/>
          <a:p>
            <a:pPr marL="173038" indent="-173038">
              <a:buNone/>
            </a:pP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Now Moses was faithful in all God's house as a servant, to testify to the things that were to be spoken later. </a:t>
            </a:r>
            <a:endParaRPr lang="en-US" sz="3200" i="1" dirty="0">
              <a:solidFill>
                <a:srgbClr val="000099"/>
              </a:solidFill>
              <a:latin typeface="Cambria" panose="02040503050406030204" pitchFamily="18" charset="0"/>
              <a:ea typeface="Cambria" panose="02040503050406030204" pitchFamily="18" charset="0"/>
            </a:endParaRPr>
          </a:p>
          <a:p>
            <a:r>
              <a:rPr lang="en-US" dirty="0"/>
              <a:t>Verses 5-6 continues the contrast between Moses and Christ.</a:t>
            </a:r>
          </a:p>
          <a:p>
            <a:r>
              <a:rPr lang="en-US" dirty="0"/>
              <a:t>Moses was a faithful servant in the house, functioning as a prelude and anticipation of Christ as the faithful Son.</a:t>
            </a:r>
          </a:p>
          <a:p>
            <a:r>
              <a:rPr lang="en-US" dirty="0"/>
              <a:t>The OT background here is illuminating. Hebrews alludes to Numbers 12:7 where the Lord commends Moses as his faithful servant:</a:t>
            </a:r>
          </a:p>
          <a:p>
            <a:pPr lvl="1"/>
            <a:r>
              <a:rPr lang="en-US" i="1" dirty="0">
                <a:solidFill>
                  <a:srgbClr val="000099"/>
                </a:solidFill>
                <a:latin typeface="Cambria" panose="02040503050406030204" pitchFamily="18" charset="0"/>
                <a:ea typeface="Cambria" panose="02040503050406030204" pitchFamily="18" charset="0"/>
              </a:rPr>
              <a:t>Not so with my servant Moses. He is faithful in all my house.</a:t>
            </a:r>
            <a:r>
              <a:rPr lang="en-US" dirty="0"/>
              <a:t> </a:t>
            </a:r>
          </a:p>
          <a:p>
            <a:r>
              <a:rPr lang="en-US" dirty="0"/>
              <a:t>The context of Numbers 12:7 is important. Miriam and Aaron had criticized Moses because he married a Cushite woman. They were apparently jealous, claiming God did not speak through Moses </a:t>
            </a:r>
            <a:r>
              <a:rPr lang="en-US" b="1" i="1" dirty="0"/>
              <a:t>alone</a:t>
            </a:r>
            <a:r>
              <a:rPr lang="en-US" dirty="0"/>
              <a:t>.</a:t>
            </a:r>
          </a:p>
          <a:p>
            <a:r>
              <a:rPr lang="en-US" dirty="0"/>
              <a:t>The Lord appeared to them, indicating that he spoke to prophets in visions and dreams, but Moses was distinctive as the faithful servant of God. God spoke to him </a:t>
            </a:r>
            <a:r>
              <a:rPr lang="en-US" b="1" i="1" dirty="0"/>
              <a:t>directly</a:t>
            </a:r>
            <a:r>
              <a:rPr lang="en-US" dirty="0"/>
              <a:t> (“</a:t>
            </a:r>
            <a:r>
              <a:rPr lang="en-US" i="1" dirty="0">
                <a:solidFill>
                  <a:srgbClr val="000099"/>
                </a:solidFill>
                <a:latin typeface="Cambria" panose="02040503050406030204" pitchFamily="18" charset="0"/>
                <a:ea typeface="Cambria" panose="02040503050406030204" pitchFamily="18" charset="0"/>
              </a:rPr>
              <a:t>mouth to mouth</a:t>
            </a:r>
            <a:r>
              <a:rPr lang="en-US" dirty="0"/>
              <a:t>”).</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33307262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000" dirty="0">
                <a:solidFill>
                  <a:srgbClr val="002060"/>
                </a:solidFill>
              </a:rPr>
              <a:t>The Son is </a:t>
            </a:r>
            <a:r>
              <a:rPr lang="en-US" sz="4000" i="1" dirty="0">
                <a:solidFill>
                  <a:srgbClr val="002060"/>
                </a:solidFill>
              </a:rPr>
              <a:t>Contrasted</a:t>
            </a:r>
            <a:r>
              <a:rPr lang="en-US" sz="4000" dirty="0">
                <a:solidFill>
                  <a:srgbClr val="002060"/>
                </a:solidFill>
              </a:rPr>
              <a:t> with Moses (3:3-6)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fontScale="85000" lnSpcReduction="10000"/>
          </a:bodyPr>
          <a:lstStyle/>
          <a:p>
            <a:pPr marL="173038" indent="-173038">
              <a:buNone/>
            </a:pP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Now Moses was faithful in all God's house as a servant, to testify to the things that were to be spoken later. </a:t>
            </a:r>
            <a:endParaRPr lang="en-US" sz="3200" i="1" dirty="0">
              <a:solidFill>
                <a:srgbClr val="000099"/>
              </a:solidFill>
              <a:latin typeface="Cambria" panose="02040503050406030204" pitchFamily="18" charset="0"/>
              <a:ea typeface="Cambria" panose="02040503050406030204" pitchFamily="18" charset="0"/>
            </a:endParaRPr>
          </a:p>
          <a:p>
            <a:r>
              <a:rPr lang="en-US" dirty="0"/>
              <a:t>Indeed, Moses saw “</a:t>
            </a:r>
            <a:r>
              <a:rPr lang="en-US" i="1" dirty="0">
                <a:solidFill>
                  <a:srgbClr val="000099"/>
                </a:solidFill>
                <a:latin typeface="Cambria" panose="02040503050406030204" pitchFamily="18" charset="0"/>
                <a:ea typeface="Cambria" panose="02040503050406030204" pitchFamily="18" charset="0"/>
              </a:rPr>
              <a:t>the form of the Lord</a:t>
            </a:r>
            <a:r>
              <a:rPr lang="en-US" dirty="0"/>
              <a:t>” (Num 12:8).</a:t>
            </a:r>
          </a:p>
          <a:p>
            <a:r>
              <a:rPr lang="en-US" dirty="0"/>
              <a:t>It is imperative to see that when the author speaks of Moses as God’s “</a:t>
            </a:r>
            <a:r>
              <a:rPr lang="en-US" i="1" dirty="0">
                <a:solidFill>
                  <a:srgbClr val="000099"/>
                </a:solidFill>
                <a:latin typeface="Cambria" panose="02040503050406030204" pitchFamily="18" charset="0"/>
                <a:ea typeface="Cambria" panose="02040503050406030204" pitchFamily="18" charset="0"/>
              </a:rPr>
              <a:t>servant</a:t>
            </a:r>
            <a:r>
              <a:rPr lang="en-US" dirty="0"/>
              <a:t>,” he is using an </a:t>
            </a:r>
            <a:r>
              <a:rPr lang="en-US" b="1" i="1" dirty="0"/>
              <a:t>exalted</a:t>
            </a:r>
            <a:r>
              <a:rPr lang="en-US" dirty="0"/>
              <a:t> title.</a:t>
            </a:r>
          </a:p>
          <a:p>
            <a:r>
              <a:rPr lang="en-US" dirty="0"/>
              <a:t>The context of Numbers 12 shows Moses superiority and greatness in comparison to others. Moses stands out as the greatest prophet and perhaps the greatest leader in the OT.</a:t>
            </a:r>
          </a:p>
          <a:p>
            <a:r>
              <a:rPr lang="en-US" dirty="0"/>
              <a:t>Hebrews does not argue for the superiority of the new covenant by </a:t>
            </a:r>
            <a:r>
              <a:rPr lang="en-US" b="1" i="1" dirty="0"/>
              <a:t>denigrating</a:t>
            </a:r>
            <a:r>
              <a:rPr lang="en-US" dirty="0"/>
              <a:t> Moses as the mediator of the old covenant. </a:t>
            </a:r>
          </a:p>
          <a:p>
            <a:r>
              <a:rPr lang="en-US" dirty="0"/>
              <a:t>On the contrary he is praised as God’s servant. </a:t>
            </a:r>
          </a:p>
          <a:p>
            <a:r>
              <a:rPr lang="en-US" dirty="0"/>
              <a:t>Despite Moses’ greatness, he looked forward to something even better!</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42243373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a:pPr>
            <a:r>
              <a:rPr lang="en-US" sz="3600" b="1" dirty="0"/>
              <a:t>We Have a Definitive and Final Revelation in the Son (1:1-4)</a:t>
            </a:r>
          </a:p>
          <a:p>
            <a:pPr marL="571500" indent="-571500">
              <a:buFont typeface="+mj-lt"/>
              <a:buAutoNum type="romanUcPeriod"/>
            </a:pPr>
            <a:r>
              <a:rPr lang="en-US" sz="3600" b="1" dirty="0"/>
              <a:t>Don’t Abandon the Son Since He is Greater Than the Angels (1:5-2:18)</a:t>
            </a:r>
          </a:p>
          <a:p>
            <a:pPr marL="571500" indent="-571500">
              <a:buFont typeface="+mj-lt"/>
              <a:buAutoNum type="romanUcPeriod" startAt="3"/>
            </a:pPr>
            <a:r>
              <a:rPr lang="en-US" sz="3600" b="1" dirty="0"/>
              <a:t>Don’t Harden Your Hearts Since You Have a Son and High Priest Greater Than Moses and Joshua (3:1-4:13)</a:t>
            </a:r>
          </a:p>
          <a:p>
            <a:pPr marL="1028700" lvl="1" indent="-571500">
              <a:buFont typeface="+mj-lt"/>
              <a:buAutoNum type="alphaUcPeriod"/>
            </a:pPr>
            <a:r>
              <a:rPr lang="en-US" dirty="0"/>
              <a:t>The Faithful Son is Greater than the Servant Moses (3:1-6)</a:t>
            </a:r>
          </a:p>
        </p:txBody>
      </p:sp>
      <p:sp>
        <p:nvSpPr>
          <p:cNvPr id="4" name="TextBox 3">
            <a:extLst>
              <a:ext uri="{FF2B5EF4-FFF2-40B4-BE49-F238E27FC236}">
                <a16:creationId xmlns:a16="http://schemas.microsoft.com/office/drawing/2014/main" id="{3D1C379B-DE3D-4E97-976C-D646DDA65AF3}"/>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51001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000" dirty="0">
                <a:solidFill>
                  <a:srgbClr val="002060"/>
                </a:solidFill>
              </a:rPr>
              <a:t>The Son is </a:t>
            </a:r>
            <a:r>
              <a:rPr lang="en-US" sz="4000" i="1" dirty="0">
                <a:solidFill>
                  <a:srgbClr val="002060"/>
                </a:solidFill>
              </a:rPr>
              <a:t>Contrasted</a:t>
            </a:r>
            <a:r>
              <a:rPr lang="en-US" sz="4000" dirty="0">
                <a:solidFill>
                  <a:srgbClr val="002060"/>
                </a:solidFill>
              </a:rPr>
              <a:t> with Moses (3:3-6)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fontScale="92500" lnSpcReduction="10000"/>
          </a:bodyPr>
          <a:lstStyle/>
          <a:p>
            <a:pPr marL="173038" indent="-173038">
              <a:buNone/>
            </a:pP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Now Moses was faithful in all God's house as a servant, to testify to the things that were to be spoken later. </a:t>
            </a:r>
            <a:endParaRPr lang="en-US" sz="3200" i="1" dirty="0">
              <a:solidFill>
                <a:srgbClr val="000099"/>
              </a:solidFill>
              <a:latin typeface="Cambria" panose="02040503050406030204" pitchFamily="18" charset="0"/>
              <a:ea typeface="Cambria" panose="02040503050406030204" pitchFamily="18" charset="0"/>
            </a:endParaRPr>
          </a:p>
          <a:p>
            <a:r>
              <a:rPr lang="en-US" dirty="0"/>
              <a:t>Moses was God’s servant as a witness “</a:t>
            </a:r>
            <a:r>
              <a:rPr lang="en-US" i="1" dirty="0">
                <a:solidFill>
                  <a:srgbClr val="000099"/>
                </a:solidFill>
                <a:latin typeface="Cambria" panose="02040503050406030204" pitchFamily="18" charset="0"/>
                <a:ea typeface="Cambria" panose="02040503050406030204" pitchFamily="18" charset="0"/>
              </a:rPr>
              <a:t>to the things that were to be spoken later.</a:t>
            </a:r>
            <a:r>
              <a:rPr lang="en-US" dirty="0"/>
              <a:t>”</a:t>
            </a:r>
          </a:p>
          <a:p>
            <a:r>
              <a:rPr lang="en-US" dirty="0"/>
              <a:t>This text likely alludes to Deut 18:15:</a:t>
            </a:r>
          </a:p>
          <a:p>
            <a:pPr lvl="1"/>
            <a:r>
              <a:rPr lang="en-US" i="1" dirty="0">
                <a:solidFill>
                  <a:srgbClr val="000099"/>
                </a:solidFill>
                <a:latin typeface="Cambria" panose="02040503050406030204" pitchFamily="18" charset="0"/>
                <a:ea typeface="Cambria" panose="02040503050406030204" pitchFamily="18" charset="0"/>
              </a:rPr>
              <a:t>The LORD your God will raise up for you a prophet like me [Moses] from among you, from your brothers--it is to </a:t>
            </a:r>
            <a:r>
              <a:rPr lang="en-US" b="1" i="1" dirty="0">
                <a:solidFill>
                  <a:srgbClr val="000099"/>
                </a:solidFill>
                <a:latin typeface="Cambria" panose="02040503050406030204" pitchFamily="18" charset="0"/>
                <a:ea typeface="Cambria" panose="02040503050406030204" pitchFamily="18" charset="0"/>
              </a:rPr>
              <a:t>him</a:t>
            </a:r>
            <a:r>
              <a:rPr lang="en-US" i="1" dirty="0">
                <a:solidFill>
                  <a:srgbClr val="000099"/>
                </a:solidFill>
                <a:latin typeface="Cambria" panose="02040503050406030204" pitchFamily="18" charset="0"/>
                <a:ea typeface="Cambria" panose="02040503050406030204" pitchFamily="18" charset="0"/>
              </a:rPr>
              <a:t> you shall listen—</a:t>
            </a:r>
          </a:p>
          <a:p>
            <a:r>
              <a:rPr lang="en-US" dirty="0"/>
              <a:t>Moses himself anticipated a future and better word from God. </a:t>
            </a:r>
          </a:p>
          <a:p>
            <a:r>
              <a:rPr lang="en-US" dirty="0"/>
              <a:t>Moses is not the final revelation, but a pointer along the way to something better.</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3985161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000" dirty="0">
                <a:solidFill>
                  <a:srgbClr val="002060"/>
                </a:solidFill>
              </a:rPr>
              <a:t>The Son is </a:t>
            </a:r>
            <a:r>
              <a:rPr lang="en-US" sz="4000" i="1" dirty="0">
                <a:solidFill>
                  <a:srgbClr val="002060"/>
                </a:solidFill>
              </a:rPr>
              <a:t>Contrasted</a:t>
            </a:r>
            <a:r>
              <a:rPr lang="en-US" sz="4000" dirty="0">
                <a:solidFill>
                  <a:srgbClr val="002060"/>
                </a:solidFill>
              </a:rPr>
              <a:t> with Moses (3:3-6)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fontScale="92500" lnSpcReduction="20000"/>
          </a:bodyPr>
          <a:lstStyle/>
          <a:p>
            <a:pPr marL="173038" indent="-173038">
              <a:buNone/>
            </a:pPr>
            <a:r>
              <a:rPr lang="en-US" baseline="30000" dirty="0">
                <a:latin typeface="Candara" panose="020E0502030303020204" pitchFamily="34" charset="0"/>
                <a:ea typeface="Cambria" panose="02040503050406030204" pitchFamily="18" charset="0"/>
              </a:rPr>
              <a:t>6a</a:t>
            </a:r>
            <a:r>
              <a:rPr lang="en-US" i="1" dirty="0">
                <a:solidFill>
                  <a:srgbClr val="000099"/>
                </a:solidFill>
                <a:latin typeface="Cambria" panose="02040503050406030204" pitchFamily="18" charset="0"/>
                <a:ea typeface="Cambria" panose="02040503050406030204" pitchFamily="18" charset="0"/>
              </a:rPr>
              <a:t> but Christ is faithful </a:t>
            </a:r>
            <a:r>
              <a:rPr lang="en-US" b="1" i="1" dirty="0">
                <a:solidFill>
                  <a:srgbClr val="000099"/>
                </a:solidFill>
                <a:latin typeface="Cambria" panose="02040503050406030204" pitchFamily="18" charset="0"/>
                <a:ea typeface="Cambria" panose="02040503050406030204" pitchFamily="18" charset="0"/>
              </a:rPr>
              <a:t>over</a:t>
            </a:r>
            <a:r>
              <a:rPr lang="en-US" i="1" dirty="0">
                <a:solidFill>
                  <a:srgbClr val="000099"/>
                </a:solidFill>
                <a:latin typeface="Cambria" panose="02040503050406030204" pitchFamily="18" charset="0"/>
                <a:ea typeface="Cambria" panose="02040503050406030204" pitchFamily="18" charset="0"/>
              </a:rPr>
              <a:t> God's house as a </a:t>
            </a:r>
            <a:r>
              <a:rPr lang="en-US" b="1" i="1" dirty="0">
                <a:solidFill>
                  <a:srgbClr val="000099"/>
                </a:solidFill>
                <a:latin typeface="Cambria" panose="02040503050406030204" pitchFamily="18" charset="0"/>
                <a:ea typeface="Cambria" panose="02040503050406030204" pitchFamily="18" charset="0"/>
              </a:rPr>
              <a:t>son</a:t>
            </a:r>
            <a:r>
              <a:rPr lang="en-US" i="1" dirty="0">
                <a:solidFill>
                  <a:srgbClr val="000099"/>
                </a:solidFill>
                <a:latin typeface="Cambria" panose="02040503050406030204" pitchFamily="18" charset="0"/>
                <a:ea typeface="Cambria" panose="02040503050406030204" pitchFamily="18" charset="0"/>
              </a:rPr>
              <a:t>. </a:t>
            </a:r>
            <a:endParaRPr lang="en-US" sz="3200" i="1" dirty="0">
              <a:solidFill>
                <a:srgbClr val="000099"/>
              </a:solidFill>
              <a:latin typeface="Cambria" panose="02040503050406030204" pitchFamily="18" charset="0"/>
              <a:ea typeface="Cambria" panose="02040503050406030204" pitchFamily="18" charset="0"/>
            </a:endParaRPr>
          </a:p>
          <a:p>
            <a:r>
              <a:rPr lang="en-US" dirty="0"/>
              <a:t>Moses was God’s faithful servant, but he looked forward to when God would speak a better and final word through his Son.</a:t>
            </a:r>
          </a:p>
          <a:p>
            <a:r>
              <a:rPr lang="en-US" dirty="0"/>
              <a:t>Jesus is not just a faithful </a:t>
            </a:r>
            <a:r>
              <a:rPr lang="en-US" b="1" i="1" dirty="0"/>
              <a:t>servant</a:t>
            </a:r>
            <a:r>
              <a:rPr lang="en-US" dirty="0"/>
              <a:t> </a:t>
            </a:r>
            <a:r>
              <a:rPr lang="en-US" b="1" i="1" dirty="0"/>
              <a:t>in</a:t>
            </a:r>
            <a:r>
              <a:rPr lang="en-US" dirty="0"/>
              <a:t> the house. He is a faithful </a:t>
            </a:r>
            <a:r>
              <a:rPr lang="en-US" b="1" i="1" dirty="0"/>
              <a:t>Son over</a:t>
            </a:r>
            <a:r>
              <a:rPr lang="en-US" dirty="0"/>
              <a:t> God’s house. He is:</a:t>
            </a:r>
          </a:p>
          <a:p>
            <a:pPr lvl="1"/>
            <a:r>
              <a:rPr lang="en-US" dirty="0"/>
              <a:t>The Creator and Preserver of the universe</a:t>
            </a:r>
          </a:p>
          <a:p>
            <a:pPr lvl="1"/>
            <a:r>
              <a:rPr lang="en-US" dirty="0"/>
              <a:t>The sovereign ruler over the people of God</a:t>
            </a:r>
          </a:p>
          <a:p>
            <a:pPr lvl="1"/>
            <a:r>
              <a:rPr lang="en-US" dirty="0"/>
              <a:t>The Davidic Messiah who reigns at God’s right hand</a:t>
            </a:r>
          </a:p>
          <a:p>
            <a:r>
              <a:rPr lang="en-US" dirty="0"/>
              <a:t>As a human being he always did the will of his Father, faithfully obeying and submitting to him.</a:t>
            </a:r>
          </a:p>
          <a:p>
            <a:r>
              <a:rPr lang="en-US" dirty="0"/>
              <a:t>Therefore the readers should not turn back to Moses, the faithful servant, for Moses himself looked forward to the arrival of the faithful Son, and therefore the readers should remain loyal to the Son.</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2827456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000" dirty="0">
                <a:solidFill>
                  <a:srgbClr val="002060"/>
                </a:solidFill>
              </a:rPr>
              <a:t>The Son is </a:t>
            </a:r>
            <a:r>
              <a:rPr lang="en-US" sz="4000" i="1" dirty="0">
                <a:solidFill>
                  <a:srgbClr val="002060"/>
                </a:solidFill>
              </a:rPr>
              <a:t>Contrasted</a:t>
            </a:r>
            <a:r>
              <a:rPr lang="en-US" sz="4000" dirty="0">
                <a:solidFill>
                  <a:srgbClr val="002060"/>
                </a:solidFill>
              </a:rPr>
              <a:t> with Moses (3:3-6)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596518"/>
            <a:ext cx="8355183" cy="5955807"/>
          </a:xfrm>
        </p:spPr>
        <p:txBody>
          <a:bodyPr>
            <a:normAutofit fontScale="85000" lnSpcReduction="20000"/>
          </a:bodyPr>
          <a:lstStyle/>
          <a:p>
            <a:pPr marL="285750" indent="-285750">
              <a:buNone/>
            </a:pPr>
            <a:r>
              <a:rPr lang="en-US" baseline="30000" dirty="0">
                <a:latin typeface="Candara" panose="020E0502030303020204" pitchFamily="34" charset="0"/>
                <a:ea typeface="Cambria" panose="02040503050406030204" pitchFamily="18" charset="0"/>
              </a:rPr>
              <a:t>6b</a:t>
            </a:r>
            <a:r>
              <a:rPr lang="en-US" i="1" dirty="0">
                <a:solidFill>
                  <a:srgbClr val="000099"/>
                </a:solidFill>
                <a:latin typeface="Cambria" panose="02040503050406030204" pitchFamily="18" charset="0"/>
                <a:ea typeface="Cambria" panose="02040503050406030204" pitchFamily="18" charset="0"/>
              </a:rPr>
              <a:t> And we are his house if indeed we hold fast our confidence and our boasting in our hope. </a:t>
            </a:r>
            <a:endParaRPr lang="en-US" sz="3200" i="1" dirty="0">
              <a:solidFill>
                <a:srgbClr val="000099"/>
              </a:solidFill>
              <a:latin typeface="Cambria" panose="02040503050406030204" pitchFamily="18" charset="0"/>
              <a:ea typeface="Cambria" panose="02040503050406030204" pitchFamily="18" charset="0"/>
            </a:endParaRPr>
          </a:p>
          <a:p>
            <a:r>
              <a:rPr lang="en-US" dirty="0"/>
              <a:t>The author now shifts from the examples of Moses, and especially Jesus, to confronting the listeners with the question of their </a:t>
            </a:r>
            <a:r>
              <a:rPr lang="en-US" b="1" i="1" dirty="0"/>
              <a:t>own</a:t>
            </a:r>
            <a:r>
              <a:rPr lang="en-US" dirty="0"/>
              <a:t> faithfulness or lack thereof. </a:t>
            </a:r>
          </a:p>
          <a:p>
            <a:r>
              <a:rPr lang="en-US" dirty="0"/>
              <a:t>We are part of the Son’s house (i.e., the new covenant people of God) “</a:t>
            </a:r>
            <a:r>
              <a:rPr lang="en-US" b="1" i="1" dirty="0">
                <a:solidFill>
                  <a:srgbClr val="000099"/>
                </a:solidFill>
                <a:latin typeface="Cambria" panose="02040503050406030204" pitchFamily="18" charset="0"/>
                <a:ea typeface="Cambria" panose="02040503050406030204" pitchFamily="18" charset="0"/>
              </a:rPr>
              <a:t>if</a:t>
            </a:r>
            <a:r>
              <a:rPr lang="en-US" i="1" dirty="0">
                <a:solidFill>
                  <a:srgbClr val="000099"/>
                </a:solidFill>
                <a:latin typeface="Cambria" panose="02040503050406030204" pitchFamily="18" charset="0"/>
                <a:ea typeface="Cambria" panose="02040503050406030204" pitchFamily="18" charset="0"/>
              </a:rPr>
              <a:t> indeed we hold fast our confidence and our boasting in our hope</a:t>
            </a:r>
            <a:r>
              <a:rPr lang="en-US" dirty="0"/>
              <a:t>.” </a:t>
            </a:r>
          </a:p>
          <a:p>
            <a:r>
              <a:rPr lang="en-US" dirty="0"/>
              <a:t>The word rendered “</a:t>
            </a:r>
            <a:r>
              <a:rPr lang="en-US" i="1" dirty="0">
                <a:solidFill>
                  <a:srgbClr val="000099"/>
                </a:solidFill>
                <a:latin typeface="Cambria" panose="02040503050406030204" pitchFamily="18" charset="0"/>
                <a:ea typeface="Cambria" panose="02040503050406030204" pitchFamily="18" charset="0"/>
              </a:rPr>
              <a:t>hold fast</a:t>
            </a:r>
            <a:r>
              <a:rPr lang="en-US" dirty="0"/>
              <a:t>” is used to speak of keeping a tight grip on the Christian faith, keeping it from slipping away.</a:t>
            </a:r>
          </a:p>
          <a:p>
            <a:r>
              <a:rPr lang="en-US" i="1" dirty="0">
                <a:solidFill>
                  <a:srgbClr val="000099"/>
                </a:solidFill>
                <a:latin typeface="Cambria" panose="02040503050406030204" pitchFamily="18" charset="0"/>
                <a:ea typeface="Cambria" panose="02040503050406030204" pitchFamily="18" charset="0"/>
              </a:rPr>
              <a:t>Confidence</a:t>
            </a:r>
            <a:r>
              <a:rPr lang="en-US" dirty="0"/>
              <a:t>” connotes public boldness and confidence, the opposite of shrinking from an open stand with the community of faith. </a:t>
            </a:r>
          </a:p>
          <a:p>
            <a:r>
              <a:rPr lang="en-US" dirty="0"/>
              <a:t>Believers boast of the “</a:t>
            </a:r>
            <a:r>
              <a:rPr lang="en-US" i="1" dirty="0">
                <a:solidFill>
                  <a:srgbClr val="000099"/>
                </a:solidFill>
                <a:latin typeface="Cambria" panose="02040503050406030204" pitchFamily="18" charset="0"/>
                <a:ea typeface="Cambria" panose="02040503050406030204" pitchFamily="18" charset="0"/>
              </a:rPr>
              <a:t>hope</a:t>
            </a:r>
            <a:r>
              <a:rPr lang="en-US" dirty="0"/>
              <a:t>” found in our new covenant relationship with Christ, through which our sins are forgiven and we draw near to God.</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27472" y="6488667"/>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128</a:t>
            </a:r>
          </a:p>
        </p:txBody>
      </p:sp>
    </p:spTree>
    <p:extLst>
      <p:ext uri="{BB962C8B-B14F-4D97-AF65-F5344CB8AC3E}">
        <p14:creationId xmlns:p14="http://schemas.microsoft.com/office/powerpoint/2010/main" val="2367862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9552161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754245"/>
          </a:xfrm>
        </p:spPr>
        <p:txBody>
          <a:bodyPr>
            <a:normAutofit fontScale="92500" lnSpcReduction="10000"/>
          </a:bodyPr>
          <a:lstStyle/>
          <a:p>
            <a:r>
              <a:rPr lang="en-US" dirty="0"/>
              <a:t>Moses is held up in our passage as a “faithful servant.” And yet we know from our reading of Moses, he had many shortcomings. In fact, at the end of his life he was not even allowed to go into the promised land. In Deut 32:51-52 God gives the reason that Moses was not permitted to enter the Promised Land: “</a:t>
            </a:r>
            <a:r>
              <a:rPr lang="en-US" i="1" dirty="0">
                <a:solidFill>
                  <a:srgbClr val="000099"/>
                </a:solidFill>
                <a:latin typeface="Cambria" panose="02040503050406030204" pitchFamily="18" charset="0"/>
                <a:ea typeface="Cambria" panose="02040503050406030204" pitchFamily="18" charset="0"/>
              </a:rPr>
              <a:t>because you broke faith with me in the midst of the people of Israel at the waters of </a:t>
            </a:r>
            <a:r>
              <a:rPr lang="en-US" i="1" dirty="0" err="1">
                <a:solidFill>
                  <a:srgbClr val="000099"/>
                </a:solidFill>
                <a:latin typeface="Cambria" panose="02040503050406030204" pitchFamily="18" charset="0"/>
                <a:ea typeface="Cambria" panose="02040503050406030204" pitchFamily="18" charset="0"/>
              </a:rPr>
              <a:t>Meribah-kadesh</a:t>
            </a:r>
            <a:r>
              <a:rPr lang="en-US" i="1" dirty="0">
                <a:solidFill>
                  <a:srgbClr val="000099"/>
                </a:solidFill>
                <a:latin typeface="Cambria" panose="02040503050406030204" pitchFamily="18" charset="0"/>
                <a:ea typeface="Cambria" panose="02040503050406030204" pitchFamily="18" charset="0"/>
              </a:rPr>
              <a:t>, in the wilderness of Zin, and because you did not treat me as holy in the midst of the people of Israel. </a:t>
            </a:r>
            <a:r>
              <a:rPr lang="en-US" dirty="0"/>
              <a:t>” </a:t>
            </a:r>
          </a:p>
          <a:p>
            <a:r>
              <a:rPr lang="en-US" dirty="0"/>
              <a:t>Does the fact that Moses had many shortcomings and yet is classified by the writer of Hebrews as a “faithful servant” give you hope that, in spite of </a:t>
            </a:r>
            <a:r>
              <a:rPr lang="en-US" b="1" i="1" dirty="0"/>
              <a:t>your</a:t>
            </a:r>
            <a:r>
              <a:rPr lang="en-US" dirty="0"/>
              <a:t> shortcomings, on the last day God may still say to you, “Well done, good and faithful servant”?</a:t>
            </a:r>
            <a:br>
              <a:rPr lang="en-US" dirty="0"/>
            </a:br>
            <a:endParaRPr lang="en-US" dirty="0"/>
          </a:p>
          <a:p>
            <a:endParaRPr lang="en-US" dirty="0"/>
          </a:p>
          <a:p>
            <a:pPr lvl="0"/>
            <a:endParaRPr lang="en-US" dirty="0"/>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Guthrie, George H. – </a:t>
            </a:r>
            <a:r>
              <a:rPr kumimoji="0" lang="en-US" sz="1800" b="0" i="1" u="none" strike="noStrike" kern="0" cap="none" spc="0" normalizeH="0" baseline="0" noProof="0" dirty="0">
                <a:ln>
                  <a:noFill/>
                </a:ln>
                <a:solidFill>
                  <a:prstClr val="black"/>
                </a:solidFill>
                <a:effectLst/>
                <a:uLnTx/>
                <a:uFillTx/>
                <a:latin typeface="Calibri"/>
                <a:ea typeface="+mn-ea"/>
                <a:cs typeface="+mn-cs"/>
              </a:rPr>
              <a:t>The NIV Application Commentary - Hebrews</a:t>
            </a:r>
            <a:r>
              <a:rPr kumimoji="0" lang="en-US" sz="1800" b="0" i="0" u="none" strike="noStrike" kern="0" cap="none" spc="0" normalizeH="0" baseline="0" noProof="0" dirty="0">
                <a:ln>
                  <a:noFill/>
                </a:ln>
                <a:solidFill>
                  <a:prstClr val="black"/>
                </a:solidFill>
                <a:effectLst/>
                <a:uLnTx/>
                <a:uFillTx/>
                <a:latin typeface="Calibri"/>
                <a:ea typeface="+mn-ea"/>
                <a:cs typeface="+mn-cs"/>
              </a:rPr>
              <a:t>; p. 118</a:t>
            </a:r>
          </a:p>
        </p:txBody>
      </p:sp>
    </p:spTree>
    <p:extLst>
      <p:ext uri="{BB962C8B-B14F-4D97-AF65-F5344CB8AC3E}">
        <p14:creationId xmlns:p14="http://schemas.microsoft.com/office/powerpoint/2010/main" val="33329374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8"/>
            <a:ext cx="8991600" cy="6107447"/>
          </a:xfrm>
        </p:spPr>
        <p:txBody>
          <a:bodyPr>
            <a:normAutofit fontScale="92500" lnSpcReduction="10000"/>
          </a:bodyPr>
          <a:lstStyle/>
          <a:p>
            <a:r>
              <a:rPr lang="en-US" dirty="0"/>
              <a:t>During the OT period, the Jews were charged with listening to Moses as the one through whom the first five books of the Law were given. But our passage today shows us that Moses pointed forward to a day when a </a:t>
            </a:r>
            <a:r>
              <a:rPr lang="en-US" b="1" i="1" dirty="0"/>
              <a:t>greater</a:t>
            </a:r>
            <a:r>
              <a:rPr lang="en-US" dirty="0"/>
              <a:t> prophet would arise (i.e., Jesus) and when that happened, God’s people should listen to </a:t>
            </a:r>
            <a:r>
              <a:rPr lang="en-US" b="1" i="1" dirty="0"/>
              <a:t>him</a:t>
            </a:r>
            <a:r>
              <a:rPr lang="en-US" dirty="0"/>
              <a:t> instead.</a:t>
            </a:r>
          </a:p>
          <a:p>
            <a:r>
              <a:rPr lang="en-US" dirty="0"/>
              <a:t>Modern theologians who hold to Covenant Theology (Presbyterians and Reformed Baptists) put a great deal of emphasis on </a:t>
            </a:r>
            <a:r>
              <a:rPr lang="en-US" b="1" i="1" dirty="0"/>
              <a:t>the Ten Commandments</a:t>
            </a:r>
            <a:r>
              <a:rPr lang="en-US" dirty="0"/>
              <a:t>, which were given through Moses. In fact, most of them will go so far as to say that the “law written on the heart” in the promised New Covenant (Jeremiah 31:31ff) is the Ten Commandments! In light of what Moses believed about himself, what do you think Moses would say to these modern theologians? What would do you think the author of Hebrews say?</a:t>
            </a:r>
            <a:br>
              <a:rPr lang="en-US" dirty="0"/>
            </a:br>
            <a:endParaRPr lang="en-US" dirty="0"/>
          </a:p>
          <a:p>
            <a:endParaRPr lang="en-US" dirty="0"/>
          </a:p>
          <a:p>
            <a:pPr lvl="0"/>
            <a:endParaRPr lang="en-US" dirty="0"/>
          </a:p>
        </p:txBody>
      </p:sp>
    </p:spTree>
    <p:extLst>
      <p:ext uri="{BB962C8B-B14F-4D97-AF65-F5344CB8AC3E}">
        <p14:creationId xmlns:p14="http://schemas.microsoft.com/office/powerpoint/2010/main" val="34668394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310771"/>
          </a:xfrm>
        </p:spPr>
        <p:txBody>
          <a:bodyPr/>
          <a:lstStyle/>
          <a:p>
            <a:r>
              <a:rPr lang="en-US" sz="4400" dirty="0">
                <a:solidFill>
                  <a:srgbClr val="002060"/>
                </a:solidFill>
              </a:rPr>
              <a:t>The Faithful Son is Greater than the  Servant Moses (3:1-6)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310770"/>
            <a:ext cx="8398352" cy="5506023"/>
          </a:xfrm>
        </p:spPr>
        <p:txBody>
          <a:bodyPr>
            <a:normAutofit/>
          </a:bodyPr>
          <a:lstStyle/>
          <a:p>
            <a:pPr marL="173038" indent="-173038">
              <a:buNone/>
            </a:pPr>
            <a:r>
              <a:rPr lang="en-US" sz="2800" baseline="30000" dirty="0">
                <a:latin typeface="Candara" panose="020E0502030303020204" pitchFamily="34" charset="0"/>
                <a:ea typeface="Cambria" panose="02040503050406030204" pitchFamily="18" charset="0"/>
              </a:rPr>
              <a:t>1</a:t>
            </a:r>
            <a:r>
              <a:rPr lang="en-US" sz="2800" i="1" dirty="0">
                <a:solidFill>
                  <a:srgbClr val="000099"/>
                </a:solidFill>
                <a:latin typeface="Cambria" panose="02040503050406030204" pitchFamily="18" charset="0"/>
                <a:ea typeface="Cambria" panose="02040503050406030204" pitchFamily="18" charset="0"/>
              </a:rPr>
              <a:t> Therefore, holy brothers, you who share in a heavenly calling, consider Jesus, the apostle and high priest of our confession, </a:t>
            </a:r>
            <a:r>
              <a:rPr lang="en-US" sz="2800" baseline="30000" dirty="0">
                <a:latin typeface="Candara" panose="020E0502030303020204" pitchFamily="34" charset="0"/>
                <a:ea typeface="Cambria" panose="02040503050406030204" pitchFamily="18" charset="0"/>
              </a:rPr>
              <a:t>2</a:t>
            </a:r>
            <a:r>
              <a:rPr lang="en-US" sz="2800" i="1" dirty="0">
                <a:solidFill>
                  <a:srgbClr val="000099"/>
                </a:solidFill>
                <a:latin typeface="Cambria" panose="02040503050406030204" pitchFamily="18" charset="0"/>
                <a:ea typeface="Cambria" panose="02040503050406030204" pitchFamily="18" charset="0"/>
              </a:rPr>
              <a:t> who was faithful to him who appointed him, just as Moses also was faithful in all God's house. </a:t>
            </a:r>
            <a:r>
              <a:rPr lang="en-US" sz="2800" baseline="30000" dirty="0">
                <a:latin typeface="Candara" panose="020E0502030303020204" pitchFamily="34" charset="0"/>
                <a:ea typeface="Cambria" panose="02040503050406030204" pitchFamily="18" charset="0"/>
              </a:rPr>
              <a:t>3</a:t>
            </a:r>
            <a:r>
              <a:rPr lang="en-US" sz="2800" i="1" dirty="0">
                <a:solidFill>
                  <a:srgbClr val="000099"/>
                </a:solidFill>
                <a:latin typeface="Cambria" panose="02040503050406030204" pitchFamily="18" charset="0"/>
                <a:ea typeface="Cambria" panose="02040503050406030204" pitchFamily="18" charset="0"/>
              </a:rPr>
              <a:t> For Jesus has been counted worthy of more glory than Moses--as much more glory as the builder of a house has more honor than the house itself. </a:t>
            </a:r>
            <a:r>
              <a:rPr lang="en-US" sz="2800" baseline="30000" dirty="0">
                <a:latin typeface="Candara" panose="020E0502030303020204" pitchFamily="34" charset="0"/>
                <a:ea typeface="Cambria" panose="02040503050406030204" pitchFamily="18" charset="0"/>
              </a:rPr>
              <a:t>4</a:t>
            </a:r>
            <a:r>
              <a:rPr lang="en-US" sz="2800" i="1" dirty="0">
                <a:solidFill>
                  <a:srgbClr val="000099"/>
                </a:solidFill>
                <a:latin typeface="Cambria" panose="02040503050406030204" pitchFamily="18" charset="0"/>
                <a:ea typeface="Cambria" panose="02040503050406030204" pitchFamily="18" charset="0"/>
              </a:rPr>
              <a:t> (For every house is built by someone, but the builder of all things is God.) </a:t>
            </a:r>
            <a:r>
              <a:rPr lang="en-US" sz="2800" baseline="30000" dirty="0">
                <a:latin typeface="Candara" panose="020E0502030303020204" pitchFamily="34" charset="0"/>
                <a:ea typeface="Cambria" panose="02040503050406030204" pitchFamily="18" charset="0"/>
              </a:rPr>
              <a:t>5</a:t>
            </a:r>
            <a:r>
              <a:rPr lang="en-US" sz="2800" i="1" dirty="0">
                <a:solidFill>
                  <a:srgbClr val="000099"/>
                </a:solidFill>
                <a:latin typeface="Cambria" panose="02040503050406030204" pitchFamily="18" charset="0"/>
                <a:ea typeface="Cambria" panose="02040503050406030204" pitchFamily="18" charset="0"/>
              </a:rPr>
              <a:t> Now Moses was faithful in all God's house as a servant, to testify to the things that were to be spoken later, </a:t>
            </a:r>
            <a:r>
              <a:rPr lang="en-US" sz="2800" baseline="30000" dirty="0">
                <a:latin typeface="Candara" panose="020E0502030303020204" pitchFamily="34" charset="0"/>
                <a:ea typeface="Cambria" panose="02040503050406030204" pitchFamily="18" charset="0"/>
              </a:rPr>
              <a:t>6</a:t>
            </a:r>
            <a:r>
              <a:rPr lang="en-US" sz="2800" i="1" dirty="0">
                <a:solidFill>
                  <a:srgbClr val="000099"/>
                </a:solidFill>
                <a:latin typeface="Cambria" panose="02040503050406030204" pitchFamily="18" charset="0"/>
                <a:ea typeface="Cambria" panose="02040503050406030204" pitchFamily="18" charset="0"/>
              </a:rPr>
              <a:t> but Christ is faithful over God's house as a son. And we are his house if indeed we hold fast our confidence and our boasting in our hope.</a:t>
            </a:r>
          </a:p>
          <a:p>
            <a:pPr marL="630238" lvl="1" indent="-115888">
              <a:buNone/>
            </a:pPr>
            <a:endParaRPr lang="en-US" sz="24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216077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5"/>
          </a:xfrm>
        </p:spPr>
        <p:txBody>
          <a:bodyPr/>
          <a:lstStyle/>
          <a:p>
            <a:r>
              <a:rPr lang="en-US" sz="4800" dirty="0">
                <a:solidFill>
                  <a:srgbClr val="002060"/>
                </a:solidFill>
              </a:rPr>
              <a:t>The Faithful Son is Greater than the  Servant Moses (3:1-6)</a:t>
            </a:r>
            <a:endParaRPr lang="en-US"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385336"/>
            <a:ext cx="8398352" cy="5035086"/>
          </a:xfrm>
        </p:spPr>
        <p:txBody>
          <a:bodyPr>
            <a:normAutofit fontScale="92500" lnSpcReduction="10000"/>
          </a:bodyPr>
          <a:lstStyle/>
          <a:p>
            <a:r>
              <a:rPr lang="en-US" dirty="0"/>
              <a:t>If we were to summarize the </a:t>
            </a:r>
            <a:r>
              <a:rPr lang="en-US" b="1" i="1" dirty="0"/>
              <a:t>overall</a:t>
            </a:r>
            <a:r>
              <a:rPr lang="en-US" dirty="0"/>
              <a:t> message of the book of Hebrews in a </a:t>
            </a:r>
            <a:r>
              <a:rPr lang="en-US" b="1" i="1" dirty="0"/>
              <a:t>single</a:t>
            </a:r>
            <a:r>
              <a:rPr lang="en-US" dirty="0"/>
              <a:t> </a:t>
            </a:r>
            <a:r>
              <a:rPr lang="en-US" b="1" i="1" dirty="0"/>
              <a:t>phrase</a:t>
            </a:r>
            <a:r>
              <a:rPr lang="en-US" dirty="0"/>
              <a:t>, it would be this: </a:t>
            </a:r>
            <a:r>
              <a:rPr lang="en-US" b="1" i="1" dirty="0"/>
              <a:t>Jesus is better</a:t>
            </a:r>
            <a:r>
              <a:rPr lang="en-US" dirty="0"/>
              <a:t>. </a:t>
            </a:r>
          </a:p>
          <a:p>
            <a:r>
              <a:rPr lang="en-US" dirty="0"/>
              <a:t>Already the author of Hebrews has shown in chapters 1 and 2 that Jesus is immeasurably better than the </a:t>
            </a:r>
            <a:r>
              <a:rPr lang="en-US" b="1" i="1" dirty="0"/>
              <a:t>angels</a:t>
            </a:r>
            <a:r>
              <a:rPr lang="en-US" dirty="0"/>
              <a:t>. </a:t>
            </a:r>
          </a:p>
          <a:p>
            <a:r>
              <a:rPr lang="en-US" dirty="0"/>
              <a:t>But chapters 1 and 2 have </a:t>
            </a:r>
            <a:r>
              <a:rPr lang="en-US" b="1" i="1" dirty="0"/>
              <a:t>also</a:t>
            </a:r>
            <a:r>
              <a:rPr lang="en-US" dirty="0"/>
              <a:t> introduced us to the dimension of </a:t>
            </a:r>
            <a:r>
              <a:rPr lang="en-US" b="1" i="1" dirty="0"/>
              <a:t>time</a:t>
            </a:r>
            <a:r>
              <a:rPr lang="en-US" dirty="0"/>
              <a:t> in redemptive history.</a:t>
            </a:r>
          </a:p>
          <a:p>
            <a:r>
              <a:rPr lang="en-US" dirty="0"/>
              <a:t>In the opening verses we are told that Jesus’ revelation in these </a:t>
            </a:r>
            <a:r>
              <a:rPr lang="en-US" b="1" i="1" dirty="0"/>
              <a:t>last days</a:t>
            </a:r>
            <a:r>
              <a:rPr lang="en-US" dirty="0"/>
              <a:t> (there’s the time element) is superior to the revelation given “</a:t>
            </a:r>
            <a:r>
              <a:rPr lang="en-US" b="1" i="1" dirty="0">
                <a:solidFill>
                  <a:srgbClr val="000099"/>
                </a:solidFill>
                <a:latin typeface="Cambria" panose="02040503050406030204" pitchFamily="18" charset="0"/>
                <a:ea typeface="Cambria" panose="02040503050406030204" pitchFamily="18" charset="0"/>
              </a:rPr>
              <a:t>long ago</a:t>
            </a:r>
            <a:r>
              <a:rPr lang="en-US" i="1" dirty="0">
                <a:solidFill>
                  <a:srgbClr val="000099"/>
                </a:solidFill>
                <a:latin typeface="Cambria" panose="02040503050406030204" pitchFamily="18" charset="0"/>
                <a:ea typeface="Cambria" panose="02040503050406030204" pitchFamily="18" charset="0"/>
              </a:rPr>
              <a:t>… to our fathers by the prophets</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4536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580821"/>
          </a:xfrm>
        </p:spPr>
        <p:txBody>
          <a:bodyPr/>
          <a:lstStyle/>
          <a:p>
            <a:r>
              <a:rPr lang="en-US" sz="4400" dirty="0">
                <a:solidFill>
                  <a:srgbClr val="002060"/>
                </a:solidFill>
              </a:rPr>
              <a:t>The Son is Greater than Moses (3:1-6)</a:t>
            </a:r>
            <a:endParaRPr lang="en-US" sz="44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23989"/>
            <a:ext cx="8398352" cy="5918091"/>
          </a:xfrm>
        </p:spPr>
        <p:txBody>
          <a:bodyPr>
            <a:normAutofit fontScale="92500" lnSpcReduction="10000"/>
          </a:bodyPr>
          <a:lstStyle/>
          <a:p>
            <a:r>
              <a:rPr lang="en-US" dirty="0"/>
              <a:t>And it’s this </a:t>
            </a:r>
            <a:r>
              <a:rPr lang="en-US" b="1" i="1" dirty="0"/>
              <a:t>time element</a:t>
            </a:r>
            <a:r>
              <a:rPr lang="en-US" dirty="0"/>
              <a:t> that sets up the warning in Heb 2:1–4 where he in essence says:</a:t>
            </a:r>
          </a:p>
          <a:p>
            <a:pPr lvl="1"/>
            <a:r>
              <a:rPr lang="en-US" dirty="0"/>
              <a:t>If they faced terrible judgment when disobeying the Law of Moses (given by angels), how much </a:t>
            </a:r>
            <a:r>
              <a:rPr lang="en-US" b="1" i="1" dirty="0"/>
              <a:t>worse</a:t>
            </a:r>
            <a:r>
              <a:rPr lang="en-US" dirty="0"/>
              <a:t> will our judgment be if we neglect a much </a:t>
            </a:r>
            <a:r>
              <a:rPr lang="en-US" b="1" i="1" dirty="0"/>
              <a:t>superior</a:t>
            </a:r>
            <a:r>
              <a:rPr lang="en-US" dirty="0"/>
              <a:t> revelation? </a:t>
            </a:r>
          </a:p>
          <a:p>
            <a:r>
              <a:rPr lang="en-US" dirty="0"/>
              <a:t>In short, not only is Jesus essentially superior to angels across </a:t>
            </a:r>
            <a:r>
              <a:rPr lang="en-US" b="1" i="1" dirty="0"/>
              <a:t>all time</a:t>
            </a:r>
            <a:r>
              <a:rPr lang="en-US" dirty="0"/>
              <a:t>, but the salvation, revelation, and covenant that Jesus brings </a:t>
            </a:r>
            <a:r>
              <a:rPr lang="en-US" i="1" dirty="0"/>
              <a:t>“</a:t>
            </a:r>
            <a:r>
              <a:rPr lang="en-US" i="1" dirty="0">
                <a:solidFill>
                  <a:srgbClr val="000099"/>
                </a:solidFill>
                <a:latin typeface="Cambria" panose="02040503050406030204" pitchFamily="18" charset="0"/>
                <a:ea typeface="Cambria" panose="02040503050406030204" pitchFamily="18" charset="0"/>
              </a:rPr>
              <a:t>in these last days</a:t>
            </a:r>
            <a:r>
              <a:rPr lang="en-US" i="1" dirty="0"/>
              <a:t>”</a:t>
            </a:r>
            <a:r>
              <a:rPr lang="en-US" dirty="0"/>
              <a:t> is </a:t>
            </a:r>
            <a:r>
              <a:rPr lang="en-US" b="1" i="1" dirty="0"/>
              <a:t>superior</a:t>
            </a:r>
            <a:r>
              <a:rPr lang="en-US" dirty="0"/>
              <a:t> to what was brought in </a:t>
            </a:r>
            <a:r>
              <a:rPr lang="en-US" b="1" i="1" dirty="0"/>
              <a:t>Moses’</a:t>
            </a:r>
            <a:r>
              <a:rPr lang="en-US" dirty="0"/>
              <a:t> time. </a:t>
            </a:r>
          </a:p>
          <a:p>
            <a:r>
              <a:rPr lang="en-US" dirty="0"/>
              <a:t>Which means that sooner or later, in order to spell this out in more detail, the author of Hebrews will need to introduce Moses and (eventually) his covenant. </a:t>
            </a:r>
          </a:p>
          <a:p>
            <a:r>
              <a:rPr lang="en-US" dirty="0"/>
              <a:t>And that’s we see going on in chapter 3.</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63302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Greater than Moses (3:1-6)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566527"/>
          </a:xfrm>
        </p:spPr>
        <p:txBody>
          <a:bodyPr>
            <a:normAutofit fontScale="92500" lnSpcReduction="20000"/>
          </a:bodyPr>
          <a:lstStyle/>
          <a:p>
            <a:pPr marL="173038" indent="-173038">
              <a:buNone/>
            </a:pPr>
            <a:r>
              <a:rPr lang="en-US" sz="3200" baseline="30000" dirty="0">
                <a:latin typeface="Candara" panose="020E0502030303020204" pitchFamily="34" charset="0"/>
                <a:ea typeface="Cambria" panose="02040503050406030204" pitchFamily="18" charset="0"/>
              </a:rPr>
              <a:t>1</a:t>
            </a:r>
            <a:r>
              <a:rPr lang="en-US" sz="3200" i="1" dirty="0">
                <a:solidFill>
                  <a:srgbClr val="000099"/>
                </a:solidFill>
                <a:latin typeface="Cambria" panose="02040503050406030204" pitchFamily="18"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holy brothers, you who share in a heavenly calling, consider Jesus, the apostle and high priest of our confession… </a:t>
            </a:r>
            <a:endParaRPr lang="en-US" sz="3200" i="1" dirty="0">
              <a:solidFill>
                <a:srgbClr val="000099"/>
              </a:solidFill>
              <a:latin typeface="Cambria" panose="02040503050406030204" pitchFamily="18" charset="0"/>
              <a:ea typeface="Cambria" panose="02040503050406030204" pitchFamily="18" charset="0"/>
            </a:endParaRPr>
          </a:p>
          <a:p>
            <a:pPr>
              <a:spcBef>
                <a:spcPts val="2000"/>
              </a:spcBef>
            </a:pPr>
            <a:r>
              <a:rPr lang="en-US" dirty="0"/>
              <a:t>Once again, the author makes a very smooth transition. </a:t>
            </a:r>
          </a:p>
          <a:p>
            <a:r>
              <a:rPr lang="en-US" dirty="0"/>
              <a:t>This is the first time that the author addresses his readers in the second person (“</a:t>
            </a:r>
            <a:r>
              <a:rPr lang="en-US" i="1" dirty="0">
                <a:solidFill>
                  <a:srgbClr val="000099"/>
                </a:solidFill>
                <a:latin typeface="Cambria" panose="02040503050406030204" pitchFamily="18" charset="0"/>
                <a:ea typeface="Cambria" panose="02040503050406030204" pitchFamily="18" charset="0"/>
              </a:rPr>
              <a:t>you</a:t>
            </a:r>
            <a:r>
              <a:rPr lang="en-US" dirty="0"/>
              <a:t>”). Up to now it has always been “</a:t>
            </a:r>
            <a:r>
              <a:rPr lang="en-US" i="1" dirty="0">
                <a:solidFill>
                  <a:srgbClr val="000099"/>
                </a:solidFill>
                <a:latin typeface="Cambria" panose="02040503050406030204" pitchFamily="18" charset="0"/>
                <a:ea typeface="Cambria" panose="02040503050406030204" pitchFamily="18" charset="0"/>
              </a:rPr>
              <a:t>we</a:t>
            </a:r>
            <a:r>
              <a:rPr lang="en-US" i="1" dirty="0"/>
              <a:t>”</a:t>
            </a:r>
            <a:r>
              <a:rPr lang="en-US" dirty="0"/>
              <a:t>; now he addresses them directly.</a:t>
            </a:r>
            <a:r>
              <a:rPr lang="en-US" baseline="30000" dirty="0"/>
              <a:t>1</a:t>
            </a:r>
            <a:endParaRPr lang="en-US" dirty="0"/>
          </a:p>
          <a:p>
            <a:r>
              <a:rPr lang="en-US" dirty="0"/>
              <a:t>“</a:t>
            </a:r>
            <a:r>
              <a:rPr lang="en-US" i="1" dirty="0">
                <a:solidFill>
                  <a:srgbClr val="000099"/>
                </a:solidFill>
                <a:latin typeface="Cambria" panose="02040503050406030204" pitchFamily="18" charset="0"/>
                <a:ea typeface="Cambria" panose="02040503050406030204" pitchFamily="18" charset="0"/>
              </a:rPr>
              <a:t>Therefore</a:t>
            </a:r>
            <a:r>
              <a:rPr lang="en-US" dirty="0"/>
              <a:t>” links this section to the previous one, which emphasized that those who are sanctified and who are the offspring of Abraham are Jesus’ “</a:t>
            </a:r>
            <a:r>
              <a:rPr lang="en-US" i="1" dirty="0">
                <a:solidFill>
                  <a:srgbClr val="000099"/>
                </a:solidFill>
                <a:latin typeface="Cambria" panose="02040503050406030204" pitchFamily="18" charset="0"/>
                <a:ea typeface="Cambria" panose="02040503050406030204" pitchFamily="18" charset="0"/>
              </a:rPr>
              <a:t>holy brothers</a:t>
            </a:r>
            <a:r>
              <a:rPr lang="en-US" dirty="0"/>
              <a:t>” since they have been cleansed of their sin through Jesus’ propitiatory sacrifice.</a:t>
            </a:r>
            <a:r>
              <a:rPr lang="en-US" baseline="30000" dirty="0"/>
              <a:t> 2</a:t>
            </a: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8"/>
            <a:ext cx="9144000" cy="646331"/>
          </a:xfrm>
          <a:prstGeom prst="rect">
            <a:avLst/>
          </a:prstGeom>
          <a:noFill/>
        </p:spPr>
        <p:txBody>
          <a:bodyPr wrap="square" rtlCol="0">
            <a:spAutoFit/>
          </a:bodyPr>
          <a:lstStyle/>
          <a:p>
            <a:pPr lvl="0"/>
            <a:r>
              <a:rPr lang="en-US" baseline="30000" dirty="0"/>
              <a:t>1</a:t>
            </a:r>
            <a:r>
              <a:rPr lang="en-US" dirty="0"/>
              <a:t> DA Carson – </a:t>
            </a:r>
            <a:r>
              <a:rPr lang="en-US" i="1" dirty="0"/>
              <a:t>Jesus is Better – Six Studies in Hebrews </a:t>
            </a:r>
            <a:r>
              <a:rPr lang="en-US" dirty="0"/>
              <a:t>(2002)</a:t>
            </a:r>
          </a:p>
          <a:p>
            <a:r>
              <a:rPr lang="en-US" baseline="30000" dirty="0"/>
              <a:t>2</a:t>
            </a:r>
            <a:r>
              <a:rPr lang="en-US" dirty="0"/>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41967002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Greater than Moses (3:1-6)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779206"/>
          </a:xfrm>
        </p:spPr>
        <p:txBody>
          <a:bodyPr>
            <a:normAutofit fontScale="925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a:t>
            </a:r>
            <a:r>
              <a:rPr lang="en-US" sz="3200" i="1" dirty="0">
                <a:solidFill>
                  <a:srgbClr val="000099"/>
                </a:solidFill>
                <a:latin typeface="Cambria" panose="02040503050406030204" pitchFamily="18"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holy brothers, you who share in a heavenly calling, consider Jesus, the apostle and high priest of our confession… </a:t>
            </a:r>
            <a:endParaRPr lang="en-US" sz="3200" i="1" dirty="0">
              <a:solidFill>
                <a:srgbClr val="000099"/>
              </a:solidFill>
              <a:latin typeface="Cambria" panose="02040503050406030204" pitchFamily="18" charset="0"/>
              <a:ea typeface="Cambria" panose="02040503050406030204" pitchFamily="18" charset="0"/>
            </a:endParaRPr>
          </a:p>
          <a:p>
            <a:r>
              <a:rPr lang="en-US" dirty="0"/>
              <a:t>The author goes on to say that they share in the “</a:t>
            </a:r>
            <a:r>
              <a:rPr lang="en-US" i="1" dirty="0">
                <a:solidFill>
                  <a:srgbClr val="000099"/>
                </a:solidFill>
                <a:latin typeface="Cambria" panose="02040503050406030204" pitchFamily="18" charset="0"/>
                <a:ea typeface="Cambria" panose="02040503050406030204" pitchFamily="18" charset="0"/>
              </a:rPr>
              <a:t>heavenly calling</a:t>
            </a:r>
            <a:r>
              <a:rPr lang="en-US" dirty="0"/>
              <a:t>.” </a:t>
            </a:r>
          </a:p>
          <a:p>
            <a:r>
              <a:rPr lang="en-US" dirty="0"/>
              <a:t>In Heb 2:5, we were told that “</a:t>
            </a:r>
            <a:r>
              <a:rPr lang="en-US" i="1" dirty="0">
                <a:solidFill>
                  <a:srgbClr val="000099"/>
                </a:solidFill>
                <a:latin typeface="Cambria" panose="02040503050406030204" pitchFamily="18" charset="0"/>
                <a:ea typeface="Cambria" panose="02040503050406030204" pitchFamily="18" charset="0"/>
              </a:rPr>
              <a:t>it was not to angels that God has subjected the [</a:t>
            </a:r>
            <a:r>
              <a:rPr lang="en-US" b="1" i="1" dirty="0">
                <a:solidFill>
                  <a:srgbClr val="000099"/>
                </a:solidFill>
                <a:latin typeface="Cambria" panose="02040503050406030204" pitchFamily="18" charset="0"/>
                <a:ea typeface="Cambria" panose="02040503050406030204" pitchFamily="18" charset="0"/>
              </a:rPr>
              <a:t>heavenly</a:t>
            </a:r>
            <a:r>
              <a:rPr lang="en-US" i="1" dirty="0">
                <a:solidFill>
                  <a:srgbClr val="000099"/>
                </a:solidFill>
                <a:latin typeface="Cambria" panose="02040503050406030204" pitchFamily="18" charset="0"/>
                <a:ea typeface="Cambria" panose="02040503050406030204" pitchFamily="18" charset="0"/>
              </a:rPr>
              <a:t>] world to come</a:t>
            </a:r>
            <a:r>
              <a:rPr lang="en-US" dirty="0"/>
              <a:t>”.</a:t>
            </a:r>
          </a:p>
          <a:p>
            <a:r>
              <a:rPr lang="en-US" dirty="0"/>
              <a:t>And when we get there, Heb 12:22 will tell us that we “</a:t>
            </a:r>
            <a:r>
              <a:rPr lang="en-US" i="1" dirty="0">
                <a:solidFill>
                  <a:srgbClr val="000099"/>
                </a:solidFill>
                <a:latin typeface="Cambria" panose="02040503050406030204" pitchFamily="18" charset="0"/>
                <a:ea typeface="Cambria" panose="02040503050406030204" pitchFamily="18" charset="0"/>
              </a:rPr>
              <a:t>have come to Mount Zion and to the city of the living God, the </a:t>
            </a:r>
            <a:r>
              <a:rPr lang="en-US" b="1" i="1" dirty="0">
                <a:solidFill>
                  <a:srgbClr val="000099"/>
                </a:solidFill>
                <a:latin typeface="Cambria" panose="02040503050406030204" pitchFamily="18" charset="0"/>
                <a:ea typeface="Cambria" panose="02040503050406030204" pitchFamily="18" charset="0"/>
              </a:rPr>
              <a:t>heavenly</a:t>
            </a:r>
            <a:r>
              <a:rPr lang="en-US" i="1" dirty="0">
                <a:solidFill>
                  <a:srgbClr val="000099"/>
                </a:solidFill>
                <a:latin typeface="Cambria" panose="02040503050406030204" pitchFamily="18" charset="0"/>
                <a:ea typeface="Cambria" panose="02040503050406030204" pitchFamily="18" charset="0"/>
              </a:rPr>
              <a:t> Jerusalem</a:t>
            </a:r>
            <a:r>
              <a:rPr lang="en-US" dirty="0"/>
              <a:t>.” </a:t>
            </a:r>
          </a:p>
          <a:p>
            <a:r>
              <a:rPr lang="en-US" dirty="0"/>
              <a:t>So from this we see that as believers we </a:t>
            </a:r>
            <a:r>
              <a:rPr lang="en-US" b="1" i="1" dirty="0"/>
              <a:t>already</a:t>
            </a:r>
            <a:r>
              <a:rPr lang="en-US" dirty="0"/>
              <a:t> share in the heavenly world with Jesus who has gone on ahead of us.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p>
        </p:txBody>
      </p:sp>
    </p:spTree>
    <p:extLst>
      <p:ext uri="{BB962C8B-B14F-4D97-AF65-F5344CB8AC3E}">
        <p14:creationId xmlns:p14="http://schemas.microsoft.com/office/powerpoint/2010/main" val="37663893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Greater than Moses (3:1-6)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596518"/>
            <a:ext cx="8355183" cy="5932260"/>
          </a:xfrm>
        </p:spPr>
        <p:txBody>
          <a:bodyPr>
            <a:normAutofit fontScale="85000" lnSpcReduction="10000"/>
          </a:bodyPr>
          <a:lstStyle/>
          <a:p>
            <a:pPr marL="173038" indent="-173038">
              <a:buNone/>
            </a:pPr>
            <a:r>
              <a:rPr lang="en-US" sz="3200" baseline="30000" dirty="0">
                <a:latin typeface="Candara" panose="020E0502030303020204" pitchFamily="34" charset="0"/>
                <a:ea typeface="Cambria" panose="02040503050406030204" pitchFamily="18" charset="0"/>
              </a:rPr>
              <a:t>1</a:t>
            </a:r>
            <a:r>
              <a:rPr lang="en-US" sz="3200" i="1" dirty="0">
                <a:solidFill>
                  <a:srgbClr val="000099"/>
                </a:solidFill>
                <a:latin typeface="Cambria" panose="02040503050406030204" pitchFamily="18"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holy brothers, you who share in a heavenly calling, consider Jesus, the apostle and high priest of our confession… </a:t>
            </a:r>
            <a:endParaRPr lang="en-US" sz="3200" i="1" dirty="0">
              <a:solidFill>
                <a:srgbClr val="000099"/>
              </a:solidFill>
              <a:latin typeface="Cambria" panose="02040503050406030204" pitchFamily="18" charset="0"/>
              <a:ea typeface="Cambria" panose="02040503050406030204" pitchFamily="18" charset="0"/>
            </a:endParaRPr>
          </a:p>
          <a:p>
            <a:r>
              <a:rPr lang="en-US" dirty="0"/>
              <a:t>He then gives a very natural exhortation, considering the importance of Jesus in chapters 1 and 2 – “</a:t>
            </a:r>
            <a:r>
              <a:rPr lang="en-US" i="1" dirty="0">
                <a:solidFill>
                  <a:srgbClr val="000099"/>
                </a:solidFill>
                <a:latin typeface="Cambria" panose="02040503050406030204" pitchFamily="18" charset="0"/>
                <a:ea typeface="Cambria" panose="02040503050406030204" pitchFamily="18" charset="0"/>
              </a:rPr>
              <a:t>Consider Jesus</a:t>
            </a:r>
            <a:r>
              <a:rPr lang="en-US" dirty="0"/>
              <a:t>” you holy brothers who share in the heavenly calling “</a:t>
            </a:r>
            <a:r>
              <a:rPr lang="en-US" i="1" dirty="0">
                <a:solidFill>
                  <a:srgbClr val="000099"/>
                </a:solidFill>
                <a:latin typeface="Cambria" panose="02040503050406030204" pitchFamily="18" charset="0"/>
                <a:ea typeface="Cambria" panose="02040503050406030204" pitchFamily="18" charset="0"/>
              </a:rPr>
              <a:t>the apostle and high priest</a:t>
            </a:r>
            <a:r>
              <a:rPr lang="en-US" dirty="0"/>
              <a:t>.” </a:t>
            </a:r>
          </a:p>
          <a:p>
            <a:r>
              <a:rPr lang="en-US" dirty="0"/>
              <a:t>This verse is the only place in the New Testament where Jesus is called an “</a:t>
            </a:r>
            <a:r>
              <a:rPr lang="en-US" i="1" dirty="0">
                <a:solidFill>
                  <a:srgbClr val="000099"/>
                </a:solidFill>
                <a:latin typeface="Cambria" panose="02040503050406030204" pitchFamily="18" charset="0"/>
                <a:ea typeface="Cambria" panose="02040503050406030204" pitchFamily="18" charset="0"/>
              </a:rPr>
              <a:t>apostle</a:t>
            </a:r>
            <a:r>
              <a:rPr lang="en-US" dirty="0"/>
              <a:t>.” In what sense is Jesus an “</a:t>
            </a:r>
            <a:r>
              <a:rPr lang="en-US" i="1" dirty="0">
                <a:solidFill>
                  <a:srgbClr val="000099"/>
                </a:solidFill>
                <a:latin typeface="Cambria" panose="02040503050406030204" pitchFamily="18" charset="0"/>
                <a:ea typeface="Cambria" panose="02040503050406030204" pitchFamily="18" charset="0"/>
              </a:rPr>
              <a:t>apostle</a:t>
            </a:r>
            <a:r>
              <a:rPr lang="en-US" dirty="0"/>
              <a:t>”?</a:t>
            </a:r>
          </a:p>
          <a:p>
            <a:r>
              <a:rPr lang="en-US" dirty="0"/>
              <a:t>Apostle is not a technical term that always has exactly the same force in the New Testament. Sometimes it simply means a representative. Sometimes it means one of the Twelve.</a:t>
            </a:r>
          </a:p>
          <a:p>
            <a:r>
              <a:rPr lang="en-US" dirty="0"/>
              <a:t>In general, the word means “</a:t>
            </a:r>
            <a:r>
              <a:rPr lang="en-US" i="1" dirty="0"/>
              <a:t>one who is sent on a mission with full authority</a:t>
            </a:r>
            <a:r>
              <a:rPr lang="en-US" dirty="0"/>
              <a:t>” (Friberg)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r>
              <a:rPr lang="en-US" dirty="0"/>
              <a:t>DA Carson – </a:t>
            </a:r>
            <a:r>
              <a:rPr lang="en-US" i="1" dirty="0"/>
              <a:t>Jesus is Better – Six Studies in Hebrews </a:t>
            </a:r>
            <a:r>
              <a:rPr lang="en-US" dirty="0"/>
              <a:t>(2002)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704608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7"/>
          </a:xfrm>
        </p:spPr>
        <p:txBody>
          <a:bodyPr/>
          <a:lstStyle/>
          <a:p>
            <a:r>
              <a:rPr lang="en-US" sz="4400" dirty="0">
                <a:solidFill>
                  <a:srgbClr val="002060"/>
                </a:solidFill>
              </a:rPr>
              <a:t>The Son is Greater than Moses (3:1-6)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94408" y="645141"/>
            <a:ext cx="8355183" cy="5843526"/>
          </a:xfrm>
        </p:spPr>
        <p:txBody>
          <a:bodyPr>
            <a:normAutofit/>
          </a:bodyPr>
          <a:lstStyle/>
          <a:p>
            <a:pPr marL="173038" indent="-173038">
              <a:buNone/>
            </a:pPr>
            <a:r>
              <a:rPr lang="en-US" sz="3200" baseline="30000" dirty="0">
                <a:latin typeface="Candara" panose="020E0502030303020204" pitchFamily="34" charset="0"/>
                <a:ea typeface="Cambria" panose="02040503050406030204" pitchFamily="18" charset="0"/>
              </a:rPr>
              <a:t>1</a:t>
            </a:r>
            <a:r>
              <a:rPr lang="en-US" sz="3200" i="1" dirty="0">
                <a:solidFill>
                  <a:srgbClr val="000099"/>
                </a:solidFill>
                <a:latin typeface="Cambria" panose="02040503050406030204" pitchFamily="18" charset="0"/>
                <a:ea typeface="Cambria" panose="02040503050406030204" pitchFamily="18" charset="0"/>
              </a:rPr>
              <a:t> </a:t>
            </a:r>
            <a:r>
              <a:rPr lang="en-US" i="1" dirty="0">
                <a:solidFill>
                  <a:srgbClr val="000099"/>
                </a:solidFill>
                <a:latin typeface="Cambria" panose="02040503050406030204" pitchFamily="18" charset="0"/>
                <a:ea typeface="Cambria" panose="02040503050406030204" pitchFamily="18" charset="0"/>
              </a:rPr>
              <a:t>Therefore, holy brothers, you who share in a heavenly calling, consider Jesus, the apostle and high priest of our confession… </a:t>
            </a:r>
            <a:endParaRPr lang="en-US" sz="3200" i="1" dirty="0">
              <a:solidFill>
                <a:srgbClr val="000099"/>
              </a:solidFill>
              <a:latin typeface="Cambria" panose="02040503050406030204" pitchFamily="18" charset="0"/>
              <a:ea typeface="Cambria" panose="02040503050406030204" pitchFamily="18" charset="0"/>
            </a:endParaRPr>
          </a:p>
          <a:p>
            <a:r>
              <a:rPr lang="en-US" dirty="0"/>
              <a:t>Jesus is an “</a:t>
            </a:r>
            <a:r>
              <a:rPr lang="en-US" i="1" dirty="0">
                <a:solidFill>
                  <a:srgbClr val="000099"/>
                </a:solidFill>
                <a:latin typeface="Cambria" panose="02040503050406030204" pitchFamily="18" charset="0"/>
                <a:ea typeface="Cambria" panose="02040503050406030204" pitchFamily="18" charset="0"/>
              </a:rPr>
              <a:t>apostle</a:t>
            </a:r>
            <a:r>
              <a:rPr lang="en-US" dirty="0"/>
              <a:t>”, in the sense that he is an </a:t>
            </a:r>
            <a:r>
              <a:rPr lang="en-US" b="1" i="1" dirty="0"/>
              <a:t>emissary</a:t>
            </a:r>
            <a:r>
              <a:rPr lang="en-US" dirty="0"/>
              <a:t> sent by God to fulfill God’s covenant promises. He is the one sent by God to accomplish salvation, and to enable humanity to have access to God.</a:t>
            </a:r>
          </a:p>
          <a:p>
            <a:r>
              <a:rPr lang="en-US" dirty="0"/>
              <a:t>This idea fits with the Gospel of John, in which Jesus regularly says he was “</a:t>
            </a:r>
            <a:r>
              <a:rPr lang="en-US" i="1" dirty="0">
                <a:solidFill>
                  <a:srgbClr val="000099"/>
                </a:solidFill>
                <a:latin typeface="Cambria" panose="02040503050406030204" pitchFamily="18" charset="0"/>
                <a:ea typeface="Cambria" panose="02040503050406030204" pitchFamily="18" charset="0"/>
              </a:rPr>
              <a:t>sent</a:t>
            </a:r>
            <a:r>
              <a:rPr lang="en-US" dirty="0"/>
              <a:t>” by the Father into the world (John 3:34; 4:34; 5:23, 24, 30, 36-38; 6:29, etc.)</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112-119</a:t>
            </a:r>
          </a:p>
        </p:txBody>
      </p:sp>
    </p:spTree>
    <p:extLst>
      <p:ext uri="{BB962C8B-B14F-4D97-AF65-F5344CB8AC3E}">
        <p14:creationId xmlns:p14="http://schemas.microsoft.com/office/powerpoint/2010/main" val="12524951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37019</TotalTime>
  <Words>3760</Words>
  <Application>Microsoft Office PowerPoint</Application>
  <PresentationFormat>On-screen Show (4:3)</PresentationFormat>
  <Paragraphs>170</Paragraphs>
  <Slides>25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Cambria</vt:lpstr>
      <vt:lpstr>Candara</vt:lpstr>
      <vt:lpstr>1_Office Theme</vt:lpstr>
      <vt:lpstr>2_Office Theme</vt:lpstr>
      <vt:lpstr>PowerPoint Presentation</vt:lpstr>
      <vt:lpstr>Outline of Hebrews</vt:lpstr>
      <vt:lpstr>The Faithful Son is Greater than the  Servant Moses (3:1-6)</vt:lpstr>
      <vt:lpstr>The Faithful Son is Greater than the  Servant Moses (3:1-6)</vt:lpstr>
      <vt:lpstr>The Son is Greater than Moses (3:1-6)</vt:lpstr>
      <vt:lpstr>The Son is Greater than Moses (3:1-6)</vt:lpstr>
      <vt:lpstr>The Son is Greater than Moses (3:1-6)</vt:lpstr>
      <vt:lpstr>The Son is Greater than Moses (3:1-6)</vt:lpstr>
      <vt:lpstr>The Son is Greater than Moses (3:1-6)</vt:lpstr>
      <vt:lpstr>The Son is Greater than Moses (3:1-6)</vt:lpstr>
      <vt:lpstr>The Son is Greater than Moses (3:1-6)</vt:lpstr>
      <vt:lpstr>The Son is Greater than Moses (3:1-6)</vt:lpstr>
      <vt:lpstr>The Son is Compared to Moses (3:2)</vt:lpstr>
      <vt:lpstr>The Son is Compared to Moses (3:2)</vt:lpstr>
      <vt:lpstr>The Son is Compared to Moses (3:2)</vt:lpstr>
      <vt:lpstr>The Son is Contrasted with Moses (3:3-6)</vt:lpstr>
      <vt:lpstr>The Son is Contrasted with Moses (3:3-6)</vt:lpstr>
      <vt:lpstr>The Son is Contrasted with Moses (3:3-6)</vt:lpstr>
      <vt:lpstr>The Son is Contrasted with Moses (3:3-6)</vt:lpstr>
      <vt:lpstr>The Son is Contrasted with Moses (3:3-6)</vt:lpstr>
      <vt:lpstr>The Son is Contrasted with Moses (3:3-6)</vt:lpstr>
      <vt:lpstr>The Son is Contrasted with Moses (3:3-6)</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494</cp:revision>
  <cp:lastPrinted>2022-05-08T14:12:03Z</cp:lastPrinted>
  <dcterms:created xsi:type="dcterms:W3CDTF">2022-03-11T13:15:23Z</dcterms:created>
  <dcterms:modified xsi:type="dcterms:W3CDTF">2022-05-08T14:17:36Z</dcterms:modified>
</cp:coreProperties>
</file>