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5741" r:id="rId3"/>
    <p:sldId id="5742" r:id="rId4"/>
    <p:sldId id="5743" r:id="rId5"/>
    <p:sldId id="5744" r:id="rId6"/>
    <p:sldId id="5746" r:id="rId7"/>
    <p:sldId id="5747" r:id="rId8"/>
    <p:sldId id="5745" r:id="rId9"/>
    <p:sldId id="5748" r:id="rId10"/>
    <p:sldId id="5750" r:id="rId11"/>
    <p:sldId id="5753" r:id="rId12"/>
    <p:sldId id="5756" r:id="rId13"/>
    <p:sldId id="5757" r:id="rId14"/>
    <p:sldId id="5760" r:id="rId15"/>
    <p:sldId id="5761" r:id="rId16"/>
    <p:sldId id="5762" r:id="rId17"/>
    <p:sldId id="5763" r:id="rId18"/>
    <p:sldId id="5766" r:id="rId19"/>
    <p:sldId id="5768" r:id="rId20"/>
    <p:sldId id="5769" r:id="rId21"/>
    <p:sldId id="5770" r:id="rId22"/>
    <p:sldId id="5771" r:id="rId23"/>
    <p:sldId id="5772" r:id="rId24"/>
    <p:sldId id="5773" r:id="rId25"/>
    <p:sldId id="5774" r:id="rId26"/>
    <p:sldId id="5775" r:id="rId27"/>
    <p:sldId id="5777" r:id="rId28"/>
    <p:sldId id="5788" r:id="rId29"/>
    <p:sldId id="5790" r:id="rId30"/>
    <p:sldId id="5789" r:id="rId31"/>
    <p:sldId id="5784" r:id="rId32"/>
    <p:sldId id="5785" r:id="rId33"/>
    <p:sldId id="5786" r:id="rId34"/>
    <p:sldId id="5787" r:id="rId35"/>
    <p:sldId id="5791" r:id="rId3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5/17/2022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5.xml"/><Relationship Id="rId4" Type="http://schemas.openxmlformats.org/officeDocument/2006/relationships/hyperlink" Target="https://www.weareteachers.com/moving-beyond-classroom-discussions/"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3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98112" y="0"/>
            <a:ext cx="4646563" cy="6267100"/>
          </a:xfrm>
          <a:prstGeom prst="rect">
            <a:avLst/>
          </a:prstGeom>
          <a:noFill/>
        </p:spPr>
        <p:txBody>
          <a:bodyPr wrap="square" rtlCol="0">
            <a:spAutoFit/>
          </a:bodyPr>
          <a:lstStyle/>
          <a:p>
            <a:pPr marL="0" marR="0" lvl="0" indent="0" algn="just" defTabSz="457200" rtl="1" eaLnBrk="1" fontAlgn="auto" latinLnBrk="0" hangingPunct="1">
              <a:lnSpc>
                <a:spcPct val="107000"/>
              </a:lnSpc>
              <a:spcBef>
                <a:spcPts val="0"/>
              </a:spcBef>
              <a:spcAft>
                <a:spcPts val="0"/>
              </a:spcAft>
              <a:buClrTx/>
              <a:buSzTx/>
              <a:buFontTx/>
              <a:buNone/>
              <a:tabLst/>
              <a:defRPr/>
            </a:pP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הִנֵּ֛ה יָמִ֥ים בָּאִ֖ים נְאֻם־יְהוָ֑ה וְכָרַתִּ֗י אֶת־בֵּ֧ית יִשְׂרָאֵ֛ל וְאֶת־בֵּ֥ית יְהוּדָ֖ה בְּרִ֥ית חֲדָשָֽׁה׃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לֹ֣א כַבְּרִ֗ית אֲשֶׁ֤ר כָּרַ֙תִּי֙ אֶת־אֲבוֹתָ֔ם בְּיוֹם֙ הֶחֱזִיקִ֣י בְיָדָ֔ם לְהוֹצִיאָ֖ם מֵאֶ֖רֶץ מִצְרָ֑יִם אֲשֶׁר־הֵ֜מָּה הֵפֵ֣רוּ אֶת־בְּרִיתִ֗י וְאָנֹכִ֛י בָּעַ֥לְתִּי בָ֖ם נְאֻם־יְהוָֽה׃</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כִּ֣י זֹ֣את הַבְּרִ֡ית אֲשֶׁ֣ר אֶכְרֹת֩ אֶת־בֵּ֙ית יִשְׂרָאֵ֜ל אַחֲרֵ֙י הַיָּמִ֤ים הָהֵם֙ נְאֻם־יְהוָ֔ה נָתַ֤תִּי אֶת־תּֽוֹרָתִי֙ בְּקִרְבָּ֔ם וְעַל־לִבָּ֖ם אֶכְתֲּבֶ֑נָּה וְהָיִ֤יתִי לָהֶם֙ לֵֽאלֹהִ֔ים וְהֵ֖מָּה יִֽהְיוּ־לִ֥י לְעָֽם׃</a:t>
            </a:r>
            <a:r>
              <a:rPr kumimoji="0" lang="en-US" sz="2500" b="0" i="0" u="none" strike="noStrike" kern="1200" cap="none" spc="0" normalizeH="0" baseline="30000" noProof="0" dirty="0">
                <a:ln>
                  <a:noFill/>
                </a:ln>
                <a:solidFill>
                  <a:prstClr val="black">
                    <a:lumMod val="50000"/>
                    <a:lumOff val="50000"/>
                  </a:prstClr>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he-IL"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SBL Hebrew" panose="02000000000000000000" pitchFamily="2" charset="-79"/>
              </a:rPr>
              <a:t>וְלֹ֧א יְלַמְּד֣וּ ע֗וֹד אִ֣ישׁ אֶת־רֵעֵ֜הוּ וְאִ֤ישׁ אֶת־אָחִיו֙ לֵאמֹ֔ר דְּע֖וּ אֶת־יְהוָ֑ה כִּֽי־כוּלָּם֩ יֵדְע֙וּ אוֹתִ֜י לְמִקְטַנָּ֤ם וְעַד־גְּדוֹלָם֙ נְאֻם־יְהוָ֔ה כִּ֤י אֶסְלַח֙ לַֽעֲוֹנָ֔ם וּלְחַטָּאתָ֖ם לֹ֥א אֶזְכָּר־עֽוֹד׃ ס</a:t>
            </a:r>
            <a:endParaRPr kumimoji="0" lang="en-US" sz="2500" b="0" i="0" u="none" strike="noStrike" kern="1200" cap="none" spc="0" normalizeH="0" baseline="0" noProof="0" dirty="0">
              <a:ln>
                <a:noFill/>
              </a:ln>
              <a:solidFill>
                <a:prstClr val="black">
                  <a:lumMod val="50000"/>
                  <a:lumOff val="50000"/>
                </a:prst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1" y="682857"/>
            <a:ext cx="6020127"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1313143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907289"/>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 came to us just as to them</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but the message they heard did not benefit them, because they were not united by faith with those who listened. </a:t>
            </a:r>
            <a:r>
              <a:rPr kumimoji="0" lang="en-US" sz="2800" b="0" u="none" strike="noStrike" kern="1200" cap="none" spc="0" normalizeH="0" baseline="0" noProof="0" dirty="0">
                <a:ln>
                  <a:noFill/>
                </a:ln>
                <a:solidFill>
                  <a:schemeClr val="tx1"/>
                </a:solidFill>
                <a:effectLst/>
                <a:uLnTx/>
                <a:uFillTx/>
                <a:latin typeface="+mn-lt"/>
                <a:ea typeface="Cambria" panose="02040503050406030204" pitchFamily="18" charset="0"/>
                <a:cs typeface="+mn-cs"/>
              </a:rPr>
              <a:t>[or as the NET puts it: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they did not join in with those who heard it in faith.</a:t>
            </a:r>
            <a:r>
              <a:rPr lang="en-US" sz="2800" b="0" dirty="0">
                <a:solidFill>
                  <a:schemeClr val="tx1"/>
                </a:solidFill>
                <a:effectLst/>
                <a:latin typeface="+mn-lt"/>
                <a:ea typeface="Cambria" panose="02040503050406030204" pitchFamily="18" charset="0"/>
                <a:cs typeface="+mn-cs"/>
              </a:rPr>
              <a: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048569"/>
            <a:ext cx="8421900" cy="4440097"/>
          </a:xfrm>
        </p:spPr>
        <p:txBody>
          <a:bodyPr>
            <a:normAutofit fontScale="92500" lnSpcReduction="10000"/>
          </a:bodyPr>
          <a:lstStyle/>
          <a:p>
            <a:r>
              <a:rPr lang="en-US" dirty="0"/>
              <a:t>When the author says here that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 came to us just as to them</a:t>
            </a:r>
            <a:r>
              <a:rPr lang="en-US" dirty="0"/>
              <a:t>”, he does not mean that the Old Testament believers understood all that </a:t>
            </a:r>
            <a:r>
              <a:rPr lang="en-US" b="1" i="1" dirty="0"/>
              <a:t>we</a:t>
            </a:r>
            <a:r>
              <a:rPr lang="en-US" dirty="0"/>
              <a:t> understand by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 </a:t>
            </a:r>
            <a:r>
              <a:rPr lang="en-US" dirty="0"/>
              <a:t>(i.e., </a:t>
            </a:r>
            <a:r>
              <a:rPr lang="en-US" i="1" dirty="0"/>
              <a:t>gospel</a:t>
            </a:r>
            <a:r>
              <a:rPr lang="en-US" dirty="0"/>
              <a:t>).</a:t>
            </a:r>
          </a:p>
          <a:p>
            <a:r>
              <a:rPr lang="en-US" dirty="0"/>
              <a:t>His point is that they had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a:t>
            </a:r>
            <a:r>
              <a:rPr lang="en-US" dirty="0"/>
              <a:t> preached to them. The </a:t>
            </a:r>
            <a:r>
              <a:rPr lang="en-US" i="1" dirty="0">
                <a:solidFill>
                  <a:srgbClr val="000099"/>
                </a:solidFill>
                <a:latin typeface="Cambria" panose="02040503050406030204" pitchFamily="18" charset="0"/>
                <a:ea typeface="Cambria" panose="02040503050406030204" pitchFamily="18" charset="0"/>
              </a:rPr>
              <a:t>good news</a:t>
            </a:r>
            <a:r>
              <a:rPr lang="en-US" dirty="0"/>
              <a:t> that God had come to:  </a:t>
            </a:r>
          </a:p>
          <a:p>
            <a:pPr lvl="1"/>
            <a:r>
              <a:rPr lang="en-US" dirty="0"/>
              <a:t>Redeem his covenant people </a:t>
            </a:r>
          </a:p>
          <a:p>
            <a:pPr lvl="1"/>
            <a:r>
              <a:rPr lang="en-US" dirty="0"/>
              <a:t>Bring them into the land flowing with mild and honey </a:t>
            </a:r>
          </a:p>
          <a:p>
            <a:pPr lvl="1"/>
            <a:r>
              <a:rPr lang="en-US" dirty="0"/>
              <a:t>Save them from slavery, give them freedom and a place for corporate worship </a:t>
            </a:r>
          </a:p>
          <a:p>
            <a:pPr lvl="1"/>
            <a:r>
              <a:rPr lang="en-US" dirty="0"/>
              <a:t>Be his son</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0317450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711065"/>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came to us just as to them, but the message they heard did not benefit them, because they were not united by faith with those who listened. </a:t>
            </a:r>
            <a:r>
              <a:rPr kumimoji="0" lang="en-US" sz="2800" b="0" u="none" strike="noStrike" kern="1200" cap="none" spc="0" normalizeH="0" baseline="0" noProof="0" dirty="0">
                <a:ln>
                  <a:noFill/>
                </a:ln>
                <a:solidFill>
                  <a:schemeClr val="tx1"/>
                </a:solidFill>
                <a:effectLst/>
                <a:uLnTx/>
                <a:uFillTx/>
                <a:latin typeface="+mn-lt"/>
                <a:ea typeface="Cambria" panose="02040503050406030204" pitchFamily="18" charset="0"/>
                <a:cs typeface="+mn-cs"/>
              </a:rPr>
              <a:t>[or as the NET puts it: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they did not join in with those who heard it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 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sz="2800" b="0" dirty="0">
                <a:solidFill>
                  <a:schemeClr val="tx1"/>
                </a:solidFill>
                <a:effectLst/>
                <a:latin typeface="+mn-lt"/>
                <a:ea typeface="Cambria" panose="02040503050406030204" pitchFamily="18" charset="0"/>
                <a:cs typeface="+mn-cs"/>
              </a:rPr>
              <a: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48423"/>
            <a:ext cx="8421900" cy="4640244"/>
          </a:xfrm>
        </p:spPr>
        <p:txBody>
          <a:bodyPr>
            <a:normAutofit fontScale="92500" lnSpcReduction="20000"/>
          </a:bodyPr>
          <a:lstStyle/>
          <a:p>
            <a:r>
              <a:rPr lang="en-US" dirty="0"/>
              <a:t>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a:t>
            </a:r>
            <a:r>
              <a:rPr lang="en-US" dirty="0"/>
              <a:t>” that has come to </a:t>
            </a:r>
            <a:r>
              <a:rPr lang="en-US" b="1" i="1" dirty="0"/>
              <a:t>us</a:t>
            </a:r>
            <a:r>
              <a:rPr lang="en-US" dirty="0"/>
              <a:t> (and the readers of this letter) is, of course, a much </a:t>
            </a:r>
            <a:r>
              <a:rPr lang="en-US" b="1" i="1" dirty="0"/>
              <a:t>fuller</a:t>
            </a:r>
            <a:r>
              <a:rPr lang="en-US" dirty="0"/>
              <a:t> gospel message that includes a historical understanding of a </a:t>
            </a:r>
            <a:r>
              <a:rPr lang="en-US" b="1" i="1" dirty="0"/>
              <a:t>crucified</a:t>
            </a:r>
            <a:r>
              <a:rPr lang="en-US" dirty="0"/>
              <a:t> Messiah, who </a:t>
            </a:r>
            <a:r>
              <a:rPr lang="en-US" b="1" i="1" dirty="0"/>
              <a:t>died and rose again and is seated at the right hand of God</a:t>
            </a:r>
            <a:r>
              <a:rPr lang="en-US" dirty="0"/>
              <a:t>. </a:t>
            </a:r>
          </a:p>
          <a:p>
            <a:r>
              <a:rPr lang="en-US" dirty="0"/>
              <a:t>Nevertheless, the Israelites who failed to enter the Promised Land had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a:t>
            </a:r>
            <a:r>
              <a:rPr lang="en-US" dirty="0"/>
              <a:t>” preached to </a:t>
            </a:r>
            <a:r>
              <a:rPr lang="en-US" b="1" i="1" dirty="0"/>
              <a:t>them</a:t>
            </a:r>
            <a:r>
              <a:rPr lang="en-US" dirty="0"/>
              <a:t>, and we have had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a:t>
            </a:r>
            <a:r>
              <a:rPr lang="en-US" dirty="0"/>
              <a:t>” preached to </a:t>
            </a:r>
            <a:r>
              <a:rPr lang="en-US" b="1" i="1" dirty="0"/>
              <a:t>us</a:t>
            </a:r>
            <a:r>
              <a:rPr lang="en-US" dirty="0"/>
              <a:t>.</a:t>
            </a:r>
          </a:p>
          <a:p>
            <a:r>
              <a:rPr lang="en-US" dirty="0"/>
              <a:t>The important point being made here is that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good news</a:t>
            </a:r>
            <a:r>
              <a:rPr lang="en-US" dirty="0"/>
              <a:t>” they heard was of </a:t>
            </a:r>
            <a:r>
              <a:rPr lang="en-US" b="1" i="1" dirty="0"/>
              <a:t>no value</a:t>
            </a:r>
            <a:r>
              <a:rPr lang="en-US" dirty="0"/>
              <a:t> to them, because at the end of the day they didn’t respond to it in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8686428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711065"/>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good news came to us just as to them, but the message they heard did not benefit them, because they were not united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with those who listened. </a:t>
            </a:r>
            <a:r>
              <a:rPr kumimoji="0" lang="en-US" sz="2800" b="0" u="none" strike="noStrike" kern="1200" cap="none" spc="0" normalizeH="0" baseline="0" noProof="0" dirty="0">
                <a:ln>
                  <a:noFill/>
                </a:ln>
                <a:solidFill>
                  <a:schemeClr val="tx1"/>
                </a:solidFill>
                <a:effectLst/>
                <a:uLnTx/>
                <a:uFillTx/>
                <a:latin typeface="+mn-lt"/>
                <a:ea typeface="Cambria" panose="02040503050406030204" pitchFamily="18" charset="0"/>
                <a:cs typeface="+mn-cs"/>
              </a:rPr>
              <a:t>[or as the NET puts it: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they did not join in with those who heard it in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lang="en-US" sz="2800" b="0" dirty="0">
                <a:solidFill>
                  <a:schemeClr val="tx1"/>
                </a:solidFill>
                <a:effectLst/>
                <a:latin typeface="+mn-lt"/>
                <a:ea typeface="Cambria" panose="02040503050406030204" pitchFamily="18" charset="0"/>
                <a:cs typeface="+mn-cs"/>
              </a:rPr>
              <a: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48423"/>
            <a:ext cx="8421900" cy="4640244"/>
          </a:xfrm>
        </p:spPr>
        <p:txBody>
          <a:bodyPr>
            <a:normAutofit fontScale="85000" lnSpcReduction="20000"/>
          </a:bodyPr>
          <a:lstStyle/>
          <a:p>
            <a:r>
              <a:rPr lang="en-US" dirty="0"/>
              <a:t>Now this introduces us, once again, to the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 theme in this letter. We saw it in 3:19 where they were not able to enter the promised land because of their </a:t>
            </a:r>
            <a:r>
              <a:rPr lang="en-US" i="1" dirty="0">
                <a:solidFill>
                  <a:srgbClr val="000099"/>
                </a:solidFill>
                <a:latin typeface="Cambria" panose="02040503050406030204" pitchFamily="18" charset="0"/>
                <a:ea typeface="Cambria" panose="02040503050406030204" pitchFamily="18" charset="0"/>
              </a:rPr>
              <a:t>unbelief</a:t>
            </a:r>
            <a:r>
              <a:rPr lang="en-US" dirty="0"/>
              <a:t>. </a:t>
            </a:r>
          </a:p>
          <a:p>
            <a:r>
              <a:rPr lang="en-US" dirty="0"/>
              <a:t>Here it says that they did not respond to the gospel message in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 and eventually, as you may recall, in Hebrews 11, you have the famous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 chapter. </a:t>
            </a:r>
          </a:p>
          <a:p>
            <a:r>
              <a:rPr lang="en-US" dirty="0"/>
              <a:t>In the book of Hebrews, faith, by definition, </a:t>
            </a:r>
            <a:r>
              <a:rPr lang="en-US" b="1" i="1" dirty="0"/>
              <a:t>perseveres</a:t>
            </a:r>
            <a:r>
              <a:rPr lang="en-US" dirty="0"/>
              <a:t>. That’s the whole point of the faith chapter.</a:t>
            </a:r>
          </a:p>
          <a:p>
            <a:r>
              <a:rPr lang="en-US" dirty="0"/>
              <a:t>When you work through the faith chapter, which we will eventually do, you discover that in person after person, whether in blessing or under terrible persecution, what distinguishes their faith is they perceive what is coming, and because they trust God and his Word, they persevere.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56016453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711065"/>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good news came to us just as to them, but the message they heard did not benefit them, because they were not united by faith with those who listened. </a:t>
            </a:r>
            <a:r>
              <a:rPr kumimoji="0" lang="en-US" sz="2800" b="0" u="none" strike="noStrike" kern="1200" cap="none" spc="0" normalizeH="0" baseline="0" noProof="0" dirty="0">
                <a:ln>
                  <a:noFill/>
                </a:ln>
                <a:solidFill>
                  <a:schemeClr val="tx1"/>
                </a:solidFill>
                <a:effectLst/>
                <a:uLnTx/>
                <a:uFillTx/>
                <a:latin typeface="+mn-lt"/>
                <a:ea typeface="Cambria" panose="02040503050406030204" pitchFamily="18" charset="0"/>
                <a:cs typeface="+mn-cs"/>
              </a:rPr>
              <a:t>[or as the NET puts it: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they did not join in with those who heard it in faith.</a:t>
            </a:r>
            <a:r>
              <a:rPr lang="en-US" sz="2800" b="0" dirty="0">
                <a:solidFill>
                  <a:schemeClr val="tx1"/>
                </a:solidFill>
                <a:effectLst/>
                <a:latin typeface="+mn-lt"/>
                <a:ea typeface="Cambria" panose="02040503050406030204" pitchFamily="18" charset="0"/>
                <a:cs typeface="+mn-cs"/>
              </a:rPr>
              <a: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48423"/>
            <a:ext cx="8421900" cy="4640244"/>
          </a:xfrm>
        </p:spPr>
        <p:txBody>
          <a:bodyPr>
            <a:normAutofit/>
          </a:bodyPr>
          <a:lstStyle/>
          <a:p>
            <a:r>
              <a:rPr lang="en-US" dirty="0"/>
              <a:t>So we see here once again that those who </a:t>
            </a:r>
            <a:r>
              <a:rPr lang="en-US" b="1" i="1" dirty="0"/>
              <a:t>didn’t</a:t>
            </a:r>
            <a:r>
              <a:rPr lang="en-US" dirty="0"/>
              <a:t> enter the Promised Land didn’t enter because of their </a:t>
            </a:r>
            <a:r>
              <a:rPr lang="en-US" b="1" i="1" dirty="0"/>
              <a:t>unbelief</a:t>
            </a:r>
            <a:r>
              <a:rPr lang="en-US" dirty="0"/>
              <a:t> (3:19), because they did not respond to the gospel in faith; faith which by definition, perseveres to the end. </a:t>
            </a:r>
          </a:p>
          <a:p>
            <a:r>
              <a:rPr lang="en-US" dirty="0"/>
              <a:t>So therefore, it follows that now that </a:t>
            </a:r>
            <a:r>
              <a:rPr lang="en-US" b="1" i="1" dirty="0"/>
              <a:t>we’ve</a:t>
            </a:r>
            <a:r>
              <a:rPr lang="en-US" dirty="0"/>
              <a:t> had the gospel preached to </a:t>
            </a:r>
            <a:r>
              <a:rPr lang="en-US" b="1" i="1" dirty="0"/>
              <a:t>us</a:t>
            </a:r>
            <a:r>
              <a:rPr lang="en-US" dirty="0"/>
              <a:t>, what we must do is respond with a faith that perseveres.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27790103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091001"/>
          </a:xfrm>
          <a:solidFill>
            <a:schemeClr val="bg1"/>
          </a:solidFill>
          <a:ln w="25400">
            <a:solidFill>
              <a:srgbClr val="000099"/>
            </a:solidFill>
          </a:ln>
        </p:spPr>
        <p:txBody>
          <a:bodyPr/>
          <a:lstStyle/>
          <a:p>
            <a:pPr marL="173038" marR="0" lvl="0" indent="-173038"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3a</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we who have believed enter that rest, as he has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"As I swore in my wrath, 'They shall not enter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rest,’”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240130"/>
            <a:ext cx="8421900" cy="5248537"/>
          </a:xfrm>
        </p:spPr>
        <p:txBody>
          <a:bodyPr>
            <a:normAutofit lnSpcReduction="10000"/>
          </a:bodyPr>
          <a:lstStyle/>
          <a:p>
            <a:r>
              <a:rPr lang="en-US" dirty="0"/>
              <a:t>What the author does next is he focuses on the pronoun “</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a:t>
            </a:r>
            <a:r>
              <a:rPr lang="en-US" dirty="0"/>
              <a:t>”. </a:t>
            </a:r>
          </a:p>
          <a:p>
            <a:r>
              <a:rPr lang="en-US" dirty="0"/>
              <a:t>God declared on oath in his anger, “</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not enter </a:t>
            </a:r>
            <a:r>
              <a:rPr kumimoji="0" lang="en-US" sz="32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rest</a:t>
            </a:r>
            <a:r>
              <a:rPr lang="en-US" dirty="0"/>
              <a:t>.” </a:t>
            </a:r>
          </a:p>
          <a:p>
            <a:r>
              <a:rPr lang="en-US" dirty="0"/>
              <a:t>It’s almost as if you can see the wheels turning in the author’s head: “</a:t>
            </a:r>
            <a:r>
              <a:rPr lang="en-US" b="1" i="1" dirty="0"/>
              <a:t>My</a:t>
            </a:r>
            <a:r>
              <a:rPr lang="en-US" dirty="0"/>
              <a:t> rest? God needs a rest? Where does the Bible speak of </a:t>
            </a:r>
            <a:r>
              <a:rPr lang="en-US" b="1" i="1" dirty="0"/>
              <a:t>God</a:t>
            </a:r>
            <a:r>
              <a:rPr lang="en-US" dirty="0"/>
              <a:t> resting?”</a:t>
            </a:r>
          </a:p>
          <a:p>
            <a:r>
              <a:rPr lang="en-US" dirty="0"/>
              <a:t>Then the penny drops. Why, at the </a:t>
            </a:r>
            <a:r>
              <a:rPr lang="en-US" b="1" i="1" dirty="0"/>
              <a:t>very beginning</a:t>
            </a:r>
            <a:r>
              <a:rPr lang="en-US" dirty="0"/>
              <a:t> God rested. That’s the first mention in Scripture of God’s rest.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87442444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2354678"/>
          </a:xfrm>
          <a:solidFill>
            <a:schemeClr val="bg1"/>
          </a:solidFill>
          <a:ln w="25400">
            <a:solidFill>
              <a:srgbClr val="000099"/>
            </a:solidFill>
          </a:ln>
        </p:spPr>
        <p:txBody>
          <a:bodyPr/>
          <a:lstStyle/>
          <a:p>
            <a:pPr marL="630238" marR="0" lvl="1" indent="0" algn="l" defTabSz="914400" rtl="0" eaLnBrk="1" fontAlgn="auto" latinLnBrk="0" hangingPunct="1">
              <a:lnSpc>
                <a:spcPct val="90000"/>
              </a:lnSpc>
              <a:spcBef>
                <a:spcPts val="5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…although his works were finished from the foundation of the world.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has somewhere spoken of the seventh day in this way: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And God </a:t>
            </a:r>
            <a:r>
              <a:rPr kumimoji="0" lang="en-US" sz="28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rested</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on the seventh day from all his works.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[Gen 2:2]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again in this passage he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not enter my </a:t>
            </a:r>
            <a:r>
              <a:rPr kumimoji="0" lang="en-US" sz="28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rest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[Ps 95:11b]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511657"/>
            <a:ext cx="8421900" cy="3977010"/>
          </a:xfrm>
        </p:spPr>
        <p:txBody>
          <a:bodyPr>
            <a:normAutofit fontScale="85000" lnSpcReduction="20000"/>
          </a:bodyPr>
          <a:lstStyle/>
          <a:p>
            <a:r>
              <a:rPr lang="en-US" dirty="0"/>
              <a:t>So the author is going back to the beginning of Scripture, to the </a:t>
            </a:r>
            <a:r>
              <a:rPr lang="en-US" b="1" i="1" dirty="0"/>
              <a:t>source</a:t>
            </a:r>
            <a:r>
              <a:rPr lang="en-US" dirty="0"/>
              <a:t> of a biblical theme that runs all the way through the Bible to the book of Revelation.</a:t>
            </a:r>
          </a:p>
          <a:p>
            <a:r>
              <a:rPr lang="en-US" dirty="0"/>
              <a:t>When you start looking for the tendons that hold the Bible together, you discover there are about 20 main ones and quite a few subordinate ones, but one of the main ones is this “rest” theme that starts very early on, and shows up in place after place in Scripture. </a:t>
            </a:r>
          </a:p>
          <a:p>
            <a:r>
              <a:rPr lang="en-US" dirty="0"/>
              <a:t>As the author has hit one of these tendons that link everything together in Psalm 95, he jumps all the way back to where it </a:t>
            </a:r>
            <a:r>
              <a:rPr lang="en-US" b="1" i="1" dirty="0"/>
              <a:t>begins</a:t>
            </a:r>
            <a:r>
              <a:rPr lang="en-US" i="1" dirty="0"/>
              <a:t>,</a:t>
            </a:r>
            <a:r>
              <a:rPr lang="en-US" dirty="0"/>
              <a:t> in Genesis, because the text itself demands it.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1294726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985779"/>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…although his works were finished from the foundation of the world.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has somewhere spoken of the seventh day in this way: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And God rested on the seventh day from all his works.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again in this passage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not enter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 rest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[Ps 95:11b]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221246"/>
            <a:ext cx="8421900" cy="4267421"/>
          </a:xfrm>
        </p:spPr>
        <p:txBody>
          <a:bodyPr>
            <a:normAutofit fontScale="92500" lnSpcReduction="20000"/>
          </a:bodyPr>
          <a:lstStyle/>
          <a:p>
            <a:r>
              <a:rPr lang="en-US" dirty="0"/>
              <a:t>In Psalm 95, God speaks of “</a:t>
            </a:r>
            <a:r>
              <a:rPr kumimoji="0" lang="en-US" sz="32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my</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rest</a:t>
            </a:r>
            <a:r>
              <a:rPr lang="en-US" dirty="0"/>
              <a:t>.” How does </a:t>
            </a:r>
            <a:r>
              <a:rPr lang="en-US" b="1" i="1" dirty="0"/>
              <a:t>God</a:t>
            </a:r>
            <a:r>
              <a:rPr lang="en-US" dirty="0"/>
              <a:t> rest? Well, he rests by ending his creation. He finishes his work. He stops, and he therefore, rests. </a:t>
            </a:r>
          </a:p>
          <a:p>
            <a:r>
              <a:rPr lang="en-US" dirty="0"/>
              <a:t>Out of that, then, in Scripture comes a whole lot of things. </a:t>
            </a:r>
          </a:p>
          <a:p>
            <a:r>
              <a:rPr lang="en-US" dirty="0"/>
              <a:t>In fact, as you well know, when you get to the Ten Commandments, the </a:t>
            </a:r>
            <a:r>
              <a:rPr lang="en-US" b="1" i="1" dirty="0"/>
              <a:t>Sabbath</a:t>
            </a:r>
            <a:r>
              <a:rPr lang="en-US" dirty="0"/>
              <a:t> command is based on the model of what God did at </a:t>
            </a:r>
            <a:r>
              <a:rPr lang="en-US" b="1" i="1" dirty="0"/>
              <a:t>creation</a:t>
            </a:r>
            <a:r>
              <a:rPr lang="en-US" dirty="0"/>
              <a:t>:</a:t>
            </a:r>
          </a:p>
          <a:p>
            <a:pPr lvl="1"/>
            <a:r>
              <a:rPr lang="en-US" sz="3000" i="1" dirty="0">
                <a:solidFill>
                  <a:srgbClr val="000099"/>
                </a:solidFill>
                <a:latin typeface="Cambria" panose="02040503050406030204" pitchFamily="18" charset="0"/>
                <a:ea typeface="Cambria" panose="02040503050406030204" pitchFamily="18" charset="0"/>
              </a:rPr>
              <a:t>Remember the Sabbath day, to keep it holy … For in six days the LORD made heaven and earth… and </a:t>
            </a:r>
            <a:r>
              <a:rPr lang="en-US" sz="3000" b="1" i="1" dirty="0">
                <a:solidFill>
                  <a:srgbClr val="000099"/>
                </a:solidFill>
                <a:latin typeface="Cambria" panose="02040503050406030204" pitchFamily="18" charset="0"/>
                <a:ea typeface="Cambria" panose="02040503050406030204" pitchFamily="18" charset="0"/>
              </a:rPr>
              <a:t>rested</a:t>
            </a:r>
            <a:r>
              <a:rPr lang="en-US" sz="3000" i="1" dirty="0">
                <a:solidFill>
                  <a:srgbClr val="000099"/>
                </a:solidFill>
                <a:latin typeface="Cambria" panose="02040503050406030204" pitchFamily="18" charset="0"/>
                <a:ea typeface="Cambria" panose="02040503050406030204" pitchFamily="18" charset="0"/>
              </a:rPr>
              <a:t> on the seventh day. </a:t>
            </a:r>
            <a:r>
              <a:rPr lang="en-US" sz="3000" dirty="0"/>
              <a:t>(Exo 20:8,11)</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7488207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2028948"/>
          </a:xfrm>
          <a:solidFill>
            <a:schemeClr val="bg1"/>
          </a:solidFill>
          <a:ln w="25400">
            <a:solidFill>
              <a:srgbClr val="000099"/>
            </a:solidFill>
          </a:ln>
        </p:spPr>
        <p:txBody>
          <a:bodyPr/>
          <a:lstStyle/>
          <a:p>
            <a:pPr marL="173038"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3b</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…although his works were finished from the foundation of the world.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4</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he has somewhere spoken of the seventh day in this way: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And God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rested</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on the seventh day from all his works.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5</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again in this passage he said, </a:t>
            </a:r>
            <a:b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b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“They shall not enter my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rest</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[Ps 95:11b]</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150606"/>
            <a:ext cx="8421900" cy="4338061"/>
          </a:xfrm>
        </p:spPr>
        <p:txBody>
          <a:bodyPr>
            <a:normAutofit/>
          </a:bodyPr>
          <a:lstStyle/>
          <a:p>
            <a:r>
              <a:rPr lang="en-US" dirty="0"/>
              <a:t>You see, what the author has done is put down a </a:t>
            </a:r>
            <a:r>
              <a:rPr lang="en-US" b="1" i="1" dirty="0"/>
              <a:t>pillar</a:t>
            </a:r>
            <a:r>
              <a:rPr lang="en-US" dirty="0"/>
              <a:t> marking God’s rest in Psalm 95. </a:t>
            </a:r>
          </a:p>
          <a:p>
            <a:r>
              <a:rPr lang="en-US" dirty="0"/>
              <a:t>He’s put down </a:t>
            </a:r>
            <a:r>
              <a:rPr lang="en-US" b="1" i="1" dirty="0"/>
              <a:t>another pillar</a:t>
            </a:r>
            <a:r>
              <a:rPr lang="en-US" dirty="0"/>
              <a:t> in connection with </a:t>
            </a:r>
            <a:r>
              <a:rPr lang="en-US" b="1" i="1" dirty="0"/>
              <a:t>entering the Promised Land </a:t>
            </a:r>
            <a:r>
              <a:rPr lang="en-US" dirty="0"/>
              <a:t>back in Numbers 13-14. </a:t>
            </a:r>
          </a:p>
          <a:p>
            <a:r>
              <a:rPr lang="en-US" dirty="0"/>
              <a:t>Then he’s put down a </a:t>
            </a:r>
            <a:r>
              <a:rPr lang="en-US" b="1" i="1" dirty="0"/>
              <a:t>pillar</a:t>
            </a:r>
            <a:r>
              <a:rPr lang="en-US" dirty="0"/>
              <a:t> way back there at </a:t>
            </a:r>
            <a:r>
              <a:rPr lang="en-US" b="1" i="1" dirty="0"/>
              <a:t>creation</a:t>
            </a:r>
            <a:r>
              <a:rPr lang="en-US" dirty="0"/>
              <a:t>. </a:t>
            </a:r>
          </a:p>
          <a:p>
            <a:r>
              <a:rPr lang="en-US" dirty="0"/>
              <a:t>Now he is going to start </a:t>
            </a:r>
            <a:r>
              <a:rPr lang="en-US" b="1" i="1" dirty="0"/>
              <a:t>linking</a:t>
            </a:r>
            <a:r>
              <a:rPr lang="en-US" dirty="0"/>
              <a:t> them.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99349535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2523430"/>
          </a:xfrm>
          <a:solidFill>
            <a:schemeClr val="bg1"/>
          </a:solidFill>
          <a:ln w="25400">
            <a:solidFill>
              <a:srgbClr val="000099"/>
            </a:solidFill>
          </a:ln>
        </p:spPr>
        <p:txBody>
          <a:bodyPr/>
          <a:lstStyle/>
          <a:p>
            <a:pPr marL="173038" marR="0" lvl="0" indent="-173038"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therefore it remains for some to enter it, and those who formerly received the good news failed to enter because of disobedience,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again he appoints a certain day,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through David so long afterward, in the words already quoted,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if you hear his voice, do not harden your hearts." [Ps 95:7-8]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719654"/>
            <a:ext cx="8421900" cy="3769014"/>
          </a:xfrm>
        </p:spPr>
        <p:txBody>
          <a:bodyPr>
            <a:normAutofit fontScale="92500" lnSpcReduction="10000"/>
          </a:bodyPr>
          <a:lstStyle/>
          <a:p>
            <a:r>
              <a:rPr lang="en-US" dirty="0"/>
              <a:t>Here he begins by reviewing his argument up to this point: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Since therefore it remains for some to enter it, and those who formerly received the good news failed to enter because of disobedience</a:t>
            </a:r>
            <a:endParaRPr lang="en-US" dirty="0"/>
          </a:p>
          <a:p>
            <a:r>
              <a:rPr lang="en-US" dirty="0"/>
              <a:t>Then he focuses on this “</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lang="en-US" dirty="0"/>
              <a:t>” word in the Psalm 95 quotation: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again he appoints a certain day, "</a:t>
            </a:r>
            <a:r>
              <a:rPr kumimoji="0" lang="en-US" sz="32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through David so long afterward, in the words already quoted, </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3200" b="1"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if you hear his voice, do not harden your hearts.</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886945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2389998"/>
          </a:xfrm>
          <a:solidFill>
            <a:schemeClr val="bg1"/>
          </a:solidFill>
          <a:ln w="25400">
            <a:solidFill>
              <a:srgbClr val="000099"/>
            </a:solidFill>
          </a:ln>
        </p:spPr>
        <p:txBody>
          <a:bodyPr/>
          <a:lstStyle/>
          <a:p>
            <a:pPr marL="173038" marR="0" lvl="0" indent="-173038"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6</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Since therefore it remains for some to enter it, and those who formerly received the good news failed to enter because of disobedience,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again he appoints a certain day,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saying through David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long afterward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in the words already quoted,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if you hear his voice, do not harden your hearts." [Ps 95:7-8]</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503808"/>
            <a:ext cx="8421900" cy="3984860"/>
          </a:xfrm>
        </p:spPr>
        <p:txBody>
          <a:bodyPr>
            <a:normAutofit fontScale="85000" lnSpcReduction="10000"/>
          </a:bodyPr>
          <a:lstStyle/>
          <a:p>
            <a:r>
              <a:rPr lang="en-US" dirty="0"/>
              <a:t>In other words, the argument depends on a </a:t>
            </a:r>
            <a:r>
              <a:rPr lang="en-US" b="1" i="1" dirty="0"/>
              <a:t>historical</a:t>
            </a:r>
            <a:r>
              <a:rPr lang="en-US" dirty="0"/>
              <a:t> reading of Scripture, reading it </a:t>
            </a:r>
            <a:r>
              <a:rPr lang="en-US" b="1" i="1" dirty="0"/>
              <a:t>in sequence</a:t>
            </a:r>
            <a:r>
              <a:rPr lang="en-US" dirty="0"/>
              <a:t>.</a:t>
            </a:r>
          </a:p>
          <a:p>
            <a:r>
              <a:rPr lang="en-US" dirty="0"/>
              <a:t>The whole thrust of his argument depends on seeing that the Exodus accounts were written and understood </a:t>
            </a:r>
            <a:r>
              <a:rPr lang="en-US" b="1" i="1" dirty="0"/>
              <a:t>before</a:t>
            </a:r>
            <a:r>
              <a:rPr lang="en-US" dirty="0"/>
              <a:t> you get to David, four centuries later. </a:t>
            </a:r>
          </a:p>
          <a:p>
            <a:r>
              <a:rPr lang="en-US" dirty="0"/>
              <a:t>And now he says, in effect, if God, through David, </a:t>
            </a:r>
            <a:r>
              <a:rPr lang="en-US" b="1" i="1" dirty="0"/>
              <a:t>centuries</a:t>
            </a:r>
            <a:r>
              <a:rPr lang="en-US" dirty="0"/>
              <a:t> later, or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long afterward</a:t>
            </a:r>
            <a:r>
              <a:rPr lang="en-US" dirty="0"/>
              <a:t>” as he puts it, speaks of </a:t>
            </a:r>
            <a:r>
              <a:rPr lang="en-US" b="1" i="1" dirty="0"/>
              <a:t>another</a:t>
            </a:r>
            <a:r>
              <a:rPr lang="en-US" dirty="0"/>
              <a:t> “</a:t>
            </a:r>
            <a:r>
              <a:rPr kumimoji="0" lang="en-US" sz="32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today</a:t>
            </a:r>
            <a:r>
              <a:rPr lang="en-US" dirty="0"/>
              <a:t>”, then the entrance into the Promised Land </a:t>
            </a:r>
            <a:r>
              <a:rPr lang="en-US" b="1" i="1" dirty="0"/>
              <a:t>couldn’t</a:t>
            </a:r>
            <a:r>
              <a:rPr lang="en-US" dirty="0"/>
              <a:t> have been the final rest.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1952289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317881" y="1593332"/>
            <a:ext cx="8598499" cy="5264668"/>
          </a:xfrm>
        </p:spPr>
        <p:txBody>
          <a:bodyPr>
            <a:normAutofit/>
          </a:bodyPr>
          <a:lstStyle/>
          <a:p>
            <a:pPr marL="571500" indent="-571500">
              <a:buFont typeface="+mj-lt"/>
              <a:buAutoNum type="romanUcPeriod"/>
            </a:pPr>
            <a:r>
              <a:rPr lang="en-US" sz="3500" b="1" dirty="0"/>
              <a:t>We Have a Final Revelation in Jesus (1:1-4)</a:t>
            </a:r>
          </a:p>
          <a:p>
            <a:pPr marL="571500" indent="-571500">
              <a:buFont typeface="+mj-lt"/>
              <a:buAutoNum type="romanUcPeriod"/>
            </a:pPr>
            <a:r>
              <a:rPr lang="en-US" sz="3500" b="1" dirty="0"/>
              <a:t>Jesus Is Better Than the Angels (1:5-2:18)</a:t>
            </a:r>
          </a:p>
          <a:p>
            <a:pPr marL="571500" indent="-571500">
              <a:buFont typeface="+mj-lt"/>
              <a:buAutoNum type="romanUcPeriod" startAt="3"/>
            </a:pPr>
            <a:r>
              <a:rPr lang="en-US" sz="3500" b="1" dirty="0"/>
              <a:t>Jesus Is Better Than Moses (3:1-4:13)</a:t>
            </a:r>
          </a:p>
          <a:p>
            <a:pPr marL="1028700" lvl="1" indent="-571500">
              <a:buFont typeface="+mj-lt"/>
              <a:buAutoNum type="alphaUcPeriod"/>
            </a:pPr>
            <a:r>
              <a:rPr lang="en-US" sz="3000" dirty="0"/>
              <a:t>The Faithful Son is Greater than the Servant Moses (3:1-6)</a:t>
            </a:r>
          </a:p>
          <a:p>
            <a:pPr marL="1028700" lvl="1" indent="-571500">
              <a:buFont typeface="+mj-lt"/>
              <a:buAutoNum type="alphaUcPeriod"/>
            </a:pPr>
            <a:r>
              <a:rPr lang="en-US" sz="3000" dirty="0"/>
              <a:t>The Argument from Psalm 95 (3:7-4:13)</a:t>
            </a:r>
          </a:p>
          <a:p>
            <a:pPr marL="1485900" lvl="2" indent="-571500">
              <a:buFont typeface="+mj-lt"/>
              <a:buAutoNum type="arabicPeriod"/>
            </a:pPr>
            <a:r>
              <a:rPr lang="en-US" sz="2600" dirty="0"/>
              <a:t>The Text of Psalm 95 (3:7b-11)</a:t>
            </a:r>
          </a:p>
          <a:p>
            <a:pPr marL="1485900" lvl="2" indent="-571500">
              <a:buFont typeface="+mj-lt"/>
              <a:buAutoNum type="arabicPeriod"/>
            </a:pPr>
            <a:r>
              <a:rPr lang="en-US" sz="2600" dirty="0"/>
              <a:t>The Immediate Exhortation Psalm 95 Offers (3:12–15)</a:t>
            </a:r>
          </a:p>
          <a:p>
            <a:pPr marL="1485900" lvl="2" indent="-571500">
              <a:buFont typeface="+mj-lt"/>
              <a:buAutoNum type="arabicPeriod"/>
            </a:pPr>
            <a:r>
              <a:rPr lang="en-US" sz="2600" dirty="0"/>
              <a:t>The Painful Example the OT Text Provides (3:16–19)</a:t>
            </a:r>
          </a:p>
          <a:p>
            <a:pPr marL="1485900" lvl="2" indent="-571500">
              <a:buFont typeface="+mj-lt"/>
              <a:buAutoNum type="arabicPeriod"/>
            </a:pPr>
            <a:r>
              <a:rPr lang="en-US" sz="2600" dirty="0"/>
              <a:t>The Prospect the Psalm Holds Out. (4:1-13)</a:t>
            </a:r>
          </a:p>
        </p:txBody>
      </p:sp>
    </p:spTree>
    <p:extLst>
      <p:ext uri="{BB962C8B-B14F-4D97-AF65-F5344CB8AC3E}">
        <p14:creationId xmlns:p14="http://schemas.microsoft.com/office/powerpoint/2010/main" val="39450075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569785"/>
          </a:xfrm>
          <a:solidFill>
            <a:schemeClr val="bg1"/>
          </a:solidFill>
          <a:ln w="25400">
            <a:solidFill>
              <a:srgbClr val="000099"/>
            </a:solidFill>
          </a:ln>
        </p:spPr>
        <p:txBody>
          <a:bodyPr/>
          <a:lstStyle/>
          <a:p>
            <a:pPr marL="173038" marR="0" lvl="0" indent="-173038"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if Joshua had given them rest, God would not have spoken of another day later on. </a:t>
            </a: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then, there remains a Sabbath rest for the people of God…</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44498"/>
            <a:ext cx="8421900" cy="4644170"/>
          </a:xfrm>
        </p:spPr>
        <p:txBody>
          <a:bodyPr>
            <a:normAutofit fontScale="92500" lnSpcReduction="10000"/>
          </a:bodyPr>
          <a:lstStyle/>
          <a:p>
            <a:r>
              <a:rPr lang="en-US" dirty="0"/>
              <a:t>“Ah,” someone says. “That first generation </a:t>
            </a:r>
            <a:r>
              <a:rPr lang="en-US" b="1" i="1" dirty="0"/>
              <a:t>did</a:t>
            </a:r>
            <a:r>
              <a:rPr lang="en-US" dirty="0"/>
              <a:t> fall away; but then, people did finally enter in 40 years later under Joshua, didn’t they?” </a:t>
            </a:r>
          </a:p>
          <a:p>
            <a:r>
              <a:rPr lang="en-US" dirty="0"/>
              <a:t>Well, he’s thought of that. Verse 8: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if Joshua had given them rest, God would not have spoken of another day later on…</a:t>
            </a:r>
            <a:r>
              <a:rPr lang="en-US" dirty="0"/>
              <a:t>” </a:t>
            </a:r>
          </a:p>
          <a:p>
            <a:r>
              <a:rPr lang="en-US" dirty="0"/>
              <a:t>There’s the historical reading again: “…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would not have spoken of another </a:t>
            </a:r>
            <a:r>
              <a:rPr lang="en-US" i="1" dirty="0">
                <a:solidFill>
                  <a:srgbClr val="000099"/>
                </a:solidFill>
                <a:latin typeface="Cambria" panose="02040503050406030204" pitchFamily="18" charset="0"/>
                <a:ea typeface="Cambria" panose="02040503050406030204" pitchFamily="18" charset="0"/>
              </a:rPr>
              <a:t>day </a:t>
            </a:r>
            <a:r>
              <a:rPr lang="en-US" b="1" i="1" dirty="0">
                <a:solidFill>
                  <a:srgbClr val="000099"/>
                </a:solidFill>
                <a:latin typeface="Cambria" panose="02040503050406030204" pitchFamily="18" charset="0"/>
                <a:ea typeface="Cambria" panose="02040503050406030204" pitchFamily="18" charset="0"/>
              </a:rPr>
              <a:t>later on</a:t>
            </a:r>
            <a:r>
              <a:rPr lang="en-US" dirty="0"/>
              <a:t>.” Again, the whole force of his argument depends on reading the Old Testament passages in their </a:t>
            </a:r>
            <a:r>
              <a:rPr lang="en-US" b="1" i="1" dirty="0"/>
              <a:t>historical sequence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50254372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569785"/>
          </a:xfrm>
          <a:solidFill>
            <a:schemeClr val="bg1"/>
          </a:solidFill>
          <a:ln w="25400">
            <a:solidFill>
              <a:srgbClr val="000099"/>
            </a:solidFill>
          </a:ln>
        </p:spPr>
        <p:txBody>
          <a:bodyPr/>
          <a:lstStyle/>
          <a:p>
            <a:pPr marL="173038" marR="0" lvl="0" indent="-173038"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8</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if Joshua had given them rest, God would not have spoken of another day later on. </a:t>
            </a:r>
            <a:r>
              <a:rPr kumimoji="0" lang="en-US" sz="30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30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30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then, there remains a Sabbath rest for the people of God…</a:t>
            </a:r>
            <a:endPar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844498"/>
            <a:ext cx="8421900" cy="4644170"/>
          </a:xfrm>
        </p:spPr>
        <p:txBody>
          <a:bodyPr>
            <a:normAutofit/>
          </a:bodyPr>
          <a:lstStyle/>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then, there remains a Sabbath rest for the people of God…</a:t>
            </a:r>
            <a:r>
              <a:rPr lang="en-US" dirty="0"/>
              <a:t>” Now he’s speaking of </a:t>
            </a:r>
            <a:r>
              <a:rPr lang="en-US" b="1" i="1" dirty="0"/>
              <a:t>Sabbath</a:t>
            </a:r>
            <a:r>
              <a:rPr lang="en-US" dirty="0"/>
              <a:t>-rest because he understands that the </a:t>
            </a:r>
            <a:r>
              <a:rPr lang="en-US" b="1" i="1" dirty="0"/>
              <a:t>creation rest</a:t>
            </a:r>
            <a:r>
              <a:rPr lang="en-US" dirty="0"/>
              <a:t> of God becomes the model for our </a:t>
            </a:r>
            <a:r>
              <a:rPr lang="en-US" b="1" i="1" dirty="0"/>
              <a:t>Sabbath</a:t>
            </a:r>
            <a:r>
              <a:rPr lang="en-US" dirty="0"/>
              <a:t>, but he’s now linked them all together. </a:t>
            </a:r>
          </a:p>
          <a:p>
            <a:r>
              <a:rPr lang="en-US" dirty="0"/>
              <a:t>It’s one long stream of rest, and the Sabbath-rest that he has in mind </a:t>
            </a:r>
            <a:r>
              <a:rPr lang="en-US" b="1" i="1" dirty="0"/>
              <a:t>now</a:t>
            </a:r>
            <a:r>
              <a:rPr lang="en-US" dirty="0"/>
              <a:t> is </a:t>
            </a:r>
            <a:r>
              <a:rPr lang="en-US" b="1" i="1" dirty="0"/>
              <a:t>not</a:t>
            </a:r>
            <a:r>
              <a:rPr lang="en-US" dirty="0"/>
              <a:t> found in Exodus 20 (where a Sabbath rest is given in the Ten Commandments) but is </a:t>
            </a:r>
            <a:r>
              <a:rPr lang="en-US" b="1" i="1" dirty="0"/>
              <a:t>promised</a:t>
            </a:r>
            <a:r>
              <a:rPr lang="en-US" dirty="0"/>
              <a:t> in Psalm 95 and </a:t>
            </a:r>
            <a:r>
              <a:rPr lang="en-US" b="1" i="1" dirty="0"/>
              <a:t>fulfilled</a:t>
            </a:r>
            <a:r>
              <a:rPr lang="en-US" dirty="0"/>
              <a:t> in what was coming in Jesus.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0362564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02502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then, there remains a Sabbath rest for the people of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whoever has entered God's rest has also rested from his works as God did from his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therefore strive to enter that rest, so that no one may fall by the same sort of disobedience.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174152"/>
            <a:ext cx="8421900" cy="4314515"/>
          </a:xfrm>
        </p:spPr>
        <p:txBody>
          <a:bodyPr>
            <a:normAutofit fontScale="92500" lnSpcReduction="10000"/>
          </a:bodyPr>
          <a:lstStyle/>
          <a:p>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 then, there remains a Sabbath rest for the people of God</a:t>
            </a:r>
            <a:r>
              <a:rPr lang="en-US" dirty="0"/>
              <a:t>, and if you want to know the </a:t>
            </a:r>
            <a:r>
              <a:rPr lang="en-US" b="1" i="1" dirty="0"/>
              <a:t>ultimate</a:t>
            </a:r>
            <a:r>
              <a:rPr lang="en-US" dirty="0"/>
              <a:t> significance of that text in Genesis that says God rested from his works, then here it is. </a:t>
            </a:r>
          </a:p>
          <a:p>
            <a:r>
              <a:rPr lang="en-US" dirty="0"/>
              <a:t>Here is the </a:t>
            </a:r>
            <a:r>
              <a:rPr lang="en-US" b="1" i="1" dirty="0"/>
              <a:t>ultimate</a:t>
            </a:r>
            <a:r>
              <a:rPr lang="en-US" dirty="0"/>
              <a:t> significance: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 whoever has entered God's rest has also rested from his works as God did from his.</a:t>
            </a:r>
            <a:r>
              <a:rPr lang="en-US" dirty="0"/>
              <a:t>” </a:t>
            </a:r>
          </a:p>
          <a:p>
            <a:r>
              <a:rPr lang="en-US" dirty="0"/>
              <a:t>After all, the issue is whether or not you will enter “</a:t>
            </a:r>
            <a:r>
              <a:rPr lang="en-US" b="1" i="1" dirty="0">
                <a:solidFill>
                  <a:srgbClr val="000099"/>
                </a:solidFill>
                <a:latin typeface="Cambria" panose="02040503050406030204" pitchFamily="18" charset="0"/>
                <a:ea typeface="Cambria" panose="02040503050406030204" pitchFamily="18" charset="0"/>
              </a:rPr>
              <a:t>my</a:t>
            </a:r>
            <a:r>
              <a:rPr lang="en-US" i="1" dirty="0">
                <a:solidFill>
                  <a:srgbClr val="000099"/>
                </a:solidFill>
                <a:latin typeface="Cambria" panose="02040503050406030204" pitchFamily="18" charset="0"/>
                <a:ea typeface="Cambria" panose="02040503050406030204" pitchFamily="18" charset="0"/>
              </a:rPr>
              <a:t> rest</a:t>
            </a:r>
            <a:r>
              <a:rPr lang="en-US" dirty="0"/>
              <a:t>”: Anyone who enters </a:t>
            </a:r>
            <a:r>
              <a:rPr lang="en-US" b="1" i="1" dirty="0"/>
              <a:t>God’s</a:t>
            </a:r>
            <a:r>
              <a:rPr lang="en-US" dirty="0"/>
              <a:t> rest must cease from his work, just as God did from his.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52332899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02502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then, there remains a Sabbath rest for the people of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whoever has entered God's rest has also rested from his works as God did from his.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therefore strive to enter that rest, so that no one may fall by the same sort of disobedience.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174152"/>
            <a:ext cx="8421900" cy="4314515"/>
          </a:xfrm>
        </p:spPr>
        <p:txBody>
          <a:bodyPr>
            <a:normAutofit fontScale="92500" lnSpcReduction="20000"/>
          </a:bodyPr>
          <a:lstStyle/>
          <a:p>
            <a:r>
              <a:rPr lang="en-US" dirty="0"/>
              <a:t>There is </a:t>
            </a:r>
            <a:r>
              <a:rPr lang="en-US" b="1" i="1" dirty="0"/>
              <a:t>typological significance</a:t>
            </a:r>
            <a:r>
              <a:rPr lang="en-US" dirty="0"/>
              <a:t> to the fact that God ceased from his work. </a:t>
            </a:r>
          </a:p>
          <a:p>
            <a:r>
              <a:rPr lang="en-US" dirty="0"/>
              <a:t>That’s what it meant for God to enter his rest, and under the Sabbath regulations, people ceased from their work, and then when the people entered the Promised Land, there was a sense in which they were going to work, yes, but no longer under the conditions of slavery, now in a land flowing with milk and honey.</a:t>
            </a:r>
          </a:p>
          <a:p>
            <a:r>
              <a:rPr lang="en-US" dirty="0"/>
              <a:t>But all of this points </a:t>
            </a:r>
            <a:r>
              <a:rPr lang="en-US" b="1" i="1" dirty="0"/>
              <a:t>ultimately</a:t>
            </a:r>
            <a:r>
              <a:rPr lang="en-US" dirty="0"/>
              <a:t>, the author is saying, to a </a:t>
            </a:r>
            <a:r>
              <a:rPr lang="en-US" b="1" i="1" dirty="0"/>
              <a:t>deeper</a:t>
            </a:r>
            <a:r>
              <a:rPr lang="en-US" dirty="0"/>
              <a:t> principle.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287041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025022"/>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So then, there remains a Sabbath rest for the people of God,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whoever has entered God's rest has also rested from his works as God did from his. </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Let us therefore strive to enter that rest, so that no one may fall by the same sort of disobedience.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174152"/>
            <a:ext cx="8421900" cy="4314515"/>
          </a:xfrm>
        </p:spPr>
        <p:txBody>
          <a:bodyPr>
            <a:normAutofit fontScale="85000" lnSpcReduction="20000"/>
          </a:bodyPr>
          <a:lstStyle/>
          <a:p>
            <a:r>
              <a:rPr lang="en-US" dirty="0"/>
              <a:t>If you enter into God’s rest, it will be to follow the </a:t>
            </a:r>
            <a:r>
              <a:rPr lang="en-US" b="1" i="1" dirty="0"/>
              <a:t>ultimate</a:t>
            </a:r>
            <a:r>
              <a:rPr lang="en-US" dirty="0"/>
              <a:t> example of God himself: </a:t>
            </a:r>
            <a:r>
              <a:rPr lang="en-US" b="1" i="1" dirty="0"/>
              <a:t>You cease from your works</a:t>
            </a:r>
            <a:r>
              <a:rPr lang="en-US" dirty="0"/>
              <a:t>. </a:t>
            </a:r>
          </a:p>
          <a:p>
            <a:r>
              <a:rPr lang="en-US" dirty="0"/>
              <a:t>All of this is worked out for us by the author of Hebrews simply reading the biblical texts that speak of the “rest” theme in their biblical historical sequence. </a:t>
            </a:r>
          </a:p>
          <a:p>
            <a:r>
              <a:rPr lang="en-US" dirty="0"/>
              <a:t>He then draws this conclusion:“</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Let us therefore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strive</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to enter that rest, so that no one may fall by the same sort of disobedience.</a:t>
            </a:r>
            <a:r>
              <a:rPr lang="en-US" dirty="0"/>
              <a:t>”</a:t>
            </a:r>
          </a:p>
          <a:p>
            <a:r>
              <a:rPr lang="en-US" dirty="0"/>
              <a:t>Here we have a bit of a </a:t>
            </a:r>
            <a:r>
              <a:rPr lang="en-US" b="1" i="1" dirty="0"/>
              <a:t>paradox</a:t>
            </a:r>
            <a:r>
              <a:rPr lang="en-US" dirty="0"/>
              <a:t>: we must </a:t>
            </a:r>
            <a:r>
              <a:rPr lang="en-US" b="1" i="1" dirty="0"/>
              <a:t>strive</a:t>
            </a:r>
            <a:r>
              <a:rPr lang="en-US" dirty="0"/>
              <a:t> to cease from our works! Because our natural tendency is to </a:t>
            </a:r>
            <a:r>
              <a:rPr lang="en-US" b="1" i="1" dirty="0"/>
              <a:t>not</a:t>
            </a:r>
            <a:r>
              <a:rPr lang="en-US" dirty="0"/>
              <a:t> to rest in God’s work but to depend on our own efforts.</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426903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3272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word of God is living and active, sharper than any two-edged sword, piercing to the division of soul and of spirit, of joints and of marrow, and discerning the thoughts and intentions of the heart.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no creature is hidden from his sight, but all are naked and exposed to the eyes of him to whom we must give account.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429243"/>
            <a:ext cx="8421900" cy="4059424"/>
          </a:xfrm>
        </p:spPr>
        <p:txBody>
          <a:bodyPr>
            <a:normAutofit fontScale="85000" lnSpcReduction="10000"/>
          </a:bodyPr>
          <a:lstStyle/>
          <a:p>
            <a:r>
              <a:rPr lang="en-US" dirty="0"/>
              <a:t>So far we’ve had: </a:t>
            </a:r>
          </a:p>
          <a:p>
            <a:pPr lvl="1"/>
            <a:r>
              <a:rPr lang="en-US" dirty="0"/>
              <a:t>The argument from Psalm 95, </a:t>
            </a:r>
          </a:p>
          <a:p>
            <a:pPr lvl="1"/>
            <a:r>
              <a:rPr lang="en-US" dirty="0"/>
              <a:t>The argument from God’s rest at creation, </a:t>
            </a:r>
          </a:p>
          <a:p>
            <a:pPr lvl="1"/>
            <a:r>
              <a:rPr lang="en-US" dirty="0"/>
              <a:t>The argument from salvation-historical linkage, </a:t>
            </a:r>
          </a:p>
          <a:p>
            <a:pPr lvl="1"/>
            <a:r>
              <a:rPr lang="en-US" dirty="0"/>
              <a:t>And now we have the argument from the Word of God. (Verses 12–13).</a:t>
            </a:r>
          </a:p>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For…</a:t>
            </a:r>
            <a:r>
              <a:rPr lang="en-US" dirty="0"/>
              <a:t>” This is meant to connect verse 12-13 with what was said previously.</a:t>
            </a:r>
          </a:p>
          <a:p>
            <a:r>
              <a:rPr lang="en-US" dirty="0"/>
              <a:t>At first sight we may ask how verses 12–13 fit into the flow of the argument. They are often quoted simply out of context, as they’re a nice passage about the Bible.</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72907592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0"/>
            <a:ext cx="9144000" cy="1565861"/>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word of God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is living and active, sharper than any two-edged sword, piercing to the division of soul and of spirit, of joints and of marrow, and discerning the thoughts and intentions of the heart.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652199"/>
            <a:ext cx="8421900" cy="4836468"/>
          </a:xfrm>
        </p:spPr>
        <p:txBody>
          <a:bodyPr>
            <a:normAutofit lnSpcReduction="10000"/>
          </a:bodyPr>
          <a:lstStyle/>
          <a:p>
            <a:r>
              <a:rPr lang="en-US" dirty="0"/>
              <a:t>But there is a very tight connection here with verse 11: </a:t>
            </a:r>
          </a:p>
          <a:p>
            <a:pPr lvl="1"/>
            <a:r>
              <a:rPr lang="en-US" dirty="0"/>
              <a:t>We are not to follow the Exodus generation’s example of disobedience (verse 11). </a:t>
            </a:r>
          </a:p>
          <a:p>
            <a:pPr lvl="1"/>
            <a:r>
              <a:rPr lang="en-US" dirty="0"/>
              <a:t>They fell back. They fell by the </a:t>
            </a:r>
            <a:r>
              <a:rPr lang="en-US" b="1" i="1" dirty="0"/>
              <a:t>sword</a:t>
            </a:r>
            <a:r>
              <a:rPr lang="en-US" dirty="0"/>
              <a:t> of the Amalekites, which was God’s own pronouncement because they disregarded Moses’ warning, the Word of God. (Numbers 14:43–45). </a:t>
            </a:r>
          </a:p>
          <a:p>
            <a:pPr lvl="1"/>
            <a:r>
              <a:rPr lang="en-US" dirty="0"/>
              <a:t>So don’t play around with the Word of God. God’s Word is powerful, and if you fall back into disobedience and unbelief as they did, then you stand under this Word which brings its own judgment. </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18659342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3272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word of God 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living</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active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sharper than any two-edged sword, piercing to the division of soul and of spirit, of joints and of marrow, and discerning the thoughts and intentions of the heart.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no creature is hidden from his sight, but all are naked and exposed to the eyes of him to whom we must give account.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456714"/>
            <a:ext cx="8421900" cy="4031953"/>
          </a:xfrm>
        </p:spPr>
        <p:txBody>
          <a:bodyPr>
            <a:normAutofit fontScale="92500" lnSpcReduction="10000"/>
          </a:bodyPr>
          <a:lstStyle/>
          <a:p>
            <a:r>
              <a:rPr lang="en-US" dirty="0"/>
              <a:t>The word of God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living</a:t>
            </a:r>
            <a:r>
              <a:rPr lang="en-US" dirty="0"/>
              <a:t>” – rather than being outdated, or a “dead” word of a bygone era, it still exists as a dynamic force with which we must reckon. </a:t>
            </a:r>
          </a:p>
          <a:p>
            <a:r>
              <a:rPr lang="en-US" dirty="0"/>
              <a:t>The word of God is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active</a:t>
            </a:r>
            <a:r>
              <a:rPr lang="en-US" dirty="0"/>
              <a:t>” meaning that it is effective in carrying out God’s intentions. The same word that at creation set the elements of the cosmos to their appointed tasks and still governs the universe toward God’s desired intentions (1:2–3) and has the ability to effect change in people.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155-156</a:t>
            </a:r>
          </a:p>
        </p:txBody>
      </p:sp>
    </p:spTree>
    <p:extLst>
      <p:ext uri="{BB962C8B-B14F-4D97-AF65-F5344CB8AC3E}">
        <p14:creationId xmlns:p14="http://schemas.microsoft.com/office/powerpoint/2010/main" val="374979703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3272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word of God is living and active, sharper than any two-edged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sword, piercing to the division of soul and of spirit, of joints and of marrow, and discerning the thoughts and intentions of the heart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no creature is hidden from his sight, but all are naked and exposed to the eyes of him to whom we must give account.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61050" y="2475573"/>
            <a:ext cx="8421900" cy="4110442"/>
          </a:xfrm>
        </p:spPr>
        <p:txBody>
          <a:bodyPr>
            <a:normAutofit fontScale="85000" lnSpcReduction="20000"/>
          </a:bodyPr>
          <a:lstStyle/>
          <a:p>
            <a:r>
              <a:rPr lang="en-US" dirty="0"/>
              <a:t>The “</a:t>
            </a:r>
            <a:r>
              <a:rPr lang="en-US" i="1" dirty="0">
                <a:solidFill>
                  <a:srgbClr val="000099"/>
                </a:solidFill>
                <a:latin typeface="Cambria" panose="02040503050406030204" pitchFamily="18" charset="0"/>
                <a:ea typeface="Cambria" panose="02040503050406030204" pitchFamily="18" charset="0"/>
              </a:rPr>
              <a:t>sword</a:t>
            </a:r>
            <a:r>
              <a:rPr lang="en-US" dirty="0"/>
              <a:t>” imagery emphasizes that while God’s word is a word of promise to those who would enter God’s rest, it is also a discerning word of </a:t>
            </a:r>
            <a:r>
              <a:rPr lang="en-US" b="1" i="1" dirty="0"/>
              <a:t>judgment</a:t>
            </a:r>
            <a:r>
              <a:rPr lang="en-US" dirty="0"/>
              <a:t>. </a:t>
            </a:r>
          </a:p>
          <a:p>
            <a:r>
              <a:rPr lang="en-US" dirty="0"/>
              <a:t>Like a sword that cuts and thrusts, the word penetrates and divides, being able to reach into the depths of a person’s inner life.</a:t>
            </a:r>
          </a:p>
          <a:p>
            <a:r>
              <a:rPr lang="en-US" dirty="0"/>
              <a:t>In listing the parts of a person on which the word acts—“</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soul and of spirit, of joints and of marrow</a:t>
            </a:r>
            <a:r>
              <a:rPr lang="en-US" dirty="0"/>
              <a:t>”—the author simply proclaims the word’s ability to break past our </a:t>
            </a:r>
            <a:r>
              <a:rPr lang="en-US" b="1" i="1" dirty="0"/>
              <a:t>external behavior</a:t>
            </a:r>
            <a:r>
              <a:rPr lang="en-US" dirty="0"/>
              <a:t> to an inner, spiritual reality. The penetrating Word of God discerns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thoughts and intentions of the heart</a:t>
            </a:r>
            <a:r>
              <a:rPr lang="en-US" dirty="0"/>
              <a: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155-156</a:t>
            </a:r>
          </a:p>
        </p:txBody>
      </p:sp>
    </p:spTree>
    <p:extLst>
      <p:ext uri="{BB962C8B-B14F-4D97-AF65-F5344CB8AC3E}">
        <p14:creationId xmlns:p14="http://schemas.microsoft.com/office/powerpoint/2010/main" val="31935708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2327206"/>
          </a:xfrm>
          <a:solidFill>
            <a:schemeClr val="bg1"/>
          </a:solidFill>
          <a:ln w="25400">
            <a:solidFill>
              <a:srgbClr val="000099"/>
            </a:solidFill>
          </a:ln>
        </p:spPr>
        <p:txBody>
          <a:bodyPr/>
          <a:lstStyle/>
          <a:p>
            <a:pPr marL="173038" marR="0" lvl="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For the word of God is living and active, sharper than any two-edged sword, piercing to the division of soul and of spirit, of joints and of marrow, and discerning the thoughts and intentions of the heart.</a:t>
            </a:r>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 13</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 creature is hidden from his sight, but all are naked and exposed to the eyes of him to whom we must give account</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2444941"/>
            <a:ext cx="8421900" cy="4043726"/>
          </a:xfrm>
        </p:spPr>
        <p:txBody>
          <a:bodyPr>
            <a:normAutofit/>
          </a:bodyPr>
          <a:lstStyle/>
          <a:p>
            <a:r>
              <a:rPr lang="en-US" dirty="0"/>
              <a:t>In case we are tempted to think carelessly about the extent of God’s discernment, the author assures us that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no creature is hidden from his sight, but all are naked and exposed to the eyes of him to whom we must give account</a:t>
            </a:r>
            <a:r>
              <a:rPr lang="en-US" dirty="0"/>
              <a:t>.” </a:t>
            </a:r>
          </a:p>
          <a:p>
            <a:r>
              <a:rPr lang="en-US" dirty="0"/>
              <a:t>Those who have not responded to God’s word in obedience are spiritually naked, vulnerable before his awesome gaze.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155-156</a:t>
            </a:r>
          </a:p>
        </p:txBody>
      </p:sp>
    </p:spTree>
    <p:extLst>
      <p:ext uri="{BB962C8B-B14F-4D97-AF65-F5344CB8AC3E}">
        <p14:creationId xmlns:p14="http://schemas.microsoft.com/office/powerpoint/2010/main" val="40130421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39688"/>
          </a:xfrm>
        </p:spPr>
        <p:txBody>
          <a:bodyPr/>
          <a:lstStyle/>
          <a:p>
            <a:r>
              <a:rPr lang="en-US" sz="4000" dirty="0">
                <a:solidFill>
                  <a:srgbClr val="002060"/>
                </a:solidFill>
              </a:rPr>
              <a:t>The Prospect Psalm 95 Holds Out (4:1-13)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688311"/>
            <a:ext cx="8563179" cy="5800357"/>
          </a:xfrm>
        </p:spPr>
        <p:txBody>
          <a:bodyPr>
            <a:normAutofit fontScale="85000" lnSpcReduction="20000"/>
          </a:bodyPr>
          <a:lstStyle/>
          <a:p>
            <a:r>
              <a:rPr lang="en-US" dirty="0"/>
              <a:t>Today’s text is one of the most fascinating, enigmatic, and tightly argued sections of the book of Hebrews.</a:t>
            </a:r>
          </a:p>
          <a:p>
            <a:r>
              <a:rPr lang="en-US" b="1" dirty="0"/>
              <a:t>4:1-2 – </a:t>
            </a:r>
            <a:r>
              <a:rPr lang="en-US" dirty="0"/>
              <a:t>The author transitions the discussion from consideration of those who failed to enter God’s rest (3:7–19) to an analysis of the continuing promise of rest for the new people of God discussed in the next section (4:3–11). </a:t>
            </a:r>
          </a:p>
          <a:p>
            <a:r>
              <a:rPr lang="en-US" b="1" dirty="0"/>
              <a:t>4:3–11 – </a:t>
            </a:r>
            <a:r>
              <a:rPr lang="en-US" dirty="0"/>
              <a:t>The author follows the “rest” theme in Psalm 95 back to its source in Genesis 2:2 and demonstrates, among other things, that the “rest” spoken of in Psalm 95 was not limited to the physical entrance into Canaan by the people of Israel. He concludes this section by explaining what the ultimate rest is for the people of God today and warns that we must not fall short of it.</a:t>
            </a:r>
          </a:p>
          <a:p>
            <a:r>
              <a:rPr lang="en-US" b="1" dirty="0"/>
              <a:t>4:12–13 – </a:t>
            </a:r>
            <a:r>
              <a:rPr lang="en-US" dirty="0"/>
              <a:t>Having presented his exegetical work on the relationship between Psalm 95 and Genesis 2:2, the author then closes the section with a stark warning concerning the power of God’s inescapable word.</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Guthrie, George H.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The NIV Application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149</a:t>
            </a:r>
          </a:p>
        </p:txBody>
      </p:sp>
    </p:spTree>
    <p:extLst>
      <p:ext uri="{BB962C8B-B14F-4D97-AF65-F5344CB8AC3E}">
        <p14:creationId xmlns:p14="http://schemas.microsoft.com/office/powerpoint/2010/main" val="27205298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39688"/>
          </a:xfrm>
        </p:spPr>
        <p:txBody>
          <a:bodyPr/>
          <a:lstStyle/>
          <a:p>
            <a:r>
              <a:rPr lang="en-US" sz="4000" dirty="0">
                <a:solidFill>
                  <a:srgbClr val="002060"/>
                </a:solidFill>
              </a:rPr>
              <a:t>Some Final Reflections on Heb 4:1-13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688311"/>
            <a:ext cx="8563179" cy="5800357"/>
          </a:xfrm>
        </p:spPr>
        <p:txBody>
          <a:bodyPr>
            <a:normAutofit lnSpcReduction="10000"/>
          </a:bodyPr>
          <a:lstStyle/>
          <a:p>
            <a:pPr lvl="1"/>
            <a:r>
              <a:rPr lang="en-US" dirty="0"/>
              <a:t>The </a:t>
            </a:r>
            <a:r>
              <a:rPr lang="en-US" b="1" i="1" dirty="0"/>
              <a:t>ultimate</a:t>
            </a:r>
            <a:r>
              <a:rPr lang="en-US" dirty="0"/>
              <a:t> antitype of Sabbath rest is the salvation we have in Christ Jesus. Regardless of your theology, if you are to be in line with Scripture you must say, at least, this.</a:t>
            </a:r>
          </a:p>
          <a:p>
            <a:pPr lvl="1"/>
            <a:r>
              <a:rPr lang="en-US" dirty="0"/>
              <a:t>The argument in this text is based on the Old Testament alone. So much so, that the author is saying that the Old Testament </a:t>
            </a:r>
            <a:r>
              <a:rPr lang="en-US" b="1" i="1" dirty="0"/>
              <a:t>itself</a:t>
            </a:r>
            <a:r>
              <a:rPr lang="en-US" dirty="0"/>
              <a:t> tells us that </a:t>
            </a:r>
            <a:r>
              <a:rPr lang="en-US" b="1" i="1" dirty="0"/>
              <a:t>neither</a:t>
            </a:r>
            <a:r>
              <a:rPr lang="en-US" dirty="0"/>
              <a:t> the Sabbath rest in the Ten Commandments nor entrance into the Promised Land constituted the </a:t>
            </a:r>
            <a:r>
              <a:rPr lang="en-US" b="1" i="1" dirty="0"/>
              <a:t>ultimate</a:t>
            </a:r>
            <a:r>
              <a:rPr lang="en-US" dirty="0"/>
              <a:t> rest. </a:t>
            </a:r>
          </a:p>
          <a:p>
            <a:pPr lvl="1"/>
            <a:r>
              <a:rPr lang="en-US" dirty="0"/>
              <a:t>They pointed </a:t>
            </a:r>
            <a:r>
              <a:rPr lang="en-US" b="1" i="1" dirty="0"/>
              <a:t>beyond themselves </a:t>
            </a:r>
            <a:r>
              <a:rPr lang="en-US" dirty="0"/>
              <a:t>as we can see by reading the Old Testament texts themselves. In the view of the author of the epistle to the Hebrews, failure to see that is failure to understand the Old Testament.</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lvl="0">
              <a:defRPr/>
            </a:pPr>
            <a:r>
              <a:rPr lang="en-US" dirty="0">
                <a:solidFill>
                  <a:prstClr val="black"/>
                </a:solidFill>
              </a:rPr>
              <a:t>DA Carson – </a:t>
            </a:r>
            <a:r>
              <a:rPr lang="en-US" i="1" dirty="0">
                <a:solidFill>
                  <a:prstClr val="black"/>
                </a:solidFill>
              </a:rPr>
              <a:t>Jesus is Better – Six Studies in Hebrews </a:t>
            </a:r>
            <a:r>
              <a:rPr lang="en-US" dirty="0">
                <a:solidFill>
                  <a:prstClr val="black"/>
                </a:solidFill>
              </a:rPr>
              <a:t>(2002)</a:t>
            </a:r>
          </a:p>
        </p:txBody>
      </p:sp>
    </p:spTree>
    <p:extLst>
      <p:ext uri="{BB962C8B-B14F-4D97-AF65-F5344CB8AC3E}">
        <p14:creationId xmlns:p14="http://schemas.microsoft.com/office/powerpoint/2010/main" val="3210105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639688"/>
          </a:xfrm>
        </p:spPr>
        <p:txBody>
          <a:bodyPr/>
          <a:lstStyle/>
          <a:p>
            <a:r>
              <a:rPr lang="en-US" sz="4000" dirty="0">
                <a:solidFill>
                  <a:srgbClr val="002060"/>
                </a:solidFill>
              </a:rPr>
              <a:t>Some Final Reflections on Heb 4:1-13</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78637" y="688311"/>
            <a:ext cx="8563179" cy="5800357"/>
          </a:xfrm>
        </p:spPr>
        <p:txBody>
          <a:bodyPr>
            <a:normAutofit/>
          </a:bodyPr>
          <a:lstStyle/>
          <a:p>
            <a:r>
              <a:rPr lang="en-US" dirty="0"/>
              <a:t>You can imagine how strong this background is, then, in understanding Jesus himself when he turns to people in his day and says, “</a:t>
            </a:r>
            <a:r>
              <a:rPr lang="en-US" i="1" dirty="0">
                <a:solidFill>
                  <a:srgbClr val="000099"/>
                </a:solidFill>
                <a:latin typeface="Cambria" panose="02040503050406030204" pitchFamily="18" charset="0"/>
                <a:ea typeface="Cambria" panose="02040503050406030204" pitchFamily="18" charset="0"/>
              </a:rPr>
              <a:t>Come to me, all who labor and are heavy laden, and I will give you </a:t>
            </a:r>
            <a:r>
              <a:rPr lang="en-US" b="1" i="1" dirty="0">
                <a:solidFill>
                  <a:srgbClr val="000099"/>
                </a:solidFill>
                <a:latin typeface="Cambria" panose="02040503050406030204" pitchFamily="18" charset="0"/>
                <a:ea typeface="Cambria" panose="02040503050406030204" pitchFamily="18" charset="0"/>
              </a:rPr>
              <a:t>rest</a:t>
            </a:r>
            <a:r>
              <a:rPr lang="en-US" i="1" dirty="0">
                <a:solidFill>
                  <a:srgbClr val="000099"/>
                </a:solidFill>
                <a:latin typeface="Cambria" panose="02040503050406030204" pitchFamily="18" charset="0"/>
                <a:ea typeface="Cambria" panose="02040503050406030204" pitchFamily="18" charset="0"/>
              </a:rPr>
              <a:t>. </a:t>
            </a:r>
            <a:r>
              <a:rPr lang="en-US" dirty="0"/>
              <a:t>” (Mat 11:28) </a:t>
            </a:r>
          </a:p>
          <a:p>
            <a:r>
              <a:rPr lang="en-US" dirty="0"/>
              <a:t>Matthew understands, because the very next paragraph introduces the Sabbath controversies (Mat 12:1ff). </a:t>
            </a:r>
          </a:p>
          <a:p>
            <a:r>
              <a:rPr lang="en-US" dirty="0"/>
              <a:t>So while they are arguing on whether it’s right or not to pluck some heads of grain, Jesus gives them the </a:t>
            </a:r>
            <a:r>
              <a:rPr lang="en-US" b="1" i="1" dirty="0"/>
              <a:t>true</a:t>
            </a:r>
            <a:r>
              <a:rPr lang="en-US" dirty="0"/>
              <a:t> rest – the rest which our author has explained to us in our text today.</a:t>
            </a:r>
          </a:p>
        </p:txBody>
      </p:sp>
      <p:sp>
        <p:nvSpPr>
          <p:cNvPr id="6" name="TextBox 5">
            <a:extLst>
              <a:ext uri="{FF2B5EF4-FFF2-40B4-BE49-F238E27FC236}">
                <a16:creationId xmlns:a16="http://schemas.microsoft.com/office/drawing/2014/main" id="{A48EED75-CAE2-4CE9-8DEF-CF77722B6015}"/>
              </a:ext>
            </a:extLst>
          </p:cNvPr>
          <p:cNvSpPr txBox="1"/>
          <p:nvPr/>
        </p:nvSpPr>
        <p:spPr>
          <a:xfrm>
            <a:off x="-29434" y="6488668"/>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22738930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6146894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29" y="685799"/>
            <a:ext cx="9069201" cy="6142609"/>
          </a:xfrm>
        </p:spPr>
        <p:txBody>
          <a:bodyPr>
            <a:normAutofit fontScale="85000" lnSpcReduction="10000"/>
          </a:bodyPr>
          <a:lstStyle/>
          <a:p>
            <a:r>
              <a:rPr lang="en-US" dirty="0"/>
              <a:t>There are some theologians today who believe that we should observe a Sabbath day of rest in the same way that the Jews did under the Old Covenant (though most would have us observe it on Sunday rather than Saturday). </a:t>
            </a:r>
          </a:p>
          <a:p>
            <a:r>
              <a:rPr lang="en-US" dirty="0"/>
              <a:t>In the passage we looked at today, the author of Hebrews does not describe the </a:t>
            </a:r>
            <a:r>
              <a:rPr lang="en-US" i="1" dirty="0">
                <a:solidFill>
                  <a:srgbClr val="000099"/>
                </a:solidFill>
                <a:latin typeface="Cambria" panose="02040503050406030204" pitchFamily="18" charset="0"/>
                <a:ea typeface="Cambria" panose="02040503050406030204" pitchFamily="18" charset="0"/>
              </a:rPr>
              <a:t>Sabbath rest for the people of God </a:t>
            </a:r>
            <a:r>
              <a:rPr lang="en-US" dirty="0"/>
              <a:t>in terms of ceasing from work on a </a:t>
            </a:r>
            <a:r>
              <a:rPr lang="en-US" b="1" i="1" dirty="0"/>
              <a:t>particular day</a:t>
            </a:r>
            <a:r>
              <a:rPr lang="en-US" dirty="0"/>
              <a:t>, but instead sees the fulfillment of the Sabbath command in the New Covenant as ceasing from our own works as we trust in Christ’s work on our behalf. This kind of outlook seems to fit with other statements made in the NT by the Apostle Paul:</a:t>
            </a:r>
          </a:p>
          <a:p>
            <a:pPr lvl="1"/>
            <a:r>
              <a:rPr lang="en-US" i="1" dirty="0">
                <a:solidFill>
                  <a:srgbClr val="000099"/>
                </a:solidFill>
                <a:latin typeface="Cambria" panose="02040503050406030204" pitchFamily="18" charset="0"/>
                <a:ea typeface="Cambria" panose="02040503050406030204" pitchFamily="18" charset="0"/>
              </a:rPr>
              <a:t>Let no one pass judgment on you in questions of food and drink, or with regard to a festival or a new moon or </a:t>
            </a:r>
            <a:r>
              <a:rPr lang="en-US" b="1" i="1" dirty="0">
                <a:solidFill>
                  <a:srgbClr val="000099"/>
                </a:solidFill>
                <a:latin typeface="Cambria" panose="02040503050406030204" pitchFamily="18" charset="0"/>
                <a:ea typeface="Cambria" panose="02040503050406030204" pitchFamily="18" charset="0"/>
              </a:rPr>
              <a:t>a Sabbath</a:t>
            </a:r>
            <a:r>
              <a:rPr lang="en-US" i="1" dirty="0">
                <a:solidFill>
                  <a:srgbClr val="000099"/>
                </a:solidFill>
                <a:latin typeface="Cambria" panose="02040503050406030204" pitchFamily="18" charset="0"/>
                <a:ea typeface="Cambria" panose="02040503050406030204" pitchFamily="18" charset="0"/>
              </a:rPr>
              <a:t>. These are a </a:t>
            </a:r>
            <a:r>
              <a:rPr lang="en-US" b="1" i="1" dirty="0">
                <a:solidFill>
                  <a:srgbClr val="000099"/>
                </a:solidFill>
                <a:latin typeface="Cambria" panose="02040503050406030204" pitchFamily="18" charset="0"/>
                <a:ea typeface="Cambria" panose="02040503050406030204" pitchFamily="18" charset="0"/>
              </a:rPr>
              <a:t>shadow</a:t>
            </a:r>
            <a:r>
              <a:rPr lang="en-US" i="1" dirty="0">
                <a:solidFill>
                  <a:srgbClr val="000099"/>
                </a:solidFill>
                <a:latin typeface="Cambria" panose="02040503050406030204" pitchFamily="18" charset="0"/>
                <a:ea typeface="Cambria" panose="02040503050406030204" pitchFamily="18" charset="0"/>
              </a:rPr>
              <a:t> of the things to come, but the substance belongs to Christ. </a:t>
            </a:r>
            <a:r>
              <a:rPr lang="en-US" dirty="0"/>
              <a:t>(Col 2:16-17)</a:t>
            </a:r>
          </a:p>
          <a:p>
            <a:pPr lvl="1"/>
            <a:r>
              <a:rPr lang="en-US" i="1" dirty="0">
                <a:solidFill>
                  <a:srgbClr val="000099"/>
                </a:solidFill>
                <a:latin typeface="Cambria" panose="02040503050406030204" pitchFamily="18" charset="0"/>
                <a:ea typeface="Cambria" panose="02040503050406030204" pitchFamily="18" charset="0"/>
              </a:rPr>
              <a:t>One person esteems one day as better than another, while another esteems all days alike. Each one should be fully convinced in his own mind. </a:t>
            </a:r>
            <a:r>
              <a:rPr lang="en-US" dirty="0"/>
              <a:t>(Rom 14:5)</a:t>
            </a:r>
          </a:p>
          <a:p>
            <a:r>
              <a:rPr lang="en-US" dirty="0"/>
              <a:t>What are your thoughts on this issue?</a:t>
            </a:r>
            <a:br>
              <a:rPr lang="en-US" dirty="0"/>
            </a:br>
            <a:endParaRPr lang="en-US" dirty="0"/>
          </a:p>
          <a:p>
            <a:endParaRPr lang="en-US" dirty="0"/>
          </a:p>
          <a:p>
            <a:pPr lvl="0"/>
            <a:endParaRPr lang="en-US" dirty="0"/>
          </a:p>
        </p:txBody>
      </p:sp>
    </p:spTree>
    <p:extLst>
      <p:ext uri="{BB962C8B-B14F-4D97-AF65-F5344CB8AC3E}">
        <p14:creationId xmlns:p14="http://schemas.microsoft.com/office/powerpoint/2010/main" val="2681057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a:t>*Class Discussion Time</a:t>
            </a:r>
          </a:p>
        </p:txBody>
      </p:sp>
      <p:sp>
        <p:nvSpPr>
          <p:cNvPr id="4" name="Content Placeholder 3"/>
          <p:cNvSpPr>
            <a:spLocks noGrp="1"/>
          </p:cNvSpPr>
          <p:nvPr>
            <p:ph idx="1"/>
          </p:nvPr>
        </p:nvSpPr>
        <p:spPr>
          <a:xfrm>
            <a:off x="31630" y="685799"/>
            <a:ext cx="8991600" cy="5754245"/>
          </a:xfrm>
        </p:spPr>
        <p:txBody>
          <a:bodyPr>
            <a:normAutofit/>
          </a:bodyPr>
          <a:lstStyle/>
          <a:p>
            <a:r>
              <a:rPr lang="en-US" dirty="0"/>
              <a:t>Because in day to day life, we are only held accountable by others for the things that we do externally, it might be tempting not be concerned about our private thoughts – as long as we keep them to ourselves. </a:t>
            </a:r>
          </a:p>
          <a:p>
            <a:r>
              <a:rPr lang="en-US" dirty="0"/>
              <a:t>Hebrews 4:12-13 warns us that God sees all of our private thoughts, and will hold us accountable for them.</a:t>
            </a:r>
          </a:p>
          <a:p>
            <a:r>
              <a:rPr lang="en-US" dirty="0"/>
              <a:t>Did you find this to be a good reminder? Do you find this to be scary?</a:t>
            </a:r>
          </a:p>
          <a:p>
            <a:r>
              <a:rPr lang="en-US" dirty="0"/>
              <a:t>Does you think this passage have implications as to how we should </a:t>
            </a:r>
            <a:r>
              <a:rPr lang="en-US" b="1" i="1" dirty="0"/>
              <a:t>listen</a:t>
            </a:r>
            <a:r>
              <a:rPr lang="en-US" dirty="0"/>
              <a:t> to the Word of God as we read it or hear it preached? If so, what?</a:t>
            </a:r>
            <a:br>
              <a:rPr lang="en-US" dirty="0"/>
            </a:br>
            <a:endParaRPr lang="en-US" dirty="0"/>
          </a:p>
          <a:p>
            <a:endParaRPr lang="en-US" dirty="0"/>
          </a:p>
          <a:p>
            <a:pPr lvl="0"/>
            <a:endParaRPr lang="en-US" dirty="0"/>
          </a:p>
        </p:txBody>
      </p:sp>
      <p:sp>
        <p:nvSpPr>
          <p:cNvPr id="5" name="TextBox 4">
            <a:extLst>
              <a:ext uri="{FF2B5EF4-FFF2-40B4-BE49-F238E27FC236}">
                <a16:creationId xmlns:a16="http://schemas.microsoft.com/office/drawing/2014/main" id="{FF864301-D375-4260-96EE-885341396298}"/>
              </a:ext>
            </a:extLst>
          </p:cNvPr>
          <p:cNvSpPr txBox="1"/>
          <p:nvPr/>
        </p:nvSpPr>
        <p:spPr>
          <a:xfrm>
            <a:off x="0" y="6488667"/>
            <a:ext cx="91440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black"/>
                </a:solidFill>
                <a:effectLst/>
                <a:uLnTx/>
                <a:uFillTx/>
                <a:latin typeface="Calibri"/>
                <a:ea typeface="+mn-ea"/>
                <a:cs typeface="+mn-cs"/>
              </a:rPr>
              <a:t>Guthrie, George H. – </a:t>
            </a:r>
            <a:r>
              <a:rPr kumimoji="0" lang="en-US" sz="1800" b="0" i="1" u="none" strike="noStrike" kern="0" cap="none" spc="0" normalizeH="0" baseline="0" noProof="0" dirty="0">
                <a:ln>
                  <a:noFill/>
                </a:ln>
                <a:solidFill>
                  <a:prstClr val="black"/>
                </a:solidFill>
                <a:effectLst/>
                <a:uLnTx/>
                <a:uFillTx/>
                <a:latin typeface="Calibri"/>
                <a:ea typeface="+mn-ea"/>
                <a:cs typeface="+mn-cs"/>
              </a:rPr>
              <a:t>The NIV Application Commentary - Hebrews</a:t>
            </a:r>
            <a:r>
              <a:rPr kumimoji="0" lang="en-US" sz="1800" b="0" i="0" u="none" strike="noStrike" kern="0" cap="none" spc="0" normalizeH="0" baseline="0" noProof="0" dirty="0">
                <a:ln>
                  <a:noFill/>
                </a:ln>
                <a:solidFill>
                  <a:prstClr val="black"/>
                </a:solidFill>
                <a:effectLst/>
                <a:uLnTx/>
                <a:uFillTx/>
                <a:latin typeface="Calibri"/>
                <a:ea typeface="+mn-ea"/>
                <a:cs typeface="+mn-cs"/>
              </a:rPr>
              <a:t>; p. 136</a:t>
            </a:r>
          </a:p>
        </p:txBody>
      </p:sp>
    </p:spTree>
    <p:extLst>
      <p:ext uri="{BB962C8B-B14F-4D97-AF65-F5344CB8AC3E}">
        <p14:creationId xmlns:p14="http://schemas.microsoft.com/office/powerpoint/2010/main" val="11373345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sz="4800" dirty="0">
                <a:solidFill>
                  <a:srgbClr val="002060"/>
                </a:solidFill>
              </a:rPr>
              <a:t>The Prospect Psalm 95 Holds Out (4:1-13)</a:t>
            </a:r>
            <a:endParaRPr lang="en-US" dirty="0">
              <a:solidFill>
                <a:srgbClr val="002060"/>
              </a:solidFill>
            </a:endParaRP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a:t>
            </a:r>
            <a:r>
              <a:rPr lang="en-US" i="1" dirty="0">
                <a:solidFill>
                  <a:srgbClr val="000099"/>
                </a:solidFill>
                <a:latin typeface="Cambria" panose="02040503050406030204" pitchFamily="18" charset="0"/>
                <a:ea typeface="Cambria" panose="02040503050406030204" pitchFamily="18" charset="0"/>
              </a:rPr>
              <a:t> Therefore, while the promise of entering his rest still stands, let us fear lest any of you should seem to have failed to reach it. </a:t>
            </a:r>
            <a:r>
              <a:rPr lang="en-US" baseline="30000" dirty="0">
                <a:latin typeface="Candara" panose="020E0502030303020204" pitchFamily="34" charset="0"/>
                <a:ea typeface="Cambria" panose="02040503050406030204" pitchFamily="18" charset="0"/>
              </a:rPr>
              <a:t>2</a:t>
            </a:r>
            <a:r>
              <a:rPr lang="en-US" i="1" dirty="0">
                <a:solidFill>
                  <a:srgbClr val="000099"/>
                </a:solidFill>
                <a:latin typeface="Cambria" panose="02040503050406030204" pitchFamily="18" charset="0"/>
                <a:ea typeface="Cambria" panose="02040503050406030204" pitchFamily="18" charset="0"/>
              </a:rPr>
              <a:t> For good news came to us just as to them, but the message they heard did not benefit them, because they were not united by faith with those who listened. </a:t>
            </a:r>
          </a:p>
        </p:txBody>
      </p:sp>
    </p:spTree>
    <p:extLst>
      <p:ext uri="{BB962C8B-B14F-4D97-AF65-F5344CB8AC3E}">
        <p14:creationId xmlns:p14="http://schemas.microsoft.com/office/powerpoint/2010/main" val="21161262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sz="4800" dirty="0">
                <a:solidFill>
                  <a:srgbClr val="002060"/>
                </a:solidFill>
              </a:rPr>
              <a:t>The Prospect Psalm 95 Holds Out (4:1-13)</a:t>
            </a:r>
            <a:endParaRPr lang="en-US" dirty="0">
              <a:solidFill>
                <a:srgbClr val="002060"/>
              </a:solidFill>
            </a:endParaRP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lnSpcReduction="10000"/>
          </a:bodyPr>
          <a:lstStyle/>
          <a:p>
            <a:pPr marL="173038" indent="-173038">
              <a:buNone/>
            </a:pPr>
            <a:r>
              <a:rPr lang="en-US" baseline="30000" dirty="0">
                <a:latin typeface="Candara" panose="020E0502030303020204" pitchFamily="34" charset="0"/>
                <a:ea typeface="Cambria" panose="02040503050406030204" pitchFamily="18" charset="0"/>
              </a:rPr>
              <a:t>3</a:t>
            </a:r>
            <a:r>
              <a:rPr lang="en-US" i="1" dirty="0">
                <a:solidFill>
                  <a:srgbClr val="000099"/>
                </a:solidFill>
                <a:latin typeface="Cambria" panose="02040503050406030204" pitchFamily="18" charset="0"/>
                <a:ea typeface="Cambria" panose="02040503050406030204" pitchFamily="18" charset="0"/>
              </a:rPr>
              <a:t> For we who have believed enter that rest, as he has said, </a:t>
            </a:r>
          </a:p>
          <a:p>
            <a:pPr marL="630238" lvl="1" indent="-173038">
              <a:buNone/>
            </a:pPr>
            <a:r>
              <a:rPr lang="en-US" i="1" dirty="0">
                <a:solidFill>
                  <a:srgbClr val="7030A0"/>
                </a:solidFill>
                <a:latin typeface="Cambria" panose="02040503050406030204" pitchFamily="18" charset="0"/>
                <a:ea typeface="Cambria" panose="02040503050406030204" pitchFamily="18" charset="0"/>
              </a:rPr>
              <a:t>“As I swore in my wrath, 'They shall not enter my rest,’” [Ps 95:11]</a:t>
            </a:r>
          </a:p>
          <a:p>
            <a:pPr marL="173038" indent="0">
              <a:buNone/>
            </a:pPr>
            <a:r>
              <a:rPr lang="en-US" i="1" dirty="0">
                <a:solidFill>
                  <a:srgbClr val="000099"/>
                </a:solidFill>
                <a:latin typeface="Cambria" panose="02040503050406030204" pitchFamily="18" charset="0"/>
                <a:ea typeface="Cambria" panose="02040503050406030204" pitchFamily="18" charset="0"/>
              </a:rPr>
              <a:t>although his works were finished from the foundation of the world. </a:t>
            </a:r>
            <a:r>
              <a:rPr lang="en-US" baseline="30000" dirty="0">
                <a:latin typeface="Candara" panose="020E0502030303020204" pitchFamily="34" charset="0"/>
                <a:ea typeface="Cambria" panose="02040503050406030204" pitchFamily="18" charset="0"/>
              </a:rPr>
              <a:t>4</a:t>
            </a:r>
            <a:r>
              <a:rPr lang="en-US" i="1" dirty="0">
                <a:solidFill>
                  <a:srgbClr val="000099"/>
                </a:solidFill>
                <a:latin typeface="Cambria" panose="02040503050406030204" pitchFamily="18" charset="0"/>
                <a:ea typeface="Cambria" panose="02040503050406030204" pitchFamily="18" charset="0"/>
              </a:rPr>
              <a:t> For he has somewhere spoken of the seventh day in this way: </a:t>
            </a:r>
          </a:p>
          <a:p>
            <a:pPr marL="630238" lvl="1" indent="0">
              <a:buNone/>
            </a:pPr>
            <a:r>
              <a:rPr lang="en-US" i="1" dirty="0">
                <a:solidFill>
                  <a:srgbClr val="7030A0"/>
                </a:solidFill>
                <a:latin typeface="Cambria" panose="02040503050406030204" pitchFamily="18" charset="0"/>
                <a:ea typeface="Cambria" panose="02040503050406030204" pitchFamily="18" charset="0"/>
              </a:rPr>
              <a:t>“And God rested on the seventh day from all his works.” [Gen 2:2]</a:t>
            </a:r>
          </a:p>
          <a:p>
            <a:pPr marL="173038" indent="0">
              <a:buNone/>
            </a:pPr>
            <a:r>
              <a:rPr lang="en-US" baseline="30000" dirty="0">
                <a:latin typeface="Candara" panose="020E0502030303020204" pitchFamily="34" charset="0"/>
                <a:ea typeface="Cambria" panose="02040503050406030204" pitchFamily="18" charset="0"/>
              </a:rPr>
              <a:t>5</a:t>
            </a:r>
            <a:r>
              <a:rPr lang="en-US" i="1" dirty="0">
                <a:solidFill>
                  <a:srgbClr val="000099"/>
                </a:solidFill>
                <a:latin typeface="Cambria" panose="02040503050406030204" pitchFamily="18" charset="0"/>
                <a:ea typeface="Cambria" panose="02040503050406030204" pitchFamily="18" charset="0"/>
              </a:rPr>
              <a:t> And again in this passage he said, </a:t>
            </a:r>
          </a:p>
          <a:p>
            <a:pPr marL="630238" lvl="1" indent="0">
              <a:buNone/>
            </a:pPr>
            <a:r>
              <a:rPr lang="en-US" i="1" dirty="0">
                <a:solidFill>
                  <a:srgbClr val="7030A0"/>
                </a:solidFill>
                <a:latin typeface="Cambria" panose="02040503050406030204" pitchFamily="18" charset="0"/>
                <a:ea typeface="Cambria" panose="02040503050406030204" pitchFamily="18" charset="0"/>
              </a:rPr>
              <a:t>“They shall not enter my rest.” [Ps 95:11b]</a:t>
            </a:r>
          </a:p>
          <a:p>
            <a:pPr marL="630238" lvl="1" indent="0">
              <a:buNone/>
            </a:pPr>
            <a:endParaRPr lang="en-US"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21552057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sz="4800" dirty="0">
                <a:solidFill>
                  <a:srgbClr val="002060"/>
                </a:solidFill>
              </a:rPr>
              <a:t>The Prospect Psalm 95 Holds Out (4:1-13)</a:t>
            </a:r>
            <a:endParaRPr lang="en-US" dirty="0">
              <a:solidFill>
                <a:srgbClr val="002060"/>
              </a:solidFill>
            </a:endParaRP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fontScale="92500" lnSpcReduction="20000"/>
          </a:bodyPr>
          <a:lstStyle/>
          <a:p>
            <a:pPr marL="173038" indent="-173038">
              <a:buNone/>
            </a:pPr>
            <a:r>
              <a:rPr lang="en-US" baseline="30000" dirty="0">
                <a:latin typeface="Candara" panose="020E0502030303020204" pitchFamily="34" charset="0"/>
                <a:ea typeface="Cambria" panose="02040503050406030204" pitchFamily="18" charset="0"/>
              </a:rPr>
              <a:t>6</a:t>
            </a:r>
            <a:r>
              <a:rPr lang="en-US" i="1" dirty="0">
                <a:solidFill>
                  <a:srgbClr val="000099"/>
                </a:solidFill>
                <a:latin typeface="Cambria" panose="02040503050406030204" pitchFamily="18" charset="0"/>
                <a:ea typeface="Cambria" panose="02040503050406030204" pitchFamily="18" charset="0"/>
              </a:rPr>
              <a:t> Since therefore it remains for some to enter it, and those who formerly received the good news failed to enter because of disobedience, </a:t>
            </a:r>
            <a:r>
              <a:rPr lang="en-US" baseline="30000" dirty="0">
                <a:latin typeface="Candara" panose="020E0502030303020204" pitchFamily="34" charset="0"/>
                <a:ea typeface="Cambria" panose="02040503050406030204" pitchFamily="18" charset="0"/>
              </a:rPr>
              <a:t>7</a:t>
            </a:r>
            <a:r>
              <a:rPr lang="en-US" i="1" dirty="0">
                <a:solidFill>
                  <a:srgbClr val="000099"/>
                </a:solidFill>
                <a:latin typeface="Cambria" panose="02040503050406030204" pitchFamily="18" charset="0"/>
                <a:ea typeface="Cambria" panose="02040503050406030204" pitchFamily="18" charset="0"/>
              </a:rPr>
              <a:t> again he appoints a certain day, "</a:t>
            </a:r>
            <a:r>
              <a:rPr lang="en-US" i="1" dirty="0">
                <a:solidFill>
                  <a:srgbClr val="7030A0"/>
                </a:solidFill>
                <a:latin typeface="Cambria" panose="02040503050406030204" pitchFamily="18" charset="0"/>
                <a:ea typeface="Cambria" panose="02040503050406030204" pitchFamily="18" charset="0"/>
              </a:rPr>
              <a:t>Today</a:t>
            </a:r>
            <a:r>
              <a:rPr lang="en-US" i="1" dirty="0">
                <a:solidFill>
                  <a:srgbClr val="000099"/>
                </a:solidFill>
                <a:latin typeface="Cambria" panose="02040503050406030204" pitchFamily="18" charset="0"/>
                <a:ea typeface="Cambria" panose="02040503050406030204" pitchFamily="18" charset="0"/>
              </a:rPr>
              <a:t>," saying through David so long afterward, in the words already quoted, </a:t>
            </a:r>
          </a:p>
          <a:p>
            <a:pPr marL="630238" lvl="1" indent="-173038">
              <a:buNone/>
            </a:pPr>
            <a:r>
              <a:rPr lang="en-US" i="1" dirty="0">
                <a:solidFill>
                  <a:srgbClr val="7030A0"/>
                </a:solidFill>
                <a:latin typeface="Cambria" panose="02040503050406030204" pitchFamily="18" charset="0"/>
                <a:ea typeface="Cambria" panose="02040503050406030204" pitchFamily="18" charset="0"/>
              </a:rPr>
              <a:t>"Today, if you hear his voice, do not harden your hearts." [Ps 95:7-8]</a:t>
            </a:r>
          </a:p>
          <a:p>
            <a:pPr marL="173038" indent="-173038">
              <a:buNone/>
            </a:pPr>
            <a:r>
              <a:rPr lang="en-US" baseline="30000" dirty="0">
                <a:latin typeface="Candara" panose="020E0502030303020204" pitchFamily="34" charset="0"/>
                <a:ea typeface="Cambria" panose="02040503050406030204" pitchFamily="18" charset="0"/>
              </a:rPr>
              <a:t>8</a:t>
            </a:r>
            <a:r>
              <a:rPr lang="en-US" i="1" dirty="0">
                <a:solidFill>
                  <a:srgbClr val="000099"/>
                </a:solidFill>
                <a:latin typeface="Cambria" panose="02040503050406030204" pitchFamily="18" charset="0"/>
                <a:ea typeface="Cambria" panose="02040503050406030204" pitchFamily="18" charset="0"/>
              </a:rPr>
              <a:t> For if Joshua had given them rest, God would not have spoken of another day later on. </a:t>
            </a:r>
            <a:r>
              <a:rPr lang="en-US" baseline="30000" dirty="0">
                <a:latin typeface="Candara" panose="020E0502030303020204" pitchFamily="34" charset="0"/>
                <a:ea typeface="Cambria" panose="02040503050406030204" pitchFamily="18" charset="0"/>
              </a:rPr>
              <a:t>9</a:t>
            </a:r>
            <a:r>
              <a:rPr lang="en-US" i="1" dirty="0">
                <a:solidFill>
                  <a:srgbClr val="000099"/>
                </a:solidFill>
                <a:latin typeface="Cambria" panose="02040503050406030204" pitchFamily="18" charset="0"/>
                <a:ea typeface="Cambria" panose="02040503050406030204" pitchFamily="18" charset="0"/>
              </a:rPr>
              <a:t> So then, there remains a Sabbath rest for the people of God, </a:t>
            </a:r>
            <a:r>
              <a:rPr lang="en-US" baseline="30000" dirty="0">
                <a:latin typeface="Candara" panose="020E0502030303020204" pitchFamily="34" charset="0"/>
                <a:ea typeface="Cambria" panose="02040503050406030204" pitchFamily="18" charset="0"/>
              </a:rPr>
              <a:t>10</a:t>
            </a:r>
            <a:r>
              <a:rPr lang="en-US" i="1" dirty="0">
                <a:solidFill>
                  <a:srgbClr val="000099"/>
                </a:solidFill>
                <a:latin typeface="Cambria" panose="02040503050406030204" pitchFamily="18" charset="0"/>
                <a:ea typeface="Cambria" panose="02040503050406030204" pitchFamily="18" charset="0"/>
              </a:rPr>
              <a:t> for whoever has entered God's rest has also rested from his works as God did from his. </a:t>
            </a:r>
            <a:r>
              <a:rPr lang="en-US" baseline="30000" dirty="0">
                <a:latin typeface="Candara" panose="020E0502030303020204" pitchFamily="34" charset="0"/>
                <a:ea typeface="Cambria" panose="02040503050406030204" pitchFamily="18" charset="0"/>
              </a:rPr>
              <a:t>11</a:t>
            </a:r>
            <a:r>
              <a:rPr lang="en-US" i="1" dirty="0">
                <a:solidFill>
                  <a:srgbClr val="000099"/>
                </a:solidFill>
                <a:latin typeface="Cambria" panose="02040503050406030204" pitchFamily="18" charset="0"/>
                <a:ea typeface="Cambria" panose="02040503050406030204" pitchFamily="18" charset="0"/>
              </a:rPr>
              <a:t> Let us therefore strive to enter that rest, so that no one may fall by the same sort of disobedience. </a:t>
            </a: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373217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1"/>
            <a:ext cx="9144000" cy="1455977"/>
          </a:xfrm>
        </p:spPr>
        <p:txBody>
          <a:bodyPr/>
          <a:lstStyle/>
          <a:p>
            <a:r>
              <a:rPr lang="en-US" sz="4800" dirty="0">
                <a:solidFill>
                  <a:srgbClr val="002060"/>
                </a:solidFill>
              </a:rPr>
              <a:t>The Prospect Psalm 95 Holds Out (4:1-13)</a:t>
            </a:r>
            <a:endParaRPr lang="en-US" dirty="0">
              <a:solidFill>
                <a:srgbClr val="002060"/>
              </a:solidFill>
            </a:endParaRP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361051" y="1624728"/>
            <a:ext cx="8398352" cy="5192065"/>
          </a:xfrm>
        </p:spPr>
        <p:txBody>
          <a:bodyPr>
            <a:normAutofit/>
          </a:bodyPr>
          <a:lstStyle/>
          <a:p>
            <a:pPr marL="173038" indent="-173038">
              <a:buNone/>
            </a:pPr>
            <a:r>
              <a:rPr lang="en-US" baseline="30000" dirty="0">
                <a:latin typeface="Candara" panose="020E0502030303020204" pitchFamily="34" charset="0"/>
                <a:ea typeface="Cambria" panose="02040503050406030204" pitchFamily="18" charset="0"/>
              </a:rPr>
              <a:t>12</a:t>
            </a:r>
            <a:r>
              <a:rPr lang="en-US" i="1" dirty="0">
                <a:solidFill>
                  <a:srgbClr val="000099"/>
                </a:solidFill>
                <a:latin typeface="Cambria" panose="02040503050406030204" pitchFamily="18" charset="0"/>
                <a:ea typeface="Cambria" panose="02040503050406030204" pitchFamily="18" charset="0"/>
              </a:rPr>
              <a:t> For the word of God is living and active, sharper than any two-edged sword, piercing to the division of soul and of spirit, of joints and of marrow, and discerning the thoughts and intentions of the heart. </a:t>
            </a:r>
            <a:r>
              <a:rPr lang="en-US" baseline="30000" dirty="0">
                <a:latin typeface="Candara" panose="020E0502030303020204" pitchFamily="34" charset="0"/>
                <a:ea typeface="Cambria" panose="02040503050406030204" pitchFamily="18" charset="0"/>
              </a:rPr>
              <a:t>13</a:t>
            </a:r>
            <a:r>
              <a:rPr lang="en-US" i="1" dirty="0">
                <a:solidFill>
                  <a:srgbClr val="000099"/>
                </a:solidFill>
                <a:latin typeface="Cambria" panose="02040503050406030204" pitchFamily="18" charset="0"/>
                <a:ea typeface="Cambria" panose="02040503050406030204" pitchFamily="18" charset="0"/>
              </a:rPr>
              <a:t> And no creature is hidden from his sight, but all are naked and exposed to the eyes of him to whom we must give account.</a:t>
            </a:r>
            <a:endParaRPr lang="en-US" sz="2400" i="1" dirty="0">
              <a:solidFill>
                <a:srgbClr val="7030A0"/>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9154383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240130"/>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while the promise of entering his rest still stands, let us fear lest any of you should seem to have failed to reach it.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17881" y="1334318"/>
            <a:ext cx="8421900" cy="5248536"/>
          </a:xfrm>
        </p:spPr>
        <p:txBody>
          <a:bodyPr>
            <a:normAutofit fontScale="85000" lnSpcReduction="20000"/>
          </a:bodyPr>
          <a:lstStyle/>
          <a:p>
            <a:r>
              <a:rPr lang="en-US" dirty="0"/>
              <a:t>Having introduced Psalm 95 in the previous section the author begins to explore the theological implications of this psalm. </a:t>
            </a:r>
          </a:p>
          <a:p>
            <a:r>
              <a:rPr lang="en-US" dirty="0"/>
              <a:t>God had </a:t>
            </a:r>
            <a:r>
              <a:rPr lang="en-US" b="1" i="1" dirty="0"/>
              <a:t>promised</a:t>
            </a:r>
            <a:r>
              <a:rPr lang="en-US" dirty="0"/>
              <a:t> that the Israelite people of the Exodus would experience </a:t>
            </a:r>
            <a:r>
              <a:rPr lang="en-US" i="1" dirty="0">
                <a:solidFill>
                  <a:srgbClr val="000099"/>
                </a:solidFill>
                <a:latin typeface="Cambria" panose="02040503050406030204" pitchFamily="18" charset="0"/>
                <a:ea typeface="Cambria" panose="02040503050406030204" pitchFamily="18" charset="0"/>
              </a:rPr>
              <a:t>his</a:t>
            </a:r>
            <a:r>
              <a:rPr lang="en-US" dirty="0"/>
              <a:t> </a:t>
            </a:r>
            <a:r>
              <a:rPr lang="en-US" i="1" dirty="0">
                <a:solidFill>
                  <a:srgbClr val="000099"/>
                </a:solidFill>
                <a:latin typeface="Cambria" panose="02040503050406030204" pitchFamily="18" charset="0"/>
                <a:ea typeface="Cambria" panose="02040503050406030204" pitchFamily="18" charset="0"/>
              </a:rPr>
              <a:t>rest</a:t>
            </a:r>
            <a:r>
              <a:rPr lang="en-US" dirty="0"/>
              <a:t> by entering into the Promised Land. But, in </a:t>
            </a:r>
            <a:r>
              <a:rPr lang="en-US" b="1" i="1" dirty="0"/>
              <a:t>vast numbers</a:t>
            </a:r>
            <a:r>
              <a:rPr lang="en-US" dirty="0"/>
              <a:t>, they did </a:t>
            </a:r>
            <a:r>
              <a:rPr lang="en-US" b="1" i="1" dirty="0"/>
              <a:t>not</a:t>
            </a:r>
            <a:r>
              <a:rPr lang="en-US" dirty="0"/>
              <a:t>. </a:t>
            </a:r>
          </a:p>
          <a:p>
            <a:r>
              <a:rPr lang="en-US" dirty="0"/>
              <a:t>And yet, four centuries after those events, in the time of David, God is still saying, “</a:t>
            </a:r>
            <a:r>
              <a:rPr lang="en-US" b="1" i="1" dirty="0"/>
              <a:t>Today</a:t>
            </a:r>
            <a:r>
              <a:rPr lang="en-US" dirty="0"/>
              <a:t>, if you don’t harden your heart, you may enter into my rest.”</a:t>
            </a:r>
          </a:p>
          <a:p>
            <a:r>
              <a:rPr lang="en-US" dirty="0"/>
              <a:t>In saying this, Psalm 95 </a:t>
            </a:r>
            <a:r>
              <a:rPr lang="en-US" b="1" i="1" dirty="0"/>
              <a:t>presupposes</a:t>
            </a:r>
            <a:r>
              <a:rPr lang="en-US" dirty="0"/>
              <a:t> is that there is a </a:t>
            </a:r>
            <a:r>
              <a:rPr lang="en-US" b="1" i="1" dirty="0"/>
              <a:t>rest</a:t>
            </a:r>
            <a:r>
              <a:rPr lang="en-US" dirty="0"/>
              <a:t> to enter into </a:t>
            </a:r>
            <a:r>
              <a:rPr lang="en-US" b="1" i="1" dirty="0"/>
              <a:t>beyond</a:t>
            </a:r>
            <a:r>
              <a:rPr lang="en-US" dirty="0"/>
              <a:t> entrance into the Promised Land.</a:t>
            </a:r>
          </a:p>
          <a:p>
            <a:r>
              <a:rPr lang="en-US" dirty="0"/>
              <a:t>Which shows that entering into the Promised Land was not exhaustive of God’s promised rest. Otherwise it makes no sense for Psalm 95 to still be admonishing its readers 400 years later not to harden their hearts so as to enter God’s rest. </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41938007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0" y="1"/>
            <a:ext cx="9144000" cy="1240130"/>
          </a:xfrm>
          <a:solidFill>
            <a:schemeClr val="bg1"/>
          </a:solidFill>
          <a:ln w="25400">
            <a:solidFill>
              <a:srgbClr val="000099"/>
            </a:solidFill>
          </a:ln>
        </p:spPr>
        <p:txBody>
          <a:bodyPr/>
          <a:lstStyle/>
          <a:p>
            <a:pPr algn="l"/>
            <a:r>
              <a:rPr kumimoji="0" lang="en-US" sz="2800" b="0" i="0" u="none" strike="noStrike" kern="1200" cap="none" spc="0" normalizeH="0" baseline="30000" noProof="0" dirty="0">
                <a:ln>
                  <a:noFill/>
                </a:ln>
                <a:solidFill>
                  <a:prstClr val="black"/>
                </a:solidFill>
                <a:effectLst/>
                <a:uLnTx/>
                <a:uFillTx/>
                <a:latin typeface="Candara" panose="020E0502030303020204" pitchFamily="34" charset="0"/>
                <a:ea typeface="Cambria" panose="02040503050406030204" pitchFamily="18" charset="0"/>
                <a:cs typeface="+mn-cs"/>
              </a:rPr>
              <a:t>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Therefore, while the promise of entering his rest still stands, let us fear lest any of you should seem to have failed to reach it.</a:t>
            </a:r>
            <a:endParaRPr lang="en-US" sz="2800" dirty="0">
              <a:solidFill>
                <a:srgbClr val="002060"/>
              </a:solidFill>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9277" y="1401033"/>
            <a:ext cx="8421900" cy="5087634"/>
          </a:xfrm>
        </p:spPr>
        <p:txBody>
          <a:bodyPr>
            <a:normAutofit/>
          </a:bodyPr>
          <a:lstStyle/>
          <a:p>
            <a:r>
              <a:rPr lang="en-US" dirty="0"/>
              <a:t>“</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Therefore</a:t>
            </a:r>
            <a:r>
              <a:rPr lang="en-US" dirty="0"/>
              <a:t>” the author argues, if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the promise of entering his rest </a:t>
            </a:r>
            <a:r>
              <a:rPr kumimoji="0" lang="en-US" sz="3200" b="1"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still stands</a:t>
            </a:r>
            <a:r>
              <a:rPr lang="en-US" dirty="0"/>
              <a:t>” in the present day (and it does): “</a:t>
            </a:r>
            <a:r>
              <a:rPr lang="en-US" i="1" dirty="0">
                <a:solidFill>
                  <a:srgbClr val="000099"/>
                </a:solidFill>
                <a:latin typeface="Cambria" panose="02040503050406030204" pitchFamily="18" charset="0"/>
                <a:ea typeface="Cambria" panose="02040503050406030204" pitchFamily="18" charset="0"/>
              </a:rPr>
              <a:t>…let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us fear lest any of you should seem to have failed to reach it.</a:t>
            </a:r>
            <a:r>
              <a:rPr lang="en-US" dirty="0"/>
              <a:t>” </a:t>
            </a:r>
          </a:p>
          <a:p>
            <a:r>
              <a:rPr lang="en-US" dirty="0"/>
              <a:t>In other words, if some people fell away from the promise of entering into God’s rest </a:t>
            </a:r>
            <a:r>
              <a:rPr lang="en-US" b="1" i="1" dirty="0"/>
              <a:t>then</a:t>
            </a:r>
            <a:r>
              <a:rPr lang="en-US" dirty="0"/>
              <a:t>, and </a:t>
            </a:r>
            <a:r>
              <a:rPr lang="en-US" b="1" i="1" dirty="0"/>
              <a:t>now</a:t>
            </a:r>
            <a:r>
              <a:rPr lang="en-US" dirty="0"/>
              <a:t> the promise of entering into rest is </a:t>
            </a:r>
            <a:r>
              <a:rPr lang="en-US" b="1" i="1" dirty="0"/>
              <a:t>still with us</a:t>
            </a:r>
            <a:r>
              <a:rPr lang="en-US" dirty="0"/>
              <a:t>, make sure that we don’t make the same mistakes </a:t>
            </a:r>
            <a:r>
              <a:rPr lang="en-US" b="1" i="1" dirty="0"/>
              <a:t>that</a:t>
            </a:r>
            <a:r>
              <a:rPr lang="en-US" dirty="0"/>
              <a:t> generation made. </a:t>
            </a:r>
          </a:p>
          <a:p>
            <a:r>
              <a:rPr lang="en-US" dirty="0"/>
              <a:t>That’s the author’s argument.</a:t>
            </a:r>
          </a:p>
        </p:txBody>
      </p:sp>
      <p:sp>
        <p:nvSpPr>
          <p:cNvPr id="6" name="TextBox 5">
            <a:extLst>
              <a:ext uri="{FF2B5EF4-FFF2-40B4-BE49-F238E27FC236}">
                <a16:creationId xmlns:a16="http://schemas.microsoft.com/office/drawing/2014/main" id="{A48EED75-CAE2-4CE9-8DEF-CF77722B6015}"/>
              </a:ext>
            </a:extLst>
          </p:cNvPr>
          <p:cNvSpPr txBox="1"/>
          <p:nvPr/>
        </p:nvSpPr>
        <p:spPr>
          <a:xfrm>
            <a:off x="0" y="6488667"/>
            <a:ext cx="914400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DA Carson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Jesus is Better – Six Studies in Hebrews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(2002)</a:t>
            </a:r>
          </a:p>
        </p:txBody>
      </p:sp>
    </p:spTree>
    <p:extLst>
      <p:ext uri="{BB962C8B-B14F-4D97-AF65-F5344CB8AC3E}">
        <p14:creationId xmlns:p14="http://schemas.microsoft.com/office/powerpoint/2010/main" val="38707789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50183</TotalTime>
  <Words>5270</Words>
  <Application>Microsoft Office PowerPoint</Application>
  <PresentationFormat>On-screen Show (4:3)</PresentationFormat>
  <Paragraphs>182</Paragraphs>
  <Slides>34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34</vt:i4>
      </vt:variant>
    </vt:vector>
  </HeadingPairs>
  <TitlesOfParts>
    <vt:vector size="40" baseType="lpstr">
      <vt:lpstr>Arial</vt:lpstr>
      <vt:lpstr>Calibri</vt:lpstr>
      <vt:lpstr>Cambria</vt:lpstr>
      <vt:lpstr>Candara</vt:lpstr>
      <vt:lpstr>1_Office Theme</vt:lpstr>
      <vt:lpstr>2_Office Theme</vt:lpstr>
      <vt:lpstr>PowerPoint Presentation</vt:lpstr>
      <vt:lpstr>Outline of Hebrews “Jesus is Better”</vt:lpstr>
      <vt:lpstr>The Prospect Psalm 95 Holds Out (4:1-13)</vt:lpstr>
      <vt:lpstr>The Prospect Psalm 95 Holds Out (4:1-13)</vt:lpstr>
      <vt:lpstr>The Prospect Psalm 95 Holds Out (4:1-13)</vt:lpstr>
      <vt:lpstr>The Prospect Psalm 95 Holds Out (4:1-13)</vt:lpstr>
      <vt:lpstr>The Prospect Psalm 95 Holds Out (4:1-13)</vt:lpstr>
      <vt:lpstr>1 Therefore, while the promise of entering his rest still stands, let us fear lest any of you should seem to have failed to reach it.</vt:lpstr>
      <vt:lpstr>1 Therefore, while the promise of entering his rest still stands, let us fear lest any of you should seem to have failed to reach it.</vt:lpstr>
      <vt:lpstr>2 For good news came to us just as to them, but the message they heard did not benefit them, because they were not united by faith with those who listened. [or as the NET puts it: since they did not join in with those who heard it in faith.]</vt:lpstr>
      <vt:lpstr>2 For good news came to us just as to them, but the message they heard did not benefit them, because they were not united by faith with those who listened. [or as the NET puts it: since they did not join in with those who heard it in faith.]</vt:lpstr>
      <vt:lpstr>2 For good news came to us just as to them, but the message they heard did not benefit them, because they were not united by faith with those who listened. [or as the NET puts it: since they did not join in with those who heard it in faith.]</vt:lpstr>
      <vt:lpstr>2 For good news came to us just as to them, but the message they heard did not benefit them, because they were not united by faith with those who listened. [or as the NET puts it: since they did not join in with those who heard it in faith.]</vt:lpstr>
      <vt:lpstr>3a For we who have believed enter that rest, as he has said, "As I swore in my wrath, 'They shall not enter my rest,’” </vt:lpstr>
      <vt:lpstr>3b …although his works were finished from the foundation of the world. 4 For he has somewhere spoken of the seventh day in this way: “And God rested on the seventh day from all his works.” [Gen 2:2] 5 And again in this passage he said, “They shall not enter my rest.” [Ps 95:11b]</vt:lpstr>
      <vt:lpstr>3b …although his works were finished from the foundation of the world. 4 For he has somewhere spoken of the seventh day in this way: “And God rested on the seventh day from all his works.” 5 And again in this passage he said,  “They shall not enter my rest.” [Ps 95:11b]</vt:lpstr>
      <vt:lpstr>3b …although his works were finished from the foundation of the world. 4 For he has somewhere spoken of the seventh day in this way: “And God rested on the seventh day from all his works.” 5 And again in this passage he said,  “They shall not enter my rest.” [Ps 95:11b]</vt:lpstr>
      <vt:lpstr>6 Since therefore it remains for some to enter it, and those who formerly received the good news failed to enter because of disobedience, 7 again he appoints a certain day, "Today," saying through David so long afterward, in the words already quoted, "Today, if you hear his voice, do not harden your hearts." [Ps 95:7-8]</vt:lpstr>
      <vt:lpstr>6 Since therefore it remains for some to enter it, and those who formerly received the good news failed to enter because of disobedience, 7 again he appoints a certain day, "Today," saying through David so long afterward, in the words already quoted, "Today, if you hear his voice, do not harden your hearts." [Ps 95:7-8]</vt:lpstr>
      <vt:lpstr>8 For if Joshua had given them rest, God would not have spoken of another day later on. 9 So then, there remains a Sabbath rest for the people of God…</vt:lpstr>
      <vt:lpstr>8 For if Joshua had given them rest, God would not have spoken of another day later on. 9 So then, there remains a Sabbath rest for the people of God…</vt:lpstr>
      <vt:lpstr>9 So then, there remains a Sabbath rest for the people of God, 10 for whoever has entered God's rest has also rested from his works as God did from his. 11 Let us therefore strive to enter that rest, so that no one may fall by the same sort of disobedience. </vt:lpstr>
      <vt:lpstr>9 So then, there remains a Sabbath rest for the people of God, 10 for whoever has entered God's rest has also rested from his works as God did from his. 11 Let us therefore strive to enter that rest, so that no one may fall by the same sort of disobedience. </vt:lpstr>
      <vt:lpstr>9 So then, there remains a Sabbath rest for the people of God, 10 for whoever has entered God's rest has also rested from his works as God did from his. 11 Let us therefore strive to enter that rest, so that no one may fall by the same sort of disobedience. </vt:lpstr>
      <vt:lpstr>12 For the word of God is living and active, sharper than any two-edged sword, piercing to the division of soul and of spirit, of joints and of marrow, and discerning the thoughts and intentions of the heart. 13 And no creature is hidden from his sight, but all are naked and exposed to the eyes of him to whom we must give account.</vt:lpstr>
      <vt:lpstr>12 For the word of God is living and active, sharper than any two-edged sword, piercing to the division of soul and of spirit, of joints and of marrow, and discerning the thoughts and intentions of the heart. </vt:lpstr>
      <vt:lpstr>12 For the word of God is living and active, sharper than any two-edged sword, piercing to the division of soul and of spirit, of joints and of marrow, and discerning the thoughts and intentions of the heart. 13 And no creature is hidden from his sight, but all are naked and exposed to the eyes of him to whom we must give account.</vt:lpstr>
      <vt:lpstr>12 For the word of God is living and active, sharper than any two-edged sword, piercing to the division of soul and of spirit, of joints and of marrow, and discerning the thoughts and intentions of the heart. 13 And no creature is hidden from his sight, but all are naked and exposed to the eyes of him to whom we must give account.</vt:lpstr>
      <vt:lpstr>12 For the word of God is living and active, sharper than any two-edged sword, piercing to the division of soul and of spirit, of joints and of marrow, and discerning the thoughts and intentions of the heart. 13 And no creature is hidden from his sight, but all are naked and exposed to the eyes of him to whom we must give account.</vt:lpstr>
      <vt:lpstr>Some Final Reflections on Heb 4:1-13</vt:lpstr>
      <vt:lpstr>Some Final Reflections on Heb 4:1-13</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612</cp:revision>
  <cp:lastPrinted>2022-05-22T14:17:16Z</cp:lastPrinted>
  <dcterms:created xsi:type="dcterms:W3CDTF">2022-03-11T13:15:23Z</dcterms:created>
  <dcterms:modified xsi:type="dcterms:W3CDTF">2022-05-22T14:20:55Z</dcterms:modified>
</cp:coreProperties>
</file>