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647" r:id="rId3"/>
    <p:sldId id="6648" r:id="rId4"/>
    <p:sldId id="6649" r:id="rId5"/>
    <p:sldId id="6650" r:id="rId6"/>
    <p:sldId id="6653" r:id="rId7"/>
    <p:sldId id="6683" r:id="rId8"/>
    <p:sldId id="6661" r:id="rId9"/>
    <p:sldId id="6662" r:id="rId10"/>
    <p:sldId id="6684" r:id="rId11"/>
    <p:sldId id="6663" r:id="rId12"/>
    <p:sldId id="6664" r:id="rId13"/>
    <p:sldId id="6665" r:id="rId14"/>
    <p:sldId id="6666" r:id="rId15"/>
    <p:sldId id="6667" r:id="rId16"/>
    <p:sldId id="6673" r:id="rId17"/>
    <p:sldId id="6668" r:id="rId18"/>
    <p:sldId id="6669" r:id="rId19"/>
    <p:sldId id="6670" r:id="rId20"/>
    <p:sldId id="6686" r:id="rId21"/>
    <p:sldId id="6681" r:id="rId22"/>
    <p:sldId id="6682" r:id="rId23"/>
    <p:sldId id="6687" r:id="rId2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738761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9696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they had been thinking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land from which they had gone out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would have had opportunity to return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59753"/>
            <a:ext cx="8704460" cy="5228914"/>
          </a:xfrm>
        </p:spPr>
        <p:txBody>
          <a:bodyPr>
            <a:normAutofit lnSpcReduction="10000"/>
          </a:bodyPr>
          <a:lstStyle/>
          <a:p>
            <a:r>
              <a:rPr lang="en-US" dirty="0"/>
              <a:t>Although the patriarchs spoke of themselves as pilgrims in a foreign land, they did not refer to the land they had </a:t>
            </a:r>
            <a:r>
              <a:rPr lang="en-US" b="1" i="1" dirty="0"/>
              <a:t>left</a:t>
            </a:r>
            <a:r>
              <a:rPr lang="en-US" dirty="0"/>
              <a:t> as being their true home, either. </a:t>
            </a:r>
          </a:p>
          <a:p>
            <a:r>
              <a:rPr lang="en-US" dirty="0"/>
              <a:t>Any one of them could easily have gone back to the land from which they came. But in fact they had no thought of doing so. </a:t>
            </a:r>
          </a:p>
          <a:p>
            <a:r>
              <a:rPr lang="en-US" dirty="0"/>
              <a:t>When Abraham's servant suggested to his master that Isaac might have to go to Mesopotamia in person to persuade his bride to come to Canaan, Abraham said: “</a:t>
            </a:r>
            <a:r>
              <a:rPr lang="en-US" i="1" dirty="0">
                <a:solidFill>
                  <a:srgbClr val="000099"/>
                </a:solidFill>
                <a:latin typeface="Cambria" panose="02040503050406030204" pitchFamily="18" charset="0"/>
                <a:ea typeface="Cambria" panose="02040503050406030204" pitchFamily="18" charset="0"/>
              </a:rPr>
              <a:t>See to it that you do not take my son back there</a:t>
            </a:r>
            <a:r>
              <a:rPr lang="en-US" dirty="0"/>
              <a:t>” (Gen 24:6).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366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146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they had been thinking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land from which they had gone out, they would have had opportunity to return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7487"/>
            <a:ext cx="8704460" cy="5111180"/>
          </a:xfrm>
        </p:spPr>
        <p:txBody>
          <a:bodyPr>
            <a:normAutofit/>
          </a:bodyPr>
          <a:lstStyle/>
          <a:p>
            <a:r>
              <a:rPr lang="en-US" dirty="0"/>
              <a:t>In the following generation Jacob was sent to Haran by Isaac in order to seek a wife, but the vision he received at Bethel on the first night of his journey there made it impossible for him ever to think of Mesopotamia as his home (Gen 28). </a:t>
            </a:r>
          </a:p>
          <a:p>
            <a:r>
              <a:rPr lang="en-US" dirty="0"/>
              <a:t>When the Lord directed Jacob to return to Canaan, some twenty years later, he referred to it as “</a:t>
            </a:r>
            <a:r>
              <a:rPr lang="en-US" i="1" dirty="0">
                <a:solidFill>
                  <a:srgbClr val="000099"/>
                </a:solidFill>
                <a:latin typeface="Cambria" panose="02040503050406030204" pitchFamily="18" charset="0"/>
                <a:ea typeface="Cambria" panose="02040503050406030204" pitchFamily="18" charset="0"/>
              </a:rPr>
              <a:t>the land of your fathers</a:t>
            </a:r>
            <a:r>
              <a:rPr lang="en-US" dirty="0"/>
              <a:t>” (Gen 31:3), even though he and his fathers had always lived there as foreigners.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8017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6367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they had been thinking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land from which they had gone out, they would have had opportunity to return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81411"/>
            <a:ext cx="8704460" cy="5107256"/>
          </a:xfrm>
        </p:spPr>
        <p:txBody>
          <a:bodyPr>
            <a:normAutofit fontScale="92500" lnSpcReduction="10000"/>
          </a:bodyPr>
          <a:lstStyle/>
          <a:p>
            <a:r>
              <a:rPr lang="en-US" dirty="0"/>
              <a:t>The actions and attitudes of the patriarchs showed their devotion and commitment to the Lord.</a:t>
            </a:r>
          </a:p>
          <a:p>
            <a:r>
              <a:rPr lang="en-US" dirty="0"/>
              <a:t>The readers of this letter, on the other hand, were tilting in the </a:t>
            </a:r>
            <a:r>
              <a:rPr lang="en-US" b="1" i="1" dirty="0"/>
              <a:t>other</a:t>
            </a:r>
            <a:r>
              <a:rPr lang="en-US" dirty="0"/>
              <a:t> direction.</a:t>
            </a:r>
          </a:p>
          <a:p>
            <a:r>
              <a:rPr lang="en-US" dirty="0"/>
              <a:t>They were tempted to go back to Judaism to enjoy the comfort and security of </a:t>
            </a:r>
            <a:r>
              <a:rPr lang="en-US" b="1" i="1" dirty="0"/>
              <a:t>this</a:t>
            </a:r>
            <a:r>
              <a:rPr lang="en-US" dirty="0"/>
              <a:t> world.</a:t>
            </a:r>
          </a:p>
          <a:p>
            <a:r>
              <a:rPr lang="en-US" dirty="0"/>
              <a:t>Judaism was a legal religion in the Roman empire, and they may have been inclined to move in this direction to avoid persecution.</a:t>
            </a:r>
          </a:p>
          <a:p>
            <a:r>
              <a:rPr lang="en-US" dirty="0"/>
              <a:t>Or perhaps they wanted the tangible assurance that their sins were forgiven through the concrete and repeated activity of the Levitical sacrifices.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354-355 </a:t>
            </a:r>
          </a:p>
        </p:txBody>
      </p:sp>
    </p:spTree>
    <p:extLst>
      <p:ext uri="{BB962C8B-B14F-4D97-AF65-F5344CB8AC3E}">
        <p14:creationId xmlns:p14="http://schemas.microsoft.com/office/powerpoint/2010/main" val="1886577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28722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they had been thinking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land from which they had gone out, they would have had opportunity to return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83448"/>
            <a:ext cx="8704460" cy="5005220"/>
          </a:xfrm>
        </p:spPr>
        <p:txBody>
          <a:bodyPr>
            <a:normAutofit/>
          </a:bodyPr>
          <a:lstStyle/>
          <a:p>
            <a:r>
              <a:rPr lang="en-US" dirty="0"/>
              <a:t>They may have even tried to justify such a move by saying they were returning to the “faith of their fathers”.</a:t>
            </a:r>
          </a:p>
          <a:p>
            <a:r>
              <a:rPr lang="en-US" dirty="0"/>
              <a:t>But actually, as our author tells us here, their fathers didn’t look </a:t>
            </a:r>
            <a:r>
              <a:rPr lang="en-US" b="1" i="1" dirty="0"/>
              <a:t>backward</a:t>
            </a:r>
            <a:r>
              <a:rPr lang="en-US" dirty="0"/>
              <a:t> but </a:t>
            </a:r>
            <a:r>
              <a:rPr lang="en-US" b="1" i="1" dirty="0"/>
              <a:t>forward</a:t>
            </a:r>
            <a:r>
              <a:rPr lang="en-US" dirty="0"/>
              <a:t>.</a:t>
            </a:r>
          </a:p>
          <a:p>
            <a:r>
              <a:rPr lang="en-US" dirty="0"/>
              <a:t>Their fathers, and the patriarchs in particular, didn’t put their trust in any </a:t>
            </a:r>
            <a:r>
              <a:rPr lang="en-US" b="1" i="1" dirty="0"/>
              <a:t>earthly</a:t>
            </a:r>
            <a:r>
              <a:rPr lang="en-US" dirty="0"/>
              <a:t> city but a </a:t>
            </a:r>
            <a:r>
              <a:rPr lang="en-US" b="1" i="1" dirty="0"/>
              <a:t>heavenly</a:t>
            </a:r>
            <a:r>
              <a:rPr lang="en-US" dirty="0"/>
              <a:t> one.</a:t>
            </a:r>
          </a:p>
          <a:p>
            <a:r>
              <a:rPr lang="en-US" dirty="0"/>
              <a:t>Our author, therefore, encourages his readers to follow the example of Abraham, Isaac, and Jacob.</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354-355 </a:t>
            </a:r>
          </a:p>
        </p:txBody>
      </p:sp>
    </p:spTree>
    <p:extLst>
      <p:ext uri="{BB962C8B-B14F-4D97-AF65-F5344CB8AC3E}">
        <p14:creationId xmlns:p14="http://schemas.microsoft.com/office/powerpoint/2010/main" val="1219503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they desire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country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one. Therefore God is not ashamed to be called their God, for he has prepared for them a city.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a:bodyPr>
          <a:lstStyle/>
          <a:p>
            <a:r>
              <a:rPr lang="en-US" dirty="0"/>
              <a:t>The truth is, the patriarch’s </a:t>
            </a:r>
            <a:r>
              <a:rPr lang="en-US" b="1" i="1" dirty="0"/>
              <a:t>true</a:t>
            </a:r>
            <a:r>
              <a:rPr lang="en-US" dirty="0"/>
              <a:t> homeland was not on earth at all. </a:t>
            </a:r>
          </a:p>
          <a:p>
            <a:r>
              <a:rPr lang="en-US" dirty="0"/>
              <a:t>The “</a:t>
            </a:r>
            <a:r>
              <a:rPr lang="en-US" i="1" dirty="0">
                <a:solidFill>
                  <a:srgbClr val="000099"/>
                </a:solidFill>
                <a:latin typeface="Cambria" panose="02040503050406030204" pitchFamily="18" charset="0"/>
                <a:ea typeface="Cambria" panose="02040503050406030204" pitchFamily="18" charset="0"/>
              </a:rPr>
              <a:t>better country</a:t>
            </a:r>
            <a:r>
              <a:rPr lang="en-US" dirty="0"/>
              <a:t>” on which they had set their hearts was a “</a:t>
            </a:r>
            <a:r>
              <a:rPr lang="en-US" i="1" dirty="0">
                <a:solidFill>
                  <a:srgbClr val="000099"/>
                </a:solidFill>
                <a:latin typeface="Cambria" panose="02040503050406030204" pitchFamily="18" charset="0"/>
                <a:ea typeface="Cambria" panose="02040503050406030204" pitchFamily="18" charset="0"/>
              </a:rPr>
              <a:t>heavenly</a:t>
            </a:r>
            <a:r>
              <a:rPr lang="en-US" dirty="0"/>
              <a:t>” country. </a:t>
            </a:r>
          </a:p>
          <a:p>
            <a:r>
              <a:rPr lang="en-US" dirty="0"/>
              <a:t>The earthly land of Canaan and the earthly city of Jerusalem were but </a:t>
            </a:r>
            <a:r>
              <a:rPr lang="en-US" b="1" i="1" dirty="0"/>
              <a:t>temporary</a:t>
            </a:r>
            <a:r>
              <a:rPr lang="en-US" dirty="0"/>
              <a:t> object-lessons pointing to the saints' </a:t>
            </a:r>
            <a:r>
              <a:rPr lang="en-US" b="1" i="1" dirty="0"/>
              <a:t>everlasting</a:t>
            </a:r>
            <a:r>
              <a:rPr lang="en-US" dirty="0"/>
              <a:t> rest in the well-founded city of God.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8927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they desire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better country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heavenly one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God is not ashamed to be called their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has prepared for them a city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fontScale="92500" lnSpcReduction="10000"/>
          </a:bodyPr>
          <a:lstStyle/>
          <a:p>
            <a:r>
              <a:rPr lang="en-US" dirty="0"/>
              <a:t>The promise of a “heavenly city” is rooted in the Old Testament where there are </a:t>
            </a:r>
            <a:r>
              <a:rPr lang="en-US" b="1" i="1" dirty="0"/>
              <a:t>stunning</a:t>
            </a:r>
            <a:r>
              <a:rPr lang="en-US" dirty="0"/>
              <a:t> promises made concerning Jerusalem:</a:t>
            </a:r>
          </a:p>
          <a:p>
            <a:pPr lvl="1"/>
            <a:r>
              <a:rPr lang="en-US" dirty="0"/>
              <a:t>We are told that a day is coming when “</a:t>
            </a:r>
            <a:r>
              <a:rPr lang="en-US" i="1" dirty="0">
                <a:solidFill>
                  <a:srgbClr val="000099"/>
                </a:solidFill>
                <a:latin typeface="Cambria" panose="02040503050406030204" pitchFamily="18" charset="0"/>
                <a:ea typeface="Cambria" panose="02040503050406030204" pitchFamily="18" charset="0"/>
              </a:rPr>
              <a:t>LORD of hosts reigns </a:t>
            </a:r>
            <a:r>
              <a:rPr lang="en-US" b="1" i="1" dirty="0">
                <a:solidFill>
                  <a:srgbClr val="000099"/>
                </a:solidFill>
                <a:latin typeface="Cambria" panose="02040503050406030204" pitchFamily="18" charset="0"/>
                <a:ea typeface="Cambria" panose="02040503050406030204" pitchFamily="18" charset="0"/>
              </a:rPr>
              <a:t>on Mount Zion and in Jerusalem</a:t>
            </a:r>
            <a:r>
              <a:rPr lang="en-US" dirty="0"/>
              <a:t>” (Isa 24:23).</a:t>
            </a:r>
          </a:p>
          <a:p>
            <a:pPr lvl="1"/>
            <a:r>
              <a:rPr lang="en-US" dirty="0"/>
              <a:t>We see promises of a coming day when Jerusalem will be the center of the universe: “</a:t>
            </a:r>
            <a:r>
              <a:rPr lang="en-US" i="1" dirty="0">
                <a:solidFill>
                  <a:srgbClr val="000099"/>
                </a:solidFill>
                <a:latin typeface="Cambria" panose="02040503050406030204" pitchFamily="18" charset="0"/>
                <a:ea typeface="Cambria" panose="02040503050406030204" pitchFamily="18" charset="0"/>
              </a:rPr>
              <a:t>At that time </a:t>
            </a:r>
            <a:r>
              <a:rPr lang="en-US" b="1" i="1" dirty="0">
                <a:solidFill>
                  <a:srgbClr val="000099"/>
                </a:solidFill>
                <a:latin typeface="Cambria" panose="02040503050406030204" pitchFamily="18" charset="0"/>
                <a:ea typeface="Cambria" panose="02040503050406030204" pitchFamily="18" charset="0"/>
              </a:rPr>
              <a:t>Jerusalem </a:t>
            </a:r>
            <a:r>
              <a:rPr lang="en-US" i="1" dirty="0">
                <a:solidFill>
                  <a:srgbClr val="000099"/>
                </a:solidFill>
                <a:latin typeface="Cambria" panose="02040503050406030204" pitchFamily="18" charset="0"/>
                <a:ea typeface="Cambria" panose="02040503050406030204" pitchFamily="18" charset="0"/>
              </a:rPr>
              <a:t>shall be called the throne of the LORD, and all nations shall gather to it, to the presence of the LORD </a:t>
            </a:r>
            <a:r>
              <a:rPr lang="en-US" b="1" i="1" dirty="0">
                <a:solidFill>
                  <a:srgbClr val="000099"/>
                </a:solidFill>
                <a:latin typeface="Cambria" panose="02040503050406030204" pitchFamily="18" charset="0"/>
                <a:ea typeface="Cambria" panose="02040503050406030204" pitchFamily="18" charset="0"/>
              </a:rPr>
              <a:t>in Jerusalem</a:t>
            </a:r>
            <a:r>
              <a:rPr lang="en-US" i="1" dirty="0">
                <a:solidFill>
                  <a:srgbClr val="000099"/>
                </a:solidFill>
                <a:latin typeface="Cambria" panose="02040503050406030204" pitchFamily="18" charset="0"/>
                <a:ea typeface="Cambria" panose="02040503050406030204" pitchFamily="18" charset="0"/>
              </a:rPr>
              <a:t>, and they shall no more stubbornly follow their own evil heart</a:t>
            </a:r>
            <a:r>
              <a:rPr lang="en-US" dirty="0"/>
              <a:t>”. (Jer 3:17)</a:t>
            </a:r>
          </a:p>
          <a:p>
            <a:r>
              <a:rPr lang="en-US" dirty="0"/>
              <a:t>What the Old Testament says about the </a:t>
            </a:r>
            <a:r>
              <a:rPr lang="en-US" b="1" i="1" dirty="0"/>
              <a:t>earthly</a:t>
            </a:r>
            <a:r>
              <a:rPr lang="en-US" dirty="0"/>
              <a:t> Jerusalem is fulfilled in the </a:t>
            </a:r>
            <a:r>
              <a:rPr lang="en-US" b="1" i="1" dirty="0"/>
              <a:t>heavenly</a:t>
            </a:r>
            <a:r>
              <a:rPr lang="en-US" dirty="0"/>
              <a:t> Jerusalem according to Hebrews.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355-356 </a:t>
            </a:r>
          </a:p>
        </p:txBody>
      </p:sp>
    </p:spTree>
    <p:extLst>
      <p:ext uri="{BB962C8B-B14F-4D97-AF65-F5344CB8AC3E}">
        <p14:creationId xmlns:p14="http://schemas.microsoft.com/office/powerpoint/2010/main" val="22423977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they desire a better country, that is,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 one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God is not ashamed to be called their God, for he has prepared for them a city.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lnSpcReduction="10000"/>
          </a:bodyPr>
          <a:lstStyle/>
          <a:p>
            <a:r>
              <a:rPr lang="en-US" dirty="0"/>
              <a:t>Those who put their trust in God look forward to living in this heavenly city. </a:t>
            </a:r>
          </a:p>
          <a:p>
            <a:r>
              <a:rPr lang="en-US" dirty="0"/>
              <a:t>The example of the patriarchs and their focus on their future heavenly reward is intended to serve as an encouragement to the readers of this letter to value the things that really matter. </a:t>
            </a:r>
          </a:p>
          <a:p>
            <a:r>
              <a:rPr lang="en-US" dirty="0"/>
              <a:t>Like the elect exiles of the Dispersion addressed in 1 Peter (cf. 1 Pet 1:1), we are to live in this world as “</a:t>
            </a:r>
            <a:r>
              <a:rPr lang="en-US" i="1" dirty="0">
                <a:solidFill>
                  <a:srgbClr val="000099"/>
                </a:solidFill>
                <a:latin typeface="Cambria" panose="02040503050406030204" pitchFamily="18" charset="0"/>
                <a:ea typeface="Cambria" panose="02040503050406030204" pitchFamily="18" charset="0"/>
              </a:rPr>
              <a:t>sojourners and exiles</a:t>
            </a:r>
            <a:r>
              <a:rPr lang="en-US" dirty="0"/>
              <a:t>” (1 Pet 2:11)</a:t>
            </a:r>
          </a:p>
          <a:p>
            <a:r>
              <a:rPr lang="en-US" dirty="0"/>
              <a:t>And like the Philippians to whom Paul wrote, our “</a:t>
            </a:r>
            <a:r>
              <a:rPr lang="en-US" i="1" dirty="0">
                <a:solidFill>
                  <a:srgbClr val="000099"/>
                </a:solidFill>
                <a:latin typeface="Cambria" panose="02040503050406030204" pitchFamily="18" charset="0"/>
                <a:ea typeface="Cambria" panose="02040503050406030204" pitchFamily="18" charset="0"/>
              </a:rPr>
              <a:t>citizenship is in </a:t>
            </a:r>
            <a:r>
              <a:rPr lang="en-US" b="1" i="1" dirty="0">
                <a:solidFill>
                  <a:srgbClr val="000099"/>
                </a:solidFill>
                <a:latin typeface="Cambria" panose="02040503050406030204" pitchFamily="18" charset="0"/>
                <a:ea typeface="Cambria" panose="02040503050406030204" pitchFamily="18" charset="0"/>
              </a:rPr>
              <a:t>heaven</a:t>
            </a:r>
            <a:r>
              <a:rPr lang="en-US" dirty="0"/>
              <a:t>” (Phil 3:20).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5352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they desire a better country, that is, a heavenly one. Therefore God is not ashamed to be called their God, for he has prepared for them a city.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a:bodyPr>
          <a:lstStyle/>
          <a:p>
            <a:r>
              <a:rPr lang="en-US" dirty="0"/>
              <a:t>It is easy for Christians in our day to lose sight of this heavenly focus.</a:t>
            </a:r>
          </a:p>
          <a:p>
            <a:r>
              <a:rPr lang="en-US" dirty="0"/>
              <a:t>Yet there have always been those who </a:t>
            </a:r>
            <a:r>
              <a:rPr lang="en-US" b="1" i="1" dirty="0"/>
              <a:t>have</a:t>
            </a:r>
            <a:r>
              <a:rPr lang="en-US" dirty="0"/>
              <a:t> possessed this pilgrim attitude and could enthusiastically sing along with Henry Francis Lyte when he writes:</a:t>
            </a:r>
          </a:p>
          <a:p>
            <a:pPr marL="0" indent="0" algn="ctr">
              <a:buNone/>
            </a:pPr>
            <a:r>
              <a:rPr lang="en-US" i="1" dirty="0">
                <a:latin typeface="Cambria" panose="02040503050406030204" pitchFamily="18" charset="0"/>
                <a:ea typeface="Cambria" panose="02040503050406030204" pitchFamily="18" charset="0"/>
              </a:rPr>
              <a:t>It is not for me to be seeking my bliss</a:t>
            </a:r>
            <a:br>
              <a:rPr lang="en-US" i="1" dirty="0">
                <a:latin typeface="Cambria" panose="02040503050406030204" pitchFamily="18" charset="0"/>
                <a:ea typeface="Cambria" panose="02040503050406030204" pitchFamily="18" charset="0"/>
              </a:rPr>
            </a:br>
            <a:r>
              <a:rPr lang="en-US" i="1" dirty="0">
                <a:latin typeface="Cambria" panose="02040503050406030204" pitchFamily="18" charset="0"/>
                <a:ea typeface="Cambria" panose="02040503050406030204" pitchFamily="18" charset="0"/>
              </a:rPr>
              <a:t>And building my hopes in a region like this:</a:t>
            </a:r>
            <a:br>
              <a:rPr lang="en-US" i="1" dirty="0">
                <a:latin typeface="Cambria" panose="02040503050406030204" pitchFamily="18" charset="0"/>
                <a:ea typeface="Cambria" panose="02040503050406030204" pitchFamily="18" charset="0"/>
              </a:rPr>
            </a:br>
            <a:r>
              <a:rPr lang="en-US" i="1" dirty="0">
                <a:latin typeface="Cambria" panose="02040503050406030204" pitchFamily="18" charset="0"/>
                <a:ea typeface="Cambria" panose="02040503050406030204" pitchFamily="18" charset="0"/>
              </a:rPr>
              <a:t>I look for a city which hands have not piled;</a:t>
            </a:r>
            <a:br>
              <a:rPr lang="en-US" i="1" dirty="0">
                <a:latin typeface="Cambria" panose="02040503050406030204" pitchFamily="18" charset="0"/>
                <a:ea typeface="Cambria" panose="02040503050406030204" pitchFamily="18" charset="0"/>
              </a:rPr>
            </a:br>
            <a:r>
              <a:rPr lang="en-US" i="1" dirty="0">
                <a:latin typeface="Cambria" panose="02040503050406030204" pitchFamily="18" charset="0"/>
                <a:ea typeface="Cambria" panose="02040503050406030204" pitchFamily="18" charset="0"/>
              </a:rPr>
              <a:t>I pant for a country by sin undefiled.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3599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they desire a better country, that is, a heavenly one. Therefore God is not ashamed to be called their God, for he has prepared for them a city.</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fontScale="92500" lnSpcReduction="20000"/>
          </a:bodyPr>
          <a:lstStyle/>
          <a:p>
            <a:r>
              <a:rPr lang="en-US" dirty="0"/>
              <a:t>This is </a:t>
            </a:r>
            <a:r>
              <a:rPr lang="en-US" b="1" i="1" dirty="0"/>
              <a:t>not</a:t>
            </a:r>
            <a:r>
              <a:rPr lang="en-US" dirty="0"/>
              <a:t> to say that as Christians we are not to be concerned about the troubles we see going on in the world around us – too heavenly-minded to be of any earthly use. </a:t>
            </a:r>
          </a:p>
          <a:p>
            <a:r>
              <a:rPr lang="en-US" dirty="0"/>
              <a:t>Abraham's neighbors were enriched by the presence of this wandering stranger in their midst. </a:t>
            </a:r>
          </a:p>
          <a:p>
            <a:r>
              <a:rPr lang="en-US" dirty="0"/>
              <a:t>When the territory of some of them was devastated by an invading army on one occasion, it was “</a:t>
            </a:r>
            <a:r>
              <a:rPr lang="en-US" i="1" dirty="0">
                <a:solidFill>
                  <a:srgbClr val="000099"/>
                </a:solidFill>
                <a:latin typeface="Cambria" panose="02040503050406030204" pitchFamily="18" charset="0"/>
                <a:ea typeface="Cambria" panose="02040503050406030204" pitchFamily="18" charset="0"/>
              </a:rPr>
              <a:t>Abram the Hebrew</a:t>
            </a:r>
            <a:r>
              <a:rPr lang="en-US" dirty="0"/>
              <a:t>” who took immediate and effective action to deal with the situation (Genesis 14).</a:t>
            </a:r>
          </a:p>
          <a:p>
            <a:r>
              <a:rPr lang="en-US" dirty="0"/>
              <a:t>Indeed, </a:t>
            </a:r>
            <a:r>
              <a:rPr lang="en-US" b="1" i="1" dirty="0"/>
              <a:t>throughout</a:t>
            </a:r>
            <a:r>
              <a:rPr lang="en-US" dirty="0"/>
              <a:t> church history, Christians have had a profoundly positive impact on the society on in which they lived.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936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265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desire a better country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heavenly one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God is not ashamed to be called their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prepared for them a city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73562"/>
            <a:ext cx="8704460" cy="5115105"/>
          </a:xfrm>
        </p:spPr>
        <p:txBody>
          <a:bodyPr>
            <a:normAutofit fontScale="92500" lnSpcReduction="20000"/>
          </a:bodyPr>
          <a:lstStyle/>
          <a:p>
            <a:r>
              <a:rPr lang="en-US" dirty="0"/>
              <a:t>Since the patriarchs longed for a heavenly homeland and city, and heaven is the residence of God, it is evident they longed for God more than they desired any of the things of this world.</a:t>
            </a:r>
          </a:p>
          <a:p>
            <a:r>
              <a:rPr lang="en-US" dirty="0"/>
              <a:t>Because dwelling in God’s presence is their greatest desire,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is not ashamed to be called their God</a:t>
            </a:r>
            <a:r>
              <a:rPr lang="en-US" dirty="0"/>
              <a:t>”.</a:t>
            </a:r>
          </a:p>
          <a:p>
            <a:r>
              <a:rPr lang="en-US" dirty="0"/>
              <a:t>Indeed,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prepared for them a [heavenly] city</a:t>
            </a:r>
            <a:r>
              <a:rPr lang="en-US" dirty="0"/>
              <a:t>” so they may reside with him forever.</a:t>
            </a:r>
          </a:p>
          <a:p>
            <a:r>
              <a:rPr lang="en-US" dirty="0"/>
              <a:t>The author has the same hope for his readers. </a:t>
            </a:r>
          </a:p>
          <a:p>
            <a:r>
              <a:rPr lang="en-US" dirty="0"/>
              <a:t>Their desire should </a:t>
            </a:r>
            <a:r>
              <a:rPr lang="en-US" b="1" i="1" dirty="0"/>
              <a:t>not</a:t>
            </a:r>
            <a:r>
              <a:rPr lang="en-US" dirty="0"/>
              <a:t> be for </a:t>
            </a:r>
            <a:r>
              <a:rPr lang="en-US" b="1" i="1" dirty="0"/>
              <a:t>earthly</a:t>
            </a:r>
            <a:r>
              <a:rPr lang="en-US" dirty="0"/>
              <a:t> </a:t>
            </a:r>
            <a:r>
              <a:rPr lang="en-US" b="1" i="1" dirty="0"/>
              <a:t>comforts</a:t>
            </a:r>
            <a:r>
              <a:rPr lang="en-US" dirty="0"/>
              <a:t> but God’s </a:t>
            </a:r>
            <a:r>
              <a:rPr lang="en-US" b="1" i="1" dirty="0"/>
              <a:t>heavenly presence</a:t>
            </a:r>
            <a:r>
              <a:rPr lang="en-US" dirty="0"/>
              <a:t>, and they should recognize that if they endure in faith and hope until the end that God has prepared a city for them.</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355-356 </a:t>
            </a:r>
          </a:p>
        </p:txBody>
      </p:sp>
    </p:spTree>
    <p:extLst>
      <p:ext uri="{BB962C8B-B14F-4D97-AF65-F5344CB8AC3E}">
        <p14:creationId xmlns:p14="http://schemas.microsoft.com/office/powerpoint/2010/main" val="25187823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39538926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5671092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There has been a strong emphasis in today’s text on having a “heavenly focus” and yet we are called as Christians to have a preserving influence on the society around us (salt and light – cf. Mat 5:13-14). </a:t>
            </a:r>
          </a:p>
          <a:p>
            <a:r>
              <a:rPr lang="en-US" dirty="0"/>
              <a:t>Is there a conflict between these two ideas? If not, how do you see them fitting together?</a:t>
            </a:r>
          </a:p>
          <a:p>
            <a:r>
              <a:rPr lang="en-US" dirty="0"/>
              <a:t>As a society, we enjoy many freedoms and comforts in our day to day life that the vast majority of people living on the earth, both now in in the past, do not enjoy.</a:t>
            </a:r>
          </a:p>
          <a:p>
            <a:r>
              <a:rPr lang="en-US" dirty="0"/>
              <a:t>If, in the near future, we as a society were to lose many of those freedoms and comforts, how well do you think you would cope?</a:t>
            </a:r>
          </a:p>
          <a:p>
            <a:pPr marL="0" indent="0">
              <a:buNone/>
            </a:pPr>
            <a:endParaRPr lang="en-US" dirty="0"/>
          </a:p>
        </p:txBody>
      </p:sp>
    </p:spTree>
    <p:extLst>
      <p:ext uri="{BB962C8B-B14F-4D97-AF65-F5344CB8AC3E}">
        <p14:creationId xmlns:p14="http://schemas.microsoft.com/office/powerpoint/2010/main" val="37383256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lnSpcReduction="10000"/>
          </a:bodyPr>
          <a:lstStyle/>
          <a:p>
            <a:r>
              <a:rPr lang="en-US" dirty="0"/>
              <a:t>Do you sometimes find yourself becoming discouraged by the trials that you face in your day to day Christian life? </a:t>
            </a:r>
          </a:p>
          <a:p>
            <a:r>
              <a:rPr lang="en-US" dirty="0"/>
              <a:t>If so, were there any takeaways in the text that we covered today that you think would be helpful in overcoming that discouragement?</a:t>
            </a:r>
          </a:p>
          <a:p>
            <a:r>
              <a:rPr lang="en-US" dirty="0"/>
              <a:t>The three patriarchs referenced in today’s text were far from faultless, and yet, the text tells us, God is not ashamed to be called their God. </a:t>
            </a:r>
          </a:p>
          <a:p>
            <a:r>
              <a:rPr lang="en-US" dirty="0"/>
              <a:t>It is noteworthy that, while Jacob is in many ways the </a:t>
            </a:r>
            <a:r>
              <a:rPr lang="en-US" b="1" i="1" dirty="0"/>
              <a:t>least</a:t>
            </a:r>
            <a:r>
              <a:rPr lang="en-US" dirty="0"/>
              <a:t> exemplary of the three patriarchs, God is called the “God of Jacob” more frequently in the Bible than he is called the God of Abraham or of Isaac.</a:t>
            </a:r>
          </a:p>
          <a:p>
            <a:r>
              <a:rPr lang="en-US" dirty="0"/>
              <a:t>If you are a Christian who tends to beat up on yourself and worry that God is ashamed of you, do you find the positive things said in this passage about these imperfect patriarchs to be encouraging?</a:t>
            </a:r>
          </a:p>
          <a:p>
            <a:pPr lvl="1"/>
            <a:endParaRPr lang="en-US" dirty="0"/>
          </a:p>
          <a:p>
            <a:endParaRPr lang="en-US" dirty="0"/>
          </a:p>
        </p:txBody>
      </p:sp>
    </p:spTree>
    <p:extLst>
      <p:ext uri="{BB962C8B-B14F-4D97-AF65-F5344CB8AC3E}">
        <p14:creationId xmlns:p14="http://schemas.microsoft.com/office/powerpoint/2010/main" val="14676456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0999388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8812217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397111"/>
          </a:xfrm>
        </p:spPr>
        <p:txBody>
          <a:bodyPr/>
          <a:lstStyle/>
          <a:p>
            <a:r>
              <a:rPr lang="en-US" sz="5400" dirty="0">
                <a:solidFill>
                  <a:srgbClr val="002060"/>
                </a:solidFill>
              </a:rPr>
              <a:t>The Faith of Abraham and His Heirs – Part 2 (11:13-16)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2"/>
            <a:ext cx="8837891" cy="5321574"/>
          </a:xfrm>
        </p:spPr>
        <p:txBody>
          <a:bodyPr>
            <a:normAutofit/>
          </a:bodyPr>
          <a:lstStyle/>
          <a:p>
            <a:pPr marL="0" indent="0">
              <a:buNone/>
            </a:pPr>
            <a:r>
              <a:rPr lang="en-US" sz="30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These all died in faith, not having received the things promised, but having seen them and greeted them from afar, and having acknowledged that they were strangers and exiles on the earth. </a:t>
            </a:r>
            <a:r>
              <a:rPr lang="en-US" sz="3000"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people who speak thus make it clear that they are seeking a homeland. </a:t>
            </a:r>
            <a:r>
              <a:rPr lang="en-US" sz="3000"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If they had been thinking of that land from which they had gone out, they would have had opportunity to return. </a:t>
            </a:r>
            <a:r>
              <a:rPr lang="en-US" sz="3000"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But as it is, they desire a better country, that is, a heavenly one. Therefore God is not ashamed to be called their God, for he has prepared for them a city. </a:t>
            </a:r>
          </a:p>
        </p:txBody>
      </p:sp>
    </p:spTree>
    <p:extLst>
      <p:ext uri="{BB962C8B-B14F-4D97-AF65-F5344CB8AC3E}">
        <p14:creationId xmlns:p14="http://schemas.microsoft.com/office/powerpoint/2010/main" val="3901351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632577"/>
          </a:xfrm>
        </p:spPr>
        <p:txBody>
          <a:bodyPr/>
          <a:lstStyle/>
          <a:p>
            <a:r>
              <a:rPr lang="en-US" sz="5400" dirty="0">
                <a:solidFill>
                  <a:srgbClr val="002060"/>
                </a:solidFill>
              </a:rPr>
              <a:t>The Faith of Abraham and His Heirs – Part 2 (11:13-16)</a:t>
            </a:r>
            <a:endParaRPr lang="en-US" sz="66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824876"/>
            <a:ext cx="8680913" cy="4663791"/>
          </a:xfrm>
        </p:spPr>
        <p:txBody>
          <a:bodyPr>
            <a:normAutofit/>
          </a:bodyPr>
          <a:lstStyle/>
          <a:p>
            <a:r>
              <a:rPr lang="en-US" sz="3600" dirty="0"/>
              <a:t>In this section the author pauses in his person-by-person account of the faithful to tease out certain implications he wishes his hearers to recognize concerning Abraham and his heirs. </a:t>
            </a:r>
          </a:p>
          <a:p>
            <a:r>
              <a:rPr lang="en-US" sz="3600" dirty="0"/>
              <a:t>The principles that the author draws out in this section are highly instructional for his readers and their current crisis. </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 468).</a:t>
            </a:r>
          </a:p>
        </p:txBody>
      </p:sp>
    </p:spTree>
    <p:extLst>
      <p:ext uri="{BB962C8B-B14F-4D97-AF65-F5344CB8AC3E}">
        <p14:creationId xmlns:p14="http://schemas.microsoft.com/office/powerpoint/2010/main" val="1652061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0289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These all died in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having received the things promised, but having seen them and greeted them from afar, and having acknowledged that they were strangers and exiles on the earth.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people who speak thus make it clear that they are seeking a homeland.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119210"/>
            <a:ext cx="8704460" cy="4369456"/>
          </a:xfrm>
        </p:spPr>
        <p:txBody>
          <a:bodyPr>
            <a:normAutofit fontScale="925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These all</a:t>
            </a:r>
            <a:r>
              <a:rPr lang="en-US" dirty="0"/>
              <a:t>” – refers to those mentioned in the five preceding verses (which we looked at last week): Abraham (along with Sarah), Isaac, and Jacob – “</a:t>
            </a:r>
            <a:r>
              <a:rPr lang="en-US" b="1" i="1" dirty="0">
                <a:solidFill>
                  <a:srgbClr val="000099"/>
                </a:solidFill>
                <a:latin typeface="Cambria" panose="02040503050406030204" pitchFamily="18" charset="0"/>
                <a:ea typeface="Cambria" panose="02040503050406030204" pitchFamily="18" charset="0"/>
              </a:rPr>
              <a:t>died</a:t>
            </a:r>
            <a:r>
              <a:rPr lang="en-US" i="1" dirty="0">
                <a:solidFill>
                  <a:srgbClr val="000099"/>
                </a:solidFill>
                <a:latin typeface="Cambria" panose="02040503050406030204" pitchFamily="18" charset="0"/>
                <a:ea typeface="Cambria" panose="02040503050406030204" pitchFamily="18" charset="0"/>
              </a:rPr>
              <a:t> in faith</a:t>
            </a:r>
            <a:r>
              <a:rPr lang="en-US" dirty="0"/>
              <a:t>,” as they had </a:t>
            </a:r>
            <a:r>
              <a:rPr lang="en-US" b="1" i="1" dirty="0"/>
              <a:t>lived</a:t>
            </a:r>
            <a:r>
              <a:rPr lang="en-US" dirty="0"/>
              <a:t> in faith. </a:t>
            </a:r>
          </a:p>
          <a:p>
            <a:r>
              <a:rPr lang="en-US" dirty="0"/>
              <a:t>They lived their lives with a </a:t>
            </a:r>
            <a:r>
              <a:rPr lang="en-US" b="1" i="1" dirty="0"/>
              <a:t>firm conviction</a:t>
            </a:r>
            <a:r>
              <a:rPr lang="en-US" dirty="0"/>
              <a:t> that God </a:t>
            </a:r>
            <a:r>
              <a:rPr lang="en-US" b="1" i="1" dirty="0"/>
              <a:t>would</a:t>
            </a:r>
            <a:r>
              <a:rPr lang="en-US" dirty="0"/>
              <a:t> fulfil the promises he had given them, and even as they faced their death they </a:t>
            </a:r>
            <a:r>
              <a:rPr lang="en-US" b="1" i="1" dirty="0"/>
              <a:t>continued</a:t>
            </a:r>
            <a:r>
              <a:rPr lang="en-US" dirty="0"/>
              <a:t> to look forward to the fulfilment of those promises.</a:t>
            </a:r>
          </a:p>
          <a:p>
            <a:r>
              <a:rPr lang="en-US" dirty="0"/>
              <a:t>This is especially evident from the words which Isaac and Jacob spoke in the final blessings they bestowed on their sons and grandsons – a fact which our author will bring to our attention in Heb 11:20-21.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0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9818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These all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died in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having received the things promised,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seen them and greeted them from afar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having acknowledged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were strangers and exiles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 the earth.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people who speak thus make it clear that they are seeking a homeland.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123135"/>
            <a:ext cx="8704460" cy="4365532"/>
          </a:xfrm>
        </p:spPr>
        <p:txBody>
          <a:bodyPr>
            <a:normAutofit fontScale="92500" lnSpcReduction="20000"/>
          </a:bodyPr>
          <a:lstStyle/>
          <a:p>
            <a:r>
              <a:rPr lang="en-US" dirty="0"/>
              <a:t>Even though they didn’t ever actually possess the land of Canaan (living there instead as “</a:t>
            </a:r>
            <a:r>
              <a:rPr lang="en-US" i="1" dirty="0">
                <a:solidFill>
                  <a:srgbClr val="000099"/>
                </a:solidFill>
                <a:latin typeface="Cambria" panose="02040503050406030204" pitchFamily="18" charset="0"/>
                <a:ea typeface="Cambria" panose="02040503050406030204" pitchFamily="18" charset="0"/>
              </a:rPr>
              <a:t>strangers and exiles</a:t>
            </a:r>
            <a:r>
              <a:rPr lang="en-US" dirty="0"/>
              <a:t>”), the patriarchs didn’t die in cynicism and unbelief.</a:t>
            </a:r>
          </a:p>
          <a:p>
            <a:r>
              <a:rPr lang="en-US" dirty="0"/>
              <a:t>Instead they “</a:t>
            </a:r>
            <a:r>
              <a:rPr lang="en-US" i="1" dirty="0">
                <a:solidFill>
                  <a:srgbClr val="000099"/>
                </a:solidFill>
                <a:latin typeface="Cambria" panose="02040503050406030204" pitchFamily="18" charset="0"/>
                <a:ea typeface="Cambria" panose="02040503050406030204" pitchFamily="18" charset="0"/>
              </a:rPr>
              <a:t>died in faith</a:t>
            </a:r>
            <a:r>
              <a:rPr lang="en-US" dirty="0"/>
              <a:t>” as those who had </a:t>
            </a:r>
            <a:r>
              <a:rPr lang="en-US" b="1" i="1" dirty="0"/>
              <a:t>not yet received</a:t>
            </a:r>
            <a:r>
              <a:rPr lang="en-US" dirty="0"/>
              <a:t> the promises, but nevertheless “</a:t>
            </a:r>
            <a:r>
              <a:rPr lang="en-US" i="1" dirty="0">
                <a:solidFill>
                  <a:srgbClr val="000099"/>
                </a:solidFill>
                <a:latin typeface="Cambria" panose="02040503050406030204" pitchFamily="18" charset="0"/>
                <a:ea typeface="Cambria" panose="02040503050406030204" pitchFamily="18" charset="0"/>
              </a:rPr>
              <a:t>having seen them… </a:t>
            </a:r>
            <a:r>
              <a:rPr lang="en-US" b="1" i="1" dirty="0">
                <a:solidFill>
                  <a:srgbClr val="000099"/>
                </a:solidFill>
                <a:latin typeface="Cambria" panose="02040503050406030204" pitchFamily="18" charset="0"/>
                <a:ea typeface="Cambria" panose="02040503050406030204" pitchFamily="18" charset="0"/>
              </a:rPr>
              <a:t>from afar</a:t>
            </a:r>
            <a:r>
              <a:rPr lang="en-US" dirty="0"/>
              <a:t>”.</a:t>
            </a:r>
          </a:p>
          <a:p>
            <a:r>
              <a:rPr lang="en-US" dirty="0"/>
              <a:t>They didn’t </a:t>
            </a:r>
            <a:r>
              <a:rPr lang="en-US" b="1" i="1" dirty="0"/>
              <a:t>pretend</a:t>
            </a:r>
            <a:r>
              <a:rPr lang="en-US" dirty="0"/>
              <a:t> the promises had been fulfilled at the time of their death, but because they </a:t>
            </a:r>
            <a:r>
              <a:rPr lang="en-US" b="1" i="1" dirty="0"/>
              <a:t>knew</a:t>
            </a:r>
            <a:r>
              <a:rPr lang="en-US" dirty="0"/>
              <a:t> God was faithful, they knew that he would </a:t>
            </a:r>
            <a:r>
              <a:rPr lang="en-US" b="1" i="1" dirty="0"/>
              <a:t>eventually </a:t>
            </a:r>
            <a:r>
              <a:rPr lang="en-US" dirty="0"/>
              <a:t>keep his promises to them.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353-354 </a:t>
            </a:r>
          </a:p>
        </p:txBody>
      </p:sp>
    </p:spTree>
    <p:extLst>
      <p:ext uri="{BB962C8B-B14F-4D97-AF65-F5344CB8AC3E}">
        <p14:creationId xmlns:p14="http://schemas.microsoft.com/office/powerpoint/2010/main" val="1366534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9818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These all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died in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having received the things promised,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seen them and greeted them from afar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having acknowledged that they were strangers and exiles on the earth.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people who speak thus make it clear that they are seeking a homeland.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123135"/>
            <a:ext cx="8704460" cy="4365532"/>
          </a:xfrm>
        </p:spPr>
        <p:txBody>
          <a:bodyPr>
            <a:normAutofit/>
          </a:bodyPr>
          <a:lstStyle/>
          <a:p>
            <a:r>
              <a:rPr lang="en-US" dirty="0"/>
              <a:t>The author wants his readers to see the </a:t>
            </a:r>
            <a:r>
              <a:rPr lang="en-US" b="1" i="1" dirty="0"/>
              <a:t>parallels</a:t>
            </a:r>
            <a:r>
              <a:rPr lang="en-US" dirty="0"/>
              <a:t> to their </a:t>
            </a:r>
            <a:r>
              <a:rPr lang="en-US" b="1" i="1" dirty="0"/>
              <a:t>own</a:t>
            </a:r>
            <a:r>
              <a:rPr lang="en-US" dirty="0"/>
              <a:t> situation.</a:t>
            </a:r>
          </a:p>
          <a:p>
            <a:r>
              <a:rPr lang="en-US" dirty="0"/>
              <a:t>The readers may feel in their current distress that God isn’t fulfilling his promises, but if they were to take a </a:t>
            </a:r>
            <a:r>
              <a:rPr lang="en-US" b="1" i="1" dirty="0"/>
              <a:t>long</a:t>
            </a:r>
            <a:r>
              <a:rPr lang="en-US" dirty="0"/>
              <a:t> view of their situation, they would realize that God is </a:t>
            </a:r>
            <a:r>
              <a:rPr lang="en-US" b="1" i="1" dirty="0"/>
              <a:t>always</a:t>
            </a:r>
            <a:r>
              <a:rPr lang="en-US" dirty="0"/>
              <a:t> faithful to keep his word.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353-354 </a:t>
            </a:r>
          </a:p>
        </p:txBody>
      </p:sp>
    </p:spTree>
    <p:extLst>
      <p:ext uri="{BB962C8B-B14F-4D97-AF65-F5344CB8AC3E}">
        <p14:creationId xmlns:p14="http://schemas.microsoft.com/office/powerpoint/2010/main" val="3846329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173516</TotalTime>
  <Words>2816</Words>
  <Application>Microsoft Office PowerPoint</Application>
  <PresentationFormat>On-screen Show (4:3)</PresentationFormat>
  <Paragraphs>120</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Faith of Abraham and His Heirs – Part 2 (11:13-16)</vt:lpstr>
      <vt:lpstr>The Faith of Abraham and His Heirs – Part 2 (11:13-16)</vt:lpstr>
      <vt:lpstr>13 These all died in faith, not having received the things promised, but having seen them and greeted them from afar, and having acknowledged that they were strangers and exiles on the earth. 14 For people who speak thus make it clear that they are seeking a homeland.</vt:lpstr>
      <vt:lpstr>13 These all died in faith, not having received the things promised, but having seen them and greeted them from afar, and having acknowledged that they were strangers and exiles on the earth. 14 For people who speak thus make it clear that they are seeking a homeland.</vt:lpstr>
      <vt:lpstr>13 These all died in faith, not having received the things promised, but having seen them and greeted them from afar, and having acknowledged that they were strangers and exiles on the earth. 14 For people who speak thus make it clear that they are seeking a homeland.</vt:lpstr>
      <vt:lpstr>15 If they had been thinking of that land from which they had gone out, they would have had opportunity to return.</vt:lpstr>
      <vt:lpstr>15 If they had been thinking of that land from which they had gone out, they would have had opportunity to return.</vt:lpstr>
      <vt:lpstr>15 If they had been thinking of that land from which they had gone out, they would have had opportunity to return.</vt:lpstr>
      <vt:lpstr>15 If they had been thinking of that land from which they had gone out, they would have had opportunity to return.</vt:lpstr>
      <vt:lpstr>16 But as it is, they desire a better country, that is, a heavenly one. Therefore God is not ashamed to be called their God, for he has prepared for them a city.</vt:lpstr>
      <vt:lpstr>16 But as it is, they desire a better country, that is, a heavenly one. Therefore God is not ashamed to be called their God, for he has prepared for them a city.</vt:lpstr>
      <vt:lpstr>16 But as it is, they desire a better country, that is, a heavenly one. Therefore God is not ashamed to be called their God, for he has prepared for them a city.</vt:lpstr>
      <vt:lpstr>16 But as it is, they desire a better country, that is, a heavenly one. Therefore God is not ashamed to be called their God, for he has prepared for them a city.</vt:lpstr>
      <vt:lpstr>16 But as it is, they desire a better country, that is, a heavenly one. Therefore God is not ashamed to be called their God, for he has prepared for them a city.</vt:lpstr>
      <vt:lpstr>16 But as it is, they desire a better country, that is, a heavenly one. Therefore God is not ashamed to be called their God, for he has prepared for them a city.</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1881</cp:revision>
  <cp:lastPrinted>2022-11-27T14:46:39Z</cp:lastPrinted>
  <dcterms:created xsi:type="dcterms:W3CDTF">2022-03-11T13:15:23Z</dcterms:created>
  <dcterms:modified xsi:type="dcterms:W3CDTF">2022-11-27T14:53:30Z</dcterms:modified>
</cp:coreProperties>
</file>