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929" r:id="rId3"/>
    <p:sldId id="6930" r:id="rId4"/>
    <p:sldId id="6931" r:id="rId5"/>
    <p:sldId id="6932" r:id="rId6"/>
    <p:sldId id="6933" r:id="rId7"/>
    <p:sldId id="6934" r:id="rId8"/>
    <p:sldId id="6935" r:id="rId9"/>
    <p:sldId id="6937" r:id="rId10"/>
    <p:sldId id="6938" r:id="rId11"/>
    <p:sldId id="6941" r:id="rId12"/>
    <p:sldId id="6942" r:id="rId13"/>
    <p:sldId id="6944" r:id="rId14"/>
    <p:sldId id="6962" r:id="rId15"/>
    <p:sldId id="6960" r:id="rId16"/>
    <p:sldId id="6963" r:id="rId17"/>
    <p:sldId id="6966" r:id="rId18"/>
    <p:sldId id="6949" r:id="rId19"/>
    <p:sldId id="6950" r:id="rId20"/>
    <p:sldId id="6968" r:id="rId21"/>
    <p:sldId id="6969" r:id="rId22"/>
    <p:sldId id="6952" r:id="rId23"/>
    <p:sldId id="6971" r:id="rId24"/>
    <p:sldId id="6955" r:id="rId25"/>
    <p:sldId id="6956" r:id="rId26"/>
    <p:sldId id="6957" r:id="rId27"/>
    <p:sldId id="6958" r:id="rId28"/>
    <p:sldId id="6959" r:id="rId29"/>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107" d="100"/>
          <a:sy n="107" d="100"/>
        </p:scale>
        <p:origin x="432"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2/11/2023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2/11/2023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2/11/2023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2/11/2023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5440997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94186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they could not endure the order that was given,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If even a beast touches the mountain, it shall be stoned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008587"/>
            <a:ext cx="8700536" cy="5451081"/>
          </a:xfrm>
        </p:spPr>
        <p:txBody>
          <a:bodyPr>
            <a:normAutofit fontScale="92500" lnSpcReduction="10000"/>
          </a:bodyPr>
          <a:lstStyle/>
          <a:p>
            <a:r>
              <a:rPr lang="en-US" dirty="0"/>
              <a:t>The Israelites near Sinai </a:t>
            </a:r>
            <a:r>
              <a:rPr lang="en-US" b="1" i="1" dirty="0"/>
              <a:t>begged</a:t>
            </a:r>
            <a:r>
              <a:rPr lang="en-US" dirty="0"/>
              <a:t> the Lord to stop speaking, for they couldn’t endure the command that </a:t>
            </a:r>
            <a:r>
              <a:rPr lang="en-US" b="1" i="1" dirty="0"/>
              <a:t>even an animal </a:t>
            </a:r>
            <a:r>
              <a:rPr lang="en-US" dirty="0"/>
              <a:t>that touched the mountain would be stoned:</a:t>
            </a:r>
          </a:p>
          <a:p>
            <a:pPr lvl="1"/>
            <a:r>
              <a:rPr lang="en-US" i="1" dirty="0">
                <a:solidFill>
                  <a:srgbClr val="000099"/>
                </a:solidFill>
                <a:latin typeface="Cambria" panose="02040503050406030204" pitchFamily="18" charset="0"/>
                <a:ea typeface="Cambria" panose="02040503050406030204" pitchFamily="18" charset="0"/>
              </a:rPr>
              <a:t>Whoever touches the mountain shall be put to death. No hand shall touch him, but he shall be stoned or shot; </a:t>
            </a:r>
            <a:r>
              <a:rPr lang="en-US" b="1" i="1" dirty="0">
                <a:solidFill>
                  <a:srgbClr val="000099"/>
                </a:solidFill>
                <a:latin typeface="Cambria" panose="02040503050406030204" pitchFamily="18" charset="0"/>
                <a:ea typeface="Cambria" panose="02040503050406030204" pitchFamily="18" charset="0"/>
              </a:rPr>
              <a:t>whether beast or man</a:t>
            </a:r>
            <a:r>
              <a:rPr lang="en-US" i="1" dirty="0">
                <a:solidFill>
                  <a:srgbClr val="000099"/>
                </a:solidFill>
                <a:latin typeface="Cambria" panose="02040503050406030204" pitchFamily="18" charset="0"/>
                <a:ea typeface="Cambria" panose="02040503050406030204" pitchFamily="18" charset="0"/>
              </a:rPr>
              <a:t>, he shall not live. </a:t>
            </a:r>
            <a:r>
              <a:rPr lang="en-US" dirty="0"/>
              <a:t>(Ex 19:12b-13)</a:t>
            </a:r>
          </a:p>
          <a:p>
            <a:r>
              <a:rPr lang="en-US" dirty="0"/>
              <a:t>The author focuses on the command to execute animals in order to underscore the </a:t>
            </a:r>
            <a:r>
              <a:rPr lang="en-US" b="1" i="1" dirty="0"/>
              <a:t>strictness</a:t>
            </a:r>
            <a:r>
              <a:rPr lang="en-US" dirty="0"/>
              <a:t> of the requirements and the </a:t>
            </a:r>
            <a:r>
              <a:rPr lang="en-US" b="1" i="1" dirty="0"/>
              <a:t>terror</a:t>
            </a:r>
            <a:r>
              <a:rPr lang="en-US" dirty="0"/>
              <a:t> the people felt.</a:t>
            </a:r>
          </a:p>
          <a:p>
            <a:r>
              <a:rPr lang="en-US" b="1" i="1" dirty="0"/>
              <a:t>Even animals </a:t>
            </a:r>
            <a:r>
              <a:rPr lang="en-US" dirty="0"/>
              <a:t>which were not capable of understanding what was going on, </a:t>
            </a:r>
            <a:r>
              <a:rPr lang="en-US" b="1" i="1" dirty="0"/>
              <a:t>were not to be spared from punishment</a:t>
            </a:r>
            <a:r>
              <a:rPr lang="en-US" dirty="0"/>
              <a:t> if they happened to wander near the mountain and touch it.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397 </a:t>
            </a:r>
          </a:p>
        </p:txBody>
      </p:sp>
    </p:spTree>
    <p:extLst>
      <p:ext uri="{BB962C8B-B14F-4D97-AF65-F5344CB8AC3E}">
        <p14:creationId xmlns:p14="http://schemas.microsoft.com/office/powerpoint/2010/main" val="14369214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94186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Indeed, so terrifying was the sight that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Moses said, “I tremble with fear.”</a:t>
            </a:r>
            <a:endParaRPr kumimoji="0" lang="en-US" sz="280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008587"/>
            <a:ext cx="8700536" cy="5451081"/>
          </a:xfrm>
        </p:spPr>
        <p:txBody>
          <a:bodyPr>
            <a:normAutofit lnSpcReduction="10000"/>
          </a:bodyPr>
          <a:lstStyle/>
          <a:p>
            <a:r>
              <a:rPr lang="en-US" dirty="0"/>
              <a:t>Nor was the terror confined to </a:t>
            </a:r>
            <a:r>
              <a:rPr lang="en-US" b="1" i="1" dirty="0"/>
              <a:t>ordinary</a:t>
            </a:r>
            <a:r>
              <a:rPr lang="en-US" dirty="0"/>
              <a:t> Israelites.</a:t>
            </a:r>
          </a:p>
          <a:p>
            <a:r>
              <a:rPr lang="en-US" dirty="0"/>
              <a:t>The author tells us that </a:t>
            </a:r>
            <a:r>
              <a:rPr lang="en-US" b="1" i="1" dirty="0"/>
              <a:t>even Moses</a:t>
            </a:r>
            <a:r>
              <a:rPr lang="en-US" dirty="0"/>
              <a:t> as the leader and deliverer of Israel </a:t>
            </a:r>
            <a:r>
              <a:rPr lang="en-US" b="1" i="1" dirty="0"/>
              <a:t>trembled with fear</a:t>
            </a:r>
            <a:r>
              <a:rPr lang="en-US" dirty="0"/>
              <a:t>.</a:t>
            </a:r>
          </a:p>
          <a:p>
            <a:r>
              <a:rPr lang="en-US" dirty="0"/>
              <a:t>For the most part, the OT account emphasizes the </a:t>
            </a:r>
            <a:r>
              <a:rPr lang="en-US" b="1" i="1" dirty="0"/>
              <a:t>people</a:t>
            </a:r>
            <a:r>
              <a:rPr lang="en-US" dirty="0"/>
              <a:t> shuddering in terror rather than Moses (Ex 19:16; 20:18; Deut 5:5)</a:t>
            </a:r>
          </a:p>
          <a:p>
            <a:r>
              <a:rPr lang="en-US" dirty="0"/>
              <a:t>The only </a:t>
            </a:r>
            <a:r>
              <a:rPr lang="en-US" b="1" i="1" dirty="0"/>
              <a:t>explicit</a:t>
            </a:r>
            <a:r>
              <a:rPr lang="en-US" dirty="0"/>
              <a:t> reference to Moses’ fear in the OT is found in the account of the golden calf (Deut 9:19).</a:t>
            </a:r>
          </a:p>
          <a:p>
            <a:r>
              <a:rPr lang="en-US" dirty="0"/>
              <a:t>But the main point here is that what happened at Sinai graphically illustrates that under the old covenant believers couldn’t draw near to God.</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397-398 </a:t>
            </a:r>
          </a:p>
        </p:txBody>
      </p:sp>
    </p:spTree>
    <p:extLst>
      <p:ext uri="{BB962C8B-B14F-4D97-AF65-F5344CB8AC3E}">
        <p14:creationId xmlns:p14="http://schemas.microsoft.com/office/powerpoint/2010/main" val="10981356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3227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9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But you have come to Mount Zion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to the city of the living God, the heavenly Jerusalem, and to innumerable angels in festal gathering</a:t>
            </a:r>
            <a:endParaRPr kumimoji="0" lang="en-US" sz="28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318620"/>
            <a:ext cx="8700536" cy="5141048"/>
          </a:xfrm>
        </p:spPr>
        <p:txBody>
          <a:bodyPr>
            <a:normAutofit/>
          </a:bodyPr>
          <a:lstStyle/>
          <a:p>
            <a:r>
              <a:rPr lang="en-US" dirty="0"/>
              <a:t>The </a:t>
            </a:r>
            <a:r>
              <a:rPr lang="en-US" b="1" i="1" dirty="0"/>
              <a:t>contrast</a:t>
            </a:r>
            <a:r>
              <a:rPr lang="en-US" dirty="0"/>
              <a:t> between Mount Sinai and Mount Zion is </a:t>
            </a:r>
            <a:r>
              <a:rPr lang="en-US" b="1" i="1" dirty="0"/>
              <a:t>stunning</a:t>
            </a:r>
            <a:r>
              <a:rPr lang="en-US" dirty="0"/>
              <a:t>.</a:t>
            </a:r>
          </a:p>
          <a:p>
            <a:r>
              <a:rPr lang="en-US" dirty="0"/>
              <a:t>The author paints in striking colors the difference between </a:t>
            </a:r>
            <a:r>
              <a:rPr lang="en-US" b="1" i="1" dirty="0"/>
              <a:t>paralyzing terror </a:t>
            </a:r>
            <a:r>
              <a:rPr lang="en-US" dirty="0"/>
              <a:t>and </a:t>
            </a:r>
            <a:r>
              <a:rPr lang="en-US" b="1" i="1" dirty="0"/>
              <a:t>extraordinary joy</a:t>
            </a:r>
            <a:r>
              <a:rPr lang="en-US" dirty="0"/>
              <a:t>.</a:t>
            </a:r>
          </a:p>
          <a:p>
            <a:r>
              <a:rPr lang="en-US" dirty="0"/>
              <a:t>Instead of coming to Mount Sinai, where there is fear and foreboding, the readers have </a:t>
            </a:r>
            <a:r>
              <a:rPr lang="en-US" b="1" i="1" dirty="0"/>
              <a:t>joyfully</a:t>
            </a:r>
            <a:r>
              <a:rPr lang="en-US" dirty="0"/>
              <a:t>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come</a:t>
            </a:r>
            <a:r>
              <a:rPr lang="en-US" dirty="0"/>
              <a: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Mount Zion</a:t>
            </a:r>
            <a:r>
              <a:rPr lang="en-US" dirty="0"/>
              <a:t>”.</a:t>
            </a:r>
          </a:p>
          <a:p>
            <a:r>
              <a:rPr lang="en-US" dirty="0"/>
              <a:t>There is an already-but-not-yet dimension to the promise here, for they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have come</a:t>
            </a:r>
            <a:r>
              <a:rPr lang="en-US" dirty="0"/>
              <a:t>” to Zion, but the </a:t>
            </a:r>
            <a:r>
              <a:rPr lang="en-US" b="1" i="1" dirty="0"/>
              <a:t>fullness</a:t>
            </a:r>
            <a:r>
              <a:rPr lang="en-US" dirty="0"/>
              <a:t> of Zion is not theirs yet.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398-400 </a:t>
            </a:r>
          </a:p>
        </p:txBody>
      </p:sp>
    </p:spTree>
    <p:extLst>
      <p:ext uri="{BB962C8B-B14F-4D97-AF65-F5344CB8AC3E}">
        <p14:creationId xmlns:p14="http://schemas.microsoft.com/office/powerpoint/2010/main" val="34409197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3227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9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you have come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Mount Zion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city of the living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heavenly Jerusalem</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innumerable angels in festal gathering</a:t>
            </a:r>
            <a:endParaRPr kumimoji="0" lang="en-US" sz="28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318620"/>
            <a:ext cx="8700536" cy="5141048"/>
          </a:xfrm>
        </p:spPr>
        <p:txBody>
          <a:bodyPr>
            <a:normAutofit lnSpcReduction="10000"/>
          </a:bodyPr>
          <a:lstStyle/>
          <a:p>
            <a:r>
              <a:rPr lang="en-US" dirty="0"/>
              <a:t>“</a:t>
            </a:r>
            <a:r>
              <a:rPr lang="en-US" i="1" dirty="0">
                <a:solidFill>
                  <a:srgbClr val="000099"/>
                </a:solidFill>
                <a:latin typeface="Cambria" panose="02040503050406030204" pitchFamily="18" charset="0"/>
                <a:ea typeface="Cambria" panose="02040503050406030204" pitchFamily="18" charset="0"/>
              </a:rPr>
              <a:t>Mount Zion </a:t>
            </a:r>
            <a:r>
              <a:rPr lang="en-US" dirty="0"/>
              <a:t>”, historically, is </a:t>
            </a:r>
            <a:r>
              <a:rPr lang="en-US" b="1" i="1" dirty="0"/>
              <a:t>part </a:t>
            </a:r>
            <a:r>
              <a:rPr lang="en-US" dirty="0"/>
              <a:t>of Jerusalem that was originally captured by David (2 Sam 5:7), and eventually came to be identified </a:t>
            </a:r>
            <a:r>
              <a:rPr lang="en-US" b="1" i="1" dirty="0"/>
              <a:t>with</a:t>
            </a:r>
            <a:r>
              <a:rPr lang="en-US" dirty="0"/>
              <a:t> Jerusalem.</a:t>
            </a:r>
          </a:p>
          <a:p>
            <a:r>
              <a:rPr lang="en-US" dirty="0"/>
              <a:t>In the OT, Mount Zion is often referred to as God’s “</a:t>
            </a:r>
            <a:r>
              <a:rPr lang="en-US" i="1" dirty="0">
                <a:solidFill>
                  <a:srgbClr val="000099"/>
                </a:solidFill>
                <a:latin typeface="Cambria" panose="02040503050406030204" pitchFamily="18" charset="0"/>
                <a:ea typeface="Cambria" panose="02040503050406030204" pitchFamily="18" charset="0"/>
              </a:rPr>
              <a:t>holy mountain</a:t>
            </a:r>
            <a:r>
              <a:rPr lang="en-US" dirty="0"/>
              <a:t>” (Ps 2:6; 48:1-2; Joel 2:1; 3:17) where he “</a:t>
            </a:r>
            <a:r>
              <a:rPr lang="en-US" i="1" dirty="0">
                <a:solidFill>
                  <a:srgbClr val="000099"/>
                </a:solidFill>
                <a:latin typeface="Cambria" panose="02040503050406030204" pitchFamily="18" charset="0"/>
                <a:ea typeface="Cambria" panose="02040503050406030204" pitchFamily="18" charset="0"/>
              </a:rPr>
              <a:t>dwells</a:t>
            </a:r>
            <a:r>
              <a:rPr lang="en-US" dirty="0"/>
              <a:t>” (Ps 135:21; Isa 8:18; 33:5; Joel 3:17,21).</a:t>
            </a:r>
          </a:p>
          <a:p>
            <a:r>
              <a:rPr lang="en-US" dirty="0"/>
              <a:t>Here in our passage,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Mount Zion</a:t>
            </a:r>
            <a:r>
              <a:rPr lang="en-US" dirty="0"/>
              <a:t>” is </a:t>
            </a:r>
            <a:r>
              <a:rPr lang="en-US" b="1" i="1" dirty="0"/>
              <a:t>equated</a:t>
            </a:r>
            <a:r>
              <a:rPr lang="en-US" dirty="0"/>
              <a:t> with:</a:t>
            </a:r>
          </a:p>
          <a:p>
            <a:pPr lvl="1"/>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city of the living God</a:t>
            </a:r>
          </a:p>
          <a:p>
            <a:pPr lvl="1"/>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heavenly Jerusalem</a:t>
            </a:r>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398-400 </a:t>
            </a:r>
          </a:p>
        </p:txBody>
      </p:sp>
    </p:spTree>
    <p:extLst>
      <p:ext uri="{BB962C8B-B14F-4D97-AF65-F5344CB8AC3E}">
        <p14:creationId xmlns:p14="http://schemas.microsoft.com/office/powerpoint/2010/main" val="208680126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3227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9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you have come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Mount Zion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city of the living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heavenly Jerusalem</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innumerable angels in festal gathering</a:t>
            </a:r>
            <a:endParaRPr kumimoji="0" lang="en-US" sz="28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318620"/>
            <a:ext cx="8700536" cy="5141048"/>
          </a:xfrm>
        </p:spPr>
        <p:txBody>
          <a:bodyPr>
            <a:normAutofit/>
          </a:bodyPr>
          <a:lstStyle/>
          <a:p>
            <a:r>
              <a:rPr lang="en-US" dirty="0"/>
              <a:t>The first two titles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Mount Zion</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the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city of the living God</a:t>
            </a:r>
            <a:r>
              <a:rPr lang="en-US" dirty="0"/>
              <a:t>) bring to mind Psalm 48:1-2:</a:t>
            </a:r>
          </a:p>
          <a:p>
            <a:pPr lvl="1"/>
            <a:r>
              <a:rPr lang="en-US" i="1" dirty="0">
                <a:solidFill>
                  <a:srgbClr val="000099"/>
                </a:solidFill>
                <a:latin typeface="Cambria" panose="02040503050406030204" pitchFamily="18" charset="0"/>
                <a:ea typeface="Cambria" panose="02040503050406030204" pitchFamily="18" charset="0"/>
              </a:rPr>
              <a:t>Great is the LORD and greatly to be praised in </a:t>
            </a:r>
            <a:r>
              <a:rPr lang="en-US" b="1" i="1" dirty="0">
                <a:solidFill>
                  <a:srgbClr val="000099"/>
                </a:solidFill>
                <a:latin typeface="Cambria" panose="02040503050406030204" pitchFamily="18" charset="0"/>
                <a:ea typeface="Cambria" panose="02040503050406030204" pitchFamily="18" charset="0"/>
              </a:rPr>
              <a:t>the city of our God</a:t>
            </a:r>
            <a:r>
              <a:rPr lang="en-US" i="1" dirty="0">
                <a:solidFill>
                  <a:srgbClr val="000099"/>
                </a:solidFill>
                <a:latin typeface="Cambria" panose="02040503050406030204" pitchFamily="18" charset="0"/>
                <a:ea typeface="Cambria" panose="02040503050406030204" pitchFamily="18" charset="0"/>
              </a:rPr>
              <a:t>! His </a:t>
            </a:r>
            <a:r>
              <a:rPr lang="en-US" b="1" i="1" dirty="0">
                <a:solidFill>
                  <a:srgbClr val="000099"/>
                </a:solidFill>
                <a:latin typeface="Cambria" panose="02040503050406030204" pitchFamily="18" charset="0"/>
                <a:ea typeface="Cambria" panose="02040503050406030204" pitchFamily="18" charset="0"/>
              </a:rPr>
              <a:t>holy mountain</a:t>
            </a:r>
            <a:r>
              <a:rPr lang="en-US" i="1" dirty="0">
                <a:solidFill>
                  <a:srgbClr val="000099"/>
                </a:solidFill>
                <a:latin typeface="Cambria" panose="02040503050406030204" pitchFamily="18" charset="0"/>
                <a:ea typeface="Cambria" panose="02040503050406030204" pitchFamily="18" charset="0"/>
              </a:rPr>
              <a:t>, beautiful in elevation, is the joy of all the earth, </a:t>
            </a:r>
            <a:r>
              <a:rPr lang="en-US" b="1" i="1" dirty="0">
                <a:solidFill>
                  <a:srgbClr val="000099"/>
                </a:solidFill>
                <a:latin typeface="Cambria" panose="02040503050406030204" pitchFamily="18" charset="0"/>
                <a:ea typeface="Cambria" panose="02040503050406030204" pitchFamily="18" charset="0"/>
              </a:rPr>
              <a:t>Mount Zion</a:t>
            </a:r>
            <a:r>
              <a:rPr lang="en-US" i="1" dirty="0">
                <a:solidFill>
                  <a:srgbClr val="000099"/>
                </a:solidFill>
                <a:latin typeface="Cambria" panose="02040503050406030204" pitchFamily="18" charset="0"/>
                <a:ea typeface="Cambria" panose="02040503050406030204" pitchFamily="18" charset="0"/>
              </a:rPr>
              <a:t>, in the far north, </a:t>
            </a:r>
            <a:r>
              <a:rPr lang="en-US" b="1" i="1" dirty="0">
                <a:solidFill>
                  <a:srgbClr val="000099"/>
                </a:solidFill>
                <a:latin typeface="Cambria" panose="02040503050406030204" pitchFamily="18" charset="0"/>
                <a:ea typeface="Cambria" panose="02040503050406030204" pitchFamily="18" charset="0"/>
              </a:rPr>
              <a:t>the city of the great King</a:t>
            </a:r>
            <a:r>
              <a:rPr lang="en-US" i="1" dirty="0">
                <a:solidFill>
                  <a:srgbClr val="000099"/>
                </a:solidFill>
                <a:latin typeface="Cambria" panose="02040503050406030204" pitchFamily="18" charset="0"/>
                <a:ea typeface="Cambria" panose="02040503050406030204" pitchFamily="18" charset="0"/>
              </a:rPr>
              <a:t>. </a:t>
            </a:r>
          </a:p>
          <a:p>
            <a:r>
              <a:rPr lang="en-US" dirty="0"/>
              <a:t>The third title,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heavenly Jerusalem</a:t>
            </a:r>
            <a:r>
              <a:rPr lang="en-US" dirty="0"/>
              <a:t>,” however, casts a new light on the others. </a:t>
            </a:r>
          </a:p>
          <a:p>
            <a:r>
              <a:rPr lang="en-US" dirty="0"/>
              <a:t>The location of new covenant Christians’ worship is “</a:t>
            </a:r>
            <a:r>
              <a:rPr lang="en-US" b="1" i="1" dirty="0">
                <a:solidFill>
                  <a:srgbClr val="000099"/>
                </a:solidFill>
                <a:latin typeface="Cambria" panose="02040503050406030204" pitchFamily="18" charset="0"/>
                <a:ea typeface="Cambria" panose="02040503050406030204" pitchFamily="18" charset="0"/>
              </a:rPr>
              <a:t>not</a:t>
            </a:r>
            <a:r>
              <a:rPr lang="en-US" b="1" i="1" dirty="0"/>
              <a:t>”</a:t>
            </a:r>
            <a:r>
              <a:rPr lang="en-US" dirty="0"/>
              <a:t> on a mountain that “</a:t>
            </a:r>
            <a:r>
              <a:rPr lang="en-US" i="1" dirty="0">
                <a:solidFill>
                  <a:srgbClr val="000099"/>
                </a:solidFill>
                <a:latin typeface="Cambria" panose="02040503050406030204" pitchFamily="18" charset="0"/>
                <a:ea typeface="Cambria" panose="02040503050406030204" pitchFamily="18" charset="0"/>
              </a:rPr>
              <a:t>may be touched</a:t>
            </a:r>
            <a:r>
              <a:rPr lang="en-US" dirty="0"/>
              <a:t>” (verse 18) anywhere on earth.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325-326)</a:t>
            </a:r>
          </a:p>
        </p:txBody>
      </p:sp>
    </p:spTree>
    <p:extLst>
      <p:ext uri="{BB962C8B-B14F-4D97-AF65-F5344CB8AC3E}">
        <p14:creationId xmlns:p14="http://schemas.microsoft.com/office/powerpoint/2010/main" val="396028391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3227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9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you have come to Mount Zion and to the city of the living God,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heavenly Jerusalem</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innumerable angels in festal gathering</a:t>
            </a:r>
            <a:endParaRPr kumimoji="0" lang="en-US" sz="28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318620"/>
            <a:ext cx="8700536" cy="5141048"/>
          </a:xfrm>
        </p:spPr>
        <p:txBody>
          <a:bodyPr>
            <a:normAutofit fontScale="85000" lnSpcReduction="10000"/>
          </a:bodyPr>
          <a:lstStyle/>
          <a:p>
            <a:r>
              <a:rPr lang="en-US" dirty="0"/>
              <a:t>The </a:t>
            </a:r>
            <a:r>
              <a:rPr lang="en-US" b="1" i="1" dirty="0"/>
              <a:t>apostle Paul </a:t>
            </a:r>
            <a:r>
              <a:rPr lang="en-US" dirty="0"/>
              <a:t>identified </a:t>
            </a:r>
            <a:r>
              <a:rPr lang="en-US" b="1" i="1" dirty="0"/>
              <a:t>Mount Sinai </a:t>
            </a:r>
            <a:r>
              <a:rPr lang="en-US" dirty="0"/>
              <a:t>and the Mosaic law that was delivered there with the “</a:t>
            </a:r>
            <a:r>
              <a:rPr lang="en-US" i="1" dirty="0">
                <a:solidFill>
                  <a:srgbClr val="000099"/>
                </a:solidFill>
                <a:latin typeface="Cambria" panose="02040503050406030204" pitchFamily="18" charset="0"/>
                <a:ea typeface="Cambria" panose="02040503050406030204" pitchFamily="18" charset="0"/>
              </a:rPr>
              <a:t>present Jerusalem</a:t>
            </a:r>
            <a:r>
              <a:rPr lang="en-US" dirty="0"/>
              <a:t>” (Gal 4:25) – the center of the Judaism of his day, which </a:t>
            </a:r>
            <a:r>
              <a:rPr lang="en-US" b="1" i="1" dirty="0"/>
              <a:t>rejected</a:t>
            </a:r>
            <a:r>
              <a:rPr lang="en-US" dirty="0"/>
              <a:t> Jesus’ gospel of grace. </a:t>
            </a:r>
          </a:p>
          <a:p>
            <a:r>
              <a:rPr lang="en-US" dirty="0"/>
              <a:t>Paul goes on to say in that passage, that </a:t>
            </a:r>
            <a:r>
              <a:rPr lang="en-US" b="1" i="1" dirty="0"/>
              <a:t>in contrast</a:t>
            </a:r>
            <a:r>
              <a:rPr lang="en-US" dirty="0"/>
              <a:t>, believers in Jesus can look to the “</a:t>
            </a:r>
            <a:r>
              <a:rPr lang="en-US" i="1" dirty="0">
                <a:solidFill>
                  <a:srgbClr val="000099"/>
                </a:solidFill>
                <a:latin typeface="Cambria" panose="02040503050406030204" pitchFamily="18" charset="0"/>
                <a:ea typeface="Cambria" panose="02040503050406030204" pitchFamily="18" charset="0"/>
              </a:rPr>
              <a:t>Jerusalem above</a:t>
            </a:r>
            <a:r>
              <a:rPr lang="en-US" dirty="0"/>
              <a:t>” (=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heavenly Jerusalem</a:t>
            </a:r>
            <a:r>
              <a:rPr lang="en-US" dirty="0"/>
              <a:t>) as their mother (Gal 4:21-31). </a:t>
            </a:r>
          </a:p>
          <a:p>
            <a:r>
              <a:rPr lang="en-US" dirty="0"/>
              <a:t>Likewise, one of the </a:t>
            </a:r>
            <a:r>
              <a:rPr lang="en-US" b="1" i="1" dirty="0"/>
              <a:t>apostle John’s </a:t>
            </a:r>
            <a:r>
              <a:rPr lang="en-US" dirty="0"/>
              <a:t>visions in the book of Revelation identified the </a:t>
            </a:r>
            <a:r>
              <a:rPr lang="en-US" b="1" i="1" dirty="0"/>
              <a:t>earthly Jerusalem </a:t>
            </a:r>
            <a:r>
              <a:rPr lang="en-US" dirty="0"/>
              <a:t>in which “</a:t>
            </a:r>
            <a:r>
              <a:rPr lang="en-US" i="1" dirty="0">
                <a:solidFill>
                  <a:srgbClr val="000099"/>
                </a:solidFill>
                <a:latin typeface="Cambria" panose="02040503050406030204" pitchFamily="18" charset="0"/>
                <a:ea typeface="Cambria" panose="02040503050406030204" pitchFamily="18" charset="0"/>
              </a:rPr>
              <a:t>their Lord was crucified</a:t>
            </a:r>
            <a:r>
              <a:rPr lang="en-US" dirty="0"/>
              <a:t>” with the “</a:t>
            </a:r>
            <a:r>
              <a:rPr lang="en-US" i="1" dirty="0">
                <a:solidFill>
                  <a:srgbClr val="000099"/>
                </a:solidFill>
                <a:latin typeface="Cambria" panose="02040503050406030204" pitchFamily="18" charset="0"/>
                <a:ea typeface="Cambria" panose="02040503050406030204" pitchFamily="18" charset="0"/>
              </a:rPr>
              <a:t>great city</a:t>
            </a:r>
            <a:r>
              <a:rPr lang="en-US" dirty="0"/>
              <a:t>” that </a:t>
            </a:r>
            <a:r>
              <a:rPr lang="en-US" b="1" i="1" dirty="0"/>
              <a:t>rejected</a:t>
            </a:r>
            <a:r>
              <a:rPr lang="en-US" dirty="0"/>
              <a:t> God’s witnesses, (Rev 11:8). </a:t>
            </a:r>
          </a:p>
          <a:p>
            <a:r>
              <a:rPr lang="en-US" b="1" i="1" dirty="0"/>
              <a:t>By contrast</a:t>
            </a:r>
            <a:r>
              <a:rPr lang="en-US" dirty="0"/>
              <a:t>, in a later vision, John saw the “</a:t>
            </a:r>
            <a:r>
              <a:rPr lang="en-US" b="1" i="1" dirty="0">
                <a:solidFill>
                  <a:srgbClr val="000099"/>
                </a:solidFill>
                <a:latin typeface="Cambria" panose="02040503050406030204" pitchFamily="18" charset="0"/>
                <a:ea typeface="Cambria" panose="02040503050406030204" pitchFamily="18" charset="0"/>
              </a:rPr>
              <a:t>holy city</a:t>
            </a:r>
            <a:r>
              <a:rPr lang="en-US" i="1" dirty="0">
                <a:solidFill>
                  <a:srgbClr val="000099"/>
                </a:solidFill>
                <a:latin typeface="Cambria" panose="02040503050406030204" pitchFamily="18" charset="0"/>
                <a:ea typeface="Cambria" panose="02040503050406030204" pitchFamily="18" charset="0"/>
              </a:rPr>
              <a:t>, [the] </a:t>
            </a:r>
            <a:r>
              <a:rPr lang="en-US" b="1" i="1" dirty="0">
                <a:solidFill>
                  <a:srgbClr val="000099"/>
                </a:solidFill>
                <a:latin typeface="Cambria" panose="02040503050406030204" pitchFamily="18" charset="0"/>
                <a:ea typeface="Cambria" panose="02040503050406030204" pitchFamily="18" charset="0"/>
              </a:rPr>
              <a:t>new</a:t>
            </a:r>
            <a:r>
              <a:rPr lang="en-US" i="1" dirty="0">
                <a:solidFill>
                  <a:srgbClr val="000099"/>
                </a:solidFill>
                <a:latin typeface="Cambria" panose="02040503050406030204" pitchFamily="18" charset="0"/>
                <a:ea typeface="Cambria" panose="02040503050406030204" pitchFamily="18" charset="0"/>
              </a:rPr>
              <a:t> </a:t>
            </a:r>
            <a:r>
              <a:rPr lang="en-US" b="1" i="1" dirty="0">
                <a:solidFill>
                  <a:srgbClr val="000099"/>
                </a:solidFill>
                <a:latin typeface="Cambria" panose="02040503050406030204" pitchFamily="18" charset="0"/>
                <a:ea typeface="Cambria" panose="02040503050406030204" pitchFamily="18" charset="0"/>
              </a:rPr>
              <a:t>Jerusalem</a:t>
            </a:r>
            <a:r>
              <a:rPr lang="en-US" i="1" dirty="0">
                <a:solidFill>
                  <a:srgbClr val="000099"/>
                </a:solidFill>
                <a:latin typeface="Cambria" panose="02040503050406030204" pitchFamily="18" charset="0"/>
                <a:ea typeface="Cambria" panose="02040503050406030204" pitchFamily="18" charset="0"/>
              </a:rPr>
              <a:t>, coming down out of </a:t>
            </a:r>
            <a:r>
              <a:rPr lang="en-US" b="1" i="1" dirty="0">
                <a:solidFill>
                  <a:srgbClr val="000099"/>
                </a:solidFill>
                <a:latin typeface="Cambria" panose="02040503050406030204" pitchFamily="18" charset="0"/>
                <a:ea typeface="Cambria" panose="02040503050406030204" pitchFamily="18" charset="0"/>
              </a:rPr>
              <a:t>heaven</a:t>
            </a:r>
            <a:r>
              <a:rPr lang="en-US" i="1" dirty="0">
                <a:solidFill>
                  <a:srgbClr val="000099"/>
                </a:solidFill>
                <a:latin typeface="Cambria" panose="02040503050406030204" pitchFamily="18" charset="0"/>
                <a:ea typeface="Cambria" panose="02040503050406030204" pitchFamily="18" charset="0"/>
              </a:rPr>
              <a:t> from God</a:t>
            </a:r>
            <a:r>
              <a:rPr lang="en-US" dirty="0"/>
              <a:t>” (Rev 21:2).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325-326)</a:t>
            </a:r>
          </a:p>
        </p:txBody>
      </p:sp>
    </p:spTree>
    <p:extLst>
      <p:ext uri="{BB962C8B-B14F-4D97-AF65-F5344CB8AC3E}">
        <p14:creationId xmlns:p14="http://schemas.microsoft.com/office/powerpoint/2010/main" val="403297781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3227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9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you have come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Mount Zion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the city of the living God, the heavenly Jerusalem</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innumerable angels in festal gathering</a:t>
            </a:r>
            <a:endParaRPr kumimoji="0" lang="en-US" sz="28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318620"/>
            <a:ext cx="8700536" cy="5141048"/>
          </a:xfrm>
        </p:spPr>
        <p:txBody>
          <a:bodyPr>
            <a:normAutofit/>
          </a:bodyPr>
          <a:lstStyle/>
          <a:p>
            <a:r>
              <a:rPr lang="en-US" dirty="0"/>
              <a:t>So in Jesus we now have access to the </a:t>
            </a:r>
            <a:r>
              <a:rPr lang="en-US" b="1" i="1" dirty="0"/>
              <a:t>better</a:t>
            </a:r>
            <a:r>
              <a:rPr lang="en-US" dirty="0"/>
              <a:t> sanctuary in the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heavenly</a:t>
            </a:r>
            <a:r>
              <a:rPr lang="en-US" dirty="0"/>
              <a:t>” city of God.</a:t>
            </a:r>
          </a:p>
          <a:p>
            <a:r>
              <a:rPr lang="en-US" dirty="0"/>
              <a:t>And, as mentioned earlier, there is an already-but-not-yet aspect to this access: </a:t>
            </a:r>
          </a:p>
          <a:p>
            <a:pPr lvl="1"/>
            <a:r>
              <a:rPr lang="en-US" dirty="0"/>
              <a:t>On one hand this heavenly city is something believers </a:t>
            </a:r>
            <a:r>
              <a:rPr lang="en-US" b="1" i="1" dirty="0"/>
              <a:t>anticipate</a:t>
            </a:r>
            <a:r>
              <a:rPr lang="en-US" dirty="0"/>
              <a:t> (Heb 11:10,16) – the “</a:t>
            </a:r>
            <a:r>
              <a:rPr lang="en-US" i="1" dirty="0">
                <a:solidFill>
                  <a:srgbClr val="000099"/>
                </a:solidFill>
                <a:latin typeface="Cambria" panose="02040503050406030204" pitchFamily="18" charset="0"/>
                <a:ea typeface="Cambria" panose="02040503050406030204" pitchFamily="18" charset="0"/>
              </a:rPr>
              <a:t>city that is </a:t>
            </a:r>
            <a:r>
              <a:rPr lang="en-US" b="1" i="1" dirty="0">
                <a:solidFill>
                  <a:srgbClr val="000099"/>
                </a:solidFill>
                <a:latin typeface="Cambria" panose="02040503050406030204" pitchFamily="18" charset="0"/>
                <a:ea typeface="Cambria" panose="02040503050406030204" pitchFamily="18" charset="0"/>
              </a:rPr>
              <a:t>to come</a:t>
            </a:r>
            <a:r>
              <a:rPr lang="en-US" dirty="0"/>
              <a:t>”</a:t>
            </a:r>
            <a:r>
              <a:rPr lang="en-US" i="1" dirty="0">
                <a:solidFill>
                  <a:srgbClr val="000099"/>
                </a:solidFill>
                <a:latin typeface="Cambria" panose="02040503050406030204" pitchFamily="18" charset="0"/>
                <a:ea typeface="Cambria" panose="02040503050406030204" pitchFamily="18" charset="0"/>
              </a:rPr>
              <a:t> </a:t>
            </a:r>
            <a:r>
              <a:rPr lang="en-US" dirty="0"/>
              <a:t>(Heb 13:14).</a:t>
            </a:r>
          </a:p>
          <a:p>
            <a:pPr lvl="1"/>
            <a:r>
              <a:rPr lang="en-US" dirty="0"/>
              <a:t>But there is a sense in which they have </a:t>
            </a:r>
            <a:r>
              <a:rPr lang="en-US" b="1" i="1" dirty="0"/>
              <a:t>already</a:t>
            </a:r>
            <a:r>
              <a:rPr lang="en-US" dirty="0"/>
              <a:t> “</a:t>
            </a:r>
            <a:r>
              <a:rPr kumimoji="0" lang="en-US"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come</a:t>
            </a:r>
            <a:r>
              <a:rPr lang="en-US" dirty="0"/>
              <a:t>” (perfect tense in the Greek) to that city and </a:t>
            </a:r>
            <a:r>
              <a:rPr lang="en-US" b="1" i="1" dirty="0"/>
              <a:t>are</a:t>
            </a:r>
            <a:r>
              <a:rPr lang="en-US" dirty="0"/>
              <a:t> (present tense) its citizens (Phil 3:20)!</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398-400 </a:t>
            </a:r>
          </a:p>
        </p:txBody>
      </p:sp>
    </p:spTree>
    <p:extLst>
      <p:ext uri="{BB962C8B-B14F-4D97-AF65-F5344CB8AC3E}">
        <p14:creationId xmlns:p14="http://schemas.microsoft.com/office/powerpoint/2010/main" val="31453028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3227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9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you have come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Mount Zion and to the city of the living God, the heavenly Jerusalem,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innumerable angels in festal gathering</a:t>
            </a:r>
            <a:endParaRPr kumimoji="0" lang="en-US" sz="280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318620"/>
            <a:ext cx="8700536" cy="5141048"/>
          </a:xfrm>
        </p:spPr>
        <p:txBody>
          <a:bodyPr>
            <a:normAutofit lnSpcReduction="10000"/>
          </a:bodyPr>
          <a:lstStyle/>
          <a:p>
            <a:r>
              <a:rPr lang="en-US" dirty="0"/>
              <a:t>Believers have also come to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innumerable angels in festal gathering.</a:t>
            </a:r>
            <a:r>
              <a:rPr lang="en-US" dirty="0"/>
              <a:t>”</a:t>
            </a:r>
          </a:p>
          <a:p>
            <a:r>
              <a:rPr lang="en-US" dirty="0"/>
              <a:t>The heavenly city is inhabited by countless angels. </a:t>
            </a:r>
          </a:p>
          <a:p>
            <a:r>
              <a:rPr lang="en-US" dirty="0"/>
              <a:t>The notion that there are thousands with God in the heavenly realms is rooted in the OT (cf. Deut 33:2; Dan 7:10; so also Jude 14; Rev 5:11).</a:t>
            </a:r>
          </a:p>
          <a:p>
            <a:r>
              <a:rPr lang="en-US" dirty="0"/>
              <a:t>The word translated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festal gathering</a:t>
            </a:r>
            <a:r>
              <a:rPr lang="en-US" dirty="0"/>
              <a:t>” is used in the OT for festivals where Israel worshipped the Lord (Hos 2:13; 9:5; Ezek 46:11), but here we have a picture of angels enthusiastically gathering to worship.</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398-400 </a:t>
            </a:r>
          </a:p>
        </p:txBody>
      </p:sp>
    </p:spTree>
    <p:extLst>
      <p:ext uri="{BB962C8B-B14F-4D97-AF65-F5344CB8AC3E}">
        <p14:creationId xmlns:p14="http://schemas.microsoft.com/office/powerpoint/2010/main" val="3232623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3227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9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assembly of the firstborn who are enrolled in heaven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God, the judge of all, and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spirits of the righteous made perfect</a:t>
            </a:r>
            <a:endParaRPr kumimoji="0" lang="en-US" sz="280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318620"/>
            <a:ext cx="8700536" cy="5141048"/>
          </a:xfrm>
        </p:spPr>
        <p:txBody>
          <a:bodyPr>
            <a:normAutofit/>
          </a:bodyPr>
          <a:lstStyle/>
          <a:p>
            <a:r>
              <a:rPr lang="en-US" dirty="0"/>
              <a:t>The human worshipers “</a:t>
            </a:r>
            <a:r>
              <a:rPr lang="en-US" i="1" dirty="0">
                <a:solidFill>
                  <a:srgbClr val="000099"/>
                </a:solidFill>
                <a:latin typeface="Cambria" panose="02040503050406030204" pitchFamily="18" charset="0"/>
                <a:ea typeface="Cambria" panose="02040503050406030204" pitchFamily="18" charset="0"/>
              </a:rPr>
              <a:t>in heaven</a:t>
            </a:r>
            <a:r>
              <a:rPr lang="en-US" dirty="0"/>
              <a:t>” are introduced under </a:t>
            </a:r>
            <a:r>
              <a:rPr lang="en-US" b="1" i="1" dirty="0"/>
              <a:t>two</a:t>
            </a:r>
            <a:r>
              <a:rPr lang="en-US" dirty="0"/>
              <a:t> titles: </a:t>
            </a:r>
          </a:p>
          <a:p>
            <a:pPr lvl="1"/>
            <a:r>
              <a:rPr lang="en-US" dirty="0"/>
              <a:t>“</a:t>
            </a:r>
            <a:r>
              <a:rPr kumimoji="0" lang="en-US"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assembly of the firstborn who are enrolled in heaven</a:t>
            </a:r>
            <a:r>
              <a:rPr lang="en-US" dirty="0"/>
              <a:t>” </a:t>
            </a:r>
          </a:p>
          <a:p>
            <a:pPr lvl="1"/>
            <a:r>
              <a:rPr lang="en-US" dirty="0"/>
              <a:t>“</a:t>
            </a:r>
            <a:r>
              <a:rPr kumimoji="0" lang="en-US"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spirits of the righteous made perfect</a:t>
            </a:r>
            <a:r>
              <a:rPr lang="en-US" dirty="0"/>
              <a:t>.” </a:t>
            </a:r>
          </a:p>
          <a:p>
            <a:r>
              <a:rPr lang="en-US" dirty="0"/>
              <a:t>The term translated “</a:t>
            </a:r>
            <a:r>
              <a:rPr lang="en-US" i="1" dirty="0">
                <a:solidFill>
                  <a:srgbClr val="000099"/>
                </a:solidFill>
                <a:latin typeface="Cambria" panose="02040503050406030204" pitchFamily="18" charset="0"/>
                <a:ea typeface="Cambria" panose="02040503050406030204" pitchFamily="18" charset="0"/>
              </a:rPr>
              <a:t>assembly</a:t>
            </a:r>
            <a:r>
              <a:rPr lang="en-US" dirty="0"/>
              <a:t>” (</a:t>
            </a:r>
            <a:r>
              <a:rPr lang="en-US" i="1" dirty="0" err="1"/>
              <a:t>ekklēsia</a:t>
            </a:r>
            <a:r>
              <a:rPr lang="en-US" dirty="0"/>
              <a:t>) typically refers to the “church” in the NT. </a:t>
            </a:r>
          </a:p>
          <a:p>
            <a:r>
              <a:rPr lang="en-US" dirty="0"/>
              <a:t>In the Septuagint it is the term for the congregation of Israel assembled to worship in God’s presence (Deut 9:10; 31:30; Ps 26:12; 35:18; etc.).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326-328)</a:t>
            </a:r>
          </a:p>
        </p:txBody>
      </p:sp>
    </p:spTree>
    <p:extLst>
      <p:ext uri="{BB962C8B-B14F-4D97-AF65-F5344CB8AC3E}">
        <p14:creationId xmlns:p14="http://schemas.microsoft.com/office/powerpoint/2010/main" val="14047469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3227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9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assembly of the firstborn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are enrolled in heaven, and to God, the judge of all, and to the spirits of the righteous made perfect</a:t>
            </a:r>
            <a:endParaRPr kumimoji="0" lang="en-US" sz="28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318620"/>
            <a:ext cx="8700536" cy="5141048"/>
          </a:xfrm>
        </p:spPr>
        <p:txBody>
          <a:bodyPr>
            <a:normAutofit fontScale="92500" lnSpcReduction="10000"/>
          </a:bodyPr>
          <a:lstStyle/>
          <a:p>
            <a:r>
              <a:rPr lang="en-US" dirty="0"/>
              <a:t>The plural form of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firstborn</a:t>
            </a:r>
            <a:r>
              <a:rPr lang="en-US" dirty="0"/>
              <a:t>” seems surprising, since we have heard God direct angels to worship his (singular) “</a:t>
            </a:r>
            <a:r>
              <a:rPr lang="en-US" i="1" dirty="0">
                <a:solidFill>
                  <a:srgbClr val="000099"/>
                </a:solidFill>
                <a:latin typeface="Cambria" panose="02040503050406030204" pitchFamily="18" charset="0"/>
                <a:ea typeface="Cambria" panose="02040503050406030204" pitchFamily="18" charset="0"/>
              </a:rPr>
              <a:t>firstborn</a:t>
            </a:r>
            <a:r>
              <a:rPr lang="en-US" dirty="0"/>
              <a:t>” Son (Heb 1:6), the unique “</a:t>
            </a:r>
            <a:r>
              <a:rPr lang="en-US" i="1" dirty="0">
                <a:solidFill>
                  <a:srgbClr val="000099"/>
                </a:solidFill>
                <a:latin typeface="Cambria" panose="02040503050406030204" pitchFamily="18" charset="0"/>
                <a:ea typeface="Cambria" panose="02040503050406030204" pitchFamily="18" charset="0"/>
              </a:rPr>
              <a:t>heir of all things</a:t>
            </a:r>
            <a:r>
              <a:rPr lang="en-US" dirty="0"/>
              <a:t>” (Heb 1:2). </a:t>
            </a:r>
          </a:p>
          <a:p>
            <a:r>
              <a:rPr lang="en-US" dirty="0"/>
              <a:t>Esau’s shortsighted sale of his birthright has just reminded us that only </a:t>
            </a:r>
            <a:r>
              <a:rPr lang="en-US" b="1" i="1" dirty="0"/>
              <a:t>one</a:t>
            </a:r>
            <a:r>
              <a:rPr lang="en-US" dirty="0"/>
              <a:t> son in a family may enjoy the unique privileges of the firstborn (Heb 12:16-17). </a:t>
            </a:r>
          </a:p>
          <a:p>
            <a:r>
              <a:rPr lang="en-US" dirty="0"/>
              <a:t>Yet </a:t>
            </a:r>
            <a:r>
              <a:rPr lang="en-US" b="1" i="1" dirty="0"/>
              <a:t>many</a:t>
            </a:r>
            <a:r>
              <a:rPr lang="en-US" dirty="0"/>
              <a:t> firstborn children of God make up </a:t>
            </a:r>
            <a:r>
              <a:rPr lang="en-US" b="1" i="1" dirty="0"/>
              <a:t>this</a:t>
            </a:r>
            <a:r>
              <a:rPr lang="en-US" dirty="0"/>
              <a:t> heavenly “</a:t>
            </a:r>
            <a:r>
              <a:rPr lang="en-US" sz="3300" i="1" dirty="0">
                <a:solidFill>
                  <a:srgbClr val="000099"/>
                </a:solidFill>
                <a:latin typeface="Cambria" panose="02040503050406030204" pitchFamily="18" charset="0"/>
                <a:ea typeface="Cambria" panose="02040503050406030204" pitchFamily="18" charset="0"/>
              </a:rPr>
              <a:t>assembly</a:t>
            </a:r>
            <a:r>
              <a:rPr lang="en-US" dirty="0"/>
              <a:t>.” </a:t>
            </a:r>
          </a:p>
          <a:p>
            <a:r>
              <a:rPr lang="en-US" dirty="0"/>
              <a:t>This is because all whom the unique divine and messianic Son calls his “</a:t>
            </a:r>
            <a:r>
              <a:rPr lang="en-US" sz="3300" i="1" dirty="0">
                <a:solidFill>
                  <a:srgbClr val="000099"/>
                </a:solidFill>
                <a:latin typeface="Cambria" panose="02040503050406030204" pitchFamily="18" charset="0"/>
                <a:ea typeface="Cambria" panose="02040503050406030204" pitchFamily="18" charset="0"/>
              </a:rPr>
              <a:t>brothers</a:t>
            </a:r>
            <a:r>
              <a:rPr lang="en-US" dirty="0"/>
              <a:t>” share by grace in the Son’s inheritance (Heb 2:12; Rom 8:17).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326-328)</a:t>
            </a:r>
          </a:p>
        </p:txBody>
      </p:sp>
    </p:spTree>
    <p:extLst>
      <p:ext uri="{BB962C8B-B14F-4D97-AF65-F5344CB8AC3E}">
        <p14:creationId xmlns:p14="http://schemas.microsoft.com/office/powerpoint/2010/main" val="267961094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t>Concluding Exhortations and Warnings (10:19-12:29)</a:t>
            </a:r>
          </a:p>
          <a:p>
            <a:pPr marL="571500" indent="-571500">
              <a:buFont typeface="+mj-lt"/>
              <a:buAutoNum type="romanUcPeriod" startAt="4"/>
            </a:pPr>
            <a:r>
              <a:rPr lang="en-US" sz="3600" b="1" dirty="0">
                <a:solidFill>
                  <a:schemeClr val="tx1">
                    <a:lumMod val="50000"/>
                    <a:lumOff val="50000"/>
                  </a:schemeClr>
                </a:solidFill>
              </a:rPr>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40954218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3227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9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the assembly of the firstborn who are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enrolled in heaven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God, the judge of all, and to the spirits of the righteous made perfect</a:t>
            </a:r>
            <a:endParaRPr kumimoji="0" lang="en-US" sz="28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318620"/>
            <a:ext cx="8700536" cy="5141048"/>
          </a:xfrm>
        </p:spPr>
        <p:txBody>
          <a:bodyPr>
            <a:normAutofit/>
          </a:bodyPr>
          <a:lstStyle/>
          <a:p>
            <a:r>
              <a:rPr lang="en-US" dirty="0"/>
              <a:t>Their names are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enrolled in heaven</a:t>
            </a:r>
            <a:r>
              <a:rPr lang="en-US" dirty="0"/>
              <a:t>,” inscribed for eternal life in God’s book. </a:t>
            </a:r>
          </a:p>
          <a:p>
            <a:r>
              <a:rPr lang="en-US" dirty="0"/>
              <a:t>This idea of people’s name being recorded in God’s book is referenced throughout the Bible (Ex 32:32-33; Ps 87:6; 139:16; Dan 12:1; Luke 10:20; Phil 4:3; Rev 20:12-15).</a:t>
            </a:r>
          </a:p>
          <a:p>
            <a:r>
              <a:rPr lang="en-US" dirty="0"/>
              <a:t>It symbolizes God’s sovereign, specific, and irreversible electing love toward individuals.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326-328)</a:t>
            </a:r>
          </a:p>
        </p:txBody>
      </p:sp>
    </p:spTree>
    <p:extLst>
      <p:ext uri="{BB962C8B-B14F-4D97-AF65-F5344CB8AC3E}">
        <p14:creationId xmlns:p14="http://schemas.microsoft.com/office/powerpoint/2010/main" val="250723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3227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9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the assembly of the firstborn who are enrolled in heaven,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to God, the judge of all</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the spirits of the righteous made perfect</a:t>
            </a:r>
            <a:endParaRPr kumimoji="0" lang="en-US" sz="28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318620"/>
            <a:ext cx="8700536" cy="5141048"/>
          </a:xfrm>
        </p:spPr>
        <p:txBody>
          <a:bodyPr>
            <a:normAutofit/>
          </a:bodyPr>
          <a:lstStyle/>
          <a:p>
            <a:r>
              <a:rPr lang="en-US" dirty="0"/>
              <a:t>Why would the author refer to God as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judge</a:t>
            </a:r>
            <a:r>
              <a:rPr lang="en-US" dirty="0"/>
              <a:t>” in a paragraph that stresses the </a:t>
            </a:r>
            <a:r>
              <a:rPr lang="en-US" b="1" i="1" dirty="0"/>
              <a:t>joy</a:t>
            </a:r>
            <a:r>
              <a:rPr lang="en-US" dirty="0"/>
              <a:t> of coming into God’s presence?</a:t>
            </a:r>
          </a:p>
          <a:p>
            <a:r>
              <a:rPr lang="en-US" dirty="0"/>
              <a:t>The hearers are reminded that they will be </a:t>
            </a:r>
            <a:r>
              <a:rPr lang="en-US" b="1" i="1" dirty="0"/>
              <a:t>vindicated</a:t>
            </a:r>
            <a:r>
              <a:rPr lang="en-US" dirty="0"/>
              <a:t> on the last day.</a:t>
            </a:r>
          </a:p>
          <a:p>
            <a:r>
              <a:rPr lang="en-US" dirty="0"/>
              <a:t>This joyful fellowship is no to be taken </a:t>
            </a:r>
            <a:r>
              <a:rPr lang="en-US" b="1" i="1" dirty="0"/>
              <a:t>lightly</a:t>
            </a:r>
            <a:r>
              <a:rPr lang="en-US" dirty="0"/>
              <a:t>.</a:t>
            </a:r>
          </a:p>
          <a:p>
            <a:r>
              <a:rPr lang="en-US" dirty="0"/>
              <a:t>God has not </a:t>
            </a:r>
            <a:r>
              <a:rPr lang="en-US" b="1" i="1" dirty="0"/>
              <a:t>relented</a:t>
            </a:r>
            <a:r>
              <a:rPr lang="en-US" dirty="0"/>
              <a:t> in his holiness.</a:t>
            </a:r>
          </a:p>
          <a:p>
            <a:r>
              <a:rPr lang="en-US" dirty="0"/>
              <a:t>They come </a:t>
            </a:r>
            <a:r>
              <a:rPr lang="en-US" b="1" i="1" dirty="0"/>
              <a:t>boldly</a:t>
            </a:r>
            <a:r>
              <a:rPr lang="en-US" dirty="0"/>
              <a:t> to a throne where he bestows grace because of </a:t>
            </a:r>
            <a:r>
              <a:rPr lang="en-US" b="1" i="1" dirty="0"/>
              <a:t>Jesus</a:t>
            </a:r>
            <a:r>
              <a:rPr lang="en-US" dirty="0"/>
              <a:t> (Heb 4:16).</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400-401 </a:t>
            </a:r>
          </a:p>
        </p:txBody>
      </p:sp>
    </p:spTree>
    <p:extLst>
      <p:ext uri="{BB962C8B-B14F-4D97-AF65-F5344CB8AC3E}">
        <p14:creationId xmlns:p14="http://schemas.microsoft.com/office/powerpoint/2010/main" val="31904277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3227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9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the assembly of the firstborn who are enrolled in heaven, and to God, the judge of all, and to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spirits of the righteous made perfect</a:t>
            </a:r>
            <a:endParaRPr kumimoji="0" lang="en-US" sz="280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318620"/>
            <a:ext cx="8700536" cy="5141048"/>
          </a:xfrm>
        </p:spPr>
        <p:txBody>
          <a:bodyPr>
            <a:normAutofit fontScale="92500" lnSpcReduction="20000"/>
          </a:bodyPr>
          <a:lstStyle/>
          <a:p>
            <a:r>
              <a:rPr lang="en-US" dirty="0"/>
              <a:t>The human worshipers in heaven are called here 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spirits of the righteous made perfect</a:t>
            </a:r>
            <a:r>
              <a:rPr lang="en-US" dirty="0"/>
              <a:t>.” </a:t>
            </a:r>
          </a:p>
          <a:p>
            <a:r>
              <a:rPr lang="en-US" dirty="0"/>
              <a:t>These are the OT people of faith on whose behalf God testified that they were righteous as they lived by faith (Heb 10:37-38; 11:2,39). </a:t>
            </a:r>
          </a:p>
          <a:p>
            <a:r>
              <a:rPr lang="en-US" dirty="0"/>
              <a:t>That they are called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spirits</a:t>
            </a:r>
            <a:r>
              <a:rPr lang="en-US" dirty="0"/>
              <a:t>” indicates that their bodies have not been raised in the final resurrection of the dead (Rev 6:9-11; 20:4) – for </a:t>
            </a:r>
            <a:r>
              <a:rPr lang="en-US" b="1" i="1" dirty="0"/>
              <a:t>final</a:t>
            </a:r>
            <a:r>
              <a:rPr lang="en-US" dirty="0"/>
              <a:t> state of perfection to take place they must wait until God is ready to raise us as well (Heb 11:40). </a:t>
            </a:r>
          </a:p>
          <a:p>
            <a:r>
              <a:rPr lang="en-US" dirty="0"/>
              <a:t>Yet, in one sense they have already been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made perfect</a:t>
            </a:r>
            <a:r>
              <a:rPr lang="en-US" dirty="0"/>
              <a:t>”— along with us— through the sacrifice of Jesus (Heb 10:14).</a:t>
            </a:r>
          </a:p>
          <a:p>
            <a:r>
              <a:rPr lang="en-US" dirty="0"/>
              <a:t>Another example of already-but-not-yet!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326-328)</a:t>
            </a:r>
          </a:p>
        </p:txBody>
      </p:sp>
    </p:spTree>
    <p:extLst>
      <p:ext uri="{BB962C8B-B14F-4D97-AF65-F5344CB8AC3E}">
        <p14:creationId xmlns:p14="http://schemas.microsoft.com/office/powerpoint/2010/main" val="259118068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3227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Jesus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mediator of a new covenant, and to the sprinkled blood that speaks a better word than the blood of Abel.</a:t>
            </a:r>
            <a:endParaRPr kumimoji="0" lang="en-US" sz="28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318620"/>
            <a:ext cx="8700536" cy="5141048"/>
          </a:xfrm>
        </p:spPr>
        <p:txBody>
          <a:bodyPr>
            <a:normAutofit fontScale="85000" lnSpcReduction="10000"/>
          </a:bodyPr>
          <a:lstStyle/>
          <a:p>
            <a:r>
              <a:rPr lang="en-US" dirty="0"/>
              <a:t>The author’s list </a:t>
            </a:r>
            <a:r>
              <a:rPr lang="en-US" b="1" i="1" dirty="0"/>
              <a:t>climaxes</a:t>
            </a:r>
            <a:r>
              <a:rPr lang="en-US" dirty="0"/>
              <a:t> with the reference to Jesus.</a:t>
            </a:r>
          </a:p>
          <a:p>
            <a:r>
              <a:rPr lang="en-US" dirty="0"/>
              <a:t>The joyful access to God described in the previous verses have been opened through the work of Jesus.</a:t>
            </a:r>
          </a:p>
          <a:p>
            <a:r>
              <a:rPr lang="en-US" dirty="0"/>
              <a:t>The readers must not forsake Jesus and his priestly work, for they have come to Mount Zion instead of Mount Sinai.</a:t>
            </a:r>
          </a:p>
          <a:p>
            <a:r>
              <a:rPr lang="en-US" dirty="0"/>
              <a:t>Mount Sinai was terrifying, but Mount Zion is comforting.</a:t>
            </a:r>
          </a:p>
          <a:p>
            <a:r>
              <a:rPr lang="en-US" dirty="0"/>
              <a:t>Believers are already members of the New Jerusalem, the heavenly city.</a:t>
            </a:r>
          </a:p>
          <a:p>
            <a:r>
              <a:rPr lang="en-US" dirty="0"/>
              <a:t>They have joined the assembly of angels in heaven and the church of Jesus Christ.</a:t>
            </a:r>
          </a:p>
          <a:p>
            <a:r>
              <a:rPr lang="en-US" dirty="0"/>
              <a:t>They have come to God himself and to other righteous believers.</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401-402 </a:t>
            </a:r>
          </a:p>
        </p:txBody>
      </p:sp>
    </p:spTree>
    <p:extLst>
      <p:ext uri="{BB962C8B-B14F-4D97-AF65-F5344CB8AC3E}">
        <p14:creationId xmlns:p14="http://schemas.microsoft.com/office/powerpoint/2010/main" val="4568426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3227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Jesus, the mediator of a new covenant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the sprinkled blood that speaks a better word than the blood of Abel.</a:t>
            </a:r>
            <a:endParaRPr kumimoji="0" lang="en-US" sz="28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318620"/>
            <a:ext cx="8700536" cy="5141048"/>
          </a:xfrm>
        </p:spPr>
        <p:txBody>
          <a:bodyPr>
            <a:normAutofit fontScale="92500" lnSpcReduction="10000"/>
          </a:bodyPr>
          <a:lstStyle/>
          <a:p>
            <a:r>
              <a:rPr lang="en-US" dirty="0"/>
              <a:t>Most importantly they have come to Jesus, who is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mediator of a new covenant.</a:t>
            </a:r>
            <a:r>
              <a:rPr lang="en-US" dirty="0"/>
              <a:t>”</a:t>
            </a:r>
          </a:p>
          <a:p>
            <a:r>
              <a:rPr lang="en-US" dirty="0"/>
              <a:t> He is not simply the mediator of a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new</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covenant</a:t>
            </a:r>
            <a:r>
              <a:rPr lang="en-US" dirty="0"/>
              <a:t>” (cf. also Heb 9:15). He is also the mediator of a “</a:t>
            </a:r>
            <a:r>
              <a:rPr lang="en-US" b="1" i="1" dirty="0">
                <a:solidFill>
                  <a:srgbClr val="000099"/>
                </a:solidFill>
                <a:latin typeface="Cambria" panose="02040503050406030204" pitchFamily="18" charset="0"/>
                <a:ea typeface="Cambria" panose="02040503050406030204" pitchFamily="18" charset="0"/>
              </a:rPr>
              <a:t>better</a:t>
            </a:r>
            <a:r>
              <a:rPr lang="en-US" i="1" dirty="0">
                <a:solidFill>
                  <a:srgbClr val="000099"/>
                </a:solidFill>
                <a:latin typeface="Cambria" panose="02040503050406030204" pitchFamily="18" charset="0"/>
                <a:ea typeface="Cambria" panose="02040503050406030204" pitchFamily="18" charset="0"/>
              </a:rPr>
              <a:t> covenant</a:t>
            </a:r>
            <a:r>
              <a:rPr lang="en-US" dirty="0"/>
              <a:t>” (Heb 8:6 cf. 7:22).</a:t>
            </a:r>
          </a:p>
          <a:p>
            <a:r>
              <a:rPr lang="en-US" dirty="0"/>
              <a:t>The old covenant has been displaced. </a:t>
            </a:r>
          </a:p>
          <a:p>
            <a:r>
              <a:rPr lang="en-US" dirty="0"/>
              <a:t>The readers must not forsake Jesus since they have come to one who has instituted and ratified a new and better covenant, one which guarantees an “eternal inheritance” (Heb 9:15), for it secures complete and final forgiveness of sins (Heb 10:15-18).</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401-402 </a:t>
            </a:r>
          </a:p>
        </p:txBody>
      </p:sp>
    </p:spTree>
    <p:extLst>
      <p:ext uri="{BB962C8B-B14F-4D97-AF65-F5344CB8AC3E}">
        <p14:creationId xmlns:p14="http://schemas.microsoft.com/office/powerpoint/2010/main" val="14896121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3227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to Jesus, the mediator of a new covenant, and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sprinkled blood that speaks a better word than the blood of Abel</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318620"/>
            <a:ext cx="8700536" cy="5141048"/>
          </a:xfrm>
        </p:spPr>
        <p:txBody>
          <a:bodyPr>
            <a:normAutofit fontScale="85000" lnSpcReduction="20000"/>
          </a:bodyPr>
          <a:lstStyle/>
          <a:p>
            <a:r>
              <a:rPr lang="en-US" dirty="0"/>
              <a:t>The OT roster of faith opened with Abel’s acceptable sacrifice and death (Heb 11:4), but the cause of his death – his brother’s violence – was not mentioned. </a:t>
            </a:r>
          </a:p>
          <a:p>
            <a:r>
              <a:rPr lang="en-US" dirty="0"/>
              <a:t>Now we hear an echo of God’s accusation against Cain: “</a:t>
            </a:r>
            <a:r>
              <a:rPr lang="en-US" i="1" dirty="0">
                <a:solidFill>
                  <a:srgbClr val="000099"/>
                </a:solidFill>
                <a:latin typeface="Cambria" panose="02040503050406030204" pitchFamily="18" charset="0"/>
                <a:ea typeface="Cambria" panose="02040503050406030204" pitchFamily="18" charset="0"/>
              </a:rPr>
              <a:t>The voice of your brother’s blood is crying to me from the ground</a:t>
            </a:r>
            <a:r>
              <a:rPr lang="en-US" dirty="0"/>
              <a:t>” (Gen 4:10). </a:t>
            </a:r>
          </a:p>
          <a:p>
            <a:r>
              <a:rPr lang="en-US" dirty="0"/>
              <a:t>The cry of Abel’s blood was for </a:t>
            </a:r>
            <a:r>
              <a:rPr lang="en-US" b="1" i="1" dirty="0"/>
              <a:t>avenging justice</a:t>
            </a:r>
            <a:r>
              <a:rPr lang="en-US" dirty="0"/>
              <a:t>, but </a:t>
            </a:r>
            <a:r>
              <a:rPr lang="en-US" b="1" i="1" dirty="0"/>
              <a:t>Jesus</a:t>
            </a:r>
            <a:r>
              <a:rPr lang="en-US" dirty="0"/>
              <a:t>’ blood intercedes for </a:t>
            </a:r>
            <a:r>
              <a:rPr lang="en-US" b="1" i="1" dirty="0"/>
              <a:t>mercy and forgiveness</a:t>
            </a:r>
            <a:r>
              <a:rPr lang="en-US" dirty="0"/>
              <a:t>. </a:t>
            </a:r>
          </a:p>
          <a:p>
            <a:r>
              <a:rPr lang="en-US" dirty="0"/>
              <a:t>God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judge of all</a:t>
            </a:r>
            <a:r>
              <a:rPr lang="en-US" dirty="0"/>
              <a:t>,” who sent his Son into the world to accomplish his will, offering his body as a sacrifice for others’ sins (Heb 10:5-10), is pleased to grant the petition of that precious blood on our behalf. </a:t>
            </a:r>
          </a:p>
          <a:p>
            <a:r>
              <a:rPr lang="en-US" dirty="0"/>
              <a:t>And so we may draw near with confidence and enter this heavenly assembly with joyful gratitude (Heb 12:28).</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328-329)</a:t>
            </a:r>
          </a:p>
        </p:txBody>
      </p:sp>
    </p:spTree>
    <p:extLst>
      <p:ext uri="{BB962C8B-B14F-4D97-AF65-F5344CB8AC3E}">
        <p14:creationId xmlns:p14="http://schemas.microsoft.com/office/powerpoint/2010/main" val="7917273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1879132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235814"/>
          </a:xfrm>
        </p:spPr>
        <p:txBody>
          <a:bodyPr>
            <a:normAutofit fontScale="92500" lnSpcReduction="10000"/>
          </a:bodyPr>
          <a:lstStyle/>
          <a:p>
            <a:r>
              <a:rPr lang="en-US" sz="3600" dirty="0"/>
              <a:t>In our passage today, verses 18-21 describes a kind of terror and fear of God that seems to be rarely felt by unbelievers (or even believers) in our day. Why do you think that is?</a:t>
            </a:r>
          </a:p>
          <a:p>
            <a:r>
              <a:rPr lang="en-US" sz="3600" dirty="0"/>
              <a:t>Many times in our debates over old versus new covenant we get into debates over which laws still apply and which laws don’t still apply.</a:t>
            </a:r>
          </a:p>
          <a:p>
            <a:r>
              <a:rPr lang="en-US" sz="3600" dirty="0"/>
              <a:t>Do you think that maybe those who today want to still revel in the perceived glories of the old covenant and the Ten Commandments, etc. may have failed to grasp the point that the author is making in our text today? Why or why not?</a:t>
            </a:r>
          </a:p>
        </p:txBody>
      </p:sp>
    </p:spTree>
    <p:extLst>
      <p:ext uri="{BB962C8B-B14F-4D97-AF65-F5344CB8AC3E}">
        <p14:creationId xmlns:p14="http://schemas.microsoft.com/office/powerpoint/2010/main" val="31642558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5"/>
            </a:pPr>
            <a:r>
              <a:rPr lang="en-US" b="1" dirty="0"/>
              <a:t>Concluding Exhortations and Warnings (10:19-12:29)</a:t>
            </a:r>
          </a:p>
          <a:p>
            <a:pPr marL="1028700" lvl="1" indent="-571500">
              <a:buFont typeface="+mj-lt"/>
              <a:buAutoNum type="alphaUcPeriod"/>
            </a:pPr>
            <a:r>
              <a:rPr lang="en-US" dirty="0">
                <a:solidFill>
                  <a:schemeClr val="tx1">
                    <a:lumMod val="50000"/>
                    <a:lumOff val="50000"/>
                  </a:schemeClr>
                </a:solidFill>
              </a:rPr>
              <a:t>Exhortation to Draw Near, Hold Fast, and Encourage One Another (10:19-25)</a:t>
            </a:r>
          </a:p>
          <a:p>
            <a:pPr marL="1028700" lvl="1" indent="-571500">
              <a:buFont typeface="+mj-lt"/>
              <a:buAutoNum type="alphaUcPeriod"/>
            </a:pPr>
            <a:r>
              <a:rPr lang="en-US" dirty="0">
                <a:solidFill>
                  <a:schemeClr val="tx1">
                    <a:lumMod val="50000"/>
                    <a:lumOff val="50000"/>
                  </a:schemeClr>
                </a:solidFill>
              </a:rPr>
              <a:t>Warning: No Hope of Forgiveness for Those Who Turn from Christ (10:26-31)</a:t>
            </a:r>
          </a:p>
          <a:p>
            <a:pPr marL="1028700" lvl="1" indent="-571500">
              <a:buFont typeface="+mj-lt"/>
              <a:buAutoNum type="alphaUcPeriod"/>
            </a:pPr>
            <a:r>
              <a:rPr lang="en-US" dirty="0">
                <a:solidFill>
                  <a:schemeClr val="tx1">
                    <a:lumMod val="50000"/>
                    <a:lumOff val="50000"/>
                  </a:schemeClr>
                </a:solidFill>
              </a:rPr>
              <a:t>A Call to Persevere (10:32-12:17)</a:t>
            </a:r>
          </a:p>
          <a:p>
            <a:pPr marL="1028700" lvl="1" indent="-571500">
              <a:buFont typeface="+mj-lt"/>
              <a:buAutoNum type="alphaUcPeriod"/>
            </a:pPr>
            <a:r>
              <a:rPr lang="en-US" dirty="0"/>
              <a:t>You Have Come to Mount Zion Instead of Mount Sinai (12:18-24)</a:t>
            </a:r>
          </a:p>
          <a:p>
            <a:pPr marL="1028700" lvl="1" indent="-571500">
              <a:buFont typeface="+mj-lt"/>
              <a:buAutoNum type="alphaUcPeriod"/>
            </a:pPr>
            <a:r>
              <a:rPr lang="en-US" dirty="0">
                <a:solidFill>
                  <a:schemeClr val="tx1">
                    <a:lumMod val="50000"/>
                    <a:lumOff val="50000"/>
                  </a:schemeClr>
                </a:solidFill>
              </a:rPr>
              <a:t>Final Warning: Don’t Reject God’s Word! (12:25-29)</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22387358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1240132"/>
          </a:xfrm>
        </p:spPr>
        <p:txBody>
          <a:bodyPr/>
          <a:lstStyle/>
          <a:p>
            <a:r>
              <a:rPr lang="en-US" sz="4400" dirty="0">
                <a:solidFill>
                  <a:srgbClr val="002060"/>
                </a:solidFill>
              </a:rPr>
              <a:t>You Have Come to Mount Zion Instead of Mount Sinai (12:18-24)</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200148" y="1291148"/>
            <a:ext cx="8822194" cy="5490325"/>
          </a:xfrm>
        </p:spPr>
        <p:txBody>
          <a:bodyPr>
            <a:normAutofit fontScale="92500" lnSpcReduction="10000"/>
          </a:bodyPr>
          <a:lstStyle/>
          <a:p>
            <a:pPr marL="0" indent="0">
              <a:buNone/>
            </a:pPr>
            <a:r>
              <a:rPr lang="en-US" sz="3100" baseline="30000" dirty="0">
                <a:latin typeface="Candara" panose="020E0502030303020204" pitchFamily="34" charset="0"/>
                <a:ea typeface="Cambria" panose="02040503050406030204" pitchFamily="18" charset="0"/>
              </a:rPr>
              <a:t>18</a:t>
            </a:r>
            <a:r>
              <a:rPr lang="en-US" sz="3000" i="1" dirty="0">
                <a:solidFill>
                  <a:srgbClr val="000099"/>
                </a:solidFill>
                <a:latin typeface="Cambria" panose="02040503050406030204" pitchFamily="18" charset="0"/>
                <a:ea typeface="Cambria" panose="02040503050406030204" pitchFamily="18" charset="0"/>
              </a:rPr>
              <a:t> For you have not come to what may be touched, a blazing fire and darkness and gloom and a tempest </a:t>
            </a:r>
            <a:r>
              <a:rPr lang="en-US" sz="3100" baseline="30000" dirty="0">
                <a:latin typeface="Candara" panose="020E0502030303020204" pitchFamily="34" charset="0"/>
                <a:ea typeface="Cambria" panose="02040503050406030204" pitchFamily="18" charset="0"/>
              </a:rPr>
              <a:t>19</a:t>
            </a:r>
            <a:r>
              <a:rPr lang="en-US" sz="3000" i="1" dirty="0">
                <a:solidFill>
                  <a:srgbClr val="000099"/>
                </a:solidFill>
                <a:latin typeface="Cambria" panose="02040503050406030204" pitchFamily="18" charset="0"/>
                <a:ea typeface="Cambria" panose="02040503050406030204" pitchFamily="18" charset="0"/>
              </a:rPr>
              <a:t> and the sound of a trumpet and a voice whose words made the hearers beg that no further messages be spoken to them. </a:t>
            </a:r>
            <a:r>
              <a:rPr lang="en-US" sz="3100" baseline="30000" dirty="0">
                <a:latin typeface="Candara" panose="020E0502030303020204" pitchFamily="34" charset="0"/>
                <a:ea typeface="Cambria" panose="02040503050406030204" pitchFamily="18" charset="0"/>
              </a:rPr>
              <a:t>20</a:t>
            </a:r>
            <a:r>
              <a:rPr lang="en-US" sz="3000" i="1" dirty="0">
                <a:solidFill>
                  <a:srgbClr val="000099"/>
                </a:solidFill>
                <a:latin typeface="Cambria" panose="02040503050406030204" pitchFamily="18" charset="0"/>
                <a:ea typeface="Cambria" panose="02040503050406030204" pitchFamily="18" charset="0"/>
              </a:rPr>
              <a:t> For they could not endure the order that was given, “If even a beast touches the mountain, it shall be stoned.” </a:t>
            </a:r>
            <a:r>
              <a:rPr lang="en-US" sz="3100" baseline="30000" dirty="0">
                <a:latin typeface="Candara" panose="020E0502030303020204" pitchFamily="34" charset="0"/>
                <a:ea typeface="Cambria" panose="02040503050406030204" pitchFamily="18" charset="0"/>
              </a:rPr>
              <a:t>21</a:t>
            </a:r>
            <a:r>
              <a:rPr lang="en-US" sz="3000" i="1" dirty="0">
                <a:solidFill>
                  <a:srgbClr val="000099"/>
                </a:solidFill>
                <a:latin typeface="Cambria" panose="02040503050406030204" pitchFamily="18" charset="0"/>
                <a:ea typeface="Cambria" panose="02040503050406030204" pitchFamily="18" charset="0"/>
              </a:rPr>
              <a:t> Indeed, so terrifying was the sight that Moses said, “I tremble with fear.” </a:t>
            </a:r>
            <a:r>
              <a:rPr lang="en-US" sz="3100" baseline="30000" dirty="0">
                <a:latin typeface="Candara" panose="020E0502030303020204" pitchFamily="34" charset="0"/>
                <a:ea typeface="Cambria" panose="02040503050406030204" pitchFamily="18" charset="0"/>
              </a:rPr>
              <a:t>22</a:t>
            </a:r>
            <a:r>
              <a:rPr lang="en-US" sz="3000" i="1" dirty="0">
                <a:solidFill>
                  <a:srgbClr val="000099"/>
                </a:solidFill>
                <a:latin typeface="Cambria" panose="02040503050406030204" pitchFamily="18" charset="0"/>
                <a:ea typeface="Cambria" panose="02040503050406030204" pitchFamily="18" charset="0"/>
              </a:rPr>
              <a:t> But you have come to Mount Zion and to the city of the living God, the heavenly Jerusalem, and to innumerable angels in festal gathering, </a:t>
            </a:r>
            <a:r>
              <a:rPr lang="en-US" sz="3100" baseline="30000" dirty="0">
                <a:latin typeface="Candara" panose="020E0502030303020204" pitchFamily="34" charset="0"/>
                <a:ea typeface="Cambria" panose="02040503050406030204" pitchFamily="18" charset="0"/>
              </a:rPr>
              <a:t>23</a:t>
            </a:r>
            <a:r>
              <a:rPr lang="en-US" sz="3000" i="1" dirty="0">
                <a:solidFill>
                  <a:srgbClr val="000099"/>
                </a:solidFill>
                <a:latin typeface="Cambria" panose="02040503050406030204" pitchFamily="18" charset="0"/>
                <a:ea typeface="Cambria" panose="02040503050406030204" pitchFamily="18" charset="0"/>
              </a:rPr>
              <a:t> and to the assembly of the firstborn who are enrolled in heaven, and to God, the judge of all, and to the spirits of the righteous made perfect, </a:t>
            </a:r>
            <a:r>
              <a:rPr lang="en-US" sz="3100" baseline="30000" dirty="0">
                <a:latin typeface="Candara" panose="020E0502030303020204" pitchFamily="34" charset="0"/>
                <a:ea typeface="Cambria" panose="02040503050406030204" pitchFamily="18" charset="0"/>
              </a:rPr>
              <a:t>24</a:t>
            </a:r>
            <a:r>
              <a:rPr lang="en-US" sz="3000" i="1" dirty="0">
                <a:solidFill>
                  <a:srgbClr val="000099"/>
                </a:solidFill>
                <a:latin typeface="Cambria" panose="02040503050406030204" pitchFamily="18" charset="0"/>
                <a:ea typeface="Cambria" panose="02040503050406030204" pitchFamily="18" charset="0"/>
              </a:rPr>
              <a:t> and to Jesus, the mediator of a new covenant, and to the sprinkled blood that speaks a better word than the blood of Abel.</a:t>
            </a:r>
          </a:p>
        </p:txBody>
      </p:sp>
    </p:spTree>
    <p:extLst>
      <p:ext uri="{BB962C8B-B14F-4D97-AF65-F5344CB8AC3E}">
        <p14:creationId xmlns:p14="http://schemas.microsoft.com/office/powerpoint/2010/main" val="23417335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94186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you have not come to what may be touched, a blazing fire and darkness and gloom and a tempest…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134171"/>
            <a:ext cx="8700536" cy="5286252"/>
          </a:xfrm>
        </p:spPr>
        <p:txBody>
          <a:bodyPr>
            <a:normAutofit/>
          </a:bodyPr>
          <a:lstStyle/>
          <a:p>
            <a:r>
              <a:rPr lang="en-US" dirty="0"/>
              <a:t>Verse 18 begins with “</a:t>
            </a:r>
            <a:r>
              <a:rPr lang="en-US" i="1" dirty="0">
                <a:solidFill>
                  <a:srgbClr val="000099"/>
                </a:solidFill>
                <a:latin typeface="Cambria" panose="02040503050406030204" pitchFamily="18" charset="0"/>
                <a:ea typeface="Cambria" panose="02040503050406030204" pitchFamily="18" charset="0"/>
              </a:rPr>
              <a:t>for</a:t>
            </a:r>
            <a:r>
              <a:rPr lang="en-US" dirty="0"/>
              <a:t>” reminding the readers that they have been urged to stay on the right road, pursue holiness, and live differently from Esau “</a:t>
            </a:r>
            <a:r>
              <a:rPr lang="en-US" b="1" i="1" dirty="0">
                <a:solidFill>
                  <a:srgbClr val="000099"/>
                </a:solidFill>
                <a:latin typeface="Cambria" panose="02040503050406030204" pitchFamily="18" charset="0"/>
                <a:ea typeface="Cambria" panose="02040503050406030204" pitchFamily="18" charset="0"/>
              </a:rPr>
              <a:t>for</a:t>
            </a:r>
            <a:r>
              <a:rPr lang="en-US" dirty="0"/>
              <a:t>” they have come to a mountain that is </a:t>
            </a:r>
            <a:r>
              <a:rPr lang="en-US" b="1" i="1" dirty="0"/>
              <a:t>far superior </a:t>
            </a:r>
            <a:r>
              <a:rPr lang="en-US" dirty="0"/>
              <a:t>to Sinai.</a:t>
            </a:r>
          </a:p>
          <a:p>
            <a:r>
              <a:rPr lang="en-US" dirty="0"/>
              <a:t>In the </a:t>
            </a:r>
            <a:r>
              <a:rPr lang="en-US" b="1" i="1" dirty="0"/>
              <a:t>first</a:t>
            </a:r>
            <a:r>
              <a:rPr lang="en-US" dirty="0"/>
              <a:t> portion of today’s text (verses 18-21) the author begins by telling the readers what they have </a:t>
            </a:r>
            <a:r>
              <a:rPr lang="en-US" b="1" i="1" dirty="0"/>
              <a:t>not</a:t>
            </a:r>
            <a:r>
              <a:rPr lang="en-US" dirty="0"/>
              <a:t> come to: they have </a:t>
            </a:r>
            <a:r>
              <a:rPr lang="en-US" b="1" i="1" dirty="0"/>
              <a:t>not</a:t>
            </a:r>
            <a:r>
              <a:rPr lang="en-US" dirty="0"/>
              <a:t> come to Mount </a:t>
            </a:r>
            <a:r>
              <a:rPr lang="en-US" b="1" i="1" dirty="0"/>
              <a:t>Sinai</a:t>
            </a:r>
            <a:r>
              <a:rPr lang="en-US" dirty="0"/>
              <a:t> but to Mount </a:t>
            </a:r>
            <a:r>
              <a:rPr lang="en-US" b="1" i="1" dirty="0"/>
              <a:t>Zion</a:t>
            </a:r>
            <a:r>
              <a:rPr lang="en-US" dirty="0"/>
              <a:t>.</a:t>
            </a:r>
          </a:p>
          <a:p>
            <a:r>
              <a:rPr lang="en-US" dirty="0"/>
              <a:t>The author never </a:t>
            </a:r>
            <a:r>
              <a:rPr lang="en-US" b="1" i="1" dirty="0"/>
              <a:t>specifically</a:t>
            </a:r>
            <a:r>
              <a:rPr lang="en-US" dirty="0"/>
              <a:t> mentions the name “Sinai” in this text, but it is </a:t>
            </a:r>
            <a:r>
              <a:rPr lang="en-US" b="1" i="1" dirty="0"/>
              <a:t>clearly</a:t>
            </a:r>
            <a:r>
              <a:rPr lang="en-US" dirty="0"/>
              <a:t> in his mind.</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396 </a:t>
            </a:r>
          </a:p>
        </p:txBody>
      </p:sp>
    </p:spTree>
    <p:extLst>
      <p:ext uri="{BB962C8B-B14F-4D97-AF65-F5344CB8AC3E}">
        <p14:creationId xmlns:p14="http://schemas.microsoft.com/office/powerpoint/2010/main" val="389424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94186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you have not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come to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what may be touched, a blazing fire and darkness and gloom and a tempest…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134171"/>
            <a:ext cx="8700536" cy="5286252"/>
          </a:xfrm>
        </p:spPr>
        <p:txBody>
          <a:bodyPr>
            <a:normAutofit fontScale="92500" lnSpcReduction="10000"/>
          </a:bodyPr>
          <a:lstStyle/>
          <a:p>
            <a:r>
              <a:rPr lang="en-US" dirty="0"/>
              <a:t>The Greek word translated here as “</a:t>
            </a:r>
            <a:r>
              <a:rPr lang="en-US" i="1" dirty="0">
                <a:solidFill>
                  <a:srgbClr val="000099"/>
                </a:solidFill>
                <a:latin typeface="Cambria" panose="02040503050406030204" pitchFamily="18" charset="0"/>
                <a:ea typeface="Cambria" panose="02040503050406030204" pitchFamily="18" charset="0"/>
              </a:rPr>
              <a:t>come to,</a:t>
            </a:r>
            <a:r>
              <a:rPr lang="en-US" dirty="0"/>
              <a:t>” is often translated as “</a:t>
            </a:r>
            <a:r>
              <a:rPr lang="en-US" i="1" dirty="0">
                <a:solidFill>
                  <a:srgbClr val="000099"/>
                </a:solidFill>
                <a:latin typeface="Cambria" panose="02040503050406030204" pitchFamily="18" charset="0"/>
                <a:ea typeface="Cambria" panose="02040503050406030204" pitchFamily="18" charset="0"/>
              </a:rPr>
              <a:t>draw near</a:t>
            </a:r>
            <a:r>
              <a:rPr lang="en-US" dirty="0"/>
              <a:t>” in the ESV and is one of the author’s </a:t>
            </a:r>
            <a:r>
              <a:rPr lang="en-US" b="1" i="1" dirty="0"/>
              <a:t>favorite</a:t>
            </a:r>
            <a:r>
              <a:rPr lang="en-US" dirty="0"/>
              <a:t> words:</a:t>
            </a:r>
          </a:p>
          <a:p>
            <a:pPr lvl="1"/>
            <a:r>
              <a:rPr lang="en-US" dirty="0"/>
              <a:t>The readers were told they should “</a:t>
            </a:r>
            <a:r>
              <a:rPr lang="en-US" b="1" i="1" dirty="0">
                <a:solidFill>
                  <a:srgbClr val="000099"/>
                </a:solidFill>
                <a:latin typeface="Cambria" panose="02040503050406030204" pitchFamily="18" charset="0"/>
                <a:ea typeface="Cambria" panose="02040503050406030204" pitchFamily="18" charset="0"/>
              </a:rPr>
              <a:t>draw near </a:t>
            </a:r>
            <a:r>
              <a:rPr lang="en-US" i="1" dirty="0">
                <a:solidFill>
                  <a:srgbClr val="000099"/>
                </a:solidFill>
                <a:latin typeface="Cambria" panose="02040503050406030204" pitchFamily="18" charset="0"/>
                <a:ea typeface="Cambria" panose="02040503050406030204" pitchFamily="18" charset="0"/>
              </a:rPr>
              <a:t>to the throne of grace</a:t>
            </a:r>
            <a:r>
              <a:rPr lang="en-US" dirty="0"/>
              <a:t>” (Heb 4:16)</a:t>
            </a:r>
          </a:p>
          <a:p>
            <a:pPr lvl="1"/>
            <a:r>
              <a:rPr lang="en-US" dirty="0"/>
              <a:t>Jesus “</a:t>
            </a:r>
            <a:r>
              <a:rPr lang="en-US" i="1" dirty="0">
                <a:solidFill>
                  <a:srgbClr val="000099"/>
                </a:solidFill>
                <a:latin typeface="Cambria" panose="02040503050406030204" pitchFamily="18" charset="0"/>
                <a:ea typeface="Cambria" panose="02040503050406030204" pitchFamily="18" charset="0"/>
              </a:rPr>
              <a:t>is able to save to the uttermost those who </a:t>
            </a:r>
            <a:r>
              <a:rPr lang="en-US" b="1" i="1" dirty="0">
                <a:solidFill>
                  <a:srgbClr val="000099"/>
                </a:solidFill>
                <a:latin typeface="Cambria" panose="02040503050406030204" pitchFamily="18" charset="0"/>
                <a:ea typeface="Cambria" panose="02040503050406030204" pitchFamily="18" charset="0"/>
              </a:rPr>
              <a:t>draw near </a:t>
            </a:r>
            <a:r>
              <a:rPr lang="en-US" i="1" dirty="0">
                <a:solidFill>
                  <a:srgbClr val="000099"/>
                </a:solidFill>
                <a:latin typeface="Cambria" panose="02040503050406030204" pitchFamily="18" charset="0"/>
                <a:ea typeface="Cambria" panose="02040503050406030204" pitchFamily="18" charset="0"/>
              </a:rPr>
              <a:t>to God through him</a:t>
            </a:r>
            <a:r>
              <a:rPr lang="en-US" dirty="0"/>
              <a:t>” (Heb 7:25)</a:t>
            </a:r>
          </a:p>
          <a:p>
            <a:pPr lvl="1"/>
            <a:r>
              <a:rPr lang="en-US" dirty="0"/>
              <a:t>The “</a:t>
            </a:r>
            <a:r>
              <a:rPr lang="en-US" i="1" dirty="0">
                <a:solidFill>
                  <a:srgbClr val="000099"/>
                </a:solidFill>
                <a:latin typeface="Cambria" panose="02040503050406030204" pitchFamily="18" charset="0"/>
                <a:ea typeface="Cambria" panose="02040503050406030204" pitchFamily="18" charset="0"/>
              </a:rPr>
              <a:t>sacrifices [required in the law can never] make perfect those who </a:t>
            </a:r>
            <a:r>
              <a:rPr lang="en-US" b="1" i="1" dirty="0">
                <a:solidFill>
                  <a:srgbClr val="000099"/>
                </a:solidFill>
                <a:latin typeface="Cambria" panose="02040503050406030204" pitchFamily="18" charset="0"/>
                <a:ea typeface="Cambria" panose="02040503050406030204" pitchFamily="18" charset="0"/>
              </a:rPr>
              <a:t>draw near </a:t>
            </a:r>
            <a:r>
              <a:rPr lang="en-US" i="1" dirty="0">
                <a:solidFill>
                  <a:srgbClr val="000099"/>
                </a:solidFill>
                <a:latin typeface="Cambria" panose="02040503050406030204" pitchFamily="18" charset="0"/>
                <a:ea typeface="Cambria" panose="02040503050406030204" pitchFamily="18" charset="0"/>
              </a:rPr>
              <a:t>[to God]</a:t>
            </a:r>
            <a:r>
              <a:rPr lang="en-US" dirty="0"/>
              <a:t>” (Heb 10:1)</a:t>
            </a:r>
          </a:p>
          <a:p>
            <a:pPr lvl="1"/>
            <a:r>
              <a:rPr lang="en-US" dirty="0"/>
              <a:t>The readers were encouraged to “</a:t>
            </a:r>
            <a:r>
              <a:rPr lang="en-US" b="1" i="1" dirty="0">
                <a:solidFill>
                  <a:srgbClr val="000099"/>
                </a:solidFill>
                <a:latin typeface="Cambria" panose="02040503050406030204" pitchFamily="18" charset="0"/>
                <a:ea typeface="Cambria" panose="02040503050406030204" pitchFamily="18" charset="0"/>
              </a:rPr>
              <a:t>draw near </a:t>
            </a:r>
            <a:r>
              <a:rPr lang="en-US" i="1" dirty="0">
                <a:solidFill>
                  <a:srgbClr val="000099"/>
                </a:solidFill>
                <a:latin typeface="Cambria" panose="02040503050406030204" pitchFamily="18" charset="0"/>
                <a:ea typeface="Cambria" panose="02040503050406030204" pitchFamily="18" charset="0"/>
              </a:rPr>
              <a:t>[to God] with a true heart in full assurance of faith</a:t>
            </a:r>
            <a:r>
              <a:rPr lang="en-US" dirty="0"/>
              <a:t>” (Heb 10:22)</a:t>
            </a:r>
          </a:p>
          <a:p>
            <a:pPr lvl="1"/>
            <a:r>
              <a:rPr lang="en-US" dirty="0"/>
              <a:t>Whoever would “</a:t>
            </a:r>
            <a:r>
              <a:rPr lang="en-US" b="1" i="1" dirty="0">
                <a:solidFill>
                  <a:srgbClr val="000099"/>
                </a:solidFill>
                <a:latin typeface="Cambria" panose="02040503050406030204" pitchFamily="18" charset="0"/>
                <a:ea typeface="Cambria" panose="02040503050406030204" pitchFamily="18" charset="0"/>
              </a:rPr>
              <a:t>draw near </a:t>
            </a:r>
            <a:r>
              <a:rPr lang="en-US" i="1" dirty="0">
                <a:solidFill>
                  <a:srgbClr val="000099"/>
                </a:solidFill>
                <a:latin typeface="Cambria" panose="02040503050406030204" pitchFamily="18" charset="0"/>
                <a:ea typeface="Cambria" panose="02040503050406030204" pitchFamily="18" charset="0"/>
              </a:rPr>
              <a:t>to God must believe that he exists and that he rewards those who seek him</a:t>
            </a:r>
            <a:r>
              <a:rPr lang="en-US" dirty="0"/>
              <a:t>” (Heb 11:6)</a:t>
            </a:r>
          </a:p>
          <a:p>
            <a:pPr lvl="1"/>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396 </a:t>
            </a:r>
          </a:p>
        </p:txBody>
      </p:sp>
    </p:spTree>
    <p:extLst>
      <p:ext uri="{BB962C8B-B14F-4D97-AF65-F5344CB8AC3E}">
        <p14:creationId xmlns:p14="http://schemas.microsoft.com/office/powerpoint/2010/main" val="26782440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94186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you have not come to what may be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touched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 blazing fire and darkness and gloom and a tempest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78490" y="1134171"/>
            <a:ext cx="8994870" cy="5286252"/>
          </a:xfrm>
        </p:spPr>
        <p:txBody>
          <a:bodyPr>
            <a:normAutofit fontScale="92500" lnSpcReduction="20000"/>
          </a:bodyPr>
          <a:lstStyle/>
          <a:p>
            <a:r>
              <a:rPr lang="en-US" dirty="0"/>
              <a:t>Mount Sinai is an earthly and visible mountain. It can be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touched</a:t>
            </a:r>
            <a:r>
              <a:rPr lang="en-US" dirty="0"/>
              <a:t>”, but anyone who </a:t>
            </a:r>
            <a:r>
              <a:rPr lang="en-US" b="1" i="1" dirty="0"/>
              <a:t>did</a:t>
            </a:r>
            <a:r>
              <a:rPr lang="en-US" dirty="0"/>
              <a:t> touch it </a:t>
            </a:r>
            <a:r>
              <a:rPr lang="en-US" b="1" i="1" dirty="0"/>
              <a:t>when the Lord was present </a:t>
            </a:r>
            <a:r>
              <a:rPr lang="en-US" dirty="0"/>
              <a:t>would be put to death (Ex 19:12).</a:t>
            </a:r>
          </a:p>
          <a:p>
            <a:r>
              <a:rPr lang="en-US" dirty="0"/>
              <a:t>Our author reminds us that when the Lord descended to speak with Moses, Mount Sinai was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blazing [with] fire and darkness and gloom and a tempest</a:t>
            </a:r>
            <a:r>
              <a:rPr lang="en-US" dirty="0"/>
              <a:t>”:</a:t>
            </a:r>
          </a:p>
          <a:p>
            <a:pPr lvl="1"/>
            <a:r>
              <a:rPr lang="en-US" i="1" dirty="0">
                <a:solidFill>
                  <a:srgbClr val="000099"/>
                </a:solidFill>
                <a:latin typeface="Cambria" panose="02040503050406030204" pitchFamily="18" charset="0"/>
                <a:ea typeface="Cambria" panose="02040503050406030204" pitchFamily="18" charset="0"/>
              </a:rPr>
              <a:t>There were </a:t>
            </a:r>
            <a:r>
              <a:rPr lang="en-US" b="1" i="1" dirty="0">
                <a:solidFill>
                  <a:srgbClr val="000099"/>
                </a:solidFill>
                <a:latin typeface="Cambria" panose="02040503050406030204" pitchFamily="18" charset="0"/>
                <a:ea typeface="Cambria" panose="02040503050406030204" pitchFamily="18" charset="0"/>
              </a:rPr>
              <a:t>thunders and lightnings and a thick cloud </a:t>
            </a:r>
            <a:r>
              <a:rPr lang="en-US" i="1" dirty="0">
                <a:solidFill>
                  <a:srgbClr val="000099"/>
                </a:solidFill>
                <a:latin typeface="Cambria" panose="02040503050406030204" pitchFamily="18" charset="0"/>
                <a:ea typeface="Cambria" panose="02040503050406030204" pitchFamily="18" charset="0"/>
              </a:rPr>
              <a:t>on the mountain and a very loud trumpet blast, so that all the people in the camp trembled. </a:t>
            </a:r>
            <a:r>
              <a:rPr lang="en-US" dirty="0"/>
              <a:t>(Exo 19:16)</a:t>
            </a:r>
          </a:p>
          <a:p>
            <a:pPr lvl="1"/>
            <a:r>
              <a:rPr lang="en-US" i="1" dirty="0">
                <a:solidFill>
                  <a:srgbClr val="000099"/>
                </a:solidFill>
                <a:latin typeface="Cambria" panose="02040503050406030204" pitchFamily="18" charset="0"/>
                <a:ea typeface="Cambria" panose="02040503050406030204" pitchFamily="18" charset="0"/>
              </a:rPr>
              <a:t>The people stood far off, while Moses drew near to the </a:t>
            </a:r>
            <a:r>
              <a:rPr lang="en-US" b="1" i="1" dirty="0">
                <a:solidFill>
                  <a:srgbClr val="000099"/>
                </a:solidFill>
                <a:latin typeface="Cambria" panose="02040503050406030204" pitchFamily="18" charset="0"/>
                <a:ea typeface="Cambria" panose="02040503050406030204" pitchFamily="18" charset="0"/>
              </a:rPr>
              <a:t>thick darkness </a:t>
            </a:r>
            <a:r>
              <a:rPr lang="en-US" i="1" dirty="0">
                <a:solidFill>
                  <a:srgbClr val="000099"/>
                </a:solidFill>
                <a:latin typeface="Cambria" panose="02040503050406030204" pitchFamily="18" charset="0"/>
                <a:ea typeface="Cambria" panose="02040503050406030204" pitchFamily="18" charset="0"/>
              </a:rPr>
              <a:t>where God was. </a:t>
            </a:r>
            <a:r>
              <a:rPr lang="en-US" dirty="0"/>
              <a:t>(Exo 20:21)</a:t>
            </a:r>
          </a:p>
          <a:p>
            <a:pPr lvl="1"/>
            <a:r>
              <a:rPr lang="en-US" i="1" dirty="0">
                <a:solidFill>
                  <a:srgbClr val="000099"/>
                </a:solidFill>
                <a:latin typeface="Cambria" panose="02040503050406030204" pitchFamily="18" charset="0"/>
                <a:ea typeface="Cambria" panose="02040503050406030204" pitchFamily="18" charset="0"/>
              </a:rPr>
              <a:t>The mountain </a:t>
            </a:r>
            <a:r>
              <a:rPr lang="en-US" b="1" i="1" dirty="0">
                <a:solidFill>
                  <a:srgbClr val="000099"/>
                </a:solidFill>
                <a:latin typeface="Cambria" panose="02040503050406030204" pitchFamily="18" charset="0"/>
                <a:ea typeface="Cambria" panose="02040503050406030204" pitchFamily="18" charset="0"/>
              </a:rPr>
              <a:t>burned with fire </a:t>
            </a:r>
            <a:r>
              <a:rPr lang="en-US" i="1" dirty="0">
                <a:solidFill>
                  <a:srgbClr val="000099"/>
                </a:solidFill>
                <a:latin typeface="Cambria" panose="02040503050406030204" pitchFamily="18" charset="0"/>
                <a:ea typeface="Cambria" panose="02040503050406030204" pitchFamily="18" charset="0"/>
              </a:rPr>
              <a:t>to the heart of heaven, </a:t>
            </a:r>
            <a:r>
              <a:rPr lang="en-US" b="1" i="1" dirty="0">
                <a:solidFill>
                  <a:srgbClr val="000099"/>
                </a:solidFill>
                <a:latin typeface="Cambria" panose="02040503050406030204" pitchFamily="18" charset="0"/>
                <a:ea typeface="Cambria" panose="02040503050406030204" pitchFamily="18" charset="0"/>
              </a:rPr>
              <a:t>wrapped in darkness, cloud, and gloom</a:t>
            </a:r>
            <a:r>
              <a:rPr lang="en-US" i="1" dirty="0">
                <a:solidFill>
                  <a:srgbClr val="000099"/>
                </a:solidFill>
                <a:latin typeface="Cambria" panose="02040503050406030204" pitchFamily="18" charset="0"/>
                <a:ea typeface="Cambria" panose="02040503050406030204" pitchFamily="18" charset="0"/>
              </a:rPr>
              <a:t>. </a:t>
            </a:r>
            <a:r>
              <a:rPr lang="en-US" dirty="0"/>
              <a:t>(Deut 4:11)</a:t>
            </a:r>
          </a:p>
          <a:p>
            <a:pPr lvl="1"/>
            <a:r>
              <a:rPr lang="en-US" i="1" dirty="0">
                <a:solidFill>
                  <a:srgbClr val="000099"/>
                </a:solidFill>
                <a:latin typeface="Cambria" panose="02040503050406030204" pitchFamily="18" charset="0"/>
                <a:ea typeface="Cambria" panose="02040503050406030204" pitchFamily="18" charset="0"/>
              </a:rPr>
              <a:t>The LORD spoke… at the mountain out of the midst of the </a:t>
            </a:r>
            <a:r>
              <a:rPr lang="en-US" b="1" i="1" dirty="0">
                <a:solidFill>
                  <a:srgbClr val="000099"/>
                </a:solidFill>
                <a:latin typeface="Cambria" panose="02040503050406030204" pitchFamily="18" charset="0"/>
                <a:ea typeface="Cambria" panose="02040503050406030204" pitchFamily="18" charset="0"/>
              </a:rPr>
              <a:t>fire</a:t>
            </a:r>
            <a:r>
              <a:rPr lang="en-US" i="1" dirty="0">
                <a:solidFill>
                  <a:srgbClr val="000099"/>
                </a:solidFill>
                <a:latin typeface="Cambria" panose="02040503050406030204" pitchFamily="18" charset="0"/>
                <a:ea typeface="Cambria" panose="02040503050406030204" pitchFamily="18" charset="0"/>
              </a:rPr>
              <a:t>, the </a:t>
            </a:r>
            <a:r>
              <a:rPr lang="en-US" b="1" i="1" dirty="0">
                <a:solidFill>
                  <a:srgbClr val="000099"/>
                </a:solidFill>
                <a:latin typeface="Cambria" panose="02040503050406030204" pitchFamily="18" charset="0"/>
                <a:ea typeface="Cambria" panose="02040503050406030204" pitchFamily="18" charset="0"/>
              </a:rPr>
              <a:t>cloud</a:t>
            </a:r>
            <a:r>
              <a:rPr lang="en-US" i="1" dirty="0">
                <a:solidFill>
                  <a:srgbClr val="000099"/>
                </a:solidFill>
                <a:latin typeface="Cambria" panose="02040503050406030204" pitchFamily="18" charset="0"/>
                <a:ea typeface="Cambria" panose="02040503050406030204" pitchFamily="18" charset="0"/>
              </a:rPr>
              <a:t>, and the </a:t>
            </a:r>
            <a:r>
              <a:rPr lang="en-US" b="1" i="1" dirty="0">
                <a:solidFill>
                  <a:srgbClr val="000099"/>
                </a:solidFill>
                <a:latin typeface="Cambria" panose="02040503050406030204" pitchFamily="18" charset="0"/>
                <a:ea typeface="Cambria" panose="02040503050406030204" pitchFamily="18" charset="0"/>
              </a:rPr>
              <a:t>thick darkness</a:t>
            </a:r>
            <a:r>
              <a:rPr lang="en-US" i="1" dirty="0">
                <a:solidFill>
                  <a:srgbClr val="000099"/>
                </a:solidFill>
                <a:latin typeface="Cambria" panose="02040503050406030204" pitchFamily="18" charset="0"/>
                <a:ea typeface="Cambria" panose="02040503050406030204" pitchFamily="18" charset="0"/>
              </a:rPr>
              <a:t>, with a loud voice </a:t>
            </a:r>
            <a:r>
              <a:rPr lang="en-US" dirty="0"/>
              <a:t>(Deut 5:22)</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396 </a:t>
            </a:r>
          </a:p>
        </p:txBody>
      </p:sp>
    </p:spTree>
    <p:extLst>
      <p:ext uri="{BB962C8B-B14F-4D97-AF65-F5344CB8AC3E}">
        <p14:creationId xmlns:p14="http://schemas.microsoft.com/office/powerpoint/2010/main" val="1691001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3075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sound of a trumpet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 voice whose words made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hearers beg that no further messages be spoken to them</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298997"/>
            <a:ext cx="8700536" cy="5121426"/>
          </a:xfrm>
        </p:spPr>
        <p:txBody>
          <a:bodyPr>
            <a:normAutofit fontScale="92500" lnSpcReduction="10000"/>
          </a:bodyPr>
          <a:lstStyle/>
          <a:p>
            <a:r>
              <a:rPr lang="en-US" dirty="0"/>
              <a:t>The author continues to convey the </a:t>
            </a:r>
            <a:r>
              <a:rPr lang="en-US" b="1" i="1" dirty="0"/>
              <a:t>terror</a:t>
            </a:r>
            <a:r>
              <a:rPr lang="en-US" dirty="0"/>
              <a:t> and </a:t>
            </a:r>
            <a:r>
              <a:rPr lang="en-US" b="1" i="1" dirty="0"/>
              <a:t>dread</a:t>
            </a:r>
            <a:r>
              <a:rPr lang="en-US" dirty="0"/>
              <a:t> that cascaded down upon the Israelites who gathered near Mount Sinai during the time Moses was speaking to God.</a:t>
            </a:r>
          </a:p>
          <a:p>
            <a:r>
              <a:rPr lang="en-US" dirty="0"/>
              <a:t>The sound echoing down the mountain was like a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trumpet</a:t>
            </a:r>
            <a:r>
              <a:rPr lang="en-US" dirty="0"/>
              <a:t>” blasting, and the words spoken by God were so </a:t>
            </a:r>
            <a:r>
              <a:rPr lang="en-US" b="1" i="1" dirty="0"/>
              <a:t>terrifying</a:t>
            </a:r>
            <a:r>
              <a:rPr lang="en-US" dirty="0"/>
              <a:t> that the people </a:t>
            </a:r>
            <a:r>
              <a:rPr lang="en-US" b="1" i="1" dirty="0"/>
              <a:t>begged</a:t>
            </a:r>
            <a:r>
              <a:rPr lang="en-US" dirty="0"/>
              <a:t> Moses to be spared from hearing God speak:</a:t>
            </a:r>
          </a:p>
          <a:p>
            <a:pPr lvl="1"/>
            <a:r>
              <a:rPr lang="en-US" i="1" dirty="0">
                <a:solidFill>
                  <a:srgbClr val="000099"/>
                </a:solidFill>
                <a:latin typeface="Cambria" panose="02040503050406030204" pitchFamily="18" charset="0"/>
                <a:ea typeface="Cambria" panose="02040503050406030204" pitchFamily="18" charset="0"/>
              </a:rPr>
              <a:t>Now when all the people saw the thunder and the flashes of lightning and </a:t>
            </a:r>
            <a:r>
              <a:rPr lang="en-US" b="1" i="1" dirty="0">
                <a:solidFill>
                  <a:srgbClr val="000099"/>
                </a:solidFill>
                <a:latin typeface="Cambria" panose="02040503050406030204" pitchFamily="18" charset="0"/>
                <a:ea typeface="Cambria" panose="02040503050406030204" pitchFamily="18" charset="0"/>
              </a:rPr>
              <a:t>the sound of the trumpet </a:t>
            </a:r>
            <a:r>
              <a:rPr lang="en-US" i="1" dirty="0">
                <a:solidFill>
                  <a:srgbClr val="000099"/>
                </a:solidFill>
                <a:latin typeface="Cambria" panose="02040503050406030204" pitchFamily="18" charset="0"/>
                <a:ea typeface="Cambria" panose="02040503050406030204" pitchFamily="18" charset="0"/>
              </a:rPr>
              <a:t>and the mountain smoking, the people were afraid and trembled, and they stood far off and said to Moses, “You speak to us, and we will listen; but </a:t>
            </a:r>
            <a:r>
              <a:rPr lang="en-US" b="1" i="1" dirty="0">
                <a:solidFill>
                  <a:srgbClr val="000099"/>
                </a:solidFill>
                <a:latin typeface="Cambria" panose="02040503050406030204" pitchFamily="18" charset="0"/>
                <a:ea typeface="Cambria" panose="02040503050406030204" pitchFamily="18" charset="0"/>
              </a:rPr>
              <a:t>do not let God speak to us, lest we die</a:t>
            </a:r>
            <a:r>
              <a:rPr lang="en-US" i="1" dirty="0">
                <a:solidFill>
                  <a:srgbClr val="000099"/>
                </a:solidFill>
                <a:latin typeface="Cambria" panose="02040503050406030204" pitchFamily="18" charset="0"/>
                <a:ea typeface="Cambria" panose="02040503050406030204" pitchFamily="18" charset="0"/>
              </a:rPr>
              <a:t>.” </a:t>
            </a:r>
            <a:r>
              <a:rPr lang="en-US" dirty="0"/>
              <a:t>(Exo 20:18-19)</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397 </a:t>
            </a:r>
          </a:p>
        </p:txBody>
      </p:sp>
    </p:spTree>
    <p:extLst>
      <p:ext uri="{BB962C8B-B14F-4D97-AF65-F5344CB8AC3E}">
        <p14:creationId xmlns:p14="http://schemas.microsoft.com/office/powerpoint/2010/main" val="38577508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94186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 sound of a trumpet and a voice whose words made the hearers beg that no further messages be spoken to them.</a:t>
            </a:r>
            <a:endParaRPr kumimoji="0" lang="en-US" sz="28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134171"/>
            <a:ext cx="8700536" cy="5286252"/>
          </a:xfrm>
        </p:spPr>
        <p:txBody>
          <a:bodyPr>
            <a:normAutofit/>
          </a:bodyPr>
          <a:lstStyle/>
          <a:p>
            <a:r>
              <a:rPr lang="en-US" dirty="0"/>
              <a:t>What the Israelites feared was </a:t>
            </a:r>
            <a:r>
              <a:rPr lang="en-US" b="1" i="1" dirty="0"/>
              <a:t>imminent death </a:t>
            </a:r>
            <a:r>
              <a:rPr lang="en-US" dirty="0"/>
              <a:t>upon hearing the words of the Lord:</a:t>
            </a:r>
          </a:p>
          <a:p>
            <a:pPr lvl="1"/>
            <a:r>
              <a:rPr lang="en-US" i="1" dirty="0">
                <a:solidFill>
                  <a:srgbClr val="000099"/>
                </a:solidFill>
                <a:latin typeface="Cambria" panose="02040503050406030204" pitchFamily="18" charset="0"/>
                <a:ea typeface="Cambria" panose="02040503050406030204" pitchFamily="18" charset="0"/>
              </a:rPr>
              <a:t>The LORD our God has shown us his glory and his majesty, and </a:t>
            </a:r>
            <a:r>
              <a:rPr lang="en-US" b="1" i="1" dirty="0">
                <a:solidFill>
                  <a:srgbClr val="000099"/>
                </a:solidFill>
                <a:latin typeface="Cambria" panose="02040503050406030204" pitchFamily="18" charset="0"/>
                <a:ea typeface="Cambria" panose="02040503050406030204" pitchFamily="18" charset="0"/>
              </a:rPr>
              <a:t>we have heard his voice </a:t>
            </a:r>
            <a:r>
              <a:rPr lang="en-US" i="1" dirty="0">
                <a:solidFill>
                  <a:srgbClr val="000099"/>
                </a:solidFill>
                <a:latin typeface="Cambria" panose="02040503050406030204" pitchFamily="18" charset="0"/>
                <a:ea typeface="Cambria" panose="02040503050406030204" pitchFamily="18" charset="0"/>
              </a:rPr>
              <a:t>from the fire. Today we have seen that a man can live even if God speaks with him. But now, </a:t>
            </a:r>
            <a:r>
              <a:rPr lang="en-US" b="1" i="1" dirty="0">
                <a:solidFill>
                  <a:srgbClr val="000099"/>
                </a:solidFill>
                <a:latin typeface="Cambria" panose="02040503050406030204" pitchFamily="18" charset="0"/>
                <a:ea typeface="Cambria" panose="02040503050406030204" pitchFamily="18" charset="0"/>
              </a:rPr>
              <a:t>why should we die</a:t>
            </a:r>
            <a:r>
              <a:rPr lang="en-US" i="1" dirty="0">
                <a:solidFill>
                  <a:srgbClr val="000099"/>
                </a:solidFill>
                <a:latin typeface="Cambria" panose="02040503050406030204" pitchFamily="18" charset="0"/>
                <a:ea typeface="Cambria" panose="02040503050406030204" pitchFamily="18" charset="0"/>
              </a:rPr>
              <a:t>? This great fire will consume us, and </a:t>
            </a:r>
            <a:r>
              <a:rPr lang="en-US" b="1" i="1" dirty="0">
                <a:solidFill>
                  <a:srgbClr val="000099"/>
                </a:solidFill>
                <a:latin typeface="Cambria" panose="02040503050406030204" pitchFamily="18" charset="0"/>
                <a:ea typeface="Cambria" panose="02040503050406030204" pitchFamily="18" charset="0"/>
              </a:rPr>
              <a:t>we will die if we hear the voice of the LORD our God any longer</a:t>
            </a:r>
            <a:r>
              <a:rPr lang="en-US" i="1" dirty="0">
                <a:solidFill>
                  <a:srgbClr val="000099"/>
                </a:solidFill>
                <a:latin typeface="Cambria" panose="02040503050406030204" pitchFamily="18" charset="0"/>
                <a:ea typeface="Cambria" panose="02040503050406030204" pitchFamily="18" charset="0"/>
              </a:rPr>
              <a:t>. </a:t>
            </a:r>
            <a:r>
              <a:rPr lang="en-US" dirty="0"/>
              <a:t>(Deut 5:24-26 NIV)</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397 </a:t>
            </a:r>
          </a:p>
        </p:txBody>
      </p:sp>
    </p:spTree>
    <p:extLst>
      <p:ext uri="{BB962C8B-B14F-4D97-AF65-F5344CB8AC3E}">
        <p14:creationId xmlns:p14="http://schemas.microsoft.com/office/powerpoint/2010/main" val="1806908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216157</TotalTime>
  <Words>3831</Words>
  <Application>Microsoft Office PowerPoint</Application>
  <PresentationFormat>On-screen Show (4:3)</PresentationFormat>
  <Paragraphs>162</Paragraphs>
  <Slides>27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You Have Come to Mount Zion Instead of Mount Sinai (12:18-24)</vt:lpstr>
      <vt:lpstr>18 For you have not come to what may be touched, a blazing fire and darkness and gloom and a tempest…</vt:lpstr>
      <vt:lpstr>18 For you have not come to what may be touched, a blazing fire and darkness and gloom and a tempest…</vt:lpstr>
      <vt:lpstr>18 For you have not come to what may be touched, a blazing fire and darkness and gloom and a tempest…</vt:lpstr>
      <vt:lpstr>19 and the sound of a trumpet and a voice whose words made the hearers beg that no further messages be spoken to them.</vt:lpstr>
      <vt:lpstr>19 and the sound of a trumpet and a voice whose words made the hearers beg that no further messages be spoken to them.</vt:lpstr>
      <vt:lpstr>20 For they could not endure the order that was given, “If even a beast touches the mountain, it shall be stoned.”</vt:lpstr>
      <vt:lpstr>21 Indeed, so terrifying was the sight that Moses said, “I tremble with fear.”</vt:lpstr>
      <vt:lpstr>22 But you have come to Mount Zion and to the city of the living God, the heavenly Jerusalem, and to innumerable angels in festal gathering</vt:lpstr>
      <vt:lpstr>22 But you have come to Mount Zion and to the city of the living God, the heavenly Jerusalem, and to innumerable angels in festal gathering</vt:lpstr>
      <vt:lpstr>22 But you have come to Mount Zion and to the city of the living God, the heavenly Jerusalem, and to innumerable angels in festal gathering</vt:lpstr>
      <vt:lpstr>22 But you have come to Mount Zion and to the city of the living God, the heavenly Jerusalem, and to innumerable angels in festal gathering</vt:lpstr>
      <vt:lpstr>22 But you have come to Mount Zion and to the city of the living God, the heavenly Jerusalem, and to innumerable angels in festal gathering</vt:lpstr>
      <vt:lpstr>22 But you have come to Mount Zion and to the city of the living God, the heavenly Jerusalem, and to innumerable angels in festal gathering</vt:lpstr>
      <vt:lpstr>23 and to the assembly of the firstborn who are enrolled in heaven, and to God, the judge of all, and to the spirits of the righteous made perfect</vt:lpstr>
      <vt:lpstr>23 and to the assembly of the firstborn who are enrolled in heaven, and to God, the judge of all, and to the spirits of the righteous made perfect</vt:lpstr>
      <vt:lpstr>23 and to the assembly of the firstborn who are enrolled in heaven, and to God, the judge of all, and to the spirits of the righteous made perfect</vt:lpstr>
      <vt:lpstr>23 and to the assembly of the firstborn who are enrolled in heaven, and to God, the judge of all, and to the spirits of the righteous made perfect</vt:lpstr>
      <vt:lpstr>23 and to the assembly of the firstborn who are enrolled in heaven, and to God, the judge of all, and to the spirits of the righteous made perfect</vt:lpstr>
      <vt:lpstr>24 and to Jesus, the mediator of a new covenant, and to the sprinkled blood that speaks a better word than the blood of Abel.</vt:lpstr>
      <vt:lpstr>24 and to Jesus, the mediator of a new covenant, and to the sprinkled blood that speaks a better word than the blood of Abel.</vt:lpstr>
      <vt:lpstr>24 and to Jesus, the mediator of a new covenant, and to the sprinkled blood that speaks a better word than the blood of Abel.</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2477</cp:revision>
  <cp:lastPrinted>2023-02-12T15:12:39Z</cp:lastPrinted>
  <dcterms:created xsi:type="dcterms:W3CDTF">2022-03-11T13:15:23Z</dcterms:created>
  <dcterms:modified xsi:type="dcterms:W3CDTF">2023-02-12T16:51:35Z</dcterms:modified>
</cp:coreProperties>
</file>