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7042" r:id="rId3"/>
    <p:sldId id="7043" r:id="rId4"/>
    <p:sldId id="7045" r:id="rId5"/>
    <p:sldId id="7046" r:id="rId6"/>
    <p:sldId id="7048" r:id="rId7"/>
    <p:sldId id="7047" r:id="rId8"/>
    <p:sldId id="7060" r:id="rId9"/>
    <p:sldId id="7050" r:id="rId10"/>
    <p:sldId id="7051" r:id="rId11"/>
    <p:sldId id="7061" r:id="rId12"/>
    <p:sldId id="7053" r:id="rId13"/>
    <p:sldId id="7054" r:id="rId14"/>
    <p:sldId id="7070" r:id="rId15"/>
    <p:sldId id="7071" r:id="rId16"/>
    <p:sldId id="7072" r:id="rId17"/>
    <p:sldId id="7058" r:id="rId18"/>
    <p:sldId id="7077" r:id="rId19"/>
    <p:sldId id="7059" r:id="rId20"/>
    <p:sldId id="7062" r:id="rId21"/>
    <p:sldId id="7063" r:id="rId22"/>
    <p:sldId id="7064" r:id="rId23"/>
    <p:sldId id="7080" r:id="rId24"/>
    <p:sldId id="7065" r:id="rId25"/>
    <p:sldId id="7066" r:id="rId26"/>
    <p:sldId id="7073" r:id="rId27"/>
    <p:sldId id="7067" r:id="rId28"/>
    <p:sldId id="7068" r:id="rId29"/>
    <p:sldId id="7074" r:id="rId30"/>
    <p:sldId id="7076" r:id="rId31"/>
    <p:sldId id="7075" r:id="rId32"/>
    <p:sldId id="7078" r:id="rId33"/>
    <p:sldId id="7079" r:id="rId3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64414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7790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Jesus Christ is the same yesterday and today and forever.</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98259" y="867306"/>
            <a:ext cx="8520012" cy="5621361"/>
          </a:xfrm>
        </p:spPr>
        <p:txBody>
          <a:bodyPr>
            <a:normAutofit/>
          </a:bodyPr>
          <a:lstStyle/>
          <a:p>
            <a:r>
              <a:rPr lang="en-US" sz="3600" dirty="0"/>
              <a:t>And this is not the </a:t>
            </a:r>
            <a:r>
              <a:rPr lang="en-US" sz="3600" b="1" i="1" dirty="0"/>
              <a:t>only</a:t>
            </a:r>
            <a:r>
              <a:rPr lang="en-US" sz="3600" dirty="0"/>
              <a:t> instance in which we find such a seamless transition of a reference from the Father to the Son. </a:t>
            </a:r>
          </a:p>
          <a:p>
            <a:r>
              <a:rPr lang="en-US" sz="3600" dirty="0"/>
              <a:t>For example: </a:t>
            </a:r>
          </a:p>
          <a:p>
            <a:pPr lvl="1"/>
            <a:r>
              <a:rPr lang="en-US" sz="3200" dirty="0"/>
              <a:t>The phrase: “</a:t>
            </a:r>
            <a:r>
              <a:rPr lang="en-US" sz="3200" i="1" dirty="0">
                <a:solidFill>
                  <a:srgbClr val="000099"/>
                </a:solidFill>
                <a:latin typeface="Cambria" panose="02040503050406030204" pitchFamily="18" charset="0"/>
                <a:ea typeface="Cambria" panose="02040503050406030204" pitchFamily="18" charset="0"/>
              </a:rPr>
              <a:t>I am the first and I am the last</a:t>
            </a:r>
            <a:r>
              <a:rPr lang="en-US" sz="3200" dirty="0"/>
              <a:t>” is used to describe the </a:t>
            </a:r>
            <a:r>
              <a:rPr lang="en-US" sz="3200" b="1" i="1" dirty="0"/>
              <a:t>Father</a:t>
            </a:r>
            <a:r>
              <a:rPr lang="en-US" sz="3200" dirty="0"/>
              <a:t> in the Old Testament (Isa 41:4; 44:6) </a:t>
            </a:r>
          </a:p>
          <a:p>
            <a:pPr lvl="1"/>
            <a:r>
              <a:rPr lang="en-US" sz="3200" dirty="0"/>
              <a:t>This </a:t>
            </a:r>
            <a:r>
              <a:rPr lang="en-US" sz="3200" b="1" i="1" dirty="0"/>
              <a:t>same language </a:t>
            </a:r>
            <a:r>
              <a:rPr lang="en-US" sz="3200" dirty="0"/>
              <a:t>is applied to </a:t>
            </a:r>
            <a:r>
              <a:rPr lang="en-US" sz="3200" b="1" i="1" dirty="0"/>
              <a:t>Jesus</a:t>
            </a:r>
            <a:r>
              <a:rPr lang="en-US" sz="3200" dirty="0"/>
              <a:t> in the New Testament without any sense of contradiction (Rev 1:17; 2:8; 22:13).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31163267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941868"/>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Jesus Christ is the same yesterday and today and forever.</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18472"/>
            <a:ext cx="8512163" cy="5301951"/>
          </a:xfrm>
        </p:spPr>
        <p:txBody>
          <a:bodyPr>
            <a:normAutofit/>
          </a:bodyPr>
          <a:lstStyle/>
          <a:p>
            <a:r>
              <a:rPr lang="en-US" dirty="0"/>
              <a:t>Jesus’ help – his grace, his power, and his guidance – is </a:t>
            </a:r>
            <a:r>
              <a:rPr lang="en-US" b="1" i="1" dirty="0"/>
              <a:t>always</a:t>
            </a:r>
            <a:r>
              <a:rPr lang="en-US" dirty="0"/>
              <a:t> available to his people.</a:t>
            </a:r>
          </a:p>
          <a:p>
            <a:r>
              <a:rPr lang="en-US" dirty="0"/>
              <a:t>Why then should we lose heart? </a:t>
            </a:r>
          </a:p>
          <a:p>
            <a:r>
              <a:rPr lang="en-US" dirty="0"/>
              <a:t>Others serve their generation by the will of God for a time and then pass on; “</a:t>
            </a:r>
            <a:r>
              <a:rPr lang="en-US" i="1" dirty="0">
                <a:solidFill>
                  <a:srgbClr val="000099"/>
                </a:solidFill>
                <a:latin typeface="Cambria" panose="02040503050406030204" pitchFamily="18" charset="0"/>
                <a:ea typeface="Cambria" panose="02040503050406030204" pitchFamily="18" charset="0"/>
              </a:rPr>
              <a:t>but [Jesus] holds his priesthood </a:t>
            </a:r>
            <a:r>
              <a:rPr lang="en-US" b="1" i="1" dirty="0">
                <a:solidFill>
                  <a:srgbClr val="000099"/>
                </a:solidFill>
                <a:latin typeface="Cambria" panose="02040503050406030204" pitchFamily="18" charset="0"/>
                <a:ea typeface="Cambria" panose="02040503050406030204" pitchFamily="18" charset="0"/>
              </a:rPr>
              <a:t>permanently</a:t>
            </a:r>
            <a:r>
              <a:rPr lang="en-US" i="1" dirty="0">
                <a:solidFill>
                  <a:srgbClr val="000099"/>
                </a:solidFill>
                <a:latin typeface="Cambria" panose="02040503050406030204" pitchFamily="18" charset="0"/>
                <a:ea typeface="Cambria" panose="02040503050406030204" pitchFamily="18" charset="0"/>
              </a:rPr>
              <a:t>, because </a:t>
            </a:r>
            <a:r>
              <a:rPr lang="en-US" b="1" i="1" dirty="0">
                <a:solidFill>
                  <a:srgbClr val="000099"/>
                </a:solidFill>
                <a:latin typeface="Cambria" panose="02040503050406030204" pitchFamily="18" charset="0"/>
                <a:ea typeface="Cambria" panose="02040503050406030204" pitchFamily="18" charset="0"/>
              </a:rPr>
              <a:t>he</a:t>
            </a:r>
            <a:r>
              <a:rPr lang="en-US" i="1" dirty="0">
                <a:solidFill>
                  <a:srgbClr val="000099"/>
                </a:solidFill>
                <a:latin typeface="Cambria" panose="02040503050406030204" pitchFamily="18" charset="0"/>
                <a:ea typeface="Cambria" panose="02040503050406030204" pitchFamily="18" charset="0"/>
              </a:rPr>
              <a:t> continues </a:t>
            </a:r>
            <a:r>
              <a:rPr lang="en-US" b="1" i="1" dirty="0">
                <a:solidFill>
                  <a:srgbClr val="000099"/>
                </a:solidFill>
                <a:latin typeface="Cambria" panose="02040503050406030204" pitchFamily="18" charset="0"/>
                <a:ea typeface="Cambria" panose="02040503050406030204" pitchFamily="18" charset="0"/>
              </a:rPr>
              <a:t>forever</a:t>
            </a:r>
            <a:r>
              <a:rPr lang="en-US" dirty="0"/>
              <a:t>.” (Heb 7:24). </a:t>
            </a:r>
          </a:p>
          <a:p>
            <a:r>
              <a:rPr lang="en-US" dirty="0"/>
              <a:t>He </a:t>
            </a:r>
            <a:r>
              <a:rPr lang="en-US" b="1" i="1" dirty="0"/>
              <a:t>never</a:t>
            </a:r>
            <a:r>
              <a:rPr lang="en-US" dirty="0"/>
              <a:t> needs to be replaced, and </a:t>
            </a:r>
            <a:r>
              <a:rPr lang="en-US" b="1" i="1" dirty="0"/>
              <a:t>nothing</a:t>
            </a:r>
            <a:r>
              <a:rPr lang="en-US" dirty="0"/>
              <a:t> can be added to his perfect work.</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3468542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9536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Do not be led away by diverse and strange teachings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good for the heart to be strengthened by grace, not by foods, which have not benefited those devoted to them.</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98113" y="1762084"/>
            <a:ext cx="8936002" cy="4658339"/>
          </a:xfrm>
        </p:spPr>
        <p:txBody>
          <a:bodyPr>
            <a:normAutofit fontScale="92500" lnSpcReduction="20000"/>
          </a:bodyPr>
          <a:lstStyle/>
          <a:p>
            <a:r>
              <a:rPr lang="en-US" dirty="0"/>
              <a:t>The readers should stay true to the teachings given by their former leaders (i.e., the ones mentioned in verse 7) and not be “</a:t>
            </a:r>
            <a:r>
              <a:rPr lang="en-US" i="1" dirty="0">
                <a:solidFill>
                  <a:srgbClr val="000099"/>
                </a:solidFill>
                <a:latin typeface="Cambria" panose="02040503050406030204" pitchFamily="18" charset="0"/>
                <a:ea typeface="Cambria" panose="02040503050406030204" pitchFamily="18" charset="0"/>
              </a:rPr>
              <a:t>led away</a:t>
            </a:r>
            <a:r>
              <a:rPr lang="en-US" dirty="0"/>
              <a:t>” by teachings that are contrary to the message that they communicated.</a:t>
            </a:r>
          </a:p>
          <a:p>
            <a:r>
              <a:rPr lang="en-US" dirty="0"/>
              <a:t>The identity of these “</a:t>
            </a:r>
            <a:r>
              <a:rPr lang="en-US" i="1" dirty="0">
                <a:solidFill>
                  <a:srgbClr val="000099"/>
                </a:solidFill>
                <a:latin typeface="Cambria" panose="02040503050406030204" pitchFamily="18" charset="0"/>
                <a:ea typeface="Cambria" panose="02040503050406030204" pitchFamily="18" charset="0"/>
              </a:rPr>
              <a:t>strange teachings</a:t>
            </a:r>
            <a:r>
              <a:rPr lang="en-US" dirty="0"/>
              <a:t>” is, at first glance, uncertain. </a:t>
            </a:r>
          </a:p>
          <a:p>
            <a:r>
              <a:rPr lang="en-US" dirty="0"/>
              <a:t>But as the author unfolds his argument in subsequent verses, it’s clear he refers to teachings derived from the OT law.</a:t>
            </a:r>
          </a:p>
          <a:p>
            <a:r>
              <a:rPr lang="en-US" dirty="0"/>
              <a:t>What the author says here is in keeping with the main purpose of this letter where the author has </a:t>
            </a:r>
            <a:r>
              <a:rPr lang="en-US" b="1" i="1" dirty="0"/>
              <a:t>repeatedly</a:t>
            </a:r>
            <a:r>
              <a:rPr lang="en-US" dirty="0"/>
              <a:t> warned his readers not to embrace the old covenant and its system of worship and dietary laws.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419-420</a:t>
            </a:r>
          </a:p>
        </p:txBody>
      </p:sp>
    </p:spTree>
    <p:extLst>
      <p:ext uri="{BB962C8B-B14F-4D97-AF65-F5344CB8AC3E}">
        <p14:creationId xmlns:p14="http://schemas.microsoft.com/office/powerpoint/2010/main" val="4479843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9536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be led away by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diverse and strange teachings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it is good for the heart to be strengthened by grace, not by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foods, which have not benefited those devoted to them</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54942" y="1750311"/>
            <a:ext cx="9053738" cy="4807468"/>
          </a:xfrm>
        </p:spPr>
        <p:txBody>
          <a:bodyPr>
            <a:normAutofit fontScale="85000" lnSpcReduction="10000"/>
          </a:bodyPr>
          <a:lstStyle/>
          <a:p>
            <a:r>
              <a:rPr lang="en-US" dirty="0"/>
              <a:t>Earlier in the letter, “</a:t>
            </a:r>
            <a:r>
              <a:rPr lang="en-US" i="1" dirty="0">
                <a:solidFill>
                  <a:srgbClr val="000099"/>
                </a:solidFill>
                <a:latin typeface="Cambria" panose="02040503050406030204" pitchFamily="18" charset="0"/>
                <a:ea typeface="Cambria" panose="02040503050406030204" pitchFamily="18" charset="0"/>
              </a:rPr>
              <a:t>foods</a:t>
            </a:r>
            <a:r>
              <a:rPr lang="en-US" dirty="0"/>
              <a:t>” were linked to “</a:t>
            </a:r>
            <a:r>
              <a:rPr lang="en-US" i="1" dirty="0">
                <a:solidFill>
                  <a:srgbClr val="000099"/>
                </a:solidFill>
                <a:latin typeface="Cambria" panose="02040503050406030204" pitchFamily="18" charset="0"/>
                <a:ea typeface="Cambria" panose="02040503050406030204" pitchFamily="18" charset="0"/>
              </a:rPr>
              <a:t>gifts and sacrifices</a:t>
            </a:r>
            <a:r>
              <a:rPr lang="en-US" dirty="0"/>
              <a:t>” offered in the tabernacle that “</a:t>
            </a:r>
            <a:r>
              <a:rPr lang="en-US" i="1" dirty="0">
                <a:solidFill>
                  <a:srgbClr val="000099"/>
                </a:solidFill>
                <a:latin typeface="Cambria" panose="02040503050406030204" pitchFamily="18" charset="0"/>
                <a:ea typeface="Cambria" panose="02040503050406030204" pitchFamily="18" charset="0"/>
              </a:rPr>
              <a:t>cannot perfect the conscience of the worshiper</a:t>
            </a:r>
            <a:r>
              <a:rPr lang="en-US" dirty="0"/>
              <a:t>” (Heb 9:9-10). </a:t>
            </a:r>
          </a:p>
          <a:p>
            <a:r>
              <a:rPr lang="en-US" dirty="0"/>
              <a:t>Here our author makes a similar statement: these “</a:t>
            </a:r>
            <a:r>
              <a:rPr lang="en-US" i="1" dirty="0">
                <a:solidFill>
                  <a:srgbClr val="000099"/>
                </a:solidFill>
                <a:latin typeface="Cambria" panose="02040503050406030204" pitchFamily="18" charset="0"/>
                <a:ea typeface="Cambria" panose="02040503050406030204" pitchFamily="18" charset="0"/>
              </a:rPr>
              <a:t>foods</a:t>
            </a:r>
            <a:r>
              <a:rPr lang="en-US" dirty="0"/>
              <a:t>… </a:t>
            </a:r>
            <a:r>
              <a:rPr lang="en-US" i="1" dirty="0">
                <a:solidFill>
                  <a:srgbClr val="000099"/>
                </a:solidFill>
                <a:latin typeface="Cambria" panose="02040503050406030204" pitchFamily="18" charset="0"/>
                <a:ea typeface="Cambria" panose="02040503050406030204" pitchFamily="18" charset="0"/>
              </a:rPr>
              <a:t>have not benefited those devoted to them.</a:t>
            </a:r>
            <a:r>
              <a:rPr lang="en-US" dirty="0"/>
              <a:t>” </a:t>
            </a:r>
          </a:p>
          <a:p>
            <a:r>
              <a:rPr lang="en-US" dirty="0"/>
              <a:t>The original hearers, Jewish Christians long immersed in the practices of the OT sanctuary, may have been </a:t>
            </a:r>
            <a:r>
              <a:rPr lang="en-US" b="1" i="1" dirty="0"/>
              <a:t>shocked</a:t>
            </a:r>
            <a:r>
              <a:rPr lang="en-US" dirty="0"/>
              <a:t> to hear those familiar rites called “</a:t>
            </a:r>
            <a:r>
              <a:rPr lang="en-US" i="1" dirty="0">
                <a:solidFill>
                  <a:srgbClr val="000099"/>
                </a:solidFill>
                <a:latin typeface="Cambria" panose="02040503050406030204" pitchFamily="18" charset="0"/>
                <a:ea typeface="Cambria" panose="02040503050406030204" pitchFamily="18" charset="0"/>
              </a:rPr>
              <a:t>diverse and strange</a:t>
            </a:r>
            <a:r>
              <a:rPr lang="en-US" dirty="0"/>
              <a:t>.” </a:t>
            </a:r>
          </a:p>
          <a:p>
            <a:r>
              <a:rPr lang="en-US" dirty="0"/>
              <a:t>Our author calls them “</a:t>
            </a:r>
            <a:r>
              <a:rPr lang="en-US" i="1" dirty="0">
                <a:solidFill>
                  <a:srgbClr val="000099"/>
                </a:solidFill>
                <a:latin typeface="Cambria" panose="02040503050406030204" pitchFamily="18" charset="0"/>
                <a:ea typeface="Cambria" panose="02040503050406030204" pitchFamily="18" charset="0"/>
              </a:rPr>
              <a:t>strange</a:t>
            </a:r>
            <a:r>
              <a:rPr lang="en-US" dirty="0"/>
              <a:t>” because they treat regulations that God ordained only “</a:t>
            </a:r>
            <a:r>
              <a:rPr lang="en-US" i="1" dirty="0">
                <a:solidFill>
                  <a:srgbClr val="000099"/>
                </a:solidFill>
                <a:latin typeface="Cambria" panose="02040503050406030204" pitchFamily="18" charset="0"/>
                <a:ea typeface="Cambria" panose="02040503050406030204" pitchFamily="18" charset="0"/>
              </a:rPr>
              <a:t>until the new order [i.e., new covenant] came</a:t>
            </a:r>
            <a:r>
              <a:rPr lang="en-US" dirty="0"/>
              <a:t>” (Heb 9:10 NET) as though they were intended to </a:t>
            </a:r>
            <a:r>
              <a:rPr lang="en-US" b="1" i="1" dirty="0"/>
              <a:t>continue</a:t>
            </a:r>
            <a:r>
              <a:rPr lang="en-US" dirty="0"/>
              <a:t> – even though Christ has come as the final </a:t>
            </a:r>
            <a:r>
              <a:rPr lang="en-US" b="1" i="1" dirty="0"/>
              <a:t>fulfillment</a:t>
            </a:r>
            <a:r>
              <a:rPr lang="en-US" dirty="0"/>
              <a:t> of those OT practices.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345-346)</a:t>
            </a:r>
          </a:p>
        </p:txBody>
      </p:sp>
    </p:spTree>
    <p:extLst>
      <p:ext uri="{BB962C8B-B14F-4D97-AF65-F5344CB8AC3E}">
        <p14:creationId xmlns:p14="http://schemas.microsoft.com/office/powerpoint/2010/main" val="36617774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69536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be led away by diverse and strange teachings, for it is good for the heart to be strengthened by grace, not by foods, which have not benefited those devoted to them.</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820951"/>
            <a:ext cx="8512163" cy="4599472"/>
          </a:xfrm>
        </p:spPr>
        <p:txBody>
          <a:bodyPr>
            <a:normAutofit fontScale="85000" lnSpcReduction="20000"/>
          </a:bodyPr>
          <a:lstStyle/>
          <a:p>
            <a:r>
              <a:rPr lang="en-US" dirty="0"/>
              <a:t>Now that Christ has inaugurated the </a:t>
            </a:r>
            <a:r>
              <a:rPr lang="en-US" b="1" i="1" dirty="0"/>
              <a:t>new</a:t>
            </a:r>
            <a:r>
              <a:rPr lang="en-US" dirty="0"/>
              <a:t> covenant and has rendered the first covenant “</a:t>
            </a:r>
            <a:r>
              <a:rPr lang="en-US" i="1" dirty="0">
                <a:solidFill>
                  <a:srgbClr val="000099"/>
                </a:solidFill>
                <a:latin typeface="Cambria" panose="02040503050406030204" pitchFamily="18" charset="0"/>
                <a:ea typeface="Cambria" panose="02040503050406030204" pitchFamily="18" charset="0"/>
              </a:rPr>
              <a:t>obsolete</a:t>
            </a:r>
            <a:r>
              <a:rPr lang="en-US" dirty="0"/>
              <a:t>” (Heb 8:13), to return to old covenant institutions is to </a:t>
            </a:r>
            <a:r>
              <a:rPr lang="en-US" b="1" i="1" dirty="0"/>
              <a:t>contradict</a:t>
            </a:r>
            <a:r>
              <a:rPr lang="en-US" dirty="0"/>
              <a:t> God’s agenda for redemptive history. </a:t>
            </a:r>
          </a:p>
          <a:p>
            <a:r>
              <a:rPr lang="en-US" dirty="0"/>
              <a:t>Our author used </a:t>
            </a:r>
            <a:r>
              <a:rPr lang="en-US" b="1" i="1" dirty="0"/>
              <a:t>similar</a:t>
            </a:r>
            <a:r>
              <a:rPr lang="en-US" dirty="0"/>
              <a:t> shocking language when he implied that losing faith in Jesus and returning to the comforting familiarity of Judaism would be nothing less than “</a:t>
            </a:r>
            <a:r>
              <a:rPr lang="en-US" i="1" dirty="0">
                <a:solidFill>
                  <a:srgbClr val="000099"/>
                </a:solidFill>
                <a:latin typeface="Cambria" panose="02040503050406030204" pitchFamily="18" charset="0"/>
                <a:ea typeface="Cambria" panose="02040503050406030204" pitchFamily="18" charset="0"/>
              </a:rPr>
              <a:t>[falling] away from the living God</a:t>
            </a:r>
            <a:r>
              <a:rPr lang="en-US" dirty="0"/>
              <a:t>” (Heb 3:12).</a:t>
            </a:r>
          </a:p>
          <a:p>
            <a:r>
              <a:rPr lang="en-US" dirty="0"/>
              <a:t>What </a:t>
            </a:r>
            <a:r>
              <a:rPr lang="en-US" b="1" i="1" dirty="0"/>
              <a:t>now</a:t>
            </a:r>
            <a:r>
              <a:rPr lang="en-US" dirty="0"/>
              <a:t> strengthens “</a:t>
            </a:r>
            <a:r>
              <a:rPr lang="en-US" i="1" dirty="0">
                <a:solidFill>
                  <a:srgbClr val="000099"/>
                </a:solidFill>
                <a:latin typeface="Cambria" panose="02040503050406030204" pitchFamily="18" charset="0"/>
                <a:ea typeface="Cambria" panose="02040503050406030204" pitchFamily="18" charset="0"/>
              </a:rPr>
              <a:t>the heart</a:t>
            </a:r>
            <a:r>
              <a:rPr lang="en-US" dirty="0"/>
              <a:t>” is God’s “</a:t>
            </a:r>
            <a:r>
              <a:rPr lang="en-US" i="1" dirty="0">
                <a:solidFill>
                  <a:srgbClr val="000099"/>
                </a:solidFill>
                <a:latin typeface="Cambria" panose="02040503050406030204" pitchFamily="18" charset="0"/>
                <a:ea typeface="Cambria" panose="02040503050406030204" pitchFamily="18" charset="0"/>
              </a:rPr>
              <a:t>grace,</a:t>
            </a:r>
            <a:r>
              <a:rPr lang="en-US" dirty="0"/>
              <a:t>” received through faith in Jesus. </a:t>
            </a:r>
          </a:p>
          <a:p>
            <a:r>
              <a:rPr lang="en-US" dirty="0"/>
              <a:t>By God’s “</a:t>
            </a:r>
            <a:r>
              <a:rPr lang="en-US" i="1" dirty="0">
                <a:solidFill>
                  <a:srgbClr val="000099"/>
                </a:solidFill>
                <a:latin typeface="Cambria" panose="02040503050406030204" pitchFamily="18" charset="0"/>
                <a:ea typeface="Cambria" panose="02040503050406030204" pitchFamily="18" charset="0"/>
              </a:rPr>
              <a:t>grace</a:t>
            </a:r>
            <a:r>
              <a:rPr lang="en-US" dirty="0"/>
              <a:t>” Jesus tasted death on behalf of every believer (Heb 2:9), so that through him we can draw near to God’s throne of “</a:t>
            </a:r>
            <a:r>
              <a:rPr lang="en-US" i="1" dirty="0">
                <a:solidFill>
                  <a:srgbClr val="000099"/>
                </a:solidFill>
                <a:latin typeface="Cambria" panose="02040503050406030204" pitchFamily="18" charset="0"/>
                <a:ea typeface="Cambria" panose="02040503050406030204" pitchFamily="18" charset="0"/>
              </a:rPr>
              <a:t>grace</a:t>
            </a:r>
            <a:r>
              <a:rPr lang="en-US" dirty="0"/>
              <a:t>” to find “</a:t>
            </a:r>
            <a:r>
              <a:rPr lang="en-US" i="1" dirty="0">
                <a:solidFill>
                  <a:srgbClr val="000099"/>
                </a:solidFill>
                <a:latin typeface="Cambria" panose="02040503050406030204" pitchFamily="18" charset="0"/>
                <a:ea typeface="Cambria" panose="02040503050406030204" pitchFamily="18" charset="0"/>
              </a:rPr>
              <a:t>grace</a:t>
            </a:r>
            <a:r>
              <a:rPr lang="en-US" dirty="0"/>
              <a:t>” (Heb 4:16).</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345-346)</a:t>
            </a:r>
          </a:p>
        </p:txBody>
      </p:sp>
    </p:spTree>
    <p:extLst>
      <p:ext uri="{BB962C8B-B14F-4D97-AF65-F5344CB8AC3E}">
        <p14:creationId xmlns:p14="http://schemas.microsoft.com/office/powerpoint/2010/main" val="6141227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750309"/>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an altar from which those who serve the tent have no right to eat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bodies of those animals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whose blood is brought into the holy places by the high priest as a sacrifice for sin are burned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outside the camp</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934761"/>
            <a:ext cx="8512163" cy="4485662"/>
          </a:xfrm>
        </p:spPr>
        <p:txBody>
          <a:bodyPr>
            <a:normAutofit fontScale="92500" lnSpcReduction="10000"/>
          </a:bodyPr>
          <a:lstStyle/>
          <a:p>
            <a:r>
              <a:rPr lang="en-US" dirty="0"/>
              <a:t>Here our author returns to a familiar theme: the </a:t>
            </a:r>
            <a:r>
              <a:rPr lang="en-US" b="1" i="1" dirty="0"/>
              <a:t>typological</a:t>
            </a:r>
            <a:r>
              <a:rPr lang="en-US" dirty="0"/>
              <a:t> relationship between:</a:t>
            </a:r>
          </a:p>
          <a:p>
            <a:pPr lvl="1"/>
            <a:r>
              <a:rPr lang="en-US" dirty="0"/>
              <a:t>The sacrificial ritual of the levitical priesthood </a:t>
            </a:r>
          </a:p>
          <a:p>
            <a:pPr lvl="1"/>
            <a:r>
              <a:rPr lang="en-US" dirty="0"/>
              <a:t>The sacrifice of Christ. </a:t>
            </a:r>
          </a:p>
          <a:p>
            <a:r>
              <a:rPr lang="en-US" dirty="0"/>
              <a:t>His first point here is that those who </a:t>
            </a:r>
            <a:r>
              <a:rPr lang="en-US" b="1" i="1" dirty="0"/>
              <a:t>continue</a:t>
            </a:r>
            <a:r>
              <a:rPr lang="en-US" dirty="0"/>
              <a:t> in that outmoded sacrificial system </a:t>
            </a:r>
            <a:r>
              <a:rPr lang="en-US" b="1" i="1" dirty="0"/>
              <a:t>cannot</a:t>
            </a:r>
            <a:r>
              <a:rPr lang="en-US" dirty="0"/>
              <a:t> partake of the </a:t>
            </a:r>
            <a:r>
              <a:rPr lang="en-US" b="1" i="1" dirty="0"/>
              <a:t>true and final </a:t>
            </a:r>
            <a:r>
              <a:rPr lang="en-US" dirty="0"/>
              <a:t>sacrifice provided by Christ. </a:t>
            </a:r>
          </a:p>
          <a:p>
            <a:r>
              <a:rPr lang="en-US" dirty="0"/>
              <a:t>This point is confirmed typologically in that the “</a:t>
            </a:r>
            <a:r>
              <a:rPr lang="en-US" i="1" dirty="0">
                <a:solidFill>
                  <a:srgbClr val="000099"/>
                </a:solidFill>
                <a:latin typeface="Cambria" panose="02040503050406030204" pitchFamily="18" charset="0"/>
                <a:ea typeface="Cambria" panose="02040503050406030204" pitchFamily="18" charset="0"/>
              </a:rPr>
              <a:t>bodies of those animals </a:t>
            </a:r>
            <a:r>
              <a:rPr lang="en-US" dirty="0"/>
              <a:t>” whose blood was offered as a sin offering were to be burned “</a:t>
            </a:r>
            <a:r>
              <a:rPr lang="en-US" i="1" dirty="0">
                <a:solidFill>
                  <a:srgbClr val="000099"/>
                </a:solidFill>
                <a:latin typeface="Cambria" panose="02040503050406030204" pitchFamily="18" charset="0"/>
                <a:ea typeface="Cambria" panose="02040503050406030204" pitchFamily="18" charset="0"/>
              </a:rPr>
              <a:t>outside the camp</a:t>
            </a:r>
            <a:r>
              <a:rPr lang="en-US" dirty="0"/>
              <a:t>” (see Lev 4:21; 16:27).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455179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7032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an altar from which those who serve the tent have no right to eat.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bodies of those animals whose blood is brought into the holy places by the high priest as a sacrifice for sin are burned outside the camp.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844498"/>
            <a:ext cx="8512163" cy="4575925"/>
          </a:xfrm>
        </p:spPr>
        <p:txBody>
          <a:bodyPr>
            <a:normAutofit fontScale="92500"/>
          </a:bodyPr>
          <a:lstStyle/>
          <a:p>
            <a:r>
              <a:rPr lang="en-US" dirty="0"/>
              <a:t>Just as the priests could not eat of those sacrificial animals, so they now cannot partake of the sacrifice which those animals foreshadowed. </a:t>
            </a:r>
          </a:p>
          <a:p>
            <a:r>
              <a:rPr lang="en-US" dirty="0"/>
              <a:t>Those who minister at “</a:t>
            </a:r>
            <a:r>
              <a:rPr lang="en-US" i="1" dirty="0">
                <a:solidFill>
                  <a:srgbClr val="000099"/>
                </a:solidFill>
                <a:latin typeface="Cambria" panose="02040503050406030204" pitchFamily="18" charset="0"/>
                <a:ea typeface="Cambria" panose="02040503050406030204" pitchFamily="18" charset="0"/>
              </a:rPr>
              <a:t>the tent</a:t>
            </a:r>
            <a:r>
              <a:rPr lang="en-US" dirty="0"/>
              <a:t>” (the tabernacle) therefore may not “</a:t>
            </a:r>
            <a:r>
              <a:rPr lang="en-US" i="1" dirty="0">
                <a:solidFill>
                  <a:srgbClr val="000099"/>
                </a:solidFill>
                <a:latin typeface="Cambria" panose="02040503050406030204" pitchFamily="18" charset="0"/>
                <a:ea typeface="Cambria" panose="02040503050406030204" pitchFamily="18" charset="0"/>
              </a:rPr>
              <a:t>eat</a:t>
            </a:r>
            <a:r>
              <a:rPr lang="en-US" dirty="0"/>
              <a:t>” from this new “</a:t>
            </a:r>
            <a:r>
              <a:rPr lang="en-US" i="1" dirty="0">
                <a:solidFill>
                  <a:srgbClr val="000099"/>
                </a:solidFill>
                <a:latin typeface="Cambria" panose="02040503050406030204" pitchFamily="18" charset="0"/>
                <a:ea typeface="Cambria" panose="02040503050406030204" pitchFamily="18" charset="0"/>
              </a:rPr>
              <a:t>altar</a:t>
            </a:r>
            <a:r>
              <a:rPr lang="en-US" dirty="0"/>
              <a:t>”. </a:t>
            </a:r>
          </a:p>
          <a:p>
            <a:r>
              <a:rPr lang="en-US" dirty="0"/>
              <a:t>When talks here about those who “</a:t>
            </a:r>
            <a:r>
              <a:rPr lang="en-US" i="1" dirty="0">
                <a:solidFill>
                  <a:srgbClr val="000099"/>
                </a:solidFill>
                <a:latin typeface="Cambria" panose="02040503050406030204" pitchFamily="18" charset="0"/>
                <a:ea typeface="Cambria" panose="02040503050406030204" pitchFamily="18" charset="0"/>
              </a:rPr>
              <a:t>eat</a:t>
            </a:r>
            <a:r>
              <a:rPr lang="en-US" dirty="0"/>
              <a:t>” (or “</a:t>
            </a:r>
            <a:r>
              <a:rPr lang="en-US" i="1" dirty="0">
                <a:solidFill>
                  <a:srgbClr val="000099"/>
                </a:solidFill>
                <a:latin typeface="Cambria" panose="02040503050406030204" pitchFamily="18" charset="0"/>
                <a:ea typeface="Cambria" panose="02040503050406030204" pitchFamily="18" charset="0"/>
              </a:rPr>
              <a:t>have no right to eat</a:t>
            </a:r>
            <a:r>
              <a:rPr lang="en-US" dirty="0"/>
              <a:t>”) from this “</a:t>
            </a:r>
            <a:r>
              <a:rPr lang="en-US" i="1" dirty="0">
                <a:solidFill>
                  <a:srgbClr val="000099"/>
                </a:solidFill>
                <a:latin typeface="Cambria" panose="02040503050406030204" pitchFamily="18" charset="0"/>
                <a:ea typeface="Cambria" panose="02040503050406030204" pitchFamily="18" charset="0"/>
              </a:rPr>
              <a:t>altar</a:t>
            </a:r>
            <a:r>
              <a:rPr lang="en-US" dirty="0"/>
              <a:t>” which “</a:t>
            </a:r>
            <a:r>
              <a:rPr lang="en-US" i="1" dirty="0">
                <a:solidFill>
                  <a:srgbClr val="000099"/>
                </a:solidFill>
                <a:latin typeface="Cambria" panose="02040503050406030204" pitchFamily="18" charset="0"/>
                <a:ea typeface="Cambria" panose="02040503050406030204" pitchFamily="18" charset="0"/>
              </a:rPr>
              <a:t>we have</a:t>
            </a:r>
            <a:r>
              <a:rPr lang="en-US" dirty="0"/>
              <a:t>”, he is describing, in a </a:t>
            </a:r>
            <a:r>
              <a:rPr lang="en-US" b="1" i="1" dirty="0"/>
              <a:t>figurative</a:t>
            </a:r>
            <a:r>
              <a:rPr lang="en-US" dirty="0"/>
              <a:t> way, those who partake of the benefits of Christ’s sacrifice on the cross.</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8329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1703215"/>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an altar from which those who serve the tent have no right to eat.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bodies of those animals whose blood is brought into the holy places by the high priest as a sacrifice for sin are burned outside the camp.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844498"/>
            <a:ext cx="8512163" cy="4575925"/>
          </a:xfrm>
        </p:spPr>
        <p:txBody>
          <a:bodyPr>
            <a:normAutofit/>
          </a:bodyPr>
          <a:lstStyle/>
          <a:p>
            <a:r>
              <a:rPr lang="en-US" dirty="0"/>
              <a:t>In other words, those still operating under the old system, “</a:t>
            </a:r>
            <a:r>
              <a:rPr lang="en-US" i="1" dirty="0">
                <a:solidFill>
                  <a:srgbClr val="000099"/>
                </a:solidFill>
                <a:latin typeface="Cambria" panose="02040503050406030204" pitchFamily="18" charset="0"/>
                <a:ea typeface="Cambria" panose="02040503050406030204" pitchFamily="18" charset="0"/>
              </a:rPr>
              <a:t>have no right to</a:t>
            </a:r>
            <a:r>
              <a:rPr lang="en-US" dirty="0"/>
              <a:t>”</a:t>
            </a:r>
            <a:r>
              <a:rPr lang="en-US" i="1" dirty="0">
                <a:solidFill>
                  <a:srgbClr val="000099"/>
                </a:solidFill>
                <a:latin typeface="Cambria" panose="02040503050406030204" pitchFamily="18" charset="0"/>
                <a:ea typeface="Cambria" panose="02040503050406030204" pitchFamily="18" charset="0"/>
              </a:rPr>
              <a:t> </a:t>
            </a:r>
            <a:r>
              <a:rPr lang="en-US" dirty="0"/>
              <a:t>receive the salvation benefits provided by the sacrifice of Christ since they have, in essence, rejected Christ by continuing to practice those OT rituals.</a:t>
            </a:r>
          </a:p>
          <a:p>
            <a:r>
              <a:rPr lang="en-US" dirty="0"/>
              <a:t>This was true of the priests and the high priest who insisted on continuing to offer these OT sacrifices, but by implication this was also true of </a:t>
            </a:r>
            <a:r>
              <a:rPr lang="en-US" b="1" i="1" dirty="0"/>
              <a:t>anyone</a:t>
            </a:r>
            <a:r>
              <a:rPr lang="en-US" dirty="0"/>
              <a:t> who participated in their work.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936737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218592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an altar from which those who serve the tent have no right to eat.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bodies of those animals whose blood is brought into the holy places by the high priest as a sacrifice for sin are burned outside the camp.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2307585"/>
            <a:ext cx="8512163" cy="4112838"/>
          </a:xfrm>
        </p:spPr>
        <p:txBody>
          <a:bodyPr>
            <a:normAutofit/>
          </a:bodyPr>
          <a:lstStyle/>
          <a:p>
            <a:r>
              <a:rPr lang="en-US" dirty="0"/>
              <a:t>So, for the readers to return to Judaism would mean the forfeit of the benefits of Christ’s work. </a:t>
            </a:r>
          </a:p>
          <a:p>
            <a:r>
              <a:rPr lang="en-US" dirty="0"/>
              <a:t>They, like the priests, would be excluded from partaking of the altar, that is, the work of Christ. </a:t>
            </a:r>
          </a:p>
          <a:p>
            <a:r>
              <a:rPr lang="en-US" dirty="0"/>
              <a:t>This argument will lead in verse 13 to the appeal to leave Judaism behind.</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94488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1891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Jesus also suffered outside the gate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order to sanctify the people through his own blood.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let us go to him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outside the camp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and bear the reproach he endured. </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852346"/>
            <a:ext cx="8512163" cy="4568077"/>
          </a:xfrm>
        </p:spPr>
        <p:txBody>
          <a:bodyPr>
            <a:normAutofit/>
          </a:bodyPr>
          <a:lstStyle/>
          <a:p>
            <a:r>
              <a:rPr lang="en-US" dirty="0"/>
              <a:t>Reference to the burning of the bodies of the sacrificial animals “</a:t>
            </a:r>
            <a:r>
              <a:rPr lang="en-US" i="1" dirty="0">
                <a:solidFill>
                  <a:srgbClr val="000099"/>
                </a:solidFill>
                <a:latin typeface="Cambria" panose="02040503050406030204" pitchFamily="18" charset="0"/>
                <a:ea typeface="Cambria" panose="02040503050406030204" pitchFamily="18" charset="0"/>
              </a:rPr>
              <a:t>outside the camp</a:t>
            </a:r>
            <a:r>
              <a:rPr lang="en-US" dirty="0"/>
              <a:t>” leads to a further interesting typological parallel. </a:t>
            </a:r>
          </a:p>
          <a:p>
            <a:r>
              <a:rPr lang="en-US" dirty="0"/>
              <a:t>Jesus suffered “</a:t>
            </a:r>
            <a:r>
              <a:rPr lang="en-US" i="1" dirty="0">
                <a:solidFill>
                  <a:srgbClr val="000099"/>
                </a:solidFill>
                <a:latin typeface="Cambria" panose="02040503050406030204" pitchFamily="18" charset="0"/>
                <a:ea typeface="Cambria" panose="02040503050406030204" pitchFamily="18" charset="0"/>
              </a:rPr>
              <a:t>outside the [city] gate</a:t>
            </a:r>
            <a:r>
              <a:rPr lang="en-US" dirty="0"/>
              <a:t>.” </a:t>
            </a:r>
          </a:p>
          <a:p>
            <a:r>
              <a:rPr lang="en-US" dirty="0"/>
              <a:t>The crucifixion – that fulfillment of the OT sacrifices wherein he made the people holy through his own blood – took place outside the city walls (John 19:20; cf. Matt 21:39).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03901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solidFill>
                  <a:schemeClr val="tx1">
                    <a:lumMod val="50000"/>
                    <a:lumOff val="50000"/>
                  </a:schemeClr>
                </a:solidFill>
              </a:rPr>
              <a:t>Concluding Exhortations and Warnings (10:19-12:29)</a:t>
            </a:r>
          </a:p>
          <a:p>
            <a:pPr marL="571500" indent="-571500">
              <a:buFont typeface="+mj-lt"/>
              <a:buAutoNum type="romanUcPeriod" startAt="4"/>
            </a:pPr>
            <a:r>
              <a:rPr lang="en-US" sz="3600" b="1" dirty="0"/>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3835598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1891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Jesus also suffered outside the gate in order to sanctify the people through his own blood.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13</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 let us go to him outside the camp and bear the reproach he endured. </a:t>
            </a:r>
            <a:endParaRPr kumimoji="0" lang="en-US" sz="280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852346"/>
            <a:ext cx="8512163" cy="4568077"/>
          </a:xfrm>
        </p:spPr>
        <p:txBody>
          <a:bodyPr>
            <a:normAutofit fontScale="85000" lnSpcReduction="10000"/>
          </a:bodyPr>
          <a:lstStyle/>
          <a:p>
            <a:r>
              <a:rPr lang="en-US" dirty="0"/>
              <a:t>This analogy is now given an application to the readers in the author’s exhortation to join Jesus “</a:t>
            </a:r>
            <a:r>
              <a:rPr lang="en-US" i="1" dirty="0">
                <a:solidFill>
                  <a:srgbClr val="000099"/>
                </a:solidFill>
                <a:latin typeface="Cambria" panose="02040503050406030204" pitchFamily="18" charset="0"/>
                <a:ea typeface="Cambria" panose="02040503050406030204" pitchFamily="18" charset="0"/>
              </a:rPr>
              <a:t>outside the camp</a:t>
            </a:r>
            <a:r>
              <a:rPr lang="en-US" dirty="0"/>
              <a:t>”. </a:t>
            </a:r>
          </a:p>
          <a:p>
            <a:r>
              <a:rPr lang="en-US" dirty="0"/>
              <a:t>That is, they are called to leave behind the security and comfort of Judaism and in so doing to “</a:t>
            </a:r>
            <a:r>
              <a:rPr lang="en-US" i="1" dirty="0">
                <a:solidFill>
                  <a:srgbClr val="000099"/>
                </a:solidFill>
                <a:latin typeface="Cambria" panose="02040503050406030204" pitchFamily="18" charset="0"/>
                <a:ea typeface="Cambria" panose="02040503050406030204" pitchFamily="18" charset="0"/>
              </a:rPr>
              <a:t>bear the reproach</a:t>
            </a:r>
            <a:r>
              <a:rPr lang="en-US" dirty="0"/>
              <a:t>” he bore (RSV: “bear the abuse he endured,” cf. Heb 12:2). </a:t>
            </a:r>
          </a:p>
          <a:p>
            <a:r>
              <a:rPr lang="en-US" dirty="0"/>
              <a:t>The readers are called to endure the persecution that will come their way when they remain true to their Christian faith. </a:t>
            </a:r>
          </a:p>
          <a:p>
            <a:r>
              <a:rPr lang="en-US" dirty="0"/>
              <a:t>This exhortation is basically a restatement of the author’s concern for the readers expressed </a:t>
            </a:r>
            <a:r>
              <a:rPr lang="en-US" b="1" i="1" dirty="0"/>
              <a:t>throughout</a:t>
            </a:r>
            <a:r>
              <a:rPr lang="en-US" dirty="0"/>
              <a:t> the book (e.g., Heb 2:1; 3:12; 4:11; 6:4ff.; 10:35; 12:3).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32195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no lasting city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we seek the city that is to come.</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89112"/>
            <a:ext cx="8512163" cy="5231311"/>
          </a:xfrm>
        </p:spPr>
        <p:txBody>
          <a:bodyPr>
            <a:normAutofit/>
          </a:bodyPr>
          <a:lstStyle/>
          <a:p>
            <a:r>
              <a:rPr lang="en-US" dirty="0"/>
              <a:t>Another way the author expresses the kind of commitment he is asking of his readers is by emphasizing the </a:t>
            </a:r>
            <a:r>
              <a:rPr lang="en-US" b="1" i="1" dirty="0"/>
              <a:t>transitory</a:t>
            </a:r>
            <a:r>
              <a:rPr lang="en-US" dirty="0"/>
              <a:t> </a:t>
            </a:r>
            <a:r>
              <a:rPr lang="en-US" b="1" i="1" dirty="0"/>
              <a:t>character</a:t>
            </a:r>
            <a:r>
              <a:rPr lang="en-US" dirty="0"/>
              <a:t> of all earthly cities: here on earth we do not have a “</a:t>
            </a:r>
            <a:r>
              <a:rPr lang="en-US" i="1" dirty="0">
                <a:solidFill>
                  <a:srgbClr val="000099"/>
                </a:solidFill>
                <a:latin typeface="Cambria" panose="02040503050406030204" pitchFamily="18" charset="0"/>
                <a:ea typeface="Cambria" panose="02040503050406030204" pitchFamily="18" charset="0"/>
              </a:rPr>
              <a:t>lasting city</a:t>
            </a:r>
            <a:r>
              <a:rPr lang="en-US" dirty="0"/>
              <a:t>.” </a:t>
            </a:r>
          </a:p>
          <a:p>
            <a:r>
              <a:rPr lang="en-US" dirty="0"/>
              <a:t>Like Abraham, and </a:t>
            </a:r>
            <a:r>
              <a:rPr lang="en-US" b="1" i="1" dirty="0"/>
              <a:t>all</a:t>
            </a:r>
            <a:r>
              <a:rPr lang="en-US" dirty="0"/>
              <a:t> Christians, the readers are to seek a “</a:t>
            </a:r>
            <a:r>
              <a:rPr lang="en-US" b="1" i="1" dirty="0">
                <a:solidFill>
                  <a:srgbClr val="000099"/>
                </a:solidFill>
                <a:latin typeface="Cambria" panose="02040503050406030204" pitchFamily="18" charset="0"/>
                <a:ea typeface="Cambria" panose="02040503050406030204" pitchFamily="18" charset="0"/>
              </a:rPr>
              <a:t>lasting</a:t>
            </a:r>
            <a:r>
              <a:rPr lang="en-US" i="1" dirty="0">
                <a:solidFill>
                  <a:srgbClr val="000099"/>
                </a:solidFill>
                <a:latin typeface="Cambria" panose="02040503050406030204" pitchFamily="18" charset="0"/>
                <a:ea typeface="Cambria" panose="02040503050406030204" pitchFamily="18" charset="0"/>
              </a:rPr>
              <a:t> city</a:t>
            </a:r>
            <a:r>
              <a:rPr lang="en-US" dirty="0"/>
              <a:t>” – “</a:t>
            </a:r>
            <a:r>
              <a:rPr lang="en-US" sz="3100" i="1" dirty="0">
                <a:solidFill>
                  <a:srgbClr val="000099"/>
                </a:solidFill>
                <a:latin typeface="Cambria" panose="02040503050406030204" pitchFamily="18" charset="0"/>
                <a:ea typeface="Cambria" panose="02040503050406030204" pitchFamily="18" charset="0"/>
              </a:rPr>
              <a:t>the city that has foundations, whose designer and builder is God.</a:t>
            </a:r>
            <a:r>
              <a:rPr lang="en-US" dirty="0"/>
              <a:t>” (Heb 11:10; cf. 11:16). </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33207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here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we have no lasting city</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we seek the city that is to come.</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89112"/>
            <a:ext cx="8512163" cy="5231311"/>
          </a:xfrm>
        </p:spPr>
        <p:txBody>
          <a:bodyPr>
            <a:normAutofit/>
          </a:bodyPr>
          <a:lstStyle/>
          <a:p>
            <a:r>
              <a:rPr lang="en-US" dirty="0"/>
              <a:t>To be sure, through the fulfillment brought by the finished work of Christ, they have, </a:t>
            </a:r>
            <a:r>
              <a:rPr lang="en-US" b="1" i="1" dirty="0"/>
              <a:t>in a sense</a:t>
            </a:r>
            <a:r>
              <a:rPr lang="en-US" dirty="0"/>
              <a:t>, </a:t>
            </a:r>
            <a:r>
              <a:rPr lang="en-US" b="1" i="1" dirty="0"/>
              <a:t>already</a:t>
            </a:r>
            <a:r>
              <a:rPr lang="en-US" dirty="0"/>
              <a:t> come to that city:</a:t>
            </a:r>
          </a:p>
          <a:p>
            <a:pPr lvl="1"/>
            <a:r>
              <a:rPr lang="en-US" sz="2700" i="1" dirty="0">
                <a:solidFill>
                  <a:srgbClr val="000099"/>
                </a:solidFill>
                <a:latin typeface="Cambria" panose="02040503050406030204" pitchFamily="18" charset="0"/>
                <a:ea typeface="Cambria" panose="02040503050406030204" pitchFamily="18" charset="0"/>
              </a:rPr>
              <a:t>But you </a:t>
            </a:r>
            <a:r>
              <a:rPr lang="en-US" sz="2700" b="1" i="1" dirty="0">
                <a:solidFill>
                  <a:srgbClr val="000099"/>
                </a:solidFill>
                <a:latin typeface="Cambria" panose="02040503050406030204" pitchFamily="18" charset="0"/>
                <a:ea typeface="Cambria" panose="02040503050406030204" pitchFamily="18" charset="0"/>
              </a:rPr>
              <a:t>have come </a:t>
            </a:r>
            <a:r>
              <a:rPr lang="en-US" sz="2700" i="1" dirty="0">
                <a:solidFill>
                  <a:srgbClr val="000099"/>
                </a:solidFill>
                <a:latin typeface="Cambria" panose="02040503050406030204" pitchFamily="18" charset="0"/>
                <a:ea typeface="Cambria" panose="02040503050406030204" pitchFamily="18" charset="0"/>
              </a:rPr>
              <a:t>to Mount Zion and to the </a:t>
            </a:r>
            <a:r>
              <a:rPr lang="en-US" sz="2700" b="1" i="1" dirty="0">
                <a:solidFill>
                  <a:srgbClr val="000099"/>
                </a:solidFill>
                <a:latin typeface="Cambria" panose="02040503050406030204" pitchFamily="18" charset="0"/>
                <a:ea typeface="Cambria" panose="02040503050406030204" pitchFamily="18" charset="0"/>
              </a:rPr>
              <a:t>city</a:t>
            </a:r>
            <a:r>
              <a:rPr lang="en-US" sz="2700" i="1" dirty="0">
                <a:solidFill>
                  <a:srgbClr val="000099"/>
                </a:solidFill>
                <a:latin typeface="Cambria" panose="02040503050406030204" pitchFamily="18" charset="0"/>
                <a:ea typeface="Cambria" panose="02040503050406030204" pitchFamily="18" charset="0"/>
              </a:rPr>
              <a:t> of the living God, the heavenly Jerusalem…</a:t>
            </a:r>
            <a:r>
              <a:rPr lang="en-US" dirty="0"/>
              <a:t>  (Heb 12:22) </a:t>
            </a:r>
          </a:p>
          <a:p>
            <a:r>
              <a:rPr lang="en-US" dirty="0"/>
              <a:t>Yet although, in a sense, their coming to this city is a present reality – their </a:t>
            </a:r>
            <a:r>
              <a:rPr lang="en-US" b="1" i="1" dirty="0"/>
              <a:t>final</a:t>
            </a:r>
            <a:r>
              <a:rPr lang="en-US" dirty="0"/>
              <a:t> coming to this city remains an expectation of the </a:t>
            </a:r>
            <a:r>
              <a:rPr lang="en-US" b="1" i="1" dirty="0"/>
              <a:t>future.</a:t>
            </a:r>
            <a:endParaRPr lang="en-US" dirty="0"/>
          </a:p>
          <a:p>
            <a:r>
              <a:rPr lang="en-US" dirty="0"/>
              <a:t>So, here again we see the “already but not yet” idea found so often in scripture.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85616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01251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14</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here we have no lasting city, but we seek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city that is to come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189112"/>
            <a:ext cx="8512163" cy="5231311"/>
          </a:xfrm>
        </p:spPr>
        <p:txBody>
          <a:bodyPr>
            <a:normAutofit/>
          </a:bodyPr>
          <a:lstStyle/>
          <a:p>
            <a:r>
              <a:rPr lang="en-US" dirty="0"/>
              <a:t>Like those listed in the “hall of faith” in chapter 11, the readers are to live in anticipation of an unseen, future reality (cf. Heb 11:1) – what is called here: “</a:t>
            </a:r>
            <a:r>
              <a:rPr lang="en-US" i="1" dirty="0">
                <a:solidFill>
                  <a:srgbClr val="000099"/>
                </a:solidFill>
                <a:latin typeface="Cambria" panose="02040503050406030204" pitchFamily="18" charset="0"/>
                <a:ea typeface="Cambria" panose="02040503050406030204" pitchFamily="18" charset="0"/>
              </a:rPr>
              <a:t>the city that is </a:t>
            </a:r>
            <a:r>
              <a:rPr lang="en-US" b="1" i="1" dirty="0">
                <a:solidFill>
                  <a:srgbClr val="000099"/>
                </a:solidFill>
                <a:latin typeface="Cambria" panose="02040503050406030204" pitchFamily="18" charset="0"/>
                <a:ea typeface="Cambria" panose="02040503050406030204" pitchFamily="18" charset="0"/>
              </a:rPr>
              <a:t>to come</a:t>
            </a:r>
            <a:r>
              <a:rPr lang="en-US" i="1" dirty="0">
                <a:solidFill>
                  <a:srgbClr val="000099"/>
                </a:solidFill>
                <a:latin typeface="Cambria" panose="02040503050406030204" pitchFamily="18" charset="0"/>
                <a:ea typeface="Cambria" panose="02040503050406030204" pitchFamily="18" charset="0"/>
              </a:rPr>
              <a:t>.</a:t>
            </a:r>
            <a:r>
              <a:rPr lang="en-US" dirty="0"/>
              <a:t>” </a:t>
            </a:r>
          </a:p>
          <a:p>
            <a:r>
              <a:rPr lang="en-US" dirty="0"/>
              <a:t>By implication, the importance of the city of </a:t>
            </a:r>
            <a:r>
              <a:rPr lang="en-US" b="1" i="1" dirty="0"/>
              <a:t>Jerusalem on earth</a:t>
            </a:r>
            <a:r>
              <a:rPr lang="en-US" dirty="0"/>
              <a:t>, which was symbolic of the temple and the levitical sacrifices, must </a:t>
            </a:r>
            <a:r>
              <a:rPr lang="en-US" b="1" i="1" dirty="0"/>
              <a:t>give way </a:t>
            </a:r>
            <a:r>
              <a:rPr lang="en-US" dirty="0"/>
              <a:t>to that of the </a:t>
            </a:r>
            <a:r>
              <a:rPr lang="en-US" b="1" i="1" dirty="0"/>
              <a:t>heavenly Jerusalem</a:t>
            </a:r>
            <a:r>
              <a:rPr lang="en-US" dirty="0"/>
              <a:t>. </a:t>
            </a:r>
          </a:p>
          <a:p>
            <a:r>
              <a:rPr lang="en-US" dirty="0"/>
              <a:t>But the readers will not be going to the </a:t>
            </a:r>
            <a:r>
              <a:rPr lang="en-US" b="1" i="1" dirty="0"/>
              <a:t>heavenly</a:t>
            </a:r>
            <a:r>
              <a:rPr lang="en-US" dirty="0"/>
              <a:t> </a:t>
            </a:r>
            <a:r>
              <a:rPr lang="en-US" b="1" i="1" dirty="0"/>
              <a:t>Jerusalem</a:t>
            </a:r>
            <a:r>
              <a:rPr lang="en-US" dirty="0"/>
              <a:t> if they return to the Judaism of the </a:t>
            </a:r>
            <a:r>
              <a:rPr lang="en-US" b="1" i="1" dirty="0"/>
              <a:t>earthly</a:t>
            </a:r>
            <a:r>
              <a:rPr lang="en-US" dirty="0"/>
              <a:t> </a:t>
            </a:r>
            <a:r>
              <a:rPr lang="en-US" b="1" i="1" dirty="0"/>
              <a:t>Jerusalem</a:t>
            </a:r>
            <a:r>
              <a:rPr lang="en-US" dirty="0"/>
              <a:t> (cf. Heb 13:10).</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 243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917265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01717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him then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continually offer up a sacrifice of praise to God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the fruit of lips that acknowledge his name.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do good and to share what you have, for such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sacrifices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are pleasing to God.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2091739"/>
            <a:ext cx="8512163" cy="4396928"/>
          </a:xfrm>
        </p:spPr>
        <p:txBody>
          <a:bodyPr>
            <a:normAutofit fontScale="92500" lnSpcReduction="10000"/>
          </a:bodyPr>
          <a:lstStyle/>
          <a:p>
            <a:r>
              <a:rPr lang="en-US" dirty="0"/>
              <a:t>As the promise of an unshakable kingdom led to a call to worship that is acceptable to God (Heb 12:28), so the prospect of life in God’s everlasting city leads to a call for us to offer “</a:t>
            </a:r>
            <a:r>
              <a:rPr lang="en-US" i="1" dirty="0">
                <a:solidFill>
                  <a:srgbClr val="000099"/>
                </a:solidFill>
                <a:latin typeface="Cambria" panose="02040503050406030204" pitchFamily="18" charset="0"/>
                <a:ea typeface="Cambria" panose="02040503050406030204" pitchFamily="18" charset="0"/>
              </a:rPr>
              <a:t>sacrifices</a:t>
            </a:r>
            <a:r>
              <a:rPr lang="en-US" dirty="0"/>
              <a:t>” that please him. </a:t>
            </a:r>
          </a:p>
          <a:p>
            <a:r>
              <a:rPr lang="en-US" dirty="0"/>
              <a:t>Jesus has already offered himself as the </a:t>
            </a:r>
            <a:r>
              <a:rPr lang="en-US" b="1" i="1" dirty="0"/>
              <a:t>final, complete sacrifice</a:t>
            </a:r>
            <a:r>
              <a:rPr lang="en-US" dirty="0"/>
              <a:t> to atone for sins, so no further sin offering is needed (Heb 10:14, 18, 26). </a:t>
            </a:r>
          </a:p>
          <a:p>
            <a:r>
              <a:rPr lang="en-US" dirty="0"/>
              <a:t>But believers cleansed by his death now enjoy the priestly privilege of bringing offerings that express their thanksgiving and consecration.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r>
              <a:rPr lang="en-US" dirty="0"/>
              <a:t>Dennis E. Johnson; </a:t>
            </a:r>
            <a:r>
              <a:rPr lang="en-US" i="1" dirty="0"/>
              <a:t>ESV Expository Commentary </a:t>
            </a:r>
            <a:r>
              <a:rPr lang="en-US" dirty="0"/>
              <a:t>(Volume 12) (pp. 349-350)</a:t>
            </a:r>
          </a:p>
        </p:txBody>
      </p:sp>
    </p:spTree>
    <p:extLst>
      <p:ext uri="{BB962C8B-B14F-4D97-AF65-F5344CB8AC3E}">
        <p14:creationId xmlns:p14="http://schemas.microsoft.com/office/powerpoint/2010/main" val="30559347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20642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him then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continually offer up a sacrifice of praise to God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that is, the fruit of lips that acknowledge his name.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do good and to share what you have, for such sacrifices are pleasing to God.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2193775"/>
            <a:ext cx="8512163" cy="4226648"/>
          </a:xfrm>
        </p:spPr>
        <p:txBody>
          <a:bodyPr>
            <a:normAutofit fontScale="92500" lnSpcReduction="20000"/>
          </a:bodyPr>
          <a:lstStyle/>
          <a:p>
            <a:r>
              <a:rPr lang="en-US" dirty="0"/>
              <a:t>Though we are no longer to participate in the </a:t>
            </a:r>
            <a:r>
              <a:rPr lang="en-US" b="1" i="1" dirty="0"/>
              <a:t>Levitical</a:t>
            </a:r>
            <a:r>
              <a:rPr lang="en-US" dirty="0"/>
              <a:t> sacrifices, there </a:t>
            </a:r>
            <a:r>
              <a:rPr lang="en-US" b="1" i="1" dirty="0"/>
              <a:t>are</a:t>
            </a:r>
            <a:r>
              <a:rPr lang="en-US" dirty="0"/>
              <a:t> forms of “</a:t>
            </a:r>
            <a:r>
              <a:rPr lang="en-US" i="1" dirty="0">
                <a:solidFill>
                  <a:srgbClr val="000099"/>
                </a:solidFill>
                <a:latin typeface="Cambria" panose="02040503050406030204" pitchFamily="18" charset="0"/>
                <a:ea typeface="Cambria" panose="02040503050406030204" pitchFamily="18" charset="0"/>
              </a:rPr>
              <a:t>sacrifice</a:t>
            </a:r>
            <a:r>
              <a:rPr lang="en-US" dirty="0"/>
              <a:t>” – spiritual, and not literal – that are still pleasing to God. </a:t>
            </a:r>
          </a:p>
          <a:p>
            <a:r>
              <a:rPr lang="en-US" dirty="0"/>
              <a:t>The first one he mentions, utilizing OT language, is “</a:t>
            </a:r>
            <a:r>
              <a:rPr lang="en-US" i="1" dirty="0">
                <a:solidFill>
                  <a:srgbClr val="000099"/>
                </a:solidFill>
                <a:latin typeface="Cambria" panose="02040503050406030204" pitchFamily="18" charset="0"/>
                <a:ea typeface="Cambria" panose="02040503050406030204" pitchFamily="18" charset="0"/>
              </a:rPr>
              <a:t>a sacrifice of praise</a:t>
            </a:r>
            <a:r>
              <a:rPr lang="en-US" dirty="0"/>
              <a:t>”. </a:t>
            </a:r>
          </a:p>
          <a:p>
            <a:r>
              <a:rPr lang="en-US" dirty="0"/>
              <a:t>This expression is used a few times in the OT to indicate a particular category of literal sacrifice (e.g., 2 Chron 29:31 – in the Septuagint), but it also was used as a </a:t>
            </a:r>
            <a:r>
              <a:rPr lang="en-US" b="1" i="1" dirty="0"/>
              <a:t>figure of speech </a:t>
            </a:r>
            <a:r>
              <a:rPr lang="en-US" dirty="0"/>
              <a:t>for a </a:t>
            </a:r>
            <a:r>
              <a:rPr lang="en-US" b="1" i="1" dirty="0"/>
              <a:t>grateful heart </a:t>
            </a:r>
            <a:r>
              <a:rPr lang="en-US" dirty="0"/>
              <a:t>(e.g., Ps 50:14, 23).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243-244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6214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207211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Through him </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then let us continually offer up a sacrifice of praise to God, that is,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fruit of lips that acknowledge his name.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to do good and to share what you have, for such sacrifices are pleasing to God.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2189851"/>
            <a:ext cx="8512163" cy="4230572"/>
          </a:xfrm>
        </p:spPr>
        <p:txBody>
          <a:bodyPr>
            <a:normAutofit fontScale="92500" lnSpcReduction="10000"/>
          </a:bodyPr>
          <a:lstStyle/>
          <a:p>
            <a:r>
              <a:rPr lang="en-US" dirty="0"/>
              <a:t>This continual sacrifice is to be made “</a:t>
            </a:r>
            <a:r>
              <a:rPr lang="en-US" i="1" dirty="0">
                <a:solidFill>
                  <a:srgbClr val="000099"/>
                </a:solidFill>
                <a:latin typeface="Cambria" panose="02040503050406030204" pitchFamily="18" charset="0"/>
                <a:ea typeface="Cambria" panose="02040503050406030204" pitchFamily="18" charset="0"/>
              </a:rPr>
              <a:t>through</a:t>
            </a:r>
            <a:r>
              <a:rPr lang="en-US" dirty="0"/>
              <a:t> </a:t>
            </a:r>
            <a:r>
              <a:rPr lang="en-US" i="1" dirty="0">
                <a:solidFill>
                  <a:srgbClr val="000099"/>
                </a:solidFill>
                <a:latin typeface="Cambria" panose="02040503050406030204" pitchFamily="18" charset="0"/>
                <a:ea typeface="Cambria" panose="02040503050406030204" pitchFamily="18" charset="0"/>
              </a:rPr>
              <a:t>him</a:t>
            </a:r>
            <a:r>
              <a:rPr lang="en-US" dirty="0"/>
              <a:t>” (Jesus), and it is further defined as “</a:t>
            </a:r>
            <a:r>
              <a:rPr lang="en-US" i="1" dirty="0">
                <a:solidFill>
                  <a:srgbClr val="000099"/>
                </a:solidFill>
                <a:latin typeface="Cambria" panose="02040503050406030204" pitchFamily="18" charset="0"/>
                <a:ea typeface="Cambria" panose="02040503050406030204" pitchFamily="18" charset="0"/>
              </a:rPr>
              <a:t>the fruit of lips </a:t>
            </a:r>
            <a:r>
              <a:rPr lang="en-US" b="1" i="1" dirty="0">
                <a:solidFill>
                  <a:srgbClr val="000099"/>
                </a:solidFill>
                <a:latin typeface="Cambria" panose="02040503050406030204" pitchFamily="18" charset="0"/>
                <a:ea typeface="Cambria" panose="02040503050406030204" pitchFamily="18" charset="0"/>
              </a:rPr>
              <a:t>that acknowledge his name</a:t>
            </a:r>
            <a:r>
              <a:rPr lang="en-US" dirty="0"/>
              <a:t>.” </a:t>
            </a:r>
          </a:p>
          <a:p>
            <a:r>
              <a:rPr lang="en-US" dirty="0"/>
              <a:t>Barclay’s translation is appropriate: “</a:t>
            </a:r>
            <a:r>
              <a:rPr lang="en-US" i="1" dirty="0">
                <a:solidFill>
                  <a:srgbClr val="000099"/>
                </a:solidFill>
                <a:latin typeface="Cambria" panose="02040503050406030204" pitchFamily="18" charset="0"/>
                <a:ea typeface="Cambria" panose="02040503050406030204" pitchFamily="18" charset="0"/>
              </a:rPr>
              <a:t>which publicly affirm their faith in him</a:t>
            </a:r>
            <a:r>
              <a:rPr lang="en-US" dirty="0"/>
              <a:t>.” </a:t>
            </a:r>
          </a:p>
          <a:p>
            <a:r>
              <a:rPr lang="en-US" dirty="0"/>
              <a:t>In the case of the original readers, the “</a:t>
            </a:r>
            <a:r>
              <a:rPr lang="en-US" i="1" dirty="0">
                <a:solidFill>
                  <a:srgbClr val="000099"/>
                </a:solidFill>
                <a:latin typeface="Cambria" panose="02040503050406030204" pitchFamily="18" charset="0"/>
                <a:ea typeface="Cambria" panose="02040503050406030204" pitchFamily="18" charset="0"/>
              </a:rPr>
              <a:t>sacrifice of praise</a:t>
            </a:r>
            <a:r>
              <a:rPr lang="en-US" dirty="0"/>
              <a:t>” would be remaining faithful to their Christian confession. </a:t>
            </a:r>
          </a:p>
          <a:p>
            <a:r>
              <a:rPr lang="en-US" dirty="0"/>
              <a:t>Only in this way could they show their thankfulness to God for what he has done.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243-244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58739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73308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15</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Through him then let us continually offer up a sacrifice of praise to God, that is, the fruit of lips that acknowledge his name. </a:t>
            </a: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16</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Do not neglect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to do good and to share what you have</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such sacrifices are pleasing to God.</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801329"/>
            <a:ext cx="8512163" cy="4619094"/>
          </a:xfrm>
        </p:spPr>
        <p:txBody>
          <a:bodyPr>
            <a:normAutofit lnSpcReduction="10000"/>
          </a:bodyPr>
          <a:lstStyle/>
          <a:p>
            <a:r>
              <a:rPr lang="en-US" dirty="0"/>
              <a:t>There are, however, </a:t>
            </a:r>
            <a:r>
              <a:rPr lang="en-US" b="1" i="1" dirty="0"/>
              <a:t>other</a:t>
            </a:r>
            <a:r>
              <a:rPr lang="en-US" dirty="0"/>
              <a:t> sacrifices with which God is pleased, the spiritual counterpart of the sacrifices of the old covenant. </a:t>
            </a:r>
          </a:p>
          <a:p>
            <a:r>
              <a:rPr lang="en-US" dirty="0"/>
              <a:t>These include actions such as “</a:t>
            </a:r>
            <a:r>
              <a:rPr lang="en-US" i="1" dirty="0">
                <a:solidFill>
                  <a:srgbClr val="000099"/>
                </a:solidFill>
                <a:latin typeface="Cambria" panose="02040503050406030204" pitchFamily="18" charset="0"/>
                <a:ea typeface="Cambria" panose="02040503050406030204" pitchFamily="18" charset="0"/>
              </a:rPr>
              <a:t>to do good </a:t>
            </a:r>
            <a:r>
              <a:rPr lang="en-US" dirty="0"/>
              <a:t>” and “</a:t>
            </a:r>
            <a:r>
              <a:rPr lang="en-US" i="1" dirty="0">
                <a:solidFill>
                  <a:srgbClr val="000099"/>
                </a:solidFill>
                <a:latin typeface="Cambria" panose="02040503050406030204" pitchFamily="18" charset="0"/>
                <a:ea typeface="Cambria" panose="02040503050406030204" pitchFamily="18" charset="0"/>
              </a:rPr>
              <a:t>to share</a:t>
            </a:r>
            <a:r>
              <a:rPr lang="en-US" dirty="0"/>
              <a:t>” with others. </a:t>
            </a:r>
          </a:p>
          <a:p>
            <a:r>
              <a:rPr lang="en-US" dirty="0"/>
              <a:t>The readers are not to forget these common Christian virtues. </a:t>
            </a:r>
          </a:p>
          <a:p>
            <a:r>
              <a:rPr lang="en-US" dirty="0"/>
              <a:t>This, and not through the sacrifice of animals (cf. Heb 9:8ff.), is the way that faithfulness to God is to be manifested in the new covenant.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Hagner, Donald 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Understanding the Bible Commentary Series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dirty="0"/>
              <a:t>pp. 243-244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94895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3316475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92500" lnSpcReduction="20000"/>
          </a:bodyPr>
          <a:lstStyle/>
          <a:p>
            <a:r>
              <a:rPr lang="en-US" sz="3600" dirty="0"/>
              <a:t>The readers were encouraged to look at men who had served as leaders in the church and to </a:t>
            </a:r>
            <a:r>
              <a:rPr lang="en-US" sz="3600" b="1" i="1" dirty="0"/>
              <a:t>imitate</a:t>
            </a:r>
            <a:r>
              <a:rPr lang="en-US" sz="3600" dirty="0"/>
              <a:t>:</a:t>
            </a:r>
          </a:p>
          <a:p>
            <a:pPr lvl="1"/>
            <a:r>
              <a:rPr lang="en-US" sz="3200" dirty="0"/>
              <a:t>Their faithfulness to accurately handle the Word of God</a:t>
            </a:r>
          </a:p>
          <a:p>
            <a:pPr lvl="1"/>
            <a:r>
              <a:rPr lang="en-US" sz="3200" dirty="0"/>
              <a:t>The way they lived out their faith</a:t>
            </a:r>
          </a:p>
          <a:p>
            <a:r>
              <a:rPr lang="en-US" sz="3600" dirty="0"/>
              <a:t>Can you think of a believer who is no longer around, whose faith and life still serves as an good example for you? </a:t>
            </a:r>
          </a:p>
          <a:p>
            <a:r>
              <a:rPr lang="en-US" sz="3600" dirty="0"/>
              <a:t>Would you be willing to describe this person to the class (even if we didn’t know them) and tell us what it was about them that makes you want to imitate them?</a:t>
            </a:r>
          </a:p>
          <a:p>
            <a:pPr lvl="1"/>
            <a:endParaRPr lang="en-US" sz="3200" dirty="0"/>
          </a:p>
          <a:p>
            <a:endParaRPr lang="en-US" sz="3600" dirty="0"/>
          </a:p>
          <a:p>
            <a:endParaRPr lang="en-US" sz="3600" dirty="0"/>
          </a:p>
        </p:txBody>
      </p:sp>
    </p:spTree>
    <p:extLst>
      <p:ext uri="{BB962C8B-B14F-4D97-AF65-F5344CB8AC3E}">
        <p14:creationId xmlns:p14="http://schemas.microsoft.com/office/powerpoint/2010/main" val="20567026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6"/>
            </a:pPr>
            <a:r>
              <a:rPr lang="en-US" sz="3600" b="1" dirty="0"/>
              <a:t>Epilogue: Final Exhortations (13:1-25)</a:t>
            </a:r>
          </a:p>
          <a:p>
            <a:pPr marL="1028700" lvl="1" indent="-571500">
              <a:buFont typeface="+mj-lt"/>
              <a:buAutoNum type="alphaUcPeriod"/>
            </a:pPr>
            <a:r>
              <a:rPr lang="en-US" sz="3200" dirty="0">
                <a:solidFill>
                  <a:schemeClr val="tx1">
                    <a:lumMod val="50000"/>
                    <a:lumOff val="50000"/>
                  </a:schemeClr>
                </a:solidFill>
              </a:rPr>
              <a:t>Practical Expressions of Love in the Church (13:1-6)</a:t>
            </a:r>
          </a:p>
          <a:p>
            <a:pPr marL="1028700" lvl="1" indent="-571500">
              <a:buFont typeface="+mj-lt"/>
              <a:buAutoNum type="alphaUcPeriod"/>
            </a:pPr>
            <a:r>
              <a:rPr lang="en-US" sz="3200" dirty="0"/>
              <a:t>Remember Your Leaders and Suffer with Jesus “Outside the Camp” (13:7-16)</a:t>
            </a:r>
          </a:p>
          <a:p>
            <a:pPr marL="1028700" lvl="1" indent="-571500">
              <a:buFont typeface="+mj-lt"/>
              <a:buAutoNum type="alphaUcPeriod"/>
            </a:pPr>
            <a:r>
              <a:rPr lang="en-US" sz="3200" dirty="0">
                <a:solidFill>
                  <a:schemeClr val="tx1">
                    <a:lumMod val="50000"/>
                    <a:lumOff val="50000"/>
                  </a:schemeClr>
                </a:solidFill>
              </a:rPr>
              <a:t>Final Words (13:17-25)</a:t>
            </a:r>
          </a:p>
          <a:p>
            <a:pPr marL="1028700" lvl="1" indent="-571500">
              <a:buFont typeface="+mj-lt"/>
              <a:buAutoNum type="alphaUcPeriod"/>
            </a:pPr>
            <a:endParaRPr lang="en-US" dirty="0"/>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1794729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a:bodyPr>
          <a:lstStyle/>
          <a:p>
            <a:r>
              <a:rPr lang="en-US" sz="3600" dirty="0"/>
              <a:t>The readers were encouraged to join Jesus “</a:t>
            </a:r>
            <a:r>
              <a:rPr lang="en-US" sz="3600" i="1" dirty="0">
                <a:solidFill>
                  <a:srgbClr val="000099"/>
                </a:solidFill>
                <a:latin typeface="Cambria" panose="02040503050406030204" pitchFamily="18" charset="0"/>
                <a:ea typeface="Cambria" panose="02040503050406030204" pitchFamily="18" charset="0"/>
              </a:rPr>
              <a:t>outside the camp,</a:t>
            </a:r>
            <a:r>
              <a:rPr lang="en-US" sz="3600" dirty="0"/>
              <a:t>” that is, they are called to leave behind the security and comfort of Judaism and in so doing to “</a:t>
            </a:r>
            <a:r>
              <a:rPr lang="en-US" sz="3600" i="1" dirty="0">
                <a:solidFill>
                  <a:srgbClr val="000099"/>
                </a:solidFill>
                <a:latin typeface="Cambria" panose="02040503050406030204" pitchFamily="18" charset="0"/>
                <a:ea typeface="Cambria" panose="02040503050406030204" pitchFamily="18" charset="0"/>
              </a:rPr>
              <a:t>bear the reproach</a:t>
            </a:r>
            <a:r>
              <a:rPr lang="en-US" sz="3600" dirty="0"/>
              <a:t>” he bore (RSV: “bear the abuse he endured,” cf. Heb 12:2).</a:t>
            </a:r>
          </a:p>
          <a:p>
            <a:r>
              <a:rPr lang="en-US" sz="3600" dirty="0"/>
              <a:t>What do you think joining Jesus “</a:t>
            </a:r>
            <a:r>
              <a:rPr lang="en-US" sz="3600" i="1" dirty="0">
                <a:solidFill>
                  <a:srgbClr val="000099"/>
                </a:solidFill>
                <a:latin typeface="Cambria" panose="02040503050406030204" pitchFamily="18" charset="0"/>
                <a:ea typeface="Cambria" panose="02040503050406030204" pitchFamily="18" charset="0"/>
              </a:rPr>
              <a:t>outside the camp</a:t>
            </a:r>
            <a:r>
              <a:rPr lang="en-US" sz="3600" dirty="0"/>
              <a:t>” might look like in our day?</a:t>
            </a:r>
          </a:p>
          <a:p>
            <a:endParaRPr lang="en-US" sz="3600" dirty="0"/>
          </a:p>
          <a:p>
            <a:endParaRPr lang="en-US" sz="3600" dirty="0"/>
          </a:p>
        </p:txBody>
      </p:sp>
    </p:spTree>
    <p:extLst>
      <p:ext uri="{BB962C8B-B14F-4D97-AF65-F5344CB8AC3E}">
        <p14:creationId xmlns:p14="http://schemas.microsoft.com/office/powerpoint/2010/main" val="22758903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a:bodyPr>
          <a:lstStyle/>
          <a:p>
            <a:r>
              <a:rPr lang="en-US" sz="3600" dirty="0"/>
              <a:t>In the case of the original readers, the “</a:t>
            </a:r>
            <a:r>
              <a:rPr lang="en-US" sz="3600" i="1" dirty="0">
                <a:solidFill>
                  <a:srgbClr val="000099"/>
                </a:solidFill>
                <a:latin typeface="Cambria" panose="02040503050406030204" pitchFamily="18" charset="0"/>
                <a:ea typeface="Cambria" panose="02040503050406030204" pitchFamily="18" charset="0"/>
              </a:rPr>
              <a:t>sacrifice of praise</a:t>
            </a:r>
            <a:r>
              <a:rPr lang="en-US" sz="3600" dirty="0"/>
              <a:t>” that the author exhorted them to have was their faithfulness to their Christian confession. </a:t>
            </a:r>
          </a:p>
          <a:p>
            <a:r>
              <a:rPr lang="en-US" sz="3600" dirty="0"/>
              <a:t>It was only in this way that they could truly show their thankfulness to God for what he has done.</a:t>
            </a:r>
          </a:p>
          <a:p>
            <a:r>
              <a:rPr lang="en-US" sz="3600" dirty="0"/>
              <a:t>What might be an example of a “</a:t>
            </a:r>
            <a:r>
              <a:rPr lang="en-US" sz="3600" i="1" dirty="0">
                <a:solidFill>
                  <a:srgbClr val="000099"/>
                </a:solidFill>
                <a:latin typeface="Cambria" panose="02040503050406030204" pitchFamily="18" charset="0"/>
                <a:ea typeface="Cambria" panose="02040503050406030204" pitchFamily="18" charset="0"/>
              </a:rPr>
              <a:t>sacrifice of praise</a:t>
            </a:r>
            <a:r>
              <a:rPr lang="en-US" sz="3600" dirty="0"/>
              <a:t>” in our day?</a:t>
            </a:r>
          </a:p>
          <a:p>
            <a:endParaRPr lang="en-US" sz="3600" dirty="0"/>
          </a:p>
          <a:p>
            <a:endParaRPr lang="en-US" sz="3600" dirty="0"/>
          </a:p>
        </p:txBody>
      </p:sp>
    </p:spTree>
    <p:extLst>
      <p:ext uri="{BB962C8B-B14F-4D97-AF65-F5344CB8AC3E}">
        <p14:creationId xmlns:p14="http://schemas.microsoft.com/office/powerpoint/2010/main" val="223306725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Autofit/>
          </a:bodyPr>
          <a:lstStyle/>
          <a:p>
            <a:r>
              <a:rPr lang="en-US" sz="4000" b="1" dirty="0"/>
              <a:t>*Class Discussion Time</a:t>
            </a:r>
          </a:p>
        </p:txBody>
      </p:sp>
      <p:sp>
        <p:nvSpPr>
          <p:cNvPr id="4" name="Content Placeholder 3"/>
          <p:cNvSpPr>
            <a:spLocks noGrp="1"/>
          </p:cNvSpPr>
          <p:nvPr>
            <p:ph idx="1"/>
          </p:nvPr>
        </p:nvSpPr>
        <p:spPr>
          <a:xfrm>
            <a:off x="204306" y="592594"/>
            <a:ext cx="8676756" cy="6184954"/>
          </a:xfrm>
        </p:spPr>
        <p:txBody>
          <a:bodyPr>
            <a:normAutofit fontScale="92500"/>
          </a:bodyPr>
          <a:lstStyle/>
          <a:p>
            <a:r>
              <a:rPr lang="en-US" sz="4000" dirty="0"/>
              <a:t>In our text today we saw </a:t>
            </a:r>
            <a:r>
              <a:rPr lang="en-US" sz="4000" b="1" i="1" dirty="0"/>
              <a:t>other</a:t>
            </a:r>
            <a:r>
              <a:rPr lang="en-US" sz="4000" dirty="0"/>
              <a:t> sacrifices with which God is pleased – the spiritual counterpart of the sacrifices required in the old covenant. </a:t>
            </a:r>
          </a:p>
          <a:p>
            <a:r>
              <a:rPr lang="en-US" sz="4000" dirty="0"/>
              <a:t>These included: actions such as “</a:t>
            </a:r>
            <a:r>
              <a:rPr lang="en-US" sz="4000" i="1" dirty="0">
                <a:solidFill>
                  <a:srgbClr val="000099"/>
                </a:solidFill>
                <a:latin typeface="Cambria" panose="02040503050406030204" pitchFamily="18" charset="0"/>
                <a:ea typeface="Cambria" panose="02040503050406030204" pitchFamily="18" charset="0"/>
              </a:rPr>
              <a:t>to do good </a:t>
            </a:r>
            <a:r>
              <a:rPr lang="en-US" sz="4000" dirty="0"/>
              <a:t>” and “</a:t>
            </a:r>
            <a:r>
              <a:rPr lang="en-US" sz="4000" i="1" dirty="0">
                <a:solidFill>
                  <a:srgbClr val="000099"/>
                </a:solidFill>
                <a:latin typeface="Cambria" panose="02040503050406030204" pitchFamily="18" charset="0"/>
                <a:ea typeface="Cambria" panose="02040503050406030204" pitchFamily="18" charset="0"/>
              </a:rPr>
              <a:t>to share</a:t>
            </a:r>
            <a:r>
              <a:rPr lang="en-US" sz="4000" dirty="0"/>
              <a:t>” with others.</a:t>
            </a:r>
          </a:p>
          <a:p>
            <a:r>
              <a:rPr lang="en-US" sz="4000" dirty="0"/>
              <a:t>Can you think of some specific examples of “doing good” and/or “sharing with others” that you have seen Christians engaging in within the local church?  </a:t>
            </a:r>
          </a:p>
          <a:p>
            <a:endParaRPr lang="en-US" sz="3600" dirty="0"/>
          </a:p>
          <a:p>
            <a:endParaRPr lang="en-US" sz="3600" dirty="0"/>
          </a:p>
          <a:p>
            <a:endParaRPr lang="en-US" sz="3600" dirty="0"/>
          </a:p>
        </p:txBody>
      </p:sp>
    </p:spTree>
    <p:extLst>
      <p:ext uri="{BB962C8B-B14F-4D97-AF65-F5344CB8AC3E}">
        <p14:creationId xmlns:p14="http://schemas.microsoft.com/office/powerpoint/2010/main" val="2458051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879820"/>
          </a:xfrm>
        </p:spPr>
        <p:txBody>
          <a:bodyPr/>
          <a:lstStyle/>
          <a:p>
            <a:r>
              <a:rPr lang="en-US" sz="4000" dirty="0">
                <a:solidFill>
                  <a:srgbClr val="002060"/>
                </a:solidFill>
              </a:rPr>
              <a:t>Remember Your Leaders and </a:t>
            </a:r>
            <a:br>
              <a:rPr lang="en-US" sz="4000" dirty="0">
                <a:solidFill>
                  <a:srgbClr val="002060"/>
                </a:solidFill>
              </a:rPr>
            </a:br>
            <a:r>
              <a:rPr lang="en-US" sz="4000" dirty="0">
                <a:solidFill>
                  <a:srgbClr val="002060"/>
                </a:solidFill>
              </a:rPr>
              <a:t>Suffer with Jesus “Outside the Camp” (13:7-16)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1879818"/>
            <a:ext cx="8822194" cy="4901655"/>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7</a:t>
            </a:r>
            <a:r>
              <a:rPr lang="en-US" sz="3000" i="1" dirty="0">
                <a:solidFill>
                  <a:srgbClr val="000099"/>
                </a:solidFill>
                <a:latin typeface="Cambria" panose="02040503050406030204" pitchFamily="18" charset="0"/>
                <a:ea typeface="Cambria" panose="02040503050406030204" pitchFamily="18" charset="0"/>
              </a:rPr>
              <a:t> Remember your leaders, those who spoke to you the word of God. Consider the outcome of their way of life, and imitate their faith. </a:t>
            </a:r>
            <a:r>
              <a:rPr lang="en-US" sz="3100" baseline="30000" dirty="0">
                <a:latin typeface="Candara" panose="020E0502030303020204" pitchFamily="34" charset="0"/>
                <a:ea typeface="Cambria" panose="02040503050406030204" pitchFamily="18" charset="0"/>
              </a:rPr>
              <a:t>8</a:t>
            </a:r>
            <a:r>
              <a:rPr lang="en-US" sz="3000" i="1" dirty="0">
                <a:solidFill>
                  <a:srgbClr val="000099"/>
                </a:solidFill>
                <a:latin typeface="Cambria" panose="02040503050406030204" pitchFamily="18" charset="0"/>
                <a:ea typeface="Cambria" panose="02040503050406030204" pitchFamily="18" charset="0"/>
              </a:rPr>
              <a:t> Jesus Christ is the same yesterday and today and forever. </a:t>
            </a:r>
            <a:r>
              <a:rPr lang="en-US" sz="3100" baseline="30000" dirty="0">
                <a:latin typeface="Candara" panose="020E0502030303020204" pitchFamily="34" charset="0"/>
                <a:ea typeface="Cambria" panose="02040503050406030204" pitchFamily="18" charset="0"/>
              </a:rPr>
              <a:t>9</a:t>
            </a:r>
            <a:r>
              <a:rPr lang="en-US" sz="3000" i="1" dirty="0">
                <a:solidFill>
                  <a:srgbClr val="000099"/>
                </a:solidFill>
                <a:latin typeface="Cambria" panose="02040503050406030204" pitchFamily="18" charset="0"/>
                <a:ea typeface="Cambria" panose="02040503050406030204" pitchFamily="18" charset="0"/>
              </a:rPr>
              <a:t> Do not be led away by diverse and strange teachings, for it is good for the heart to be strengthened by grace, not by foods, which have not benefited those devoted to them. </a:t>
            </a:r>
            <a:r>
              <a:rPr lang="en-US" sz="3100" baseline="30000" dirty="0">
                <a:latin typeface="Candara" panose="020E0502030303020204" pitchFamily="34" charset="0"/>
                <a:ea typeface="Cambria" panose="02040503050406030204" pitchFamily="18" charset="0"/>
              </a:rPr>
              <a:t>10</a:t>
            </a:r>
            <a:r>
              <a:rPr lang="en-US" sz="3000" i="1" dirty="0">
                <a:solidFill>
                  <a:srgbClr val="000099"/>
                </a:solidFill>
                <a:latin typeface="Cambria" panose="02040503050406030204" pitchFamily="18" charset="0"/>
                <a:ea typeface="Cambria" panose="02040503050406030204" pitchFamily="18" charset="0"/>
              </a:rPr>
              <a:t> We have an altar from which those who serve the tent have no right to eat. </a:t>
            </a:r>
            <a:r>
              <a:rPr lang="en-US" sz="3100" baseline="30000" dirty="0">
                <a:latin typeface="Candara" panose="020E0502030303020204" pitchFamily="34" charset="0"/>
                <a:ea typeface="Cambria" panose="02040503050406030204" pitchFamily="18" charset="0"/>
              </a:rPr>
              <a:t>11</a:t>
            </a:r>
            <a:r>
              <a:rPr lang="en-US" sz="3000" i="1" dirty="0">
                <a:solidFill>
                  <a:srgbClr val="000099"/>
                </a:solidFill>
                <a:latin typeface="Cambria" panose="02040503050406030204" pitchFamily="18" charset="0"/>
                <a:ea typeface="Cambria" panose="02040503050406030204" pitchFamily="18" charset="0"/>
              </a:rPr>
              <a:t> For the bodies of those animals whose blood is brought into the holy places by the high priest as a sacrifice for sin are burned outside the camp. </a:t>
            </a:r>
          </a:p>
        </p:txBody>
      </p:sp>
    </p:spTree>
    <p:extLst>
      <p:ext uri="{BB962C8B-B14F-4D97-AF65-F5344CB8AC3E}">
        <p14:creationId xmlns:p14="http://schemas.microsoft.com/office/powerpoint/2010/main" val="28187473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903367"/>
          </a:xfrm>
        </p:spPr>
        <p:txBody>
          <a:bodyPr/>
          <a:lstStyle/>
          <a:p>
            <a:r>
              <a:rPr lang="en-US" sz="4000" dirty="0">
                <a:solidFill>
                  <a:srgbClr val="002060"/>
                </a:solidFill>
              </a:rPr>
              <a:t>Remember Your Leaders and </a:t>
            </a:r>
            <a:br>
              <a:rPr lang="en-US" sz="4000" dirty="0">
                <a:solidFill>
                  <a:srgbClr val="002060"/>
                </a:solidFill>
              </a:rPr>
            </a:br>
            <a:r>
              <a:rPr lang="en-US" sz="4000" dirty="0">
                <a:solidFill>
                  <a:srgbClr val="002060"/>
                </a:solidFill>
              </a:rPr>
              <a:t>Suffer with Jesus “Outside the Camp” (13:7-16)</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200148" y="2260491"/>
            <a:ext cx="8822194" cy="4520982"/>
          </a:xfrm>
        </p:spPr>
        <p:txBody>
          <a:bodyPr>
            <a:normAutofit/>
          </a:bodyPr>
          <a:lstStyle/>
          <a:p>
            <a:pPr marL="0" indent="0">
              <a:buNone/>
            </a:pPr>
            <a:r>
              <a:rPr lang="en-US" sz="3100" baseline="30000" dirty="0">
                <a:latin typeface="Candara" panose="020E0502030303020204" pitchFamily="34" charset="0"/>
                <a:ea typeface="Cambria" panose="02040503050406030204" pitchFamily="18" charset="0"/>
              </a:rPr>
              <a:t>12</a:t>
            </a:r>
            <a:r>
              <a:rPr lang="en-US" sz="3000" i="1" dirty="0">
                <a:solidFill>
                  <a:srgbClr val="000099"/>
                </a:solidFill>
                <a:latin typeface="Cambria" panose="02040503050406030204" pitchFamily="18" charset="0"/>
                <a:ea typeface="Cambria" panose="02040503050406030204" pitchFamily="18" charset="0"/>
              </a:rPr>
              <a:t> So Jesus also suffered outside the gate in order to sanctify the people through his own blood. </a:t>
            </a:r>
            <a:r>
              <a:rPr lang="en-US" sz="3100" baseline="30000" dirty="0">
                <a:latin typeface="Candara" panose="020E0502030303020204" pitchFamily="34" charset="0"/>
                <a:ea typeface="Cambria" panose="02040503050406030204" pitchFamily="18" charset="0"/>
              </a:rPr>
              <a:t>13</a:t>
            </a:r>
            <a:r>
              <a:rPr lang="en-US" sz="3000" i="1" dirty="0">
                <a:solidFill>
                  <a:srgbClr val="000099"/>
                </a:solidFill>
                <a:latin typeface="Cambria" panose="02040503050406030204" pitchFamily="18" charset="0"/>
                <a:ea typeface="Cambria" panose="02040503050406030204" pitchFamily="18" charset="0"/>
              </a:rPr>
              <a:t> Therefore let us go to him outside the camp and bear the reproach he endured. </a:t>
            </a:r>
            <a:r>
              <a:rPr lang="en-US" sz="3100" baseline="30000" dirty="0">
                <a:latin typeface="Candara" panose="020E0502030303020204" pitchFamily="34" charset="0"/>
                <a:ea typeface="Cambria" panose="02040503050406030204" pitchFamily="18" charset="0"/>
              </a:rPr>
              <a:t>14</a:t>
            </a:r>
            <a:r>
              <a:rPr lang="en-US" sz="3000" i="1" dirty="0">
                <a:solidFill>
                  <a:srgbClr val="000099"/>
                </a:solidFill>
                <a:latin typeface="Cambria" panose="02040503050406030204" pitchFamily="18" charset="0"/>
                <a:ea typeface="Cambria" panose="02040503050406030204" pitchFamily="18" charset="0"/>
              </a:rPr>
              <a:t> For here we have no lasting city, but we seek the city that is to come. </a:t>
            </a:r>
            <a:r>
              <a:rPr lang="en-US" sz="3100" baseline="30000" dirty="0">
                <a:latin typeface="Candara" panose="020E0502030303020204" pitchFamily="34" charset="0"/>
                <a:ea typeface="Cambria" panose="02040503050406030204" pitchFamily="18" charset="0"/>
              </a:rPr>
              <a:t>15</a:t>
            </a:r>
            <a:r>
              <a:rPr lang="en-US" sz="3000" i="1" dirty="0">
                <a:solidFill>
                  <a:srgbClr val="000099"/>
                </a:solidFill>
                <a:latin typeface="Cambria" panose="02040503050406030204" pitchFamily="18" charset="0"/>
                <a:ea typeface="Cambria" panose="02040503050406030204" pitchFamily="18" charset="0"/>
              </a:rPr>
              <a:t> Through him then let us continually offer up a sacrifice of praise to God, that is, the fruit of lips that acknowledge his name. </a:t>
            </a:r>
            <a:r>
              <a:rPr lang="en-US" sz="3100" baseline="30000" dirty="0">
                <a:latin typeface="Candara" panose="020E0502030303020204" pitchFamily="34" charset="0"/>
                <a:ea typeface="Cambria" panose="02040503050406030204" pitchFamily="18" charset="0"/>
              </a:rPr>
              <a:t>16</a:t>
            </a:r>
            <a:r>
              <a:rPr lang="en-US" sz="3000" i="1" dirty="0">
                <a:solidFill>
                  <a:srgbClr val="000099"/>
                </a:solidFill>
                <a:latin typeface="Cambria" panose="02040503050406030204" pitchFamily="18" charset="0"/>
                <a:ea typeface="Cambria" panose="02040503050406030204" pitchFamily="18" charset="0"/>
              </a:rPr>
              <a:t> Do not neglect to do good and to share what you have, for such sacrifices are pleasing to God. </a:t>
            </a:r>
          </a:p>
        </p:txBody>
      </p:sp>
    </p:spTree>
    <p:extLst>
      <p:ext uri="{BB962C8B-B14F-4D97-AF65-F5344CB8AC3E}">
        <p14:creationId xmlns:p14="http://schemas.microsoft.com/office/powerpoint/2010/main" val="11712228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950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Remember your leaders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those who spoke to you the word of God. Consider the outcome of their way of life, and imitate their faith.</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361789"/>
            <a:ext cx="8810420" cy="5058634"/>
          </a:xfrm>
        </p:spPr>
        <p:txBody>
          <a:bodyPr>
            <a:normAutofit lnSpcReduction="10000"/>
          </a:bodyPr>
          <a:lstStyle/>
          <a:p>
            <a:r>
              <a:rPr lang="en-US" dirty="0"/>
              <a:t>Three times in this chapter mention is made of their “</a:t>
            </a:r>
            <a:r>
              <a:rPr lang="en-US" i="1" dirty="0">
                <a:solidFill>
                  <a:srgbClr val="000099"/>
                </a:solidFill>
                <a:latin typeface="Cambria" panose="02040503050406030204" pitchFamily="18" charset="0"/>
                <a:ea typeface="Cambria" panose="02040503050406030204" pitchFamily="18" charset="0"/>
              </a:rPr>
              <a:t>leaders</a:t>
            </a:r>
            <a:r>
              <a:rPr lang="en-US" dirty="0"/>
              <a:t>”:</a:t>
            </a:r>
          </a:p>
          <a:p>
            <a:pPr lvl="1"/>
            <a:r>
              <a:rPr lang="en-US" dirty="0"/>
              <a:t>In v. 17 they are told to </a:t>
            </a:r>
            <a:r>
              <a:rPr lang="en-US" b="1" i="1" dirty="0"/>
              <a:t>obey</a:t>
            </a:r>
            <a:r>
              <a:rPr lang="en-US" dirty="0"/>
              <a:t> </a:t>
            </a:r>
            <a:r>
              <a:rPr lang="en-US" b="1" i="1" dirty="0"/>
              <a:t>them</a:t>
            </a:r>
            <a:r>
              <a:rPr lang="en-US" dirty="0"/>
              <a:t>; </a:t>
            </a:r>
          </a:p>
          <a:p>
            <a:pPr lvl="1"/>
            <a:r>
              <a:rPr lang="en-US" dirty="0"/>
              <a:t>In v. 24 they are asked to </a:t>
            </a:r>
            <a:r>
              <a:rPr lang="en-US" b="1" i="1" dirty="0"/>
              <a:t>convey</a:t>
            </a:r>
            <a:r>
              <a:rPr lang="en-US" dirty="0"/>
              <a:t> the writer's </a:t>
            </a:r>
            <a:r>
              <a:rPr lang="en-US" b="1" i="1" dirty="0"/>
              <a:t>greetings</a:t>
            </a:r>
            <a:r>
              <a:rPr lang="en-US" dirty="0"/>
              <a:t> </a:t>
            </a:r>
            <a:r>
              <a:rPr lang="en-US" b="1" i="1" dirty="0"/>
              <a:t>to them</a:t>
            </a:r>
            <a:r>
              <a:rPr lang="en-US" dirty="0"/>
              <a:t>; </a:t>
            </a:r>
          </a:p>
          <a:p>
            <a:pPr lvl="1"/>
            <a:r>
              <a:rPr lang="en-US" b="1" i="1" dirty="0"/>
              <a:t>Here</a:t>
            </a:r>
            <a:r>
              <a:rPr lang="en-US" dirty="0"/>
              <a:t> they are exhorted to “</a:t>
            </a:r>
            <a:r>
              <a:rPr lang="en-US" i="1" dirty="0">
                <a:solidFill>
                  <a:srgbClr val="000099"/>
                </a:solidFill>
                <a:latin typeface="Cambria" panose="02040503050406030204" pitchFamily="18" charset="0"/>
                <a:ea typeface="Cambria" panose="02040503050406030204" pitchFamily="18" charset="0"/>
              </a:rPr>
              <a:t>remember</a:t>
            </a:r>
            <a:r>
              <a:rPr lang="en-US" dirty="0"/>
              <a:t>” them. </a:t>
            </a:r>
          </a:p>
          <a:p>
            <a:r>
              <a:rPr lang="en-US" dirty="0"/>
              <a:t>In vv. 17 and 24 the reference is plainly to leaders who are </a:t>
            </a:r>
            <a:r>
              <a:rPr lang="en-US" b="1" i="1" dirty="0"/>
              <a:t>still alive and active</a:t>
            </a:r>
            <a:r>
              <a:rPr lang="en-US" dirty="0"/>
              <a:t>.</a:t>
            </a:r>
          </a:p>
          <a:p>
            <a:r>
              <a:rPr lang="en-US" b="1" i="1" dirty="0"/>
              <a:t>Here</a:t>
            </a:r>
            <a:r>
              <a:rPr lang="en-US" dirty="0"/>
              <a:t> the reference seems rather to be to those who led them in </a:t>
            </a:r>
            <a:r>
              <a:rPr lang="en-US" b="1" i="1" dirty="0"/>
              <a:t>earlier days </a:t>
            </a:r>
            <a:r>
              <a:rPr lang="en-US" dirty="0"/>
              <a:t>but have now completed their service.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3178328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950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Remember your leaders, those who spoke to you the word of God.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Consider the outcome of their way of life, and imitate their faith.</a:t>
            </a:r>
            <a:endParaRPr kumimoji="0" lang="en-US" sz="280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56979" y="1361789"/>
            <a:ext cx="8810420" cy="5058634"/>
          </a:xfrm>
        </p:spPr>
        <p:txBody>
          <a:bodyPr>
            <a:normAutofit/>
          </a:bodyPr>
          <a:lstStyle/>
          <a:p>
            <a:r>
              <a:rPr lang="en-US" dirty="0"/>
              <a:t>Since these former leaders are no longer around, their entire lives are now on display for the readers (who were their disciples) to “</a:t>
            </a:r>
            <a:r>
              <a:rPr lang="en-US" i="1" dirty="0">
                <a:solidFill>
                  <a:srgbClr val="000099"/>
                </a:solidFill>
                <a:latin typeface="Cambria" panose="02040503050406030204" pitchFamily="18" charset="0"/>
                <a:ea typeface="Cambria" panose="02040503050406030204" pitchFamily="18" charset="0"/>
              </a:rPr>
              <a:t>consider</a:t>
            </a:r>
            <a:r>
              <a:rPr lang="en-US" dirty="0"/>
              <a:t>” and to “</a:t>
            </a:r>
            <a:r>
              <a:rPr lang="en-US" i="1" dirty="0">
                <a:solidFill>
                  <a:srgbClr val="000099"/>
                </a:solidFill>
                <a:latin typeface="Cambria" panose="02040503050406030204" pitchFamily="18" charset="0"/>
                <a:ea typeface="Cambria" panose="02040503050406030204" pitchFamily="18" charset="0"/>
              </a:rPr>
              <a:t>imitate</a:t>
            </a:r>
            <a:r>
              <a:rPr lang="en-US" dirty="0"/>
              <a:t>”.</a:t>
            </a:r>
          </a:p>
          <a:p>
            <a:r>
              <a:rPr lang="en-US" dirty="0"/>
              <a:t>By their </a:t>
            </a:r>
            <a:r>
              <a:rPr lang="en-US" b="1" i="1" dirty="0"/>
              <a:t>teaching</a:t>
            </a:r>
            <a:r>
              <a:rPr lang="en-US" dirty="0"/>
              <a:t> and their </a:t>
            </a:r>
            <a:r>
              <a:rPr lang="en-US" b="1" i="1" dirty="0"/>
              <a:t>example</a:t>
            </a:r>
            <a:r>
              <a:rPr lang="en-US" dirty="0"/>
              <a:t> these former leaders showed the readers how they ought to live a faithful Christian life.</a:t>
            </a:r>
          </a:p>
          <a:p>
            <a:r>
              <a:rPr lang="en-US" dirty="0"/>
              <a:t>Though </a:t>
            </a:r>
            <a:r>
              <a:rPr lang="en-US" b="1" i="1" dirty="0"/>
              <a:t>they</a:t>
            </a:r>
            <a:r>
              <a:rPr lang="en-US" dirty="0"/>
              <a:t> are </a:t>
            </a:r>
            <a:r>
              <a:rPr lang="en-US" b="1" i="1" dirty="0"/>
              <a:t>dead</a:t>
            </a:r>
            <a:r>
              <a:rPr lang="en-US" dirty="0"/>
              <a:t>, their lives still speak volumes, and the </a:t>
            </a:r>
            <a:r>
              <a:rPr lang="en-US" b="1" i="1" dirty="0"/>
              <a:t>memory</a:t>
            </a:r>
            <a:r>
              <a:rPr lang="en-US" dirty="0"/>
              <a:t> of their faith is </a:t>
            </a:r>
            <a:r>
              <a:rPr lang="en-US" b="1" i="1" dirty="0"/>
              <a:t>still alive </a:t>
            </a:r>
            <a:r>
              <a:rPr lang="en-US" dirty="0"/>
              <a:t>in those who knew them. </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18300143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1295070"/>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Remember your leaders</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those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who spoke to you the word of God</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Consider the outcome of their way of life, and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imitate their faith</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25729" y="1448127"/>
            <a:ext cx="8512163" cy="4972296"/>
          </a:xfrm>
        </p:spPr>
        <p:txBody>
          <a:bodyPr>
            <a:normAutofit fontScale="85000" lnSpcReduction="10000"/>
          </a:bodyPr>
          <a:lstStyle/>
          <a:p>
            <a:r>
              <a:rPr lang="en-US" dirty="0"/>
              <a:t>In chapter 11 the faith of men and women in </a:t>
            </a:r>
            <a:r>
              <a:rPr lang="en-US" b="1" i="1" dirty="0"/>
              <a:t>earlier generations</a:t>
            </a:r>
            <a:r>
              <a:rPr lang="en-US" dirty="0"/>
              <a:t> was presented as an example to be followed.</a:t>
            </a:r>
          </a:p>
          <a:p>
            <a:r>
              <a:rPr lang="en-US" dirty="0"/>
              <a:t>But the </a:t>
            </a:r>
            <a:r>
              <a:rPr lang="en-US" b="1" i="1" dirty="0"/>
              <a:t>memory</a:t>
            </a:r>
            <a:r>
              <a:rPr lang="en-US" dirty="0"/>
              <a:t> of a life that we have </a:t>
            </a:r>
            <a:r>
              <a:rPr lang="en-US" b="1" i="1" dirty="0"/>
              <a:t>seen</a:t>
            </a:r>
            <a:r>
              <a:rPr lang="en-US" dirty="0"/>
              <a:t> is </a:t>
            </a:r>
            <a:r>
              <a:rPr lang="en-US" b="1" i="1" dirty="0"/>
              <a:t>more vivid </a:t>
            </a:r>
            <a:r>
              <a:rPr lang="en-US" dirty="0"/>
              <a:t>than the </a:t>
            </a:r>
            <a:r>
              <a:rPr lang="en-US" b="1" i="1" dirty="0"/>
              <a:t>record</a:t>
            </a:r>
            <a:r>
              <a:rPr lang="en-US" dirty="0"/>
              <a:t> of a life that has come to us </a:t>
            </a:r>
            <a:r>
              <a:rPr lang="en-US" b="1" i="1" dirty="0"/>
              <a:t>only by reading or hearing</a:t>
            </a:r>
            <a:r>
              <a:rPr lang="en-US" dirty="0"/>
              <a:t>. </a:t>
            </a:r>
          </a:p>
          <a:p>
            <a:r>
              <a:rPr lang="en-US" dirty="0"/>
              <a:t>Those leaders who had </a:t>
            </a:r>
            <a:r>
              <a:rPr lang="en-US" b="1" i="1" dirty="0"/>
              <a:t>planted</a:t>
            </a:r>
            <a:r>
              <a:rPr lang="en-US" dirty="0"/>
              <a:t> this community of Christians and </a:t>
            </a:r>
            <a:r>
              <a:rPr lang="en-US" b="1" i="1" dirty="0"/>
              <a:t>fostered</a:t>
            </a:r>
            <a:r>
              <a:rPr lang="en-US" dirty="0"/>
              <a:t> </a:t>
            </a:r>
            <a:r>
              <a:rPr lang="en-US" b="1" i="1" dirty="0"/>
              <a:t>it</a:t>
            </a:r>
            <a:r>
              <a:rPr lang="en-US" dirty="0"/>
              <a:t> by the ministry of the “</a:t>
            </a:r>
            <a:r>
              <a:rPr lang="en-US" i="1" dirty="0">
                <a:solidFill>
                  <a:srgbClr val="000099"/>
                </a:solidFill>
                <a:latin typeface="Cambria" panose="02040503050406030204" pitchFamily="18" charset="0"/>
                <a:ea typeface="Cambria" panose="02040503050406030204" pitchFamily="18" charset="0"/>
              </a:rPr>
              <a:t>word of God</a:t>
            </a:r>
            <a:r>
              <a:rPr lang="en-US" dirty="0"/>
              <a:t>” and their example of faith, had faithfully run their race to the end. </a:t>
            </a:r>
          </a:p>
          <a:p>
            <a:r>
              <a:rPr lang="en-US" dirty="0"/>
              <a:t>And what </a:t>
            </a:r>
            <a:r>
              <a:rPr lang="en-US" b="1" i="1" dirty="0"/>
              <a:t>they</a:t>
            </a:r>
            <a:r>
              <a:rPr lang="en-US" dirty="0"/>
              <a:t> had done, their </a:t>
            </a:r>
            <a:r>
              <a:rPr lang="en-US" b="1" i="1" dirty="0"/>
              <a:t>followers</a:t>
            </a:r>
            <a:r>
              <a:rPr lang="en-US" dirty="0"/>
              <a:t> could do also. </a:t>
            </a:r>
          </a:p>
          <a:p>
            <a:r>
              <a:rPr lang="en-US" dirty="0"/>
              <a:t>We can’t assume that these former leaders suffered </a:t>
            </a:r>
            <a:r>
              <a:rPr lang="en-US" b="1" i="1" dirty="0"/>
              <a:t>martyrdom</a:t>
            </a:r>
            <a:r>
              <a:rPr lang="en-US" dirty="0"/>
              <a:t>; but one thing we </a:t>
            </a:r>
            <a:r>
              <a:rPr lang="en-US" b="1" i="1" dirty="0"/>
              <a:t>do</a:t>
            </a:r>
            <a:r>
              <a:rPr lang="en-US" dirty="0"/>
              <a:t> know: like the heroes listed in chapter 11, they “</a:t>
            </a:r>
            <a:r>
              <a:rPr lang="en-US" i="1" dirty="0">
                <a:solidFill>
                  <a:srgbClr val="000099"/>
                </a:solidFill>
                <a:latin typeface="Cambria" panose="02040503050406030204" pitchFamily="18" charset="0"/>
                <a:ea typeface="Cambria" panose="02040503050406030204" pitchFamily="18" charset="0"/>
              </a:rPr>
              <a:t>died </a:t>
            </a:r>
            <a:r>
              <a:rPr lang="en-US" b="1" i="1" dirty="0">
                <a:solidFill>
                  <a:srgbClr val="000099"/>
                </a:solidFill>
                <a:latin typeface="Cambria" panose="02040503050406030204" pitchFamily="18" charset="0"/>
                <a:ea typeface="Cambria" panose="02040503050406030204" pitchFamily="18" charset="0"/>
              </a:rPr>
              <a:t>in faith</a:t>
            </a:r>
            <a:r>
              <a:rPr lang="en-US" dirty="0"/>
              <a:t>.” (Heb 11:13)</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p>
        </p:txBody>
      </p:sp>
    </p:spTree>
    <p:extLst>
      <p:ext uri="{BB962C8B-B14F-4D97-AF65-F5344CB8AC3E}">
        <p14:creationId xmlns:p14="http://schemas.microsoft.com/office/powerpoint/2010/main" val="14023746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3"/>
            <a:ext cx="9195018" cy="779004"/>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1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Jesus Christ is the same yesterday and today and forever.</a:t>
            </a:r>
            <a:endParaRPr kumimoji="0" lang="en-US" sz="2800" b="0" u="none" strike="noStrike" kern="1200" cap="none" spc="0" normalizeH="0" baseline="0" noProof="0" dirty="0">
              <a:ln>
                <a:noFill/>
              </a:ln>
              <a:effectLst/>
              <a:uLnTx/>
              <a:uFillTx/>
              <a:latin typeface="+mn-lt"/>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74566" y="867306"/>
            <a:ext cx="8920304" cy="5698322"/>
          </a:xfrm>
        </p:spPr>
        <p:txBody>
          <a:bodyPr>
            <a:normAutofit lnSpcReduction="10000"/>
          </a:bodyPr>
          <a:lstStyle/>
          <a:p>
            <a:r>
              <a:rPr lang="en-US" dirty="0"/>
              <a:t>Though their former leaders had </a:t>
            </a:r>
            <a:r>
              <a:rPr lang="en-US" b="1" i="1" dirty="0"/>
              <a:t>died</a:t>
            </a:r>
            <a:r>
              <a:rPr lang="en-US" dirty="0"/>
              <a:t> and lived on in the </a:t>
            </a:r>
            <a:r>
              <a:rPr lang="en-US" b="1" i="1" dirty="0"/>
              <a:t>memory</a:t>
            </a:r>
            <a:r>
              <a:rPr lang="en-US" dirty="0"/>
              <a:t> of those who had known them, they were </a:t>
            </a:r>
            <a:r>
              <a:rPr lang="en-US" b="1" i="1" dirty="0"/>
              <a:t>no longer available</a:t>
            </a:r>
            <a:r>
              <a:rPr lang="en-US" dirty="0"/>
              <a:t> for consultation and wise guidance as they once had been. </a:t>
            </a:r>
          </a:p>
          <a:p>
            <a:r>
              <a:rPr lang="en-US" dirty="0"/>
              <a:t>Jesus Christ, </a:t>
            </a:r>
            <a:r>
              <a:rPr lang="en-US" b="1" i="1" dirty="0"/>
              <a:t>by contrast</a:t>
            </a:r>
            <a:r>
              <a:rPr lang="en-US" dirty="0"/>
              <a:t>, is </a:t>
            </a:r>
            <a:r>
              <a:rPr lang="en-US" b="1" i="1" dirty="0"/>
              <a:t>always</a:t>
            </a:r>
            <a:r>
              <a:rPr lang="en-US" dirty="0"/>
              <a:t> available: he is unchanging changing from year to year, “</a:t>
            </a:r>
            <a:r>
              <a:rPr lang="en-US" i="1" dirty="0">
                <a:solidFill>
                  <a:srgbClr val="000099"/>
                </a:solidFill>
                <a:latin typeface="Cambria" panose="02040503050406030204" pitchFamily="18" charset="0"/>
                <a:ea typeface="Cambria" panose="02040503050406030204" pitchFamily="18" charset="0"/>
              </a:rPr>
              <a:t>the same yesterday and today and forever.</a:t>
            </a:r>
            <a:r>
              <a:rPr lang="en-US" dirty="0"/>
              <a:t>” </a:t>
            </a:r>
          </a:p>
          <a:p>
            <a:r>
              <a:rPr lang="en-US" dirty="0"/>
              <a:t>A very similar statement is made in Heb 1:12 where the words of Ps 102:27 were applied to Jesus: “</a:t>
            </a:r>
            <a:r>
              <a:rPr lang="en-US" i="1" dirty="0">
                <a:solidFill>
                  <a:srgbClr val="000099"/>
                </a:solidFill>
                <a:latin typeface="Cambria" panose="02040503050406030204" pitchFamily="18" charset="0"/>
                <a:ea typeface="Cambria" panose="02040503050406030204" pitchFamily="18" charset="0"/>
              </a:rPr>
              <a:t>But you are the same, and your years will have no end</a:t>
            </a:r>
            <a:r>
              <a:rPr lang="en-US" dirty="0"/>
              <a:t>.” </a:t>
            </a:r>
          </a:p>
          <a:p>
            <a:r>
              <a:rPr lang="en-US" dirty="0"/>
              <a:t>These words, in their </a:t>
            </a:r>
            <a:r>
              <a:rPr lang="en-US" b="1" i="1" dirty="0"/>
              <a:t>original</a:t>
            </a:r>
            <a:r>
              <a:rPr lang="en-US" dirty="0"/>
              <a:t> context, were addressed to the God of Israel.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F. F. Bruce.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Epistle to the Hebrews</a:t>
            </a:r>
          </a:p>
        </p:txBody>
      </p:sp>
    </p:spTree>
    <p:extLst>
      <p:ext uri="{BB962C8B-B14F-4D97-AF65-F5344CB8AC3E}">
        <p14:creationId xmlns:p14="http://schemas.microsoft.com/office/powerpoint/2010/main" val="25252435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232172</TotalTime>
  <Words>4070</Words>
  <Application>Microsoft Office PowerPoint</Application>
  <PresentationFormat>On-screen Show (4:3)</PresentationFormat>
  <Paragraphs>168</Paragraphs>
  <Slides>32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32</vt:i4>
      </vt:variant>
    </vt:vector>
  </HeadingPairs>
  <TitlesOfParts>
    <vt:vector size="39"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Remember Your Leaders and  Suffer with Jesus “Outside the Camp” (13:7-16)</vt:lpstr>
      <vt:lpstr>Remember Your Leaders and  Suffer with Jesus “Outside the Camp” (13:7-16)</vt:lpstr>
      <vt:lpstr>7 Remember your leaders, those who spoke to you the word of God. Consider the outcome of their way of life, and imitate their faith.</vt:lpstr>
      <vt:lpstr>7 Remember your leaders, those who spoke to you the word of God. Consider the outcome of their way of life, and imitate their faith.</vt:lpstr>
      <vt:lpstr>7 Remember your leaders, those who spoke to you the word of God. Consider the outcome of their way of life, and imitate their faith.</vt:lpstr>
      <vt:lpstr>8 Jesus Christ is the same yesterday and today and forever.</vt:lpstr>
      <vt:lpstr>8 Jesus Christ is the same yesterday and today and forever.</vt:lpstr>
      <vt:lpstr>8 Jesus Christ is the same yesterday and today and forever.</vt:lpstr>
      <vt:lpstr>9 Do not be led away by diverse and strange teachings, for it is good for the heart to be strengthened by grace, not by foods, which have not benefited those devoted to them.</vt:lpstr>
      <vt:lpstr>9 Do not be led away by diverse and strange teachings, for it is good for the heart to be strengthened by grace, not by foods, which have not benefited those devoted to them.</vt:lpstr>
      <vt:lpstr>9 Do not be led away by diverse and strange teachings, for it is good for the heart to be strengthened by grace, not by foods, which have not benefited those devoted to them.</vt:lpstr>
      <vt:lpstr>10 We have an altar from which those who serve the tent have no right to eat. 11 For the bodies of those animals whose blood is brought into the holy places by the high priest as a sacrifice for sin are burned outside the camp. </vt:lpstr>
      <vt:lpstr>10 We have an altar from which those who serve the tent have no right to eat. 11 For the bodies of those animals whose blood is brought into the holy places by the high priest as a sacrifice for sin are burned outside the camp. </vt:lpstr>
      <vt:lpstr>10 We have an altar from which those who serve the tent have no right to eat. 11 For the bodies of those animals whose blood is brought into the holy places by the high priest as a sacrifice for sin are burned outside the camp. </vt:lpstr>
      <vt:lpstr>10 We have an altar from which those who serve the tent have no right to eat. 11 For the bodies of those animals whose blood is brought into the holy places by the high priest as a sacrifice for sin are burned outside the camp. </vt:lpstr>
      <vt:lpstr>12 So Jesus also suffered outside the gate in order to sanctify the people through his own blood. 13 Therefore let us go to him outside the camp and bear the reproach he endured. </vt:lpstr>
      <vt:lpstr>12 So Jesus also suffered outside the gate in order to sanctify the people through his own blood. 13 Therefore let us go to him outside the camp and bear the reproach he endured. </vt:lpstr>
      <vt:lpstr>14 For here we have no lasting city, but we seek the city that is to come.</vt:lpstr>
      <vt:lpstr>14 For here we have no lasting city, but we seek the city that is to come.</vt:lpstr>
      <vt:lpstr>14 For here we have no lasting city, but we seek the city that is to come.</vt:lpstr>
      <vt:lpstr>15 Through him then let us continually offer up a sacrifice of praise to God, that is, the fruit of lips that acknowledge his name. 16 Do not neglect to do good and to share what you have, for such sacrifices are pleasing to God.</vt:lpstr>
      <vt:lpstr>15 Through him then let us continually offer up a sacrifice of praise to God, that is, the fruit of lips that acknowledge his name. 16 Do not neglect to do good and to share what you have, for such sacrifices are pleasing to God.</vt:lpstr>
      <vt:lpstr>15 Through him then let us continually offer up a sacrifice of praise to God, that is, the fruit of lips that acknowledge his name. 16 Do not neglect to do good and to share what you have, for such sacrifices are pleasing to God.</vt:lpstr>
      <vt:lpstr>15 Through him then let us continually offer up a sacrifice of praise to God, that is, the fruit of lips that acknowledge his name. 16 Do not neglect to do good and to share what you have, for such sacrifices are pleasing to God.</vt:lpstr>
      <vt:lpstr>Class Discussion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2664</cp:revision>
  <cp:lastPrinted>2023-03-05T15:15:45Z</cp:lastPrinted>
  <dcterms:created xsi:type="dcterms:W3CDTF">2022-03-11T13:15:23Z</dcterms:created>
  <dcterms:modified xsi:type="dcterms:W3CDTF">2023-03-05T15:17:07Z</dcterms:modified>
</cp:coreProperties>
</file>