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3"/>
  </p:notesMasterIdLst>
  <p:handoutMasterIdLst>
    <p:handoutMasterId r:id="rId34"/>
  </p:handoutMasterIdLst>
  <p:sldIdLst>
    <p:sldId id="3526" r:id="rId3"/>
    <p:sldId id="3527" r:id="rId4"/>
    <p:sldId id="3529" r:id="rId5"/>
    <p:sldId id="3530" r:id="rId6"/>
    <p:sldId id="3531" r:id="rId7"/>
    <p:sldId id="3528" r:id="rId8"/>
    <p:sldId id="3532" r:id="rId9"/>
    <p:sldId id="3533" r:id="rId10"/>
    <p:sldId id="3536" r:id="rId11"/>
    <p:sldId id="3538" r:id="rId12"/>
    <p:sldId id="3540" r:id="rId13"/>
    <p:sldId id="3541" r:id="rId14"/>
    <p:sldId id="3542" r:id="rId15"/>
    <p:sldId id="3544" r:id="rId16"/>
    <p:sldId id="3558" r:id="rId17"/>
    <p:sldId id="3545" r:id="rId18"/>
    <p:sldId id="3546" r:id="rId19"/>
    <p:sldId id="3547" r:id="rId20"/>
    <p:sldId id="3559" r:id="rId21"/>
    <p:sldId id="3548" r:id="rId22"/>
    <p:sldId id="3551" r:id="rId23"/>
    <p:sldId id="3552" r:id="rId24"/>
    <p:sldId id="3553" r:id="rId25"/>
    <p:sldId id="3550" r:id="rId26"/>
    <p:sldId id="3549" r:id="rId27"/>
    <p:sldId id="3561" r:id="rId28"/>
    <p:sldId id="3562" r:id="rId29"/>
    <p:sldId id="3555" r:id="rId30"/>
    <p:sldId id="3556" r:id="rId31"/>
    <p:sldId id="3557"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3D481F"/>
    <a:srgbClr val="334017"/>
    <a:srgbClr val="FFCCCC"/>
    <a:srgbClr val="3E491F"/>
    <a:srgbClr val="344017"/>
    <a:srgbClr val="3F4A20"/>
    <a:srgbClr val="3340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084" y="100"/>
      </p:cViewPr>
      <p:guideLst/>
    </p:cSldViewPr>
  </p:slideViewPr>
  <p:notesTextViewPr>
    <p:cViewPr>
      <p:scale>
        <a:sx n="1" d="1"/>
        <a:sy n="1" d="1"/>
      </p:scale>
      <p:origin x="0" y="0"/>
    </p:cViewPr>
  </p:notesTextViewPr>
  <p:sorterViewPr>
    <p:cViewPr>
      <p:scale>
        <a:sx n="100" d="100"/>
        <a:sy n="100" d="100"/>
      </p:scale>
      <p:origin x="0" y="-38908"/>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6/3/2023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6/3/2023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752977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29899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must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recognize the authority of the LORD of Heaven’s Armies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800" i="1" dirty="0">
                <a:solidFill>
                  <a:schemeClr val="accent2"/>
                </a:solidFill>
                <a:latin typeface="Cambria" panose="02040503050406030204" pitchFamily="18" charset="0"/>
                <a:ea typeface="Cambria" panose="02040503050406030204" pitchFamily="18" charset="0"/>
                <a:cs typeface="+mn-cs"/>
              </a:rPr>
              <a:t>He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is the one you must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respect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800" i="1" dirty="0">
                <a:solidFill>
                  <a:schemeClr val="accent2"/>
                </a:solidFill>
                <a:latin typeface="Cambria" panose="02040503050406030204" pitchFamily="18" charset="0"/>
                <a:ea typeface="Cambria" panose="02040503050406030204" pitchFamily="18" charset="0"/>
                <a:cs typeface="+mn-cs"/>
              </a:rPr>
              <a:t>he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is the one </a:t>
            </a:r>
            <a:r>
              <a:rPr lang="en-US" sz="2800" i="1" dirty="0">
                <a:solidFill>
                  <a:schemeClr val="accent2"/>
                </a:solidFill>
                <a:latin typeface="Cambria" panose="02040503050406030204" pitchFamily="18" charset="0"/>
                <a:ea typeface="Cambria" panose="02040503050406030204" pitchFamily="18" charset="0"/>
                <a:cs typeface="+mn-cs"/>
              </a:rPr>
              <a:t>you</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must </a:t>
            </a:r>
            <a:r>
              <a:rPr lang="en-US" sz="2800" i="1" dirty="0">
                <a:solidFill>
                  <a:schemeClr val="accent2"/>
                </a:solidFill>
                <a:latin typeface="Cambria" panose="02040503050406030204" pitchFamily="18" charset="0"/>
                <a:ea typeface="Cambria" panose="02040503050406030204" pitchFamily="18" charset="0"/>
                <a:cs typeface="+mn-cs"/>
              </a:rPr>
              <a:t>fear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1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495221"/>
            <a:ext cx="8582802" cy="4944824"/>
          </a:xfrm>
        </p:spPr>
        <p:txBody>
          <a:bodyPr>
            <a:normAutofit fontScale="85000" lnSpcReduction="10000"/>
          </a:bodyPr>
          <a:lstStyle/>
          <a:p>
            <a:r>
              <a:rPr lang="en-US" sz="3600" dirty="0"/>
              <a:t>The words translated “</a:t>
            </a:r>
            <a:r>
              <a:rPr lang="en-US" sz="3600" i="1" dirty="0">
                <a:solidFill>
                  <a:srgbClr val="ED7D31">
                    <a:lumMod val="60000"/>
                    <a:lumOff val="40000"/>
                  </a:srgbClr>
                </a:solidFill>
                <a:latin typeface="Cambria" panose="02040503050406030204" pitchFamily="18" charset="0"/>
                <a:ea typeface="Cambria" panose="02040503050406030204" pitchFamily="18" charset="0"/>
              </a:rPr>
              <a:t>respect</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fear</a:t>
            </a:r>
            <a:r>
              <a:rPr lang="en-US" sz="3600" dirty="0"/>
              <a:t>” here are the </a:t>
            </a:r>
            <a:r>
              <a:rPr lang="en-US" sz="3600" b="1" i="1" dirty="0"/>
              <a:t>same pair </a:t>
            </a:r>
            <a:r>
              <a:rPr lang="en-US" sz="3600" dirty="0"/>
              <a:t>of Hebrew words translated “</a:t>
            </a:r>
            <a:r>
              <a:rPr lang="en-US" sz="3600" i="1" dirty="0">
                <a:solidFill>
                  <a:srgbClr val="ED7D31">
                    <a:lumMod val="60000"/>
                    <a:lumOff val="40000"/>
                  </a:srgbClr>
                </a:solidFill>
                <a:latin typeface="Cambria" panose="02040503050406030204" pitchFamily="18" charset="0"/>
                <a:ea typeface="Cambria" panose="02040503050406030204" pitchFamily="18" charset="0"/>
              </a:rPr>
              <a:t>scares</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terrified</a:t>
            </a:r>
            <a:r>
              <a:rPr lang="en-US" sz="3600" dirty="0"/>
              <a:t>” in the previous verse (vs. 12). </a:t>
            </a:r>
          </a:p>
          <a:p>
            <a:r>
              <a:rPr lang="en-US" sz="3600" dirty="0"/>
              <a:t>While living in the midst of a fearful people, Isaiah and his disciples are not to be fear</a:t>
            </a:r>
            <a:r>
              <a:rPr lang="en-US" sz="3600" b="1" i="1" dirty="0"/>
              <a:t>less</a:t>
            </a:r>
            <a:r>
              <a:rPr lang="en-US" sz="3600" dirty="0"/>
              <a:t> but their fear is to be directed </a:t>
            </a:r>
            <a:r>
              <a:rPr lang="en-US" sz="3600" b="1" i="1" dirty="0"/>
              <a:t>differently</a:t>
            </a:r>
            <a:r>
              <a:rPr lang="en-US" sz="3600" dirty="0"/>
              <a:t>. </a:t>
            </a:r>
          </a:p>
          <a:p>
            <a:r>
              <a:rPr lang="en-US" sz="3600" b="1" i="1" dirty="0"/>
              <a:t>They </a:t>
            </a:r>
            <a:r>
              <a:rPr lang="en-US" sz="3600" dirty="0"/>
              <a:t>must</a:t>
            </a:r>
            <a:r>
              <a:rPr lang="en-US" sz="3600" b="1" i="1" dirty="0"/>
              <a:t> </a:t>
            </a:r>
            <a:r>
              <a:rPr lang="en-US" sz="3600" dirty="0"/>
              <a:t>“</a:t>
            </a:r>
            <a:r>
              <a:rPr lang="en-US" sz="3600" i="1" dirty="0">
                <a:solidFill>
                  <a:srgbClr val="ED7D31">
                    <a:lumMod val="60000"/>
                    <a:lumOff val="40000"/>
                  </a:srgbClr>
                </a:solidFill>
                <a:latin typeface="Cambria" panose="02040503050406030204" pitchFamily="18" charset="0"/>
                <a:ea typeface="Cambria" panose="02040503050406030204" pitchFamily="18" charset="0"/>
              </a:rPr>
              <a:t>recognize the authority of the </a:t>
            </a:r>
            <a:r>
              <a:rPr lang="en-US" sz="3600" b="1" i="1" dirty="0">
                <a:solidFill>
                  <a:schemeClr val="accent2"/>
                </a:solidFill>
                <a:latin typeface="Cambria" panose="02040503050406030204" pitchFamily="18" charset="0"/>
                <a:ea typeface="Cambria" panose="02040503050406030204" pitchFamily="18" charset="0"/>
              </a:rPr>
              <a:t>LORD</a:t>
            </a:r>
            <a:r>
              <a:rPr lang="en-US" sz="3600" i="1" dirty="0">
                <a:solidFill>
                  <a:srgbClr val="ED7D31">
                    <a:lumMod val="60000"/>
                    <a:lumOff val="40000"/>
                  </a:srgbClr>
                </a:solidFill>
                <a:latin typeface="Cambria" panose="02040503050406030204" pitchFamily="18" charset="0"/>
                <a:ea typeface="Cambria" panose="02040503050406030204" pitchFamily="18" charset="0"/>
              </a:rPr>
              <a:t> </a:t>
            </a:r>
            <a:r>
              <a:rPr lang="en-US" sz="3600" dirty="0"/>
              <a:t>” and </a:t>
            </a:r>
            <a:r>
              <a:rPr lang="en-US" sz="3600" b="1" i="1" dirty="0"/>
              <a:t>their</a:t>
            </a:r>
            <a:r>
              <a:rPr lang="en-US" sz="3600" dirty="0"/>
              <a:t> lives are to be governed by a “</a:t>
            </a:r>
            <a:r>
              <a:rPr lang="en-US" sz="3600" i="1" dirty="0">
                <a:solidFill>
                  <a:srgbClr val="ED7D31">
                    <a:lumMod val="60000"/>
                    <a:lumOff val="40000"/>
                  </a:srgbClr>
                </a:solidFill>
                <a:latin typeface="Cambria" panose="02040503050406030204" pitchFamily="18" charset="0"/>
                <a:ea typeface="Cambria" panose="02040503050406030204" pitchFamily="18" charset="0"/>
              </a:rPr>
              <a:t>fear</a:t>
            </a:r>
            <a:r>
              <a:rPr lang="en-US" sz="3600" dirty="0"/>
              <a:t>” of the LORD, </a:t>
            </a:r>
            <a:r>
              <a:rPr lang="en-US" sz="3600" b="1" i="1" dirty="0"/>
              <a:t>Yahweh</a:t>
            </a:r>
            <a:r>
              <a:rPr lang="en-US" sz="3600" dirty="0"/>
              <a:t>, who redeems his people and overthrows his foes. </a:t>
            </a:r>
          </a:p>
          <a:p>
            <a:r>
              <a:rPr lang="en-US" sz="3600" b="1" i="1" dirty="0"/>
              <a:t>He</a:t>
            </a:r>
            <a:r>
              <a:rPr lang="en-US" sz="3600" dirty="0"/>
              <a:t> is the “</a:t>
            </a:r>
            <a:r>
              <a:rPr lang="en-US" sz="3600" i="1" dirty="0">
                <a:solidFill>
                  <a:srgbClr val="ED7D31">
                    <a:lumMod val="60000"/>
                    <a:lumOff val="40000"/>
                  </a:srgbClr>
                </a:solidFill>
                <a:latin typeface="Cambria" panose="02040503050406030204" pitchFamily="18" charset="0"/>
                <a:ea typeface="Cambria" panose="02040503050406030204" pitchFamily="18" charset="0"/>
              </a:rPr>
              <a:t>LORD of Heaven’s Armies</a:t>
            </a:r>
            <a:r>
              <a:rPr lang="en-US" sz="3600" dirty="0"/>
              <a:t>”, the omnipotent God, the Holy One!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Motyer, J. Alec. </a:t>
            </a:r>
            <a:r>
              <a:rPr lang="en-US" i="1" dirty="0">
                <a:solidFill>
                  <a:prstClr val="white"/>
                </a:solidFill>
              </a:rPr>
              <a:t>The Prophecy of Isaiah </a:t>
            </a:r>
            <a:r>
              <a:rPr lang="en-US" dirty="0">
                <a:solidFill>
                  <a:prstClr val="white"/>
                </a:solidFill>
              </a:rPr>
              <a:t>(p. 95). InterVarsity Press. </a:t>
            </a:r>
            <a:endParaRPr lang="en-US" dirty="0">
              <a:solidFill>
                <a:prstClr val="white"/>
              </a:solidFill>
              <a:latin typeface="Calibri" panose="020F0502020204030204"/>
            </a:endParaRPr>
          </a:p>
        </p:txBody>
      </p:sp>
    </p:spTree>
    <p:extLst>
      <p:ext uri="{BB962C8B-B14F-4D97-AF65-F5344CB8AC3E}">
        <p14:creationId xmlns:p14="http://schemas.microsoft.com/office/powerpoint/2010/main" val="16519389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350751"/>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become a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sanctuary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a stone that makes a person trip and a rock that makes one stumble – to the two houses of Israel. He will become a trap and a snare to the residents of Jerusalem.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Many will stumble over the stone and the rock, and will fall and be seriously injured, and will be ensnared and captured.”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9654" y="2439055"/>
            <a:ext cx="8582802" cy="4114799"/>
          </a:xfrm>
        </p:spPr>
        <p:txBody>
          <a:bodyPr>
            <a:normAutofit fontScale="85000" lnSpcReduction="20000"/>
          </a:bodyPr>
          <a:lstStyle/>
          <a:p>
            <a:r>
              <a:rPr lang="en-US" sz="3600" dirty="0"/>
              <a:t>“</a:t>
            </a:r>
            <a:r>
              <a:rPr lang="en-US" sz="3600" i="1" dirty="0">
                <a:solidFill>
                  <a:srgbClr val="ED7D31">
                    <a:lumMod val="60000"/>
                    <a:lumOff val="40000"/>
                  </a:srgbClr>
                </a:solidFill>
                <a:latin typeface="Cambria" panose="02040503050406030204" pitchFamily="18" charset="0"/>
                <a:ea typeface="Cambria" panose="02040503050406030204" pitchFamily="18" charset="0"/>
              </a:rPr>
              <a:t>sanctuary</a:t>
            </a:r>
            <a:r>
              <a:rPr lang="en-US" sz="3600" dirty="0"/>
              <a:t>” is not a place of asylum but “a holy place”, a place where God dwells in all his holiness. </a:t>
            </a:r>
          </a:p>
          <a:p>
            <a:r>
              <a:rPr lang="en-US" sz="3600" dirty="0"/>
              <a:t>The “</a:t>
            </a:r>
            <a:r>
              <a:rPr lang="en-US" sz="3600" i="1" dirty="0">
                <a:solidFill>
                  <a:srgbClr val="ED7D31">
                    <a:lumMod val="60000"/>
                    <a:lumOff val="40000"/>
                  </a:srgbClr>
                </a:solidFill>
                <a:latin typeface="Cambria" panose="02040503050406030204" pitchFamily="18" charset="0"/>
                <a:ea typeface="Cambria" panose="02040503050406030204" pitchFamily="18" charset="0"/>
              </a:rPr>
              <a:t>sanctuary</a:t>
            </a:r>
            <a:r>
              <a:rPr lang="en-US" sz="3600" dirty="0"/>
              <a:t>” is the coming of the Lord to dwell among his people. </a:t>
            </a:r>
          </a:p>
          <a:p>
            <a:r>
              <a:rPr lang="en-US" sz="3600" dirty="0"/>
              <a:t>But, just as we see in the LORD’s temple, the place where the LORD dwells is a place of unapproachable holiness (Ex. 40:34; 1 Kings 8:10). </a:t>
            </a:r>
          </a:p>
          <a:p>
            <a:r>
              <a:rPr lang="en-US" sz="3600" dirty="0"/>
              <a:t>And yet, because this “</a:t>
            </a:r>
            <a:r>
              <a:rPr lang="en-US" sz="3600" i="1" dirty="0">
                <a:solidFill>
                  <a:srgbClr val="ED7D31">
                    <a:lumMod val="60000"/>
                    <a:lumOff val="40000"/>
                  </a:srgbClr>
                </a:solidFill>
                <a:latin typeface="Cambria" panose="02040503050406030204" pitchFamily="18" charset="0"/>
                <a:ea typeface="Cambria" panose="02040503050406030204" pitchFamily="18" charset="0"/>
              </a:rPr>
              <a:t>sanctuary</a:t>
            </a:r>
            <a:r>
              <a:rPr lang="en-US" sz="3600" dirty="0"/>
              <a:t>” was a house of </a:t>
            </a:r>
            <a:r>
              <a:rPr lang="en-US" sz="3600" b="1" i="1" dirty="0"/>
              <a:t>sacrifice</a:t>
            </a:r>
            <a:r>
              <a:rPr lang="en-US" sz="3600" dirty="0"/>
              <a:t>, </a:t>
            </a:r>
            <a:r>
              <a:rPr lang="en-US" sz="3600" b="1" i="1" dirty="0"/>
              <a:t>provision</a:t>
            </a:r>
            <a:r>
              <a:rPr lang="en-US" sz="3600" dirty="0"/>
              <a:t> was made (cf. Isaiah 6:6-7) for genuinely repentant sinners to be made </a:t>
            </a:r>
            <a:r>
              <a:rPr lang="en-US" sz="3600" b="1" i="1" dirty="0"/>
              <a:t>acceptable</a:t>
            </a:r>
            <a:r>
              <a:rPr lang="en-US" sz="3600" dirty="0"/>
              <a:t> before him.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Motyer, J. Alec. </a:t>
            </a:r>
            <a:r>
              <a:rPr lang="en-US" i="1" dirty="0">
                <a:solidFill>
                  <a:prstClr val="white"/>
                </a:solidFill>
              </a:rPr>
              <a:t>The Prophecy of Isaiah </a:t>
            </a:r>
            <a:r>
              <a:rPr lang="en-US" dirty="0">
                <a:solidFill>
                  <a:prstClr val="white"/>
                </a:solidFill>
              </a:rPr>
              <a:t>(p. 95). InterVarsity Press. </a:t>
            </a:r>
            <a:endParaRPr lang="en-US" dirty="0">
              <a:solidFill>
                <a:prstClr val="white"/>
              </a:solidFill>
              <a:latin typeface="Calibri" panose="020F0502020204030204"/>
            </a:endParaRPr>
          </a:p>
        </p:txBody>
      </p:sp>
    </p:spTree>
    <p:extLst>
      <p:ext uri="{BB962C8B-B14F-4D97-AF65-F5344CB8AC3E}">
        <p14:creationId xmlns:p14="http://schemas.microsoft.com/office/powerpoint/2010/main" val="20352895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350751"/>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become a sanctuary, but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stone that makes a person trip and a rock that makes one stumble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 to the two houses of Israel. He will become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trap and a snare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to the residents of Jerusalem.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Many will stumble over the stone and the rock, and will fall and be seriously injured, and will be ensnared and captured.”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492034"/>
            <a:ext cx="8582802" cy="3948011"/>
          </a:xfrm>
        </p:spPr>
        <p:txBody>
          <a:bodyPr>
            <a:normAutofit fontScale="92500" lnSpcReduction="20000"/>
          </a:bodyPr>
          <a:lstStyle/>
          <a:p>
            <a:r>
              <a:rPr lang="en-US" dirty="0"/>
              <a:t>To </a:t>
            </a:r>
            <a:r>
              <a:rPr lang="en-US" b="1" i="1" dirty="0"/>
              <a:t>some</a:t>
            </a:r>
            <a:r>
              <a:rPr lang="en-US" dirty="0"/>
              <a:t> the LORD’s presence offers a glad opportunity to repent, believe and, by the appointed means of grace, to enter into his fellowship and peace.</a:t>
            </a:r>
          </a:p>
          <a:p>
            <a:r>
              <a:rPr lang="en-US" dirty="0"/>
              <a:t>But to </a:t>
            </a:r>
            <a:r>
              <a:rPr lang="en-US" b="1" i="1" dirty="0"/>
              <a:t>others</a:t>
            </a:r>
            <a:r>
              <a:rPr lang="en-US" dirty="0"/>
              <a:t> his presence spells </a:t>
            </a:r>
            <a:r>
              <a:rPr lang="en-US" b="1" i="1" dirty="0"/>
              <a:t>doom</a:t>
            </a:r>
            <a:r>
              <a:rPr lang="en-US" dirty="0"/>
              <a:t>. </a:t>
            </a:r>
          </a:p>
          <a:p>
            <a:r>
              <a:rPr lang="en-US" dirty="0"/>
              <a:t>To </a:t>
            </a:r>
            <a:r>
              <a:rPr lang="en-US" b="1" i="1" dirty="0"/>
              <a:t>them</a:t>
            </a:r>
            <a:r>
              <a:rPr lang="en-US" dirty="0"/>
              <a:t> the LORD is “</a:t>
            </a:r>
            <a:r>
              <a:rPr lang="en-US" i="1" dirty="0">
                <a:solidFill>
                  <a:srgbClr val="ED7D31">
                    <a:lumMod val="60000"/>
                    <a:lumOff val="40000"/>
                  </a:srgbClr>
                </a:solidFill>
                <a:latin typeface="Cambria" panose="02040503050406030204" pitchFamily="18" charset="0"/>
                <a:ea typeface="Cambria" panose="02040503050406030204" pitchFamily="18" charset="0"/>
              </a:rPr>
              <a:t>a stone that makes a person trip and a rock that makes one stumble… a trap and a snare</a:t>
            </a:r>
            <a:r>
              <a:rPr lang="en-US" dirty="0"/>
              <a:t>”. </a:t>
            </a:r>
          </a:p>
          <a:p>
            <a:r>
              <a:rPr lang="en-US" dirty="0"/>
              <a:t>The first set of words (“</a:t>
            </a:r>
            <a:r>
              <a:rPr lang="en-US" i="1" dirty="0">
                <a:solidFill>
                  <a:srgbClr val="ED7D31">
                    <a:lumMod val="60000"/>
                    <a:lumOff val="40000"/>
                  </a:srgbClr>
                </a:solidFill>
                <a:latin typeface="Cambria" panose="02040503050406030204" pitchFamily="18" charset="0"/>
                <a:ea typeface="Cambria" panose="02040503050406030204" pitchFamily="18" charset="0"/>
              </a:rPr>
              <a:t>trip and… stumble</a:t>
            </a:r>
            <a:r>
              <a:rPr lang="en-US" dirty="0"/>
              <a:t>”) describes the people’s </a:t>
            </a:r>
            <a:r>
              <a:rPr lang="en-US" b="1" i="1" dirty="0"/>
              <a:t>attitude</a:t>
            </a:r>
            <a:r>
              <a:rPr lang="en-US" dirty="0"/>
              <a:t> to God –  they </a:t>
            </a:r>
            <a:r>
              <a:rPr lang="en-US" b="1" i="1" dirty="0"/>
              <a:t>ignore</a:t>
            </a:r>
            <a:r>
              <a:rPr lang="en-US" dirty="0"/>
              <a:t> him and therefore “</a:t>
            </a:r>
            <a:r>
              <a:rPr lang="en-US" i="1" dirty="0">
                <a:solidFill>
                  <a:srgbClr val="ED7D31">
                    <a:lumMod val="60000"/>
                    <a:lumOff val="40000"/>
                  </a:srgbClr>
                </a:solidFill>
                <a:latin typeface="Cambria" panose="02040503050406030204" pitchFamily="18" charset="0"/>
                <a:ea typeface="Cambria" panose="02040503050406030204" pitchFamily="18" charset="0"/>
              </a:rPr>
              <a:t>trip and… stumble</a:t>
            </a:r>
            <a:r>
              <a:rPr lang="en-US" dirty="0"/>
              <a:t>” over him.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Motyer, J. Alec. </a:t>
            </a:r>
            <a:r>
              <a:rPr lang="en-US" i="1" dirty="0">
                <a:solidFill>
                  <a:prstClr val="white"/>
                </a:solidFill>
              </a:rPr>
              <a:t>The Prophecy of Isaiah </a:t>
            </a:r>
            <a:r>
              <a:rPr lang="en-US" dirty="0">
                <a:solidFill>
                  <a:prstClr val="white"/>
                </a:solidFill>
              </a:rPr>
              <a:t>(p. 95). InterVarsity Press. </a:t>
            </a:r>
            <a:endParaRPr lang="en-US" dirty="0">
              <a:solidFill>
                <a:prstClr val="white"/>
              </a:solidFill>
              <a:latin typeface="Calibri" panose="020F0502020204030204"/>
            </a:endParaRPr>
          </a:p>
        </p:txBody>
      </p:sp>
    </p:spTree>
    <p:extLst>
      <p:ext uri="{BB962C8B-B14F-4D97-AF65-F5344CB8AC3E}">
        <p14:creationId xmlns:p14="http://schemas.microsoft.com/office/powerpoint/2010/main" val="3752543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350751"/>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become a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sanctuary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a stone that makes a person trip and a rock that makes one stumble – to the two houses of Israel. He will become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trap and a snare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to the residents of Jerusalem.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Many will stumble over the stone and the rock, and will fall and be seriously injured, and will be ensnared and captured.”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492034"/>
            <a:ext cx="8582802" cy="3948011"/>
          </a:xfrm>
        </p:spPr>
        <p:txBody>
          <a:bodyPr>
            <a:normAutofit fontScale="92500" lnSpcReduction="10000"/>
          </a:bodyPr>
          <a:lstStyle/>
          <a:p>
            <a:r>
              <a:rPr lang="en-US" sz="3600" dirty="0"/>
              <a:t>The second set of words (“</a:t>
            </a:r>
            <a:r>
              <a:rPr lang="en-US" sz="3600" i="1" dirty="0">
                <a:solidFill>
                  <a:srgbClr val="ED7D31">
                    <a:lumMod val="60000"/>
                    <a:lumOff val="40000"/>
                  </a:srgbClr>
                </a:solidFill>
                <a:latin typeface="Cambria" panose="02040503050406030204" pitchFamily="18" charset="0"/>
                <a:ea typeface="Cambria" panose="02040503050406030204" pitchFamily="18" charset="0"/>
              </a:rPr>
              <a:t>a trap and a snare</a:t>
            </a:r>
            <a:r>
              <a:rPr lang="en-US" sz="3600" dirty="0"/>
              <a:t>”) describes the </a:t>
            </a:r>
            <a:r>
              <a:rPr lang="en-US" sz="3600" b="1" i="1" dirty="0"/>
              <a:t>LORD’s</a:t>
            </a:r>
            <a:r>
              <a:rPr lang="en-US" sz="3600" dirty="0"/>
              <a:t> hostility to </a:t>
            </a:r>
            <a:r>
              <a:rPr lang="en-US" sz="3600" b="1" i="1" dirty="0"/>
              <a:t>them</a:t>
            </a:r>
            <a:r>
              <a:rPr lang="en-US" sz="3600" dirty="0"/>
              <a:t>. </a:t>
            </a:r>
          </a:p>
          <a:p>
            <a:r>
              <a:rPr lang="en-US" sz="3600" dirty="0"/>
              <a:t>It’s as if a rock were put across a road to block the traveler from danger but, in carelessness or scorn, he refuses the warning and stumbles to his death. </a:t>
            </a:r>
          </a:p>
          <a:p>
            <a:r>
              <a:rPr lang="en-US" sz="3600" dirty="0"/>
              <a:t>The same God in his unchanging nature is both “</a:t>
            </a:r>
            <a:r>
              <a:rPr lang="en-US" sz="3600" i="1" dirty="0">
                <a:solidFill>
                  <a:srgbClr val="ED7D31">
                    <a:lumMod val="60000"/>
                    <a:lumOff val="40000"/>
                  </a:srgbClr>
                </a:solidFill>
                <a:latin typeface="Cambria" panose="02040503050406030204" pitchFamily="18" charset="0"/>
                <a:ea typeface="Cambria" panose="02040503050406030204" pitchFamily="18" charset="0"/>
              </a:rPr>
              <a:t>sanctuary</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snare</a:t>
            </a:r>
            <a:r>
              <a:rPr lang="en-US" sz="3600" dirty="0"/>
              <a:t>” – it all depends on how people </a:t>
            </a:r>
            <a:r>
              <a:rPr lang="en-US" sz="3600" b="1" i="1" dirty="0"/>
              <a:t>respond</a:t>
            </a:r>
            <a:r>
              <a:rPr lang="en-US" sz="3600" dirty="0"/>
              <a:t> to his holiness.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Motyer, J. Alec. </a:t>
            </a:r>
            <a:r>
              <a:rPr lang="en-US" i="1" dirty="0">
                <a:solidFill>
                  <a:prstClr val="white"/>
                </a:solidFill>
              </a:rPr>
              <a:t>The Prophecy of Isaiah </a:t>
            </a:r>
            <a:r>
              <a:rPr lang="en-US" dirty="0">
                <a:solidFill>
                  <a:prstClr val="white"/>
                </a:solidFill>
              </a:rPr>
              <a:t>(p. 95). InterVarsity Press. </a:t>
            </a:r>
            <a:endParaRPr lang="en-US" dirty="0">
              <a:solidFill>
                <a:prstClr val="white"/>
              </a:solidFill>
              <a:latin typeface="Calibri" panose="020F0502020204030204"/>
            </a:endParaRPr>
          </a:p>
        </p:txBody>
      </p:sp>
    </p:spTree>
    <p:extLst>
      <p:ext uri="{BB962C8B-B14F-4D97-AF65-F5344CB8AC3E}">
        <p14:creationId xmlns:p14="http://schemas.microsoft.com/office/powerpoint/2010/main" val="7877651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1537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Tie up the scroll as legal evidence, seal the official record of God’s instructions, and give it to my followers.</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408882"/>
            <a:ext cx="8582802" cy="5031163"/>
          </a:xfrm>
        </p:spPr>
        <p:txBody>
          <a:bodyPr>
            <a:normAutofit fontScale="85000" lnSpcReduction="20000"/>
          </a:bodyPr>
          <a:lstStyle/>
          <a:p>
            <a:r>
              <a:rPr lang="en-US" sz="3600" dirty="0"/>
              <a:t>The LORD now utters a command to Isaiah himself.</a:t>
            </a:r>
          </a:p>
          <a:p>
            <a:r>
              <a:rPr lang="en-US" sz="3600" dirty="0"/>
              <a:t>Isaiah is to “</a:t>
            </a:r>
            <a:r>
              <a:rPr lang="en-US" sz="3600" i="1" dirty="0">
                <a:solidFill>
                  <a:srgbClr val="ED7D31">
                    <a:lumMod val="60000"/>
                    <a:lumOff val="40000"/>
                  </a:srgbClr>
                </a:solidFill>
                <a:latin typeface="Cambria" panose="02040503050406030204" pitchFamily="18" charset="0"/>
                <a:ea typeface="Cambria" panose="02040503050406030204" pitchFamily="18" charset="0"/>
              </a:rPr>
              <a:t>tie up</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seal</a:t>
            </a:r>
            <a:r>
              <a:rPr lang="en-US" sz="3600" dirty="0"/>
              <a:t>” God’s revelation in the sense that he is to restrict it spiritually to his “</a:t>
            </a:r>
            <a:r>
              <a:rPr lang="en-US" sz="3600" i="1" dirty="0">
                <a:solidFill>
                  <a:srgbClr val="ED7D31">
                    <a:lumMod val="60000"/>
                    <a:lumOff val="40000"/>
                  </a:srgbClr>
                </a:solidFill>
                <a:latin typeface="Cambria" panose="02040503050406030204" pitchFamily="18" charset="0"/>
                <a:ea typeface="Cambria" panose="02040503050406030204" pitchFamily="18" charset="0"/>
              </a:rPr>
              <a:t>followers</a:t>
            </a:r>
            <a:r>
              <a:rPr lang="en-US" sz="3600" dirty="0"/>
              <a:t>”.</a:t>
            </a:r>
          </a:p>
          <a:p>
            <a:r>
              <a:rPr lang="en-US" sz="3600" dirty="0"/>
              <a:t>What all is to be included in this revelation that Isaiah restricts to the LORD’s “</a:t>
            </a:r>
            <a:r>
              <a:rPr lang="en-US" sz="3600" i="1" dirty="0">
                <a:solidFill>
                  <a:srgbClr val="ED7D31">
                    <a:lumMod val="60000"/>
                    <a:lumOff val="40000"/>
                  </a:srgbClr>
                </a:solidFill>
                <a:latin typeface="Cambria" panose="02040503050406030204" pitchFamily="18" charset="0"/>
                <a:ea typeface="Cambria" panose="02040503050406030204" pitchFamily="18" charset="0"/>
              </a:rPr>
              <a:t>followers</a:t>
            </a:r>
            <a:r>
              <a:rPr lang="en-US" sz="3600" dirty="0"/>
              <a:t>” is not clear from this text.</a:t>
            </a:r>
          </a:p>
          <a:p>
            <a:r>
              <a:rPr lang="en-US" sz="3600" dirty="0"/>
              <a:t>Who are these “</a:t>
            </a:r>
            <a:r>
              <a:rPr lang="en-US" sz="3600" i="1" dirty="0">
                <a:solidFill>
                  <a:srgbClr val="ED7D31">
                    <a:lumMod val="60000"/>
                    <a:lumOff val="40000"/>
                  </a:srgbClr>
                </a:solidFill>
                <a:latin typeface="Cambria" panose="02040503050406030204" pitchFamily="18" charset="0"/>
                <a:ea typeface="Cambria" panose="02040503050406030204" pitchFamily="18" charset="0"/>
              </a:rPr>
              <a:t>followers</a:t>
            </a:r>
            <a:r>
              <a:rPr lang="en-US" sz="3600" dirty="0"/>
              <a:t>” to whom the message is to be sealed? </a:t>
            </a:r>
          </a:p>
          <a:p>
            <a:r>
              <a:rPr lang="en-US" sz="3600" dirty="0"/>
              <a:t>They are the elect; the ones among the nation who are taught about God and learn about him.</a:t>
            </a:r>
          </a:p>
          <a:p>
            <a:r>
              <a:rPr lang="en-US" sz="3600" dirty="0"/>
              <a:t>Isaiah would seal the teaching in their hearts by faithfully proclaiming it to them.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312</a:t>
            </a:r>
          </a:p>
        </p:txBody>
      </p:sp>
    </p:spTree>
    <p:extLst>
      <p:ext uri="{BB962C8B-B14F-4D97-AF65-F5344CB8AC3E}">
        <p14:creationId xmlns:p14="http://schemas.microsoft.com/office/powerpoint/2010/main" val="41450024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1537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Tie up the scroll as legal evidence, seal the official record of God’s instructions, and give it to my followers.</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408882"/>
            <a:ext cx="8582802" cy="5031163"/>
          </a:xfrm>
        </p:spPr>
        <p:txBody>
          <a:bodyPr>
            <a:normAutofit fontScale="92500"/>
          </a:bodyPr>
          <a:lstStyle/>
          <a:p>
            <a:r>
              <a:rPr lang="en-US" sz="3600" dirty="0"/>
              <a:t>This verse is understood by many commentaries to refer to a withdrawal of Isaiah from public ministry when he perceived that he had been unsuccessful in altering the course of the nation during the Syrian/Israelite crisis. </a:t>
            </a:r>
          </a:p>
          <a:p>
            <a:r>
              <a:rPr lang="en-US" sz="3600" dirty="0"/>
              <a:t>According to this view, his oracles were sealed up and committed to his disciples to be published at some later date when the things that Isaiah prophesied would have taken place and would therefore vindicate him.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Oswalt, John N.. </a:t>
            </a:r>
            <a:r>
              <a:rPr lang="en-US" i="1" dirty="0">
                <a:solidFill>
                  <a:prstClr val="white"/>
                </a:solidFill>
              </a:rPr>
              <a:t>The Book of Isaiah, Chapters 1–39 (The NIC on the OT) </a:t>
            </a:r>
            <a:r>
              <a:rPr lang="en-US" dirty="0">
                <a:solidFill>
                  <a:prstClr val="white"/>
                </a:solidFill>
              </a:rPr>
              <a:t>(p. 235). Eerdmans. </a:t>
            </a:r>
            <a:endParaRPr lang="en-US" dirty="0">
              <a:solidFill>
                <a:prstClr val="white"/>
              </a:solidFill>
              <a:latin typeface="Calibri" panose="020F0502020204030204"/>
            </a:endParaRPr>
          </a:p>
        </p:txBody>
      </p:sp>
    </p:spTree>
    <p:extLst>
      <p:ext uri="{BB962C8B-B14F-4D97-AF65-F5344CB8AC3E}">
        <p14:creationId xmlns:p14="http://schemas.microsoft.com/office/powerpoint/2010/main" val="5962523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15379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3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8:17</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32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 will wait patiently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the LORD, who has rejected the family of Jacob; I will wait for him.</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306846"/>
            <a:ext cx="8582802" cy="5133199"/>
          </a:xfrm>
        </p:spPr>
        <p:txBody>
          <a:bodyPr>
            <a:normAutofit fontScale="92500"/>
          </a:bodyPr>
          <a:lstStyle/>
          <a:p>
            <a:r>
              <a:rPr lang="en-US" sz="3600" dirty="0"/>
              <a:t>Here Isaiah affirms his trust in and dependence upon God. </a:t>
            </a:r>
          </a:p>
          <a:p>
            <a:r>
              <a:rPr lang="en-US" sz="3600" dirty="0"/>
              <a:t>Although God seemed to be hiding his face from Judah and Israel, Isaiah would not lose his faith in him nor turn to some other source for his own strength and courage. </a:t>
            </a:r>
          </a:p>
          <a:p>
            <a:r>
              <a:rPr lang="en-US" sz="3600" dirty="0"/>
              <a:t>This waiting upon God is often a prerequisite to receiving his blessing, for in the act of waiting we confess our own helplessness and our complete dependence upon him.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Oswalt, John N.. </a:t>
            </a:r>
            <a:r>
              <a:rPr lang="en-US" i="1" dirty="0">
                <a:solidFill>
                  <a:prstClr val="white"/>
                </a:solidFill>
              </a:rPr>
              <a:t>The Book of Isaiah, Chapters 1–39 (The NIC on the OT) </a:t>
            </a:r>
            <a:r>
              <a:rPr lang="en-US" dirty="0">
                <a:solidFill>
                  <a:prstClr val="white"/>
                </a:solidFill>
              </a:rPr>
              <a:t>(p. 235). Eerdmans. </a:t>
            </a:r>
            <a:endParaRPr lang="en-US" dirty="0">
              <a:solidFill>
                <a:prstClr val="white"/>
              </a:solidFill>
              <a:latin typeface="Calibri" panose="020F0502020204030204"/>
            </a:endParaRPr>
          </a:p>
        </p:txBody>
      </p:sp>
    </p:spTree>
    <p:extLst>
      <p:ext uri="{BB962C8B-B14F-4D97-AF65-F5344CB8AC3E}">
        <p14:creationId xmlns:p14="http://schemas.microsoft.com/office/powerpoint/2010/main" val="21986419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258222"/>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Look, I and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sons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whom the LORD has given me are reminders and object lessons in Israel, sent from the Lord of Heaven’s Armies, who lives on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Mount Zion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0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424580"/>
            <a:ext cx="8582802" cy="5015465"/>
          </a:xfrm>
        </p:spPr>
        <p:txBody>
          <a:bodyPr>
            <a:normAutofit fontScale="77500" lnSpcReduction="20000"/>
          </a:bodyPr>
          <a:lstStyle/>
          <a:p>
            <a:r>
              <a:rPr lang="en-US" sz="3600" dirty="0"/>
              <a:t>Part of what gave Isaiah the ability to depend upon God, even though the immediate prospects for the nation were grim, was Isaiah’s own </a:t>
            </a:r>
            <a:r>
              <a:rPr lang="en-US" sz="3600" b="1" i="1" dirty="0"/>
              <a:t>experience</a:t>
            </a:r>
            <a:r>
              <a:rPr lang="en-US" sz="3600" dirty="0"/>
              <a:t>. </a:t>
            </a:r>
          </a:p>
          <a:p>
            <a:r>
              <a:rPr lang="en-US" sz="3600" dirty="0"/>
              <a:t>“</a:t>
            </a:r>
            <a:r>
              <a:rPr lang="en-US" sz="3600" i="1" dirty="0">
                <a:solidFill>
                  <a:srgbClr val="ED7D31">
                    <a:lumMod val="60000"/>
                    <a:lumOff val="40000"/>
                  </a:srgbClr>
                </a:solidFill>
                <a:latin typeface="Cambria" panose="02040503050406030204" pitchFamily="18" charset="0"/>
                <a:ea typeface="Cambria" panose="02040503050406030204" pitchFamily="18" charset="0"/>
              </a:rPr>
              <a:t>the sons</a:t>
            </a:r>
            <a:r>
              <a:rPr lang="en-US" sz="3600" dirty="0"/>
              <a:t>”, of course, refer to “</a:t>
            </a:r>
            <a:r>
              <a:rPr lang="en-US" sz="3600" i="1" dirty="0">
                <a:solidFill>
                  <a:srgbClr val="ED7D31">
                    <a:lumMod val="60000"/>
                    <a:lumOff val="40000"/>
                  </a:srgbClr>
                </a:solidFill>
                <a:latin typeface="Cambria" panose="02040503050406030204" pitchFamily="18" charset="0"/>
                <a:ea typeface="Cambria" panose="02040503050406030204" pitchFamily="18" charset="0"/>
              </a:rPr>
              <a:t>Shear-Jashub</a:t>
            </a:r>
            <a:r>
              <a:rPr lang="en-US" sz="3600" dirty="0"/>
              <a:t>” and “</a:t>
            </a:r>
            <a:r>
              <a:rPr lang="en-US" sz="3600" i="1" dirty="0">
                <a:solidFill>
                  <a:srgbClr val="ED7D31">
                    <a:lumMod val="60000"/>
                    <a:lumOff val="40000"/>
                  </a:srgbClr>
                </a:solidFill>
                <a:latin typeface="Cambria" panose="02040503050406030204" pitchFamily="18" charset="0"/>
                <a:ea typeface="Cambria" panose="02040503050406030204" pitchFamily="18" charset="0"/>
              </a:rPr>
              <a:t>Maher-</a:t>
            </a:r>
            <a:r>
              <a:rPr lang="en-US" sz="3600" i="1" dirty="0" err="1">
                <a:solidFill>
                  <a:srgbClr val="ED7D31">
                    <a:lumMod val="60000"/>
                    <a:lumOff val="40000"/>
                  </a:srgbClr>
                </a:solidFill>
                <a:latin typeface="Cambria" panose="02040503050406030204" pitchFamily="18" charset="0"/>
                <a:ea typeface="Cambria" panose="02040503050406030204" pitchFamily="18" charset="0"/>
              </a:rPr>
              <a:t>shalal</a:t>
            </a:r>
            <a:r>
              <a:rPr lang="en-US" sz="3600" i="1" dirty="0">
                <a:solidFill>
                  <a:srgbClr val="ED7D31">
                    <a:lumMod val="60000"/>
                    <a:lumOff val="40000"/>
                  </a:srgbClr>
                </a:solidFill>
                <a:latin typeface="Cambria" panose="02040503050406030204" pitchFamily="18" charset="0"/>
                <a:ea typeface="Cambria" panose="02040503050406030204" pitchFamily="18" charset="0"/>
              </a:rPr>
              <a:t>-hash-</a:t>
            </a:r>
            <a:r>
              <a:rPr lang="en-US" sz="3600" i="1" dirty="0" err="1">
                <a:solidFill>
                  <a:srgbClr val="ED7D31">
                    <a:lumMod val="60000"/>
                    <a:lumOff val="40000"/>
                  </a:srgbClr>
                </a:solidFill>
                <a:latin typeface="Cambria" panose="02040503050406030204" pitchFamily="18" charset="0"/>
                <a:ea typeface="Cambria" panose="02040503050406030204" pitchFamily="18" charset="0"/>
              </a:rPr>
              <a:t>baz</a:t>
            </a:r>
            <a:r>
              <a:rPr lang="en-US" sz="3600" dirty="0"/>
              <a:t>”. </a:t>
            </a:r>
          </a:p>
          <a:p>
            <a:r>
              <a:rPr lang="en-US" sz="3600" dirty="0"/>
              <a:t>Their very existence, as well as their strangely evocative names that the Lord had instructed Isaiah to give them, was </a:t>
            </a:r>
            <a:r>
              <a:rPr lang="en-US" sz="3600" b="1" i="1" dirty="0"/>
              <a:t>testimony</a:t>
            </a:r>
            <a:r>
              <a:rPr lang="en-US" sz="3600" dirty="0"/>
              <a:t> of God’s working among his people. </a:t>
            </a:r>
          </a:p>
          <a:p>
            <a:r>
              <a:rPr lang="en-US" sz="3600" dirty="0"/>
              <a:t>Furthermore, although God’s face might be hidden for a time, it was still true that his dwelling was on “</a:t>
            </a:r>
            <a:r>
              <a:rPr lang="en-US" sz="3600" i="1" dirty="0">
                <a:solidFill>
                  <a:srgbClr val="ED7D31">
                    <a:lumMod val="60000"/>
                    <a:lumOff val="40000"/>
                  </a:srgbClr>
                </a:solidFill>
                <a:latin typeface="Cambria" panose="02040503050406030204" pitchFamily="18" charset="0"/>
                <a:ea typeface="Cambria" panose="02040503050406030204" pitchFamily="18" charset="0"/>
              </a:rPr>
              <a:t>Mount Zion</a:t>
            </a:r>
            <a:r>
              <a:rPr lang="en-US" sz="3600" dirty="0"/>
              <a:t>”: “</a:t>
            </a:r>
            <a:r>
              <a:rPr lang="en-US" sz="3600" i="1" dirty="0">
                <a:solidFill>
                  <a:srgbClr val="ED7D31">
                    <a:lumMod val="60000"/>
                    <a:lumOff val="40000"/>
                  </a:srgbClr>
                </a:solidFill>
                <a:latin typeface="Cambria" panose="02040503050406030204" pitchFamily="18" charset="0"/>
                <a:ea typeface="Cambria" panose="02040503050406030204" pitchFamily="18" charset="0"/>
              </a:rPr>
              <a:t>the mountain of the Lord’s temple [which] will endure as the most important of mountains and… [in the future] all the nations will stream to</a:t>
            </a:r>
            <a:r>
              <a:rPr lang="en-US" sz="3600" dirty="0"/>
              <a:t>” (Isaiah 2:2). </a:t>
            </a:r>
          </a:p>
          <a:p>
            <a:r>
              <a:rPr lang="en-US" sz="3600" dirty="0"/>
              <a:t>Therefore the coming upheaval and destruction, as bad as it was, would </a:t>
            </a:r>
            <a:r>
              <a:rPr lang="en-US" sz="3600" b="1" i="1" dirty="0"/>
              <a:t>ultimately</a:t>
            </a:r>
            <a:r>
              <a:rPr lang="en-US" sz="3600" dirty="0"/>
              <a:t> only be temporary.</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Oswalt, John N.. </a:t>
            </a:r>
            <a:r>
              <a:rPr lang="en-US" i="1" dirty="0">
                <a:solidFill>
                  <a:prstClr val="white"/>
                </a:solidFill>
              </a:rPr>
              <a:t>The Book of Isaiah, Chapters 1–39 (The NIC on the OT) </a:t>
            </a:r>
            <a:r>
              <a:rPr lang="en-US" dirty="0">
                <a:solidFill>
                  <a:prstClr val="white"/>
                </a:solidFill>
              </a:rPr>
              <a:t>(p. 236). Eerdmans. </a:t>
            </a:r>
            <a:endParaRPr lang="en-US" dirty="0">
              <a:solidFill>
                <a:prstClr val="white"/>
              </a:solidFill>
              <a:latin typeface="Calibri" panose="020F0502020204030204"/>
            </a:endParaRPr>
          </a:p>
        </p:txBody>
      </p:sp>
    </p:spTree>
    <p:extLst>
      <p:ext uri="{BB962C8B-B14F-4D97-AF65-F5344CB8AC3E}">
        <p14:creationId xmlns:p14="http://schemas.microsoft.com/office/powerpoint/2010/main" val="31383329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New Testament Usage of </a:t>
            </a:r>
            <a:br>
              <a:rPr lang="en-US" sz="8800" dirty="0"/>
            </a:br>
            <a:r>
              <a:rPr lang="en-US" sz="8800" dirty="0">
                <a:solidFill>
                  <a:srgbClr val="FFFF99"/>
                </a:solidFill>
              </a:rPr>
              <a:t>Isaiah 8:11-18</a:t>
            </a:r>
            <a:endParaRPr lang="en-US" sz="8800" dirty="0"/>
          </a:p>
        </p:txBody>
      </p:sp>
    </p:spTree>
    <p:extLst>
      <p:ext uri="{BB962C8B-B14F-4D97-AF65-F5344CB8AC3E}">
        <p14:creationId xmlns:p14="http://schemas.microsoft.com/office/powerpoint/2010/main" val="4288879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17341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8:12b</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…do not fear what they fear, nor be in dread.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13a</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the LORD of hosts, him you shall honor as holy…</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460639"/>
            <a:ext cx="8582802" cy="4136384"/>
          </a:xfrm>
        </p:spPr>
        <p:txBody>
          <a:bodyPr>
            <a:normAutofit fontScale="85000" lnSpcReduction="10000"/>
          </a:bodyPr>
          <a:lstStyle/>
          <a:p>
            <a:r>
              <a:rPr lang="en-US" sz="3600" dirty="0">
                <a:solidFill>
                  <a:srgbClr val="FFFF99"/>
                </a:solidFill>
              </a:rPr>
              <a:t>Isaiah 8:12-13 </a:t>
            </a:r>
            <a:r>
              <a:rPr lang="en-US" sz="3600" dirty="0"/>
              <a:t>is quoted by Peter in </a:t>
            </a:r>
            <a:r>
              <a:rPr lang="en-US" sz="3600" dirty="0">
                <a:solidFill>
                  <a:srgbClr val="FFFF99"/>
                </a:solidFill>
              </a:rPr>
              <a:t>1 Peter 3:14-15 </a:t>
            </a:r>
            <a:r>
              <a:rPr lang="en-US" sz="3600" dirty="0"/>
              <a:t>where he is teaching that as Christians we should not be afraid to do what is right, even if we have to suffer at the hands of unbelievers for doing so:</a:t>
            </a:r>
          </a:p>
          <a:p>
            <a:r>
              <a:rPr lang="en-US" i="1" dirty="0">
                <a:solidFill>
                  <a:srgbClr val="F4B183"/>
                </a:solidFill>
                <a:latin typeface="Cambria" panose="02040503050406030204" pitchFamily="18" charset="0"/>
                <a:ea typeface="Cambria" panose="02040503050406030204" pitchFamily="18" charset="0"/>
              </a:rPr>
              <a:t>Now who is there to harm you if you are zealous for what is good? But even if you should suffer for righteousness' sake, you will be blessed. </a:t>
            </a:r>
            <a:r>
              <a:rPr lang="en-US" b="1" i="1" dirty="0">
                <a:solidFill>
                  <a:schemeClr val="accent2"/>
                </a:solidFill>
                <a:latin typeface="Cambria" panose="02040503050406030204" pitchFamily="18" charset="0"/>
                <a:ea typeface="Cambria" panose="02040503050406030204" pitchFamily="18" charset="0"/>
              </a:rPr>
              <a:t>Have no fear of them, nor be troubled, but in your hearts honor Christ the Lord as holy</a:t>
            </a:r>
            <a:r>
              <a:rPr lang="en-US" i="1" dirty="0">
                <a:solidFill>
                  <a:srgbClr val="F4B183"/>
                </a:solidFill>
                <a:latin typeface="Cambria" panose="02040503050406030204" pitchFamily="18" charset="0"/>
                <a:ea typeface="Cambria" panose="02040503050406030204" pitchFamily="18" charset="0"/>
              </a:rPr>
              <a:t>, always being prepared to make a defense to anyone who asks you for a reason for the hope that is in you; yet do it with gentleness and respect </a:t>
            </a:r>
            <a:r>
              <a:rPr lang="en-US" dirty="0"/>
              <a:t>(1 Peter 3:13-15 ESV)</a:t>
            </a:r>
            <a:endParaRPr lang="en-US" sz="36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Carson, D.A. – Commentary on the NT Use of the OT - Hebrews (Carson and Beale); p. 1038</a:t>
            </a:r>
          </a:p>
        </p:txBody>
      </p:sp>
      <p:sp>
        <p:nvSpPr>
          <p:cNvPr id="4" name="Title 1">
            <a:extLst>
              <a:ext uri="{FF2B5EF4-FFF2-40B4-BE49-F238E27FC236}">
                <a16:creationId xmlns:a16="http://schemas.microsoft.com/office/drawing/2014/main" id="{88CE062C-955E-BC7E-277E-102723BC7A7E}"/>
              </a:ext>
            </a:extLst>
          </p:cNvPr>
          <p:cNvSpPr txBox="1">
            <a:spLocks/>
          </p:cNvSpPr>
          <p:nvPr/>
        </p:nvSpPr>
        <p:spPr>
          <a:xfrm>
            <a:off x="0" y="1193038"/>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rPr>
              <a:t>1Pet 3:14b</a:t>
            </a:r>
            <a:r>
              <a:rPr lang="en-US" sz="2800" b="0" i="1" dirty="0">
                <a:solidFill>
                  <a:srgbClr val="ED7D31">
                    <a:lumMod val="60000"/>
                    <a:lumOff val="40000"/>
                  </a:srgbClr>
                </a:solidFill>
                <a:latin typeface="Cambria" panose="02040503050406030204" pitchFamily="18" charset="0"/>
                <a:ea typeface="Cambria" panose="02040503050406030204" pitchFamily="18" charset="0"/>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rPr>
              <a:t>…Have no fear of them, nor be troubled, </a:t>
            </a:r>
            <a:r>
              <a:rPr lang="en-US" sz="2800" b="0" baseline="30000" dirty="0">
                <a:solidFill>
                  <a:prstClr val="white"/>
                </a:solidFill>
                <a:latin typeface="Cambria" panose="02040503050406030204" pitchFamily="18" charset="0"/>
                <a:ea typeface="Cambria" panose="02040503050406030204" pitchFamily="18" charset="0"/>
                <a:cs typeface="+mn-cs"/>
              </a:rPr>
              <a:t>15a</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cs typeface="+mn-cs"/>
              </a:rPr>
              <a:t>but in your hearts honor Christ the Lord as holy…</a:t>
            </a:r>
            <a:endParaRPr lang="en-US" sz="2800" b="0" dirty="0">
              <a:solidFill>
                <a:schemeClr val="accent5">
                  <a:lumMod val="40000"/>
                  <a:lumOff val="60000"/>
                </a:schemeClr>
              </a:solidFill>
              <a:latin typeface="+mn-lt"/>
              <a:ea typeface="Cambria" panose="02040503050406030204" pitchFamily="18" charset="0"/>
              <a:cs typeface="+mn-cs"/>
            </a:endParaRPr>
          </a:p>
        </p:txBody>
      </p:sp>
    </p:spTree>
    <p:extLst>
      <p:ext uri="{BB962C8B-B14F-4D97-AF65-F5344CB8AC3E}">
        <p14:creationId xmlns:p14="http://schemas.microsoft.com/office/powerpoint/2010/main" val="28534235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79376"/>
          </a:xfrm>
        </p:spPr>
        <p:txBody>
          <a:bodyPr>
            <a:noAutofit/>
          </a:bodyPr>
          <a:lstStyle/>
          <a:p>
            <a:r>
              <a:rPr lang="en-US" sz="4400" dirty="0">
                <a:solidFill>
                  <a:srgbClr val="FFFF99"/>
                </a:solidFill>
              </a:rPr>
              <a:t>The Lord Encourages Isaiah</a:t>
            </a:r>
            <a:br>
              <a:rPr lang="en-US" sz="4400" dirty="0">
                <a:solidFill>
                  <a:srgbClr val="FFFF99"/>
                </a:solidFill>
              </a:rPr>
            </a:br>
            <a:r>
              <a:rPr lang="en-US" sz="4400" dirty="0"/>
              <a:t>(</a:t>
            </a:r>
            <a:r>
              <a:rPr lang="en-US" sz="4400" dirty="0">
                <a:solidFill>
                  <a:srgbClr val="FFFF99"/>
                </a:solidFill>
              </a:rPr>
              <a:t>Isaiah 8:11-18</a:t>
            </a:r>
            <a:r>
              <a:rPr lang="en-US" sz="44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361789"/>
            <a:ext cx="8849665" cy="5433420"/>
          </a:xfrm>
        </p:spPr>
        <p:txBody>
          <a:bodyPr>
            <a:normAutofit/>
          </a:bodyPr>
          <a:lstStyle/>
          <a:p>
            <a:pPr marL="0" indent="0">
              <a:buNone/>
            </a:pPr>
            <a:r>
              <a:rPr lang="en-US" baseline="30000" dirty="0">
                <a:latin typeface="Cambria" panose="02040503050406030204" pitchFamily="18" charset="0"/>
                <a:ea typeface="Cambria" panose="02040503050406030204" pitchFamily="18" charset="0"/>
              </a:rPr>
              <a:t>11</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Indeed this is what the LORD told me quite forcefully. He warned me not to act like these people: </a:t>
            </a:r>
            <a:r>
              <a:rPr lang="en-US" baseline="30000" dirty="0">
                <a:latin typeface="Cambria" panose="02040503050406030204" pitchFamily="18" charset="0"/>
                <a:ea typeface="Cambria" panose="02040503050406030204" pitchFamily="18" charset="0"/>
              </a:rPr>
              <a:t>12</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“Do not say, ‘Conspiracy,’ every time these people say the word. Don’t be afraid of what scares them; don’t be terrified. </a:t>
            </a:r>
            <a:r>
              <a:rPr lang="en-US" baseline="30000" dirty="0">
                <a:latin typeface="Cambria" panose="02040503050406030204" pitchFamily="18" charset="0"/>
                <a:ea typeface="Cambria" panose="02040503050406030204" pitchFamily="18" charset="0"/>
              </a:rPr>
              <a:t>13</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must recognize the authority of the LORD of Heaven’s Armies. He is the one you must respect; he is the one you must fear. </a:t>
            </a:r>
            <a:r>
              <a:rPr lang="en-US" baseline="30000" dirty="0">
                <a:latin typeface="Cambria" panose="02040503050406030204" pitchFamily="18" charset="0"/>
                <a:ea typeface="Cambria" panose="02040503050406030204" pitchFamily="18" charset="0"/>
              </a:rPr>
              <a:t>14</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become a sanctuary, but a stone that makes a person trip and a rock that makes one stumble – to the two houses of Israel. He will become a trap and a snare to the residents of Jerusalem. </a:t>
            </a:r>
          </a:p>
        </p:txBody>
      </p:sp>
    </p:spTree>
    <p:extLst>
      <p:ext uri="{BB962C8B-B14F-4D97-AF65-F5344CB8AC3E}">
        <p14:creationId xmlns:p14="http://schemas.microsoft.com/office/powerpoint/2010/main" val="39888687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17341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8:12b</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…do not fear what they fear, nor be in dread.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13a</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the LORD of hosts, him you shall honor as holy…</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460639"/>
            <a:ext cx="8582802" cy="4136384"/>
          </a:xfrm>
        </p:spPr>
        <p:txBody>
          <a:bodyPr>
            <a:normAutofit fontScale="92500" lnSpcReduction="20000"/>
          </a:bodyPr>
          <a:lstStyle/>
          <a:p>
            <a:r>
              <a:rPr lang="en-US" sz="3600" dirty="0"/>
              <a:t>In Isaiah 8, the “</a:t>
            </a:r>
            <a:r>
              <a:rPr lang="en-US" sz="3600" i="1" dirty="0">
                <a:solidFill>
                  <a:srgbClr val="ED7D31">
                    <a:lumMod val="60000"/>
                    <a:lumOff val="40000"/>
                  </a:srgbClr>
                </a:solidFill>
                <a:latin typeface="Cambria" panose="02040503050406030204" pitchFamily="18" charset="0"/>
                <a:ea typeface="Cambria" panose="02040503050406030204" pitchFamily="18" charset="0"/>
              </a:rPr>
              <a:t>fear</a:t>
            </a:r>
            <a:r>
              <a:rPr lang="en-US" sz="3600" dirty="0"/>
              <a:t>” that Isaiah and his followers are to avoid is sharing in the fear that the people around them have of being taken over by foreign armies and therefore turning to other nations for help rather than the trusting in the LORD. </a:t>
            </a:r>
          </a:p>
          <a:p>
            <a:r>
              <a:rPr lang="en-US" sz="3600" dirty="0"/>
              <a:t>In 1 Pet. 3, the “</a:t>
            </a:r>
            <a:r>
              <a:rPr lang="en-US" sz="3600" i="1" dirty="0">
                <a:solidFill>
                  <a:schemeClr val="accent5">
                    <a:lumMod val="40000"/>
                    <a:lumOff val="60000"/>
                  </a:schemeClr>
                </a:solidFill>
                <a:latin typeface="Cambria" panose="02040503050406030204" pitchFamily="18" charset="0"/>
                <a:ea typeface="Cambria" panose="02040503050406030204" pitchFamily="18" charset="0"/>
              </a:rPr>
              <a:t>fear</a:t>
            </a:r>
            <a:r>
              <a:rPr lang="en-US" sz="3600" dirty="0"/>
              <a:t>” that Peter instructs </a:t>
            </a:r>
            <a:r>
              <a:rPr lang="en-US" sz="3600" b="1" i="1" dirty="0"/>
              <a:t>his</a:t>
            </a:r>
            <a:r>
              <a:rPr lang="en-US" sz="3600" dirty="0"/>
              <a:t> readers to avoid is not the fear that unbelievers around them </a:t>
            </a:r>
            <a:r>
              <a:rPr lang="en-US" sz="3600" b="1" i="1" dirty="0"/>
              <a:t>have</a:t>
            </a:r>
            <a:r>
              <a:rPr lang="en-US" sz="3600" dirty="0"/>
              <a:t>, but rather the fear of what unbelievers around them might </a:t>
            </a:r>
            <a:r>
              <a:rPr lang="en-US" sz="3600" b="1" i="1" dirty="0"/>
              <a:t>do</a:t>
            </a:r>
            <a:r>
              <a:rPr lang="en-US" sz="3600" dirty="0"/>
              <a:t> to them.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Carson, D.A. – Commentary on the NT Use of the OT - Hebrews (Carson and Beale); p. 1038</a:t>
            </a:r>
          </a:p>
        </p:txBody>
      </p:sp>
      <p:sp>
        <p:nvSpPr>
          <p:cNvPr id="4" name="Title 1">
            <a:extLst>
              <a:ext uri="{FF2B5EF4-FFF2-40B4-BE49-F238E27FC236}">
                <a16:creationId xmlns:a16="http://schemas.microsoft.com/office/drawing/2014/main" id="{88CE062C-955E-BC7E-277E-102723BC7A7E}"/>
              </a:ext>
            </a:extLst>
          </p:cNvPr>
          <p:cNvSpPr txBox="1">
            <a:spLocks/>
          </p:cNvSpPr>
          <p:nvPr/>
        </p:nvSpPr>
        <p:spPr>
          <a:xfrm>
            <a:off x="0" y="1193038"/>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rPr>
              <a:t>1Pet 3:14b</a:t>
            </a:r>
            <a:r>
              <a:rPr lang="en-US" sz="2800" b="0" i="1" dirty="0">
                <a:solidFill>
                  <a:srgbClr val="ED7D31">
                    <a:lumMod val="60000"/>
                    <a:lumOff val="40000"/>
                  </a:srgbClr>
                </a:solidFill>
                <a:latin typeface="Cambria" panose="02040503050406030204" pitchFamily="18" charset="0"/>
                <a:ea typeface="Cambria" panose="02040503050406030204" pitchFamily="18" charset="0"/>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rPr>
              <a:t>…Have no fear of them, nor be troubled, </a:t>
            </a:r>
            <a:r>
              <a:rPr lang="en-US" sz="2800" b="0" baseline="30000" dirty="0">
                <a:solidFill>
                  <a:prstClr val="white"/>
                </a:solidFill>
                <a:latin typeface="Cambria" panose="02040503050406030204" pitchFamily="18" charset="0"/>
                <a:ea typeface="Cambria" panose="02040503050406030204" pitchFamily="18" charset="0"/>
                <a:cs typeface="+mn-cs"/>
              </a:rPr>
              <a:t>15a</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cs typeface="+mn-cs"/>
              </a:rPr>
              <a:t>but in your hearts honor Christ the Lord as holy…</a:t>
            </a:r>
            <a:endParaRPr lang="en-US" sz="2800" b="0" dirty="0">
              <a:solidFill>
                <a:schemeClr val="accent5">
                  <a:lumMod val="40000"/>
                  <a:lumOff val="60000"/>
                </a:schemeClr>
              </a:solidFill>
              <a:latin typeface="+mn-lt"/>
              <a:ea typeface="Cambria" panose="02040503050406030204" pitchFamily="18" charset="0"/>
              <a:cs typeface="+mn-cs"/>
            </a:endParaRPr>
          </a:p>
        </p:txBody>
      </p:sp>
    </p:spTree>
    <p:extLst>
      <p:ext uri="{BB962C8B-B14F-4D97-AF65-F5344CB8AC3E}">
        <p14:creationId xmlns:p14="http://schemas.microsoft.com/office/powerpoint/2010/main" val="2617290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17341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8:12b</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…do not fear what they fear, nor be in dread.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13a</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the LORD of hosts, him you shall honor as holy…</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660786"/>
            <a:ext cx="8582802" cy="3779260"/>
          </a:xfrm>
        </p:spPr>
        <p:txBody>
          <a:bodyPr>
            <a:normAutofit/>
          </a:bodyPr>
          <a:lstStyle/>
          <a:p>
            <a:r>
              <a:rPr lang="en-US" sz="3600" dirty="0"/>
              <a:t>But despite the fact that there are some minor differences between Isaiah 8 and 1 Peter 3, the </a:t>
            </a:r>
            <a:r>
              <a:rPr lang="en-US" sz="3600" b="1" i="1" dirty="0"/>
              <a:t>heart</a:t>
            </a:r>
            <a:r>
              <a:rPr lang="en-US" sz="3600" dirty="0"/>
              <a:t> of the message, both in Isaiah and in Peter where he quotes it, is a </a:t>
            </a:r>
            <a:r>
              <a:rPr lang="en-US" sz="3600" b="1" i="1" dirty="0"/>
              <a:t>contrast</a:t>
            </a:r>
            <a:r>
              <a:rPr lang="en-US" sz="3600" dirty="0"/>
              <a:t> between fearing </a:t>
            </a:r>
            <a:r>
              <a:rPr lang="en-US" sz="3600" b="1" i="1" dirty="0"/>
              <a:t>humans</a:t>
            </a:r>
            <a:r>
              <a:rPr lang="en-US" sz="3600" dirty="0"/>
              <a:t> and what they may do and fearing </a:t>
            </a:r>
            <a:r>
              <a:rPr lang="en-US" sz="3600" b="1" i="1" dirty="0"/>
              <a:t>God</a:t>
            </a:r>
            <a:r>
              <a:rPr lang="en-US" sz="3600"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Carson, D.A. – Commentary on the NT Use of the OT - Hebrews (Carson and Beale); p. 1038</a:t>
            </a:r>
          </a:p>
        </p:txBody>
      </p:sp>
      <p:sp>
        <p:nvSpPr>
          <p:cNvPr id="4" name="Title 1">
            <a:extLst>
              <a:ext uri="{FF2B5EF4-FFF2-40B4-BE49-F238E27FC236}">
                <a16:creationId xmlns:a16="http://schemas.microsoft.com/office/drawing/2014/main" id="{88CE062C-955E-BC7E-277E-102723BC7A7E}"/>
              </a:ext>
            </a:extLst>
          </p:cNvPr>
          <p:cNvSpPr txBox="1">
            <a:spLocks/>
          </p:cNvSpPr>
          <p:nvPr/>
        </p:nvSpPr>
        <p:spPr>
          <a:xfrm>
            <a:off x="0" y="1193038"/>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rPr>
              <a:t>1Pet 3:14b</a:t>
            </a:r>
            <a:r>
              <a:rPr lang="en-US" sz="2800" b="0" i="1" dirty="0">
                <a:solidFill>
                  <a:srgbClr val="ED7D31">
                    <a:lumMod val="60000"/>
                    <a:lumOff val="40000"/>
                  </a:srgbClr>
                </a:solidFill>
                <a:latin typeface="Cambria" panose="02040503050406030204" pitchFamily="18" charset="0"/>
                <a:ea typeface="Cambria" panose="02040503050406030204" pitchFamily="18" charset="0"/>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rPr>
              <a:t>…Have no fear of them, nor be troubled, </a:t>
            </a:r>
            <a:r>
              <a:rPr lang="en-US" sz="2800" b="0" baseline="30000" dirty="0">
                <a:solidFill>
                  <a:prstClr val="white"/>
                </a:solidFill>
                <a:latin typeface="Cambria" panose="02040503050406030204" pitchFamily="18" charset="0"/>
                <a:ea typeface="Cambria" panose="02040503050406030204" pitchFamily="18" charset="0"/>
                <a:cs typeface="+mn-cs"/>
              </a:rPr>
              <a:t>15a</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cs typeface="+mn-cs"/>
              </a:rPr>
              <a:t>but in your hearts honor Christ the Lord as holy…</a:t>
            </a:r>
            <a:endParaRPr lang="en-US" sz="2800" b="0" dirty="0">
              <a:solidFill>
                <a:schemeClr val="accent5">
                  <a:lumMod val="40000"/>
                  <a:lumOff val="60000"/>
                </a:schemeClr>
              </a:solidFill>
              <a:latin typeface="+mn-lt"/>
              <a:ea typeface="Cambria" panose="02040503050406030204" pitchFamily="18" charset="0"/>
              <a:cs typeface="+mn-cs"/>
            </a:endParaRPr>
          </a:p>
        </p:txBody>
      </p:sp>
    </p:spTree>
    <p:extLst>
      <p:ext uri="{BB962C8B-B14F-4D97-AF65-F5344CB8AC3E}">
        <p14:creationId xmlns:p14="http://schemas.microsoft.com/office/powerpoint/2010/main" val="3929790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17341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8:14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[the LORD] will become a sanctuary and a stone of offense and a rock of stumbling…</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299737"/>
            <a:ext cx="8582802" cy="4140310"/>
          </a:xfrm>
        </p:spPr>
        <p:txBody>
          <a:bodyPr>
            <a:normAutofit fontScale="92500"/>
          </a:bodyPr>
          <a:lstStyle/>
          <a:p>
            <a:r>
              <a:rPr lang="en-US" sz="2800" dirty="0">
                <a:solidFill>
                  <a:srgbClr val="FFFF99"/>
                </a:solidFill>
              </a:rPr>
              <a:t>Isaiah 8:14 </a:t>
            </a:r>
            <a:r>
              <a:rPr lang="en-US" sz="2800" dirty="0"/>
              <a:t>is quoted by Peter in </a:t>
            </a:r>
            <a:r>
              <a:rPr lang="en-US" sz="2800" dirty="0">
                <a:solidFill>
                  <a:srgbClr val="FFFF99"/>
                </a:solidFill>
              </a:rPr>
              <a:t>1 Peter 2:8 </a:t>
            </a:r>
            <a:r>
              <a:rPr lang="en-US" sz="2800" dirty="0"/>
              <a:t>where he is teaching that as Christians we </a:t>
            </a:r>
            <a:r>
              <a:rPr lang="en-US" sz="2800" b="1" i="1" dirty="0"/>
              <a:t>believe</a:t>
            </a:r>
            <a:r>
              <a:rPr lang="en-US" sz="2800" dirty="0"/>
              <a:t> in Christ and are blessed for doing so, but unbelievers “</a:t>
            </a:r>
            <a:r>
              <a:rPr lang="en-US" sz="2800" i="1" dirty="0">
                <a:solidFill>
                  <a:srgbClr val="F4B183"/>
                </a:solidFill>
                <a:latin typeface="Cambria" panose="02040503050406030204" pitchFamily="18" charset="0"/>
                <a:ea typeface="Cambria" panose="02040503050406030204" pitchFamily="18" charset="0"/>
              </a:rPr>
              <a:t>stumble</a:t>
            </a:r>
            <a:r>
              <a:rPr lang="en-US" sz="2800" dirty="0"/>
              <a:t>” over Christ which leads to their demise:</a:t>
            </a:r>
          </a:p>
          <a:p>
            <a:r>
              <a:rPr lang="en-US" sz="2800" i="1" dirty="0">
                <a:solidFill>
                  <a:srgbClr val="F4B183"/>
                </a:solidFill>
                <a:latin typeface="Cambria" panose="02040503050406030204" pitchFamily="18" charset="0"/>
                <a:ea typeface="Cambria" panose="02040503050406030204" pitchFamily="18" charset="0"/>
              </a:rPr>
              <a:t>“Behold, I am laying in Zion a stone, a cornerstone chosen and precious, and whoever believes in him will not be put to shame.” So the honor is for you who believe, but for those who do not believe, “The stone that the builders rejected has become the cornerstone,”  and “</a:t>
            </a:r>
            <a:r>
              <a:rPr lang="en-US" sz="2800" b="1" i="1" dirty="0">
                <a:solidFill>
                  <a:schemeClr val="accent2"/>
                </a:solidFill>
                <a:latin typeface="Cambria" panose="02040503050406030204" pitchFamily="18" charset="0"/>
                <a:ea typeface="Cambria" panose="02040503050406030204" pitchFamily="18" charset="0"/>
              </a:rPr>
              <a:t>A stone of stumbling, and a rock of offense.” They stumble because they disobey the word</a:t>
            </a:r>
            <a:r>
              <a:rPr lang="en-US" sz="2800" i="1" dirty="0">
                <a:solidFill>
                  <a:srgbClr val="F4B183"/>
                </a:solidFill>
                <a:latin typeface="Cambria" panose="02040503050406030204" pitchFamily="18" charset="0"/>
                <a:ea typeface="Cambria" panose="02040503050406030204" pitchFamily="18" charset="0"/>
              </a:rPr>
              <a:t>, as they were destined to do. </a:t>
            </a:r>
            <a:r>
              <a:rPr lang="en-US" sz="2800" dirty="0"/>
              <a:t>(1 Pet 2:7-8 )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Carson, D.A. – Commentary on the NT Use of the OT - Hebrews (Carson and Beale); p. </a:t>
            </a:r>
            <a:r>
              <a:rPr lang="en-US" sz="1800" dirty="0"/>
              <a:t>1029</a:t>
            </a:r>
            <a:endParaRPr lang="en-US" dirty="0">
              <a:solidFill>
                <a:prstClr val="white"/>
              </a:solidFill>
            </a:endParaRPr>
          </a:p>
        </p:txBody>
      </p:sp>
      <p:sp>
        <p:nvSpPr>
          <p:cNvPr id="4" name="Title 1">
            <a:extLst>
              <a:ext uri="{FF2B5EF4-FFF2-40B4-BE49-F238E27FC236}">
                <a16:creationId xmlns:a16="http://schemas.microsoft.com/office/drawing/2014/main" id="{88CE062C-955E-BC7E-277E-102723BC7A7E}"/>
              </a:ext>
            </a:extLst>
          </p:cNvPr>
          <p:cNvSpPr txBox="1">
            <a:spLocks/>
          </p:cNvSpPr>
          <p:nvPr/>
        </p:nvSpPr>
        <p:spPr>
          <a:xfrm>
            <a:off x="0" y="1193038"/>
            <a:ext cx="9144000" cy="91439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lang="en-US" sz="2800" b="0" baseline="30000" dirty="0">
                <a:solidFill>
                  <a:prstClr val="white"/>
                </a:solidFill>
                <a:latin typeface="Cambria" panose="02040503050406030204" pitchFamily="18" charset="0"/>
                <a:ea typeface="Cambria" panose="02040503050406030204" pitchFamily="18" charset="0"/>
              </a:rPr>
              <a:t>1Pet 2:8</a:t>
            </a:r>
            <a:r>
              <a:rPr lang="en-US" sz="2800" b="0" i="1" dirty="0">
                <a:solidFill>
                  <a:srgbClr val="ED7D31">
                    <a:lumMod val="60000"/>
                    <a:lumOff val="40000"/>
                  </a:srgbClr>
                </a:solidFill>
                <a:latin typeface="Cambria" panose="02040503050406030204" pitchFamily="18" charset="0"/>
                <a:ea typeface="Cambria" panose="02040503050406030204" pitchFamily="18" charset="0"/>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rPr>
              <a:t>[Christ is] a stone of stumbling, and a rock of offense. They stumble because they disobey the word…</a:t>
            </a:r>
            <a:endParaRPr lang="en-US" sz="2800" b="0" dirty="0">
              <a:solidFill>
                <a:schemeClr val="accent5">
                  <a:lumMod val="40000"/>
                  <a:lumOff val="60000"/>
                </a:schemeClr>
              </a:solidFill>
              <a:latin typeface="+mn-lt"/>
              <a:ea typeface="Cambria" panose="02040503050406030204" pitchFamily="18" charset="0"/>
              <a:cs typeface="+mn-cs"/>
            </a:endParaRPr>
          </a:p>
        </p:txBody>
      </p:sp>
    </p:spTree>
    <p:extLst>
      <p:ext uri="{BB962C8B-B14F-4D97-AF65-F5344CB8AC3E}">
        <p14:creationId xmlns:p14="http://schemas.microsoft.com/office/powerpoint/2010/main" val="9279035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17341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8:14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[the LORD] will become a sanctuary and a stone of offense and a rock of stumbling…</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299737"/>
            <a:ext cx="8582802" cy="4140310"/>
          </a:xfrm>
        </p:spPr>
        <p:txBody>
          <a:bodyPr>
            <a:normAutofit fontScale="85000" lnSpcReduction="20000"/>
          </a:bodyPr>
          <a:lstStyle/>
          <a:p>
            <a:r>
              <a:rPr lang="en-US" sz="3600" dirty="0"/>
              <a:t>In Isaiah 8 the people being spoken of were primarily the leaders of Jerusalem and those who followed them.</a:t>
            </a:r>
          </a:p>
          <a:p>
            <a:r>
              <a:rPr lang="en-US" sz="3600" dirty="0"/>
              <a:t>These people stand in contrast to the faithful remnant because the two groups respond very </a:t>
            </a:r>
            <a:r>
              <a:rPr lang="en-US" sz="3600" b="1" i="1" dirty="0"/>
              <a:t>differently</a:t>
            </a:r>
            <a:r>
              <a:rPr lang="en-US" sz="3600" dirty="0"/>
              <a:t> to the LORD and his revelation. </a:t>
            </a:r>
          </a:p>
          <a:p>
            <a:r>
              <a:rPr lang="en-US" sz="3600" dirty="0"/>
              <a:t>But the reality is that </a:t>
            </a:r>
            <a:r>
              <a:rPr lang="en-US" sz="3600" b="1" i="1" dirty="0"/>
              <a:t>wherever</a:t>
            </a:r>
            <a:r>
              <a:rPr lang="en-US" sz="3600" dirty="0"/>
              <a:t> God discloses himself, people respond very differently. </a:t>
            </a:r>
          </a:p>
          <a:p>
            <a:r>
              <a:rPr lang="en-US" sz="3600" dirty="0"/>
              <a:t>The people whom Peter has in view by this quotation from Isaiah 8:14, he explains, “</a:t>
            </a:r>
            <a:r>
              <a:rPr lang="en-US" sz="3600" i="1" dirty="0">
                <a:solidFill>
                  <a:schemeClr val="accent5">
                    <a:lumMod val="40000"/>
                    <a:lumOff val="60000"/>
                  </a:schemeClr>
                </a:solidFill>
                <a:latin typeface="Cambria" panose="02040503050406030204" pitchFamily="18" charset="0"/>
                <a:ea typeface="Cambria" panose="02040503050406030204" pitchFamily="18" charset="0"/>
              </a:rPr>
              <a:t>stumble because they disobey the word</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Carson, D.A. – Commentary on the NT Use of the OT - Hebrews (Carson and Beale); p. </a:t>
            </a:r>
            <a:r>
              <a:rPr lang="en-US" sz="1800" dirty="0"/>
              <a:t>1029</a:t>
            </a:r>
            <a:endParaRPr lang="en-US" dirty="0">
              <a:solidFill>
                <a:prstClr val="white"/>
              </a:solidFill>
            </a:endParaRPr>
          </a:p>
        </p:txBody>
      </p:sp>
      <p:sp>
        <p:nvSpPr>
          <p:cNvPr id="4" name="Title 1">
            <a:extLst>
              <a:ext uri="{FF2B5EF4-FFF2-40B4-BE49-F238E27FC236}">
                <a16:creationId xmlns:a16="http://schemas.microsoft.com/office/drawing/2014/main" id="{88CE062C-955E-BC7E-277E-102723BC7A7E}"/>
              </a:ext>
            </a:extLst>
          </p:cNvPr>
          <p:cNvSpPr txBox="1">
            <a:spLocks/>
          </p:cNvSpPr>
          <p:nvPr/>
        </p:nvSpPr>
        <p:spPr>
          <a:xfrm>
            <a:off x="0" y="1193038"/>
            <a:ext cx="9144000" cy="91439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rPr>
              <a:t>1Pet 2:8</a:t>
            </a:r>
            <a:r>
              <a:rPr lang="en-US" sz="2800" b="0" i="1" dirty="0">
                <a:solidFill>
                  <a:srgbClr val="ED7D31">
                    <a:lumMod val="60000"/>
                    <a:lumOff val="40000"/>
                  </a:srgbClr>
                </a:solidFill>
                <a:latin typeface="Cambria" panose="02040503050406030204" pitchFamily="18" charset="0"/>
                <a:ea typeface="Cambria" panose="02040503050406030204" pitchFamily="18" charset="0"/>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rPr>
              <a:t>[Christ is a] stone of stumbling, and a rock of offense. They stumble because they disobey the word…</a:t>
            </a:r>
            <a:endParaRPr lang="en-US" sz="2800" b="0" dirty="0">
              <a:solidFill>
                <a:schemeClr val="accent5">
                  <a:lumMod val="40000"/>
                  <a:lumOff val="60000"/>
                </a:schemeClr>
              </a:solidFill>
              <a:latin typeface="+mn-lt"/>
              <a:ea typeface="Cambria" panose="02040503050406030204" pitchFamily="18" charset="0"/>
              <a:cs typeface="+mn-cs"/>
            </a:endParaRPr>
          </a:p>
        </p:txBody>
      </p:sp>
    </p:spTree>
    <p:extLst>
      <p:ext uri="{BB962C8B-B14F-4D97-AF65-F5344CB8AC3E}">
        <p14:creationId xmlns:p14="http://schemas.microsoft.com/office/powerpoint/2010/main" val="123074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17341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8:17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 I will wait for the LORD…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Behold, I and the children whom the LORD has given me…</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523430"/>
            <a:ext cx="8582802" cy="3916616"/>
          </a:xfrm>
        </p:spPr>
        <p:txBody>
          <a:bodyPr>
            <a:normAutofit fontScale="92500" lnSpcReduction="20000"/>
          </a:bodyPr>
          <a:lstStyle/>
          <a:p>
            <a:r>
              <a:rPr lang="en-US" sz="3600" dirty="0">
                <a:solidFill>
                  <a:srgbClr val="FFFF99"/>
                </a:solidFill>
              </a:rPr>
              <a:t>Isaiah 8:17-18 </a:t>
            </a:r>
            <a:r>
              <a:rPr lang="en-US" sz="3600" dirty="0"/>
              <a:t>is cited by the author of Hebrews in </a:t>
            </a:r>
            <a:r>
              <a:rPr lang="en-US" sz="3600" dirty="0">
                <a:solidFill>
                  <a:srgbClr val="FFFF99"/>
                </a:solidFill>
              </a:rPr>
              <a:t>Hebrews 2:13</a:t>
            </a:r>
            <a:r>
              <a:rPr lang="en-US" sz="3600" dirty="0"/>
              <a:t>, a section of Hebrews where the author is demonstrating Jesus’ </a:t>
            </a:r>
            <a:r>
              <a:rPr lang="en-US" sz="3600" b="1" i="1" dirty="0"/>
              <a:t>solidarity</a:t>
            </a:r>
            <a:r>
              <a:rPr lang="en-US" sz="3600" dirty="0"/>
              <a:t> with his people:</a:t>
            </a:r>
          </a:p>
          <a:p>
            <a:r>
              <a:rPr lang="en-US" i="1" dirty="0">
                <a:solidFill>
                  <a:srgbClr val="F4B183"/>
                </a:solidFill>
                <a:latin typeface="Cambria" panose="02040503050406030204" pitchFamily="18" charset="0"/>
                <a:ea typeface="Cambria" panose="02040503050406030204" pitchFamily="18" charset="0"/>
              </a:rPr>
              <a:t>For he who sanctifies and those who are sanctified [are of one stock]. That is why he is not ashamed to call them brothers,  saying, “I will tell of your name to my brothers; in the midst of the congregation I will sing your praise.”  And again, </a:t>
            </a:r>
            <a:r>
              <a:rPr lang="en-US" b="1" i="1" dirty="0">
                <a:solidFill>
                  <a:schemeClr val="accent2"/>
                </a:solidFill>
                <a:latin typeface="Cambria" panose="02040503050406030204" pitchFamily="18" charset="0"/>
                <a:ea typeface="Cambria" panose="02040503050406030204" pitchFamily="18" charset="0"/>
              </a:rPr>
              <a:t>“I will put my trust in him.” </a:t>
            </a:r>
            <a:r>
              <a:rPr lang="en-US" i="1" dirty="0">
                <a:solidFill>
                  <a:srgbClr val="F4B183"/>
                </a:solidFill>
                <a:latin typeface="Cambria" panose="02040503050406030204" pitchFamily="18" charset="0"/>
                <a:ea typeface="Cambria" panose="02040503050406030204" pitchFamily="18" charset="0"/>
              </a:rPr>
              <a:t>And again, </a:t>
            </a:r>
            <a:r>
              <a:rPr lang="en-US" b="1" i="1" dirty="0">
                <a:solidFill>
                  <a:schemeClr val="accent2"/>
                </a:solidFill>
                <a:latin typeface="Cambria" panose="02040503050406030204" pitchFamily="18" charset="0"/>
                <a:ea typeface="Cambria" panose="02040503050406030204" pitchFamily="18" charset="0"/>
              </a:rPr>
              <a:t>“Behold, I and the children God has given me.”</a:t>
            </a:r>
            <a:r>
              <a:rPr lang="en-US" i="1" dirty="0">
                <a:solidFill>
                  <a:srgbClr val="F4B183"/>
                </a:solidFill>
                <a:latin typeface="Cambria" panose="02040503050406030204" pitchFamily="18" charset="0"/>
                <a:ea typeface="Cambria" panose="02040503050406030204" pitchFamily="18" charset="0"/>
              </a:rPr>
              <a:t> </a:t>
            </a:r>
            <a:r>
              <a:rPr lang="en-US" dirty="0"/>
              <a:t>(Heb 2:11-13)</a:t>
            </a:r>
            <a:endParaRPr lang="en-US" sz="36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Hebrews; pp. 109-110</a:t>
            </a:r>
          </a:p>
        </p:txBody>
      </p:sp>
      <p:sp>
        <p:nvSpPr>
          <p:cNvPr id="4" name="Title 1">
            <a:extLst>
              <a:ext uri="{FF2B5EF4-FFF2-40B4-BE49-F238E27FC236}">
                <a16:creationId xmlns:a16="http://schemas.microsoft.com/office/drawing/2014/main" id="{CBEA4363-E1A0-5461-CF9E-83E3EAE75C22}"/>
              </a:ext>
            </a:extLst>
          </p:cNvPr>
          <p:cNvSpPr txBox="1">
            <a:spLocks/>
          </p:cNvSpPr>
          <p:nvPr/>
        </p:nvSpPr>
        <p:spPr>
          <a:xfrm>
            <a:off x="0" y="1173415"/>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rPr>
              <a:t>Heb 2:13</a:t>
            </a:r>
            <a:r>
              <a:rPr lang="en-US" sz="2800" b="0" i="1" dirty="0">
                <a:solidFill>
                  <a:srgbClr val="ED7D31">
                    <a:lumMod val="60000"/>
                    <a:lumOff val="40000"/>
                  </a:srgbClr>
                </a:solidFill>
                <a:latin typeface="Cambria" panose="02040503050406030204" pitchFamily="18" charset="0"/>
                <a:ea typeface="Cambria" panose="02040503050406030204" pitchFamily="18" charset="0"/>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rPr>
              <a:t>“I will put my trust in him… Behold, I and the children God has given me.”</a:t>
            </a:r>
            <a:endParaRPr lang="en-US" sz="2800" b="0" dirty="0">
              <a:solidFill>
                <a:schemeClr val="bg1"/>
              </a:solidFill>
              <a:latin typeface="+mn-lt"/>
              <a:ea typeface="Cambria" panose="02040503050406030204" pitchFamily="18" charset="0"/>
              <a:cs typeface="+mn-cs"/>
            </a:endParaRPr>
          </a:p>
        </p:txBody>
      </p:sp>
    </p:spTree>
    <p:extLst>
      <p:ext uri="{BB962C8B-B14F-4D97-AF65-F5344CB8AC3E}">
        <p14:creationId xmlns:p14="http://schemas.microsoft.com/office/powerpoint/2010/main" val="24142612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668634"/>
            <a:ext cx="8582802" cy="3771411"/>
          </a:xfrm>
        </p:spPr>
        <p:txBody>
          <a:bodyPr>
            <a:normAutofit lnSpcReduction="10000"/>
          </a:bodyPr>
          <a:lstStyle/>
          <a:p>
            <a:r>
              <a:rPr lang="en-US" sz="3000" dirty="0"/>
              <a:t>Because Isaiah 8 occurs in a context where (as we have seen in the last few weeks) there are many prophetic types and references to Jesus as Messiah, the author treats the references to Isaiah in Isaiah 8:17 as </a:t>
            </a:r>
            <a:r>
              <a:rPr lang="en-US" sz="3000" b="1" i="1" dirty="0"/>
              <a:t>Messianic</a:t>
            </a:r>
            <a:r>
              <a:rPr lang="en-US" sz="3000" dirty="0"/>
              <a:t>.</a:t>
            </a:r>
          </a:p>
          <a:p>
            <a:r>
              <a:rPr lang="en-US" sz="3000" dirty="0"/>
              <a:t>That is to say, in the sovereignty of God, Isaiah’s experiences described in Isaiah 8:17 </a:t>
            </a:r>
            <a:r>
              <a:rPr lang="en-US" sz="3000" b="1" i="1" dirty="0"/>
              <a:t>prophetically prefigure</a:t>
            </a:r>
            <a:r>
              <a:rPr lang="en-US" sz="3000" dirty="0"/>
              <a:t> things that would ultimately be true of Jesus, the coming Messiah.</a:t>
            </a:r>
            <a:endParaRPr lang="en-US" sz="25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Hebrews; pp. 109-110</a:t>
            </a:r>
          </a:p>
        </p:txBody>
      </p:sp>
      <p:sp>
        <p:nvSpPr>
          <p:cNvPr id="5" name="Title 4">
            <a:extLst>
              <a:ext uri="{FF2B5EF4-FFF2-40B4-BE49-F238E27FC236}">
                <a16:creationId xmlns:a16="http://schemas.microsoft.com/office/drawing/2014/main" id="{7C436D56-094D-7167-CD14-0E799BD8885D}"/>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C05DAB50-FD19-F8A1-7AB4-0850727E785A}"/>
              </a:ext>
            </a:extLst>
          </p:cNvPr>
          <p:cNvSpPr txBox="1">
            <a:spLocks/>
          </p:cNvSpPr>
          <p:nvPr/>
        </p:nvSpPr>
        <p:spPr>
          <a:xfrm>
            <a:off x="0" y="2"/>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a:solidFill>
                  <a:prstClr val="white"/>
                </a:solidFill>
                <a:latin typeface="Cambria" panose="02040503050406030204" pitchFamily="18" charset="0"/>
                <a:ea typeface="Cambria" panose="02040503050406030204" pitchFamily="18" charset="0"/>
              </a:rPr>
              <a:t>Isaiah 8:17</a:t>
            </a:r>
            <a:r>
              <a:rPr lang="en-US" sz="2800" b="0" i="1">
                <a:solidFill>
                  <a:srgbClr val="ED7D31">
                    <a:lumMod val="60000"/>
                    <a:lumOff val="40000"/>
                  </a:srgbClr>
                </a:solidFill>
                <a:latin typeface="Cambria" panose="02040503050406030204" pitchFamily="18" charset="0"/>
                <a:ea typeface="Cambria" panose="02040503050406030204" pitchFamily="18" charset="0"/>
              </a:rPr>
              <a:t> I will wait for the LORD… </a:t>
            </a:r>
            <a:r>
              <a:rPr lang="en-US" sz="2800" b="0" baseline="30000">
                <a:solidFill>
                  <a:prstClr val="white"/>
                </a:solidFill>
                <a:latin typeface="Cambria" panose="02040503050406030204" pitchFamily="18" charset="0"/>
                <a:ea typeface="Cambria" panose="02040503050406030204" pitchFamily="18" charset="0"/>
                <a:cs typeface="+mn-cs"/>
              </a:rPr>
              <a:t>18</a:t>
            </a:r>
            <a:r>
              <a:rPr lang="en-US" sz="2800" b="0" i="1">
                <a:solidFill>
                  <a:srgbClr val="ED7D31">
                    <a:lumMod val="60000"/>
                    <a:lumOff val="40000"/>
                  </a:srgbClr>
                </a:solidFill>
                <a:latin typeface="Cambria" panose="02040503050406030204" pitchFamily="18" charset="0"/>
                <a:ea typeface="Cambria" panose="02040503050406030204" pitchFamily="18" charset="0"/>
                <a:cs typeface="+mn-cs"/>
              </a:rPr>
              <a:t> Behold, I and the children whom the LORD has given me…</a:t>
            </a:r>
            <a:endParaRPr lang="en-US" sz="2800" b="0" dirty="0">
              <a:solidFill>
                <a:schemeClr val="bg1"/>
              </a:solidFill>
              <a:latin typeface="+mn-lt"/>
              <a:ea typeface="Cambria" panose="02040503050406030204" pitchFamily="18" charset="0"/>
              <a:cs typeface="+mn-cs"/>
            </a:endParaRPr>
          </a:p>
        </p:txBody>
      </p:sp>
      <p:sp>
        <p:nvSpPr>
          <p:cNvPr id="8" name="Title 1">
            <a:extLst>
              <a:ext uri="{FF2B5EF4-FFF2-40B4-BE49-F238E27FC236}">
                <a16:creationId xmlns:a16="http://schemas.microsoft.com/office/drawing/2014/main" id="{AAC3FE34-1CC2-806B-329B-303FA410DC85}"/>
              </a:ext>
            </a:extLst>
          </p:cNvPr>
          <p:cNvSpPr txBox="1">
            <a:spLocks/>
          </p:cNvSpPr>
          <p:nvPr/>
        </p:nvSpPr>
        <p:spPr>
          <a:xfrm>
            <a:off x="0" y="1173415"/>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rPr>
              <a:t>Heb 2:13</a:t>
            </a:r>
            <a:r>
              <a:rPr lang="en-US" sz="2800" b="0" i="1" dirty="0">
                <a:solidFill>
                  <a:srgbClr val="ED7D31">
                    <a:lumMod val="60000"/>
                    <a:lumOff val="40000"/>
                  </a:srgbClr>
                </a:solidFill>
                <a:latin typeface="Cambria" panose="02040503050406030204" pitchFamily="18" charset="0"/>
                <a:ea typeface="Cambria" panose="02040503050406030204" pitchFamily="18" charset="0"/>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rPr>
              <a:t>And again, "I will put my trust in him." And again, "Behold, I and the children God has given me."</a:t>
            </a:r>
            <a:endParaRPr lang="en-US" sz="2800" b="0" dirty="0">
              <a:solidFill>
                <a:schemeClr val="bg1"/>
              </a:solidFill>
              <a:latin typeface="+mn-lt"/>
              <a:ea typeface="Cambria" panose="02040503050406030204" pitchFamily="18" charset="0"/>
              <a:cs typeface="+mn-cs"/>
            </a:endParaRPr>
          </a:p>
        </p:txBody>
      </p:sp>
    </p:spTree>
    <p:extLst>
      <p:ext uri="{BB962C8B-B14F-4D97-AF65-F5344CB8AC3E}">
        <p14:creationId xmlns:p14="http://schemas.microsoft.com/office/powerpoint/2010/main" val="9235396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668634"/>
            <a:ext cx="8582802" cy="3771411"/>
          </a:xfrm>
        </p:spPr>
        <p:txBody>
          <a:bodyPr>
            <a:normAutofit/>
          </a:bodyPr>
          <a:lstStyle/>
          <a:p>
            <a:pPr lvl="1"/>
            <a:r>
              <a:rPr lang="en-US" dirty="0"/>
              <a:t>So in Isaiah 8:17b, where Isaiah says: “</a:t>
            </a:r>
            <a:r>
              <a:rPr lang="en-US" i="1" dirty="0">
                <a:solidFill>
                  <a:srgbClr val="ED7D31">
                    <a:lumMod val="60000"/>
                    <a:lumOff val="40000"/>
                  </a:srgbClr>
                </a:solidFill>
                <a:latin typeface="Cambria" panose="02040503050406030204" pitchFamily="18" charset="0"/>
                <a:ea typeface="Cambria" panose="02040503050406030204" pitchFamily="18" charset="0"/>
              </a:rPr>
              <a:t>I will wait for [i.e., put my trust in] the LORD</a:t>
            </a:r>
            <a:r>
              <a:rPr lang="en-US" dirty="0"/>
              <a:t>” </a:t>
            </a:r>
          </a:p>
          <a:p>
            <a:pPr lvl="2"/>
            <a:r>
              <a:rPr lang="en-US" sz="2500" dirty="0"/>
              <a:t>In its </a:t>
            </a:r>
            <a:r>
              <a:rPr lang="en-US" sz="2500" b="1" i="1" dirty="0"/>
              <a:t>original context</a:t>
            </a:r>
            <a:r>
              <a:rPr lang="en-US" sz="2500" dirty="0"/>
              <a:t> this confession of reverential faith towards God was given by the </a:t>
            </a:r>
            <a:r>
              <a:rPr lang="en-US" sz="2500" b="1" i="1" dirty="0"/>
              <a:t>prophet Isaiah</a:t>
            </a:r>
            <a:r>
              <a:rPr lang="en-US" sz="2500" dirty="0"/>
              <a:t> in the face of the Assyrian crisis when, in the eighth century B.C., that powerful nation threatened the Israelites with devastation. </a:t>
            </a:r>
          </a:p>
          <a:p>
            <a:pPr lvl="2"/>
            <a:r>
              <a:rPr lang="en-US" sz="2500" dirty="0"/>
              <a:t>The author of Hebrews sees this verse as </a:t>
            </a:r>
            <a:r>
              <a:rPr lang="en-US" sz="2500" b="1" i="1" dirty="0"/>
              <a:t>prophetically</a:t>
            </a:r>
            <a:r>
              <a:rPr lang="en-US" sz="2500" dirty="0"/>
              <a:t> prefiguring the </a:t>
            </a:r>
            <a:r>
              <a:rPr lang="en-US" sz="2500" b="1" i="1" dirty="0"/>
              <a:t>Son’s</a:t>
            </a:r>
            <a:r>
              <a:rPr lang="en-US" sz="2500" dirty="0"/>
              <a:t> posture of trust towards the </a:t>
            </a:r>
            <a:r>
              <a:rPr lang="en-US" sz="2500" b="1" i="1" dirty="0"/>
              <a:t>Father</a:t>
            </a:r>
            <a:r>
              <a:rPr lang="en-US" sz="2500"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Hebrews; pp. 109-110</a:t>
            </a:r>
          </a:p>
        </p:txBody>
      </p:sp>
      <p:sp>
        <p:nvSpPr>
          <p:cNvPr id="5" name="Title 4">
            <a:extLst>
              <a:ext uri="{FF2B5EF4-FFF2-40B4-BE49-F238E27FC236}">
                <a16:creationId xmlns:a16="http://schemas.microsoft.com/office/drawing/2014/main" id="{7C436D56-094D-7167-CD14-0E799BD8885D}"/>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C05DAB50-FD19-F8A1-7AB4-0850727E785A}"/>
              </a:ext>
            </a:extLst>
          </p:cNvPr>
          <p:cNvSpPr txBox="1">
            <a:spLocks/>
          </p:cNvSpPr>
          <p:nvPr/>
        </p:nvSpPr>
        <p:spPr>
          <a:xfrm>
            <a:off x="0" y="2"/>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rPr>
              <a:t>Isaiah 8:17</a:t>
            </a:r>
            <a:r>
              <a:rPr lang="en-US" sz="2800" b="0" i="1" dirty="0">
                <a:solidFill>
                  <a:srgbClr val="ED7D31">
                    <a:lumMod val="60000"/>
                    <a:lumOff val="40000"/>
                  </a:srgbClr>
                </a:solidFill>
                <a:latin typeface="Cambria" panose="02040503050406030204" pitchFamily="18" charset="0"/>
                <a:ea typeface="Cambria" panose="02040503050406030204" pitchFamily="18" charset="0"/>
              </a:rPr>
              <a:t> I will wait for the LORD… </a:t>
            </a:r>
            <a:r>
              <a:rPr lang="en-US" sz="2800" b="0" baseline="30000" dirty="0">
                <a:solidFill>
                  <a:prstClr val="white"/>
                </a:solidFill>
                <a:latin typeface="Cambria" panose="02040503050406030204" pitchFamily="18" charset="0"/>
                <a:ea typeface="Cambria" panose="02040503050406030204" pitchFamily="18" charset="0"/>
                <a:cs typeface="+mn-cs"/>
              </a:rPr>
              <a:t>18</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Behold, I and the children whom the LORD has given me…</a:t>
            </a:r>
            <a:endParaRPr lang="en-US" sz="2800" b="0" dirty="0">
              <a:solidFill>
                <a:schemeClr val="bg1"/>
              </a:solidFill>
              <a:latin typeface="+mn-lt"/>
              <a:ea typeface="Cambria" panose="02040503050406030204" pitchFamily="18" charset="0"/>
              <a:cs typeface="+mn-cs"/>
            </a:endParaRPr>
          </a:p>
        </p:txBody>
      </p:sp>
      <p:sp>
        <p:nvSpPr>
          <p:cNvPr id="8" name="Title 1">
            <a:extLst>
              <a:ext uri="{FF2B5EF4-FFF2-40B4-BE49-F238E27FC236}">
                <a16:creationId xmlns:a16="http://schemas.microsoft.com/office/drawing/2014/main" id="{AAC3FE34-1CC2-806B-329B-303FA410DC85}"/>
              </a:ext>
            </a:extLst>
          </p:cNvPr>
          <p:cNvSpPr txBox="1">
            <a:spLocks/>
          </p:cNvSpPr>
          <p:nvPr/>
        </p:nvSpPr>
        <p:spPr>
          <a:xfrm>
            <a:off x="0" y="1173415"/>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rPr>
              <a:t>Heb 2:13</a:t>
            </a:r>
            <a:r>
              <a:rPr lang="en-US" sz="2800" b="0" i="1" dirty="0">
                <a:solidFill>
                  <a:srgbClr val="ED7D31">
                    <a:lumMod val="60000"/>
                    <a:lumOff val="40000"/>
                  </a:srgbClr>
                </a:solidFill>
                <a:latin typeface="Cambria" panose="02040503050406030204" pitchFamily="18" charset="0"/>
                <a:ea typeface="Cambria" panose="02040503050406030204" pitchFamily="18" charset="0"/>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rPr>
              <a:t>And again, "I will put my trust in him." And again, "Behold, I and the children God has given me."</a:t>
            </a:r>
            <a:endParaRPr lang="en-US" sz="2800" b="0" dirty="0">
              <a:solidFill>
                <a:schemeClr val="bg1"/>
              </a:solidFill>
              <a:latin typeface="+mn-lt"/>
              <a:ea typeface="Cambria" panose="02040503050406030204" pitchFamily="18" charset="0"/>
              <a:cs typeface="+mn-cs"/>
            </a:endParaRPr>
          </a:p>
        </p:txBody>
      </p:sp>
    </p:spTree>
    <p:extLst>
      <p:ext uri="{BB962C8B-B14F-4D97-AF65-F5344CB8AC3E}">
        <p14:creationId xmlns:p14="http://schemas.microsoft.com/office/powerpoint/2010/main" val="23638565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2668634"/>
            <a:ext cx="8582802" cy="3771411"/>
          </a:xfrm>
        </p:spPr>
        <p:txBody>
          <a:bodyPr>
            <a:normAutofit/>
          </a:bodyPr>
          <a:lstStyle/>
          <a:p>
            <a:pPr lvl="1"/>
            <a:r>
              <a:rPr lang="en-US" dirty="0"/>
              <a:t>And in Isaiah 8:18 where Isaiah says:</a:t>
            </a:r>
            <a:r>
              <a:rPr lang="en-US" b="1" dirty="0"/>
              <a:t> </a:t>
            </a:r>
            <a:r>
              <a:rPr lang="en-US" dirty="0"/>
              <a:t>“</a:t>
            </a:r>
            <a:r>
              <a:rPr lang="en-US" i="1" dirty="0">
                <a:solidFill>
                  <a:srgbClr val="F4B183"/>
                </a:solidFill>
                <a:latin typeface="Cambria" panose="02040503050406030204" pitchFamily="18" charset="0"/>
                <a:ea typeface="Cambria" panose="02040503050406030204" pitchFamily="18" charset="0"/>
              </a:rPr>
              <a:t>Behold, I and the children God has given me.</a:t>
            </a:r>
            <a:r>
              <a:rPr lang="en-US" dirty="0"/>
              <a:t>”</a:t>
            </a:r>
          </a:p>
          <a:p>
            <a:pPr lvl="2"/>
            <a:r>
              <a:rPr lang="en-US" sz="2500" dirty="0"/>
              <a:t>The author of Hebrews sees </a:t>
            </a:r>
            <a:r>
              <a:rPr lang="en-US" sz="2500" b="1" i="1" dirty="0"/>
              <a:t>this</a:t>
            </a:r>
            <a:r>
              <a:rPr lang="en-US" sz="2500" dirty="0"/>
              <a:t> verse as demonstrating that the person who verse 17b tells is trusting in “</a:t>
            </a:r>
            <a:r>
              <a:rPr lang="en-US" sz="2500" i="1" dirty="0">
                <a:solidFill>
                  <a:srgbClr val="F4B183"/>
                </a:solidFill>
                <a:latin typeface="Cambria" panose="02040503050406030204" pitchFamily="18" charset="0"/>
                <a:ea typeface="Cambria" panose="02040503050406030204" pitchFamily="18" charset="0"/>
              </a:rPr>
              <a:t>in him</a:t>
            </a:r>
            <a:r>
              <a:rPr lang="en-US" sz="2500" dirty="0"/>
              <a:t>”, is in a </a:t>
            </a:r>
            <a:r>
              <a:rPr lang="en-US" sz="2500" b="1" i="1" dirty="0"/>
              <a:t>family</a:t>
            </a:r>
            <a:r>
              <a:rPr lang="en-US" sz="2500" dirty="0"/>
              <a:t> </a:t>
            </a:r>
            <a:r>
              <a:rPr lang="en-US" sz="2500" b="1" i="1" dirty="0"/>
              <a:t>relationship</a:t>
            </a:r>
            <a:r>
              <a:rPr lang="en-US" sz="2500" dirty="0"/>
              <a:t> with other “</a:t>
            </a:r>
            <a:r>
              <a:rPr lang="en-US" sz="2500" i="1" dirty="0">
                <a:solidFill>
                  <a:srgbClr val="F4B183"/>
                </a:solidFill>
                <a:latin typeface="Cambria" panose="02040503050406030204" pitchFamily="18" charset="0"/>
                <a:ea typeface="Cambria" panose="02040503050406030204" pitchFamily="18" charset="0"/>
              </a:rPr>
              <a:t>children</a:t>
            </a:r>
            <a:r>
              <a:rPr lang="en-US" sz="2500" dirty="0"/>
              <a:t>” whom he is leading – and </a:t>
            </a:r>
            <a:r>
              <a:rPr lang="en-US" sz="2500" b="1" i="1" dirty="0"/>
              <a:t>they too</a:t>
            </a:r>
            <a:r>
              <a:rPr lang="en-US" sz="2500" dirty="0"/>
              <a:t> trust “</a:t>
            </a:r>
            <a:r>
              <a:rPr lang="en-US" sz="2500" i="1" dirty="0">
                <a:solidFill>
                  <a:srgbClr val="F4B183"/>
                </a:solidFill>
                <a:latin typeface="Cambria" panose="02040503050406030204" pitchFamily="18" charset="0"/>
                <a:ea typeface="Cambria" panose="02040503050406030204" pitchFamily="18" charset="0"/>
              </a:rPr>
              <a:t>in him</a:t>
            </a:r>
            <a:r>
              <a:rPr lang="en-US" sz="2500" dirty="0"/>
              <a:t>”.</a:t>
            </a:r>
          </a:p>
          <a:p>
            <a:pPr lvl="2"/>
            <a:r>
              <a:rPr lang="en-US" sz="2500" dirty="0"/>
              <a:t>And in this sense, in the sovereignty of God, Isaiah’s experience in this passage </a:t>
            </a:r>
            <a:r>
              <a:rPr lang="en-US" sz="2500" b="1" i="1" dirty="0"/>
              <a:t>prophetically prefigured </a:t>
            </a:r>
            <a:r>
              <a:rPr lang="en-US" sz="2500" dirty="0"/>
              <a:t>the Jesus’ relationship with us as the children of God who were given to him by the Father.</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Hebrews; pp. 109-110</a:t>
            </a:r>
          </a:p>
        </p:txBody>
      </p:sp>
      <p:sp>
        <p:nvSpPr>
          <p:cNvPr id="5" name="Title 4">
            <a:extLst>
              <a:ext uri="{FF2B5EF4-FFF2-40B4-BE49-F238E27FC236}">
                <a16:creationId xmlns:a16="http://schemas.microsoft.com/office/drawing/2014/main" id="{7C436D56-094D-7167-CD14-0E799BD8885D}"/>
              </a:ext>
            </a:extLst>
          </p:cNvPr>
          <p:cNvSpPr>
            <a:spLocks noGrp="1"/>
          </p:cNvSpPr>
          <p:nvPr>
            <p:ph type="title"/>
          </p:nvPr>
        </p:nvSpPr>
        <p:spPr/>
        <p:txBody>
          <a:bodyPr/>
          <a:lstStyle/>
          <a:p>
            <a:endParaRPr lang="en-US"/>
          </a:p>
        </p:txBody>
      </p:sp>
      <p:sp>
        <p:nvSpPr>
          <p:cNvPr id="6" name="Title 1">
            <a:extLst>
              <a:ext uri="{FF2B5EF4-FFF2-40B4-BE49-F238E27FC236}">
                <a16:creationId xmlns:a16="http://schemas.microsoft.com/office/drawing/2014/main" id="{C05DAB50-FD19-F8A1-7AB4-0850727E785A}"/>
              </a:ext>
            </a:extLst>
          </p:cNvPr>
          <p:cNvSpPr txBox="1">
            <a:spLocks/>
          </p:cNvSpPr>
          <p:nvPr/>
        </p:nvSpPr>
        <p:spPr>
          <a:xfrm>
            <a:off x="0" y="2"/>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a:solidFill>
                  <a:prstClr val="white"/>
                </a:solidFill>
                <a:latin typeface="Cambria" panose="02040503050406030204" pitchFamily="18" charset="0"/>
                <a:ea typeface="Cambria" panose="02040503050406030204" pitchFamily="18" charset="0"/>
              </a:rPr>
              <a:t>Isaiah 8:17</a:t>
            </a:r>
            <a:r>
              <a:rPr lang="en-US" sz="2800" b="0" i="1">
                <a:solidFill>
                  <a:srgbClr val="ED7D31">
                    <a:lumMod val="60000"/>
                    <a:lumOff val="40000"/>
                  </a:srgbClr>
                </a:solidFill>
                <a:latin typeface="Cambria" panose="02040503050406030204" pitchFamily="18" charset="0"/>
                <a:ea typeface="Cambria" panose="02040503050406030204" pitchFamily="18" charset="0"/>
              </a:rPr>
              <a:t> I will wait for the LORD… </a:t>
            </a:r>
            <a:r>
              <a:rPr lang="en-US" sz="2800" b="0" baseline="30000">
                <a:solidFill>
                  <a:prstClr val="white"/>
                </a:solidFill>
                <a:latin typeface="Cambria" panose="02040503050406030204" pitchFamily="18" charset="0"/>
                <a:ea typeface="Cambria" panose="02040503050406030204" pitchFamily="18" charset="0"/>
                <a:cs typeface="+mn-cs"/>
              </a:rPr>
              <a:t>18</a:t>
            </a:r>
            <a:r>
              <a:rPr lang="en-US" sz="2800" b="0" i="1">
                <a:solidFill>
                  <a:srgbClr val="ED7D31">
                    <a:lumMod val="60000"/>
                    <a:lumOff val="40000"/>
                  </a:srgbClr>
                </a:solidFill>
                <a:latin typeface="Cambria" panose="02040503050406030204" pitchFamily="18" charset="0"/>
                <a:ea typeface="Cambria" panose="02040503050406030204" pitchFamily="18" charset="0"/>
                <a:cs typeface="+mn-cs"/>
              </a:rPr>
              <a:t> Behold, I and the children whom the LORD has given me…</a:t>
            </a:r>
            <a:endParaRPr lang="en-US" sz="2800" b="0" dirty="0">
              <a:solidFill>
                <a:schemeClr val="bg1"/>
              </a:solidFill>
              <a:latin typeface="+mn-lt"/>
              <a:ea typeface="Cambria" panose="02040503050406030204" pitchFamily="18" charset="0"/>
              <a:cs typeface="+mn-cs"/>
            </a:endParaRPr>
          </a:p>
        </p:txBody>
      </p:sp>
      <p:sp>
        <p:nvSpPr>
          <p:cNvPr id="8" name="Title 1">
            <a:extLst>
              <a:ext uri="{FF2B5EF4-FFF2-40B4-BE49-F238E27FC236}">
                <a16:creationId xmlns:a16="http://schemas.microsoft.com/office/drawing/2014/main" id="{AAC3FE34-1CC2-806B-329B-303FA410DC85}"/>
              </a:ext>
            </a:extLst>
          </p:cNvPr>
          <p:cNvSpPr txBox="1">
            <a:spLocks/>
          </p:cNvSpPr>
          <p:nvPr/>
        </p:nvSpPr>
        <p:spPr>
          <a:xfrm>
            <a:off x="0" y="1173415"/>
            <a:ext cx="9144000" cy="11734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buFont typeface="Arial" panose="020B0604020202020204" pitchFamily="34" charset="0"/>
              <a:buNone/>
              <a:defRPr/>
            </a:pPr>
            <a:r>
              <a:rPr lang="en-US" sz="2800" b="0" baseline="30000" dirty="0">
                <a:solidFill>
                  <a:prstClr val="white"/>
                </a:solidFill>
                <a:latin typeface="Cambria" panose="02040503050406030204" pitchFamily="18" charset="0"/>
                <a:ea typeface="Cambria" panose="02040503050406030204" pitchFamily="18" charset="0"/>
              </a:rPr>
              <a:t>Heb 2:13</a:t>
            </a:r>
            <a:r>
              <a:rPr lang="en-US" sz="2800" b="0" i="1" dirty="0">
                <a:solidFill>
                  <a:srgbClr val="ED7D31">
                    <a:lumMod val="60000"/>
                    <a:lumOff val="40000"/>
                  </a:srgbClr>
                </a:solidFill>
                <a:latin typeface="Cambria" panose="02040503050406030204" pitchFamily="18" charset="0"/>
                <a:ea typeface="Cambria" panose="02040503050406030204" pitchFamily="18" charset="0"/>
              </a:rPr>
              <a:t> </a:t>
            </a:r>
            <a:r>
              <a:rPr lang="en-US" sz="2800" b="0" i="1" dirty="0">
                <a:solidFill>
                  <a:schemeClr val="accent5">
                    <a:lumMod val="40000"/>
                    <a:lumOff val="60000"/>
                  </a:schemeClr>
                </a:solidFill>
                <a:latin typeface="Cambria" panose="02040503050406030204" pitchFamily="18" charset="0"/>
                <a:ea typeface="Cambria" panose="02040503050406030204" pitchFamily="18" charset="0"/>
              </a:rPr>
              <a:t>And again, "I will put my trust in him." And again, "Behold, I and the children God has given me."</a:t>
            </a:r>
            <a:endParaRPr lang="en-US" sz="2800" b="0" dirty="0">
              <a:solidFill>
                <a:schemeClr val="bg1"/>
              </a:solidFill>
              <a:latin typeface="+mn-lt"/>
              <a:ea typeface="Cambria" panose="02040503050406030204" pitchFamily="18" charset="0"/>
              <a:cs typeface="+mn-cs"/>
            </a:endParaRPr>
          </a:p>
        </p:txBody>
      </p:sp>
    </p:spTree>
    <p:extLst>
      <p:ext uri="{BB962C8B-B14F-4D97-AF65-F5344CB8AC3E}">
        <p14:creationId xmlns:p14="http://schemas.microsoft.com/office/powerpoint/2010/main" val="45167218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dirty="0"/>
              <a:t>I plan to cover </a:t>
            </a:r>
            <a:r>
              <a:rPr lang="en-US" dirty="0">
                <a:solidFill>
                  <a:srgbClr val="FFFF99"/>
                </a:solidFill>
              </a:rPr>
              <a:t>Isaiah 10:20-23</a:t>
            </a:r>
            <a:r>
              <a:rPr lang="en-US" dirty="0"/>
              <a:t>, a section which talks about </a:t>
            </a:r>
            <a:r>
              <a:rPr lang="en-US" dirty="0">
                <a:solidFill>
                  <a:srgbClr val="FFFF99"/>
                </a:solidFill>
              </a:rPr>
              <a:t>The Remnant of Israel</a:t>
            </a:r>
            <a:r>
              <a:rPr lang="en-US" dirty="0"/>
              <a:t>. </a:t>
            </a:r>
          </a:p>
          <a:p>
            <a:pPr marL="0" indent="0">
              <a:buNone/>
            </a:pPr>
            <a:r>
              <a:rPr lang="en-US" dirty="0"/>
              <a:t> </a:t>
            </a:r>
          </a:p>
        </p:txBody>
      </p:sp>
    </p:spTree>
    <p:extLst>
      <p:ext uri="{BB962C8B-B14F-4D97-AF65-F5344CB8AC3E}">
        <p14:creationId xmlns:p14="http://schemas.microsoft.com/office/powerpoint/2010/main" val="2775601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9934650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79376"/>
          </a:xfrm>
        </p:spPr>
        <p:txBody>
          <a:bodyPr>
            <a:noAutofit/>
          </a:bodyPr>
          <a:lstStyle/>
          <a:p>
            <a:r>
              <a:rPr lang="en-US" sz="4400" dirty="0">
                <a:solidFill>
                  <a:srgbClr val="FFFF99"/>
                </a:solidFill>
              </a:rPr>
              <a:t>The Lord Encourages Isaiah</a:t>
            </a:r>
            <a:br>
              <a:rPr lang="en-US" sz="4400" dirty="0">
                <a:solidFill>
                  <a:srgbClr val="FFFF99"/>
                </a:solidFill>
              </a:rPr>
            </a:br>
            <a:r>
              <a:rPr lang="en-US" sz="4400" dirty="0"/>
              <a:t>(</a:t>
            </a:r>
            <a:r>
              <a:rPr lang="en-US" sz="4400" dirty="0">
                <a:solidFill>
                  <a:srgbClr val="FFFF99"/>
                </a:solidFill>
              </a:rPr>
              <a:t>Isaiah 8:11-18</a:t>
            </a:r>
            <a:r>
              <a:rPr lang="en-US" sz="44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361789"/>
            <a:ext cx="8849665" cy="5433420"/>
          </a:xfrm>
        </p:spPr>
        <p:txBody>
          <a:bodyPr>
            <a:normAutofit/>
          </a:bodyPr>
          <a:lstStyle/>
          <a:p>
            <a:pPr marL="0" indent="0">
              <a:buNone/>
            </a:pPr>
            <a:r>
              <a:rPr lang="en-US" baseline="30000" dirty="0">
                <a:latin typeface="Cambria" panose="02040503050406030204" pitchFamily="18" charset="0"/>
                <a:ea typeface="Cambria" panose="02040503050406030204" pitchFamily="18" charset="0"/>
              </a:rPr>
              <a:t>15</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Many will stumble over the stone and the rock, and will fall and be seriously injured, and will be ensnared and captured.” </a:t>
            </a:r>
            <a:r>
              <a:rPr lang="en-US" baseline="30000" dirty="0">
                <a:latin typeface="Cambria" panose="02040503050406030204" pitchFamily="18" charset="0"/>
                <a:ea typeface="Cambria" panose="02040503050406030204" pitchFamily="18" charset="0"/>
              </a:rPr>
              <a:t>16</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Tie up the scroll as legal evidence, seal the official record of God’s instructions, and give it to my followers. </a:t>
            </a:r>
            <a:r>
              <a:rPr lang="en-US" baseline="30000" dirty="0">
                <a:latin typeface="Cambria" panose="02040503050406030204" pitchFamily="18" charset="0"/>
                <a:ea typeface="Cambria" panose="02040503050406030204" pitchFamily="18" charset="0"/>
              </a:rPr>
              <a:t>17</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wait patiently for the LORD, who has rejected the family of Jacob; I will wait for him. </a:t>
            </a:r>
            <a:r>
              <a:rPr lang="en-US" baseline="30000" dirty="0">
                <a:latin typeface="Cambria" panose="02040503050406030204" pitchFamily="18" charset="0"/>
                <a:ea typeface="Cambria" panose="02040503050406030204" pitchFamily="18" charset="0"/>
              </a:rPr>
              <a:t>18</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I and the sons whom the LORD has given me are reminders and object lessons in Israel, sent from the Lord of Heaven’s Armies, who lives on Mount Zion. </a:t>
            </a:r>
          </a:p>
        </p:txBody>
      </p:sp>
    </p:spTree>
    <p:extLst>
      <p:ext uri="{BB962C8B-B14F-4D97-AF65-F5344CB8AC3E}">
        <p14:creationId xmlns:p14="http://schemas.microsoft.com/office/powerpoint/2010/main" val="1106303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918324"/>
            <a:ext cx="8991600" cy="5939676"/>
          </a:xfrm>
        </p:spPr>
        <p:txBody>
          <a:bodyPr>
            <a:normAutofit/>
          </a:bodyPr>
          <a:lstStyle/>
          <a:p>
            <a:endParaRPr lang="en-US" sz="3200" dirty="0"/>
          </a:p>
          <a:p>
            <a:r>
              <a:rPr lang="en-US" sz="3200" dirty="0"/>
              <a:t>As I was preparing to teach this passage, I was struck by a number of parallels between the situation that Isaiah faced in his day and the situation that we face in our own day.</a:t>
            </a:r>
          </a:p>
          <a:p>
            <a:r>
              <a:rPr lang="en-US" sz="3200" dirty="0"/>
              <a:t>While society at large had rejected the LORD, Isaiah, his sons, and a small band of the LORD’s followers continued to stay the course.</a:t>
            </a:r>
          </a:p>
          <a:p>
            <a:r>
              <a:rPr lang="en-US" sz="3200" dirty="0"/>
              <a:t>Do you see </a:t>
            </a:r>
            <a:r>
              <a:rPr lang="en-US" sz="3200" b="1" i="1" dirty="0"/>
              <a:t>other</a:t>
            </a:r>
            <a:r>
              <a:rPr lang="en-US" sz="3200" dirty="0"/>
              <a:t> parallels between Isaiah’s situation and our own? If so, what are they?</a:t>
            </a:r>
          </a:p>
          <a:p>
            <a:r>
              <a:rPr lang="en-US" sz="3200" dirty="0"/>
              <a:t>Do you see any </a:t>
            </a:r>
            <a:r>
              <a:rPr lang="en-US" sz="3200" b="1" i="1" dirty="0"/>
              <a:t>differences</a:t>
            </a:r>
            <a:r>
              <a:rPr lang="en-US" sz="3200" dirty="0"/>
              <a:t> between the two?</a:t>
            </a:r>
          </a:p>
          <a:p>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23087603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028208"/>
          </a:xfrm>
        </p:spPr>
        <p:txBody>
          <a:bodyPr>
            <a:noAutofit/>
          </a:bodyPr>
          <a:lstStyle/>
          <a:p>
            <a:r>
              <a:rPr lang="en-US" sz="4000" dirty="0">
                <a:solidFill>
                  <a:srgbClr val="FFFF99"/>
                </a:solidFill>
              </a:rPr>
              <a:t>The Lord Encourages Isaiah</a:t>
            </a:r>
            <a:br>
              <a:rPr lang="en-US" sz="4000" dirty="0">
                <a:solidFill>
                  <a:srgbClr val="FFFF99"/>
                </a:solidFill>
              </a:rPr>
            </a:br>
            <a:r>
              <a:rPr lang="en-US" sz="4000" dirty="0"/>
              <a:t>(</a:t>
            </a:r>
            <a:r>
              <a:rPr lang="en-US" sz="4000" dirty="0">
                <a:solidFill>
                  <a:srgbClr val="FFFF99"/>
                </a:solidFill>
              </a:rPr>
              <a:t>Isaiah 8:11-18</a:t>
            </a:r>
            <a:r>
              <a:rPr lang="en-US" sz="40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8484" y="1134169"/>
            <a:ext cx="8435635" cy="5490325"/>
          </a:xfrm>
        </p:spPr>
        <p:txBody>
          <a:bodyPr>
            <a:normAutofit fontScale="92500" lnSpcReduction="20000"/>
          </a:bodyPr>
          <a:lstStyle/>
          <a:p>
            <a:r>
              <a:rPr lang="en-US" sz="3000" dirty="0"/>
              <a:t>Isaiah 8 is part of a larger section of the book that talks about the people of God needing to trust </a:t>
            </a:r>
            <a:r>
              <a:rPr lang="en-US" sz="3000" b="1" i="1" dirty="0"/>
              <a:t>God</a:t>
            </a:r>
            <a:r>
              <a:rPr lang="en-US" sz="3000" dirty="0"/>
              <a:t> rather than earthly political powers (7:1-12:6). </a:t>
            </a:r>
          </a:p>
          <a:p>
            <a:r>
              <a:rPr lang="en-US" sz="3000" dirty="0"/>
              <a:t>The portion of chapter 8 that we will be looking at </a:t>
            </a:r>
            <a:r>
              <a:rPr lang="en-US" sz="3000" b="1" i="1" dirty="0"/>
              <a:t>today</a:t>
            </a:r>
            <a:r>
              <a:rPr lang="en-US" sz="3000" dirty="0"/>
              <a:t> draws a sharp contrast between: </a:t>
            </a:r>
          </a:p>
          <a:p>
            <a:pPr lvl="1"/>
            <a:r>
              <a:rPr lang="en-US" dirty="0"/>
              <a:t>Walking in the way of a rebellious people </a:t>
            </a:r>
          </a:p>
          <a:p>
            <a:pPr lvl="1"/>
            <a:r>
              <a:rPr lang="en-US" dirty="0"/>
              <a:t>Walking in the way of the Lord</a:t>
            </a:r>
          </a:p>
          <a:p>
            <a:r>
              <a:rPr lang="en-US" sz="3000" dirty="0"/>
              <a:t>The </a:t>
            </a:r>
            <a:r>
              <a:rPr lang="en-US" sz="3000" b="1" i="1" dirty="0"/>
              <a:t>admonitions</a:t>
            </a:r>
            <a:r>
              <a:rPr lang="en-US" sz="3000" dirty="0"/>
              <a:t> in this text are given are concerning the </a:t>
            </a:r>
            <a:r>
              <a:rPr lang="en-US" sz="3000" b="1" i="1" dirty="0"/>
              <a:t>current situation </a:t>
            </a:r>
            <a:r>
              <a:rPr lang="en-US" sz="3000" dirty="0"/>
              <a:t>in Judea that are described in the previous verses (7:1-8:10): </a:t>
            </a:r>
          </a:p>
          <a:p>
            <a:pPr lvl="1"/>
            <a:r>
              <a:rPr lang="en-US" dirty="0"/>
              <a:t>The threat of war by Syria and Israel on Judah (7:1-9)</a:t>
            </a:r>
          </a:p>
          <a:p>
            <a:pPr lvl="1"/>
            <a:r>
              <a:rPr lang="en-US" dirty="0"/>
              <a:t>The sign of Immanuel (7:10-17)</a:t>
            </a:r>
          </a:p>
          <a:p>
            <a:pPr lvl="1"/>
            <a:r>
              <a:rPr lang="en-US" dirty="0"/>
              <a:t>The threat of Assyria (7: 18-25)</a:t>
            </a:r>
          </a:p>
          <a:p>
            <a:pPr lvl="1"/>
            <a:r>
              <a:rPr lang="en-US" dirty="0"/>
              <a:t>The “</a:t>
            </a:r>
            <a:r>
              <a:rPr lang="en-US" i="1" dirty="0">
                <a:solidFill>
                  <a:srgbClr val="F4B183"/>
                </a:solidFill>
                <a:latin typeface="Cambria" panose="02040503050406030204" pitchFamily="18" charset="0"/>
                <a:ea typeface="Cambria" panose="02040503050406030204" pitchFamily="18" charset="0"/>
              </a:rPr>
              <a:t>sign</a:t>
            </a:r>
            <a:r>
              <a:rPr lang="en-US" dirty="0"/>
              <a:t>” of Maher-</a:t>
            </a:r>
            <a:r>
              <a:rPr lang="en-US" dirty="0" err="1"/>
              <a:t>shalal</a:t>
            </a:r>
            <a:r>
              <a:rPr lang="en-US" dirty="0"/>
              <a:t>-hash-</a:t>
            </a:r>
            <a:r>
              <a:rPr lang="en-US" dirty="0" err="1"/>
              <a:t>baz</a:t>
            </a:r>
            <a:r>
              <a:rPr lang="en-US" dirty="0"/>
              <a:t> (8:1-4)</a:t>
            </a:r>
          </a:p>
          <a:p>
            <a:pPr lvl="1"/>
            <a:r>
              <a:rPr lang="en-US" dirty="0"/>
              <a:t>The eventual onslaught of Assyria, which will come like a flood (8:5-10). </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Guthrie, George H. – Commentary on the NT Use of the OT - Hebrews (Carson and Beale); p. 950</a:t>
            </a:r>
          </a:p>
        </p:txBody>
      </p:sp>
    </p:spTree>
    <p:extLst>
      <p:ext uri="{BB962C8B-B14F-4D97-AF65-F5344CB8AC3E}">
        <p14:creationId xmlns:p14="http://schemas.microsoft.com/office/powerpoint/2010/main" val="32211814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055680"/>
          </a:xfrm>
        </p:spPr>
        <p:txBody>
          <a:bodyPr>
            <a:noAutofit/>
          </a:bodyPr>
          <a:lstStyle/>
          <a:p>
            <a:r>
              <a:rPr lang="en-US" sz="4000" dirty="0">
                <a:solidFill>
                  <a:srgbClr val="FFFF99"/>
                </a:solidFill>
              </a:rPr>
              <a:t>The Lord Encourages Isaiah</a:t>
            </a:r>
            <a:br>
              <a:rPr lang="en-US" sz="4000" dirty="0">
                <a:solidFill>
                  <a:srgbClr val="FFFF99"/>
                </a:solidFill>
              </a:rPr>
            </a:br>
            <a:r>
              <a:rPr lang="en-US" sz="4000" dirty="0"/>
              <a:t>(</a:t>
            </a:r>
            <a:r>
              <a:rPr lang="en-US" sz="4000" dirty="0">
                <a:solidFill>
                  <a:srgbClr val="FFFF99"/>
                </a:solidFill>
              </a:rPr>
              <a:t>Isaiah 8:11-18</a:t>
            </a:r>
            <a:r>
              <a:rPr lang="en-US" sz="40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64828" y="1177339"/>
            <a:ext cx="8751554" cy="5309049"/>
          </a:xfrm>
        </p:spPr>
        <p:txBody>
          <a:bodyPr>
            <a:normAutofit fontScale="85000" lnSpcReduction="20000"/>
          </a:bodyPr>
          <a:lstStyle/>
          <a:p>
            <a:r>
              <a:rPr lang="en-US" sz="3500" dirty="0"/>
              <a:t>Today’s text puts before the people the question: “How will you </a:t>
            </a:r>
            <a:r>
              <a:rPr lang="en-US" sz="3500" b="1" i="1" dirty="0"/>
              <a:t>respond</a:t>
            </a:r>
            <a:r>
              <a:rPr lang="en-US" sz="3500" dirty="0"/>
              <a:t> to such imminent threats?” </a:t>
            </a:r>
          </a:p>
          <a:p>
            <a:pPr lvl="1"/>
            <a:r>
              <a:rPr lang="en-US" sz="3100" dirty="0"/>
              <a:t>Will you call it “</a:t>
            </a:r>
            <a:r>
              <a:rPr lang="en-US" sz="3100" i="1" dirty="0">
                <a:solidFill>
                  <a:schemeClr val="accent2">
                    <a:lumMod val="60000"/>
                    <a:lumOff val="40000"/>
                  </a:schemeClr>
                </a:solidFill>
                <a:latin typeface="Cambria" panose="02040503050406030204" pitchFamily="18" charset="0"/>
                <a:ea typeface="Cambria" panose="02040503050406030204" pitchFamily="18" charset="0"/>
              </a:rPr>
              <a:t>conspiracy</a:t>
            </a:r>
            <a:r>
              <a:rPr lang="en-US" sz="3100" dirty="0"/>
              <a:t>” and live in fear of earthly powers (8:12) or will you fear the LORD (8:13)? </a:t>
            </a:r>
          </a:p>
          <a:p>
            <a:pPr lvl="1"/>
            <a:r>
              <a:rPr lang="en-US" sz="3100" dirty="0"/>
              <a:t>The Lord can be a </a:t>
            </a:r>
            <a:r>
              <a:rPr lang="en-US" sz="3100" b="1" i="1" dirty="0"/>
              <a:t>sanctuary</a:t>
            </a:r>
            <a:r>
              <a:rPr lang="en-US" sz="3100" dirty="0"/>
              <a:t> or he can be a </a:t>
            </a:r>
            <a:r>
              <a:rPr lang="en-US" sz="3100" b="1" i="1" dirty="0"/>
              <a:t>stumbling block, a snare and a trap </a:t>
            </a:r>
            <a:r>
              <a:rPr lang="en-US" sz="3100" dirty="0"/>
              <a:t>(8:14). </a:t>
            </a:r>
          </a:p>
          <a:p>
            <a:pPr lvl="1"/>
            <a:r>
              <a:rPr lang="en-US" sz="3100" dirty="0"/>
              <a:t>It’s clear that </a:t>
            </a:r>
            <a:r>
              <a:rPr lang="en-US" sz="3100" b="1" i="1" dirty="0"/>
              <a:t>many</a:t>
            </a:r>
            <a:r>
              <a:rPr lang="en-US" sz="3100" dirty="0"/>
              <a:t> of the people had chosen a path of </a:t>
            </a:r>
            <a:r>
              <a:rPr lang="en-US" sz="3100" b="1" i="1" dirty="0"/>
              <a:t>stumbling</a:t>
            </a:r>
            <a:r>
              <a:rPr lang="en-US" sz="3100" dirty="0"/>
              <a:t>. </a:t>
            </a:r>
          </a:p>
          <a:p>
            <a:pPr lvl="1"/>
            <a:r>
              <a:rPr lang="en-US" sz="3100" dirty="0"/>
              <a:t>And so the LORD commands Isaiah to “</a:t>
            </a:r>
            <a:r>
              <a:rPr lang="en-US" sz="31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Tie up the scroll </a:t>
            </a:r>
            <a:r>
              <a:rPr lang="en-US" sz="3100" dirty="0"/>
              <a:t>”, perhaps meaning that Isaiah here steps away of public proclamation of the word of God for a season (8:16). </a:t>
            </a:r>
          </a:p>
          <a:p>
            <a:pPr lvl="1"/>
            <a:r>
              <a:rPr lang="en-US" sz="3100" dirty="0"/>
              <a:t>Isaiah takes a </a:t>
            </a:r>
            <a:r>
              <a:rPr lang="en-US" sz="3100" b="1" i="1" dirty="0"/>
              <a:t>different</a:t>
            </a:r>
            <a:r>
              <a:rPr lang="en-US" sz="3100" dirty="0"/>
              <a:t> path in response to the impending devastation than the people do.</a:t>
            </a:r>
          </a:p>
          <a:p>
            <a:pPr lvl="1"/>
            <a:r>
              <a:rPr lang="en-US" sz="3100" dirty="0"/>
              <a:t>Isaiah walks a path of </a:t>
            </a:r>
            <a:r>
              <a:rPr lang="en-US" sz="3100" b="1" i="1" dirty="0"/>
              <a:t>complete trust </a:t>
            </a:r>
            <a:r>
              <a:rPr lang="en-US" sz="3100" dirty="0"/>
              <a:t>in the LORD – he and his children serving as “</a:t>
            </a:r>
            <a:r>
              <a:rPr lang="en-US" sz="31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reminders and object lessons</a:t>
            </a:r>
            <a:r>
              <a:rPr lang="en-US" sz="3100" dirty="0"/>
              <a:t>” to a rebellious generation of how they should follow the Lord (8:17-18). </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Guthrie, George H. – Commentary on the NT Use of the OT - Hebrews (Carson and Beale); p. 950</a:t>
            </a:r>
          </a:p>
        </p:txBody>
      </p:sp>
    </p:spTree>
    <p:extLst>
      <p:ext uri="{BB962C8B-B14F-4D97-AF65-F5344CB8AC3E}">
        <p14:creationId xmlns:p14="http://schemas.microsoft.com/office/powerpoint/2010/main" val="15616770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411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Indeed this is what the LORD told me quite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forcefully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warned me not to act like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these people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Do not say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‘Conspiracy,’ every time these people say the word. Don’t be afraid of what scares them; don’t be terrified.</a:t>
            </a:r>
            <a:endParaRPr kumimoji="0" lang="en-US" sz="20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54235"/>
            <a:ext cx="8582802" cy="4685810"/>
          </a:xfrm>
        </p:spPr>
        <p:txBody>
          <a:bodyPr>
            <a:normAutofit fontScale="77500" lnSpcReduction="20000"/>
          </a:bodyPr>
          <a:lstStyle/>
          <a:p>
            <a:r>
              <a:rPr lang="en-US" sz="3600" dirty="0"/>
              <a:t>Isaiah was “</a:t>
            </a:r>
            <a:r>
              <a:rPr lang="en-US" sz="3600" i="1" dirty="0">
                <a:solidFill>
                  <a:srgbClr val="ED7D31">
                    <a:lumMod val="60000"/>
                    <a:lumOff val="40000"/>
                  </a:srgbClr>
                </a:solidFill>
                <a:latin typeface="Cambria" panose="02040503050406030204" pitchFamily="18" charset="0"/>
                <a:ea typeface="Cambria" panose="02040503050406030204" pitchFamily="18" charset="0"/>
              </a:rPr>
              <a:t>forcefully</a:t>
            </a:r>
            <a:r>
              <a:rPr lang="en-US" sz="3600" dirty="0"/>
              <a:t>” instructed to avoid the mindset of “</a:t>
            </a:r>
            <a:r>
              <a:rPr lang="en-US" sz="3600" i="1" dirty="0">
                <a:solidFill>
                  <a:srgbClr val="ED7D31">
                    <a:lumMod val="60000"/>
                    <a:lumOff val="40000"/>
                  </a:srgbClr>
                </a:solidFill>
                <a:latin typeface="Cambria" panose="02040503050406030204" pitchFamily="18" charset="0"/>
                <a:ea typeface="Cambria" panose="02040503050406030204" pitchFamily="18" charset="0"/>
              </a:rPr>
              <a:t>these people</a:t>
            </a:r>
            <a:r>
              <a:rPr lang="en-US" sz="3600" dirty="0"/>
              <a:t>”, (i.e. the people of his day) who are unwilling to trust in the LORD to deliver them from their enemies.</a:t>
            </a:r>
          </a:p>
          <a:p>
            <a:r>
              <a:rPr lang="en-US" sz="3600" dirty="0"/>
              <a:t>The need for such a </a:t>
            </a:r>
            <a:r>
              <a:rPr lang="en-US" sz="3600" b="1" i="1" dirty="0"/>
              <a:t>forceful</a:t>
            </a:r>
            <a:r>
              <a:rPr lang="en-US" sz="3600" dirty="0"/>
              <a:t> revelation shows how </a:t>
            </a:r>
            <a:r>
              <a:rPr lang="en-US" sz="3600" b="1" i="1" dirty="0"/>
              <a:t>tempting</a:t>
            </a:r>
            <a:r>
              <a:rPr lang="en-US" sz="3600" dirty="0"/>
              <a:t> it can be for even </a:t>
            </a:r>
            <a:r>
              <a:rPr lang="en-US" sz="3600" b="1" i="1" dirty="0"/>
              <a:t>faithful</a:t>
            </a:r>
            <a:r>
              <a:rPr lang="en-US" sz="3600" dirty="0"/>
              <a:t> believers to go along with the prevailing culture.</a:t>
            </a:r>
          </a:p>
          <a:p>
            <a:r>
              <a:rPr lang="en-US" sz="3600" dirty="0"/>
              <a:t>And it’s not </a:t>
            </a:r>
            <a:r>
              <a:rPr lang="en-US" sz="3600" b="1" i="1" dirty="0"/>
              <a:t>just Isaiah </a:t>
            </a:r>
            <a:r>
              <a:rPr lang="en-US" sz="3600" dirty="0"/>
              <a:t>who was warned to disassociate himself from the popular thinking and conduct of the day. </a:t>
            </a:r>
          </a:p>
          <a:p>
            <a:r>
              <a:rPr lang="en-US" sz="3600" dirty="0"/>
              <a:t>The plural verb “</a:t>
            </a:r>
            <a:r>
              <a:rPr lang="en-US" sz="3600" i="1" dirty="0">
                <a:solidFill>
                  <a:srgbClr val="ED7D31">
                    <a:lumMod val="60000"/>
                    <a:lumOff val="40000"/>
                  </a:srgbClr>
                </a:solidFill>
                <a:latin typeface="Cambria" panose="02040503050406030204" pitchFamily="18" charset="0"/>
                <a:ea typeface="Cambria" panose="02040503050406030204" pitchFamily="18" charset="0"/>
              </a:rPr>
              <a:t>Do not say</a:t>
            </a:r>
            <a:r>
              <a:rPr lang="en-US" sz="3600" dirty="0"/>
              <a:t>”, indicates that </a:t>
            </a:r>
            <a:r>
              <a:rPr lang="en-US" sz="3600" b="1" i="1" dirty="0"/>
              <a:t>others</a:t>
            </a:r>
            <a:r>
              <a:rPr lang="en-US" sz="3600" dirty="0"/>
              <a:t> would be walking in the way of faith and adopting Isaiah’s perspective on matters (see also verse 16 where it talks about the LORD’s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followers</a:t>
            </a:r>
            <a:r>
              <a:rPr lang="en-US" sz="3600" dirty="0"/>
              <a:t>”).</a:t>
            </a:r>
          </a:p>
          <a:p>
            <a:endParaRPr lang="en-US" sz="36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a:t>
            </a:r>
            <a:r>
              <a:rPr lang="en-US" dirty="0">
                <a:solidFill>
                  <a:prstClr val="white"/>
                </a:solidFill>
                <a:latin typeface="Calibri" panose="020F0502020204030204"/>
              </a:rPr>
              <a:t>p.209</a:t>
            </a:r>
          </a:p>
        </p:txBody>
      </p:sp>
    </p:spTree>
    <p:extLst>
      <p:ext uri="{BB962C8B-B14F-4D97-AF65-F5344CB8AC3E}">
        <p14:creationId xmlns:p14="http://schemas.microsoft.com/office/powerpoint/2010/main" val="20563369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411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Indeed this is what the LORD told me quite forcefully. He warned me not to act like these people: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“Do not say,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Conspiracy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every time these people say the word. Don’t be afraid of what scares them; don’t be terrified.</a:t>
            </a:r>
            <a:endParaRPr kumimoji="0" lang="en-US" sz="20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54235"/>
            <a:ext cx="8582802" cy="4685810"/>
          </a:xfrm>
        </p:spPr>
        <p:txBody>
          <a:bodyPr>
            <a:normAutofit fontScale="92500" lnSpcReduction="20000"/>
          </a:bodyPr>
          <a:lstStyle/>
          <a:p>
            <a:r>
              <a:rPr lang="en-US" sz="3600" dirty="0"/>
              <a:t>The Hebrew word translated “</a:t>
            </a:r>
            <a:r>
              <a:rPr lang="en-US" sz="3600" i="1" dirty="0">
                <a:solidFill>
                  <a:srgbClr val="ED7D31">
                    <a:lumMod val="60000"/>
                    <a:lumOff val="40000"/>
                  </a:srgbClr>
                </a:solidFill>
                <a:latin typeface="Cambria" panose="02040503050406030204" pitchFamily="18" charset="0"/>
                <a:ea typeface="Cambria" panose="02040503050406030204" pitchFamily="18" charset="0"/>
              </a:rPr>
              <a:t>conspiracy</a:t>
            </a:r>
            <a:r>
              <a:rPr lang="en-US" sz="3600" dirty="0"/>
              <a:t>” here is often used to describe a group seeking to overthrow an existing ruler (cf. 2 Sam 15:12; 2 Kings 11:14).</a:t>
            </a:r>
          </a:p>
          <a:p>
            <a:r>
              <a:rPr lang="en-US" sz="3600" dirty="0"/>
              <a:t>Since a “</a:t>
            </a:r>
            <a:r>
              <a:rPr lang="en-US" sz="3600" i="1" dirty="0">
                <a:solidFill>
                  <a:srgbClr val="ED7D31">
                    <a:lumMod val="60000"/>
                    <a:lumOff val="40000"/>
                  </a:srgbClr>
                </a:solidFill>
                <a:latin typeface="Cambria" panose="02040503050406030204" pitchFamily="18" charset="0"/>
                <a:ea typeface="Cambria" panose="02040503050406030204" pitchFamily="18" charset="0"/>
              </a:rPr>
              <a:t>conspiracy</a:t>
            </a:r>
            <a:r>
              <a:rPr lang="en-US" sz="3600" dirty="0"/>
              <a:t>” usually refers to </a:t>
            </a:r>
            <a:r>
              <a:rPr lang="en-US" sz="3600" b="1" i="1" dirty="0"/>
              <a:t>internal</a:t>
            </a:r>
            <a:r>
              <a:rPr lang="en-US" sz="3600" dirty="0"/>
              <a:t> treason </a:t>
            </a:r>
            <a:r>
              <a:rPr lang="en-US" sz="3600" b="1" i="1" dirty="0"/>
              <a:t>within</a:t>
            </a:r>
            <a:r>
              <a:rPr lang="en-US" sz="3600" dirty="0"/>
              <a:t> a nation, it’s probably </a:t>
            </a:r>
            <a:r>
              <a:rPr lang="en-US" sz="3600" b="1" i="1" dirty="0"/>
              <a:t>not</a:t>
            </a:r>
            <a:r>
              <a:rPr lang="en-US" sz="3600" dirty="0"/>
              <a:t> referring here to the alliance of Syria and Israel, or to Ahaz’s foreign policy initiative to link up with Assyria.</a:t>
            </a:r>
          </a:p>
          <a:p>
            <a:r>
              <a:rPr lang="en-US" sz="3600" dirty="0"/>
              <a:t>It seems rather to be talking about the conduct of a traumatized people who were reacting out of paranoia to an alarming set of circumstances.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a:t>
            </a:r>
            <a:r>
              <a:rPr lang="en-US" dirty="0">
                <a:solidFill>
                  <a:prstClr val="white"/>
                </a:solidFill>
                <a:latin typeface="Calibri" panose="020F0502020204030204"/>
              </a:rPr>
              <a:t>p.209</a:t>
            </a:r>
          </a:p>
        </p:txBody>
      </p:sp>
    </p:spTree>
    <p:extLst>
      <p:ext uri="{BB962C8B-B14F-4D97-AF65-F5344CB8AC3E}">
        <p14:creationId xmlns:p14="http://schemas.microsoft.com/office/powerpoint/2010/main" val="307539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411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Indeed this is what the LORD told me quite forcefully. He warned me not to act like these people: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“Do not say, ‘Conspiracy,’ every time these people say the word. Don’t be afraid of what scares them; don’t be terrified.</a:t>
            </a:r>
            <a:endParaRPr kumimoji="0" lang="en-US" sz="20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54235"/>
            <a:ext cx="8582802" cy="4685810"/>
          </a:xfrm>
        </p:spPr>
        <p:txBody>
          <a:bodyPr>
            <a:normAutofit/>
          </a:bodyPr>
          <a:lstStyle/>
          <a:p>
            <a:r>
              <a:rPr lang="en-US" dirty="0"/>
              <a:t>The prevailing confusion created an atmosphere of suspicion, causing the people to look for </a:t>
            </a:r>
            <a:r>
              <a:rPr lang="en-US" b="1" i="1" dirty="0"/>
              <a:t>scapegoats</a:t>
            </a:r>
            <a:r>
              <a:rPr lang="en-US" dirty="0"/>
              <a:t> whom they could blame for all the things that were going </a:t>
            </a:r>
            <a:r>
              <a:rPr lang="en-US" b="1" i="1" dirty="0"/>
              <a:t>wrong</a:t>
            </a:r>
            <a:r>
              <a:rPr lang="en-US" dirty="0"/>
              <a:t> in the country.</a:t>
            </a:r>
          </a:p>
          <a:p>
            <a:r>
              <a:rPr lang="en-US" dirty="0"/>
              <a:t>When the relationship with Assyria turned </a:t>
            </a:r>
            <a:r>
              <a:rPr lang="en-US" b="1" i="1" dirty="0"/>
              <a:t>sour</a:t>
            </a:r>
            <a:r>
              <a:rPr lang="en-US" dirty="0"/>
              <a:t>, Ahaz’s regime was probably happy to </a:t>
            </a:r>
            <a:r>
              <a:rPr lang="en-US" b="1" i="1" dirty="0"/>
              <a:t>foster</a:t>
            </a:r>
            <a:r>
              <a:rPr lang="en-US" dirty="0"/>
              <a:t> such witch hunts to divert attention from its own policy failures.</a:t>
            </a:r>
          </a:p>
        </p:txBody>
      </p:sp>
      <p:sp>
        <p:nvSpPr>
          <p:cNvPr id="5" name="TextBox 4">
            <a:extLst>
              <a:ext uri="{FF2B5EF4-FFF2-40B4-BE49-F238E27FC236}">
                <a16:creationId xmlns:a16="http://schemas.microsoft.com/office/drawing/2014/main" id="{526487E5-FD97-6038-F6E6-0F9959FD0FEC}"/>
              </a:ext>
            </a:extLst>
          </p:cNvPr>
          <p:cNvSpPr txBox="1"/>
          <p:nvPr/>
        </p:nvSpPr>
        <p:spPr>
          <a:xfrm>
            <a:off x="0" y="6488666"/>
            <a:ext cx="9144000" cy="369332"/>
          </a:xfrm>
          <a:prstGeom prst="rect">
            <a:avLst/>
          </a:prstGeom>
          <a:noFill/>
        </p:spPr>
        <p:txBody>
          <a:bodyPr wrap="square" rtlCol="0">
            <a:spAutoFit/>
          </a:bodyPr>
          <a:lstStyle/>
          <a:p>
            <a:pPr lvl="0">
              <a:defRPr/>
            </a:pPr>
            <a:r>
              <a:rPr lang="en-US" dirty="0">
                <a:solidFill>
                  <a:prstClr val="white"/>
                </a:solidFill>
              </a:rPr>
              <a:t>Mackay, John L. – </a:t>
            </a:r>
            <a:r>
              <a:rPr lang="en-US" i="1" dirty="0">
                <a:solidFill>
                  <a:prstClr val="white"/>
                </a:solidFill>
              </a:rPr>
              <a:t>A Study Commentary on Isaiah Volume I: Chapters 1-39 </a:t>
            </a:r>
            <a:r>
              <a:rPr lang="en-US" dirty="0">
                <a:solidFill>
                  <a:prstClr val="white"/>
                </a:solidFill>
              </a:rPr>
              <a:t>–  </a:t>
            </a:r>
            <a:r>
              <a:rPr lang="en-US" dirty="0">
                <a:solidFill>
                  <a:prstClr val="white"/>
                </a:solidFill>
                <a:latin typeface="Calibri" panose="020F0502020204030204"/>
              </a:rPr>
              <a:t>p.209</a:t>
            </a:r>
          </a:p>
        </p:txBody>
      </p:sp>
    </p:spTree>
    <p:extLst>
      <p:ext uri="{BB962C8B-B14F-4D97-AF65-F5344CB8AC3E}">
        <p14:creationId xmlns:p14="http://schemas.microsoft.com/office/powerpoint/2010/main" val="1260651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41174"/>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8:11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Indeed this is what the LORD told me quite forcefully. He warned me not to act like these people: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“Do not say,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Conspiracy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every time these people say the word. Don’t be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afraid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of what </a:t>
            </a:r>
            <a:r>
              <a:rPr lang="en-US" sz="2800" i="1" dirty="0">
                <a:solidFill>
                  <a:schemeClr val="accent2"/>
                </a:solidFill>
                <a:latin typeface="Cambria" panose="02040503050406030204" pitchFamily="18" charset="0"/>
                <a:ea typeface="Cambria" panose="02040503050406030204" pitchFamily="18" charset="0"/>
                <a:cs typeface="+mn-cs"/>
              </a:rPr>
              <a:t>scares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them; don’t be </a:t>
            </a:r>
            <a:r>
              <a:rPr lang="en-US" sz="2800" i="1" dirty="0">
                <a:solidFill>
                  <a:schemeClr val="accent2"/>
                </a:solidFill>
                <a:latin typeface="Cambria" panose="02040503050406030204" pitchFamily="18" charset="0"/>
                <a:ea typeface="Cambria" panose="02040503050406030204" pitchFamily="18" charset="0"/>
                <a:cs typeface="+mn-cs"/>
              </a:rPr>
              <a:t>terrified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0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54235"/>
            <a:ext cx="8582802" cy="4685810"/>
          </a:xfrm>
        </p:spPr>
        <p:txBody>
          <a:bodyPr>
            <a:normAutofit fontScale="92500" lnSpcReduction="20000"/>
          </a:bodyPr>
          <a:lstStyle/>
          <a:p>
            <a:r>
              <a:rPr lang="en-US" dirty="0"/>
              <a:t>It is likely that Isaiah and his followers were </a:t>
            </a:r>
            <a:r>
              <a:rPr lang="en-US" b="1" i="1" dirty="0"/>
              <a:t>among</a:t>
            </a:r>
            <a:r>
              <a:rPr lang="en-US" dirty="0"/>
              <a:t> those accused of treasonous “</a:t>
            </a:r>
            <a:r>
              <a:rPr lang="en-US" i="1" dirty="0">
                <a:solidFill>
                  <a:srgbClr val="ED7D31">
                    <a:lumMod val="60000"/>
                    <a:lumOff val="40000"/>
                  </a:srgbClr>
                </a:solidFill>
                <a:latin typeface="Cambria" panose="02040503050406030204" pitchFamily="18" charset="0"/>
                <a:ea typeface="Cambria" panose="02040503050406030204" pitchFamily="18" charset="0"/>
              </a:rPr>
              <a:t>conspiracy</a:t>
            </a:r>
            <a:r>
              <a:rPr lang="en-US" dirty="0"/>
              <a:t>” because of their opposition to Ahaz’s regime in seeking help from foreign powers rather than the LORD.</a:t>
            </a:r>
          </a:p>
          <a:p>
            <a:r>
              <a:rPr lang="en-US" dirty="0"/>
              <a:t>Jeremiah will face </a:t>
            </a:r>
            <a:r>
              <a:rPr lang="en-US" b="1" i="1" dirty="0"/>
              <a:t>similar</a:t>
            </a:r>
            <a:r>
              <a:rPr lang="en-US" dirty="0"/>
              <a:t> accusations in his day when he warns against the </a:t>
            </a:r>
            <a:r>
              <a:rPr lang="en-US" b="1" i="1" dirty="0"/>
              <a:t>Babylonian</a:t>
            </a:r>
            <a:r>
              <a:rPr lang="en-US" dirty="0"/>
              <a:t> threat (Jer 37:11-13; 38:1-4) </a:t>
            </a:r>
          </a:p>
          <a:p>
            <a:r>
              <a:rPr lang="en-US" dirty="0"/>
              <a:t>But the LORD commands Isaiah and the </a:t>
            </a:r>
            <a:r>
              <a:rPr lang="en-US" b="1" i="1" dirty="0"/>
              <a:t>true</a:t>
            </a:r>
            <a:r>
              <a:rPr lang="en-US" dirty="0"/>
              <a:t> believers not to be </a:t>
            </a:r>
            <a:r>
              <a:rPr lang="en-US" b="1" i="1" dirty="0"/>
              <a:t>alarmed</a:t>
            </a:r>
            <a:r>
              <a:rPr lang="en-US" dirty="0"/>
              <a:t> by this false accusation. </a:t>
            </a:r>
          </a:p>
          <a:p>
            <a:r>
              <a:rPr lang="en-US" dirty="0"/>
              <a:t>Furthermore, they are not to be “</a:t>
            </a:r>
            <a:r>
              <a:rPr lang="en-US" i="1" dirty="0">
                <a:solidFill>
                  <a:srgbClr val="ED7D31">
                    <a:lumMod val="60000"/>
                    <a:lumOff val="40000"/>
                  </a:srgbClr>
                </a:solidFill>
                <a:latin typeface="Cambria" panose="02040503050406030204" pitchFamily="18" charset="0"/>
                <a:ea typeface="Cambria" panose="02040503050406030204" pitchFamily="18" charset="0"/>
              </a:rPr>
              <a:t>afraid</a:t>
            </a:r>
            <a:r>
              <a:rPr lang="en-US" dirty="0"/>
              <a:t>” of whatever it is that “</a:t>
            </a:r>
            <a:r>
              <a:rPr lang="en-US" i="1" dirty="0">
                <a:solidFill>
                  <a:srgbClr val="ED7D31">
                    <a:lumMod val="60000"/>
                    <a:lumOff val="40000"/>
                  </a:srgbClr>
                </a:solidFill>
                <a:latin typeface="Cambria" panose="02040503050406030204" pitchFamily="18" charset="0"/>
                <a:ea typeface="Cambria" panose="02040503050406030204" pitchFamily="18" charset="0"/>
              </a:rPr>
              <a:t>scares</a:t>
            </a:r>
            <a:r>
              <a:rPr lang="en-US" dirty="0"/>
              <a:t>” the unbelieving people around them, causing them to become “</a:t>
            </a:r>
            <a:r>
              <a:rPr lang="en-US" i="1" dirty="0">
                <a:solidFill>
                  <a:srgbClr val="ED7D31">
                    <a:lumMod val="60000"/>
                    <a:lumOff val="40000"/>
                  </a:srgbClr>
                </a:solidFill>
                <a:latin typeface="Cambria" panose="02040503050406030204" pitchFamily="18" charset="0"/>
                <a:ea typeface="Cambria" panose="02040503050406030204" pitchFamily="18" charset="0"/>
              </a:rPr>
              <a:t>terrified</a:t>
            </a:r>
            <a:r>
              <a:rPr lang="en-US" dirty="0"/>
              <a:t>”.</a:t>
            </a:r>
          </a:p>
        </p:txBody>
      </p:sp>
      <p:sp>
        <p:nvSpPr>
          <p:cNvPr id="4" name="TextBox 3">
            <a:extLst>
              <a:ext uri="{FF2B5EF4-FFF2-40B4-BE49-F238E27FC236}">
                <a16:creationId xmlns:a16="http://schemas.microsoft.com/office/drawing/2014/main" id="{61C674F2-9414-FF42-4869-B7BD5E454CDC}"/>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Alexander, Joseph A.. Commentary on Isaiah (p. 100). </a:t>
            </a: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Ravenio</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Books</a:t>
            </a:r>
          </a:p>
        </p:txBody>
      </p:sp>
    </p:spTree>
    <p:extLst>
      <p:ext uri="{BB962C8B-B14F-4D97-AF65-F5344CB8AC3E}">
        <p14:creationId xmlns:p14="http://schemas.microsoft.com/office/powerpoint/2010/main" val="3064815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57749</TotalTime>
  <Words>4316</Words>
  <Application>Microsoft Office PowerPoint</Application>
  <PresentationFormat>On-screen Show (4:3)</PresentationFormat>
  <Paragraphs>160</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Calibri</vt:lpstr>
      <vt:lpstr>Calibri Light</vt:lpstr>
      <vt:lpstr>Cambria</vt:lpstr>
      <vt:lpstr>Century Gothic</vt:lpstr>
      <vt:lpstr>Office Theme</vt:lpstr>
      <vt:lpstr>2_Office Theme</vt:lpstr>
      <vt:lpstr>Highlights     From the  Book of  Isaiah</vt:lpstr>
      <vt:lpstr>The Lord Encourages Isaiah (Isaiah 8:11-18)</vt:lpstr>
      <vt:lpstr>The Lord Encourages Isaiah (Isaiah 8:11-18)</vt:lpstr>
      <vt:lpstr>The Lord Encourages Isaiah (Isaiah 8:11-18)</vt:lpstr>
      <vt:lpstr>The Lord Encourages Isaiah (Isaiah 8:11-18)</vt:lpstr>
      <vt:lpstr>8:11 Indeed this is what the LORD told me quite forcefully. He warned me not to act like these people: 12 “Do not say, ‘Conspiracy,’ every time these people say the word. Don’t be afraid of what scares them; don’t be terrified.</vt:lpstr>
      <vt:lpstr>8:11 Indeed this is what the LORD told me quite forcefully. He warned me not to act like these people: 12 “Do not say, ‘Conspiracy,’ every time these people say the word. Don’t be afraid of what scares them; don’t be terrified.</vt:lpstr>
      <vt:lpstr>8:11 Indeed this is what the LORD told me quite forcefully. He warned me not to act like these people: 12 “Do not say, ‘Conspiracy,’ every time these people say the word. Don’t be afraid of what scares them; don’t be terrified.</vt:lpstr>
      <vt:lpstr>8:11 Indeed this is what the LORD told me quite forcefully. He warned me not to act like these people: 12 “Do not say, ‘Conspiracy,’ every time these people say the word. Don’t be afraid of what scares them; don’t be terrified.</vt:lpstr>
      <vt:lpstr>8:13 You must recognize the authority of the LORD of Heaven’s Armies. He is the one you must respect; he is the one you must fear.</vt:lpstr>
      <vt:lpstr>8:14 He will become a sanctuary, but a stone that makes a person trip and a rock that makes one stumble – to the two houses of Israel. He will become a trap and a snare to the residents of Jerusalem. 15 Many will stumble over the stone and the rock, and will fall and be seriously injured, and will be ensnared and captured.” </vt:lpstr>
      <vt:lpstr>8:14 He will become a sanctuary, but a stone that makes a person trip and a rock that makes one stumble – to the two houses of Israel. He will become a trap and a snare to the residents of Jerusalem. 15 Many will stumble over the stone and the rock, and will fall and be seriously injured, and will be ensnared and captured.” </vt:lpstr>
      <vt:lpstr>8:14 He will become a sanctuary, but a stone that makes a person trip and a rock that makes one stumble – to the two houses of Israel. He will become a trap and a snare to the residents of Jerusalem. 15 Many will stumble over the stone and the rock, and will fall and be seriously injured, and will be ensnared and captured.” </vt:lpstr>
      <vt:lpstr>8:16 Tie up the scroll as legal evidence, seal the official record of God’s instructions, and give it to my followers.</vt:lpstr>
      <vt:lpstr>8:16 Tie up the scroll as legal evidence, seal the official record of God’s instructions, and give it to my followers.</vt:lpstr>
      <vt:lpstr>8:17 I will wait patiently for the LORD, who has rejected the family of Jacob; I will wait for him.</vt:lpstr>
      <vt:lpstr>8:18 Look, I and the sons whom the LORD has given me are reminders and object lessons in Israel, sent from the Lord of Heaven’s Armies, who lives on Mount Zion.</vt:lpstr>
      <vt:lpstr>New Testament Usage of  Isaiah 8:11-18</vt:lpstr>
      <vt:lpstr>Isaiah 8:12b …do not fear what they fear, nor be in dread. 13a But the LORD of hosts, him you shall honor as holy…</vt:lpstr>
      <vt:lpstr>Isaiah 8:12b …do not fear what they fear, nor be in dread. 13a But the LORD of hosts, him you shall honor as holy…</vt:lpstr>
      <vt:lpstr>Isaiah 8:12b …do not fear what they fear, nor be in dread. 13a But the LORD of hosts, him you shall honor as holy…</vt:lpstr>
      <vt:lpstr>Isaiah 8:14 [the LORD] will become a sanctuary and a stone of offense and a rock of stumbling…</vt:lpstr>
      <vt:lpstr>Isaiah 8:14 [the LORD] will become a sanctuary and a stone of offense and a rock of stumbling…</vt:lpstr>
      <vt:lpstr>Isaiah 8:17 I will wait for the LORD… 18 Behold, I and the children whom the LORD has given me…</vt:lpstr>
      <vt:lpstr>PowerPoint Presentation</vt:lpstr>
      <vt:lpstr>PowerPoint Presentation</vt:lpstr>
      <vt:lpstr>PowerPoint Presentation</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591</cp:revision>
  <cp:lastPrinted>2023-06-04T13:59:24Z</cp:lastPrinted>
  <dcterms:created xsi:type="dcterms:W3CDTF">2022-12-04T03:23:23Z</dcterms:created>
  <dcterms:modified xsi:type="dcterms:W3CDTF">2023-06-04T14:06:02Z</dcterms:modified>
</cp:coreProperties>
</file>