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0"/>
  </p:notesMasterIdLst>
  <p:handoutMasterIdLst>
    <p:handoutMasterId r:id="rId31"/>
  </p:handoutMasterIdLst>
  <p:sldIdLst>
    <p:sldId id="3635" r:id="rId3"/>
    <p:sldId id="3646" r:id="rId4"/>
    <p:sldId id="3593" r:id="rId5"/>
    <p:sldId id="3648" r:id="rId6"/>
    <p:sldId id="3649" r:id="rId7"/>
    <p:sldId id="3650" r:id="rId8"/>
    <p:sldId id="3651" r:id="rId9"/>
    <p:sldId id="3652" r:id="rId10"/>
    <p:sldId id="3653" r:id="rId11"/>
    <p:sldId id="3594" r:id="rId12"/>
    <p:sldId id="3655" r:id="rId13"/>
    <p:sldId id="3656" r:id="rId14"/>
    <p:sldId id="3663" r:id="rId15"/>
    <p:sldId id="3662" r:id="rId16"/>
    <p:sldId id="3664" r:id="rId17"/>
    <p:sldId id="3603" r:id="rId18"/>
    <p:sldId id="3665" r:id="rId19"/>
    <p:sldId id="3596" r:id="rId20"/>
    <p:sldId id="3598" r:id="rId21"/>
    <p:sldId id="3599" r:id="rId22"/>
    <p:sldId id="3600" r:id="rId23"/>
    <p:sldId id="3601" r:id="rId24"/>
    <p:sldId id="3660" r:id="rId25"/>
    <p:sldId id="3661" r:id="rId26"/>
    <p:sldId id="3669" r:id="rId27"/>
    <p:sldId id="3667" r:id="rId28"/>
    <p:sldId id="3668" r:id="rId2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FF"/>
    <a:srgbClr val="F4B183"/>
    <a:srgbClr val="3D481F"/>
    <a:srgbClr val="334017"/>
    <a:srgbClr val="FFCCCC"/>
    <a:srgbClr val="3E491F"/>
    <a:srgbClr val="344017"/>
    <a:srgbClr val="3F4A20"/>
    <a:srgbClr val="3340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36" autoAdjust="0"/>
  </p:normalViewPr>
  <p:slideViewPr>
    <p:cSldViewPr snapToGrid="0">
      <p:cViewPr varScale="1">
        <p:scale>
          <a:sx n="162" d="100"/>
          <a:sy n="162" d="100"/>
        </p:scale>
        <p:origin x="1084" y="76"/>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6/21/2023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6/21/2023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6/21/2023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6/21/2023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6/21/2023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6/21/2023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6/21/2023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6/21/2023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6/21/2023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6/21/2023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6/21/2023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6/21/2023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6/21/2023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6/21/2023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alvaryfullerton.org/Bstudy/23%20Isa/1999/23Isa11a.htm#Map1" TargetMode="External"/><Relationship Id="rId2" Type="http://schemas.openxmlformats.org/officeDocument/2006/relationships/image" Target="../media/image2.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3303886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667898"/>
          </a:xfrm>
        </p:spPr>
        <p:txBody>
          <a:bodyPr>
            <a:noAutofit/>
          </a:bodyPr>
          <a:lstStyle/>
          <a:p>
            <a:r>
              <a:rPr lang="en-US" sz="4000" dirty="0">
                <a:solidFill>
                  <a:srgbClr val="FFFF99"/>
                </a:solidFill>
              </a:rPr>
              <a:t>The Gathering of the </a:t>
            </a:r>
            <a:br>
              <a:rPr lang="en-US" sz="4000" dirty="0">
                <a:solidFill>
                  <a:srgbClr val="FFFF99"/>
                </a:solidFill>
              </a:rPr>
            </a:br>
            <a:r>
              <a:rPr lang="en-US" sz="4000" dirty="0">
                <a:solidFill>
                  <a:srgbClr val="FFFF99"/>
                </a:solidFill>
              </a:rPr>
              <a:t>Dispersed People of God</a:t>
            </a:r>
            <a:br>
              <a:rPr lang="en-US" sz="4000" dirty="0">
                <a:solidFill>
                  <a:srgbClr val="FFFF99"/>
                </a:solidFill>
              </a:rPr>
            </a:br>
            <a:r>
              <a:rPr lang="en-US" sz="4000" dirty="0"/>
              <a:t>(</a:t>
            </a:r>
            <a:r>
              <a:rPr lang="en-US" sz="4000" dirty="0">
                <a:solidFill>
                  <a:srgbClr val="FFFF99"/>
                </a:solidFill>
              </a:rPr>
              <a:t>Isaiah 11:12-14</a:t>
            </a:r>
            <a:r>
              <a:rPr lang="en-US" sz="4000" dirty="0"/>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832724"/>
            <a:ext cx="8849665" cy="4962485"/>
          </a:xfrm>
        </p:spPr>
        <p:txBody>
          <a:bodyPr>
            <a:normAutofit/>
          </a:bodyPr>
          <a:lstStyle/>
          <a:p>
            <a:pPr marL="0" indent="0">
              <a:buNone/>
            </a:pPr>
            <a:r>
              <a:rPr lang="en-US" baseline="30000" dirty="0">
                <a:latin typeface="Cambria" panose="02040503050406030204" pitchFamily="18" charset="0"/>
                <a:ea typeface="Cambria" panose="02040503050406030204" pitchFamily="18" charset="0"/>
              </a:rPr>
              <a:t>12</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lift a signal flag for the nations; he will gather Israel’s dispersed people and assemble Judah’s scattered people from the four corners of the earth. </a:t>
            </a:r>
            <a:r>
              <a:rPr lang="en-US" baseline="30000" dirty="0">
                <a:latin typeface="Cambria" panose="02040503050406030204" pitchFamily="18" charset="0"/>
                <a:ea typeface="Cambria" panose="02040503050406030204" pitchFamily="18" charset="0"/>
              </a:rPr>
              <a:t>13</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Ephraim’s jealousy will end, and Judah’s hostility will be eliminated. Ephraim will no longer be jealous of Judah, and Judah will no longer be hostile toward Ephraim. </a:t>
            </a:r>
            <a:r>
              <a:rPr lang="en-US" baseline="30000" dirty="0">
                <a:latin typeface="Cambria" panose="02040503050406030204" pitchFamily="18" charset="0"/>
                <a:ea typeface="Cambria" panose="02040503050406030204" pitchFamily="18" charset="0"/>
              </a:rPr>
              <a:t>14</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They will swoop down on the Philistine hills to the west; together they will loot the people of the east. They will take over Edom and Moab, and the Ammonites will be their subjects. </a:t>
            </a:r>
          </a:p>
        </p:txBody>
      </p:sp>
    </p:spTree>
    <p:extLst>
      <p:ext uri="{BB962C8B-B14F-4D97-AF65-F5344CB8AC3E}">
        <p14:creationId xmlns:p14="http://schemas.microsoft.com/office/powerpoint/2010/main" val="8097264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5"/>
            <a:ext cx="9144000" cy="140495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lift a signal flag for the nations;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 will gather Israel’s dispersed people and assemble Judah’s scattered people from the four corners of the earth</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8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589408"/>
            <a:ext cx="8582802" cy="4999766"/>
          </a:xfrm>
        </p:spPr>
        <p:txBody>
          <a:bodyPr>
            <a:normAutofit fontScale="85000" lnSpcReduction="20000"/>
          </a:bodyPr>
          <a:lstStyle/>
          <a:p>
            <a:r>
              <a:rPr lang="en-US" sz="3600" dirty="0"/>
              <a:t>In </a:t>
            </a:r>
            <a:r>
              <a:rPr lang="en-US" sz="3600" b="1" i="1" dirty="0"/>
              <a:t>part</a:t>
            </a:r>
            <a:r>
              <a:rPr lang="en-US" sz="3600" dirty="0"/>
              <a:t>, this prophecy was fulfilled in the return of the Jewish remnant from exile in during the </a:t>
            </a:r>
            <a:r>
              <a:rPr lang="en-US" sz="3600" b="1" i="1" dirty="0"/>
              <a:t>Babylonian captivity</a:t>
            </a:r>
            <a:r>
              <a:rPr lang="en-US" sz="3600" dirty="0"/>
              <a:t>.</a:t>
            </a:r>
          </a:p>
          <a:p>
            <a:r>
              <a:rPr lang="en-US" sz="3600" dirty="0"/>
              <a:t>A </a:t>
            </a:r>
            <a:r>
              <a:rPr lang="en-US" sz="3600" b="1" i="1" dirty="0"/>
              <a:t>spiritual</a:t>
            </a:r>
            <a:r>
              <a:rPr lang="en-US" sz="3600" dirty="0"/>
              <a:t> fulfillment of this promise is recorded in the book of Acts where Jews who had been scattered throughout the world returned to Jerusalem on the </a:t>
            </a:r>
            <a:r>
              <a:rPr lang="en-US" sz="3600" b="1" i="1" dirty="0"/>
              <a:t>day of Pentecost </a:t>
            </a:r>
            <a:r>
              <a:rPr lang="en-US" sz="3600" dirty="0"/>
              <a:t>and 3,000 of them heard and believed the gospel presented by the Apostle Peter (Acts 2:8-11).</a:t>
            </a:r>
          </a:p>
          <a:p>
            <a:r>
              <a:rPr lang="en-US" sz="3600" dirty="0"/>
              <a:t>But that too was only a </a:t>
            </a:r>
            <a:r>
              <a:rPr lang="en-US" sz="3600" b="1" i="1" dirty="0"/>
              <a:t>precursor</a:t>
            </a:r>
            <a:r>
              <a:rPr lang="en-US" sz="3600" dirty="0"/>
              <a:t> of the </a:t>
            </a:r>
            <a:r>
              <a:rPr lang="en-US" sz="3600" b="1" i="1" dirty="0"/>
              <a:t>final</a:t>
            </a:r>
            <a:r>
              <a:rPr lang="en-US" sz="3600" dirty="0"/>
              <a:t> ingathering of the Jewish remnant (along with the Gentiles) that will take place in the </a:t>
            </a:r>
            <a:r>
              <a:rPr lang="en-US" sz="3600" b="1" i="1" dirty="0"/>
              <a:t>eternal kingdom </a:t>
            </a:r>
            <a:r>
              <a:rPr lang="en-US" sz="3600" dirty="0"/>
              <a:t>of the Messiah.</a:t>
            </a:r>
          </a:p>
          <a:p>
            <a:endParaRPr lang="en-US" sz="3600" dirty="0"/>
          </a:p>
          <a:p>
            <a:endParaRPr lang="en-US" sz="3600" dirty="0"/>
          </a:p>
          <a:p>
            <a:endParaRPr lang="en-US" sz="3600" dirty="0"/>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289-290)</a:t>
            </a:r>
          </a:p>
        </p:txBody>
      </p:sp>
    </p:spTree>
    <p:extLst>
      <p:ext uri="{BB962C8B-B14F-4D97-AF65-F5344CB8AC3E}">
        <p14:creationId xmlns:p14="http://schemas.microsoft.com/office/powerpoint/2010/main" val="25595868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5"/>
            <a:ext cx="9144000" cy="140495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lift a signal flag for the nations;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 will gather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Israel’s dispersed people and assemble Judah’s scattered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people from the four corners of the earth</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8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589408"/>
            <a:ext cx="8582802" cy="4999766"/>
          </a:xfrm>
        </p:spPr>
        <p:txBody>
          <a:bodyPr>
            <a:normAutofit/>
          </a:bodyPr>
          <a:lstStyle/>
          <a:p>
            <a:r>
              <a:rPr lang="en-US" sz="3600" dirty="0"/>
              <a:t>We see this </a:t>
            </a:r>
            <a:r>
              <a:rPr lang="en-US" sz="3600" b="1" i="1" dirty="0"/>
              <a:t>ultimate</a:t>
            </a:r>
            <a:r>
              <a:rPr lang="en-US" sz="3600" dirty="0"/>
              <a:t> fulfilment is described in Matthew 24:</a:t>
            </a:r>
          </a:p>
          <a:p>
            <a:pPr lvl="1"/>
            <a:r>
              <a:rPr lang="en-US" sz="3200" i="1" dirty="0">
                <a:solidFill>
                  <a:srgbClr val="ED7D31">
                    <a:lumMod val="60000"/>
                    <a:lumOff val="40000"/>
                  </a:srgbClr>
                </a:solidFill>
                <a:latin typeface="Cambria" panose="02040503050406030204" pitchFamily="18" charset="0"/>
                <a:ea typeface="Cambria" panose="02040503050406030204" pitchFamily="18" charset="0"/>
              </a:rPr>
              <a:t>Then the sign of the Son of Man will appear in heaven, and all the tribes of the earth will mourn. They will see the Son of Man arriving on the clouds of heaven with power and great glory.  And he will send his angels with a loud trumpet blast, and </a:t>
            </a:r>
            <a:r>
              <a:rPr lang="en-US" sz="3200" b="1" i="1" dirty="0">
                <a:solidFill>
                  <a:schemeClr val="accent2"/>
                </a:solidFill>
                <a:latin typeface="Cambria" panose="02040503050406030204" pitchFamily="18" charset="0"/>
                <a:ea typeface="Cambria" panose="02040503050406030204" pitchFamily="18" charset="0"/>
              </a:rPr>
              <a:t>they will gather his elect from the four winds, from one end of heaven to the other</a:t>
            </a:r>
            <a:r>
              <a:rPr lang="en-US" sz="3200" i="1" dirty="0">
                <a:solidFill>
                  <a:srgbClr val="ED7D31">
                    <a:lumMod val="60000"/>
                    <a:lumOff val="40000"/>
                  </a:srgbClr>
                </a:solidFill>
                <a:latin typeface="Cambria" panose="02040503050406030204" pitchFamily="18" charset="0"/>
                <a:ea typeface="Cambria" panose="02040503050406030204" pitchFamily="18" charset="0"/>
              </a:rPr>
              <a:t>. </a:t>
            </a:r>
            <a:r>
              <a:rPr lang="en-US" sz="3200" dirty="0"/>
              <a:t>(Matthew 24:30-31)</a:t>
            </a:r>
          </a:p>
          <a:p>
            <a:pPr marL="0" indent="0">
              <a:buNone/>
            </a:pPr>
            <a:endParaRPr lang="en-US" sz="3600" dirty="0"/>
          </a:p>
          <a:p>
            <a:endParaRPr lang="en-US" sz="3600" dirty="0"/>
          </a:p>
          <a:p>
            <a:endParaRPr lang="en-US" sz="3600" dirty="0"/>
          </a:p>
          <a:p>
            <a:endParaRPr lang="en-US" sz="3600" dirty="0"/>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Motyer, J. Alec. The Prophecy of Isaiah (p. 126). InterVarsity Press</a:t>
            </a:r>
          </a:p>
        </p:txBody>
      </p:sp>
    </p:spTree>
    <p:extLst>
      <p:ext uri="{BB962C8B-B14F-4D97-AF65-F5344CB8AC3E}">
        <p14:creationId xmlns:p14="http://schemas.microsoft.com/office/powerpoint/2010/main" val="2604799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6"/>
            <a:ext cx="9144000" cy="1326464"/>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11:13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Ephraim’s jealousy will end, and Judah’s hostility will be eliminated.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Ephraim will no longer be jealous of Judah, and Judah will no longer be hostile toward Ephraim</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8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389260"/>
            <a:ext cx="8582802" cy="5199913"/>
          </a:xfrm>
        </p:spPr>
        <p:txBody>
          <a:bodyPr>
            <a:normAutofit fontScale="77500" lnSpcReduction="20000"/>
          </a:bodyPr>
          <a:lstStyle/>
          <a:p>
            <a:r>
              <a:rPr lang="en-US" sz="3600" dirty="0"/>
              <a:t>This verse pictures a future day when there will no longer be animosity between “</a:t>
            </a:r>
            <a:r>
              <a:rPr lang="en-US" sz="3600" i="1" dirty="0">
                <a:solidFill>
                  <a:srgbClr val="ED7D31">
                    <a:lumMod val="60000"/>
                    <a:lumOff val="40000"/>
                  </a:srgbClr>
                </a:solidFill>
                <a:latin typeface="Cambria" panose="02040503050406030204" pitchFamily="18" charset="0"/>
                <a:ea typeface="Cambria" panose="02040503050406030204" pitchFamily="18" charset="0"/>
              </a:rPr>
              <a:t>Ephraim</a:t>
            </a:r>
            <a:r>
              <a:rPr lang="en-US" sz="3600" dirty="0"/>
              <a:t>” (i.e. the northern kingdom) and “</a:t>
            </a:r>
            <a:r>
              <a:rPr lang="en-US" sz="3600" i="1" dirty="0">
                <a:solidFill>
                  <a:srgbClr val="ED7D31">
                    <a:lumMod val="60000"/>
                    <a:lumOff val="40000"/>
                  </a:srgbClr>
                </a:solidFill>
                <a:latin typeface="Cambria" panose="02040503050406030204" pitchFamily="18" charset="0"/>
                <a:ea typeface="Cambria" panose="02040503050406030204" pitchFamily="18" charset="0"/>
              </a:rPr>
              <a:t>Judah</a:t>
            </a:r>
            <a:r>
              <a:rPr lang="en-US" sz="3600" dirty="0"/>
              <a:t>”.</a:t>
            </a:r>
          </a:p>
          <a:p>
            <a:r>
              <a:rPr lang="en-US" sz="3600" dirty="0"/>
              <a:t>This promise finds its </a:t>
            </a:r>
            <a:r>
              <a:rPr lang="en-US" sz="3600" b="1" i="1" dirty="0"/>
              <a:t>ultimate</a:t>
            </a:r>
            <a:r>
              <a:rPr lang="en-US" sz="3600" dirty="0"/>
              <a:t> (spiritual) fulfillment in the abandonment of envy and hostility between these two tribes as they become absorbed within the ranks of the people of God in Christ’s church.</a:t>
            </a:r>
          </a:p>
          <a:p>
            <a:r>
              <a:rPr lang="en-US" sz="3600" dirty="0"/>
              <a:t>This is strikingly </a:t>
            </a:r>
            <a:r>
              <a:rPr lang="en-US" sz="3600" b="1" i="1" dirty="0"/>
              <a:t>similar</a:t>
            </a:r>
            <a:r>
              <a:rPr lang="en-US" sz="3600" dirty="0"/>
              <a:t> to the removal of “</a:t>
            </a:r>
            <a:r>
              <a:rPr lang="en-US" sz="3600" i="1" dirty="0">
                <a:solidFill>
                  <a:srgbClr val="ED7D31">
                    <a:lumMod val="60000"/>
                    <a:lumOff val="40000"/>
                  </a:srgbClr>
                </a:solidFill>
                <a:latin typeface="Cambria" panose="02040503050406030204" pitchFamily="18" charset="0"/>
                <a:ea typeface="Cambria" panose="02040503050406030204" pitchFamily="18" charset="0"/>
              </a:rPr>
              <a:t>hostility</a:t>
            </a:r>
            <a:r>
              <a:rPr lang="en-US" sz="3600" dirty="0"/>
              <a:t>” that takes place within the church between two </a:t>
            </a:r>
            <a:r>
              <a:rPr lang="en-US" sz="3600" b="1" i="1" dirty="0"/>
              <a:t>other</a:t>
            </a:r>
            <a:r>
              <a:rPr lang="en-US" sz="3600" dirty="0"/>
              <a:t> groups who are at odds with one another: Jews and Gentiles:</a:t>
            </a:r>
          </a:p>
          <a:p>
            <a:pPr lvl="1"/>
            <a:r>
              <a:rPr lang="en-US" sz="3300" i="1" dirty="0">
                <a:solidFill>
                  <a:srgbClr val="ED7D31">
                    <a:lumMod val="60000"/>
                    <a:lumOff val="40000"/>
                  </a:srgbClr>
                </a:solidFill>
                <a:latin typeface="Cambria" panose="02040503050406030204" pitchFamily="18" charset="0"/>
                <a:ea typeface="Cambria" panose="02040503050406030204" pitchFamily="18" charset="0"/>
              </a:rPr>
              <a:t>For [Christ] is our peace, the one who made both groups into one and who destroyed the middle wall of partition, the </a:t>
            </a:r>
            <a:r>
              <a:rPr lang="en-US" sz="3300" b="1" i="1" dirty="0">
                <a:solidFill>
                  <a:schemeClr val="accent2"/>
                </a:solidFill>
                <a:latin typeface="Cambria" panose="02040503050406030204" pitchFamily="18" charset="0"/>
                <a:ea typeface="Cambria" panose="02040503050406030204" pitchFamily="18" charset="0"/>
              </a:rPr>
              <a:t>hostility</a:t>
            </a:r>
            <a:r>
              <a:rPr lang="en-US" sz="3300" i="1" dirty="0">
                <a:solidFill>
                  <a:srgbClr val="ED7D31">
                    <a:lumMod val="60000"/>
                    <a:lumOff val="40000"/>
                  </a:srgbClr>
                </a:solidFill>
                <a:latin typeface="Cambria" panose="02040503050406030204" pitchFamily="18" charset="0"/>
                <a:ea typeface="Cambria" panose="02040503050406030204" pitchFamily="18" charset="0"/>
              </a:rPr>
              <a:t>… He did this to create in himself one new man out of two, thus making peace, and to reconcile them both in one body to God through the cross, by which </a:t>
            </a:r>
            <a:r>
              <a:rPr lang="en-US" sz="3300" b="1" i="1" dirty="0">
                <a:solidFill>
                  <a:schemeClr val="accent2"/>
                </a:solidFill>
                <a:latin typeface="Cambria" panose="02040503050406030204" pitchFamily="18" charset="0"/>
                <a:ea typeface="Cambria" panose="02040503050406030204" pitchFamily="18" charset="0"/>
              </a:rPr>
              <a:t>the hostility has been killed</a:t>
            </a:r>
            <a:r>
              <a:rPr lang="en-US" sz="3300" i="1" dirty="0">
                <a:solidFill>
                  <a:srgbClr val="ED7D31">
                    <a:lumMod val="60000"/>
                    <a:lumOff val="40000"/>
                  </a:srgbClr>
                </a:solidFill>
                <a:latin typeface="Cambria" panose="02040503050406030204" pitchFamily="18" charset="0"/>
                <a:ea typeface="Cambria" panose="02040503050406030204" pitchFamily="18" charset="0"/>
              </a:rPr>
              <a:t>. </a:t>
            </a:r>
            <a:r>
              <a:rPr lang="en-US" sz="3200" dirty="0"/>
              <a:t>(Eph 2:14-16)</a:t>
            </a:r>
          </a:p>
          <a:p>
            <a:endParaRPr lang="en-US" sz="3600" dirty="0"/>
          </a:p>
          <a:p>
            <a:endParaRPr lang="en-US" sz="3600" dirty="0"/>
          </a:p>
          <a:p>
            <a:endParaRPr lang="en-US" sz="3600" dirty="0"/>
          </a:p>
          <a:p>
            <a:endParaRPr lang="en-US" sz="3600" dirty="0"/>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289-290)</a:t>
            </a:r>
          </a:p>
        </p:txBody>
      </p:sp>
    </p:spTree>
    <p:extLst>
      <p:ext uri="{BB962C8B-B14F-4D97-AF65-F5344CB8AC3E}">
        <p14:creationId xmlns:p14="http://schemas.microsoft.com/office/powerpoint/2010/main" val="7622067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6"/>
            <a:ext cx="9144000" cy="171891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They will swoop down on the Philistine hills to the west; together they will loot the people of the east. They will take over Edom and Moab, and the Ammonites will be their subjects. </a:t>
            </a:r>
            <a:endParaRPr kumimoji="0" lang="en-US" sz="28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801329"/>
            <a:ext cx="8582802" cy="4787845"/>
          </a:xfrm>
        </p:spPr>
        <p:txBody>
          <a:bodyPr>
            <a:normAutofit fontScale="85000" lnSpcReduction="20000"/>
          </a:bodyPr>
          <a:lstStyle/>
          <a:p>
            <a:r>
              <a:rPr lang="en-US" sz="3600" dirty="0"/>
              <a:t>The design of this verse is, to show the rapid and certain spiritual conquests which would result from the conversion of the scattered Jewish people. </a:t>
            </a:r>
          </a:p>
          <a:p>
            <a:r>
              <a:rPr lang="en-US" sz="3600" b="1" i="1" dirty="0"/>
              <a:t>Historically</a:t>
            </a:r>
            <a:r>
              <a:rPr lang="en-US" sz="3600" dirty="0"/>
              <a:t>, the </a:t>
            </a:r>
            <a:r>
              <a:rPr lang="en-US" sz="3600" b="1" i="1" dirty="0"/>
              <a:t>Jews</a:t>
            </a:r>
            <a:r>
              <a:rPr lang="en-US" sz="3600" dirty="0"/>
              <a:t> have taken this verse as referring to a </a:t>
            </a:r>
            <a:r>
              <a:rPr lang="en-US" sz="3600" b="1" i="1" dirty="0"/>
              <a:t>literal</a:t>
            </a:r>
            <a:r>
              <a:rPr lang="en-US" sz="3600" dirty="0"/>
              <a:t> conquests of their physical enemies. </a:t>
            </a:r>
          </a:p>
          <a:p>
            <a:r>
              <a:rPr lang="en-US" sz="3600" dirty="0"/>
              <a:t>But when we take in consideration the surrounding context, I believe it makes </a:t>
            </a:r>
            <a:r>
              <a:rPr lang="en-US" sz="3600" b="1" i="1" dirty="0"/>
              <a:t>more sense </a:t>
            </a:r>
            <a:r>
              <a:rPr lang="en-US" sz="3600" dirty="0"/>
              <a:t>to interpret the passage as a </a:t>
            </a:r>
            <a:r>
              <a:rPr lang="en-US" sz="3600" b="1" i="1" dirty="0"/>
              <a:t>figurative</a:t>
            </a:r>
            <a:r>
              <a:rPr lang="en-US" sz="3600" dirty="0"/>
              <a:t> description of the triumph of the people of God under the Messiah. </a:t>
            </a:r>
          </a:p>
          <a:p>
            <a:r>
              <a:rPr lang="en-US" sz="3600" dirty="0"/>
              <a:t>The “time” to which this passage refers, remember, is that time period which follows the conversion of the scattered Jews (cf. verse 12).</a:t>
            </a:r>
          </a:p>
          <a:p>
            <a:endParaRPr lang="en-US" sz="3600" dirty="0"/>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Albert Barnes Commentary</a:t>
            </a:r>
            <a:endParaRPr kumimoji="0" lang="en-US" sz="1800" b="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94701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6"/>
            <a:ext cx="9144000" cy="171891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They will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swoop down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on the Philistine hills to the west; together they will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loot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people of the east. They will take over Edom and Moab, and the Ammonites will be </a:t>
            </a:r>
            <a:r>
              <a:rPr lang="en-US" sz="2800" i="1" dirty="0">
                <a:solidFill>
                  <a:schemeClr val="accent2"/>
                </a:solidFill>
                <a:latin typeface="Cambria" panose="02040503050406030204" pitchFamily="18" charset="0"/>
                <a:ea typeface="Cambria" panose="02040503050406030204" pitchFamily="18" charset="0"/>
                <a:cs typeface="+mn-cs"/>
              </a:rPr>
              <a:t>their</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800" i="1" dirty="0">
                <a:solidFill>
                  <a:schemeClr val="accent2"/>
                </a:solidFill>
                <a:latin typeface="Cambria" panose="02040503050406030204" pitchFamily="18" charset="0"/>
                <a:ea typeface="Cambria" panose="02040503050406030204" pitchFamily="18" charset="0"/>
                <a:cs typeface="+mn-cs"/>
              </a:rPr>
              <a:t>subjects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8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938686"/>
            <a:ext cx="8582802" cy="4650488"/>
          </a:xfrm>
        </p:spPr>
        <p:txBody>
          <a:bodyPr>
            <a:normAutofit fontScale="85000" lnSpcReduction="20000"/>
          </a:bodyPr>
          <a:lstStyle/>
          <a:p>
            <a:r>
              <a:rPr lang="en-US" sz="3600" dirty="0"/>
              <a:t>The “effect” that the embrace of the gospel has on these converted Jews is represented here by an image which, to Jews, would be </a:t>
            </a:r>
            <a:r>
              <a:rPr lang="en-US" sz="3600" b="1" i="1" dirty="0"/>
              <a:t>quite striking</a:t>
            </a:r>
            <a:r>
              <a:rPr lang="en-US" sz="3600" dirty="0"/>
              <a:t>. </a:t>
            </a:r>
          </a:p>
          <a:p>
            <a:r>
              <a:rPr lang="en-US" sz="3600" dirty="0"/>
              <a:t>The Jews as the people of God are pictured here as working together as they “</a:t>
            </a:r>
            <a:r>
              <a:rPr lang="en-US" sz="3600" i="1" dirty="0">
                <a:solidFill>
                  <a:srgbClr val="ED7D31">
                    <a:lumMod val="60000"/>
                    <a:lumOff val="40000"/>
                  </a:srgbClr>
                </a:solidFill>
                <a:latin typeface="Cambria" panose="02040503050406030204" pitchFamily="18" charset="0"/>
                <a:ea typeface="Cambria" panose="02040503050406030204" pitchFamily="18" charset="0"/>
              </a:rPr>
              <a:t>swoop down</a:t>
            </a:r>
            <a:r>
              <a:rPr lang="en-US" sz="3600" dirty="0"/>
              <a:t>” on the enemies of God, to “</a:t>
            </a:r>
            <a:r>
              <a:rPr lang="en-US" sz="3600" i="1" dirty="0">
                <a:solidFill>
                  <a:srgbClr val="ED7D31">
                    <a:lumMod val="60000"/>
                    <a:lumOff val="40000"/>
                  </a:srgbClr>
                </a:solidFill>
                <a:latin typeface="Cambria" panose="02040503050406030204" pitchFamily="18" charset="0"/>
                <a:ea typeface="Cambria" panose="02040503050406030204" pitchFamily="18" charset="0"/>
              </a:rPr>
              <a:t>loot</a:t>
            </a:r>
            <a:r>
              <a:rPr lang="en-US" sz="3600" dirty="0"/>
              <a:t>” them, and make them “</a:t>
            </a:r>
            <a:r>
              <a:rPr lang="en-US" sz="3600" i="1" dirty="0">
                <a:solidFill>
                  <a:srgbClr val="ED7D31">
                    <a:lumMod val="60000"/>
                    <a:lumOff val="40000"/>
                  </a:srgbClr>
                </a:solidFill>
                <a:latin typeface="Cambria" panose="02040503050406030204" pitchFamily="18" charset="0"/>
                <a:ea typeface="Cambria" panose="02040503050406030204" pitchFamily="18" charset="0"/>
              </a:rPr>
              <a:t>their subjects</a:t>
            </a:r>
            <a:r>
              <a:rPr lang="en-US" sz="3600" dirty="0"/>
              <a:t>”.</a:t>
            </a:r>
          </a:p>
          <a:p>
            <a:r>
              <a:rPr lang="en-US" sz="3600" dirty="0"/>
              <a:t>As the united powers of Judah and Ephraim would naturally make a sudden descent on Philistia, so the Jews, united under the Messiah, would work to bring about the rapid and certain </a:t>
            </a:r>
            <a:r>
              <a:rPr lang="en-US" sz="3600" b="1" i="1" dirty="0"/>
              <a:t>conversion</a:t>
            </a:r>
            <a:r>
              <a:rPr lang="en-US" sz="3600" dirty="0"/>
              <a:t> of those Gentiles who had previously been the enemies of the cross.</a:t>
            </a:r>
          </a:p>
          <a:p>
            <a:pPr marL="0" indent="0">
              <a:buNone/>
            </a:pPr>
            <a:endParaRPr lang="en-US" sz="3600" dirty="0"/>
          </a:p>
          <a:p>
            <a:endParaRPr lang="en-US" sz="3600" dirty="0"/>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Albert Barnes Commentary</a:t>
            </a:r>
            <a:endParaRPr kumimoji="0" lang="en-US" sz="1800" b="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890578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79376"/>
          </a:xfrm>
        </p:spPr>
        <p:txBody>
          <a:bodyPr>
            <a:noAutofit/>
          </a:bodyPr>
          <a:lstStyle/>
          <a:p>
            <a:r>
              <a:rPr lang="en-US" sz="4400" dirty="0">
                <a:solidFill>
                  <a:srgbClr val="FFFF99"/>
                </a:solidFill>
              </a:rPr>
              <a:t>The End of a Divided World</a:t>
            </a:r>
            <a:br>
              <a:rPr lang="en-US" sz="4400" dirty="0">
                <a:solidFill>
                  <a:srgbClr val="FFFF99"/>
                </a:solidFill>
              </a:rPr>
            </a:br>
            <a:r>
              <a:rPr lang="en-US" sz="4400" dirty="0"/>
              <a:t>(</a:t>
            </a:r>
            <a:r>
              <a:rPr lang="en-US" sz="4400" dirty="0">
                <a:solidFill>
                  <a:srgbClr val="FFFF99"/>
                </a:solidFill>
              </a:rPr>
              <a:t>Isaiah 11:15-16</a:t>
            </a:r>
            <a:r>
              <a:rPr lang="en-US" sz="4400" dirty="0"/>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734613"/>
            <a:ext cx="8849665" cy="5060596"/>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15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 will divide the gulf of the Egyptian Sea; he will wave his hand over the Euphrates River and send a strong wind; he will turn it into seven dried-up streams and enable them to walk across in their sandals. </a:t>
            </a:r>
            <a:r>
              <a:rPr lang="en-US" sz="3600" baseline="30000" dirty="0">
                <a:latin typeface="Cambria" panose="02040503050406030204" pitchFamily="18" charset="0"/>
                <a:ea typeface="Cambria" panose="02040503050406030204" pitchFamily="18" charset="0"/>
              </a:rPr>
              <a:t>16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There will be a highway leading out of Assyria for the remnant of his people, just as there was for Israel, when they went up from the land of Egypt. </a:t>
            </a:r>
          </a:p>
        </p:txBody>
      </p:sp>
    </p:spTree>
    <p:extLst>
      <p:ext uri="{BB962C8B-B14F-4D97-AF65-F5344CB8AC3E}">
        <p14:creationId xmlns:p14="http://schemas.microsoft.com/office/powerpoint/2010/main" val="1394009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sz="4800" dirty="0">
                <a:solidFill>
                  <a:srgbClr val="FFFF99"/>
                </a:solidFill>
              </a:rPr>
              <a:t>The End of a Divided World</a:t>
            </a:r>
            <a:br>
              <a:rPr lang="en-US" sz="4800" dirty="0">
                <a:solidFill>
                  <a:srgbClr val="FFFF99"/>
                </a:solidFill>
              </a:rPr>
            </a:br>
            <a:r>
              <a:rPr lang="en-US" sz="4800" dirty="0"/>
              <a:t>(</a:t>
            </a:r>
            <a:r>
              <a:rPr lang="en-US" sz="4800" dirty="0">
                <a:solidFill>
                  <a:srgbClr val="FFFF99"/>
                </a:solidFill>
              </a:rPr>
              <a:t>Isaiah 11:15-16</a:t>
            </a:r>
            <a:r>
              <a:rPr lang="en-US" sz="4800" dirty="0"/>
              <a:t>)</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381412"/>
            <a:ext cx="8449370" cy="5104976"/>
          </a:xfrm>
        </p:spPr>
        <p:txBody>
          <a:bodyPr>
            <a:normAutofit lnSpcReduction="10000"/>
          </a:bodyPr>
          <a:lstStyle/>
          <a:p>
            <a:r>
              <a:rPr lang="en-US" dirty="0"/>
              <a:t>The point of these two verses is that </a:t>
            </a:r>
            <a:r>
              <a:rPr lang="en-US" b="1" i="1" dirty="0"/>
              <a:t>everything</a:t>
            </a:r>
            <a:r>
              <a:rPr lang="en-US" dirty="0"/>
              <a:t> that might </a:t>
            </a:r>
            <a:r>
              <a:rPr lang="en-US" b="1" i="1" dirty="0"/>
              <a:t>hinder</a:t>
            </a:r>
            <a:r>
              <a:rPr lang="en-US" dirty="0"/>
              <a:t> the progress and success of the gospel will be taken out of the way. </a:t>
            </a:r>
          </a:p>
          <a:p>
            <a:r>
              <a:rPr lang="en-US" dirty="0"/>
              <a:t>Just as when God brought Israel out of Egypt he dried up the Red Sea and Jordan before them, so when Jews and Gentiles are to be brought together into the church all obstructions will be removed.</a:t>
            </a:r>
          </a:p>
          <a:p>
            <a:r>
              <a:rPr lang="en-US" dirty="0"/>
              <a:t>When God's time has come for the bringing of nations, or particular persons, home to himself, divine grace will be victorious over all opposition. </a:t>
            </a: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Matthew Henry Commentary</a:t>
            </a:r>
          </a:p>
        </p:txBody>
      </p:sp>
    </p:spTree>
    <p:extLst>
      <p:ext uri="{BB962C8B-B14F-4D97-AF65-F5344CB8AC3E}">
        <p14:creationId xmlns:p14="http://schemas.microsoft.com/office/powerpoint/2010/main" val="42801991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New Testament Usage of </a:t>
            </a:r>
            <a:br>
              <a:rPr lang="en-US" sz="8800" dirty="0"/>
            </a:br>
            <a:r>
              <a:rPr lang="en-US" sz="8800" dirty="0">
                <a:solidFill>
                  <a:srgbClr val="FFFF99"/>
                </a:solidFill>
              </a:rPr>
              <a:t>Isaiah 11:10</a:t>
            </a:r>
            <a:endParaRPr lang="en-US" sz="8800" dirty="0"/>
          </a:p>
        </p:txBody>
      </p:sp>
    </p:spTree>
    <p:extLst>
      <p:ext uri="{BB962C8B-B14F-4D97-AF65-F5344CB8AC3E}">
        <p14:creationId xmlns:p14="http://schemas.microsoft.com/office/powerpoint/2010/main" val="10376812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719653"/>
            <a:ext cx="8582802" cy="3798882"/>
          </a:xfrm>
        </p:spPr>
        <p:txBody>
          <a:bodyPr>
            <a:normAutofit fontScale="77500" lnSpcReduction="20000"/>
          </a:bodyPr>
          <a:lstStyle/>
          <a:p>
            <a:r>
              <a:rPr lang="en-US" sz="3600" dirty="0"/>
              <a:t>Paul’s citation of Isaiah 11:10 follows the Septuagint closely – which differs at points from the Hebrew text. </a:t>
            </a:r>
          </a:p>
          <a:p>
            <a:r>
              <a:rPr lang="en-US" sz="3600" dirty="0"/>
              <a:t>Paul omits only the opening reference “</a:t>
            </a:r>
            <a:r>
              <a:rPr lang="en-US" sz="3600" i="1" dirty="0">
                <a:solidFill>
                  <a:srgbClr val="ED7D31">
                    <a:lumMod val="60000"/>
                    <a:lumOff val="40000"/>
                  </a:srgbClr>
                </a:solidFill>
                <a:latin typeface="Cambria" panose="02040503050406030204" pitchFamily="18" charset="0"/>
                <a:ea typeface="Cambria" panose="02040503050406030204" pitchFamily="18" charset="0"/>
              </a:rPr>
              <a:t>in that day</a:t>
            </a:r>
            <a:r>
              <a:rPr lang="en-US" sz="3600" dirty="0"/>
              <a:t>”. Perhaps because, in the mind of Paul, “</a:t>
            </a:r>
            <a:r>
              <a:rPr lang="en-US" sz="3600" i="1" dirty="0">
                <a:solidFill>
                  <a:srgbClr val="ED7D31">
                    <a:lumMod val="60000"/>
                    <a:lumOff val="40000"/>
                  </a:srgbClr>
                </a:solidFill>
                <a:latin typeface="Cambria" panose="02040503050406030204" pitchFamily="18" charset="0"/>
                <a:ea typeface="Cambria" panose="02040503050406030204" pitchFamily="18" charset="0"/>
              </a:rPr>
              <a:t>that day</a:t>
            </a:r>
            <a:r>
              <a:rPr lang="en-US" sz="3600" dirty="0"/>
              <a:t>” had now come. </a:t>
            </a:r>
          </a:p>
          <a:p>
            <a:r>
              <a:rPr lang="en-US" sz="3600" dirty="0"/>
              <a:t>The </a:t>
            </a:r>
            <a:r>
              <a:rPr lang="en-US" sz="3600" b="1" i="1" dirty="0"/>
              <a:t>work of the Messiah</a:t>
            </a:r>
            <a:r>
              <a:rPr lang="en-US" sz="3600" dirty="0"/>
              <a:t> (“</a:t>
            </a:r>
            <a:r>
              <a:rPr lang="en-US" sz="3600" i="1" dirty="0">
                <a:solidFill>
                  <a:srgbClr val="ED7D31">
                    <a:lumMod val="60000"/>
                    <a:lumOff val="40000"/>
                  </a:srgbClr>
                </a:solidFill>
                <a:latin typeface="Cambria" panose="02040503050406030204" pitchFamily="18" charset="0"/>
                <a:ea typeface="Cambria" panose="02040503050406030204" pitchFamily="18" charset="0"/>
              </a:rPr>
              <a:t>the root of Jesse</a:t>
            </a:r>
            <a:r>
              <a:rPr lang="en-US" sz="3600" dirty="0"/>
              <a:t>”) is described differently in Romans than it is in Isaiah:</a:t>
            </a:r>
          </a:p>
          <a:p>
            <a:pPr lvl="1"/>
            <a:r>
              <a:rPr lang="en-US" sz="3200" dirty="0"/>
              <a:t>In Romans: Messiah “</a:t>
            </a:r>
            <a:r>
              <a:rPr lang="en-US" sz="3200" i="1" dirty="0">
                <a:solidFill>
                  <a:srgbClr val="5B9BD5">
                    <a:lumMod val="40000"/>
                    <a:lumOff val="60000"/>
                  </a:srgbClr>
                </a:solidFill>
                <a:latin typeface="Cambria" panose="02040503050406030204" pitchFamily="18" charset="0"/>
                <a:ea typeface="Cambria" panose="02040503050406030204" pitchFamily="18" charset="0"/>
              </a:rPr>
              <a:t>arises</a:t>
            </a:r>
            <a:r>
              <a:rPr lang="en-US" sz="3200" dirty="0"/>
              <a:t>” </a:t>
            </a:r>
            <a:r>
              <a:rPr lang="en-US" sz="3200" b="1" i="1" dirty="0"/>
              <a:t>not</a:t>
            </a:r>
            <a:r>
              <a:rPr lang="en-US" sz="3200" dirty="0"/>
              <a:t> as a “</a:t>
            </a:r>
            <a:r>
              <a:rPr lang="en-US" sz="3200" i="1" dirty="0">
                <a:solidFill>
                  <a:srgbClr val="ED7D31">
                    <a:lumMod val="60000"/>
                    <a:lumOff val="40000"/>
                  </a:srgbClr>
                </a:solidFill>
                <a:latin typeface="Cambria" panose="02040503050406030204" pitchFamily="18" charset="0"/>
                <a:ea typeface="Cambria" panose="02040503050406030204" pitchFamily="18" charset="0"/>
              </a:rPr>
              <a:t>signal for the peoples</a:t>
            </a:r>
            <a:r>
              <a:rPr lang="en-US" sz="3200" dirty="0"/>
              <a:t>”, but rather to “</a:t>
            </a:r>
            <a:r>
              <a:rPr lang="en-US" sz="3200" i="1" dirty="0">
                <a:solidFill>
                  <a:srgbClr val="5B9BD5">
                    <a:lumMod val="40000"/>
                    <a:lumOff val="60000"/>
                  </a:srgbClr>
                </a:solidFill>
                <a:latin typeface="Cambria" panose="02040503050406030204" pitchFamily="18" charset="0"/>
                <a:ea typeface="Cambria" panose="02040503050406030204" pitchFamily="18" charset="0"/>
              </a:rPr>
              <a:t>rule the Gentiles</a:t>
            </a:r>
            <a:r>
              <a:rPr lang="en-US" sz="3200" dirty="0"/>
              <a:t>”. </a:t>
            </a:r>
          </a:p>
          <a:p>
            <a:pPr lvl="1"/>
            <a:r>
              <a:rPr lang="en-US" sz="3200" dirty="0"/>
              <a:t>The “</a:t>
            </a:r>
            <a:r>
              <a:rPr lang="en-US" sz="3200" i="1" dirty="0">
                <a:solidFill>
                  <a:srgbClr val="5B9BD5">
                    <a:lumMod val="40000"/>
                    <a:lumOff val="60000"/>
                  </a:srgbClr>
                </a:solidFill>
                <a:latin typeface="Cambria" panose="02040503050406030204" pitchFamily="18" charset="0"/>
                <a:ea typeface="Cambria" panose="02040503050406030204" pitchFamily="18" charset="0"/>
              </a:rPr>
              <a:t>Gentiles</a:t>
            </a:r>
            <a:r>
              <a:rPr lang="en-US" sz="3200" dirty="0"/>
              <a:t>” (or “</a:t>
            </a:r>
            <a:r>
              <a:rPr lang="en-US" sz="3200" i="1" dirty="0">
                <a:solidFill>
                  <a:srgbClr val="ED7D31">
                    <a:lumMod val="60000"/>
                    <a:lumOff val="40000"/>
                  </a:srgbClr>
                </a:solidFill>
                <a:latin typeface="Cambria" panose="02040503050406030204" pitchFamily="18" charset="0"/>
                <a:ea typeface="Cambria" panose="02040503050406030204" pitchFamily="18" charset="0"/>
              </a:rPr>
              <a:t>nations</a:t>
            </a:r>
            <a:r>
              <a:rPr lang="en-US" sz="3200" dirty="0"/>
              <a:t>”) rather than “</a:t>
            </a:r>
            <a:r>
              <a:rPr lang="en-US" sz="3200" i="1" dirty="0">
                <a:solidFill>
                  <a:srgbClr val="ED7D31">
                    <a:lumMod val="60000"/>
                    <a:lumOff val="40000"/>
                  </a:srgbClr>
                </a:solidFill>
                <a:latin typeface="Cambria" panose="02040503050406030204" pitchFamily="18" charset="0"/>
                <a:ea typeface="Cambria" panose="02040503050406030204" pitchFamily="18" charset="0"/>
              </a:rPr>
              <a:t>inquiring</a:t>
            </a:r>
            <a:r>
              <a:rPr lang="en-US" sz="3200" dirty="0"/>
              <a:t>” of him are said put to their “</a:t>
            </a:r>
            <a:r>
              <a:rPr lang="en-US" sz="3200" i="1" dirty="0">
                <a:solidFill>
                  <a:srgbClr val="5B9BD5">
                    <a:lumMod val="40000"/>
                    <a:lumOff val="60000"/>
                  </a:srgbClr>
                </a:solidFill>
                <a:latin typeface="Cambria" panose="02040503050406030204" pitchFamily="18" charset="0"/>
                <a:ea typeface="Cambria" panose="02040503050406030204" pitchFamily="18" charset="0"/>
              </a:rPr>
              <a:t>hope…</a:t>
            </a:r>
            <a:r>
              <a:rPr lang="en-US" sz="3200" dirty="0"/>
              <a:t> </a:t>
            </a:r>
            <a:r>
              <a:rPr lang="en-US" sz="3300" i="1" dirty="0">
                <a:solidFill>
                  <a:srgbClr val="5B9BD5">
                    <a:lumMod val="40000"/>
                    <a:lumOff val="60000"/>
                  </a:srgbClr>
                </a:solidFill>
                <a:latin typeface="Cambria" panose="02040503050406030204" pitchFamily="18" charset="0"/>
                <a:ea typeface="Cambria" panose="02040503050406030204" pitchFamily="18" charset="0"/>
              </a:rPr>
              <a:t>in him</a:t>
            </a:r>
            <a:r>
              <a:rPr lang="en-US" sz="3200"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690).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19695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cs typeface="+mn-cs"/>
              </a:rPr>
              <a:t>Isaiah 11:10</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In that day the root of Jesse, who shall stand as a signal for the peoples--of him shall the nations inquire... </a:t>
            </a:r>
            <a:r>
              <a:rPr lang="en-US" sz="2800" b="0" dirty="0">
                <a:solidFill>
                  <a:srgbClr val="ED7D31">
                    <a:lumMod val="60000"/>
                    <a:lumOff val="40000"/>
                  </a:srgbClr>
                </a:solidFill>
                <a:latin typeface="+mn-lt"/>
                <a:ea typeface="Cambria" panose="02040503050406030204" pitchFamily="18" charset="0"/>
                <a:cs typeface="+mn-cs"/>
              </a:rPr>
              <a:t>(ESV)</a:t>
            </a:r>
            <a:endParaRPr lang="en-US" sz="2800" b="0" dirty="0">
              <a:solidFill>
                <a:schemeClr val="bg1"/>
              </a:solidFill>
              <a:latin typeface="+mn-lt"/>
              <a:ea typeface="Cambria" panose="02040503050406030204" pitchFamily="18" charset="0"/>
              <a:cs typeface="+mn-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196961"/>
            <a:ext cx="9144000" cy="13598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Rom 15:12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lang="en-US" sz="2800" b="0" i="1" dirty="0">
                <a:solidFill>
                  <a:srgbClr val="5B9BD5">
                    <a:lumMod val="40000"/>
                    <a:lumOff val="60000"/>
                  </a:srgbClr>
                </a:solidFill>
                <a:latin typeface="Cambria" panose="02040503050406030204" pitchFamily="18" charset="0"/>
                <a:ea typeface="Cambria" panose="02040503050406030204" pitchFamily="18" charset="0"/>
              </a:rPr>
              <a:t>And again Isaiah says, “The root of Jesse will come, even he who arises to rule the Gentiles; in him will the Gentiles hope.” </a:t>
            </a:r>
            <a:r>
              <a:rPr kumimoji="0" lang="en-US" sz="28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rPr>
              <a:t>(ESV)</a:t>
            </a:r>
          </a:p>
        </p:txBody>
      </p:sp>
    </p:spTree>
    <p:extLst>
      <p:ext uri="{BB962C8B-B14F-4D97-AF65-F5344CB8AC3E}">
        <p14:creationId xmlns:p14="http://schemas.microsoft.com/office/powerpoint/2010/main" val="12865872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dirty="0">
                <a:solidFill>
                  <a:srgbClr val="FFFF99"/>
                </a:solidFill>
              </a:rPr>
              <a:t>Outline of Isaiah 11:1-16</a:t>
            </a:r>
            <a:br>
              <a:rPr lang="en-US" dirty="0">
                <a:solidFill>
                  <a:srgbClr val="FFFF99"/>
                </a:solidFill>
              </a:rPr>
            </a:br>
            <a:r>
              <a:rPr lang="en-US" dirty="0">
                <a:solidFill>
                  <a:srgbClr val="FFFF99"/>
                </a:solidFill>
              </a:rPr>
              <a:t>(Review from Last Week)</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499144"/>
            <a:ext cx="8449370" cy="4987243"/>
          </a:xfrm>
        </p:spPr>
        <p:txBody>
          <a:bodyPr>
            <a:normAutofit/>
          </a:bodyPr>
          <a:lstStyle/>
          <a:p>
            <a:r>
              <a:rPr lang="en-US" sz="3800" dirty="0"/>
              <a:t>Chapter 11 breaks up into </a:t>
            </a:r>
            <a:r>
              <a:rPr lang="en-US" sz="3800" b="1" i="1" dirty="0"/>
              <a:t>three</a:t>
            </a:r>
            <a:r>
              <a:rPr lang="en-US" sz="3800" dirty="0"/>
              <a:t> sections:</a:t>
            </a:r>
          </a:p>
          <a:p>
            <a:pPr lvl="1"/>
            <a:r>
              <a:rPr lang="en-US" sz="3100" dirty="0">
                <a:solidFill>
                  <a:srgbClr val="FFFF99"/>
                </a:solidFill>
              </a:rPr>
              <a:t>11:1-9</a:t>
            </a:r>
            <a:r>
              <a:rPr lang="en-US" sz="3100" dirty="0"/>
              <a:t> – Focuses on </a:t>
            </a:r>
            <a:r>
              <a:rPr lang="en-US" sz="3100" b="1" i="1" dirty="0"/>
              <a:t>Messiah</a:t>
            </a:r>
          </a:p>
          <a:p>
            <a:pPr marL="1028700" lvl="2" indent="-168275"/>
            <a:r>
              <a:rPr lang="en-US" sz="3100" dirty="0">
                <a:solidFill>
                  <a:srgbClr val="FFFF99"/>
                </a:solidFill>
              </a:rPr>
              <a:t>11:1-5</a:t>
            </a:r>
            <a:r>
              <a:rPr lang="en-US" sz="3100" dirty="0"/>
              <a:t> – His Character </a:t>
            </a:r>
          </a:p>
          <a:p>
            <a:pPr marL="1028700" lvl="2" indent="-168275"/>
            <a:r>
              <a:rPr lang="en-US" sz="3100" dirty="0">
                <a:solidFill>
                  <a:srgbClr val="FFFF99"/>
                </a:solidFill>
              </a:rPr>
              <a:t>11:6-9</a:t>
            </a:r>
            <a:r>
              <a:rPr lang="en-US" sz="3100" dirty="0"/>
              <a:t> – The Nature of His Kingdom</a:t>
            </a:r>
          </a:p>
          <a:p>
            <a:pPr lvl="1"/>
            <a:r>
              <a:rPr lang="en-US" sz="3100" dirty="0">
                <a:solidFill>
                  <a:srgbClr val="FFFF99"/>
                </a:solidFill>
              </a:rPr>
              <a:t>11:10-11</a:t>
            </a:r>
            <a:r>
              <a:rPr lang="en-US" sz="3100" dirty="0"/>
              <a:t> – </a:t>
            </a:r>
            <a:r>
              <a:rPr lang="en-US" sz="3100" b="1" i="1" dirty="0"/>
              <a:t>Transition</a:t>
            </a:r>
            <a:r>
              <a:rPr lang="en-US" sz="3100" dirty="0"/>
              <a:t> between the first and last sections</a:t>
            </a:r>
          </a:p>
          <a:p>
            <a:pPr lvl="1"/>
            <a:r>
              <a:rPr lang="en-US" sz="3100" dirty="0">
                <a:solidFill>
                  <a:srgbClr val="FFFF99"/>
                </a:solidFill>
              </a:rPr>
              <a:t>11:12-16</a:t>
            </a:r>
            <a:r>
              <a:rPr lang="en-US" sz="3100" dirty="0"/>
              <a:t> – Poetic Description of the:</a:t>
            </a:r>
          </a:p>
          <a:p>
            <a:pPr marL="1028700" lvl="2"/>
            <a:r>
              <a:rPr lang="en-US" sz="3100" dirty="0">
                <a:solidFill>
                  <a:srgbClr val="FFFF99"/>
                </a:solidFill>
              </a:rPr>
              <a:t>11:12-14</a:t>
            </a:r>
            <a:r>
              <a:rPr lang="en-US" sz="3100" dirty="0"/>
              <a:t> – Gathering of the Dispersed People of God</a:t>
            </a:r>
          </a:p>
          <a:p>
            <a:pPr marL="1028700" lvl="2"/>
            <a:r>
              <a:rPr lang="en-US" sz="3100" dirty="0">
                <a:solidFill>
                  <a:srgbClr val="FFFF99"/>
                </a:solidFill>
              </a:rPr>
              <a:t>11:15-16</a:t>
            </a:r>
            <a:r>
              <a:rPr lang="en-US" sz="3100" dirty="0"/>
              <a:t> – End of a Divided World</a:t>
            </a: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271)</a:t>
            </a:r>
          </a:p>
        </p:txBody>
      </p:sp>
    </p:spTree>
    <p:extLst>
      <p:ext uri="{BB962C8B-B14F-4D97-AF65-F5344CB8AC3E}">
        <p14:creationId xmlns:p14="http://schemas.microsoft.com/office/powerpoint/2010/main" val="17441262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719653"/>
            <a:ext cx="8582802" cy="3798882"/>
          </a:xfrm>
        </p:spPr>
        <p:txBody>
          <a:bodyPr>
            <a:normAutofit lnSpcReduction="10000"/>
          </a:bodyPr>
          <a:lstStyle/>
          <a:p>
            <a:r>
              <a:rPr lang="en-US" sz="3600" dirty="0"/>
              <a:t>Paul’s citation of </a:t>
            </a:r>
            <a:r>
              <a:rPr lang="en-US" sz="3600" dirty="0">
                <a:solidFill>
                  <a:srgbClr val="FFFF99"/>
                </a:solidFill>
              </a:rPr>
              <a:t>Isaiah 11:10 </a:t>
            </a:r>
            <a:r>
              <a:rPr lang="en-US" sz="3600" dirty="0"/>
              <a:t>occurs at the end of a section in </a:t>
            </a:r>
            <a:r>
              <a:rPr lang="en-US" sz="3600" dirty="0">
                <a:solidFill>
                  <a:srgbClr val="FFFF99"/>
                </a:solidFill>
              </a:rPr>
              <a:t>Romans 15 </a:t>
            </a:r>
            <a:r>
              <a:rPr lang="en-US" sz="3600" dirty="0"/>
              <a:t>where Paul is giving a final exhortation to Jewish and Gentile Christians in the church of Rome, regarding the conflicts that tended to arise between the “strong” (typically Gentile) and the “weak” (typically Jewish) believers within that congregation.</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Moo, Douglas – The NIC on the NT – The Epistle to the Romans; p. 873</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19695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cs typeface="+mn-cs"/>
              </a:rPr>
              <a:t>Isaiah 11:10</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In that day the root of Jesse, who shall stand as a signal for the peoples--of him shall the nations inquire... </a:t>
            </a:r>
            <a:r>
              <a:rPr lang="en-US" sz="2800" b="0" dirty="0">
                <a:solidFill>
                  <a:srgbClr val="ED7D31">
                    <a:lumMod val="60000"/>
                    <a:lumOff val="40000"/>
                  </a:srgbClr>
                </a:solidFill>
                <a:latin typeface="+mn-lt"/>
                <a:ea typeface="Cambria" panose="02040503050406030204" pitchFamily="18" charset="0"/>
                <a:cs typeface="+mn-cs"/>
              </a:rPr>
              <a:t>(ESV)</a:t>
            </a:r>
            <a:endParaRPr lang="en-US" sz="2800" b="0" dirty="0">
              <a:solidFill>
                <a:schemeClr val="bg1"/>
              </a:solidFill>
              <a:latin typeface="+mn-lt"/>
              <a:ea typeface="Cambria" panose="02040503050406030204" pitchFamily="18" charset="0"/>
              <a:cs typeface="+mn-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196961"/>
            <a:ext cx="9144000" cy="13598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Rom 15:12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lang="en-US" sz="2800" b="0" i="1" dirty="0">
                <a:solidFill>
                  <a:srgbClr val="5B9BD5">
                    <a:lumMod val="40000"/>
                    <a:lumOff val="60000"/>
                  </a:srgbClr>
                </a:solidFill>
                <a:latin typeface="Cambria" panose="02040503050406030204" pitchFamily="18" charset="0"/>
                <a:ea typeface="Cambria" panose="02040503050406030204" pitchFamily="18" charset="0"/>
              </a:rPr>
              <a:t>And again Isaiah says, “The root of Jesse will come, even he who arises to rule the Gentiles; in him will the Gentiles hope.” </a:t>
            </a:r>
            <a:r>
              <a:rPr kumimoji="0" lang="en-US" sz="28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rPr>
              <a:t>(ESV)</a:t>
            </a:r>
          </a:p>
        </p:txBody>
      </p:sp>
    </p:spTree>
    <p:extLst>
      <p:ext uri="{BB962C8B-B14F-4D97-AF65-F5344CB8AC3E}">
        <p14:creationId xmlns:p14="http://schemas.microsoft.com/office/powerpoint/2010/main" val="21689473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719653"/>
            <a:ext cx="8582802" cy="3798882"/>
          </a:xfrm>
        </p:spPr>
        <p:txBody>
          <a:bodyPr>
            <a:normAutofit fontScale="70000" lnSpcReduction="20000"/>
          </a:bodyPr>
          <a:lstStyle/>
          <a:p>
            <a:r>
              <a:rPr lang="en-US" sz="4000" dirty="0"/>
              <a:t>Paul’s exhortation </a:t>
            </a:r>
            <a:r>
              <a:rPr lang="en-US" sz="4000" b="1" i="1" dirty="0"/>
              <a:t>begins</a:t>
            </a:r>
            <a:r>
              <a:rPr lang="en-US" sz="4000" dirty="0"/>
              <a:t> in Romans 15:7-9:</a:t>
            </a:r>
          </a:p>
          <a:p>
            <a:pPr lvl="1"/>
            <a:r>
              <a:rPr lang="en-US" sz="3600" b="0" i="1" u="none" strike="noStrike" baseline="0" dirty="0">
                <a:solidFill>
                  <a:schemeClr val="accent1">
                    <a:lumMod val="40000"/>
                    <a:lumOff val="60000"/>
                  </a:schemeClr>
                </a:solidFill>
                <a:latin typeface="Cambria" panose="02040503050406030204" pitchFamily="18" charset="0"/>
                <a:ea typeface="Cambria" panose="02040503050406030204" pitchFamily="18" charset="0"/>
              </a:rPr>
              <a:t>Therefore </a:t>
            </a:r>
            <a:r>
              <a:rPr lang="en-US" sz="3600" b="1" i="1" u="none" strike="noStrike" baseline="0" dirty="0">
                <a:solidFill>
                  <a:srgbClr val="00B0F0"/>
                </a:solidFill>
                <a:latin typeface="Cambria" panose="02040503050406030204" pitchFamily="18" charset="0"/>
                <a:ea typeface="Cambria" panose="02040503050406030204" pitchFamily="18" charset="0"/>
              </a:rPr>
              <a:t>welcome one another as Christ has welcomed you</a:t>
            </a:r>
            <a:r>
              <a:rPr lang="en-US" sz="3600" b="0" i="1" u="none" strike="noStrike" baseline="0" dirty="0">
                <a:solidFill>
                  <a:schemeClr val="accent1">
                    <a:lumMod val="40000"/>
                    <a:lumOff val="60000"/>
                  </a:schemeClr>
                </a:solidFill>
                <a:latin typeface="Cambria" panose="02040503050406030204" pitchFamily="18" charset="0"/>
                <a:ea typeface="Cambria" panose="02040503050406030204" pitchFamily="18" charset="0"/>
              </a:rPr>
              <a:t>, for the glory of God. For I tell you that </a:t>
            </a:r>
            <a:r>
              <a:rPr lang="en-US" sz="3600" b="1" i="1" dirty="0">
                <a:solidFill>
                  <a:srgbClr val="00B0F0"/>
                </a:solidFill>
                <a:latin typeface="Cambria" panose="02040503050406030204" pitchFamily="18" charset="0"/>
                <a:ea typeface="Cambria" panose="02040503050406030204" pitchFamily="18" charset="0"/>
              </a:rPr>
              <a:t>Christ became a servant to the circumcised</a:t>
            </a:r>
            <a:r>
              <a:rPr lang="en-US" sz="3600" b="0" i="1" u="none" strike="noStrike" baseline="0" dirty="0">
                <a:solidFill>
                  <a:schemeClr val="accent1">
                    <a:lumMod val="40000"/>
                    <a:lumOff val="60000"/>
                  </a:schemeClr>
                </a:solidFill>
                <a:latin typeface="Cambria" panose="02040503050406030204" pitchFamily="18" charset="0"/>
                <a:ea typeface="Cambria" panose="02040503050406030204" pitchFamily="18" charset="0"/>
              </a:rPr>
              <a:t> to show God's truthfulness, in order to </a:t>
            </a:r>
            <a:r>
              <a:rPr lang="en-US" sz="3600" i="1" dirty="0">
                <a:solidFill>
                  <a:schemeClr val="accent1">
                    <a:lumMod val="40000"/>
                    <a:lumOff val="60000"/>
                  </a:schemeClr>
                </a:solidFill>
                <a:latin typeface="Cambria" panose="02040503050406030204" pitchFamily="18" charset="0"/>
                <a:ea typeface="Cambria" panose="02040503050406030204" pitchFamily="18" charset="0"/>
              </a:rPr>
              <a:t>confirm the promises given to the patriarchs</a:t>
            </a:r>
            <a:r>
              <a:rPr lang="en-US" sz="3600" b="0" i="1" u="none" strike="noStrike" baseline="0" dirty="0">
                <a:solidFill>
                  <a:schemeClr val="accent1">
                    <a:lumMod val="40000"/>
                    <a:lumOff val="60000"/>
                  </a:schemeClr>
                </a:solidFill>
                <a:latin typeface="Cambria" panose="02040503050406030204" pitchFamily="18" charset="0"/>
                <a:ea typeface="Cambria" panose="02040503050406030204" pitchFamily="18" charset="0"/>
              </a:rPr>
              <a:t>, </a:t>
            </a:r>
            <a:r>
              <a:rPr lang="en-US" sz="3600" i="1" dirty="0">
                <a:solidFill>
                  <a:schemeClr val="accent1">
                    <a:lumMod val="40000"/>
                    <a:lumOff val="60000"/>
                  </a:schemeClr>
                </a:solidFill>
                <a:latin typeface="Cambria" panose="02040503050406030204" pitchFamily="18" charset="0"/>
                <a:ea typeface="Cambria" panose="02040503050406030204" pitchFamily="18" charset="0"/>
              </a:rPr>
              <a:t>and in order </a:t>
            </a:r>
            <a:r>
              <a:rPr lang="en-US" sz="3600" b="1" i="1" dirty="0">
                <a:solidFill>
                  <a:srgbClr val="00B0F0"/>
                </a:solidFill>
                <a:latin typeface="Cambria" panose="02040503050406030204" pitchFamily="18" charset="0"/>
                <a:ea typeface="Cambria" panose="02040503050406030204" pitchFamily="18" charset="0"/>
              </a:rPr>
              <a:t>that the Gentiles might glorify God </a:t>
            </a:r>
            <a:r>
              <a:rPr lang="en-US" sz="3600" b="0" i="1" u="none" strike="noStrike" baseline="0" dirty="0">
                <a:solidFill>
                  <a:schemeClr val="accent1">
                    <a:lumMod val="40000"/>
                    <a:lumOff val="60000"/>
                  </a:schemeClr>
                </a:solidFill>
                <a:latin typeface="Cambria" panose="02040503050406030204" pitchFamily="18" charset="0"/>
                <a:ea typeface="Cambria" panose="02040503050406030204" pitchFamily="18" charset="0"/>
              </a:rPr>
              <a:t>for his mercy.</a:t>
            </a:r>
            <a:r>
              <a:rPr lang="en-US" sz="3600" b="0" i="1" u="none" strike="noStrike" baseline="0" dirty="0">
                <a:latin typeface="Cambria" panose="02040503050406030204" pitchFamily="18" charset="0"/>
                <a:ea typeface="Cambria" panose="02040503050406030204" pitchFamily="18" charset="0"/>
              </a:rPr>
              <a:t> </a:t>
            </a:r>
          </a:p>
          <a:p>
            <a:r>
              <a:rPr lang="en-US" sz="4000" dirty="0"/>
              <a:t>Paul is saying that the Roman Christians are to “</a:t>
            </a:r>
            <a:r>
              <a:rPr lang="en-US" sz="4000" b="1" i="1" dirty="0">
                <a:solidFill>
                  <a:schemeClr val="accent1">
                    <a:lumMod val="40000"/>
                    <a:lumOff val="60000"/>
                  </a:schemeClr>
                </a:solidFill>
                <a:latin typeface="Cambria" panose="02040503050406030204" pitchFamily="18" charset="0"/>
                <a:ea typeface="Cambria" panose="02040503050406030204" pitchFamily="18" charset="0"/>
              </a:rPr>
              <a:t>welcome one another</a:t>
            </a:r>
            <a:r>
              <a:rPr lang="en-US" sz="4000" dirty="0"/>
              <a:t>” because:</a:t>
            </a:r>
          </a:p>
          <a:p>
            <a:pPr lvl="1"/>
            <a:r>
              <a:rPr lang="en-US" sz="3600" dirty="0"/>
              <a:t>Christ has “welcomed” them.</a:t>
            </a:r>
          </a:p>
          <a:p>
            <a:pPr lvl="1"/>
            <a:r>
              <a:rPr lang="en-US" sz="3600" dirty="0"/>
              <a:t>Christ has acted to bring God’s blessing to both Jews and Gentiles in fulfillment of Scripture</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Moo, Douglas – The NIC on the NT – The Epistle to the Romans; p. 873</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19695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cs typeface="+mn-cs"/>
              </a:rPr>
              <a:t>Isaiah 11:10</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In that day the root of Jesse, who shall stand as a signal for the peoples--of him shall the nations inquire... </a:t>
            </a:r>
            <a:r>
              <a:rPr lang="en-US" sz="2800" b="0" dirty="0">
                <a:solidFill>
                  <a:srgbClr val="ED7D31">
                    <a:lumMod val="60000"/>
                    <a:lumOff val="40000"/>
                  </a:srgbClr>
                </a:solidFill>
                <a:latin typeface="+mn-lt"/>
                <a:ea typeface="Cambria" panose="02040503050406030204" pitchFamily="18" charset="0"/>
                <a:cs typeface="+mn-cs"/>
              </a:rPr>
              <a:t>(ESV)</a:t>
            </a:r>
            <a:endParaRPr lang="en-US" sz="2800" b="0" dirty="0">
              <a:solidFill>
                <a:schemeClr val="bg1"/>
              </a:solidFill>
              <a:latin typeface="+mn-lt"/>
              <a:ea typeface="Cambria" panose="02040503050406030204" pitchFamily="18" charset="0"/>
              <a:cs typeface="+mn-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196961"/>
            <a:ext cx="9144000" cy="13598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Rom 15:12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lang="en-US" sz="2800" b="0" i="1" dirty="0">
                <a:solidFill>
                  <a:srgbClr val="5B9BD5">
                    <a:lumMod val="40000"/>
                    <a:lumOff val="60000"/>
                  </a:srgbClr>
                </a:solidFill>
                <a:latin typeface="Cambria" panose="02040503050406030204" pitchFamily="18" charset="0"/>
                <a:ea typeface="Cambria" panose="02040503050406030204" pitchFamily="18" charset="0"/>
              </a:rPr>
              <a:t>And again Isaiah says, “The root of Jesse will come, even he who arises to rule the Gentiles; in him will the Gentiles hope.” </a:t>
            </a:r>
            <a:r>
              <a:rPr kumimoji="0" lang="en-US" sz="28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rPr>
              <a:t>(ESV)</a:t>
            </a:r>
          </a:p>
        </p:txBody>
      </p:sp>
    </p:spTree>
    <p:extLst>
      <p:ext uri="{BB962C8B-B14F-4D97-AF65-F5344CB8AC3E}">
        <p14:creationId xmlns:p14="http://schemas.microsoft.com/office/powerpoint/2010/main" val="11232862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719653"/>
            <a:ext cx="8582802" cy="3798882"/>
          </a:xfrm>
        </p:spPr>
        <p:txBody>
          <a:bodyPr>
            <a:normAutofit/>
          </a:bodyPr>
          <a:lstStyle/>
          <a:p>
            <a:r>
              <a:rPr lang="en-US" sz="3600" dirty="0"/>
              <a:t>Paul then uses his customary phrase, “</a:t>
            </a:r>
            <a:r>
              <a:rPr lang="en-US" sz="3600" i="1" dirty="0">
                <a:solidFill>
                  <a:srgbClr val="ED7D31">
                    <a:lumMod val="60000"/>
                    <a:lumOff val="40000"/>
                  </a:srgbClr>
                </a:solidFill>
                <a:latin typeface="Cambria" panose="02040503050406030204" pitchFamily="18" charset="0"/>
                <a:ea typeface="Cambria" panose="02040503050406030204" pitchFamily="18" charset="0"/>
              </a:rPr>
              <a:t>as it is written</a:t>
            </a:r>
            <a:r>
              <a:rPr lang="en-US" sz="3600" dirty="0"/>
              <a:t>” to introduce a series of </a:t>
            </a:r>
            <a:r>
              <a:rPr lang="en-US" sz="3600" b="1" i="1" dirty="0"/>
              <a:t>four</a:t>
            </a:r>
            <a:r>
              <a:rPr lang="en-US" sz="3600" dirty="0"/>
              <a:t> OT citations in </a:t>
            </a:r>
            <a:r>
              <a:rPr lang="en-US" sz="3600" dirty="0">
                <a:solidFill>
                  <a:srgbClr val="FFFF99"/>
                </a:solidFill>
              </a:rPr>
              <a:t>Romans 15:9-12</a:t>
            </a:r>
            <a:r>
              <a:rPr lang="en-US" sz="3600" dirty="0"/>
              <a:t>.</a:t>
            </a:r>
          </a:p>
          <a:p>
            <a:r>
              <a:rPr lang="en-US" sz="3600" dirty="0"/>
              <a:t>These four citations demonstrate that the inclusion of Gentiles with Jews in giving praise to God has </a:t>
            </a:r>
            <a:r>
              <a:rPr lang="en-US" sz="3600" b="1" i="1" dirty="0"/>
              <a:t>always</a:t>
            </a:r>
            <a:r>
              <a:rPr lang="en-US" sz="3600" dirty="0"/>
              <a:t> been a part of God’s purposes.</a:t>
            </a:r>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Moo, Douglas – The NIC on the NT – The Epistle to the Romans; p. 878</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19695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cs typeface="+mn-cs"/>
              </a:rPr>
              <a:t>Isaiah 11:10</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In that day the root of Jesse, who shall stand as a signal for the peoples--of him shall the nations inquire... </a:t>
            </a:r>
            <a:r>
              <a:rPr lang="en-US" sz="2800" b="0" dirty="0">
                <a:solidFill>
                  <a:srgbClr val="ED7D31">
                    <a:lumMod val="60000"/>
                    <a:lumOff val="40000"/>
                  </a:srgbClr>
                </a:solidFill>
                <a:latin typeface="+mn-lt"/>
                <a:ea typeface="Cambria" panose="02040503050406030204" pitchFamily="18" charset="0"/>
                <a:cs typeface="+mn-cs"/>
              </a:rPr>
              <a:t>(ESV)</a:t>
            </a:r>
            <a:endParaRPr lang="en-US" sz="2800" b="0" dirty="0">
              <a:solidFill>
                <a:schemeClr val="bg1"/>
              </a:solidFill>
              <a:latin typeface="+mn-lt"/>
              <a:ea typeface="Cambria" panose="02040503050406030204" pitchFamily="18" charset="0"/>
              <a:cs typeface="+mn-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196961"/>
            <a:ext cx="9144000" cy="13598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Rom 15:12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lang="en-US" sz="2800" b="0" i="1" dirty="0">
                <a:solidFill>
                  <a:srgbClr val="5B9BD5">
                    <a:lumMod val="40000"/>
                    <a:lumOff val="60000"/>
                  </a:srgbClr>
                </a:solidFill>
                <a:latin typeface="Cambria" panose="02040503050406030204" pitchFamily="18" charset="0"/>
                <a:ea typeface="Cambria" panose="02040503050406030204" pitchFamily="18" charset="0"/>
              </a:rPr>
              <a:t>And again Isaiah says, “The root of Jesse will come, even he who arises to rule the Gentiles; in him will the Gentiles hope.” </a:t>
            </a:r>
            <a:r>
              <a:rPr kumimoji="0" lang="en-US" sz="28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rPr>
              <a:t>(ESV)</a:t>
            </a:r>
          </a:p>
        </p:txBody>
      </p:sp>
    </p:spTree>
    <p:extLst>
      <p:ext uri="{BB962C8B-B14F-4D97-AF65-F5344CB8AC3E}">
        <p14:creationId xmlns:p14="http://schemas.microsoft.com/office/powerpoint/2010/main" val="5977773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719653"/>
            <a:ext cx="8582802" cy="3798882"/>
          </a:xfrm>
        </p:spPr>
        <p:txBody>
          <a:bodyPr>
            <a:normAutofit lnSpcReduction="10000"/>
          </a:bodyPr>
          <a:lstStyle/>
          <a:p>
            <a:r>
              <a:rPr lang="en-US" sz="3600" dirty="0"/>
              <a:t>As the </a:t>
            </a:r>
            <a:r>
              <a:rPr lang="en-US" sz="3600" b="1" i="1" dirty="0"/>
              <a:t>last</a:t>
            </a:r>
            <a:r>
              <a:rPr lang="en-US" sz="3600" dirty="0"/>
              <a:t> of these four Old Testament citations, Paul’s citation of </a:t>
            </a:r>
            <a:r>
              <a:rPr lang="en-US" sz="3600" dirty="0">
                <a:solidFill>
                  <a:srgbClr val="FFFF99"/>
                </a:solidFill>
              </a:rPr>
              <a:t>Isaiah 11:10 </a:t>
            </a:r>
            <a:r>
              <a:rPr lang="en-US" sz="3600" dirty="0"/>
              <a:t>(in </a:t>
            </a:r>
            <a:r>
              <a:rPr lang="en-US" sz="3600" dirty="0">
                <a:solidFill>
                  <a:srgbClr val="FFFF99"/>
                </a:solidFill>
              </a:rPr>
              <a:t>Romans 15:12</a:t>
            </a:r>
            <a:r>
              <a:rPr lang="en-US" sz="3600" dirty="0"/>
              <a:t>) demonstrates that the Gentiles participation in the praise of God (as illustrated in the </a:t>
            </a:r>
            <a:r>
              <a:rPr lang="en-US" sz="3600" b="1" i="1" dirty="0"/>
              <a:t>previous</a:t>
            </a:r>
            <a:r>
              <a:rPr lang="en-US" sz="3600" dirty="0"/>
              <a:t> three OT citations that he gave in </a:t>
            </a:r>
            <a:r>
              <a:rPr lang="en-US" sz="3600" dirty="0">
                <a:solidFill>
                  <a:srgbClr val="FFFF99"/>
                </a:solidFill>
              </a:rPr>
              <a:t>Romans 15:9-11</a:t>
            </a:r>
            <a:r>
              <a:rPr lang="en-US" sz="3600" dirty="0"/>
              <a:t>) took place </a:t>
            </a:r>
            <a:r>
              <a:rPr lang="en-US" sz="3600" b="1" i="1" dirty="0"/>
              <a:t>because of </a:t>
            </a:r>
            <a:r>
              <a:rPr lang="en-US" sz="3600" dirty="0"/>
              <a:t>the work of Christ as Messiah (“</a:t>
            </a:r>
            <a:r>
              <a:rPr lang="en-US" sz="3600" b="0" i="1" dirty="0">
                <a:solidFill>
                  <a:srgbClr val="ED7D31">
                    <a:lumMod val="60000"/>
                    <a:lumOff val="40000"/>
                  </a:srgbClr>
                </a:solidFill>
                <a:latin typeface="Cambria" panose="02040503050406030204" pitchFamily="18" charset="0"/>
                <a:ea typeface="Cambria" panose="02040503050406030204" pitchFamily="18" charset="0"/>
                <a:cs typeface="+mn-cs"/>
              </a:rPr>
              <a:t>the root of Jesse</a:t>
            </a:r>
            <a:r>
              <a:rPr lang="en-US" sz="3600" dirty="0"/>
              <a:t>”).</a:t>
            </a:r>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Moo, Douglas – The NIC on the NT – The Epistle to the Romans; p. 880</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19695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cs typeface="+mn-cs"/>
              </a:rPr>
              <a:t>Isaiah 11:10</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In that day the root of Jesse, who shall stand as a signal for the peoples--of him shall the nations inquire... </a:t>
            </a:r>
            <a:r>
              <a:rPr lang="en-US" sz="2800" b="0" dirty="0">
                <a:solidFill>
                  <a:srgbClr val="ED7D31">
                    <a:lumMod val="60000"/>
                    <a:lumOff val="40000"/>
                  </a:srgbClr>
                </a:solidFill>
                <a:latin typeface="+mn-lt"/>
                <a:ea typeface="Cambria" panose="02040503050406030204" pitchFamily="18" charset="0"/>
                <a:cs typeface="+mn-cs"/>
              </a:rPr>
              <a:t>(ESV)</a:t>
            </a:r>
            <a:endParaRPr lang="en-US" sz="2800" b="0" dirty="0">
              <a:solidFill>
                <a:schemeClr val="bg1"/>
              </a:solidFill>
              <a:latin typeface="+mn-lt"/>
              <a:ea typeface="Cambria" panose="02040503050406030204" pitchFamily="18" charset="0"/>
              <a:cs typeface="+mn-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196961"/>
            <a:ext cx="9144000" cy="13598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Rom 15:12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lang="en-US" sz="2800" b="0" i="1" dirty="0">
                <a:solidFill>
                  <a:srgbClr val="5B9BD5">
                    <a:lumMod val="40000"/>
                    <a:lumOff val="60000"/>
                  </a:srgbClr>
                </a:solidFill>
                <a:latin typeface="Cambria" panose="02040503050406030204" pitchFamily="18" charset="0"/>
                <a:ea typeface="Cambria" panose="02040503050406030204" pitchFamily="18" charset="0"/>
              </a:rPr>
              <a:t>And again Isaiah says, “The root of Jesse will come, even he who arises to rule the Gentiles; in him will the Gentiles hope.” </a:t>
            </a:r>
            <a:r>
              <a:rPr kumimoji="0" lang="en-US" sz="28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rPr>
              <a:t>(ESV)</a:t>
            </a:r>
          </a:p>
        </p:txBody>
      </p:sp>
    </p:spTree>
    <p:extLst>
      <p:ext uri="{BB962C8B-B14F-4D97-AF65-F5344CB8AC3E}">
        <p14:creationId xmlns:p14="http://schemas.microsoft.com/office/powerpoint/2010/main" val="25662636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719653"/>
            <a:ext cx="8582802" cy="3798882"/>
          </a:xfrm>
        </p:spPr>
        <p:txBody>
          <a:bodyPr>
            <a:normAutofit fontScale="92500" lnSpcReduction="20000"/>
          </a:bodyPr>
          <a:lstStyle/>
          <a:p>
            <a:r>
              <a:rPr lang="en-US" sz="4000" dirty="0"/>
              <a:t>Notice too, that Paul’s use of Isaiah 11:10 fits well with the rest of Isaiah 11. </a:t>
            </a:r>
          </a:p>
          <a:p>
            <a:r>
              <a:rPr lang="en-US" sz="4000" dirty="0"/>
              <a:t>As we’ve seen in the last two weeks that we spend covering chapter 11, there are references </a:t>
            </a:r>
            <a:r>
              <a:rPr lang="en-US" sz="4000" b="1" i="1" dirty="0"/>
              <a:t>throughout</a:t>
            </a:r>
            <a:r>
              <a:rPr lang="en-US" sz="4000" dirty="0"/>
              <a:t> this chapter to the Messiah’s future kingdom which will include a </a:t>
            </a:r>
            <a:r>
              <a:rPr lang="en-US" sz="4000" b="1" i="1" dirty="0"/>
              <a:t>unified Jewish remnant </a:t>
            </a:r>
            <a:r>
              <a:rPr lang="en-US" sz="4000" dirty="0"/>
              <a:t>along with a number of </a:t>
            </a:r>
            <a:r>
              <a:rPr lang="en-US" sz="4000" b="1" i="1" dirty="0"/>
              <a:t>Gentiles</a:t>
            </a:r>
            <a:r>
              <a:rPr lang="en-US" sz="4000" dirty="0"/>
              <a:t> which he will draw from among the Gentile nations.</a:t>
            </a:r>
            <a:endParaRPr lang="en-US" sz="36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Moo, Douglas – The NIC on the NT – The Epistle to the Romans; p. 880</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19695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cs typeface="+mn-cs"/>
              </a:rPr>
              <a:t>Isaiah 11:10</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In that day the root of Jesse, who shall stand as a signal for the peoples--of him shall the nations inquire... </a:t>
            </a:r>
            <a:r>
              <a:rPr lang="en-US" sz="2800" b="0" dirty="0">
                <a:solidFill>
                  <a:srgbClr val="ED7D31">
                    <a:lumMod val="60000"/>
                    <a:lumOff val="40000"/>
                  </a:srgbClr>
                </a:solidFill>
                <a:latin typeface="+mn-lt"/>
                <a:ea typeface="Cambria" panose="02040503050406030204" pitchFamily="18" charset="0"/>
                <a:cs typeface="+mn-cs"/>
              </a:rPr>
              <a:t>(ESV)</a:t>
            </a:r>
            <a:endParaRPr lang="en-US" sz="2800" b="0" dirty="0">
              <a:solidFill>
                <a:schemeClr val="bg1"/>
              </a:solidFill>
              <a:latin typeface="+mn-lt"/>
              <a:ea typeface="Cambria" panose="02040503050406030204" pitchFamily="18" charset="0"/>
              <a:cs typeface="+mn-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196961"/>
            <a:ext cx="9144000" cy="135983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Rom 15:12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lang="en-US" sz="2800" b="0" i="1" dirty="0">
                <a:solidFill>
                  <a:srgbClr val="5B9BD5">
                    <a:lumMod val="40000"/>
                    <a:lumOff val="60000"/>
                  </a:srgbClr>
                </a:solidFill>
                <a:latin typeface="Cambria" panose="02040503050406030204" pitchFamily="18" charset="0"/>
                <a:ea typeface="Cambria" panose="02040503050406030204" pitchFamily="18" charset="0"/>
              </a:rPr>
              <a:t>And again Isaiah says, “The root of Jesse will come, even he who arises to rule the Gentiles; in him will the Gentiles hope.” </a:t>
            </a:r>
            <a:r>
              <a:rPr kumimoji="0" lang="en-US" sz="28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rPr>
              <a:t>(ESV)</a:t>
            </a:r>
          </a:p>
        </p:txBody>
      </p:sp>
    </p:spTree>
    <p:extLst>
      <p:ext uri="{BB962C8B-B14F-4D97-AF65-F5344CB8AC3E}">
        <p14:creationId xmlns:p14="http://schemas.microsoft.com/office/powerpoint/2010/main" val="184472793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cover </a:t>
            </a:r>
            <a:r>
              <a:rPr lang="en-US" sz="3600" dirty="0">
                <a:solidFill>
                  <a:srgbClr val="FFFF99"/>
                </a:solidFill>
              </a:rPr>
              <a:t>Isaiah 14:3-23</a:t>
            </a:r>
            <a:r>
              <a:rPr lang="en-US" sz="3600" dirty="0"/>
              <a:t>, which is a</a:t>
            </a:r>
            <a:r>
              <a:rPr lang="en-US" sz="3600" dirty="0">
                <a:solidFill>
                  <a:srgbClr val="FFFF99"/>
                </a:solidFill>
              </a:rPr>
              <a:t> Taunt Against the King of Babylon</a:t>
            </a:r>
            <a:r>
              <a:rPr lang="en-US" sz="3600" dirty="0"/>
              <a:t>. </a:t>
            </a:r>
          </a:p>
          <a:p>
            <a:pPr marL="0" indent="0">
              <a:buNone/>
            </a:pPr>
            <a:r>
              <a:rPr lang="en-US" sz="3600" dirty="0"/>
              <a:t>By way of introduction, we may take a </a:t>
            </a:r>
            <a:r>
              <a:rPr lang="en-US" sz="3600" b="1" i="1" dirty="0"/>
              <a:t>brief</a:t>
            </a:r>
            <a:r>
              <a:rPr lang="en-US" sz="3600" dirty="0"/>
              <a:t> look at Isaiah 13:1-22 which describes </a:t>
            </a:r>
            <a:r>
              <a:rPr lang="en-US" sz="3600" dirty="0">
                <a:solidFill>
                  <a:srgbClr val="FFFF99"/>
                </a:solidFill>
              </a:rPr>
              <a:t>The Fall of Babylon</a:t>
            </a:r>
            <a:r>
              <a:rPr lang="en-US" sz="3600" dirty="0"/>
              <a:t>.</a:t>
            </a:r>
          </a:p>
          <a:p>
            <a:pPr marL="0" indent="0">
              <a:buNone/>
            </a:pPr>
            <a:r>
              <a:rPr lang="en-US" dirty="0"/>
              <a:t> </a:t>
            </a:r>
          </a:p>
        </p:txBody>
      </p:sp>
    </p:spTree>
    <p:extLst>
      <p:ext uri="{BB962C8B-B14F-4D97-AF65-F5344CB8AC3E}">
        <p14:creationId xmlns:p14="http://schemas.microsoft.com/office/powerpoint/2010/main" val="10413952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8475178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918324"/>
            <a:ext cx="8991600" cy="5939676"/>
          </a:xfrm>
        </p:spPr>
        <p:txBody>
          <a:bodyPr>
            <a:normAutofit fontScale="85000" lnSpcReduction="20000"/>
          </a:bodyPr>
          <a:lstStyle/>
          <a:p>
            <a:r>
              <a:rPr lang="en-US" sz="3200" dirty="0"/>
              <a:t>Do you sometimes find it difficult to track with Isaiah when he uses very concrete physical descriptions to metaphorically prophesy spiritual realities – such as the reconciled northern and southern kingdoms looting and enslaving their neighboring enemies serving as a metaphor of members of Christ’s church working together in harmony as they spread the gospel to the former enemies of God?</a:t>
            </a:r>
          </a:p>
          <a:p>
            <a:r>
              <a:rPr lang="en-US" sz="3200" dirty="0"/>
              <a:t>Or do you think maybe I got that one wrong?</a:t>
            </a:r>
          </a:p>
          <a:p>
            <a:r>
              <a:rPr lang="en-US" sz="3200" dirty="0"/>
              <a:t>Why do you think Isaiah uses these kinds of metaphors?</a:t>
            </a:r>
          </a:p>
          <a:p>
            <a:r>
              <a:rPr lang="en-US" sz="3200" dirty="0"/>
              <a:t>Could he be doing it for the same reason that Jesus used parables?</a:t>
            </a:r>
          </a:p>
          <a:p>
            <a:pPr lvl="1"/>
            <a:r>
              <a:rPr lang="en-US" i="1" dirty="0">
                <a:solidFill>
                  <a:srgbClr val="0000FF"/>
                </a:solidFill>
                <a:latin typeface="Cambria" panose="02040503050406030204" pitchFamily="18" charset="0"/>
                <a:ea typeface="Cambria" panose="02040503050406030204" pitchFamily="18" charset="0"/>
              </a:rPr>
              <a:t>When [Jesus] was alone, those around him with the twelve asked him about the parables. He said to them, “The secret of the kingdom of God has been given to you. But to those outside, everything is in parables,  “so that although they look they may look but not see, and although they hear they may hear but not understand, so they may not repent and be forgiven.” </a:t>
            </a:r>
            <a:r>
              <a:rPr lang="en-US" dirty="0"/>
              <a:t>(Mark 4:10-12)</a:t>
            </a:r>
            <a:endParaRPr lang="en-US" i="1" dirty="0">
              <a:solidFill>
                <a:srgbClr val="0000FF"/>
              </a:solidFill>
              <a:latin typeface="Cambria" panose="02040503050406030204" pitchFamily="18" charset="0"/>
              <a:ea typeface="Cambria" panose="02040503050406030204" pitchFamily="18" charset="0"/>
            </a:endParaRPr>
          </a:p>
          <a:p>
            <a:endParaRPr lang="en-US" dirty="0"/>
          </a:p>
          <a:p>
            <a:pPr marL="0" indent="0">
              <a:buNone/>
            </a:pP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37441450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895518"/>
          </a:xfrm>
        </p:spPr>
        <p:txBody>
          <a:bodyPr>
            <a:noAutofit/>
          </a:bodyPr>
          <a:lstStyle/>
          <a:p>
            <a:r>
              <a:rPr lang="en-US" sz="4000" dirty="0">
                <a:solidFill>
                  <a:srgbClr val="FFFF99"/>
                </a:solidFill>
              </a:rPr>
              <a:t>Bridge Passage </a:t>
            </a:r>
            <a:br>
              <a:rPr lang="en-US" sz="4000" dirty="0">
                <a:solidFill>
                  <a:srgbClr val="FFFF99"/>
                </a:solidFill>
              </a:rPr>
            </a:br>
            <a:r>
              <a:rPr lang="en-US" sz="4000" dirty="0">
                <a:solidFill>
                  <a:srgbClr val="FFFF99"/>
                </a:solidFill>
              </a:rPr>
              <a:t>Between the First and Last Sections</a:t>
            </a:r>
            <a:br>
              <a:rPr lang="en-US" sz="4000" dirty="0">
                <a:solidFill>
                  <a:srgbClr val="FFFF99"/>
                </a:solidFill>
              </a:rPr>
            </a:br>
            <a:r>
              <a:rPr lang="en-US" sz="4000" dirty="0"/>
              <a:t>(</a:t>
            </a:r>
            <a:r>
              <a:rPr lang="en-US" sz="4000" dirty="0">
                <a:solidFill>
                  <a:srgbClr val="FFFF99"/>
                </a:solidFill>
              </a:rPr>
              <a:t>Isaiah 11:10-11</a:t>
            </a:r>
            <a:r>
              <a:rPr lang="en-US" sz="4000" dirty="0"/>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2127059"/>
            <a:ext cx="8849665" cy="4668150"/>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that time a root from Jesse will stand like a signal flag for the nations. Nations will look to him for guidance, and his residence will be majestic. </a:t>
            </a:r>
            <a:r>
              <a:rPr lang="en-US" sz="3600" baseline="30000" dirty="0">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that time the Lord will again lift his hand to reclaim the remnant of his people from Assyria, Egypt, </a:t>
            </a:r>
            <a:r>
              <a:rPr lang="en-US" sz="3600" b="0" i="1" u="none" strike="noStrike" baseline="0" dirty="0" err="1">
                <a:solidFill>
                  <a:schemeClr val="accent2">
                    <a:lumMod val="60000"/>
                    <a:lumOff val="40000"/>
                  </a:schemeClr>
                </a:solidFill>
                <a:latin typeface="Cambria" panose="02040503050406030204" pitchFamily="18" charset="0"/>
                <a:ea typeface="Cambria" panose="02040503050406030204" pitchFamily="18" charset="0"/>
              </a:rPr>
              <a:t>Pathros</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Cush, Elam, Shinar, Hamath, and the seacoasts. </a:t>
            </a:r>
          </a:p>
        </p:txBody>
      </p:sp>
    </p:spTree>
    <p:extLst>
      <p:ext uri="{BB962C8B-B14F-4D97-AF65-F5344CB8AC3E}">
        <p14:creationId xmlns:p14="http://schemas.microsoft.com/office/powerpoint/2010/main" val="1572981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5"/>
            <a:ext cx="9144000" cy="140495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11:10</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At that time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 root from Jesse will stand like a signal flag for the nations. Nations will look to him for guidance, and his residence will be majestic. </a:t>
            </a:r>
            <a:endParaRPr kumimoji="0" lang="en-US" sz="28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589408"/>
            <a:ext cx="8582802" cy="4999766"/>
          </a:xfrm>
        </p:spPr>
        <p:txBody>
          <a:bodyPr>
            <a:normAutofit lnSpcReduction="10000"/>
          </a:bodyPr>
          <a:lstStyle/>
          <a:p>
            <a:r>
              <a:rPr lang="en-US" sz="3600" dirty="0"/>
              <a:t>This verse and the next are transitional, having in common the phrase “</a:t>
            </a:r>
            <a:r>
              <a:rPr lang="en-US" sz="3600" i="1" dirty="0">
                <a:solidFill>
                  <a:srgbClr val="ED7D31">
                    <a:lumMod val="60000"/>
                    <a:lumOff val="40000"/>
                  </a:srgbClr>
                </a:solidFill>
                <a:latin typeface="Cambria" panose="02040503050406030204" pitchFamily="18" charset="0"/>
                <a:ea typeface="Cambria" panose="02040503050406030204" pitchFamily="18" charset="0"/>
              </a:rPr>
              <a:t>At that time</a:t>
            </a:r>
            <a:r>
              <a:rPr lang="en-US" sz="3600" dirty="0"/>
              <a:t>” – a future day brought about by Yahweh which is described in the previous four verses (6-9).</a:t>
            </a:r>
          </a:p>
          <a:p>
            <a:r>
              <a:rPr lang="en-US" sz="3600" dirty="0"/>
              <a:t>As we saw last week, those verses give a description of eternal state where Messiah reigns supreme on his “</a:t>
            </a:r>
            <a:r>
              <a:rPr lang="en-US" sz="3600" i="1" dirty="0">
                <a:solidFill>
                  <a:srgbClr val="ED7D31">
                    <a:lumMod val="60000"/>
                    <a:lumOff val="40000"/>
                  </a:srgbClr>
                </a:solidFill>
                <a:latin typeface="Cambria" panose="02040503050406030204" pitchFamily="18" charset="0"/>
                <a:ea typeface="Cambria" panose="02040503050406030204" pitchFamily="18" charset="0"/>
              </a:rPr>
              <a:t>holy mountain</a:t>
            </a:r>
            <a:r>
              <a:rPr lang="en-US" sz="3600" dirty="0"/>
              <a:t>” (Isaiah 11:9) in the “</a:t>
            </a:r>
            <a:r>
              <a:rPr lang="en-US" sz="3600" i="1" dirty="0">
                <a:solidFill>
                  <a:srgbClr val="ED7D31">
                    <a:lumMod val="60000"/>
                    <a:lumOff val="40000"/>
                  </a:srgbClr>
                </a:solidFill>
                <a:latin typeface="Cambria" panose="02040503050406030204" pitchFamily="18" charset="0"/>
                <a:ea typeface="Cambria" panose="02040503050406030204" pitchFamily="18" charset="0"/>
              </a:rPr>
              <a:t>new heavens and new earth</a:t>
            </a:r>
            <a:r>
              <a:rPr lang="en-US" sz="3600" dirty="0"/>
              <a:t>” (cf. Isaiah 65:17).</a:t>
            </a:r>
          </a:p>
          <a:p>
            <a:endParaRPr lang="en-US" sz="3600" dirty="0"/>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282-283)</a:t>
            </a:r>
          </a:p>
        </p:txBody>
      </p:sp>
    </p:spTree>
    <p:extLst>
      <p:ext uri="{BB962C8B-B14F-4D97-AF65-F5344CB8AC3E}">
        <p14:creationId xmlns:p14="http://schemas.microsoft.com/office/powerpoint/2010/main" val="25320157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5"/>
            <a:ext cx="9144000" cy="140495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11:10</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At that time a root from Jesse will stand like a signal flag for the nations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Nations will look to him for guidance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and his residence will be majestic. </a:t>
            </a:r>
            <a:endParaRPr kumimoji="0" lang="en-US" sz="28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436354"/>
            <a:ext cx="8582802" cy="5152820"/>
          </a:xfrm>
        </p:spPr>
        <p:txBody>
          <a:bodyPr>
            <a:normAutofit fontScale="85000" lnSpcReduction="20000"/>
          </a:bodyPr>
          <a:lstStyle/>
          <a:p>
            <a:r>
              <a:rPr lang="en-US" sz="3600" dirty="0"/>
              <a:t>We’re told here that “</a:t>
            </a:r>
            <a:r>
              <a:rPr lang="en-US" sz="3600" i="1" dirty="0">
                <a:solidFill>
                  <a:srgbClr val="ED7D31">
                    <a:lumMod val="60000"/>
                    <a:lumOff val="40000"/>
                  </a:srgbClr>
                </a:solidFill>
                <a:latin typeface="Cambria" panose="02040503050406030204" pitchFamily="18" charset="0"/>
                <a:ea typeface="Cambria" panose="02040503050406030204" pitchFamily="18" charset="0"/>
              </a:rPr>
              <a:t>at that time </a:t>
            </a:r>
            <a:r>
              <a:rPr lang="en-US" sz="3600" dirty="0"/>
              <a:t>”, when Messiah (identified here as a “</a:t>
            </a:r>
            <a:r>
              <a:rPr lang="en-US" sz="3600" i="1" dirty="0">
                <a:solidFill>
                  <a:srgbClr val="ED7D31">
                    <a:lumMod val="60000"/>
                    <a:lumOff val="40000"/>
                  </a:srgbClr>
                </a:solidFill>
                <a:latin typeface="Cambria" panose="02040503050406030204" pitchFamily="18" charset="0"/>
                <a:ea typeface="Cambria" panose="02040503050406030204" pitchFamily="18" charset="0"/>
              </a:rPr>
              <a:t>a root from Jesse</a:t>
            </a:r>
            <a:r>
              <a:rPr lang="en-US" sz="3600" dirty="0"/>
              <a:t>”) has established his kingdom, he will be elevated as a “</a:t>
            </a:r>
            <a:r>
              <a:rPr lang="en-US" sz="3600" i="1" dirty="0">
                <a:solidFill>
                  <a:srgbClr val="ED7D31">
                    <a:lumMod val="60000"/>
                    <a:lumOff val="40000"/>
                  </a:srgbClr>
                </a:solidFill>
                <a:latin typeface="Cambria" panose="02040503050406030204" pitchFamily="18" charset="0"/>
                <a:ea typeface="Cambria" panose="02040503050406030204" pitchFamily="18" charset="0"/>
              </a:rPr>
              <a:t>signal flag</a:t>
            </a:r>
            <a:r>
              <a:rPr lang="en-US" sz="3600" dirty="0"/>
              <a:t>” or banner, to which the [Gentile] “</a:t>
            </a:r>
            <a:r>
              <a:rPr lang="en-US" sz="3600" i="1" dirty="0">
                <a:solidFill>
                  <a:srgbClr val="ED7D31">
                    <a:lumMod val="60000"/>
                    <a:lumOff val="40000"/>
                  </a:srgbClr>
                </a:solidFill>
                <a:latin typeface="Cambria" panose="02040503050406030204" pitchFamily="18" charset="0"/>
                <a:ea typeface="Cambria" panose="02040503050406030204" pitchFamily="18" charset="0"/>
              </a:rPr>
              <a:t>nations</a:t>
            </a:r>
            <a:r>
              <a:rPr lang="en-US" sz="3600" dirty="0"/>
              <a:t>” will rally. </a:t>
            </a:r>
          </a:p>
          <a:p>
            <a:r>
              <a:rPr lang="en-US" sz="3600" dirty="0"/>
              <a:t>Furthermore, it tells us that the Gentile “</a:t>
            </a:r>
            <a:r>
              <a:rPr lang="en-US" sz="3600" i="1" dirty="0">
                <a:solidFill>
                  <a:srgbClr val="ED7D31">
                    <a:lumMod val="60000"/>
                    <a:lumOff val="40000"/>
                  </a:srgbClr>
                </a:solidFill>
                <a:latin typeface="Cambria" panose="02040503050406030204" pitchFamily="18" charset="0"/>
                <a:ea typeface="Cambria" panose="02040503050406030204" pitchFamily="18" charset="0"/>
              </a:rPr>
              <a:t>nations</a:t>
            </a:r>
            <a:r>
              <a:rPr lang="en-US" sz="3600" dirty="0"/>
              <a:t>” will “</a:t>
            </a:r>
            <a:r>
              <a:rPr lang="en-US" sz="3600" i="1" dirty="0">
                <a:solidFill>
                  <a:srgbClr val="ED7D31">
                    <a:lumMod val="60000"/>
                    <a:lumOff val="40000"/>
                  </a:srgbClr>
                </a:solidFill>
                <a:latin typeface="Cambria" panose="02040503050406030204" pitchFamily="18" charset="0"/>
                <a:ea typeface="Cambria" panose="02040503050406030204" pitchFamily="18" charset="0"/>
              </a:rPr>
              <a:t>look… for guidance</a:t>
            </a:r>
            <a:r>
              <a:rPr lang="en-US" sz="3600" dirty="0"/>
              <a:t>” to </a:t>
            </a:r>
            <a:r>
              <a:rPr lang="en-US" sz="3600" b="1" i="1" dirty="0"/>
              <a:t>Messiah</a:t>
            </a:r>
            <a:r>
              <a:rPr lang="en-US" sz="3600" dirty="0"/>
              <a:t> – the one who can answer their questions, and is worthy of their adoration.</a:t>
            </a:r>
          </a:p>
          <a:p>
            <a:r>
              <a:rPr lang="en-US" sz="3600" dirty="0"/>
              <a:t>Isaiah 65:1 tells us that Messiah will say, concerning these Gentile nations: </a:t>
            </a:r>
          </a:p>
          <a:p>
            <a:pPr lvl="1"/>
            <a:r>
              <a:rPr lang="en-US" sz="3200" i="1" dirty="0">
                <a:solidFill>
                  <a:srgbClr val="ED7D31">
                    <a:lumMod val="60000"/>
                    <a:lumOff val="40000"/>
                  </a:srgbClr>
                </a:solidFill>
                <a:latin typeface="Cambria" panose="02040503050406030204" pitchFamily="18" charset="0"/>
                <a:ea typeface="Cambria" panose="02040503050406030204" pitchFamily="18" charset="0"/>
              </a:rPr>
              <a:t>I made myself available </a:t>
            </a:r>
            <a:r>
              <a:rPr lang="en-US" sz="3200" b="1" i="1" dirty="0">
                <a:solidFill>
                  <a:schemeClr val="accent2"/>
                </a:solidFill>
                <a:latin typeface="Cambria" panose="02040503050406030204" pitchFamily="18" charset="0"/>
                <a:ea typeface="Cambria" panose="02040503050406030204" pitchFamily="18" charset="0"/>
              </a:rPr>
              <a:t>to those… who did not look for me</a:t>
            </a:r>
            <a:r>
              <a:rPr lang="en-US" sz="3200" i="1" dirty="0">
                <a:solidFill>
                  <a:srgbClr val="ED7D31">
                    <a:lumMod val="60000"/>
                    <a:lumOff val="40000"/>
                  </a:srgbClr>
                </a:solidFill>
                <a:latin typeface="Cambria" panose="02040503050406030204" pitchFamily="18" charset="0"/>
                <a:ea typeface="Cambria" panose="02040503050406030204" pitchFamily="18" charset="0"/>
              </a:rPr>
              <a:t>. I said, ‘Here I am! …</a:t>
            </a:r>
            <a:r>
              <a:rPr lang="en-US" sz="3200" b="1" i="1" dirty="0">
                <a:solidFill>
                  <a:schemeClr val="accent2"/>
                </a:solidFill>
                <a:latin typeface="Cambria" panose="02040503050406030204" pitchFamily="18" charset="0"/>
                <a:ea typeface="Cambria" panose="02040503050406030204" pitchFamily="18" charset="0"/>
              </a:rPr>
              <a:t>to a nation that did not invoke my name</a:t>
            </a:r>
            <a:r>
              <a:rPr lang="en-US" sz="3200" i="1" dirty="0">
                <a:solidFill>
                  <a:srgbClr val="ED7D31">
                    <a:lumMod val="60000"/>
                    <a:lumOff val="40000"/>
                  </a:srgbClr>
                </a:solidFill>
                <a:latin typeface="Cambria" panose="02040503050406030204" pitchFamily="18" charset="0"/>
                <a:ea typeface="Cambria" panose="02040503050406030204" pitchFamily="18" charset="0"/>
              </a:rPr>
              <a:t>. </a:t>
            </a:r>
          </a:p>
          <a:p>
            <a:endParaRPr lang="en-US" sz="3600" dirty="0"/>
          </a:p>
          <a:p>
            <a:endParaRPr lang="en-US" sz="3600" dirty="0"/>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282-283)</a:t>
            </a:r>
          </a:p>
        </p:txBody>
      </p:sp>
    </p:spTree>
    <p:extLst>
      <p:ext uri="{BB962C8B-B14F-4D97-AF65-F5344CB8AC3E}">
        <p14:creationId xmlns:p14="http://schemas.microsoft.com/office/powerpoint/2010/main" val="247523112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5"/>
            <a:ext cx="9144000" cy="140495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11:10</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that time a root from Jesse will stand like a signal flag for the nations. Nations will look to him for guidance, and his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residence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will be majestic. </a:t>
            </a:r>
            <a:endParaRPr kumimoji="0" lang="en-US" sz="28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589408"/>
            <a:ext cx="8582802" cy="4999766"/>
          </a:xfrm>
        </p:spPr>
        <p:txBody>
          <a:bodyPr>
            <a:normAutofit/>
          </a:bodyPr>
          <a:lstStyle/>
          <a:p>
            <a:r>
              <a:rPr lang="en-US" sz="3600" dirty="0"/>
              <a:t>Messiah, upon whom the Spirit has “rested” (Isaiah 11:2), is provided with a “</a:t>
            </a:r>
            <a:r>
              <a:rPr lang="en-US" sz="3600" i="1" dirty="0">
                <a:solidFill>
                  <a:srgbClr val="ED7D31">
                    <a:lumMod val="60000"/>
                    <a:lumOff val="40000"/>
                  </a:srgbClr>
                </a:solidFill>
                <a:latin typeface="Cambria" panose="02040503050406030204" pitchFamily="18" charset="0"/>
                <a:ea typeface="Cambria" panose="02040503050406030204" pitchFamily="18" charset="0"/>
              </a:rPr>
              <a:t>residence</a:t>
            </a:r>
            <a:r>
              <a:rPr lang="en-US" sz="3600" dirty="0"/>
              <a:t>” (literally “a resting place” in the Hebrew) </a:t>
            </a:r>
          </a:p>
          <a:p>
            <a:r>
              <a:rPr lang="en-US" sz="3600" dirty="0"/>
              <a:t>“</a:t>
            </a:r>
            <a:r>
              <a:rPr lang="en-US" sz="3600" i="1" dirty="0">
                <a:solidFill>
                  <a:srgbClr val="ED7D31">
                    <a:lumMod val="60000"/>
                    <a:lumOff val="40000"/>
                  </a:srgbClr>
                </a:solidFill>
                <a:latin typeface="Cambria" panose="02040503050406030204" pitchFamily="18" charset="0"/>
                <a:ea typeface="Cambria" panose="02040503050406030204" pitchFamily="18" charset="0"/>
              </a:rPr>
              <a:t>Resting place</a:t>
            </a:r>
            <a:r>
              <a:rPr lang="en-US" sz="3600" dirty="0"/>
              <a:t>” is a term applied to the </a:t>
            </a:r>
            <a:r>
              <a:rPr lang="en-US" sz="3600" b="1" i="1" dirty="0"/>
              <a:t>promised land </a:t>
            </a:r>
            <a:r>
              <a:rPr lang="en-US" sz="3600" dirty="0"/>
              <a:t>(Deut 12:9), but </a:t>
            </a:r>
            <a:r>
              <a:rPr lang="en-US" sz="3600" b="1" i="1" dirty="0"/>
              <a:t>here</a:t>
            </a:r>
            <a:r>
              <a:rPr lang="en-US" sz="3600" dirty="0"/>
              <a:t> it is used of </a:t>
            </a:r>
            <a:r>
              <a:rPr lang="en-US" sz="3600" b="1" i="1" dirty="0"/>
              <a:t>Mount Zion</a:t>
            </a:r>
            <a:r>
              <a:rPr lang="en-US" sz="3600" dirty="0"/>
              <a:t>, as in Psalm 132:</a:t>
            </a:r>
          </a:p>
          <a:p>
            <a:pPr lvl="1"/>
            <a:r>
              <a:rPr lang="en-US" sz="3200" i="1" dirty="0">
                <a:solidFill>
                  <a:srgbClr val="ED7D31">
                    <a:lumMod val="60000"/>
                    <a:lumOff val="40000"/>
                  </a:srgbClr>
                </a:solidFill>
                <a:latin typeface="Cambria" panose="02040503050406030204" pitchFamily="18" charset="0"/>
                <a:ea typeface="Cambria" panose="02040503050406030204" pitchFamily="18" charset="0"/>
              </a:rPr>
              <a:t>Ascend, O Lord, to your </a:t>
            </a:r>
            <a:r>
              <a:rPr lang="en-US" sz="3200" b="1" i="1" dirty="0">
                <a:solidFill>
                  <a:schemeClr val="accent2"/>
                </a:solidFill>
                <a:latin typeface="Cambria" panose="02040503050406030204" pitchFamily="18" charset="0"/>
                <a:ea typeface="Cambria" panose="02040503050406030204" pitchFamily="18" charset="0"/>
              </a:rPr>
              <a:t>resting place</a:t>
            </a:r>
            <a:r>
              <a:rPr lang="en-US" sz="3200" i="1" dirty="0">
                <a:solidFill>
                  <a:srgbClr val="ED7D31">
                    <a:lumMod val="60000"/>
                    <a:lumOff val="40000"/>
                  </a:srgbClr>
                </a:solidFill>
                <a:latin typeface="Cambria" panose="02040503050406030204" pitchFamily="18" charset="0"/>
                <a:ea typeface="Cambria" panose="02040503050406030204" pitchFamily="18" charset="0"/>
              </a:rPr>
              <a:t>, you and the ark of your strength… He said, “This will be my </a:t>
            </a:r>
            <a:r>
              <a:rPr lang="en-US" sz="3200" i="1" dirty="0">
                <a:solidFill>
                  <a:schemeClr val="accent2"/>
                </a:solidFill>
                <a:latin typeface="Cambria" panose="02040503050406030204" pitchFamily="18" charset="0"/>
                <a:ea typeface="Cambria" panose="02040503050406030204" pitchFamily="18" charset="0"/>
              </a:rPr>
              <a:t>resting place </a:t>
            </a:r>
            <a:r>
              <a:rPr lang="en-US" sz="3200" i="1" dirty="0">
                <a:solidFill>
                  <a:srgbClr val="ED7D31">
                    <a:lumMod val="60000"/>
                    <a:lumOff val="40000"/>
                  </a:srgbClr>
                </a:solidFill>
                <a:latin typeface="Cambria" panose="02040503050406030204" pitchFamily="18" charset="0"/>
                <a:ea typeface="Cambria" panose="02040503050406030204" pitchFamily="18" charset="0"/>
              </a:rPr>
              <a:t>forever; </a:t>
            </a:r>
            <a:r>
              <a:rPr lang="en-US" sz="3200" b="1" i="1" dirty="0">
                <a:solidFill>
                  <a:schemeClr val="accent2"/>
                </a:solidFill>
                <a:latin typeface="Cambria" panose="02040503050406030204" pitchFamily="18" charset="0"/>
                <a:ea typeface="Cambria" panose="02040503050406030204" pitchFamily="18" charset="0"/>
              </a:rPr>
              <a:t>I will live here</a:t>
            </a:r>
            <a:r>
              <a:rPr lang="en-US" sz="3200" i="1" dirty="0">
                <a:solidFill>
                  <a:srgbClr val="ED7D31">
                    <a:lumMod val="60000"/>
                    <a:lumOff val="40000"/>
                  </a:srgbClr>
                </a:solidFill>
                <a:latin typeface="Cambria" panose="02040503050406030204" pitchFamily="18" charset="0"/>
                <a:ea typeface="Cambria" panose="02040503050406030204" pitchFamily="18" charset="0"/>
              </a:rPr>
              <a:t>, for I have chosen it” </a:t>
            </a:r>
            <a:r>
              <a:rPr lang="en-US" sz="3200" dirty="0"/>
              <a:t>(Psalm 132:8,14)</a:t>
            </a:r>
          </a:p>
          <a:p>
            <a:pPr lvl="1"/>
            <a:endParaRPr lang="en-US" sz="3200" i="1" dirty="0">
              <a:solidFill>
                <a:srgbClr val="ED7D31">
                  <a:lumMod val="60000"/>
                  <a:lumOff val="40000"/>
                </a:srgbClr>
              </a:solidFill>
              <a:latin typeface="Cambria" panose="02040503050406030204" pitchFamily="18" charset="0"/>
              <a:ea typeface="Cambria" panose="02040503050406030204" pitchFamily="18" charset="0"/>
            </a:endParaRPr>
          </a:p>
          <a:p>
            <a:endParaRPr lang="en-US" sz="3600" dirty="0"/>
          </a:p>
          <a:p>
            <a:endParaRPr lang="en-US" sz="3600" dirty="0"/>
          </a:p>
          <a:p>
            <a:endParaRPr lang="en-US" sz="3600" dirty="0"/>
          </a:p>
          <a:p>
            <a:endParaRPr lang="en-US" sz="3600" dirty="0"/>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282-283)</a:t>
            </a:r>
          </a:p>
        </p:txBody>
      </p:sp>
    </p:spTree>
    <p:extLst>
      <p:ext uri="{BB962C8B-B14F-4D97-AF65-F5344CB8AC3E}">
        <p14:creationId xmlns:p14="http://schemas.microsoft.com/office/powerpoint/2010/main" val="11541806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5"/>
            <a:ext cx="9144000" cy="140495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At that time the Lord will again lift his hand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to reclaim the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remnant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of his people from Assyria, Egypt, </a:t>
            </a:r>
            <a:r>
              <a:rPr kumimoji="0" lang="en-US" sz="2800" b="0" i="1" u="none" strike="noStrike" kern="1200" cap="none" spc="0" normalizeH="0" baseline="0" noProof="0" dirty="0" err="1">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Pathros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Cush, Elam, Shinar, Hamath, and the seacoasts. </a:t>
            </a:r>
            <a:endParaRPr kumimoji="0" lang="en-US" sz="28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589408"/>
            <a:ext cx="8582802" cy="4999766"/>
          </a:xfrm>
        </p:spPr>
        <p:txBody>
          <a:bodyPr>
            <a:normAutofit fontScale="92500"/>
          </a:bodyPr>
          <a:lstStyle/>
          <a:p>
            <a:r>
              <a:rPr lang="en-US" sz="3600" dirty="0"/>
              <a:t>“</a:t>
            </a:r>
            <a:r>
              <a:rPr lang="en-US" sz="3600" i="1" dirty="0">
                <a:solidFill>
                  <a:srgbClr val="ED7D31">
                    <a:lumMod val="60000"/>
                    <a:lumOff val="40000"/>
                  </a:srgbClr>
                </a:solidFill>
                <a:latin typeface="Cambria" panose="02040503050406030204" pitchFamily="18" charset="0"/>
                <a:ea typeface="Cambria" panose="02040503050406030204" pitchFamily="18" charset="0"/>
              </a:rPr>
              <a:t>At that time</a:t>
            </a:r>
            <a:r>
              <a:rPr lang="en-US" sz="3600" dirty="0"/>
              <a:t>” the Sovereign “</a:t>
            </a:r>
            <a:r>
              <a:rPr lang="en-US" sz="3600" i="1" dirty="0">
                <a:solidFill>
                  <a:srgbClr val="ED7D31">
                    <a:lumMod val="60000"/>
                    <a:lumOff val="40000"/>
                  </a:srgbClr>
                </a:solidFill>
                <a:latin typeface="Cambria" panose="02040503050406030204" pitchFamily="18" charset="0"/>
                <a:ea typeface="Cambria" panose="02040503050406030204" pitchFamily="18" charset="0"/>
              </a:rPr>
              <a:t>Lord</a:t>
            </a:r>
            <a:r>
              <a:rPr lang="en-US" sz="3600" dirty="0"/>
              <a:t>” will “</a:t>
            </a:r>
            <a:r>
              <a:rPr lang="en-US" sz="3600" i="1" dirty="0">
                <a:solidFill>
                  <a:srgbClr val="ED7D31">
                    <a:lumMod val="60000"/>
                    <a:lumOff val="40000"/>
                  </a:srgbClr>
                </a:solidFill>
                <a:latin typeface="Cambria" panose="02040503050406030204" pitchFamily="18" charset="0"/>
                <a:ea typeface="Cambria" panose="02040503050406030204" pitchFamily="18" charset="0"/>
              </a:rPr>
              <a:t>lift his hand</a:t>
            </a:r>
            <a:r>
              <a:rPr lang="en-US" sz="3600" dirty="0"/>
              <a:t>”, that is, he will exercise his power so as to achieve his purposes.</a:t>
            </a:r>
          </a:p>
          <a:p>
            <a:r>
              <a:rPr lang="en-US" sz="3600" dirty="0"/>
              <a:t>It says the Lord will “</a:t>
            </a:r>
            <a:r>
              <a:rPr lang="en-US" sz="3600" i="1" dirty="0">
                <a:solidFill>
                  <a:srgbClr val="ED7D31">
                    <a:lumMod val="60000"/>
                    <a:lumOff val="40000"/>
                  </a:srgbClr>
                </a:solidFill>
                <a:latin typeface="Cambria" panose="02040503050406030204" pitchFamily="18" charset="0"/>
                <a:ea typeface="Cambria" panose="02040503050406030204" pitchFamily="18" charset="0"/>
              </a:rPr>
              <a:t>again</a:t>
            </a:r>
            <a:r>
              <a:rPr lang="en-US" sz="3600" dirty="0"/>
              <a:t>” lift his hand – the </a:t>
            </a:r>
            <a:r>
              <a:rPr lang="en-US" sz="3600" b="1" i="1" dirty="0"/>
              <a:t>first</a:t>
            </a:r>
            <a:r>
              <a:rPr lang="en-US" sz="3600" dirty="0"/>
              <a:t> time being when he rescued his people from Egypt.</a:t>
            </a:r>
          </a:p>
          <a:p>
            <a:r>
              <a:rPr lang="en-US" sz="3600" dirty="0"/>
              <a:t>But </a:t>
            </a:r>
            <a:r>
              <a:rPr lang="en-US" sz="3600" b="1" i="1" dirty="0"/>
              <a:t>this</a:t>
            </a:r>
            <a:r>
              <a:rPr lang="en-US" sz="3600" dirty="0"/>
              <a:t> time he will not be delivering the </a:t>
            </a:r>
            <a:r>
              <a:rPr lang="en-US" sz="3600" b="1" i="1" dirty="0"/>
              <a:t>whole nation </a:t>
            </a:r>
            <a:r>
              <a:rPr lang="en-US" sz="3600" dirty="0"/>
              <a:t>of Israel (as he did in the Exodus from Egypt), but only “</a:t>
            </a:r>
            <a:r>
              <a:rPr lang="en-US" sz="3600" i="1" dirty="0">
                <a:solidFill>
                  <a:srgbClr val="ED7D31">
                    <a:lumMod val="60000"/>
                    <a:lumOff val="40000"/>
                  </a:srgbClr>
                </a:solidFill>
                <a:latin typeface="Cambria" panose="02040503050406030204" pitchFamily="18" charset="0"/>
                <a:ea typeface="Cambria" panose="02040503050406030204" pitchFamily="18" charset="0"/>
              </a:rPr>
              <a:t>the remnant</a:t>
            </a:r>
            <a:r>
              <a:rPr lang="en-US" sz="3600" dirty="0"/>
              <a:t>”, who are scattered throughout the earth.</a:t>
            </a:r>
            <a:endParaRPr lang="en-US" sz="3200" dirty="0"/>
          </a:p>
          <a:p>
            <a:pPr lvl="1"/>
            <a:endParaRPr lang="en-US" sz="3200" i="1" dirty="0">
              <a:solidFill>
                <a:srgbClr val="ED7D31">
                  <a:lumMod val="60000"/>
                  <a:lumOff val="40000"/>
                </a:srgbClr>
              </a:solidFill>
              <a:latin typeface="Cambria" panose="02040503050406030204" pitchFamily="18" charset="0"/>
              <a:ea typeface="Cambria" panose="02040503050406030204" pitchFamily="18" charset="0"/>
            </a:endParaRPr>
          </a:p>
          <a:p>
            <a:endParaRPr lang="en-US" sz="3600" dirty="0"/>
          </a:p>
          <a:p>
            <a:endParaRPr lang="en-US" sz="3600" dirty="0"/>
          </a:p>
          <a:p>
            <a:endParaRPr lang="en-US" sz="3600" dirty="0"/>
          </a:p>
          <a:p>
            <a:endParaRPr lang="en-US" sz="3600" dirty="0"/>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282-283)</a:t>
            </a:r>
          </a:p>
        </p:txBody>
      </p:sp>
    </p:spTree>
    <p:extLst>
      <p:ext uri="{BB962C8B-B14F-4D97-AF65-F5344CB8AC3E}">
        <p14:creationId xmlns:p14="http://schemas.microsoft.com/office/powerpoint/2010/main" val="5271032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5"/>
            <a:ext cx="9144000" cy="140495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that time the Lord will again lift his hand to reclaim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remnant of his people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from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Assyria, Egypt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err="1">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Pathros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Cush, Elam, Shinar, Hamath, and the seacoasts. </a:t>
            </a:r>
            <a:endParaRPr kumimoji="0" lang="en-US" sz="28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589408"/>
            <a:ext cx="8582802" cy="4999766"/>
          </a:xfrm>
        </p:spPr>
        <p:txBody>
          <a:bodyPr>
            <a:normAutofit fontScale="85000" lnSpcReduction="20000"/>
          </a:bodyPr>
          <a:lstStyle/>
          <a:p>
            <a:r>
              <a:rPr lang="en-US" sz="3600" dirty="0"/>
              <a:t>In speaking here of “</a:t>
            </a:r>
            <a:r>
              <a:rPr lang="en-US" sz="3600" i="1" dirty="0">
                <a:solidFill>
                  <a:srgbClr val="ED7D31">
                    <a:lumMod val="60000"/>
                    <a:lumOff val="40000"/>
                  </a:srgbClr>
                </a:solidFill>
                <a:latin typeface="Cambria" panose="02040503050406030204" pitchFamily="18" charset="0"/>
                <a:ea typeface="Cambria" panose="02040503050406030204" pitchFamily="18" charset="0"/>
              </a:rPr>
              <a:t>the remnant of his people</a:t>
            </a:r>
            <a:r>
              <a:rPr lang="en-US" sz="3600" dirty="0"/>
              <a:t>” the emphasis is on </a:t>
            </a:r>
            <a:r>
              <a:rPr lang="en-US" sz="3600" b="1" i="1" dirty="0"/>
              <a:t>their survival</a:t>
            </a:r>
            <a:r>
              <a:rPr lang="en-US" sz="3600" dirty="0"/>
              <a:t>.</a:t>
            </a:r>
          </a:p>
          <a:p>
            <a:r>
              <a:rPr lang="en-US" sz="3600" dirty="0"/>
              <a:t>As </a:t>
            </a:r>
            <a:r>
              <a:rPr lang="en-US" sz="3600" b="1" i="1" dirty="0"/>
              <a:t>survivors</a:t>
            </a:r>
            <a:r>
              <a:rPr lang="en-US" sz="3600" dirty="0"/>
              <a:t>, they will be reclaimed from wherever they have been scattered.</a:t>
            </a:r>
          </a:p>
          <a:p>
            <a:r>
              <a:rPr lang="en-US" sz="3600" dirty="0"/>
              <a:t>“</a:t>
            </a:r>
            <a:r>
              <a:rPr lang="en-US" sz="3600" i="1" dirty="0">
                <a:solidFill>
                  <a:srgbClr val="ED7D31">
                    <a:lumMod val="60000"/>
                    <a:lumOff val="40000"/>
                  </a:srgbClr>
                </a:solidFill>
                <a:latin typeface="Cambria" panose="02040503050406030204" pitchFamily="18" charset="0"/>
                <a:ea typeface="Cambria" panose="02040503050406030204" pitchFamily="18" charset="0"/>
              </a:rPr>
              <a:t>Assyria</a:t>
            </a:r>
            <a:r>
              <a:rPr lang="en-US" sz="3600" dirty="0"/>
              <a:t>” and “</a:t>
            </a:r>
            <a:r>
              <a:rPr lang="en-US" sz="3600" i="1" dirty="0">
                <a:solidFill>
                  <a:srgbClr val="ED7D31">
                    <a:lumMod val="60000"/>
                    <a:lumOff val="40000"/>
                  </a:srgbClr>
                </a:solidFill>
                <a:latin typeface="Cambria" panose="02040503050406030204" pitchFamily="18" charset="0"/>
                <a:ea typeface="Cambria" panose="02040503050406030204" pitchFamily="18" charset="0"/>
              </a:rPr>
              <a:t>Egypt</a:t>
            </a:r>
            <a:r>
              <a:rPr lang="en-US" sz="3600" dirty="0"/>
              <a:t>” were two superpowers of the day.</a:t>
            </a:r>
          </a:p>
          <a:p>
            <a:r>
              <a:rPr lang="en-US" sz="3600" dirty="0"/>
              <a:t>In Isaiah’s day, as the Assyrians pressed in from the </a:t>
            </a:r>
            <a:r>
              <a:rPr lang="en-US" sz="3600" b="1" i="1" dirty="0"/>
              <a:t>north</a:t>
            </a:r>
            <a:r>
              <a:rPr lang="en-US" sz="3600" dirty="0"/>
              <a:t>, many of the Jews escaped by going </a:t>
            </a:r>
            <a:r>
              <a:rPr lang="en-US" sz="3600" b="1" i="1" dirty="0"/>
              <a:t>south</a:t>
            </a:r>
            <a:r>
              <a:rPr lang="en-US" sz="3600" dirty="0"/>
              <a:t> which eventually resulted in there being a substantial Jewish community in “</a:t>
            </a:r>
            <a:r>
              <a:rPr lang="en-US" sz="3600" i="1" dirty="0">
                <a:solidFill>
                  <a:srgbClr val="ED7D31">
                    <a:lumMod val="60000"/>
                    <a:lumOff val="40000"/>
                  </a:srgbClr>
                </a:solidFill>
                <a:latin typeface="Cambria" panose="02040503050406030204" pitchFamily="18" charset="0"/>
                <a:ea typeface="Cambria" panose="02040503050406030204" pitchFamily="18" charset="0"/>
              </a:rPr>
              <a:t>Egypt</a:t>
            </a:r>
            <a:r>
              <a:rPr lang="en-US" sz="3600" dirty="0"/>
              <a:t>”.</a:t>
            </a:r>
          </a:p>
          <a:p>
            <a:r>
              <a:rPr lang="en-US" sz="3600" dirty="0"/>
              <a:t>The rest ended up being scattered in various </a:t>
            </a:r>
            <a:r>
              <a:rPr lang="en-US" sz="3600" b="1" i="1" dirty="0"/>
              <a:t>other</a:t>
            </a:r>
            <a:r>
              <a:rPr lang="en-US" sz="3600" dirty="0"/>
              <a:t> directions.</a:t>
            </a:r>
            <a:endParaRPr lang="en-US" sz="3200" dirty="0"/>
          </a:p>
          <a:p>
            <a:pPr lvl="1"/>
            <a:endParaRPr lang="en-US" sz="3200" i="1" dirty="0">
              <a:solidFill>
                <a:srgbClr val="ED7D31">
                  <a:lumMod val="60000"/>
                  <a:lumOff val="40000"/>
                </a:srgbClr>
              </a:solidFill>
              <a:latin typeface="Cambria" panose="02040503050406030204" pitchFamily="18" charset="0"/>
              <a:ea typeface="Cambria" panose="02040503050406030204" pitchFamily="18" charset="0"/>
            </a:endParaRPr>
          </a:p>
          <a:p>
            <a:endParaRPr lang="en-US" sz="3600" dirty="0"/>
          </a:p>
          <a:p>
            <a:endParaRPr lang="en-US" sz="3600" dirty="0"/>
          </a:p>
          <a:p>
            <a:endParaRPr lang="en-US" sz="3600" dirty="0"/>
          </a:p>
          <a:p>
            <a:endParaRPr lang="en-US" sz="3600" dirty="0"/>
          </a:p>
          <a:p>
            <a:endParaRPr lang="en-US" dirty="0"/>
          </a:p>
        </p:txBody>
      </p:sp>
      <p:sp>
        <p:nvSpPr>
          <p:cNvPr id="4" name="TextBox 3">
            <a:extLst>
              <a:ext uri="{FF2B5EF4-FFF2-40B4-BE49-F238E27FC236}">
                <a16:creationId xmlns:a16="http://schemas.microsoft.com/office/drawing/2014/main" id="{A98A06E6-4F65-37C6-4CC1-BA3E0486C66D}"/>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282-283)</a:t>
            </a:r>
          </a:p>
        </p:txBody>
      </p:sp>
    </p:spTree>
    <p:extLst>
      <p:ext uri="{BB962C8B-B14F-4D97-AF65-F5344CB8AC3E}">
        <p14:creationId xmlns:p14="http://schemas.microsoft.com/office/powerpoint/2010/main" val="35570990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92646-7FF1-ECF5-5130-F566F3D86C35}"/>
              </a:ext>
            </a:extLst>
          </p:cNvPr>
          <p:cNvSpPr>
            <a:spLocks noGrp="1"/>
          </p:cNvSpPr>
          <p:nvPr>
            <p:ph type="title"/>
          </p:nvPr>
        </p:nvSpPr>
        <p:spPr>
          <a:xfrm>
            <a:off x="0" y="0"/>
            <a:ext cx="9144000" cy="1321723"/>
          </a:xfrm>
        </p:spPr>
        <p:txBody>
          <a:bodyPr/>
          <a:lstStyle/>
          <a:p>
            <a:pPr algn="ctr"/>
            <a:r>
              <a:rPr lang="en-US" dirty="0"/>
              <a:t>Nations Listed in Isaiah 11:11</a:t>
            </a:r>
          </a:p>
        </p:txBody>
      </p:sp>
      <p:pic>
        <p:nvPicPr>
          <p:cNvPr id="4" name="Picture 3">
            <a:extLst>
              <a:ext uri="{FF2B5EF4-FFF2-40B4-BE49-F238E27FC236}">
                <a16:creationId xmlns:a16="http://schemas.microsoft.com/office/drawing/2014/main" id="{99D200A9-5FEF-FFF4-1FE9-B79BACEFC9B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620803" y="1563088"/>
            <a:ext cx="6067221" cy="4751271"/>
          </a:xfrm>
          <a:prstGeom prst="rect">
            <a:avLst/>
          </a:prstGeom>
        </p:spPr>
      </p:pic>
      <p:sp>
        <p:nvSpPr>
          <p:cNvPr id="5" name="TextBox 4">
            <a:extLst>
              <a:ext uri="{FF2B5EF4-FFF2-40B4-BE49-F238E27FC236}">
                <a16:creationId xmlns:a16="http://schemas.microsoft.com/office/drawing/2014/main" id="{BDFCFD89-BD1B-D860-C0C8-20FEEDCBE162}"/>
              </a:ext>
            </a:extLst>
          </p:cNvPr>
          <p:cNvSpPr txBox="1"/>
          <p:nvPr/>
        </p:nvSpPr>
        <p:spPr>
          <a:xfrm>
            <a:off x="0" y="6544177"/>
            <a:ext cx="91440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hlinkClick r:id="rId3"/>
              </a:rPr>
              <a:t>https://www.calvaryfullerton.org/Bstudy/23%20Isa/1999/23Isa11a.htm#Map1</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331571251"/>
      </p:ext>
    </p:extLst>
  </p:cSld>
  <p:clrMapOvr>
    <a:masterClrMapping/>
  </p:clrMapOvr>
  <p:transition>
    <p:zo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70906</TotalTime>
  <Words>3378</Words>
  <Application>Microsoft Office PowerPoint</Application>
  <PresentationFormat>On-screen Show (4:3)</PresentationFormat>
  <Paragraphs>152</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Calibri</vt:lpstr>
      <vt:lpstr>Calibri Light</vt:lpstr>
      <vt:lpstr>Cambria</vt:lpstr>
      <vt:lpstr>Century Gothic</vt:lpstr>
      <vt:lpstr>Office Theme</vt:lpstr>
      <vt:lpstr>2_Office Theme</vt:lpstr>
      <vt:lpstr>Highlights     From the  Book of  Isaiah</vt:lpstr>
      <vt:lpstr>Outline of Isaiah 11:1-16 (Review from Last Week)</vt:lpstr>
      <vt:lpstr>Bridge Passage  Between the First and Last Sections (Isaiah 11:10-11)</vt:lpstr>
      <vt:lpstr>11:10 At that time a root from Jesse will stand like a signal flag for the nations. Nations will look to him for guidance, and his residence will be majestic. </vt:lpstr>
      <vt:lpstr>11:10 At that time a root from Jesse will stand like a signal flag for the nations. Nations will look to him for guidance, and his residence will be majestic. </vt:lpstr>
      <vt:lpstr>11:10 At that time a root from Jesse will stand like a signal flag for the nations. Nations will look to him for guidance, and his residence will be majestic. </vt:lpstr>
      <vt:lpstr>11:11 At that time the Lord will again lift his hand to reclaim the remnant of his people from Assyria, Egypt, Pathros, Cush, Elam, Shinar, Hamath, and the seacoasts. </vt:lpstr>
      <vt:lpstr>11:11 At that time the Lord will again lift his hand to reclaim the remnant of his people from Assyria, Egypt, Pathros, Cush, Elam, Shinar, Hamath, and the seacoasts. </vt:lpstr>
      <vt:lpstr>Nations Listed in Isaiah 11:11</vt:lpstr>
      <vt:lpstr>The Gathering of the  Dispersed People of God (Isaiah 11:12-14)</vt:lpstr>
      <vt:lpstr>11:12 He will lift a signal flag for the nations; he will gather Israel’s dispersed people and assemble Judah’s scattered people from the four corners of the earth. </vt:lpstr>
      <vt:lpstr>11:12 He will lift a signal flag for the nations; he will gather Israel’s dispersed people and assemble Judah’s scattered people from the four corners of the earth. </vt:lpstr>
      <vt:lpstr>11:13 Ephraim’s jealousy will end, and Judah’s hostility will be eliminated. Ephraim will no longer be jealous of Judah, and Judah will no longer be hostile toward Ephraim. </vt:lpstr>
      <vt:lpstr>14 They will swoop down on the Philistine hills to the west; together they will loot the people of the east. They will take over Edom and Moab, and the Ammonites will be their subjects. </vt:lpstr>
      <vt:lpstr>14 They will swoop down on the Philistine hills to the west; together they will loot the people of the east. They will take over Edom and Moab, and the Ammonites will be their subjects. </vt:lpstr>
      <vt:lpstr>The End of a Divided World (Isaiah 11:15-16)</vt:lpstr>
      <vt:lpstr>The End of a Divided World (Isaiah 11:15-16)</vt:lpstr>
      <vt:lpstr>New Testament Usage of  Isaiah 11:10</vt:lpstr>
      <vt:lpstr>PowerPoint Presentation</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779</cp:revision>
  <cp:lastPrinted>2023-06-25T14:17:06Z</cp:lastPrinted>
  <dcterms:created xsi:type="dcterms:W3CDTF">2022-12-04T03:23:23Z</dcterms:created>
  <dcterms:modified xsi:type="dcterms:W3CDTF">2023-06-25T14:18:22Z</dcterms:modified>
</cp:coreProperties>
</file>