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2"/>
  </p:notesMasterIdLst>
  <p:handoutMasterIdLst>
    <p:handoutMasterId r:id="rId33"/>
  </p:handoutMasterIdLst>
  <p:sldIdLst>
    <p:sldId id="3823" r:id="rId3"/>
    <p:sldId id="3828" r:id="rId4"/>
    <p:sldId id="3827" r:id="rId5"/>
    <p:sldId id="3829" r:id="rId6"/>
    <p:sldId id="3797" r:id="rId7"/>
    <p:sldId id="3836" r:id="rId8"/>
    <p:sldId id="3798" r:id="rId9"/>
    <p:sldId id="3826" r:id="rId10"/>
    <p:sldId id="3830" r:id="rId11"/>
    <p:sldId id="3831" r:id="rId12"/>
    <p:sldId id="3832" r:id="rId13"/>
    <p:sldId id="3833" r:id="rId14"/>
    <p:sldId id="3834" r:id="rId15"/>
    <p:sldId id="3835" r:id="rId16"/>
    <p:sldId id="3837" r:id="rId17"/>
    <p:sldId id="3838" r:id="rId18"/>
    <p:sldId id="3839" r:id="rId19"/>
    <p:sldId id="3840" r:id="rId20"/>
    <p:sldId id="3841" r:id="rId21"/>
    <p:sldId id="3842" r:id="rId22"/>
    <p:sldId id="3846" r:id="rId23"/>
    <p:sldId id="3847" r:id="rId24"/>
    <p:sldId id="3856" r:id="rId25"/>
    <p:sldId id="3857" r:id="rId26"/>
    <p:sldId id="3858" r:id="rId27"/>
    <p:sldId id="3859" r:id="rId28"/>
    <p:sldId id="3843" r:id="rId29"/>
    <p:sldId id="3844" r:id="rId30"/>
    <p:sldId id="3845" r:id="rId3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4B183"/>
    <a:srgbClr val="FFFF99"/>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7/25/2023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7/25/2023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7/25/2023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7/25/2023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366065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789552"/>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‘What right do you have to be here? What relatives do you have buried here? Why do you chisel out a tomb for yourself here?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He chisels out his burial site in an elevated place, he carves out his tomb on a cliff</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879818"/>
            <a:ext cx="8873212" cy="4364003"/>
          </a:xfrm>
        </p:spPr>
        <p:txBody>
          <a:bodyPr>
            <a:normAutofit fontScale="85000" lnSpcReduction="10000"/>
          </a:bodyPr>
          <a:lstStyle/>
          <a:p>
            <a:r>
              <a:rPr lang="en-US" dirty="0"/>
              <a:t>Shebna’s tomb was carved out “</a:t>
            </a:r>
            <a:r>
              <a:rPr lang="en-US" i="1" dirty="0">
                <a:solidFill>
                  <a:srgbClr val="ED7D31">
                    <a:lumMod val="60000"/>
                    <a:lumOff val="40000"/>
                  </a:srgbClr>
                </a:solidFill>
                <a:latin typeface="Cambria" panose="02040503050406030204" pitchFamily="18" charset="0"/>
                <a:ea typeface="Cambria" panose="02040503050406030204" pitchFamily="18" charset="0"/>
              </a:rPr>
              <a:t>in an </a:t>
            </a:r>
            <a:r>
              <a:rPr lang="en-US" b="1" i="1" dirty="0">
                <a:solidFill>
                  <a:schemeClr val="accent2"/>
                </a:solidFill>
                <a:latin typeface="Cambria" panose="02040503050406030204" pitchFamily="18" charset="0"/>
                <a:ea typeface="Cambria" panose="02040503050406030204" pitchFamily="18" charset="0"/>
              </a:rPr>
              <a:t>elevated</a:t>
            </a:r>
            <a:r>
              <a:rPr lang="en-US" i="1" dirty="0">
                <a:solidFill>
                  <a:srgbClr val="ED7D31">
                    <a:lumMod val="60000"/>
                    <a:lumOff val="40000"/>
                  </a:srgbClr>
                </a:solidFill>
                <a:latin typeface="Cambria" panose="02040503050406030204" pitchFamily="18" charset="0"/>
                <a:ea typeface="Cambria" panose="02040503050406030204" pitchFamily="18" charset="0"/>
              </a:rPr>
              <a:t> place… on a cliff</a:t>
            </a:r>
            <a:r>
              <a:rPr lang="en-US" dirty="0"/>
              <a:t>”.</a:t>
            </a:r>
            <a:r>
              <a:rPr lang="en-US" baseline="30000" dirty="0">
                <a:solidFill>
                  <a:prstClr val="white"/>
                </a:solidFill>
              </a:rPr>
              <a:t> 1</a:t>
            </a:r>
            <a:endParaRPr lang="en-US" dirty="0"/>
          </a:p>
          <a:p>
            <a:r>
              <a:rPr lang="en-US" dirty="0"/>
              <a:t>Apparently Shebna’s intention was that in the years following his death those who saw his tomb would regard him as someone of </a:t>
            </a:r>
            <a:r>
              <a:rPr lang="en-US" b="1" i="1" dirty="0"/>
              <a:t>great importance </a:t>
            </a:r>
            <a:r>
              <a:rPr lang="en-US" dirty="0"/>
              <a:t>who ranked among kings and nobles.</a:t>
            </a:r>
            <a:r>
              <a:rPr lang="en-US" baseline="30000" dirty="0">
                <a:solidFill>
                  <a:prstClr val="white"/>
                </a:solidFill>
              </a:rPr>
              <a:t> 1</a:t>
            </a:r>
            <a:endParaRPr lang="en-US" dirty="0"/>
          </a:p>
          <a:p>
            <a:r>
              <a:rPr lang="en-US" dirty="0"/>
              <a:t>The </a:t>
            </a:r>
            <a:r>
              <a:rPr lang="en-US" b="1" i="1" dirty="0"/>
              <a:t>problem</a:t>
            </a:r>
            <a:r>
              <a:rPr lang="en-US" dirty="0"/>
              <a:t> is that while Shebna was focusing all his energies on constructing an ostentatious tomb for himself, he was </a:t>
            </a:r>
            <a:r>
              <a:rPr lang="en-US" b="1" i="1" dirty="0"/>
              <a:t>neglecting</a:t>
            </a:r>
            <a:r>
              <a:rPr lang="en-US" dirty="0"/>
              <a:t> his duty to his king and his country.</a:t>
            </a:r>
            <a:r>
              <a:rPr lang="en-US" baseline="30000" dirty="0">
                <a:solidFill>
                  <a:prstClr val="white"/>
                </a:solidFill>
              </a:rPr>
              <a:t> 2</a:t>
            </a:r>
            <a:endParaRPr lang="en-US" dirty="0"/>
          </a:p>
          <a:p>
            <a:r>
              <a:rPr lang="en-US" dirty="0"/>
              <a:t>It is the self-serving and self-congratulatory nature of what Shebna is doing that is the focus of Isaiah’s condemnation.</a:t>
            </a:r>
            <a:r>
              <a:rPr lang="en-US" baseline="30000" dirty="0">
                <a:solidFill>
                  <a:prstClr val="white"/>
                </a:solidFill>
              </a:rPr>
              <a:t> 2</a:t>
            </a:r>
            <a:endParaRPr lang="en-US" dirty="0"/>
          </a:p>
          <a:p>
            <a:endParaRPr lang="en-US" dirty="0"/>
          </a:p>
          <a:p>
            <a:endParaRPr lang="en-US" dirty="0"/>
          </a:p>
          <a:p>
            <a:pPr marL="0" indent="0">
              <a:buNone/>
            </a:pPr>
            <a:endParaRPr lang="en-US" dirty="0"/>
          </a:p>
          <a:p>
            <a:endParaRPr lang="en-US" sz="2800" dirty="0"/>
          </a:p>
          <a:p>
            <a:endParaRPr lang="en-US" sz="2800" dirty="0"/>
          </a:p>
        </p:txBody>
      </p:sp>
      <p:sp>
        <p:nvSpPr>
          <p:cNvPr id="4" name="TextBox 3">
            <a:extLst>
              <a:ext uri="{FF2B5EF4-FFF2-40B4-BE49-F238E27FC236}">
                <a16:creationId xmlns:a16="http://schemas.microsoft.com/office/drawing/2014/main" id="{FD8D19DC-0983-C088-8FAD-439C3D4EF15A}"/>
              </a:ext>
            </a:extLst>
          </p:cNvPr>
          <p:cNvSpPr txBox="1"/>
          <p:nvPr/>
        </p:nvSpPr>
        <p:spPr>
          <a:xfrm>
            <a:off x="0" y="6211667"/>
            <a:ext cx="9144000" cy="646331"/>
          </a:xfrm>
          <a:prstGeom prst="rect">
            <a:avLst/>
          </a:prstGeom>
          <a:noFill/>
        </p:spPr>
        <p:txBody>
          <a:bodyPr wrap="square" rtlCol="0">
            <a:spAutoFit/>
          </a:bodyPr>
          <a:lstStyle/>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109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453)</a:t>
            </a:r>
          </a:p>
        </p:txBody>
      </p:sp>
    </p:spTree>
    <p:extLst>
      <p:ext uri="{BB962C8B-B14F-4D97-AF65-F5344CB8AC3E}">
        <p14:creationId xmlns:p14="http://schemas.microsoft.com/office/powerpoint/2010/main" val="38037209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386072"/>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Look,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LORD will throw you far away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mere man! He will wrap you up tightly.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wind you up tightly into a ball and throw you into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 wide, open land</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There you will die, and there with you will be your impressive chariots, which bring disgrace to the house of your master.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2425318"/>
            <a:ext cx="8873212" cy="4140308"/>
          </a:xfrm>
        </p:spPr>
        <p:txBody>
          <a:bodyPr>
            <a:normAutofit fontScale="92500" lnSpcReduction="20000"/>
          </a:bodyPr>
          <a:lstStyle/>
          <a:p>
            <a:r>
              <a:rPr lang="en-US" dirty="0"/>
              <a:t>The sentence which will be imposed on Shebna by the LORD is graphically presented here.</a:t>
            </a:r>
          </a:p>
          <a:p>
            <a:r>
              <a:rPr lang="en-US" dirty="0"/>
              <a:t>Because of his </a:t>
            </a:r>
            <a:r>
              <a:rPr lang="en-US" b="1" i="1" dirty="0"/>
              <a:t>presumptuous behavior</a:t>
            </a:r>
            <a:r>
              <a:rPr lang="en-US" dirty="0"/>
              <a:t>, the LORD is about to “</a:t>
            </a:r>
            <a:r>
              <a:rPr lang="en-US" i="1" dirty="0">
                <a:solidFill>
                  <a:srgbClr val="ED7D31">
                    <a:lumMod val="60000"/>
                    <a:lumOff val="40000"/>
                  </a:srgbClr>
                </a:solidFill>
                <a:latin typeface="Cambria" panose="02040503050406030204" pitchFamily="18" charset="0"/>
                <a:ea typeface="Cambria" panose="02040503050406030204" pitchFamily="18" charset="0"/>
              </a:rPr>
              <a:t>throw [him] far away</a:t>
            </a:r>
            <a:r>
              <a:rPr lang="en-US" dirty="0"/>
              <a:t>”, as something utterly rejected.</a:t>
            </a:r>
          </a:p>
          <a:p>
            <a:r>
              <a:rPr lang="en-US" dirty="0"/>
              <a:t>The LORD will, in effect, </a:t>
            </a:r>
            <a:r>
              <a:rPr lang="en-US" b="1" i="1" dirty="0"/>
              <a:t>undo</a:t>
            </a:r>
            <a:r>
              <a:rPr lang="en-US" dirty="0"/>
              <a:t> all Shebna’s own preparations for his future self-glorification.</a:t>
            </a:r>
          </a:p>
          <a:p>
            <a:r>
              <a:rPr lang="en-US" dirty="0"/>
              <a:t>Grasping him firmly, the LORD will wind him round and round like a piece of fabric wrapped into a tight ball and then toss him into “</a:t>
            </a:r>
            <a:r>
              <a:rPr lang="en-US" i="1" dirty="0">
                <a:solidFill>
                  <a:srgbClr val="ED7D31">
                    <a:lumMod val="60000"/>
                    <a:lumOff val="40000"/>
                  </a:srgbClr>
                </a:solidFill>
                <a:latin typeface="Cambria" panose="02040503050406030204" pitchFamily="18" charset="0"/>
                <a:ea typeface="Cambria" panose="02040503050406030204" pitchFamily="18" charset="0"/>
              </a:rPr>
              <a:t>a wide, open land</a:t>
            </a:r>
            <a:r>
              <a:rPr lang="en-US" dirty="0"/>
              <a:t>” where there will be nothing to hinder from rolling a long way.</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453-454)</a:t>
            </a:r>
          </a:p>
        </p:txBody>
      </p:sp>
    </p:spTree>
    <p:extLst>
      <p:ext uri="{BB962C8B-B14F-4D97-AF65-F5344CB8AC3E}">
        <p14:creationId xmlns:p14="http://schemas.microsoft.com/office/powerpoint/2010/main" val="8680396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233897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22:17</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Look, the LORD will throw you far away, you mere man! He will wrap you up tightly. </a:t>
            </a: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wind you up tightly into a ball and throw you into a wide, open land. There you will die, and there with you will be your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impressive chariots</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which bring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disgrace to the house of your master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2397847"/>
            <a:ext cx="8873212" cy="4167779"/>
          </a:xfrm>
        </p:spPr>
        <p:txBody>
          <a:bodyPr>
            <a:normAutofit fontScale="85000" lnSpcReduction="10000"/>
          </a:bodyPr>
          <a:lstStyle/>
          <a:p>
            <a:r>
              <a:rPr lang="en-US" dirty="0"/>
              <a:t>Shebna will end his days in a </a:t>
            </a:r>
            <a:r>
              <a:rPr lang="en-US" b="1" i="1" dirty="0"/>
              <a:t>foreign land</a:t>
            </a:r>
            <a:r>
              <a:rPr lang="en-US" dirty="0"/>
              <a:t>, </a:t>
            </a:r>
            <a:r>
              <a:rPr lang="en-US" b="1" i="1" dirty="0"/>
              <a:t>not</a:t>
            </a:r>
            <a:r>
              <a:rPr lang="en-US" dirty="0"/>
              <a:t> in Jerusalem like he planned.</a:t>
            </a:r>
          </a:p>
          <a:p>
            <a:r>
              <a:rPr lang="en-US" dirty="0"/>
              <a:t>It indicates here that he had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impressive chariots</a:t>
            </a:r>
            <a:r>
              <a:rPr lang="en-US" dirty="0"/>
              <a:t>”, probably reflecting his delusions of grandeur (cf. Absalom in 2 Sam 15:1).</a:t>
            </a:r>
          </a:p>
          <a:p>
            <a:r>
              <a:rPr lang="en-US" dirty="0"/>
              <a:t>But in the LORD’s sight Shebna was a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disgrace</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the house of  [his] master</a:t>
            </a:r>
            <a:r>
              <a:rPr lang="en-US" dirty="0"/>
              <a:t>”.</a:t>
            </a:r>
          </a:p>
          <a:p>
            <a:r>
              <a:rPr lang="en-US" dirty="0"/>
              <a:t>The king (Hezekiah), while having his share of failures, basically “</a:t>
            </a:r>
            <a:r>
              <a:rPr lang="en-US" i="1" dirty="0">
                <a:solidFill>
                  <a:srgbClr val="ED7D31">
                    <a:lumMod val="60000"/>
                    <a:lumOff val="40000"/>
                  </a:srgbClr>
                </a:solidFill>
                <a:latin typeface="Cambria" panose="02040503050406030204" pitchFamily="18" charset="0"/>
                <a:ea typeface="Cambria" panose="02040503050406030204" pitchFamily="18" charset="0"/>
              </a:rPr>
              <a:t>trusted in the Lord God of Israel</a:t>
            </a:r>
            <a:r>
              <a:rPr lang="en-US" dirty="0"/>
              <a:t>” (2 Kings 18:5)</a:t>
            </a:r>
          </a:p>
          <a:p>
            <a:r>
              <a:rPr lang="en-US" dirty="0"/>
              <a:t>Thus, Shebna’s behavior went </a:t>
            </a:r>
            <a:r>
              <a:rPr lang="en-US" b="1" i="1" dirty="0"/>
              <a:t>against</a:t>
            </a:r>
            <a:r>
              <a:rPr lang="en-US" dirty="0"/>
              <a:t> royal policy and was </a:t>
            </a:r>
            <a:r>
              <a:rPr lang="en-US" b="1" i="1" dirty="0"/>
              <a:t>contrary</a:t>
            </a:r>
            <a:r>
              <a:rPr lang="en-US" dirty="0"/>
              <a:t> to the true interests of the nation.</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pp. 453-454)</a:t>
            </a:r>
          </a:p>
        </p:txBody>
      </p:sp>
    </p:spTree>
    <p:extLst>
      <p:ext uri="{BB962C8B-B14F-4D97-AF65-F5344CB8AC3E}">
        <p14:creationId xmlns:p14="http://schemas.microsoft.com/office/powerpoint/2010/main" val="8438177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6934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22:19</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will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remove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you from your office; you will be thrown down from your position.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193037"/>
            <a:ext cx="8873212" cy="5295629"/>
          </a:xfrm>
        </p:spPr>
        <p:txBody>
          <a:bodyPr>
            <a:normAutofit fontScale="92500" lnSpcReduction="10000"/>
          </a:bodyPr>
          <a:lstStyle/>
          <a:p>
            <a:r>
              <a:rPr lang="en-US" dirty="0"/>
              <a:t>Here we see the LORD telling Shebna that he is going to “</a:t>
            </a:r>
            <a:r>
              <a:rPr lang="en-US" i="1" dirty="0">
                <a:solidFill>
                  <a:srgbClr val="ED7D31">
                    <a:lumMod val="60000"/>
                    <a:lumOff val="40000"/>
                  </a:srgbClr>
                </a:solidFill>
                <a:latin typeface="Cambria" panose="02040503050406030204" pitchFamily="18" charset="0"/>
                <a:ea typeface="Cambria" panose="02040503050406030204" pitchFamily="18" charset="0"/>
              </a:rPr>
              <a:t>remove</a:t>
            </a:r>
            <a:r>
              <a:rPr lang="en-US" dirty="0"/>
              <a:t>” him his official position.</a:t>
            </a:r>
          </a:p>
          <a:p>
            <a:r>
              <a:rPr lang="en-US" dirty="0"/>
              <a:t>The Lord’s decision will be brought about, </a:t>
            </a:r>
            <a:r>
              <a:rPr lang="en-US" b="1" i="1" dirty="0"/>
              <a:t>not</a:t>
            </a:r>
            <a:r>
              <a:rPr lang="en-US" dirty="0"/>
              <a:t> through illness or capture by the enemy, but through action taken by King Hezekiah himself.</a:t>
            </a:r>
          </a:p>
          <a:p>
            <a:r>
              <a:rPr lang="en-US" dirty="0"/>
              <a:t>We </a:t>
            </a:r>
            <a:r>
              <a:rPr lang="en-US" b="1" i="1" dirty="0"/>
              <a:t>know</a:t>
            </a:r>
            <a:r>
              <a:rPr lang="en-US" dirty="0"/>
              <a:t> that King Hezekiah later removed Shebna from his post as “</a:t>
            </a:r>
            <a:r>
              <a:rPr lang="en-US" i="1" dirty="0">
                <a:solidFill>
                  <a:schemeClr val="accent2">
                    <a:lumMod val="60000"/>
                    <a:lumOff val="40000"/>
                  </a:schemeClr>
                </a:solidFill>
                <a:latin typeface="Cambria" panose="02040503050406030204" pitchFamily="18" charset="0"/>
                <a:ea typeface="Cambria" panose="02040503050406030204" pitchFamily="18" charset="0"/>
              </a:rPr>
              <a:t>administrator</a:t>
            </a:r>
            <a:r>
              <a:rPr lang="en-US" dirty="0"/>
              <a:t>”, because we see that in the group Hezekiah sent to negotiate with a field commander sent by the king of Assyria, Shebna is listed </a:t>
            </a:r>
            <a:r>
              <a:rPr lang="en-US" b="1" i="1" dirty="0"/>
              <a:t>after</a:t>
            </a:r>
            <a:r>
              <a:rPr lang="en-US" dirty="0"/>
              <a:t> Eliakim, and is designated simply  as “</a:t>
            </a:r>
            <a:r>
              <a:rPr lang="en-US" i="1" dirty="0">
                <a:solidFill>
                  <a:srgbClr val="F4B183"/>
                </a:solidFill>
                <a:latin typeface="Cambria" panose="02040503050406030204" pitchFamily="18" charset="0"/>
                <a:ea typeface="Cambria" panose="02040503050406030204" pitchFamily="18" charset="0"/>
              </a:rPr>
              <a:t>the scribe</a:t>
            </a:r>
            <a:r>
              <a:rPr lang="en-US" dirty="0"/>
              <a:t>” (Isaiah 36:3).</a:t>
            </a:r>
          </a:p>
          <a:p>
            <a:r>
              <a:rPr lang="en-US" dirty="0"/>
              <a:t>We know nothing about what happened to Shebna after that.</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455)</a:t>
            </a:r>
          </a:p>
        </p:txBody>
      </p:sp>
    </p:spTree>
    <p:extLst>
      <p:ext uri="{BB962C8B-B14F-4D97-AF65-F5344CB8AC3E}">
        <p14:creationId xmlns:p14="http://schemas.microsoft.com/office/powerpoint/2010/main" val="16944832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969340"/>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22:20</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that time I will summon my servant Eliakim, son of Hilkiah.</a:t>
            </a:r>
            <a:endParaRPr kumimoji="0" lang="en-US" sz="24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063531"/>
            <a:ext cx="8873212" cy="5425136"/>
          </a:xfrm>
        </p:spPr>
        <p:txBody>
          <a:bodyPr>
            <a:normAutofit fontScale="92500" lnSpcReduction="20000"/>
          </a:bodyPr>
          <a:lstStyle/>
          <a:p>
            <a:r>
              <a:rPr lang="en-US" dirty="0"/>
              <a:t>The LORD here continues speaking to Shebna.</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that time</a:t>
            </a:r>
            <a:r>
              <a:rPr lang="en-US" dirty="0"/>
              <a:t>” refers to the time of Shebna’s future disgrace. </a:t>
            </a:r>
          </a:p>
          <a:p>
            <a:r>
              <a:rPr lang="en-US" dirty="0"/>
              <a:t>We are now introduced to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Eliakim, son of Hilkiah</a:t>
            </a:r>
            <a:r>
              <a:rPr lang="en-US" dirty="0"/>
              <a:t>” who will later reappear in Isaiah 36-37.</a:t>
            </a:r>
          </a:p>
          <a:p>
            <a:r>
              <a:rPr lang="en-US" dirty="0"/>
              <a:t>Eliakim’s story is old in </a:t>
            </a:r>
            <a:r>
              <a:rPr lang="en-US" b="1" i="1" dirty="0"/>
              <a:t>two</a:t>
            </a:r>
            <a:r>
              <a:rPr lang="en-US" dirty="0"/>
              <a:t> parts.</a:t>
            </a:r>
          </a:p>
          <a:p>
            <a:r>
              <a:rPr lang="en-US" dirty="0"/>
              <a:t>At first, he is presented as an honorable and worthy royal official.</a:t>
            </a:r>
          </a:p>
          <a:p>
            <a:r>
              <a:rPr lang="en-US" dirty="0"/>
              <a:t>He is referred to here as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my servant</a:t>
            </a:r>
            <a:r>
              <a:rPr lang="en-US" dirty="0"/>
              <a:t>” – a grand title in light of the book as a whole (cf. 20:3; 37:35; 42:1).</a:t>
            </a:r>
          </a:p>
          <a:p>
            <a:r>
              <a:rPr lang="en-US" dirty="0"/>
              <a:t>The LORD says </a:t>
            </a:r>
            <a:r>
              <a:rPr lang="en-US" b="1" i="1" dirty="0"/>
              <a:t>he</a:t>
            </a:r>
            <a:r>
              <a:rPr lang="en-US" dirty="0"/>
              <a:t> will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summon</a:t>
            </a:r>
            <a:r>
              <a:rPr lang="en-US" dirty="0"/>
              <a:t>” him – Eliakim’s appointment would be by </a:t>
            </a:r>
            <a:r>
              <a:rPr lang="en-US" b="1" i="1" dirty="0"/>
              <a:t>divine decree</a:t>
            </a:r>
            <a:r>
              <a:rPr lang="en-US" dirty="0"/>
              <a:t>.</a:t>
            </a:r>
          </a:p>
          <a:p>
            <a:r>
              <a:rPr lang="en-US" dirty="0"/>
              <a:t>Eliakim is one who will carry out the duties of his office with </a:t>
            </a:r>
            <a:r>
              <a:rPr lang="en-US" b="1" i="1" dirty="0"/>
              <a:t>loyalty</a:t>
            </a:r>
            <a:r>
              <a:rPr lang="en-US" dirty="0"/>
              <a:t> to God and his king.</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pp. 455-456)</a:t>
            </a:r>
          </a:p>
        </p:txBody>
      </p:sp>
    </p:spTree>
    <p:extLst>
      <p:ext uri="{BB962C8B-B14F-4D97-AF65-F5344CB8AC3E}">
        <p14:creationId xmlns:p14="http://schemas.microsoft.com/office/powerpoint/2010/main" val="14947259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91145"/>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21</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will put your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robe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on him, tie your </a:t>
            </a:r>
            <a:r>
              <a:rPr lang="en-US" sz="2800" i="1" dirty="0">
                <a:solidFill>
                  <a:schemeClr val="accent2"/>
                </a:solidFill>
                <a:latin typeface="Cambria" panose="02040503050406030204" pitchFamily="18" charset="0"/>
                <a:ea typeface="Cambria" panose="02040503050406030204" pitchFamily="18" charset="0"/>
                <a:cs typeface="+mn-cs"/>
              </a:rPr>
              <a:t>belt</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around him, and transfer your </a:t>
            </a:r>
            <a:r>
              <a:rPr lang="en-US" sz="2800" i="1" dirty="0">
                <a:solidFill>
                  <a:schemeClr val="accent2"/>
                </a:solidFill>
                <a:latin typeface="Cambria" panose="02040503050406030204" pitchFamily="18" charset="0"/>
                <a:ea typeface="Cambria" panose="02040503050406030204" pitchFamily="18" charset="0"/>
                <a:cs typeface="+mn-cs"/>
              </a:rPr>
              <a:t>authority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to him. He will become a [</a:t>
            </a:r>
            <a:r>
              <a:rPr lang="en-US" sz="2800" i="1" dirty="0">
                <a:solidFill>
                  <a:schemeClr val="accent2"/>
                </a:solidFill>
                <a:latin typeface="Cambria" panose="02040503050406030204" pitchFamily="18" charset="0"/>
                <a:ea typeface="Cambria" panose="02040503050406030204" pitchFamily="18" charset="0"/>
                <a:cs typeface="+mn-cs"/>
              </a:rPr>
              <a:t>father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of the residents of Jerusalem and of the people of Judah.</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377487"/>
            <a:ext cx="8873212" cy="5111179"/>
          </a:xfrm>
        </p:spPr>
        <p:txBody>
          <a:bodyPr>
            <a:normAutofit fontScale="92500" lnSpcReduction="20000"/>
          </a:bodyPr>
          <a:lstStyle/>
          <a:p>
            <a:r>
              <a:rPr lang="en-US" dirty="0"/>
              <a:t>The LORD continues speaking here to Shebna.</a:t>
            </a:r>
          </a:p>
          <a:p>
            <a:r>
              <a:rPr lang="en-US" dirty="0"/>
              <a:t>Eliakim will be given the insignia associated with the office that Shebna had previously held.</a:t>
            </a:r>
          </a:p>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robe</a:t>
            </a:r>
            <a:r>
              <a:rPr lang="en-US" dirty="0"/>
              <a:t>” and 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belt</a:t>
            </a:r>
            <a:r>
              <a:rPr lang="en-US" dirty="0"/>
              <a:t>” were probably ceremonial attire appropriate to official status of the office.</a:t>
            </a:r>
          </a:p>
          <a:p>
            <a:r>
              <a:rPr lang="en-US" dirty="0"/>
              <a:t>But the LORD doesn’t </a:t>
            </a:r>
            <a:r>
              <a:rPr lang="en-US" b="1" i="1" dirty="0"/>
              <a:t>just</a:t>
            </a:r>
            <a:r>
              <a:rPr lang="en-US" dirty="0"/>
              <a:t> give Eliakim an official looking </a:t>
            </a:r>
            <a:r>
              <a:rPr lang="en-US" b="1" i="1" dirty="0"/>
              <a:t>outward</a:t>
            </a:r>
            <a:r>
              <a:rPr lang="en-US" dirty="0"/>
              <a:t> appearance, the LORD gives him the </a:t>
            </a:r>
            <a:r>
              <a:rPr lang="en-US" b="1" i="1" dirty="0"/>
              <a:t>substance</a:t>
            </a:r>
            <a:r>
              <a:rPr lang="en-US" dirty="0"/>
              <a:t> of the office as well – its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authority</a:t>
            </a:r>
            <a:r>
              <a:rPr lang="en-US" dirty="0"/>
              <a:t>”. </a:t>
            </a:r>
          </a:p>
          <a:p>
            <a:r>
              <a:rPr lang="en-US" dirty="0"/>
              <a:t>The right to exercise control over the affairs of the nation will now be divinely transferred to Eliakim and he will rule the land as second in command after the king.</a:t>
            </a:r>
          </a:p>
          <a:p>
            <a:r>
              <a:rPr lang="en-US" dirty="0"/>
              <a:t>Eliakim will serve as “</a:t>
            </a:r>
            <a:r>
              <a:rPr lang="en-US" i="1" dirty="0">
                <a:solidFill>
                  <a:srgbClr val="ED7D31">
                    <a:lumMod val="60000"/>
                    <a:lumOff val="40000"/>
                  </a:srgbClr>
                </a:solidFill>
                <a:latin typeface="Cambria" panose="02040503050406030204" pitchFamily="18" charset="0"/>
                <a:ea typeface="Cambria" panose="02040503050406030204" pitchFamily="18" charset="0"/>
              </a:rPr>
              <a:t>father</a:t>
            </a:r>
            <a:r>
              <a:rPr lang="en-US" dirty="0"/>
              <a:t>” of the people – and in that he will mirror the character of God himself.</a:t>
            </a:r>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456)</a:t>
            </a:r>
          </a:p>
        </p:txBody>
      </p:sp>
    </p:spTree>
    <p:extLst>
      <p:ext uri="{BB962C8B-B14F-4D97-AF65-F5344CB8AC3E}">
        <p14:creationId xmlns:p14="http://schemas.microsoft.com/office/powerpoint/2010/main" val="7602266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291145"/>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will place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key to the house of David </a:t>
            </a:r>
            <a:r>
              <a:rPr lang="en-US" sz="2800" i="1" dirty="0">
                <a:solidFill>
                  <a:schemeClr val="accent2"/>
                </a:solidFill>
                <a:latin typeface="Cambria" panose="02040503050406030204" pitchFamily="18" charset="0"/>
                <a:ea typeface="Cambria" panose="02040503050406030204" pitchFamily="18" charset="0"/>
                <a:cs typeface="+mn-cs"/>
              </a:rPr>
              <a:t>on his shoulder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When he opens the door, no one can close it; when he closes the door, no one can open it.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5394" y="1338242"/>
            <a:ext cx="8873212" cy="5215612"/>
          </a:xfrm>
        </p:spPr>
        <p:txBody>
          <a:bodyPr>
            <a:normAutofit fontScale="92500" lnSpcReduction="20000"/>
          </a:bodyPr>
          <a:lstStyle/>
          <a:p>
            <a:r>
              <a:rPr lang="en-US" dirty="0"/>
              <a:t>The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key to the house of David</a:t>
            </a:r>
            <a:r>
              <a:rPr lang="en-US" dirty="0"/>
              <a:t>” refers to the power, delegated by the king, to make binding decisions regarding the nation, including controlling access to the king and to the treasury of the nation.</a:t>
            </a:r>
          </a:p>
          <a:p>
            <a:r>
              <a:rPr lang="en-US" dirty="0"/>
              <a:t>Eliakim will decide who may enter and who may leave, and there will be no one in the kingdom (apart from the king himself) who will be in a position to challenge him.</a:t>
            </a:r>
          </a:p>
          <a:p>
            <a:r>
              <a:rPr lang="en-US" dirty="0"/>
              <a:t>The position is </a:t>
            </a:r>
            <a:r>
              <a:rPr lang="en-US" b="1" i="1" dirty="0"/>
              <a:t>not</a:t>
            </a:r>
            <a:r>
              <a:rPr lang="en-US" dirty="0"/>
              <a:t> one that Eliakim takes upon </a:t>
            </a:r>
            <a:r>
              <a:rPr lang="en-US" b="1" i="1" dirty="0"/>
              <a:t>himself</a:t>
            </a:r>
            <a:r>
              <a:rPr lang="en-US" dirty="0"/>
              <a:t> – it is </a:t>
            </a:r>
            <a:r>
              <a:rPr lang="en-US" b="1" i="1" dirty="0"/>
              <a:t>divinely assigned </a:t>
            </a:r>
            <a:r>
              <a:rPr lang="en-US" dirty="0"/>
              <a:t>to him: “</a:t>
            </a:r>
            <a:r>
              <a:rPr kumimoji="0" lang="en-US" sz="32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[the LORD] will place the key…</a:t>
            </a:r>
            <a:r>
              <a:rPr lang="en-US" dirty="0"/>
              <a:t>”</a:t>
            </a:r>
          </a:p>
          <a:p>
            <a:r>
              <a:rPr lang="en-US" dirty="0"/>
              <a:t>Furthermore, it is a </a:t>
            </a:r>
            <a:r>
              <a:rPr lang="en-US" b="1" i="1" dirty="0"/>
              <a:t>weighty</a:t>
            </a:r>
            <a:r>
              <a:rPr lang="en-US" dirty="0"/>
              <a:t> duty –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on his shoulder</a:t>
            </a:r>
            <a:r>
              <a:rPr lang="en-US" dirty="0"/>
              <a:t>” refers, </a:t>
            </a:r>
            <a:r>
              <a:rPr lang="en-US" b="1" i="1" dirty="0"/>
              <a:t>not</a:t>
            </a:r>
            <a:r>
              <a:rPr lang="en-US" dirty="0"/>
              <a:t> just to the location of the </a:t>
            </a:r>
            <a:r>
              <a:rPr lang="en-US" b="1" i="1" dirty="0"/>
              <a:t>physical</a:t>
            </a:r>
            <a:r>
              <a:rPr lang="en-US" dirty="0"/>
              <a:t> key that hangs there, but to the solemn and substantial responsibility that Eliakim will be given.</a:t>
            </a:r>
          </a:p>
          <a:p>
            <a:pPr marL="0" indent="0">
              <a:buNone/>
            </a:pPr>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457)</a:t>
            </a:r>
          </a:p>
        </p:txBody>
      </p:sp>
    </p:spTree>
    <p:extLst>
      <p:ext uri="{BB962C8B-B14F-4D97-AF65-F5344CB8AC3E}">
        <p14:creationId xmlns:p14="http://schemas.microsoft.com/office/powerpoint/2010/main" val="181278657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973265"/>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23</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I will fasten him like a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peg</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lang="en-US" sz="2800" i="1" dirty="0">
                <a:solidFill>
                  <a:schemeClr val="accent2"/>
                </a:solidFill>
                <a:latin typeface="Cambria" panose="02040503050406030204" pitchFamily="18" charset="0"/>
                <a:ea typeface="Cambria" panose="02040503050406030204" pitchFamily="18" charset="0"/>
                <a:cs typeface="+mn-cs"/>
              </a:rPr>
              <a:t>into a solid place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he will bring honor and respect to his father’s </a:t>
            </a:r>
            <a:r>
              <a:rPr lang="en-US" sz="2800" i="1" dirty="0">
                <a:solidFill>
                  <a:schemeClr val="accent2"/>
                </a:solidFill>
                <a:latin typeface="Cambria" panose="02040503050406030204" pitchFamily="18" charset="0"/>
                <a:ea typeface="Cambria" panose="02040503050406030204" pitchFamily="18" charset="0"/>
                <a:cs typeface="+mn-cs"/>
              </a:rPr>
              <a:t>family</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208735"/>
            <a:ext cx="8873212" cy="5279931"/>
          </a:xfrm>
        </p:spPr>
        <p:txBody>
          <a:bodyPr>
            <a:normAutofit/>
          </a:bodyPr>
          <a:lstStyle/>
          <a:p>
            <a:r>
              <a:rPr lang="en-US" dirty="0"/>
              <a:t>Another image from everyday life is introduced –  that of a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peg</a:t>
            </a:r>
            <a:r>
              <a:rPr lang="en-US" dirty="0"/>
              <a:t>”. </a:t>
            </a:r>
          </a:p>
          <a:p>
            <a:r>
              <a:rPr lang="en-US" dirty="0"/>
              <a:t>This is </a:t>
            </a:r>
            <a:r>
              <a:rPr lang="en-US" b="1" i="1" dirty="0"/>
              <a:t>not</a:t>
            </a:r>
            <a:r>
              <a:rPr lang="en-US" dirty="0"/>
              <a:t> a peg that is used to erect a tent but, as the following verse indicates, one driven “</a:t>
            </a:r>
            <a:r>
              <a:rPr lang="en-US" i="1" dirty="0">
                <a:solidFill>
                  <a:srgbClr val="ED7D31">
                    <a:lumMod val="60000"/>
                    <a:lumOff val="40000"/>
                  </a:srgbClr>
                </a:solidFill>
                <a:latin typeface="Cambria" panose="02040503050406030204" pitchFamily="18" charset="0"/>
                <a:ea typeface="Cambria" panose="02040503050406030204" pitchFamily="18" charset="0"/>
              </a:rPr>
              <a:t>into a solid place</a:t>
            </a:r>
            <a:r>
              <a:rPr lang="en-US" dirty="0"/>
              <a:t>” (i.e. a wall) to hang objects from.</a:t>
            </a:r>
          </a:p>
          <a:p>
            <a:r>
              <a:rPr lang="en-US" dirty="0"/>
              <a:t>Eliakim is divinely placed so as to be able to uphold the Davidic throne, the security of which, humanly speaking, will depend on him.</a:t>
            </a:r>
          </a:p>
          <a:p>
            <a:r>
              <a:rPr lang="en-US" dirty="0"/>
              <a:t>As he faithfully discharges the functions of his office, he will become a source of </a:t>
            </a:r>
            <a:r>
              <a:rPr lang="en-US" b="1" i="1" dirty="0"/>
              <a:t>honor</a:t>
            </a:r>
            <a:r>
              <a:rPr lang="en-US" dirty="0"/>
              <a:t> to his whole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family</a:t>
            </a:r>
            <a:r>
              <a:rPr lang="en-US" dirty="0"/>
              <a:t>”.</a:t>
            </a:r>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pp. 457-458)</a:t>
            </a:r>
          </a:p>
        </p:txBody>
      </p:sp>
    </p:spTree>
    <p:extLst>
      <p:ext uri="{BB962C8B-B14F-4D97-AF65-F5344CB8AC3E}">
        <p14:creationId xmlns:p14="http://schemas.microsoft.com/office/powerpoint/2010/main" val="7533509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75815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24</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His father’s family will gain increasing prominence because of him, including the offspring and the offshoots. All the small containers, including the bowls and all the jars, will hang from this peg.</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801329"/>
            <a:ext cx="8873212" cy="4772147"/>
          </a:xfrm>
        </p:spPr>
        <p:txBody>
          <a:bodyPr>
            <a:normAutofit fontScale="92500" lnSpcReduction="20000"/>
          </a:bodyPr>
          <a:lstStyle/>
          <a:p>
            <a:r>
              <a:rPr lang="en-US" dirty="0"/>
              <a:t>But there is a </a:t>
            </a:r>
            <a:r>
              <a:rPr lang="en-US" b="1" i="1" dirty="0"/>
              <a:t>second</a:t>
            </a:r>
            <a:r>
              <a:rPr lang="en-US" dirty="0"/>
              <a:t> part to Eliakim’s story.</a:t>
            </a:r>
          </a:p>
          <a:p>
            <a:r>
              <a:rPr lang="en-US" dirty="0"/>
              <a:t>Here Eliakim as a peg is made to bear weight of his extended family.</a:t>
            </a:r>
          </a:p>
          <a:p>
            <a:r>
              <a:rPr lang="en-US" dirty="0"/>
              <a:t>Various household items would be stored on such a peg.</a:t>
            </a:r>
          </a:p>
          <a:p>
            <a:r>
              <a:rPr lang="en-US" dirty="0"/>
              <a:t>Isaiah mentions in detail all that a family might hang on such a peg to make clear just how many relatives will seek to use him to obtain influence and undue preference.</a:t>
            </a:r>
          </a:p>
          <a:p>
            <a:r>
              <a:rPr lang="en-US" dirty="0"/>
              <a:t>It does not say that Eliakim </a:t>
            </a:r>
            <a:r>
              <a:rPr lang="en-US" b="1" i="1" dirty="0"/>
              <a:t>invited</a:t>
            </a:r>
            <a:r>
              <a:rPr lang="en-US" dirty="0"/>
              <a:t> such requests, or that he even </a:t>
            </a:r>
            <a:r>
              <a:rPr lang="en-US" b="1" i="1" dirty="0"/>
              <a:t>agreed</a:t>
            </a:r>
            <a:r>
              <a:rPr lang="en-US" dirty="0"/>
              <a:t> to them.</a:t>
            </a:r>
          </a:p>
          <a:p>
            <a:r>
              <a:rPr lang="en-US" dirty="0"/>
              <a:t>The charge of nepotism is not </a:t>
            </a:r>
            <a:r>
              <a:rPr lang="en-US" b="1" i="1" dirty="0"/>
              <a:t>directly</a:t>
            </a:r>
            <a:r>
              <a:rPr lang="en-US" dirty="0"/>
              <a:t> levied against him, though the passage implies a warning against it.</a:t>
            </a:r>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458)</a:t>
            </a:r>
          </a:p>
        </p:txBody>
      </p:sp>
    </p:spTree>
    <p:extLst>
      <p:ext uri="{BB962C8B-B14F-4D97-AF65-F5344CB8AC3E}">
        <p14:creationId xmlns:p14="http://schemas.microsoft.com/office/powerpoint/2010/main" val="27494329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75815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At that time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says the LORD of Heaven’s Armies,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the peg fastened into a solid place will come loose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It will be cut off</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fall, and the load hanging on it will be cut off.” Indeed, the LORD has spoken.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977930"/>
            <a:ext cx="8873212" cy="4510736"/>
          </a:xfrm>
        </p:spPr>
        <p:txBody>
          <a:bodyPr>
            <a:normAutofit fontScale="92500" lnSpcReduction="20000"/>
          </a:bodyPr>
          <a:lstStyle/>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At that time</a:t>
            </a:r>
            <a:r>
              <a:rPr lang="en-US" dirty="0"/>
              <a:t>” looks back to verse 20 where Eliakim is introduced.</a:t>
            </a:r>
          </a:p>
          <a:p>
            <a:r>
              <a:rPr lang="en-US" dirty="0"/>
              <a:t>But this time it’s to show the </a:t>
            </a:r>
            <a:r>
              <a:rPr lang="en-US" b="1" i="1" dirty="0"/>
              <a:t>outcome</a:t>
            </a:r>
            <a:r>
              <a:rPr lang="en-US" dirty="0"/>
              <a:t> of the pressure that was subsequently put on Eliakim.</a:t>
            </a:r>
          </a:p>
          <a:p>
            <a:r>
              <a:rPr lang="en-US" dirty="0"/>
              <a:t>The strain will prove too much and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“the peg fastened into a solid place will come loose</a:t>
            </a:r>
            <a:r>
              <a:rPr lang="en-US" dirty="0"/>
              <a:t>”.</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come loose</a:t>
            </a:r>
            <a:r>
              <a:rPr lang="en-US" dirty="0"/>
              <a:t>” refers to the inability of Eliakim to hold up under the pressure put on him by his family.</a:t>
            </a:r>
          </a:p>
          <a:p>
            <a:r>
              <a:rPr lang="en-US" dirty="0"/>
              <a:t>“</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It will be cut off </a:t>
            </a:r>
            <a:r>
              <a:rPr lang="en-US" dirty="0"/>
              <a:t>” hints at royal action against Eliakim and against his family, which had sought to take advantage of his position.</a:t>
            </a:r>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458)</a:t>
            </a:r>
          </a:p>
        </p:txBody>
      </p:sp>
    </p:spTree>
    <p:extLst>
      <p:ext uri="{BB962C8B-B14F-4D97-AF65-F5344CB8AC3E}">
        <p14:creationId xmlns:p14="http://schemas.microsoft.com/office/powerpoint/2010/main" val="39587580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1" y="0"/>
            <a:ext cx="9183245" cy="1762083"/>
          </a:xfrm>
        </p:spPr>
        <p:txBody>
          <a:bodyPr>
            <a:noAutofit/>
          </a:bodyPr>
          <a:lstStyle/>
          <a:p>
            <a:r>
              <a:rPr lang="en-US" sz="5400" dirty="0">
                <a:solidFill>
                  <a:srgbClr val="FFFF99"/>
                </a:solidFill>
              </a:rPr>
              <a:t>The Oracles Against the Nations </a:t>
            </a:r>
            <a:br>
              <a:rPr lang="en-US" sz="5400" dirty="0">
                <a:solidFill>
                  <a:srgbClr val="FFFF99"/>
                </a:solidFill>
              </a:rPr>
            </a:br>
            <a:r>
              <a:rPr lang="en-US" sz="5400" dirty="0">
                <a:solidFill>
                  <a:srgbClr val="FFFF99"/>
                </a:solidFill>
              </a:rPr>
              <a:t>(Isaiah 13-23)</a:t>
            </a:r>
            <a:endParaRPr lang="en-US" sz="5400" dirty="0"/>
          </a:p>
        </p:txBody>
      </p:sp>
      <p:graphicFrame>
        <p:nvGraphicFramePr>
          <p:cNvPr id="8" name="Table 8">
            <a:extLst>
              <a:ext uri="{FF2B5EF4-FFF2-40B4-BE49-F238E27FC236}">
                <a16:creationId xmlns:a16="http://schemas.microsoft.com/office/drawing/2014/main" id="{6838B9B9-062C-C58B-9D9F-135BDFE20070}"/>
              </a:ext>
            </a:extLst>
          </p:cNvPr>
          <p:cNvGraphicFramePr>
            <a:graphicFrameLocks noGrp="1"/>
          </p:cNvGraphicFramePr>
          <p:nvPr>
            <p:ph idx="1"/>
          </p:nvPr>
        </p:nvGraphicFramePr>
        <p:xfrm>
          <a:off x="209957" y="2634017"/>
          <a:ext cx="8763327" cy="1981200"/>
        </p:xfrm>
        <a:graphic>
          <a:graphicData uri="http://schemas.openxmlformats.org/drawingml/2006/table">
            <a:tbl>
              <a:tblPr firstRow="1" bandRow="1">
                <a:tableStyleId>{00A15C55-8517-42AA-B614-E9B94910E393}</a:tableStyleId>
              </a:tblPr>
              <a:tblGrid>
                <a:gridCol w="3512641">
                  <a:extLst>
                    <a:ext uri="{9D8B030D-6E8A-4147-A177-3AD203B41FA5}">
                      <a16:colId xmlns:a16="http://schemas.microsoft.com/office/drawing/2014/main" val="1541012807"/>
                    </a:ext>
                  </a:extLst>
                </a:gridCol>
                <a:gridCol w="5250686">
                  <a:extLst>
                    <a:ext uri="{9D8B030D-6E8A-4147-A177-3AD203B41FA5}">
                      <a16:colId xmlns:a16="http://schemas.microsoft.com/office/drawing/2014/main" val="3625428418"/>
                    </a:ext>
                  </a:extLst>
                </a:gridCol>
              </a:tblGrid>
              <a:tr h="370840">
                <a:tc>
                  <a:txBody>
                    <a:bodyPr/>
                    <a:lstStyle/>
                    <a:p>
                      <a:pPr marL="0" algn="l" defTabSz="914400" rtl="0" eaLnBrk="1" latinLnBrk="0" hangingPunct="1"/>
                      <a:r>
                        <a:rPr lang="en-US" sz="2000" b="0" kern="1200" dirty="0">
                          <a:solidFill>
                            <a:schemeClr val="dk1"/>
                          </a:solidFill>
                          <a:latin typeface="+mn-lt"/>
                          <a:ea typeface="+mn-ea"/>
                          <a:cs typeface="+mn-cs"/>
                        </a:rPr>
                        <a:t>Babylon (13:1–14:27) </a:t>
                      </a:r>
                    </a:p>
                  </a:txBody>
                  <a:tcPr>
                    <a:solidFill>
                      <a:srgbClr val="FFF4E7"/>
                    </a:solidFill>
                  </a:tcPr>
                </a:tc>
                <a:tc>
                  <a:txBody>
                    <a:bodyPr/>
                    <a:lstStyle/>
                    <a:p>
                      <a:pPr marL="0" algn="l" defTabSz="914400" rtl="0" eaLnBrk="1" latinLnBrk="0" hangingPunct="1"/>
                      <a:r>
                        <a:rPr lang="en-US" sz="2000" b="0" kern="1200" dirty="0">
                          <a:solidFill>
                            <a:schemeClr val="dk1"/>
                          </a:solidFill>
                          <a:latin typeface="+mn-lt"/>
                          <a:ea typeface="+mn-ea"/>
                          <a:cs typeface="+mn-cs"/>
                        </a:rPr>
                        <a:t>“The Wilderness by the Sea” (Babylon) (21:1–10) </a:t>
                      </a:r>
                    </a:p>
                  </a:txBody>
                  <a:tcPr>
                    <a:solidFill>
                      <a:srgbClr val="FFF4E7"/>
                    </a:solidFill>
                  </a:tcPr>
                </a:tc>
                <a:extLst>
                  <a:ext uri="{0D108BD9-81ED-4DB2-BD59-A6C34878D82A}">
                    <a16:rowId xmlns:a16="http://schemas.microsoft.com/office/drawing/2014/main" val="429286816"/>
                  </a:ext>
                </a:extLst>
              </a:tr>
              <a:tr h="370840">
                <a:tc>
                  <a:txBody>
                    <a:bodyPr/>
                    <a:lstStyle/>
                    <a:p>
                      <a:r>
                        <a:rPr lang="en-US" sz="2000" kern="1200" dirty="0">
                          <a:solidFill>
                            <a:schemeClr val="dk1"/>
                          </a:solidFill>
                          <a:latin typeface="+mn-lt"/>
                          <a:ea typeface="+mn-ea"/>
                          <a:cs typeface="+mn-cs"/>
                        </a:rPr>
                        <a:t>Philistia (14:28–32)</a:t>
                      </a:r>
                    </a:p>
                  </a:txBody>
                  <a:tcPr/>
                </a:tc>
                <a:tc>
                  <a:txBody>
                    <a:bodyPr/>
                    <a:lstStyle/>
                    <a:p>
                      <a:r>
                        <a:rPr lang="en-US" sz="2000" dirty="0"/>
                        <a:t>“Dumah” (Edom) (21:11–12) </a:t>
                      </a:r>
                    </a:p>
                  </a:txBody>
                  <a:tcPr/>
                </a:tc>
                <a:extLst>
                  <a:ext uri="{0D108BD9-81ED-4DB2-BD59-A6C34878D82A}">
                    <a16:rowId xmlns:a16="http://schemas.microsoft.com/office/drawing/2014/main" val="1720760104"/>
                  </a:ext>
                </a:extLst>
              </a:tr>
              <a:tr h="370840">
                <a:tc>
                  <a:txBody>
                    <a:bodyPr/>
                    <a:lstStyle/>
                    <a:p>
                      <a:r>
                        <a:rPr lang="en-US" sz="2000" kern="1200" dirty="0">
                          <a:solidFill>
                            <a:schemeClr val="dk1"/>
                          </a:solidFill>
                          <a:latin typeface="+mn-lt"/>
                          <a:ea typeface="+mn-ea"/>
                          <a:cs typeface="+mn-cs"/>
                        </a:rPr>
                        <a:t>Moab (15:1–16:14)</a:t>
                      </a:r>
                    </a:p>
                  </a:txBody>
                  <a:tcPr/>
                </a:tc>
                <a:tc>
                  <a:txBody>
                    <a:bodyPr/>
                    <a:lstStyle/>
                    <a:p>
                      <a:r>
                        <a:rPr lang="en-US" sz="2000" dirty="0"/>
                        <a:t>Arabia (21:13–17)</a:t>
                      </a:r>
                    </a:p>
                  </a:txBody>
                  <a:tcPr/>
                </a:tc>
                <a:extLst>
                  <a:ext uri="{0D108BD9-81ED-4DB2-BD59-A6C34878D82A}">
                    <a16:rowId xmlns:a16="http://schemas.microsoft.com/office/drawing/2014/main" val="621158450"/>
                  </a:ext>
                </a:extLst>
              </a:tr>
              <a:tr h="370840">
                <a:tc>
                  <a:txBody>
                    <a:bodyPr/>
                    <a:lstStyle/>
                    <a:p>
                      <a:r>
                        <a:rPr lang="en-US" sz="2000" dirty="0"/>
                        <a:t>Damascus/ Israel (17:1–18:7)</a:t>
                      </a:r>
                    </a:p>
                  </a:txBody>
                  <a:tcPr/>
                </a:tc>
                <a:tc>
                  <a:txBody>
                    <a:bodyPr/>
                    <a:lstStyle/>
                    <a:p>
                      <a:r>
                        <a:rPr lang="en-US" sz="2000" dirty="0"/>
                        <a:t>“The Valley of Vision” (Judah) (22:1–25)</a:t>
                      </a:r>
                    </a:p>
                  </a:txBody>
                  <a:tcPr/>
                </a:tc>
                <a:extLst>
                  <a:ext uri="{0D108BD9-81ED-4DB2-BD59-A6C34878D82A}">
                    <a16:rowId xmlns:a16="http://schemas.microsoft.com/office/drawing/2014/main" val="4152348990"/>
                  </a:ext>
                </a:extLst>
              </a:tr>
              <a:tr h="370840">
                <a:tc>
                  <a:txBody>
                    <a:bodyPr/>
                    <a:lstStyle/>
                    <a:p>
                      <a:r>
                        <a:rPr lang="en-US" sz="2000" dirty="0"/>
                        <a:t>Egypt (19:1–20:6)</a:t>
                      </a:r>
                    </a:p>
                  </a:txBody>
                  <a:tcPr/>
                </a:tc>
                <a:tc>
                  <a:txBody>
                    <a:bodyPr/>
                    <a:lstStyle/>
                    <a:p>
                      <a:r>
                        <a:rPr lang="en-US" sz="2000" dirty="0"/>
                        <a:t>Tyre (23:1–18)</a:t>
                      </a:r>
                    </a:p>
                  </a:txBody>
                  <a:tcPr/>
                </a:tc>
                <a:extLst>
                  <a:ext uri="{0D108BD9-81ED-4DB2-BD59-A6C34878D82A}">
                    <a16:rowId xmlns:a16="http://schemas.microsoft.com/office/drawing/2014/main" val="2347923298"/>
                  </a:ext>
                </a:extLst>
              </a:tr>
            </a:tbl>
          </a:graphicData>
        </a:graphic>
      </p:graphicFrame>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131). InterVarsity Press</a:t>
            </a:r>
          </a:p>
        </p:txBody>
      </p:sp>
    </p:spTree>
    <p:extLst>
      <p:ext uri="{BB962C8B-B14F-4D97-AF65-F5344CB8AC3E}">
        <p14:creationId xmlns:p14="http://schemas.microsoft.com/office/powerpoint/2010/main" val="37881762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2"/>
            <a:ext cx="9144000" cy="175815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that time,” says the LORD of Heaven’s Armies, “the peg fastened into a solid place will come loose. It will be cut off and fall, and the load hanging on it will be cut off.” Indeed, the LORD has spoken. </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977930"/>
            <a:ext cx="8873212" cy="4510736"/>
          </a:xfrm>
        </p:spPr>
        <p:txBody>
          <a:bodyPr>
            <a:normAutofit fontScale="92500" lnSpcReduction="10000"/>
          </a:bodyPr>
          <a:lstStyle/>
          <a:p>
            <a:r>
              <a:rPr lang="en-US" dirty="0"/>
              <a:t>The weight placed on Eliakim had become an unsupportable burden.</a:t>
            </a:r>
          </a:p>
          <a:p>
            <a:r>
              <a:rPr lang="en-US" dirty="0"/>
              <a:t>The LORD </a:t>
            </a:r>
            <a:r>
              <a:rPr lang="en-US" b="1" i="1" dirty="0"/>
              <a:t>declares</a:t>
            </a:r>
            <a:r>
              <a:rPr lang="en-US" dirty="0"/>
              <a:t> this will happen, but why?</a:t>
            </a:r>
          </a:p>
          <a:p>
            <a:r>
              <a:rPr lang="en-US" dirty="0"/>
              <a:t>Perhaps it was to show that providing adequate governance for the people of God would prove too much even for such a dedicated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servant</a:t>
            </a:r>
            <a:r>
              <a:rPr lang="en-US" dirty="0"/>
              <a:t>” of the LORD as Eliakim.</a:t>
            </a:r>
          </a:p>
          <a:p>
            <a:r>
              <a:rPr lang="en-US" dirty="0"/>
              <a:t>Such a weighty responsibility would require the arrival of </a:t>
            </a:r>
            <a:r>
              <a:rPr lang="en-US" b="1" i="1" dirty="0"/>
              <a:t>another</a:t>
            </a:r>
            <a:r>
              <a:rPr lang="en-US" dirty="0"/>
              <a:t> “</a:t>
            </a:r>
            <a:r>
              <a:rPr kumimoji="0" lang="en-US" sz="32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servant</a:t>
            </a:r>
            <a:r>
              <a:rPr lang="en-US" dirty="0"/>
              <a:t>” upon whose shoulders the governance of the people would rest secure (cf. Isaiah 9:6)</a:t>
            </a:r>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458)</a:t>
            </a:r>
          </a:p>
        </p:txBody>
      </p:sp>
    </p:spTree>
    <p:extLst>
      <p:ext uri="{BB962C8B-B14F-4D97-AF65-F5344CB8AC3E}">
        <p14:creationId xmlns:p14="http://schemas.microsoft.com/office/powerpoint/2010/main" val="12038019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645920"/>
            <a:ext cx="9144000" cy="3059084"/>
          </a:xfrm>
        </p:spPr>
        <p:txBody>
          <a:bodyPr>
            <a:noAutofit/>
          </a:bodyPr>
          <a:lstStyle/>
          <a:p>
            <a:pPr algn="ctr"/>
            <a:r>
              <a:rPr lang="en-US" sz="8800" dirty="0"/>
              <a:t>New Testament Usage of </a:t>
            </a:r>
            <a:br>
              <a:rPr lang="en-US" sz="8800" dirty="0"/>
            </a:br>
            <a:r>
              <a:rPr lang="en-US" sz="8800" dirty="0">
                <a:solidFill>
                  <a:srgbClr val="FFFF99"/>
                </a:solidFill>
              </a:rPr>
              <a:t>Isaiah 22:22</a:t>
            </a:r>
            <a:endParaRPr lang="en-US" sz="8800" dirty="0"/>
          </a:p>
        </p:txBody>
      </p:sp>
    </p:spTree>
    <p:extLst>
      <p:ext uri="{BB962C8B-B14F-4D97-AF65-F5344CB8AC3E}">
        <p14:creationId xmlns:p14="http://schemas.microsoft.com/office/powerpoint/2010/main" val="1466493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1096).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7895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22:21</a:t>
            </a:r>
            <a:r>
              <a:rPr lang="en-US" sz="2400" b="0" i="1" dirty="0">
                <a:solidFill>
                  <a:srgbClr val="ED7D31">
                    <a:lumMod val="60000"/>
                    <a:lumOff val="40000"/>
                  </a:srgbClr>
                </a:solidFill>
                <a:latin typeface="Cambria" panose="02040503050406030204" pitchFamily="18" charset="0"/>
                <a:ea typeface="Cambria" panose="02040503050406030204" pitchFamily="18" charset="0"/>
              </a:rPr>
              <a:t> And he shall be a father to the inhabitants of Jerusalem and to the house of Judah. </a:t>
            </a:r>
            <a:r>
              <a:rPr lang="en-US" sz="2400" b="0" baseline="30000" dirty="0">
                <a:solidFill>
                  <a:prstClr val="white"/>
                </a:solidFill>
                <a:latin typeface="Cambria" panose="02040503050406030204" pitchFamily="18" charset="0"/>
                <a:ea typeface="Cambria" panose="02040503050406030204" pitchFamily="18" charset="0"/>
              </a:rPr>
              <a:t>22</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I will place on his shoulder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the key of the house of David. He shall open, and none shall shut; and he shall shut, and none shall open</a:t>
            </a:r>
            <a:r>
              <a:rPr lang="en-US" sz="2400" b="0" i="1" dirty="0">
                <a:solidFill>
                  <a:srgbClr val="ED7D31">
                    <a:lumMod val="60000"/>
                    <a:lumOff val="4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23</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he will become a throne of honor to his father's house. </a:t>
            </a:r>
            <a:r>
              <a:rPr kumimoji="0" lang="en-US" sz="2400" b="0" i="0" u="none" strike="noStrike" kern="1200" cap="none" spc="0" normalizeH="0" baseline="0" noProof="0" dirty="0">
                <a:ln>
                  <a:noFill/>
                </a:ln>
                <a:solidFill>
                  <a:srgbClr val="ED7D31">
                    <a:lumMod val="60000"/>
                    <a:lumOff val="40000"/>
                  </a:srgbClr>
                </a:solidFill>
                <a:effectLst/>
                <a:uLnTx/>
                <a:uFillTx/>
                <a:latin typeface="Calibri" panose="020F0502020204030204"/>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789555"/>
            <a:ext cx="9144000" cy="12656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Rev 3:7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And to the angel of the church in Philadelphia write: 'The words of the holy one, the true one, who has </a:t>
            </a:r>
            <a:r>
              <a:rPr lang="en-US" sz="2400" i="1" dirty="0">
                <a:solidFill>
                  <a:srgbClr val="00B0F0"/>
                </a:solidFill>
                <a:latin typeface="Cambria" panose="02040503050406030204" pitchFamily="18" charset="0"/>
                <a:ea typeface="Cambria" panose="02040503050406030204" pitchFamily="18" charset="0"/>
              </a:rPr>
              <a:t>the key of David, who opens and no one will shut, who shuts and no one opens</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127797"/>
            <a:ext cx="8582802" cy="3390737"/>
          </a:xfrm>
        </p:spPr>
        <p:txBody>
          <a:bodyPr>
            <a:noAutofit/>
          </a:bodyPr>
          <a:lstStyle/>
          <a:p>
            <a:r>
              <a:rPr lang="en-US" dirty="0"/>
              <a:t>This citation of </a:t>
            </a:r>
            <a:r>
              <a:rPr lang="en-US" dirty="0">
                <a:solidFill>
                  <a:srgbClr val="FFFF99"/>
                </a:solidFill>
              </a:rPr>
              <a:t>Isaiah 22:22 </a:t>
            </a:r>
            <a:r>
              <a:rPr lang="en-US" dirty="0"/>
              <a:t>by the Apostle John in the Book of Revelation occurs in the opening section of the book where the glorified Jesus Christ appears to John in a vision and then begins giving him a series of messages to give to the “angels” of seven churches in John’s day.</a:t>
            </a:r>
          </a:p>
        </p:txBody>
      </p:sp>
    </p:spTree>
    <p:extLst>
      <p:ext uri="{BB962C8B-B14F-4D97-AF65-F5344CB8AC3E}">
        <p14:creationId xmlns:p14="http://schemas.microsoft.com/office/powerpoint/2010/main" val="493066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1096).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7895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22:21</a:t>
            </a:r>
            <a:r>
              <a:rPr lang="en-US" sz="2400" b="0" i="1" dirty="0">
                <a:solidFill>
                  <a:srgbClr val="ED7D31">
                    <a:lumMod val="60000"/>
                    <a:lumOff val="40000"/>
                  </a:srgbClr>
                </a:solidFill>
                <a:latin typeface="Cambria" panose="02040503050406030204" pitchFamily="18" charset="0"/>
                <a:ea typeface="Cambria" panose="02040503050406030204" pitchFamily="18" charset="0"/>
              </a:rPr>
              <a:t> And he shall be a father to the inhabitants of Jerusalem and to the house of Judah. </a:t>
            </a:r>
            <a:r>
              <a:rPr lang="en-US" sz="2400" b="0" baseline="30000" dirty="0">
                <a:solidFill>
                  <a:prstClr val="white"/>
                </a:solidFill>
                <a:latin typeface="Cambria" panose="02040503050406030204" pitchFamily="18" charset="0"/>
                <a:ea typeface="Cambria" panose="02040503050406030204" pitchFamily="18" charset="0"/>
              </a:rPr>
              <a:t>22</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I will place on his shoulder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the key of the house of David. He shall open, and none shall shut; and he shall shut, and none shall open</a:t>
            </a:r>
            <a:r>
              <a:rPr lang="en-US" sz="2400" b="0" i="1" dirty="0">
                <a:solidFill>
                  <a:srgbClr val="ED7D31">
                    <a:lumMod val="60000"/>
                    <a:lumOff val="4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23</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he will become a throne of honor to his father's house. </a:t>
            </a:r>
            <a:r>
              <a:rPr kumimoji="0" lang="en-US" sz="2400" b="0" i="0" u="none" strike="noStrike" kern="1200" cap="none" spc="0" normalizeH="0" baseline="0" noProof="0" dirty="0">
                <a:ln>
                  <a:noFill/>
                </a:ln>
                <a:solidFill>
                  <a:srgbClr val="ED7D31">
                    <a:lumMod val="60000"/>
                    <a:lumOff val="40000"/>
                  </a:srgbClr>
                </a:solidFill>
                <a:effectLst/>
                <a:uLnTx/>
                <a:uFillTx/>
                <a:latin typeface="Calibri" panose="020F0502020204030204"/>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789555"/>
            <a:ext cx="9144000" cy="12656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Rev 3:7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And to the angel of the church in Philadelphia write: 'The words of the holy one, the true one, who has </a:t>
            </a:r>
            <a:r>
              <a:rPr lang="en-US" sz="2400" i="1" dirty="0">
                <a:solidFill>
                  <a:srgbClr val="00B0F0"/>
                </a:solidFill>
                <a:latin typeface="Cambria" panose="02040503050406030204" pitchFamily="18" charset="0"/>
                <a:ea typeface="Cambria" panose="02040503050406030204" pitchFamily="18" charset="0"/>
              </a:rPr>
              <a:t>the key of David, who opens and no one will shut, who shuts and no one opens</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127797"/>
            <a:ext cx="8582802" cy="3390737"/>
          </a:xfrm>
        </p:spPr>
        <p:txBody>
          <a:bodyPr>
            <a:noAutofit/>
          </a:bodyPr>
          <a:lstStyle/>
          <a:p>
            <a:r>
              <a:rPr lang="en-US" dirty="0"/>
              <a:t>The citation occurs in a message to the “</a:t>
            </a:r>
            <a:r>
              <a:rPr lang="en-US" i="1" dirty="0">
                <a:solidFill>
                  <a:srgbClr val="5B9BD5">
                    <a:lumMod val="40000"/>
                    <a:lumOff val="60000"/>
                  </a:srgbClr>
                </a:solidFill>
                <a:latin typeface="Cambria" panose="02040503050406030204" pitchFamily="18" charset="0"/>
                <a:ea typeface="Cambria" panose="02040503050406030204" pitchFamily="18" charset="0"/>
              </a:rPr>
              <a:t>angel of the church in Philadelphia</a:t>
            </a:r>
            <a:r>
              <a:rPr lang="en-US" dirty="0"/>
              <a:t>” in </a:t>
            </a:r>
            <a:r>
              <a:rPr lang="en-US" dirty="0">
                <a:solidFill>
                  <a:srgbClr val="FFFF99"/>
                </a:solidFill>
              </a:rPr>
              <a:t>Rev 3:7</a:t>
            </a:r>
            <a:r>
              <a:rPr lang="en-US" dirty="0"/>
              <a:t>, where Christ begins by describing himself as “</a:t>
            </a:r>
            <a:r>
              <a:rPr lang="en-US" i="1" dirty="0">
                <a:solidFill>
                  <a:srgbClr val="5B9BD5">
                    <a:lumMod val="40000"/>
                    <a:lumOff val="60000"/>
                  </a:srgbClr>
                </a:solidFill>
                <a:latin typeface="Cambria" panose="02040503050406030204" pitchFamily="18" charset="0"/>
                <a:ea typeface="Cambria" panose="02040503050406030204" pitchFamily="18" charset="0"/>
              </a:rPr>
              <a:t>the holy one, the true one, who has the key of David, who opens and no one will shut, who shuts and no one opens.</a:t>
            </a:r>
            <a:r>
              <a:rPr lang="en-US" dirty="0"/>
              <a:t>”</a:t>
            </a:r>
          </a:p>
        </p:txBody>
      </p:sp>
    </p:spTree>
    <p:extLst>
      <p:ext uri="{BB962C8B-B14F-4D97-AF65-F5344CB8AC3E}">
        <p14:creationId xmlns:p14="http://schemas.microsoft.com/office/powerpoint/2010/main" val="621432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1096).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7895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22:21</a:t>
            </a:r>
            <a:r>
              <a:rPr lang="en-US" sz="2400" b="0" i="1" dirty="0">
                <a:solidFill>
                  <a:srgbClr val="ED7D31">
                    <a:lumMod val="60000"/>
                    <a:lumOff val="40000"/>
                  </a:srgbClr>
                </a:solidFill>
                <a:latin typeface="Cambria" panose="02040503050406030204" pitchFamily="18" charset="0"/>
                <a:ea typeface="Cambria" panose="02040503050406030204" pitchFamily="18" charset="0"/>
              </a:rPr>
              <a:t> And he shall be a father to the inhabitants of Jerusalem and to the house of Judah. </a:t>
            </a:r>
            <a:r>
              <a:rPr lang="en-US" sz="2400" b="0" baseline="30000" dirty="0">
                <a:solidFill>
                  <a:prstClr val="white"/>
                </a:solidFill>
                <a:latin typeface="Cambria" panose="02040503050406030204" pitchFamily="18" charset="0"/>
                <a:ea typeface="Cambria" panose="02040503050406030204" pitchFamily="18" charset="0"/>
              </a:rPr>
              <a:t>22</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I will place on his shoulder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the key of the house of David. He shall open, and none shall shut; and he shall shut, and none shall open</a:t>
            </a:r>
            <a:r>
              <a:rPr lang="en-US" sz="2400" b="0" i="1" dirty="0">
                <a:solidFill>
                  <a:srgbClr val="ED7D31">
                    <a:lumMod val="60000"/>
                    <a:lumOff val="4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23</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he will become a throne of honor to his father's house. </a:t>
            </a:r>
            <a:r>
              <a:rPr kumimoji="0" lang="en-US" sz="2400" b="0" i="0" u="none" strike="noStrike" kern="1200" cap="none" spc="0" normalizeH="0" baseline="0" noProof="0" dirty="0">
                <a:ln>
                  <a:noFill/>
                </a:ln>
                <a:solidFill>
                  <a:srgbClr val="ED7D31">
                    <a:lumMod val="60000"/>
                    <a:lumOff val="40000"/>
                  </a:srgbClr>
                </a:solidFill>
                <a:effectLst/>
                <a:uLnTx/>
                <a:uFillTx/>
                <a:latin typeface="Calibri" panose="020F0502020204030204"/>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789555"/>
            <a:ext cx="9144000" cy="12656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Rev 3:7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And to the angel of the church in Philadelphia write: 'The words of the holy one, the true one, who has </a:t>
            </a:r>
            <a:r>
              <a:rPr lang="en-US" sz="2400" i="1" dirty="0">
                <a:solidFill>
                  <a:srgbClr val="00B0F0"/>
                </a:solidFill>
                <a:latin typeface="Cambria" panose="02040503050406030204" pitchFamily="18" charset="0"/>
                <a:ea typeface="Cambria" panose="02040503050406030204" pitchFamily="18" charset="0"/>
              </a:rPr>
              <a:t>the key of David, who opens and no one will shut, who shuts and no one opens</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127797"/>
            <a:ext cx="8582802" cy="3390737"/>
          </a:xfrm>
        </p:spPr>
        <p:txBody>
          <a:bodyPr>
            <a:normAutofit lnSpcReduction="10000"/>
          </a:bodyPr>
          <a:lstStyle/>
          <a:p>
            <a:r>
              <a:rPr lang="en-US" dirty="0">
                <a:solidFill>
                  <a:srgbClr val="FFFF99"/>
                </a:solidFill>
              </a:rPr>
              <a:t>Isaiah 22:20-25 </a:t>
            </a:r>
            <a:r>
              <a:rPr lang="en-US" dirty="0"/>
              <a:t>describes Eliakim’s absolute control over the kingdom of Israel – though, as we saw earlier, he is eventually removed from office. </a:t>
            </a:r>
          </a:p>
          <a:p>
            <a:r>
              <a:rPr lang="en-US" dirty="0"/>
              <a:t>The reference to Eliakim as “</a:t>
            </a:r>
            <a:r>
              <a:rPr lang="en-US" i="1" dirty="0">
                <a:solidFill>
                  <a:srgbClr val="ED7D31">
                    <a:lumMod val="60000"/>
                    <a:lumOff val="40000"/>
                  </a:srgbClr>
                </a:solidFill>
                <a:latin typeface="Cambria" panose="02040503050406030204" pitchFamily="18" charset="0"/>
                <a:ea typeface="Cambria" panose="02040503050406030204" pitchFamily="18" charset="0"/>
              </a:rPr>
              <a:t>my servant</a:t>
            </a:r>
            <a:r>
              <a:rPr lang="en-US" dirty="0"/>
              <a:t>” in Isaiah 22:20 brings to mind Isaiah’s Messianic “</a:t>
            </a:r>
            <a:r>
              <a:rPr lang="en-US" i="1" dirty="0">
                <a:solidFill>
                  <a:srgbClr val="ED7D31">
                    <a:lumMod val="60000"/>
                    <a:lumOff val="40000"/>
                  </a:srgbClr>
                </a:solidFill>
                <a:latin typeface="Cambria" panose="02040503050406030204" pitchFamily="18" charset="0"/>
                <a:ea typeface="Cambria" panose="02040503050406030204" pitchFamily="18" charset="0"/>
              </a:rPr>
              <a:t>servant</a:t>
            </a:r>
            <a:r>
              <a:rPr lang="en-US" dirty="0"/>
              <a:t>” prophecies in Isaiah 40-53, since this phrase occurs in that section </a:t>
            </a:r>
            <a:r>
              <a:rPr lang="en-US" b="1" i="1" dirty="0"/>
              <a:t>thirteen</a:t>
            </a:r>
            <a:r>
              <a:rPr lang="en-US" dirty="0"/>
              <a:t> times.</a:t>
            </a:r>
          </a:p>
        </p:txBody>
      </p:sp>
    </p:spTree>
    <p:extLst>
      <p:ext uri="{BB962C8B-B14F-4D97-AF65-F5344CB8AC3E}">
        <p14:creationId xmlns:p14="http://schemas.microsoft.com/office/powerpoint/2010/main" val="10007314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1096).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7895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22:21</a:t>
            </a:r>
            <a:r>
              <a:rPr lang="en-US" sz="2400" b="0" i="1" dirty="0">
                <a:solidFill>
                  <a:srgbClr val="ED7D31">
                    <a:lumMod val="60000"/>
                    <a:lumOff val="40000"/>
                  </a:srgbClr>
                </a:solidFill>
                <a:latin typeface="Cambria" panose="02040503050406030204" pitchFamily="18" charset="0"/>
                <a:ea typeface="Cambria" panose="02040503050406030204" pitchFamily="18" charset="0"/>
              </a:rPr>
              <a:t> And he shall be a </a:t>
            </a:r>
            <a:r>
              <a:rPr lang="en-US" sz="2400" i="1" dirty="0">
                <a:solidFill>
                  <a:schemeClr val="accent2"/>
                </a:solidFill>
                <a:latin typeface="Cambria" panose="02040503050406030204" pitchFamily="18" charset="0"/>
                <a:ea typeface="Cambria" panose="02040503050406030204" pitchFamily="18" charset="0"/>
              </a:rPr>
              <a:t>father</a:t>
            </a:r>
            <a:r>
              <a:rPr lang="en-US" sz="2400" b="0" i="1" dirty="0">
                <a:solidFill>
                  <a:srgbClr val="ED7D31">
                    <a:lumMod val="60000"/>
                    <a:lumOff val="40000"/>
                  </a:srgbClr>
                </a:solidFill>
                <a:latin typeface="Cambria" panose="02040503050406030204" pitchFamily="18" charset="0"/>
                <a:ea typeface="Cambria" panose="02040503050406030204" pitchFamily="18" charset="0"/>
              </a:rPr>
              <a:t> to the inhabitants of </a:t>
            </a:r>
            <a:r>
              <a:rPr lang="en-US" sz="2400" i="1" dirty="0">
                <a:solidFill>
                  <a:schemeClr val="accent2"/>
                </a:solidFill>
                <a:latin typeface="Cambria" panose="02040503050406030204" pitchFamily="18" charset="0"/>
                <a:ea typeface="Cambria" panose="02040503050406030204" pitchFamily="18" charset="0"/>
              </a:rPr>
              <a:t>Jerusalem and to the house of Judah</a:t>
            </a:r>
            <a:r>
              <a:rPr lang="en-US" sz="2400" b="0" i="1" dirty="0">
                <a:solidFill>
                  <a:srgbClr val="ED7D31">
                    <a:lumMod val="60000"/>
                    <a:lumOff val="4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22</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I will place </a:t>
            </a:r>
            <a:r>
              <a:rPr lang="en-US" sz="2400" i="1" dirty="0">
                <a:solidFill>
                  <a:schemeClr val="accent2"/>
                </a:solidFill>
                <a:latin typeface="Cambria" panose="02040503050406030204" pitchFamily="18" charset="0"/>
                <a:ea typeface="Cambria" panose="02040503050406030204" pitchFamily="18" charset="0"/>
              </a:rPr>
              <a:t>on his shoulder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the key of the house of David. </a:t>
            </a:r>
            <a:r>
              <a:rPr kumimoji="0" lang="en-US" sz="2400" b="0" i="1" u="none" strike="noStrike" kern="1200" cap="none" spc="0" normalizeH="0" baseline="0" noProof="0" dirty="0">
                <a:ln>
                  <a:noFill/>
                </a:ln>
                <a:solidFill>
                  <a:srgbClr val="F4B183"/>
                </a:solidFill>
                <a:effectLst/>
                <a:uLnTx/>
                <a:uFillTx/>
                <a:latin typeface="Cambria" panose="02040503050406030204" pitchFamily="18" charset="0"/>
                <a:ea typeface="Cambria" panose="02040503050406030204" pitchFamily="18" charset="0"/>
                <a:cs typeface="+mj-cs"/>
              </a:rPr>
              <a:t>He shall open, and none shall shut; and he shall shut, and none shall open</a:t>
            </a:r>
            <a:r>
              <a:rPr lang="en-US" sz="2400" b="0" i="1" dirty="0">
                <a:solidFill>
                  <a:srgbClr val="ED7D31">
                    <a:lumMod val="60000"/>
                    <a:lumOff val="4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23</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he will </a:t>
            </a:r>
            <a:r>
              <a:rPr lang="en-US" sz="2400" i="1" dirty="0">
                <a:solidFill>
                  <a:schemeClr val="accent2"/>
                </a:solidFill>
                <a:latin typeface="Cambria" panose="02040503050406030204" pitchFamily="18" charset="0"/>
                <a:ea typeface="Cambria" panose="02040503050406030204" pitchFamily="18" charset="0"/>
              </a:rPr>
              <a:t>become a throne of honor </a:t>
            </a:r>
            <a:r>
              <a:rPr lang="en-US" sz="2400" b="0" i="1" dirty="0">
                <a:solidFill>
                  <a:srgbClr val="ED7D31">
                    <a:lumMod val="60000"/>
                    <a:lumOff val="40000"/>
                  </a:srgbClr>
                </a:solidFill>
                <a:latin typeface="Cambria" panose="02040503050406030204" pitchFamily="18" charset="0"/>
                <a:ea typeface="Cambria" panose="02040503050406030204" pitchFamily="18" charset="0"/>
              </a:rPr>
              <a:t>to his father's house. </a:t>
            </a:r>
            <a:r>
              <a:rPr kumimoji="0" lang="en-US" sz="2400" b="0" i="0" u="none" strike="noStrike" kern="1200" cap="none" spc="0" normalizeH="0" baseline="0" noProof="0" dirty="0">
                <a:ln>
                  <a:noFill/>
                </a:ln>
                <a:solidFill>
                  <a:srgbClr val="ED7D31">
                    <a:lumMod val="60000"/>
                    <a:lumOff val="40000"/>
                  </a:srgbClr>
                </a:solidFill>
                <a:effectLst/>
                <a:uLnTx/>
                <a:uFillTx/>
                <a:latin typeface="Calibri" panose="020F0502020204030204"/>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1985779"/>
            <a:ext cx="8582802" cy="4532755"/>
          </a:xfrm>
        </p:spPr>
        <p:txBody>
          <a:bodyPr>
            <a:normAutofit fontScale="92500" lnSpcReduction="20000"/>
          </a:bodyPr>
          <a:lstStyle/>
          <a:p>
            <a:r>
              <a:rPr lang="en-US" dirty="0"/>
              <a:t>The description given of Eliakim in </a:t>
            </a:r>
            <a:r>
              <a:rPr lang="en-US" dirty="0">
                <a:solidFill>
                  <a:srgbClr val="FFFF99"/>
                </a:solidFill>
              </a:rPr>
              <a:t>Isaiah 22:21-23</a:t>
            </a:r>
            <a:r>
              <a:rPr lang="en-US" dirty="0"/>
              <a:t>: </a:t>
            </a:r>
          </a:p>
          <a:p>
            <a:pPr lvl="1"/>
            <a:r>
              <a:rPr lang="en-US" dirty="0"/>
              <a:t>Placing “</a:t>
            </a:r>
            <a:r>
              <a:rPr lang="en-US" i="1" dirty="0">
                <a:solidFill>
                  <a:srgbClr val="ED7D31">
                    <a:lumMod val="60000"/>
                    <a:lumOff val="40000"/>
                  </a:srgbClr>
                </a:solidFill>
                <a:latin typeface="Cambria" panose="02040503050406030204" pitchFamily="18" charset="0"/>
                <a:ea typeface="Cambria" panose="02040503050406030204" pitchFamily="18" charset="0"/>
              </a:rPr>
              <a:t>the key of the house of David</a:t>
            </a:r>
            <a:r>
              <a:rPr lang="en-US" dirty="0"/>
              <a:t> [= governing authority] </a:t>
            </a:r>
            <a:r>
              <a:rPr lang="en-US" b="1" i="1" dirty="0">
                <a:solidFill>
                  <a:schemeClr val="accent2"/>
                </a:solidFill>
                <a:latin typeface="Cambria" panose="02040503050406030204" pitchFamily="18" charset="0"/>
                <a:ea typeface="Cambria" panose="02040503050406030204" pitchFamily="18" charset="0"/>
              </a:rPr>
              <a:t>on his shoulder</a:t>
            </a:r>
            <a:r>
              <a:rPr lang="en-US" dirty="0"/>
              <a:t>”, </a:t>
            </a:r>
          </a:p>
          <a:p>
            <a:pPr lvl="1"/>
            <a:r>
              <a:rPr lang="en-US" dirty="0"/>
              <a:t>As a “</a:t>
            </a:r>
            <a:r>
              <a:rPr lang="en-US" b="1" i="1" dirty="0">
                <a:solidFill>
                  <a:schemeClr val="accent2"/>
                </a:solidFill>
                <a:latin typeface="Cambria" panose="02040503050406030204" pitchFamily="18" charset="0"/>
                <a:ea typeface="Cambria" panose="02040503050406030204" pitchFamily="18" charset="0"/>
              </a:rPr>
              <a:t>father</a:t>
            </a:r>
            <a:r>
              <a:rPr lang="en-US" dirty="0"/>
              <a:t>” to those in “</a:t>
            </a:r>
            <a:r>
              <a:rPr lang="en-US" i="1" dirty="0">
                <a:solidFill>
                  <a:srgbClr val="ED7D31">
                    <a:lumMod val="60000"/>
                    <a:lumOff val="40000"/>
                  </a:srgbClr>
                </a:solidFill>
                <a:latin typeface="Cambria" panose="02040503050406030204" pitchFamily="18" charset="0"/>
                <a:ea typeface="Cambria" panose="02040503050406030204" pitchFamily="18" charset="0"/>
              </a:rPr>
              <a:t>Jerusalem and to the house of Judah</a:t>
            </a:r>
            <a:r>
              <a:rPr lang="en-US" dirty="0"/>
              <a:t>,” </a:t>
            </a:r>
          </a:p>
          <a:p>
            <a:pPr lvl="1"/>
            <a:r>
              <a:rPr lang="en-US" dirty="0"/>
              <a:t>And becoming “</a:t>
            </a:r>
            <a:r>
              <a:rPr lang="en-US" i="1" dirty="0">
                <a:solidFill>
                  <a:srgbClr val="ED7D31">
                    <a:lumMod val="60000"/>
                    <a:lumOff val="40000"/>
                  </a:srgbClr>
                </a:solidFill>
                <a:latin typeface="Cambria" panose="02040503050406030204" pitchFamily="18" charset="0"/>
                <a:ea typeface="Cambria" panose="02040503050406030204" pitchFamily="18" charset="0"/>
              </a:rPr>
              <a:t>a </a:t>
            </a:r>
            <a:r>
              <a:rPr lang="en-US" b="1" i="1" dirty="0">
                <a:solidFill>
                  <a:schemeClr val="accent2"/>
                </a:solidFill>
                <a:latin typeface="Cambria" panose="02040503050406030204" pitchFamily="18" charset="0"/>
                <a:ea typeface="Cambria" panose="02040503050406030204" pitchFamily="18" charset="0"/>
              </a:rPr>
              <a:t>throne</a:t>
            </a:r>
            <a:r>
              <a:rPr lang="en-US" i="1" dirty="0">
                <a:solidFill>
                  <a:srgbClr val="ED7D31">
                    <a:lumMod val="60000"/>
                    <a:lumOff val="40000"/>
                  </a:srgbClr>
                </a:solidFill>
                <a:latin typeface="Cambria" panose="02040503050406030204" pitchFamily="18" charset="0"/>
                <a:ea typeface="Cambria" panose="02040503050406030204" pitchFamily="18" charset="0"/>
              </a:rPr>
              <a:t> of honor to his father's house.</a:t>
            </a:r>
            <a:r>
              <a:rPr lang="en-US" dirty="0"/>
              <a:t>” </a:t>
            </a:r>
          </a:p>
          <a:p>
            <a:r>
              <a:rPr lang="en-US" dirty="0"/>
              <a:t>suggests that we should have a </a:t>
            </a:r>
            <a:r>
              <a:rPr lang="en-US" b="1" i="1" dirty="0"/>
              <a:t>prophetic</a:t>
            </a:r>
            <a:r>
              <a:rPr lang="en-US" dirty="0"/>
              <a:t> </a:t>
            </a:r>
            <a:r>
              <a:rPr lang="en-US" b="1" i="1" dirty="0"/>
              <a:t>understanding</a:t>
            </a:r>
            <a:r>
              <a:rPr lang="en-US" dirty="0"/>
              <a:t> of this passage, since this language is so </a:t>
            </a:r>
            <a:r>
              <a:rPr lang="en-US" b="1" i="1" dirty="0"/>
              <a:t>strikingly similar </a:t>
            </a:r>
            <a:r>
              <a:rPr lang="en-US" dirty="0"/>
              <a:t>to that of the prophecy of the future Messianic ruler given in Isaiah 9:6-7:</a:t>
            </a:r>
          </a:p>
          <a:p>
            <a:pPr lvl="1"/>
            <a:r>
              <a:rPr lang="en-US" i="1" dirty="0">
                <a:solidFill>
                  <a:srgbClr val="ED7D31">
                    <a:lumMod val="60000"/>
                    <a:lumOff val="40000"/>
                  </a:srgbClr>
                </a:solidFill>
                <a:latin typeface="Cambria" panose="02040503050406030204" pitchFamily="18" charset="0"/>
                <a:ea typeface="Cambria" panose="02040503050406030204" pitchFamily="18" charset="0"/>
              </a:rPr>
              <a:t>…the government will be </a:t>
            </a:r>
            <a:r>
              <a:rPr lang="en-US" b="1" i="1" dirty="0">
                <a:solidFill>
                  <a:schemeClr val="accent2"/>
                </a:solidFill>
                <a:latin typeface="Cambria" panose="02040503050406030204" pitchFamily="18" charset="0"/>
                <a:ea typeface="Cambria" panose="02040503050406030204" pitchFamily="18" charset="0"/>
              </a:rPr>
              <a:t>on his shoulders </a:t>
            </a:r>
            <a:r>
              <a:rPr lang="en-US" i="1" dirty="0">
                <a:solidFill>
                  <a:srgbClr val="ED7D31">
                    <a:lumMod val="60000"/>
                    <a:lumOff val="40000"/>
                  </a:srgbClr>
                </a:solidFill>
                <a:latin typeface="Cambria" panose="02040503050406030204" pitchFamily="18" charset="0"/>
                <a:ea typeface="Cambria" panose="02040503050406030204" pitchFamily="18" charset="0"/>
              </a:rPr>
              <a:t>. . . and his name will be called… Eternal </a:t>
            </a:r>
            <a:r>
              <a:rPr lang="en-US" b="1" i="1" dirty="0">
                <a:solidFill>
                  <a:schemeClr val="accent2"/>
                </a:solidFill>
                <a:latin typeface="Cambria" panose="02040503050406030204" pitchFamily="18" charset="0"/>
                <a:ea typeface="Cambria" panose="02040503050406030204" pitchFamily="18" charset="0"/>
              </a:rPr>
              <a:t>Father</a:t>
            </a:r>
            <a:r>
              <a:rPr lang="en-US" i="1" dirty="0">
                <a:solidFill>
                  <a:srgbClr val="ED7D31">
                    <a:lumMod val="60000"/>
                    <a:lumOff val="40000"/>
                  </a:srgbClr>
                </a:solidFill>
                <a:latin typeface="Cambria" panose="02040503050406030204" pitchFamily="18" charset="0"/>
                <a:ea typeface="Cambria" panose="02040503050406030204" pitchFamily="18" charset="0"/>
              </a:rPr>
              <a:t>, who sits on the </a:t>
            </a:r>
            <a:r>
              <a:rPr lang="en-US" b="1" i="1" dirty="0">
                <a:solidFill>
                  <a:schemeClr val="accent2"/>
                </a:solidFill>
                <a:latin typeface="Cambria" panose="02040503050406030204" pitchFamily="18" charset="0"/>
                <a:ea typeface="Cambria" panose="02040503050406030204" pitchFamily="18" charset="0"/>
              </a:rPr>
              <a:t>throne</a:t>
            </a:r>
            <a:r>
              <a:rPr lang="en-US" i="1" dirty="0">
                <a:solidFill>
                  <a:srgbClr val="ED7D31">
                    <a:lumMod val="60000"/>
                    <a:lumOff val="40000"/>
                  </a:srgbClr>
                </a:solidFill>
                <a:latin typeface="Cambria" panose="02040503050406030204" pitchFamily="18" charset="0"/>
                <a:ea typeface="Cambria" panose="02040503050406030204" pitchFamily="18" charset="0"/>
              </a:rPr>
              <a:t> of David</a:t>
            </a:r>
            <a:r>
              <a:rPr lang="en-US" dirty="0"/>
              <a:t>. </a:t>
            </a:r>
          </a:p>
        </p:txBody>
      </p:sp>
    </p:spTree>
    <p:extLst>
      <p:ext uri="{BB962C8B-B14F-4D97-AF65-F5344CB8AC3E}">
        <p14:creationId xmlns:p14="http://schemas.microsoft.com/office/powerpoint/2010/main" val="34572514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1096). </a:t>
            </a:r>
          </a:p>
        </p:txBody>
      </p:sp>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2"/>
            <a:ext cx="9144000" cy="178955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j-cs"/>
              </a:rPr>
              <a:t>Isaiah 22:21</a:t>
            </a:r>
            <a:r>
              <a:rPr lang="en-US" sz="2400" b="0" i="1" dirty="0">
                <a:solidFill>
                  <a:srgbClr val="ED7D31">
                    <a:lumMod val="60000"/>
                    <a:lumOff val="40000"/>
                  </a:srgbClr>
                </a:solidFill>
                <a:latin typeface="Cambria" panose="02040503050406030204" pitchFamily="18" charset="0"/>
                <a:ea typeface="Cambria" panose="02040503050406030204" pitchFamily="18" charset="0"/>
              </a:rPr>
              <a:t> And he shall be a father to the inhabitants of Jerusalem and to the house of Judah. </a:t>
            </a:r>
            <a:r>
              <a:rPr lang="en-US" sz="2400" b="0" baseline="30000" dirty="0">
                <a:solidFill>
                  <a:prstClr val="white"/>
                </a:solidFill>
                <a:latin typeface="Cambria" panose="02040503050406030204" pitchFamily="18" charset="0"/>
                <a:ea typeface="Cambria" panose="02040503050406030204" pitchFamily="18" charset="0"/>
              </a:rPr>
              <a:t>22</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j-cs"/>
              </a:rPr>
              <a:t>I will place on his shoulder </a:t>
            </a:r>
            <a:r>
              <a:rPr kumimoji="0" lang="en-US" sz="24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j-cs"/>
              </a:rPr>
              <a:t>the key of the house of David. He shall open, and none shall shut; and he shall shut, and none shall open</a:t>
            </a:r>
            <a:r>
              <a:rPr lang="en-US" sz="2400" b="0" i="1" dirty="0">
                <a:solidFill>
                  <a:srgbClr val="ED7D31">
                    <a:lumMod val="60000"/>
                    <a:lumOff val="40000"/>
                  </a:srgbClr>
                </a:solidFill>
                <a:latin typeface="Cambria" panose="02040503050406030204" pitchFamily="18" charset="0"/>
                <a:ea typeface="Cambria" panose="02040503050406030204" pitchFamily="18" charset="0"/>
              </a:rPr>
              <a:t>… </a:t>
            </a:r>
            <a:r>
              <a:rPr lang="en-US" sz="2400" b="0" baseline="30000" dirty="0">
                <a:solidFill>
                  <a:prstClr val="white"/>
                </a:solidFill>
                <a:latin typeface="Cambria" panose="02040503050406030204" pitchFamily="18" charset="0"/>
                <a:ea typeface="Cambria" panose="02040503050406030204" pitchFamily="18" charset="0"/>
              </a:rPr>
              <a:t>23</a:t>
            </a:r>
            <a:r>
              <a:rPr lang="en-US" sz="2400" b="0" dirty="0">
                <a:solidFill>
                  <a:prstClr val="white"/>
                </a:solidFill>
                <a:latin typeface="Cambria" panose="02040503050406030204" pitchFamily="18" charset="0"/>
                <a:ea typeface="Cambria" panose="02040503050406030204" pitchFamily="18" charset="0"/>
              </a:rPr>
              <a:t> </a:t>
            </a:r>
            <a:r>
              <a:rPr lang="en-US" sz="2400" b="0" i="1" dirty="0">
                <a:solidFill>
                  <a:srgbClr val="ED7D31">
                    <a:lumMod val="60000"/>
                    <a:lumOff val="40000"/>
                  </a:srgbClr>
                </a:solidFill>
                <a:latin typeface="Cambria" panose="02040503050406030204" pitchFamily="18" charset="0"/>
                <a:ea typeface="Cambria" panose="02040503050406030204" pitchFamily="18" charset="0"/>
              </a:rPr>
              <a:t>and he will become a throne of honor to his father's house. </a:t>
            </a:r>
            <a:r>
              <a:rPr kumimoji="0" lang="en-US" sz="2400" b="0" i="0" u="none" strike="noStrike" kern="1200" cap="none" spc="0" normalizeH="0" baseline="0" noProof="0" dirty="0">
                <a:ln>
                  <a:noFill/>
                </a:ln>
                <a:solidFill>
                  <a:srgbClr val="ED7D31">
                    <a:lumMod val="60000"/>
                    <a:lumOff val="40000"/>
                  </a:srgbClr>
                </a:solidFill>
                <a:effectLst/>
                <a:uLnTx/>
                <a:uFillTx/>
                <a:latin typeface="Calibri" panose="020F0502020204030204"/>
                <a:ea typeface="Cambria" panose="02040503050406030204" pitchFamily="18" charset="0"/>
                <a:cs typeface="+mj-cs"/>
              </a:rPr>
              <a:t>(ESV)</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9" name="Title 1">
            <a:extLst>
              <a:ext uri="{FF2B5EF4-FFF2-40B4-BE49-F238E27FC236}">
                <a16:creationId xmlns:a16="http://schemas.microsoft.com/office/drawing/2014/main" id="{D4BD0E45-49D7-D606-9A35-208F09FEFD7D}"/>
              </a:ext>
            </a:extLst>
          </p:cNvPr>
          <p:cNvSpPr txBox="1">
            <a:spLocks/>
          </p:cNvSpPr>
          <p:nvPr/>
        </p:nvSpPr>
        <p:spPr>
          <a:xfrm>
            <a:off x="0" y="1789555"/>
            <a:ext cx="9144000" cy="12656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rPr>
              <a:t>Rev 3:7</a:t>
            </a:r>
            <a:r>
              <a:rPr kumimoji="0" lang="en-US" sz="24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 </a:t>
            </a:r>
            <a:r>
              <a:rPr lang="en-US" sz="2400" b="0" i="1" dirty="0">
                <a:solidFill>
                  <a:srgbClr val="5B9BD5">
                    <a:lumMod val="40000"/>
                    <a:lumOff val="60000"/>
                  </a:srgbClr>
                </a:solidFill>
                <a:latin typeface="Cambria" panose="02040503050406030204" pitchFamily="18" charset="0"/>
                <a:ea typeface="Cambria" panose="02040503050406030204" pitchFamily="18" charset="0"/>
              </a:rPr>
              <a:t>And to the angel of the church in Philadelphia write: 'The words of the holy one, the true one, who has </a:t>
            </a:r>
            <a:r>
              <a:rPr lang="en-US" sz="2400" i="1" dirty="0">
                <a:solidFill>
                  <a:srgbClr val="00B0F0"/>
                </a:solidFill>
                <a:latin typeface="Cambria" panose="02040503050406030204" pitchFamily="18" charset="0"/>
                <a:ea typeface="Cambria" panose="02040503050406030204" pitchFamily="18" charset="0"/>
              </a:rPr>
              <a:t>the key of David, who opens and no one will shut, who shuts and no one opens</a:t>
            </a:r>
            <a:r>
              <a:rPr lang="en-US" sz="2400" b="0" i="1" dirty="0">
                <a:solidFill>
                  <a:srgbClr val="5B9BD5">
                    <a:lumMod val="40000"/>
                    <a:lumOff val="60000"/>
                  </a:srgbClr>
                </a:solidFill>
                <a:latin typeface="Cambria" panose="02040503050406030204" pitchFamily="18" charset="0"/>
                <a:ea typeface="Cambria" panose="02040503050406030204" pitchFamily="18" charset="0"/>
              </a:rPr>
              <a:t>.” </a:t>
            </a:r>
            <a:r>
              <a:rPr kumimoji="0" lang="en-US" sz="2400" b="0" i="0" u="none" strike="noStrike" kern="1200" cap="none" spc="0" normalizeH="0" baseline="0" noProof="0" dirty="0">
                <a:ln>
                  <a:noFill/>
                </a:ln>
                <a:solidFill>
                  <a:srgbClr val="5B9BD5">
                    <a:lumMod val="40000"/>
                    <a:lumOff val="60000"/>
                  </a:srgbClr>
                </a:solidFill>
                <a:effectLst/>
                <a:uLnTx/>
                <a:uFillTx/>
                <a:latin typeface="Calibri" panose="020F0502020204030204"/>
                <a:ea typeface="Cambria" panose="02040503050406030204" pitchFamily="18" charset="0"/>
              </a:rPr>
              <a:t>(ESV)</a:t>
            </a: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325730" y="3127797"/>
            <a:ext cx="8582802" cy="3390737"/>
          </a:xfrm>
        </p:spPr>
        <p:txBody>
          <a:bodyPr>
            <a:normAutofit fontScale="92500" lnSpcReduction="10000"/>
          </a:bodyPr>
          <a:lstStyle/>
          <a:p>
            <a:r>
              <a:rPr lang="en-US" sz="4000" dirty="0"/>
              <a:t>And so from this we see that Eliakim’s temporary control of the kingdom as “prime minister” to the king of Israel was, in one sense, a prophetic historical event pointing forward to Jesus Christ’s greater and eternal sovereignty over a greater kingdom.</a:t>
            </a:r>
          </a:p>
        </p:txBody>
      </p:sp>
    </p:spTree>
    <p:extLst>
      <p:ext uri="{BB962C8B-B14F-4D97-AF65-F5344CB8AC3E}">
        <p14:creationId xmlns:p14="http://schemas.microsoft.com/office/powerpoint/2010/main" val="22596463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cover </a:t>
            </a:r>
            <a:r>
              <a:rPr lang="en-US" sz="3600" dirty="0">
                <a:solidFill>
                  <a:srgbClr val="FFFF99"/>
                </a:solidFill>
              </a:rPr>
              <a:t>Isaiah 25:1-12</a:t>
            </a:r>
            <a:r>
              <a:rPr lang="en-US" sz="3600" dirty="0"/>
              <a:t> where Isaiah talks about how God “</a:t>
            </a:r>
            <a:r>
              <a:rPr lang="en-US" sz="3600" i="1" dirty="0">
                <a:solidFill>
                  <a:srgbClr val="F4B183"/>
                </a:solidFill>
                <a:latin typeface="Cambria" panose="02040503050406030204" pitchFamily="18" charset="0"/>
                <a:ea typeface="Cambria" panose="02040503050406030204" pitchFamily="18" charset="0"/>
              </a:rPr>
              <a:t>will swallow up death forever</a:t>
            </a:r>
            <a:r>
              <a:rPr lang="en-US" sz="3600" dirty="0"/>
              <a:t>”.</a:t>
            </a:r>
          </a:p>
          <a:p>
            <a:pPr marL="0" indent="0">
              <a:buNone/>
            </a:pPr>
            <a:endParaRPr lang="en-US" sz="3600" dirty="0"/>
          </a:p>
          <a:p>
            <a:pPr marL="0" indent="0">
              <a:buNone/>
            </a:pPr>
            <a:r>
              <a:rPr lang="en-US" dirty="0"/>
              <a:t> </a:t>
            </a:r>
          </a:p>
        </p:txBody>
      </p:sp>
    </p:spTree>
    <p:extLst>
      <p:ext uri="{BB962C8B-B14F-4D97-AF65-F5344CB8AC3E}">
        <p14:creationId xmlns:p14="http://schemas.microsoft.com/office/powerpoint/2010/main" val="29569300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2673743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788817"/>
            <a:ext cx="8991600" cy="6069183"/>
          </a:xfrm>
        </p:spPr>
        <p:txBody>
          <a:bodyPr>
            <a:normAutofit fontScale="77500" lnSpcReduction="20000"/>
          </a:bodyPr>
          <a:lstStyle/>
          <a:p>
            <a:r>
              <a:rPr lang="en-US" sz="3200" dirty="0"/>
              <a:t>We saw where the primary failing identified in Shebna was that he spent a lot of time and energy preparing an ostentatious tomb for himself.</a:t>
            </a:r>
          </a:p>
          <a:p>
            <a:r>
              <a:rPr lang="en-US" sz="3200" dirty="0"/>
              <a:t>Does this seem, on the surface, to be a rather small infraction given the grave consequences that resulted? Does this tell us something about the accountability that comes with an important position of authority?</a:t>
            </a:r>
          </a:p>
          <a:p>
            <a:r>
              <a:rPr lang="en-US" sz="3200" dirty="0"/>
              <a:t>Eliakim’s rule is almost the textbook definition of a </a:t>
            </a:r>
            <a:r>
              <a:rPr lang="en-US" sz="3200" b="1" i="1" dirty="0"/>
              <a:t>tragedy</a:t>
            </a:r>
            <a:r>
              <a:rPr lang="en-US" sz="3200" dirty="0"/>
              <a:t>: he a great leader and yet was ultimately brought down because he could bear the weight of responsibility that came with his high position.</a:t>
            </a:r>
          </a:p>
          <a:p>
            <a:r>
              <a:rPr lang="en-US" sz="3200" dirty="0"/>
              <a:t>Is there are warning in this account for us? </a:t>
            </a:r>
          </a:p>
          <a:p>
            <a:r>
              <a:rPr lang="en-US" sz="3200" dirty="0"/>
              <a:t>One NT passage that our text brought to mind for </a:t>
            </a:r>
            <a:r>
              <a:rPr lang="en-US" sz="3200" b="1" i="1" dirty="0"/>
              <a:t>me</a:t>
            </a:r>
            <a:r>
              <a:rPr lang="en-US" sz="3200" dirty="0"/>
              <a:t> was:</a:t>
            </a:r>
          </a:p>
          <a:p>
            <a:pPr lvl="1"/>
            <a:r>
              <a:rPr lang="en-US" sz="2800" i="1" dirty="0">
                <a:solidFill>
                  <a:srgbClr val="0000FF"/>
                </a:solidFill>
                <a:latin typeface="Cambria" panose="02040503050406030204" pitchFamily="18" charset="0"/>
                <a:ea typeface="Cambria" panose="02040503050406030204" pitchFamily="18" charset="0"/>
              </a:rPr>
              <a:t>Not many of you should become teachers, my brothers, for you know that we who teach </a:t>
            </a:r>
            <a:r>
              <a:rPr lang="en-US" sz="2800" b="1" i="1" dirty="0">
                <a:solidFill>
                  <a:srgbClr val="0000FF"/>
                </a:solidFill>
                <a:latin typeface="Cambria" panose="02040503050406030204" pitchFamily="18" charset="0"/>
                <a:ea typeface="Cambria" panose="02040503050406030204" pitchFamily="18" charset="0"/>
              </a:rPr>
              <a:t>will be judged with greater strictness</a:t>
            </a:r>
            <a:r>
              <a:rPr lang="en-US" sz="2800" i="1" dirty="0">
                <a:solidFill>
                  <a:srgbClr val="0000FF"/>
                </a:solidFill>
                <a:latin typeface="Cambria" panose="02040503050406030204" pitchFamily="18" charset="0"/>
                <a:ea typeface="Cambria" panose="02040503050406030204" pitchFamily="18" charset="0"/>
              </a:rPr>
              <a:t>. </a:t>
            </a:r>
            <a:r>
              <a:rPr lang="en-US" sz="2800" dirty="0"/>
              <a:t>(Jam 3:1 ESV)</a:t>
            </a:r>
          </a:p>
          <a:p>
            <a:r>
              <a:rPr lang="en-US" sz="3200" dirty="0"/>
              <a:t>Is there an implied justification in this passage for the rules against nepotism that are often put in place in modern society?</a:t>
            </a:r>
          </a:p>
          <a:p>
            <a:endParaRPr lang="en-US" dirty="0"/>
          </a:p>
          <a:p>
            <a:pPr lvl="0"/>
            <a:endParaRPr lang="en-US" dirty="0"/>
          </a:p>
        </p:txBody>
      </p:sp>
    </p:spTree>
    <p:extLst>
      <p:ext uri="{BB962C8B-B14F-4D97-AF65-F5344CB8AC3E}">
        <p14:creationId xmlns:p14="http://schemas.microsoft.com/office/powerpoint/2010/main" val="13760376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962524"/>
          </a:xfrm>
        </p:spPr>
        <p:txBody>
          <a:bodyPr>
            <a:noAutofit/>
          </a:bodyPr>
          <a:lstStyle/>
          <a:p>
            <a:r>
              <a:rPr lang="en-US" sz="3600" dirty="0"/>
              <a:t>Oracle Against Judah and Jerusalem (</a:t>
            </a:r>
            <a:r>
              <a:rPr lang="en-US" sz="3600" dirty="0">
                <a:solidFill>
                  <a:srgbClr val="FFFF99"/>
                </a:solidFill>
              </a:rPr>
              <a:t>Isaiah 22:1-25)</a:t>
            </a:r>
            <a:endParaRPr lang="en-US" sz="36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27619" y="1030704"/>
            <a:ext cx="8688762" cy="5455683"/>
          </a:xfrm>
        </p:spPr>
        <p:txBody>
          <a:bodyPr>
            <a:normAutofit lnSpcReduction="10000"/>
          </a:bodyPr>
          <a:lstStyle/>
          <a:p>
            <a:r>
              <a:rPr lang="en-US" sz="3600" b="1" i="1" dirty="0"/>
              <a:t>Last time </a:t>
            </a:r>
            <a:r>
              <a:rPr lang="en-US" sz="3600" dirty="0"/>
              <a:t>we looked at </a:t>
            </a:r>
            <a:r>
              <a:rPr lang="en-US" sz="3600" dirty="0">
                <a:solidFill>
                  <a:srgbClr val="FFFF99"/>
                </a:solidFill>
              </a:rPr>
              <a:t>22:1-14 </a:t>
            </a:r>
            <a:r>
              <a:rPr lang="en-US" sz="3600" dirty="0"/>
              <a:t>which addresses the conduct of the </a:t>
            </a:r>
            <a:r>
              <a:rPr lang="en-US" sz="3600" b="1" i="1" dirty="0"/>
              <a:t>nation as a whole</a:t>
            </a:r>
            <a:r>
              <a:rPr lang="en-US" sz="3600" dirty="0"/>
              <a:t>.</a:t>
            </a:r>
          </a:p>
          <a:p>
            <a:r>
              <a:rPr lang="en-US" sz="3600" b="1" i="1" dirty="0"/>
              <a:t>This</a:t>
            </a:r>
            <a:r>
              <a:rPr lang="en-US" sz="3600" dirty="0"/>
              <a:t> </a:t>
            </a:r>
            <a:r>
              <a:rPr lang="en-US" sz="3600" b="1" i="1" dirty="0"/>
              <a:t>week</a:t>
            </a:r>
            <a:r>
              <a:rPr lang="en-US" sz="3600" dirty="0"/>
              <a:t> we will be looking at </a:t>
            </a:r>
            <a:r>
              <a:rPr lang="en-US" sz="3600" dirty="0">
                <a:solidFill>
                  <a:srgbClr val="FFFF99"/>
                </a:solidFill>
              </a:rPr>
              <a:t>22:15-25</a:t>
            </a:r>
            <a:r>
              <a:rPr lang="en-US" sz="3600" dirty="0"/>
              <a:t> which contrasts two of the </a:t>
            </a:r>
            <a:r>
              <a:rPr lang="en-US" sz="3600" b="1" i="1" dirty="0"/>
              <a:t>royal officials </a:t>
            </a:r>
            <a:r>
              <a:rPr lang="en-US" sz="3600" dirty="0"/>
              <a:t>of Judah: “</a:t>
            </a:r>
            <a:r>
              <a:rPr lang="en-US" sz="3600" i="1" dirty="0">
                <a:solidFill>
                  <a:srgbClr val="F4B183"/>
                </a:solidFill>
                <a:latin typeface="Cambria" panose="02040503050406030204" pitchFamily="18" charset="0"/>
                <a:ea typeface="Cambria" panose="02040503050406030204" pitchFamily="18" charset="0"/>
              </a:rPr>
              <a:t>Shebna</a:t>
            </a:r>
            <a:r>
              <a:rPr lang="en-US" sz="3600" dirty="0"/>
              <a:t>” and “</a:t>
            </a:r>
            <a:r>
              <a:rPr lang="en-US" sz="3600" i="1" dirty="0">
                <a:solidFill>
                  <a:srgbClr val="F4B183"/>
                </a:solidFill>
                <a:latin typeface="Cambria" panose="02040503050406030204" pitchFamily="18" charset="0"/>
                <a:ea typeface="Cambria" panose="02040503050406030204" pitchFamily="18" charset="0"/>
              </a:rPr>
              <a:t>Eliakim</a:t>
            </a:r>
            <a:r>
              <a:rPr lang="en-US" sz="3600" dirty="0"/>
              <a:t>”</a:t>
            </a:r>
          </a:p>
          <a:p>
            <a:r>
              <a:rPr lang="en-US" sz="3600" dirty="0"/>
              <a:t>In the </a:t>
            </a:r>
            <a:r>
              <a:rPr lang="en-US" sz="3600" b="1" i="1" dirty="0"/>
              <a:t>first</a:t>
            </a:r>
            <a:r>
              <a:rPr lang="en-US" sz="3600" dirty="0"/>
              <a:t> part of this oracle that we looked at </a:t>
            </a:r>
            <a:r>
              <a:rPr lang="en-US" sz="3600" b="1" i="1" dirty="0"/>
              <a:t>last</a:t>
            </a:r>
            <a:r>
              <a:rPr lang="en-US" sz="3600" dirty="0"/>
              <a:t> time, we saw where Isaiah condemned the unconcerned and sinful condition of the </a:t>
            </a:r>
            <a:r>
              <a:rPr lang="en-US" sz="3600" b="1" i="1" dirty="0"/>
              <a:t>nation</a:t>
            </a:r>
            <a:r>
              <a:rPr lang="en-US" sz="3600" dirty="0"/>
              <a:t> in the face of approaching disaster.</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105</a:t>
            </a:r>
          </a:p>
        </p:txBody>
      </p:sp>
    </p:spTree>
    <p:extLst>
      <p:ext uri="{BB962C8B-B14F-4D97-AF65-F5344CB8AC3E}">
        <p14:creationId xmlns:p14="http://schemas.microsoft.com/office/powerpoint/2010/main" val="1065031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962524"/>
          </a:xfrm>
        </p:spPr>
        <p:txBody>
          <a:bodyPr>
            <a:noAutofit/>
          </a:bodyPr>
          <a:lstStyle/>
          <a:p>
            <a:r>
              <a:rPr lang="en-US" sz="3600" dirty="0"/>
              <a:t>Oracle Against Judah and Jerusalem (</a:t>
            </a:r>
            <a:r>
              <a:rPr lang="en-US" sz="3600" dirty="0">
                <a:solidFill>
                  <a:srgbClr val="FFFF99"/>
                </a:solidFill>
              </a:rPr>
              <a:t>Isaiah 22:1-25)</a:t>
            </a:r>
            <a:endParaRPr lang="en-US" sz="36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27619" y="1030704"/>
            <a:ext cx="8688762" cy="5224891"/>
          </a:xfrm>
        </p:spPr>
        <p:txBody>
          <a:bodyPr>
            <a:normAutofit fontScale="92500" lnSpcReduction="20000"/>
          </a:bodyPr>
          <a:lstStyle/>
          <a:p>
            <a:r>
              <a:rPr lang="en-US" sz="3600" dirty="0"/>
              <a:t>As we </a:t>
            </a:r>
            <a:r>
              <a:rPr lang="en-US" sz="3600" b="1" i="1" dirty="0"/>
              <a:t>begin</a:t>
            </a:r>
            <a:r>
              <a:rPr lang="en-US" sz="3600" dirty="0"/>
              <a:t> looking at the </a:t>
            </a:r>
            <a:r>
              <a:rPr lang="en-US" sz="3600" b="1" i="1" dirty="0"/>
              <a:t>second</a:t>
            </a:r>
            <a:r>
              <a:rPr lang="en-US" sz="3600" dirty="0"/>
              <a:t> part of this oracle against Judah, we will see in “</a:t>
            </a:r>
            <a:r>
              <a:rPr lang="en-US" sz="3600" i="1" dirty="0">
                <a:solidFill>
                  <a:srgbClr val="F4B183"/>
                </a:solidFill>
                <a:latin typeface="Cambria" panose="02040503050406030204" pitchFamily="18" charset="0"/>
                <a:ea typeface="Cambria" panose="02040503050406030204" pitchFamily="18" charset="0"/>
              </a:rPr>
              <a:t>Shebna</a:t>
            </a:r>
            <a:r>
              <a:rPr lang="en-US" sz="3600" dirty="0"/>
              <a:t>” a self-centeredness and luxury-loving attitude exemplified in a </a:t>
            </a:r>
            <a:r>
              <a:rPr lang="en-US" sz="3600" b="1" i="1" dirty="0"/>
              <a:t>single individual </a:t>
            </a:r>
            <a:r>
              <a:rPr lang="en-US" sz="3600" dirty="0"/>
              <a:t>who occupies a position of authority. (22:15-19)</a:t>
            </a:r>
            <a:r>
              <a:rPr lang="en-US" sz="3600" baseline="30000" dirty="0">
                <a:solidFill>
                  <a:prstClr val="white"/>
                </a:solidFill>
              </a:rPr>
              <a:t> 1</a:t>
            </a:r>
            <a:endParaRPr lang="en-US" sz="3600" dirty="0"/>
          </a:p>
          <a:p>
            <a:r>
              <a:rPr lang="en-US" sz="3600" b="1" i="1" dirty="0"/>
              <a:t>Further o</a:t>
            </a:r>
            <a:r>
              <a:rPr lang="en-US" sz="3600" dirty="0"/>
              <a:t>n in this section, Isaiah prophesies that Shebna will be </a:t>
            </a:r>
            <a:r>
              <a:rPr lang="en-US" sz="3600" b="1" i="1" dirty="0"/>
              <a:t>replaced</a:t>
            </a:r>
            <a:r>
              <a:rPr lang="en-US" sz="3600" dirty="0"/>
              <a:t> in office by “</a:t>
            </a:r>
            <a:r>
              <a:rPr lang="en-US" sz="3600" i="1" dirty="0">
                <a:solidFill>
                  <a:srgbClr val="F4B183"/>
                </a:solidFill>
                <a:latin typeface="Cambria" panose="02040503050406030204" pitchFamily="18" charset="0"/>
                <a:ea typeface="Cambria" panose="02040503050406030204" pitchFamily="18" charset="0"/>
              </a:rPr>
              <a:t>Eliakim</a:t>
            </a:r>
            <a:r>
              <a:rPr lang="en-US" sz="3600" dirty="0"/>
              <a:t>”, who will assume his privileges and prerogatives. (22:20-23).</a:t>
            </a:r>
            <a:r>
              <a:rPr lang="en-US" sz="3600" baseline="30000" dirty="0">
                <a:solidFill>
                  <a:prstClr val="white"/>
                </a:solidFill>
              </a:rPr>
              <a:t> 2</a:t>
            </a:r>
            <a:endParaRPr lang="en-US" sz="3600" dirty="0"/>
          </a:p>
          <a:p>
            <a:r>
              <a:rPr lang="en-US" sz="3600" dirty="0"/>
              <a:t>But Eliakim’s story has two parts:</a:t>
            </a:r>
            <a:r>
              <a:rPr lang="en-US" sz="3600" baseline="30000" dirty="0">
                <a:solidFill>
                  <a:prstClr val="white"/>
                </a:solidFill>
              </a:rPr>
              <a:t> 2</a:t>
            </a:r>
            <a:endParaRPr lang="en-US" sz="3600" dirty="0"/>
          </a:p>
          <a:p>
            <a:pPr lvl="1"/>
            <a:r>
              <a:rPr lang="en-US" sz="3200" dirty="0"/>
              <a:t>He was a </a:t>
            </a:r>
            <a:r>
              <a:rPr lang="en-US" sz="3200" b="1" i="1" dirty="0"/>
              <a:t>generally</a:t>
            </a:r>
            <a:r>
              <a:rPr lang="en-US" sz="3200" dirty="0"/>
              <a:t> a good man </a:t>
            </a:r>
          </a:p>
          <a:p>
            <a:pPr lvl="1"/>
            <a:r>
              <a:rPr lang="en-US" sz="3200" dirty="0"/>
              <a:t>But </a:t>
            </a:r>
            <a:r>
              <a:rPr lang="en-US" sz="3200" b="1" i="1" dirty="0"/>
              <a:t>unfortunately</a:t>
            </a:r>
            <a:r>
              <a:rPr lang="en-US" sz="3200" dirty="0"/>
              <a:t>, he was unable to bear all the </a:t>
            </a:r>
            <a:r>
              <a:rPr lang="en-US" sz="3200" b="1" i="1" dirty="0"/>
              <a:t>strain</a:t>
            </a:r>
            <a:r>
              <a:rPr lang="en-US" sz="3200" dirty="0"/>
              <a:t> that this new responsibility put on him (22:24-25).</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211667"/>
            <a:ext cx="9144000" cy="646331"/>
          </a:xfrm>
          <a:prstGeom prst="rect">
            <a:avLst/>
          </a:prstGeom>
          <a:noFill/>
        </p:spPr>
        <p:txBody>
          <a:bodyPr wrap="square" rtlCol="0">
            <a:spAutoFit/>
          </a:bodyPr>
          <a:lstStyle/>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pp. 105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451)</a:t>
            </a:r>
          </a:p>
        </p:txBody>
      </p:sp>
    </p:spTree>
    <p:extLst>
      <p:ext uri="{BB962C8B-B14F-4D97-AF65-F5344CB8AC3E}">
        <p14:creationId xmlns:p14="http://schemas.microsoft.com/office/powerpoint/2010/main" val="1656744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733875"/>
          </a:xfrm>
        </p:spPr>
        <p:txBody>
          <a:bodyPr>
            <a:noAutofit/>
          </a:bodyPr>
          <a:lstStyle/>
          <a:p>
            <a:r>
              <a:rPr lang="en-US" sz="3600" dirty="0">
                <a:solidFill>
                  <a:srgbClr val="FFFF99"/>
                </a:solidFill>
              </a:rPr>
              <a:t>A Picture of Two Men </a:t>
            </a:r>
            <a:r>
              <a:rPr lang="en-US" sz="3600" dirty="0"/>
              <a:t>(Isaiah 22:15-25)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098850"/>
            <a:ext cx="8849665" cy="5696359"/>
          </a:xfrm>
        </p:spPr>
        <p:txBody>
          <a:bodyPr>
            <a:normAutofit fontScale="92500" lnSpcReduction="20000"/>
          </a:bodyPr>
          <a:lstStyle/>
          <a:p>
            <a:pPr marL="0" indent="0">
              <a:buNone/>
            </a:pPr>
            <a:r>
              <a:rPr lang="en-US" sz="3600" baseline="30000" dirty="0">
                <a:latin typeface="Cambria" panose="02040503050406030204" pitchFamily="18" charset="0"/>
                <a:ea typeface="Cambria" panose="02040503050406030204" pitchFamily="18" charset="0"/>
              </a:rPr>
              <a:t>22:15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the Sovereign LORD of Heaven’s Armies says: “Go visit this administrator, Shebna, who supervises the palace, and tell him: </a:t>
            </a:r>
            <a:r>
              <a:rPr lang="en-US" sz="3600" baseline="30000" dirty="0">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‘What right do you have to be here? What relatives do you have buried here? Why do you chisel out a tomb for yourself here? He chisels out his burial site in an elevated place, he carves out his tomb on a cliff. </a:t>
            </a:r>
            <a:r>
              <a:rPr lang="en-US" sz="3600" baseline="30000" dirty="0">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the LORD will throw you far away, you mere man! He will wrap you up tightly. </a:t>
            </a:r>
            <a:r>
              <a:rPr lang="en-US" sz="3600" baseline="30000" dirty="0">
                <a:latin typeface="Cambria" panose="02040503050406030204" pitchFamily="18" charset="0"/>
                <a:ea typeface="Cambria" panose="02040503050406030204" pitchFamily="18" charset="0"/>
              </a:rPr>
              <a:t>18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wind you up tightly into a ball and throw you into a wide, open land. There you will die, and there with you will be your impressive chariots, which bring disgrace to the house of your master. </a:t>
            </a:r>
            <a:r>
              <a:rPr lang="en-US" sz="3600" baseline="30000" dirty="0">
                <a:latin typeface="Cambria" panose="02040503050406030204" pitchFamily="18" charset="0"/>
                <a:ea typeface="Cambria" panose="02040503050406030204" pitchFamily="18" charset="0"/>
              </a:rPr>
              <a:t>19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remove you from your office; you will be thrown down from your position. </a:t>
            </a:r>
          </a:p>
        </p:txBody>
      </p:sp>
    </p:spTree>
    <p:extLst>
      <p:ext uri="{BB962C8B-B14F-4D97-AF65-F5344CB8AC3E}">
        <p14:creationId xmlns:p14="http://schemas.microsoft.com/office/powerpoint/2010/main" val="4259714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604367"/>
          </a:xfrm>
        </p:spPr>
        <p:txBody>
          <a:bodyPr>
            <a:noAutofit/>
          </a:bodyPr>
          <a:lstStyle/>
          <a:p>
            <a:r>
              <a:rPr lang="en-US" sz="3600" dirty="0">
                <a:solidFill>
                  <a:srgbClr val="FFFF99"/>
                </a:solidFill>
              </a:rPr>
              <a:t>A Picture of Two Men </a:t>
            </a:r>
            <a:r>
              <a:rPr lang="en-US" sz="3600" dirty="0"/>
              <a:t>(Isaiah 22:15-25)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86338" y="604367"/>
            <a:ext cx="9057661" cy="6253633"/>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22:20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that time I will summon my servant Eliakim, son of Hilkiah. </a:t>
            </a:r>
            <a:r>
              <a:rPr lang="en-US" sz="3600" baseline="30000" dirty="0">
                <a:latin typeface="Cambria" panose="02040503050406030204" pitchFamily="18" charset="0"/>
                <a:ea typeface="Cambria" panose="02040503050406030204" pitchFamily="18" charset="0"/>
              </a:rPr>
              <a:t>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put your robe on him, tie your belt around him, and transfer your authority to him. He will become a protector of the residents of Jerusalem and of the people of Judah. </a:t>
            </a:r>
            <a:r>
              <a:rPr lang="en-US" sz="3600" baseline="30000" dirty="0">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place the key to the house of David on his shoulder. When he opens the door, no one can close it; when he closes the door, no one can open it. </a:t>
            </a:r>
            <a:r>
              <a:rPr lang="en-US" sz="3600" baseline="30000" dirty="0">
                <a:latin typeface="Cambria" panose="02040503050406030204" pitchFamily="18" charset="0"/>
                <a:ea typeface="Cambria" panose="02040503050406030204" pitchFamily="18" charset="0"/>
              </a:rPr>
              <a:t>23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fasten him like a peg into a solid place; he will bring honor and respect to his father’s family. </a:t>
            </a:r>
          </a:p>
        </p:txBody>
      </p:sp>
    </p:spTree>
    <p:extLst>
      <p:ext uri="{BB962C8B-B14F-4D97-AF65-F5344CB8AC3E}">
        <p14:creationId xmlns:p14="http://schemas.microsoft.com/office/powerpoint/2010/main" val="28455036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604367"/>
          </a:xfrm>
        </p:spPr>
        <p:txBody>
          <a:bodyPr>
            <a:noAutofit/>
          </a:bodyPr>
          <a:lstStyle/>
          <a:p>
            <a:r>
              <a:rPr lang="en-US" sz="3600" dirty="0">
                <a:solidFill>
                  <a:srgbClr val="FFFF99"/>
                </a:solidFill>
              </a:rPr>
              <a:t>A Picture of Two Men </a:t>
            </a:r>
            <a:r>
              <a:rPr lang="en-US" sz="3600" dirty="0"/>
              <a:t>(Isaiah 22:15-25)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86338" y="604367"/>
            <a:ext cx="9057661" cy="6253633"/>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24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His father’s family will gain increasing prominence because of him, including the offspring and the offshoots. All the small containers, including the bowls and all the jars, will hang from this peg.</a:t>
            </a:r>
            <a:r>
              <a:rPr lang="en-US" sz="3600" i="1" dirty="0">
                <a:solidFill>
                  <a:schemeClr val="accent2">
                    <a:lumMod val="60000"/>
                    <a:lumOff val="40000"/>
                  </a:schemeClr>
                </a:solidFill>
                <a:latin typeface="Cambria" panose="02040503050406030204" pitchFamily="18" charset="0"/>
                <a:ea typeface="Cambria" panose="02040503050406030204" pitchFamily="18" charset="0"/>
              </a:rPr>
              <a:t>” </a:t>
            </a:r>
            <a:r>
              <a:rPr lang="en-US" sz="3600" baseline="30000" dirty="0">
                <a:latin typeface="Cambria" panose="02040503050406030204" pitchFamily="18" charset="0"/>
                <a:ea typeface="Cambria" panose="02040503050406030204" pitchFamily="18" charset="0"/>
              </a:rPr>
              <a:t>25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that time,” says the LORD of Heaven’s Armies, “the peg fastened into a solid place will come loose. It will be cut off and fall, and the load hanging on it will be cut off.” Indeed, the LORD has spoken. </a:t>
            </a:r>
          </a:p>
        </p:txBody>
      </p:sp>
    </p:spTree>
    <p:extLst>
      <p:ext uri="{BB962C8B-B14F-4D97-AF65-F5344CB8AC3E}">
        <p14:creationId xmlns:p14="http://schemas.microsoft.com/office/powerpoint/2010/main" val="29021442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379218"/>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22:15</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This is what the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Sovereign LORD </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of Heaven’s Armies says: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Go</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visit this </a:t>
            </a:r>
            <a:r>
              <a:rPr lang="en-US" sz="2800" i="1" dirty="0">
                <a:solidFill>
                  <a:schemeClr val="accent2"/>
                </a:solidFill>
                <a:latin typeface="Cambria" panose="02040503050406030204" pitchFamily="18" charset="0"/>
                <a:ea typeface="Cambria" panose="02040503050406030204" pitchFamily="18" charset="0"/>
                <a:cs typeface="+mn-cs"/>
              </a:rPr>
              <a:t>administrator</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Shebna, </a:t>
            </a:r>
            <a:r>
              <a:rPr lang="en-US" sz="2800" i="1" dirty="0">
                <a:solidFill>
                  <a:schemeClr val="accent2"/>
                </a:solidFill>
                <a:latin typeface="Cambria" panose="02040503050406030204" pitchFamily="18" charset="0"/>
                <a:ea typeface="Cambria" panose="02040503050406030204" pitchFamily="18" charset="0"/>
                <a:cs typeface="+mn-cs"/>
              </a:rPr>
              <a:t>who supervises the palace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and tell him…</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607821"/>
            <a:ext cx="8873212" cy="4675245"/>
          </a:xfrm>
        </p:spPr>
        <p:txBody>
          <a:bodyPr>
            <a:normAutofit fontScale="92500" lnSpcReduction="20000"/>
          </a:bodyPr>
          <a:lstStyle/>
          <a:p>
            <a:r>
              <a:rPr lang="en-US" dirty="0"/>
              <a:t>The “</a:t>
            </a:r>
            <a:r>
              <a:rPr lang="en-US" i="1" dirty="0">
                <a:solidFill>
                  <a:srgbClr val="ED7D31">
                    <a:lumMod val="60000"/>
                    <a:lumOff val="40000"/>
                  </a:srgbClr>
                </a:solidFill>
                <a:latin typeface="Cambria" panose="02040503050406030204" pitchFamily="18" charset="0"/>
                <a:ea typeface="Cambria" panose="02040503050406030204" pitchFamily="18" charset="0"/>
              </a:rPr>
              <a:t>Sovereign LORD</a:t>
            </a:r>
            <a:r>
              <a:rPr lang="en-US" dirty="0"/>
              <a:t>” here directs Isaiah to take urgent action (“</a:t>
            </a:r>
            <a:r>
              <a:rPr lang="en-US" i="1" dirty="0">
                <a:solidFill>
                  <a:srgbClr val="ED7D31">
                    <a:lumMod val="60000"/>
                    <a:lumOff val="40000"/>
                  </a:srgbClr>
                </a:solidFill>
                <a:latin typeface="Cambria" panose="02040503050406030204" pitchFamily="18" charset="0"/>
                <a:ea typeface="Cambria" panose="02040503050406030204" pitchFamily="18" charset="0"/>
              </a:rPr>
              <a:t>Go!</a:t>
            </a:r>
            <a:r>
              <a:rPr lang="en-US" dirty="0"/>
              <a:t>”) to confront Shebna, the second most powerful man in the land.</a:t>
            </a:r>
            <a:r>
              <a:rPr lang="en-US" baseline="30000" dirty="0">
                <a:solidFill>
                  <a:prstClr val="white"/>
                </a:solidFill>
              </a:rPr>
              <a:t> 1</a:t>
            </a:r>
            <a:endParaRPr lang="en-US" dirty="0"/>
          </a:p>
          <a:p>
            <a:r>
              <a:rPr lang="en-US" dirty="0"/>
              <a:t>His title, translated “</a:t>
            </a:r>
            <a:r>
              <a:rPr lang="en-US" i="1" dirty="0">
                <a:solidFill>
                  <a:srgbClr val="ED7D31">
                    <a:lumMod val="60000"/>
                    <a:lumOff val="40000"/>
                  </a:srgbClr>
                </a:solidFill>
                <a:latin typeface="Cambria" panose="02040503050406030204" pitchFamily="18" charset="0"/>
                <a:ea typeface="Cambria" panose="02040503050406030204" pitchFamily="18" charset="0"/>
              </a:rPr>
              <a:t>administrator</a:t>
            </a:r>
            <a:r>
              <a:rPr lang="en-US" dirty="0"/>
              <a:t>” refers to a senior figure in the royal administration as confirmed by the phrase “</a:t>
            </a:r>
            <a:r>
              <a:rPr lang="en-US" i="1" dirty="0">
                <a:solidFill>
                  <a:srgbClr val="ED7D31">
                    <a:lumMod val="60000"/>
                    <a:lumOff val="40000"/>
                  </a:srgbClr>
                </a:solidFill>
                <a:latin typeface="Cambria" panose="02040503050406030204" pitchFamily="18" charset="0"/>
                <a:ea typeface="Cambria" panose="02040503050406030204" pitchFamily="18" charset="0"/>
              </a:rPr>
              <a:t>who supervises the palace</a:t>
            </a:r>
            <a:r>
              <a:rPr lang="en-US" dirty="0"/>
              <a:t>” (cf. 1 Kings 4:6; 2 Kings 10:5; 2 Chron 26:21).</a:t>
            </a:r>
            <a:r>
              <a:rPr lang="en-US" baseline="30000" dirty="0">
                <a:solidFill>
                  <a:prstClr val="white"/>
                </a:solidFill>
              </a:rPr>
              <a:t> 1</a:t>
            </a:r>
            <a:endParaRPr lang="en-US" dirty="0"/>
          </a:p>
          <a:p>
            <a:r>
              <a:rPr lang="en-US" dirty="0"/>
              <a:t>What the precise duties of this position were we cannot say for sure. Probably the </a:t>
            </a:r>
            <a:r>
              <a:rPr lang="en-US" b="1" i="1" dirty="0"/>
              <a:t>safest</a:t>
            </a:r>
            <a:r>
              <a:rPr lang="en-US" dirty="0"/>
              <a:t> thing to say is that he was </a:t>
            </a:r>
            <a:r>
              <a:rPr lang="en-US" b="1" i="1" dirty="0"/>
              <a:t>second</a:t>
            </a:r>
            <a:r>
              <a:rPr lang="en-US" dirty="0"/>
              <a:t> to the king.</a:t>
            </a:r>
            <a:r>
              <a:rPr lang="en-US" baseline="30000" dirty="0">
                <a:solidFill>
                  <a:prstClr val="white"/>
                </a:solidFill>
              </a:rPr>
              <a:t> 2</a:t>
            </a:r>
            <a:endParaRPr lang="en-US" dirty="0"/>
          </a:p>
          <a:p>
            <a:r>
              <a:rPr lang="en-US" dirty="0"/>
              <a:t>If the man in that position were to act in an unwise or wicked manner, it would be a </a:t>
            </a:r>
            <a:r>
              <a:rPr lang="en-US" b="1" i="1" dirty="0"/>
              <a:t>threat</a:t>
            </a:r>
            <a:r>
              <a:rPr lang="en-US" dirty="0"/>
              <a:t> to the theocracy.</a:t>
            </a:r>
            <a:r>
              <a:rPr lang="en-US" baseline="30000" dirty="0">
                <a:solidFill>
                  <a:prstClr val="white"/>
                </a:solidFill>
              </a:rPr>
              <a:t> 2</a:t>
            </a:r>
            <a:endParaRPr lang="en-US" dirty="0"/>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211666"/>
            <a:ext cx="9144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452)</a:t>
            </a:r>
          </a:p>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106</a:t>
            </a:r>
          </a:p>
        </p:txBody>
      </p:sp>
    </p:spTree>
    <p:extLst>
      <p:ext uri="{BB962C8B-B14F-4D97-AF65-F5344CB8AC3E}">
        <p14:creationId xmlns:p14="http://schemas.microsoft.com/office/powerpoint/2010/main" val="26876444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3"/>
            <a:ext cx="9144000" cy="1789552"/>
          </a:xfrm>
          <a:solidFill>
            <a:schemeClr val="tx1"/>
          </a:solidFill>
          <a:ln w="25400">
            <a:solidFill>
              <a:srgbClr val="FFFF99"/>
            </a:solidFill>
          </a:ln>
        </p:spPr>
        <p:txBody>
          <a:bodyPr>
            <a:no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800" b="0" i="0" u="none" strike="noStrike" kern="1200" cap="none" spc="0" normalizeH="0" baseline="30000" noProof="0" dirty="0">
                <a:ln>
                  <a:noFill/>
                </a:ln>
                <a:solidFill>
                  <a:prstClr val="white"/>
                </a:solidFill>
                <a:effectLst/>
                <a:uLnTx/>
                <a:uFillTx/>
                <a:latin typeface="Cambria" panose="02040503050406030204" pitchFamily="18" charset="0"/>
                <a:ea typeface="Cambria" panose="02040503050406030204" pitchFamily="18" charset="0"/>
                <a:cs typeface="+mn-cs"/>
              </a:rPr>
              <a:t>22:16</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cs typeface="+mn-cs"/>
              </a:rPr>
              <a:t>What right do you have to be here</a:t>
            </a:r>
            <a:r>
              <a:rPr kumimoji="0" lang="en-US" sz="28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 What relatives do you have buried here? Why do you chisel out a tomb for yourself here? He chisels out his burial site in an elevated place, he carves out his tomb on a cliff.</a:t>
            </a:r>
            <a:endParaRPr kumimoji="0" lang="en-US" sz="2800" b="0" u="none" strike="noStrike" kern="1200" cap="none" spc="0" normalizeH="0" baseline="0" noProof="0" dirty="0">
              <a:ln>
                <a:noFill/>
              </a:ln>
              <a:solidFill>
                <a:schemeClr val="bg1"/>
              </a:solidFill>
              <a:effectLst/>
              <a:uLnTx/>
              <a:uFillTx/>
              <a:latin typeface="+mn-lt"/>
              <a:ea typeface="Cambria" panose="02040503050406030204" pitchFamily="18" charset="0"/>
              <a:cs typeface="+mn-cs"/>
            </a:endParaRP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137356" y="1985779"/>
            <a:ext cx="8873212" cy="4579848"/>
          </a:xfrm>
        </p:spPr>
        <p:txBody>
          <a:bodyPr>
            <a:normAutofit fontScale="92500" lnSpcReduction="10000"/>
          </a:bodyPr>
          <a:lstStyle/>
          <a:p>
            <a:r>
              <a:rPr lang="en-US" dirty="0"/>
              <a:t>Isaiah’s first words are an abrupt </a:t>
            </a:r>
            <a:r>
              <a:rPr lang="en-US" b="1" i="1" dirty="0"/>
              <a:t>indictment</a:t>
            </a:r>
            <a:r>
              <a:rPr lang="en-US" dirty="0"/>
              <a:t> of Shebna: “</a:t>
            </a:r>
            <a:r>
              <a:rPr lang="en-US" i="1" dirty="0">
                <a:solidFill>
                  <a:srgbClr val="ED7D31">
                    <a:lumMod val="60000"/>
                    <a:lumOff val="40000"/>
                  </a:srgbClr>
                </a:solidFill>
                <a:latin typeface="Cambria" panose="02040503050406030204" pitchFamily="18" charset="0"/>
                <a:ea typeface="Cambria" panose="02040503050406030204" pitchFamily="18" charset="0"/>
              </a:rPr>
              <a:t>What right do you have to be here?</a:t>
            </a:r>
            <a:r>
              <a:rPr lang="en-US" dirty="0"/>
              <a:t>”</a:t>
            </a:r>
          </a:p>
          <a:p>
            <a:r>
              <a:rPr lang="en-US" dirty="0"/>
              <a:t>“</a:t>
            </a:r>
            <a:r>
              <a:rPr lang="en-US" i="1" dirty="0">
                <a:solidFill>
                  <a:srgbClr val="ED7D31">
                    <a:lumMod val="60000"/>
                    <a:lumOff val="40000"/>
                  </a:srgbClr>
                </a:solidFill>
                <a:latin typeface="Cambria" panose="02040503050406030204" pitchFamily="18" charset="0"/>
                <a:ea typeface="Cambria" panose="02040503050406030204" pitchFamily="18" charset="0"/>
              </a:rPr>
              <a:t>here</a:t>
            </a:r>
            <a:r>
              <a:rPr lang="en-US" dirty="0"/>
              <a:t>” could be referring to Jerusalem, the palace, or, more probably the site where a tomb was being constructed for him.</a:t>
            </a:r>
          </a:p>
          <a:p>
            <a:r>
              <a:rPr lang="en-US" dirty="0"/>
              <a:t>Shebna was having workmen cut out a tomb for his future use in the rock face near Jerusalem, probably adjacent to the tombs of the kings.</a:t>
            </a:r>
          </a:p>
          <a:p>
            <a:r>
              <a:rPr lang="en-US" dirty="0"/>
              <a:t>The threefold repetition of “</a:t>
            </a:r>
            <a:r>
              <a:rPr lang="en-US" i="1" dirty="0">
                <a:solidFill>
                  <a:srgbClr val="ED7D31">
                    <a:lumMod val="60000"/>
                    <a:lumOff val="40000"/>
                  </a:srgbClr>
                </a:solidFill>
                <a:latin typeface="Cambria" panose="02040503050406030204" pitchFamily="18" charset="0"/>
                <a:ea typeface="Cambria" panose="02040503050406030204" pitchFamily="18" charset="0"/>
              </a:rPr>
              <a:t>here</a:t>
            </a:r>
            <a:r>
              <a:rPr lang="en-US" dirty="0"/>
              <a:t>” suggests that the location and splendor of the tomb were presumptuous.</a:t>
            </a:r>
          </a:p>
          <a:p>
            <a:endParaRPr lang="en-US" dirty="0"/>
          </a:p>
          <a:p>
            <a:endParaRPr lang="en-US" dirty="0"/>
          </a:p>
          <a:p>
            <a:pPr marL="0" indent="0">
              <a:buNone/>
            </a:pPr>
            <a:endParaRPr lang="en-US" dirty="0"/>
          </a:p>
          <a:p>
            <a:endParaRPr lang="en-US" sz="2800" dirty="0"/>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 p. 453)</a:t>
            </a:r>
          </a:p>
        </p:txBody>
      </p:sp>
    </p:spTree>
    <p:extLst>
      <p:ext uri="{BB962C8B-B14F-4D97-AF65-F5344CB8AC3E}">
        <p14:creationId xmlns:p14="http://schemas.microsoft.com/office/powerpoint/2010/main" val="33220473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95554</TotalTime>
  <Words>4350</Words>
  <Application>Microsoft Office PowerPoint</Application>
  <PresentationFormat>On-screen Show (4:3)</PresentationFormat>
  <Paragraphs>187</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Cambria</vt:lpstr>
      <vt:lpstr>Century Gothic</vt:lpstr>
      <vt:lpstr>Office Theme</vt:lpstr>
      <vt:lpstr>2_Office Theme</vt:lpstr>
      <vt:lpstr>Highlights     From the  Book of  Isaiah</vt:lpstr>
      <vt:lpstr>The Oracles Against the Nations  (Isaiah 13-23)</vt:lpstr>
      <vt:lpstr>Oracle Against Judah and Jerusalem (Isaiah 22:1-25)</vt:lpstr>
      <vt:lpstr>Oracle Against Judah and Jerusalem (Isaiah 22:1-25)</vt:lpstr>
      <vt:lpstr>A Picture of Two Men (Isaiah 22:15-25)</vt:lpstr>
      <vt:lpstr>A Picture of Two Men (Isaiah 22:15-25)</vt:lpstr>
      <vt:lpstr>A Picture of Two Men (Isaiah 22:15-25)</vt:lpstr>
      <vt:lpstr>22:15 This is what the Sovereign LORD of Heaven’s Armies says: “Go visit this administrator, Shebna, who supervises the palace, and tell him…</vt:lpstr>
      <vt:lpstr>22:16 What right do you have to be here? What relatives do you have buried here? Why do you chisel out a tomb for yourself here? He chisels out his burial site in an elevated place, he carves out his tomb on a cliff.</vt:lpstr>
      <vt:lpstr>22:16 ‘What right do you have to be here? What relatives do you have buried here? Why do you chisel out a tomb for yourself here? He chisels out his burial site in an elevated place, he carves out his tomb on a cliff.</vt:lpstr>
      <vt:lpstr>22:17 Look, the LORD will throw you far away, you mere man! He will wrap you up tightly. 18 He will wind you up tightly into a ball and throw you into a wide, open land. There you will die, and there with you will be your impressive chariots, which bring disgrace to the house of your master. </vt:lpstr>
      <vt:lpstr>22:17 Look, the LORD will throw you far away, you mere man! He will wrap you up tightly. 18 He will wind you up tightly into a ball and throw you into a wide, open land. There you will die, and there with you will be your impressive chariots, which bring disgrace to the house of your master. </vt:lpstr>
      <vt:lpstr>22:19 I will remove you from your office; you will be thrown down from your position. </vt:lpstr>
      <vt:lpstr>22:20 “At that time I will summon my servant Eliakim, son of Hilkiah.</vt:lpstr>
      <vt:lpstr>21 I will put your robe on him, tie your belt around him, and transfer your authority to him. He will become a [father] of the residents of Jerusalem and of the people of Judah.</vt:lpstr>
      <vt:lpstr>22 I will place the key to the house of David on his shoulder. When he opens the door, no one can close it; when he closes the door, no one can open it. </vt:lpstr>
      <vt:lpstr>23 I will fasten him like a peg into a solid place; he will bring honor and respect to his father’s family. </vt:lpstr>
      <vt:lpstr>24 His father’s family will gain increasing prominence because of him, including the offspring and the offshoots. All the small containers, including the bowls and all the jars, will hang from this peg.</vt:lpstr>
      <vt:lpstr>25 “At that time,” says the LORD of Heaven’s Armies, “the peg fastened into a solid place will come loose. It will be cut off and fall, and the load hanging on it will be cut off.” Indeed, the LORD has spoken. </vt:lpstr>
      <vt:lpstr>25 “At that time,” says the LORD of Heaven’s Armies, “the peg fastened into a solid place will come loose. It will be cut off and fall, and the load hanging on it will be cut off.” Indeed, the LORD has spoken. </vt:lpstr>
      <vt:lpstr>New Testament Usage of  Isaiah 22:22</vt:lpstr>
      <vt:lpstr>PowerPoint Presentation</vt:lpstr>
      <vt:lpstr>PowerPoint Presentation</vt:lpstr>
      <vt:lpstr>PowerPoint Presentation</vt:lpstr>
      <vt:lpstr>PowerPoint Presentation</vt:lpstr>
      <vt:lpstr>PowerPoint Presentation</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1117</cp:revision>
  <cp:lastPrinted>2023-07-30T14:06:37Z</cp:lastPrinted>
  <dcterms:created xsi:type="dcterms:W3CDTF">2022-12-04T03:23:23Z</dcterms:created>
  <dcterms:modified xsi:type="dcterms:W3CDTF">2023-07-30T14:16:21Z</dcterms:modified>
</cp:coreProperties>
</file>