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3"/>
  </p:notesMasterIdLst>
  <p:handoutMasterIdLst>
    <p:handoutMasterId r:id="rId34"/>
  </p:handoutMasterIdLst>
  <p:sldIdLst>
    <p:sldId id="3897" r:id="rId3"/>
    <p:sldId id="3901" r:id="rId4"/>
    <p:sldId id="3898" r:id="rId5"/>
    <p:sldId id="3917" r:id="rId6"/>
    <p:sldId id="3918" r:id="rId7"/>
    <p:sldId id="3921" r:id="rId8"/>
    <p:sldId id="3919" r:id="rId9"/>
    <p:sldId id="3920" r:id="rId10"/>
    <p:sldId id="3899" r:id="rId11"/>
    <p:sldId id="3915" r:id="rId12"/>
    <p:sldId id="3932" r:id="rId13"/>
    <p:sldId id="3924" r:id="rId14"/>
    <p:sldId id="3922" r:id="rId15"/>
    <p:sldId id="3925" r:id="rId16"/>
    <p:sldId id="3926" r:id="rId17"/>
    <p:sldId id="3927" r:id="rId18"/>
    <p:sldId id="3903" r:id="rId19"/>
    <p:sldId id="3928" r:id="rId20"/>
    <p:sldId id="3929" r:id="rId21"/>
    <p:sldId id="3930" r:id="rId22"/>
    <p:sldId id="3931" r:id="rId23"/>
    <p:sldId id="3910" r:id="rId24"/>
    <p:sldId id="3911" r:id="rId25"/>
    <p:sldId id="3912" r:id="rId26"/>
    <p:sldId id="3913" r:id="rId27"/>
    <p:sldId id="3914" r:id="rId28"/>
    <p:sldId id="3906" r:id="rId29"/>
    <p:sldId id="3907" r:id="rId30"/>
    <p:sldId id="3908" r:id="rId31"/>
    <p:sldId id="3933"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0000FF"/>
    <a:srgbClr val="FFFF99"/>
    <a:srgbClr val="FFF4E7"/>
    <a:srgbClr val="FFF2CC"/>
    <a:srgbClr val="3D481F"/>
    <a:srgbClr val="334017"/>
    <a:srgbClr val="FFCCCC"/>
    <a:srgbClr val="3E491F"/>
    <a:srgbClr val="344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8" autoAdjust="0"/>
    <p:restoredTop sz="94636" autoAdjust="0"/>
  </p:normalViewPr>
  <p:slideViewPr>
    <p:cSldViewPr snapToGrid="0">
      <p:cViewPr varScale="1">
        <p:scale>
          <a:sx n="162" d="100"/>
          <a:sy n="162" d="100"/>
        </p:scale>
        <p:origin x="1096" y="100"/>
      </p:cViewPr>
      <p:guideLst/>
    </p:cSldViewPr>
  </p:slideViewPr>
  <p:notesTextViewPr>
    <p:cViewPr>
      <p:scale>
        <a:sx n="1" d="1"/>
        <a:sy n="1" d="1"/>
      </p:scale>
      <p:origin x="0" y="0"/>
    </p:cViewPr>
  </p:notesTextViewPr>
  <p:sorterViewPr>
    <p:cViewPr>
      <p:scale>
        <a:sx n="100" d="100"/>
        <a:sy n="100" d="100"/>
      </p:scale>
      <p:origin x="0" y="-47284"/>
    </p:cViewPr>
  </p:sorter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8/12/2023</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8/12/2023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7199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03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74966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121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15266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9012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26227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538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2"/>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5"/>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5383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0091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7914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8/12/2023</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0"/>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0"/>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0" y="6492875"/>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893281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hyperlink" Target="https://earth.google.com/web/@32.27300957,35.18641078,357.08454365a,1751.24860233d,35y,40.36690429h,59.99242682t,0r/data=CiQSIhIgZDY1OGRjYWIzNjlhMTFlOGFjNmU2OWJjN2I2ZDI2Y2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7.xml"/><Relationship Id="rId1" Type="http://schemas.openxmlformats.org/officeDocument/2006/relationships/themeOverride" Target="../theme/themeOverride3.xml"/><Relationship Id="rId4" Type="http://schemas.openxmlformats.org/officeDocument/2006/relationships/hyperlink" Target="https://www.weareteachers.com/moving-beyond-classroom-discuss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2644EB-3F5F-EA2D-2D0C-28D56C902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54AB2C89-0599-CA33-72B1-16350A6720C9}"/>
              </a:ext>
            </a:extLst>
          </p:cNvPr>
          <p:cNvSpPr>
            <a:spLocks noGrp="1"/>
          </p:cNvSpPr>
          <p:nvPr>
            <p:ph type="title"/>
          </p:nvPr>
        </p:nvSpPr>
        <p:spPr>
          <a:xfrm>
            <a:off x="4816829" y="0"/>
            <a:ext cx="4219106" cy="4733886"/>
          </a:xfrm>
          <a:effectLst/>
        </p:spPr>
        <p:txBody>
          <a:bodyPr>
            <a:noAutofit/>
          </a:bodyPr>
          <a:lstStyle/>
          <a:p>
            <a:pPr algn="ctr">
              <a:spcBef>
                <a:spcPts val="0"/>
              </a:spcBef>
            </a:pP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Highlights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800" b="1"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b="1"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D7E56C7F-388E-A031-CB9B-C90A23AC59B5}"/>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https://www.wikiart.org/en/ernest-meissonier/isaiah</a:t>
            </a:r>
            <a:endPar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D4CB24-A0F0-4E6E-D4A2-DE300945CBE9}"/>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03586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13024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splendid crown of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Ephraim’s</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drunkards is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doomed</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withering flower, its beautiful splendor, situated at the head of a rich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valley</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crown of those overcome with wine.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313956" y="1232283"/>
            <a:ext cx="8582802" cy="5256384"/>
          </a:xfrm>
        </p:spPr>
        <p:txBody>
          <a:bodyPr>
            <a:normAutofit fontScale="92500" lnSpcReduction="10000"/>
          </a:bodyPr>
          <a:lstStyle/>
          <a:p>
            <a:r>
              <a:rPr lang="en-US" dirty="0"/>
              <a:t>“</a:t>
            </a:r>
            <a:r>
              <a:rPr lang="en-US" i="1" dirty="0">
                <a:solidFill>
                  <a:srgbClr val="ED7D31">
                    <a:lumMod val="60000"/>
                    <a:lumOff val="40000"/>
                  </a:srgbClr>
                </a:solidFill>
                <a:latin typeface="Cambria" panose="02040503050406030204" pitchFamily="18" charset="0"/>
                <a:ea typeface="Cambria" panose="02040503050406030204" pitchFamily="18" charset="0"/>
              </a:rPr>
              <a:t>Ephraim</a:t>
            </a:r>
            <a:r>
              <a:rPr lang="en-US" dirty="0"/>
              <a:t>” here is the northern kingdom, Israel, at least what was left of it after the severe mauling it received from the Assyrians in 733 BC. </a:t>
            </a:r>
          </a:p>
          <a:p>
            <a:r>
              <a:rPr lang="en-US" dirty="0"/>
              <a:t>Its capital city, Samaria, was ideally situated at the head of a fertile “</a:t>
            </a:r>
            <a:r>
              <a:rPr lang="en-US" i="1" dirty="0">
                <a:solidFill>
                  <a:srgbClr val="ED7D31">
                    <a:lumMod val="60000"/>
                    <a:lumOff val="40000"/>
                  </a:srgbClr>
                </a:solidFill>
                <a:latin typeface="Cambria" panose="02040503050406030204" pitchFamily="18" charset="0"/>
                <a:ea typeface="Cambria" panose="02040503050406030204" pitchFamily="18" charset="0"/>
              </a:rPr>
              <a:t>valley</a:t>
            </a:r>
            <a:r>
              <a:rPr lang="en-US" dirty="0"/>
              <a:t>” which extended westward to the Mediterranean Sea. </a:t>
            </a:r>
          </a:p>
          <a:p>
            <a:r>
              <a:rPr lang="en-US" dirty="0"/>
              <a:t>In its heyday it was a beautiful city, and breathtaking views can still be enjoyed from the hill of Samaria where its ruins remain to this day. </a:t>
            </a:r>
          </a:p>
          <a:p>
            <a:r>
              <a:rPr lang="en-US" dirty="0"/>
              <a:t>The “</a:t>
            </a:r>
            <a:r>
              <a:rPr lang="en-US" i="1" dirty="0">
                <a:solidFill>
                  <a:srgbClr val="ED7D31">
                    <a:lumMod val="60000"/>
                    <a:lumOff val="40000"/>
                  </a:srgbClr>
                </a:solidFill>
                <a:latin typeface="Cambria" panose="02040503050406030204" pitchFamily="18" charset="0"/>
                <a:ea typeface="Cambria" panose="02040503050406030204" pitchFamily="18" charset="0"/>
              </a:rPr>
              <a:t>doom</a:t>
            </a:r>
            <a:r>
              <a:rPr lang="en-US" dirty="0"/>
              <a:t>” (or “Woe”) pronounced on it here anticipates its imminent fall, an event which, in fact, occurred in 722 BC.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Webb, Barry G..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Message of Isaiah (The Bible Speaks Today Series)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118). InterVarsity</a:t>
            </a:r>
          </a:p>
        </p:txBody>
      </p:sp>
    </p:spTree>
    <p:extLst>
      <p:ext uri="{BB962C8B-B14F-4D97-AF65-F5344CB8AC3E}">
        <p14:creationId xmlns:p14="http://schemas.microsoft.com/office/powerpoint/2010/main" val="54873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6C26F-0C79-C693-BCA8-B37FC7C632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736" y="1401033"/>
            <a:ext cx="8802851" cy="4417079"/>
          </a:xfrm>
          <a:prstGeom prst="rect">
            <a:avLst/>
          </a:prstGeom>
        </p:spPr>
      </p:pic>
      <p:sp>
        <p:nvSpPr>
          <p:cNvPr id="4" name="TextBox 3">
            <a:extLst>
              <a:ext uri="{FF2B5EF4-FFF2-40B4-BE49-F238E27FC236}">
                <a16:creationId xmlns:a16="http://schemas.microsoft.com/office/drawing/2014/main" id="{6A780B00-B018-D4C5-8F9A-8C75716DD069}"/>
              </a:ext>
            </a:extLst>
          </p:cNvPr>
          <p:cNvSpPr txBox="1"/>
          <p:nvPr/>
        </p:nvSpPr>
        <p:spPr>
          <a:xfrm>
            <a:off x="0" y="6334780"/>
            <a:ext cx="9144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https://earth.google.com/web/@32.27300957,35.18641078,357.08454365a,1751.24860233d,35y,40.36690429h,59.99242682t,0r/data=CiQSIhIgZDY1OGRjYWIzNjlhMTFlOGFjNmU2OWJjN2I2ZDI2Y2E</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Title 4">
            <a:extLst>
              <a:ext uri="{FF2B5EF4-FFF2-40B4-BE49-F238E27FC236}">
                <a16:creationId xmlns:a16="http://schemas.microsoft.com/office/drawing/2014/main" id="{FFCD8D72-7A61-23D6-F4DD-91B16377AD32}"/>
              </a:ext>
            </a:extLst>
          </p:cNvPr>
          <p:cNvSpPr>
            <a:spLocks noGrp="1"/>
          </p:cNvSpPr>
          <p:nvPr>
            <p:ph type="title"/>
          </p:nvPr>
        </p:nvSpPr>
        <p:spPr>
          <a:xfrm>
            <a:off x="0" y="228600"/>
            <a:ext cx="9144000" cy="820213"/>
          </a:xfrm>
        </p:spPr>
        <p:txBody>
          <a:bodyPr/>
          <a:lstStyle/>
          <a:p>
            <a:pPr algn="ctr"/>
            <a:r>
              <a:rPr lang="en-US" dirty="0"/>
              <a:t>Samaria, the “Crown of Ephraim”</a:t>
            </a:r>
          </a:p>
        </p:txBody>
      </p:sp>
      <p:pic>
        <p:nvPicPr>
          <p:cNvPr id="6" name="Picture 5">
            <a:extLst>
              <a:ext uri="{FF2B5EF4-FFF2-40B4-BE49-F238E27FC236}">
                <a16:creationId xmlns:a16="http://schemas.microsoft.com/office/drawing/2014/main" id="{542B5FD3-D15C-1659-60DA-442E8AAB8AEA}"/>
              </a:ext>
            </a:extLst>
          </p:cNvPr>
          <p:cNvPicPr>
            <a:picLocks noChangeAspect="1"/>
          </p:cNvPicPr>
          <p:nvPr/>
        </p:nvPicPr>
        <p:blipFill>
          <a:blip r:embed="rId5"/>
          <a:stretch>
            <a:fillRect/>
          </a:stretch>
        </p:blipFill>
        <p:spPr>
          <a:xfrm>
            <a:off x="2507733" y="1401033"/>
            <a:ext cx="3245532" cy="1585161"/>
          </a:xfrm>
          <a:prstGeom prst="rect">
            <a:avLst/>
          </a:prstGeom>
        </p:spPr>
      </p:pic>
    </p:spTree>
    <p:extLst>
      <p:ext uri="{BB962C8B-B14F-4D97-AF65-F5344CB8AC3E}">
        <p14:creationId xmlns:p14="http://schemas.microsoft.com/office/powerpoint/2010/main" val="84596848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13024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splendid crown of Ephraim’s drunkards is doomed, the withering flower, its beautiful splendor, situated at the head of a rich valley, the crown of those overcome with wine.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313956" y="1232283"/>
            <a:ext cx="8582802" cy="5256384"/>
          </a:xfrm>
        </p:spPr>
        <p:txBody>
          <a:bodyPr>
            <a:normAutofit fontScale="92500" lnSpcReduction="20000"/>
          </a:bodyPr>
          <a:lstStyle/>
          <a:p>
            <a:r>
              <a:rPr lang="en-US" dirty="0"/>
              <a:t>It’s possible that verses 1-13 were originally delivered to Ephraim just </a:t>
            </a:r>
            <a:r>
              <a:rPr lang="en-US" b="1" i="1" dirty="0"/>
              <a:t>prior</a:t>
            </a:r>
            <a:r>
              <a:rPr lang="en-US" dirty="0"/>
              <a:t> to 722 BC. </a:t>
            </a:r>
          </a:p>
          <a:p>
            <a:r>
              <a:rPr lang="en-US" dirty="0"/>
              <a:t>And in its present position here in chapter 28, it serves as a kind of preface to the oracle against the leaders of Jerusalem (given in verses 14-22) who were the </a:t>
            </a:r>
            <a:r>
              <a:rPr lang="en-US" b="1" i="1" dirty="0"/>
              <a:t>real</a:t>
            </a:r>
            <a:r>
              <a:rPr lang="en-US" dirty="0"/>
              <a:t> targets of Isaiah’s preaching in the crisis which led up to the Assyrian invasion by Sennacherib’s army. </a:t>
            </a:r>
          </a:p>
          <a:p>
            <a:r>
              <a:rPr lang="en-US" dirty="0"/>
              <a:t>If this is the case, then the warnings given to Samaria’s leaders had </a:t>
            </a:r>
            <a:r>
              <a:rPr lang="en-US" b="1" i="1" dirty="0"/>
              <a:t>already</a:t>
            </a:r>
            <a:r>
              <a:rPr lang="en-US" dirty="0"/>
              <a:t> been tragically fulfilled. </a:t>
            </a:r>
          </a:p>
          <a:p>
            <a:r>
              <a:rPr lang="en-US" dirty="0"/>
              <a:t>Therefore (see verse 14a) their counterparts in Jerusalem should take careful note and change their ways while they still have the opportunity to do so.</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Webb, Barry G..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Message of Isaiah (The Bible Speaks Today Series)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118). InterVarsity</a:t>
            </a:r>
          </a:p>
        </p:txBody>
      </p:sp>
    </p:spTree>
    <p:extLst>
      <p:ext uri="{BB962C8B-B14F-4D97-AF65-F5344CB8AC3E}">
        <p14:creationId xmlns:p14="http://schemas.microsoft.com/office/powerpoint/2010/main" val="1963823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3"/>
            <a:ext cx="9144000" cy="113024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splendid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crown</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of Ephraim’s drunkards is doomed, the withering flower, its beautiful splendor, situated at the head of a rich valley, the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crown</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of those overcome with wine.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313956" y="1232283"/>
            <a:ext cx="8582802" cy="5256384"/>
          </a:xfrm>
        </p:spPr>
        <p:txBody>
          <a:bodyPr>
            <a:normAutofit fontScale="85000" lnSpcReduction="10000"/>
          </a:bodyPr>
          <a:lstStyle/>
          <a:p>
            <a:r>
              <a:rPr lang="en-US" dirty="0"/>
              <a:t>This verse has a double meaning. </a:t>
            </a:r>
          </a:p>
          <a:p>
            <a:r>
              <a:rPr lang="en-US" dirty="0"/>
              <a:t>On the one hand, it speaks of a garland of flowers (“</a:t>
            </a:r>
            <a:r>
              <a:rPr lang="en-US" i="1" dirty="0">
                <a:solidFill>
                  <a:srgbClr val="ED7D31">
                    <a:lumMod val="60000"/>
                    <a:lumOff val="40000"/>
                  </a:srgbClr>
                </a:solidFill>
                <a:latin typeface="Cambria" panose="02040503050406030204" pitchFamily="18" charset="0"/>
                <a:ea typeface="Cambria" panose="02040503050406030204" pitchFamily="18" charset="0"/>
              </a:rPr>
              <a:t>crown</a:t>
            </a:r>
            <a:r>
              <a:rPr lang="en-US" dirty="0"/>
              <a:t>”) worn on the heads of drunken partygoers. </a:t>
            </a:r>
          </a:p>
          <a:p>
            <a:r>
              <a:rPr lang="en-US" dirty="0"/>
              <a:t>They had looked so attractive at first, but as the night wears on, neither flowers nor wearers look attractive any more. </a:t>
            </a:r>
          </a:p>
          <a:p>
            <a:r>
              <a:rPr lang="en-US" dirty="0"/>
              <a:t>But there is another “garland” (or “</a:t>
            </a:r>
            <a:r>
              <a:rPr lang="en-US" i="1" dirty="0">
                <a:solidFill>
                  <a:srgbClr val="ED7D31">
                    <a:lumMod val="60000"/>
                    <a:lumOff val="40000"/>
                  </a:srgbClr>
                </a:solidFill>
                <a:latin typeface="Cambria" panose="02040503050406030204" pitchFamily="18" charset="0"/>
                <a:ea typeface="Cambria" panose="02040503050406030204" pitchFamily="18" charset="0"/>
              </a:rPr>
              <a:t>crown</a:t>
            </a:r>
            <a:r>
              <a:rPr lang="en-US" dirty="0"/>
              <a:t>”), one set at the head of a fertile valley. </a:t>
            </a:r>
          </a:p>
          <a:p>
            <a:r>
              <a:rPr lang="en-US" dirty="0"/>
              <a:t>This would be Samaria, whose walls crowned a lovely hill in the middle of a rich valley leading out toward the coast. </a:t>
            </a:r>
          </a:p>
          <a:p>
            <a:r>
              <a:rPr lang="en-US" dirty="0"/>
              <a:t>Like the faded garland, Samaria’s time of loveliness is gone. </a:t>
            </a:r>
          </a:p>
          <a:p>
            <a:r>
              <a:rPr lang="en-US" dirty="0"/>
              <a:t>The Assyrians are at the gates and it is only a matter of time until the end.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1–39 (The NIC on the OT)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506). Eerdmans</a:t>
            </a:r>
          </a:p>
        </p:txBody>
      </p:sp>
    </p:spTree>
    <p:extLst>
      <p:ext uri="{BB962C8B-B14F-4D97-AF65-F5344CB8AC3E}">
        <p14:creationId xmlns:p14="http://schemas.microsoft.com/office/powerpoint/2010/main" val="1794440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40969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28:2</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Look, the Lord sends a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strong, powerful one</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With the force of a hailstorm or a destructive windstorm, with the might of a driving,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torrential rainstorm</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he will knock that crown to the ground with his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hand</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0599" y="1608817"/>
            <a:ext cx="8582802" cy="4752739"/>
          </a:xfrm>
        </p:spPr>
        <p:txBody>
          <a:bodyPr>
            <a:normAutofit fontScale="85000" lnSpcReduction="20000"/>
          </a:bodyPr>
          <a:lstStyle/>
          <a:p>
            <a:r>
              <a:rPr lang="en-US" dirty="0"/>
              <a:t>One of the characteristics of the Hebrew people seems to have been their ability to ignore the signs of the times (cf. Isaiah 22). </a:t>
            </a:r>
          </a:p>
          <a:p>
            <a:r>
              <a:rPr lang="en-US" dirty="0"/>
              <a:t>They apparently adopted the view that they would not worry about tomorrow until it came and in the meantime would eat, drink, and play themselves into forgetfulness. </a:t>
            </a:r>
          </a:p>
          <a:p>
            <a:r>
              <a:rPr lang="en-US" dirty="0"/>
              <a:t>So here Isaiah does everything he can to try to </a:t>
            </a:r>
            <a:r>
              <a:rPr lang="en-US" b="1" i="1" dirty="0"/>
              <a:t>alert</a:t>
            </a:r>
            <a:r>
              <a:rPr lang="en-US" dirty="0"/>
              <a:t> his people to their </a:t>
            </a:r>
            <a:r>
              <a:rPr lang="en-US" b="1" i="1" dirty="0"/>
              <a:t>danger</a:t>
            </a:r>
            <a:r>
              <a:rPr lang="en-US" dirty="0"/>
              <a:t>. </a:t>
            </a:r>
          </a:p>
          <a:p>
            <a:r>
              <a:rPr lang="en-US" dirty="0"/>
              <a:t>The “</a:t>
            </a:r>
            <a:r>
              <a:rPr lang="en-US" i="1" dirty="0">
                <a:solidFill>
                  <a:srgbClr val="ED7D31">
                    <a:lumMod val="60000"/>
                    <a:lumOff val="40000"/>
                  </a:srgbClr>
                </a:solidFill>
                <a:latin typeface="Cambria" panose="02040503050406030204" pitchFamily="18" charset="0"/>
                <a:ea typeface="Cambria" panose="02040503050406030204" pitchFamily="18" charset="0"/>
              </a:rPr>
              <a:t>strong, powerful one</a:t>
            </a:r>
            <a:r>
              <a:rPr lang="en-US" dirty="0"/>
              <a:t>” who is coming (Assyria) is incredibly powerful and violent. </a:t>
            </a:r>
          </a:p>
          <a:p>
            <a:r>
              <a:rPr lang="en-US" dirty="0"/>
              <a:t>He will burst upon them like a “</a:t>
            </a:r>
            <a:r>
              <a:rPr lang="en-US" i="1" dirty="0">
                <a:solidFill>
                  <a:srgbClr val="ED7D31">
                    <a:lumMod val="60000"/>
                    <a:lumOff val="40000"/>
                  </a:srgbClr>
                </a:solidFill>
                <a:latin typeface="Cambria" panose="02040503050406030204" pitchFamily="18" charset="0"/>
                <a:ea typeface="Cambria" panose="02040503050406030204" pitchFamily="18" charset="0"/>
              </a:rPr>
              <a:t>torrential rainstorm</a:t>
            </a:r>
            <a:r>
              <a:rPr lang="en-US" dirty="0"/>
              <a:t>”, stripping the plants of their leaves, with the subsequent downpour washing away the ravaged stalks. </a:t>
            </a:r>
          </a:p>
          <a:p>
            <a:r>
              <a:rPr lang="en-US" dirty="0"/>
              <a:t>Everything will be flattened under the oppressor’s “</a:t>
            </a:r>
            <a:r>
              <a:rPr lang="en-US" i="1" dirty="0">
                <a:solidFill>
                  <a:srgbClr val="ED7D31">
                    <a:lumMod val="60000"/>
                    <a:lumOff val="40000"/>
                  </a:srgbClr>
                </a:solidFill>
                <a:latin typeface="Cambria" panose="02040503050406030204" pitchFamily="18" charset="0"/>
                <a:ea typeface="Cambria" panose="02040503050406030204" pitchFamily="18" charset="0"/>
              </a:rPr>
              <a:t>hand</a:t>
            </a:r>
            <a:r>
              <a:rPr lang="en-US" dirty="0"/>
              <a:t>”.</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1–39 (The NIC on the OT)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507). Eerdmans</a:t>
            </a:r>
          </a:p>
        </p:txBody>
      </p:sp>
    </p:spTree>
    <p:extLst>
      <p:ext uri="{BB962C8B-B14F-4D97-AF65-F5344CB8AC3E}">
        <p14:creationId xmlns:p14="http://schemas.microsoft.com/office/powerpoint/2010/main" val="2175292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40969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28:3</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splendid crown of Ephraim’s drunkards will be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trampled</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underfoot.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4</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withering flower, its beautiful splendor, situated at the head of a rich valley, will be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like an early fig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before harvest— as soon as someone notices it,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he grabs it and swallows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it.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313956" y="1623060"/>
            <a:ext cx="8582802" cy="4865606"/>
          </a:xfrm>
        </p:spPr>
        <p:txBody>
          <a:bodyPr>
            <a:normAutofit fontScale="85000" lnSpcReduction="20000"/>
          </a:bodyPr>
          <a:lstStyle/>
          <a:p>
            <a:r>
              <a:rPr lang="en-US" dirty="0"/>
              <a:t>After the storm has swept over the party nothing will be left but a few bedraggled garlands “</a:t>
            </a:r>
            <a:r>
              <a:rPr lang="en-US" i="1" dirty="0">
                <a:solidFill>
                  <a:srgbClr val="ED7D31">
                    <a:lumMod val="60000"/>
                    <a:lumOff val="40000"/>
                  </a:srgbClr>
                </a:solidFill>
                <a:latin typeface="Cambria" panose="02040503050406030204" pitchFamily="18" charset="0"/>
                <a:ea typeface="Cambria" panose="02040503050406030204" pitchFamily="18" charset="0"/>
              </a:rPr>
              <a:t>trampled</a:t>
            </a:r>
            <a:r>
              <a:rPr lang="en-US" dirty="0"/>
              <a:t>” in the mud. </a:t>
            </a:r>
          </a:p>
          <a:p>
            <a:r>
              <a:rPr lang="en-US" dirty="0"/>
              <a:t>Again, the double imagery is present, for the city of Samaria is also intended, as v. 4 makes plain. </a:t>
            </a:r>
          </a:p>
          <a:p>
            <a:r>
              <a:rPr lang="en-US" dirty="0"/>
              <a:t>The city will be eaten up “</a:t>
            </a:r>
            <a:r>
              <a:rPr lang="en-US" i="1" dirty="0">
                <a:solidFill>
                  <a:srgbClr val="ED7D31">
                    <a:lumMod val="60000"/>
                    <a:lumOff val="40000"/>
                  </a:srgbClr>
                </a:solidFill>
                <a:latin typeface="Cambria" panose="02040503050406030204" pitchFamily="18" charset="0"/>
                <a:ea typeface="Cambria" panose="02040503050406030204" pitchFamily="18" charset="0"/>
              </a:rPr>
              <a:t>like an early fig </a:t>
            </a:r>
            <a:r>
              <a:rPr lang="en-US" dirty="0"/>
              <a:t>”. </a:t>
            </a:r>
          </a:p>
          <a:p>
            <a:r>
              <a:rPr lang="en-US" dirty="0"/>
              <a:t>These fruits, appearing in June well before the main harvest in September and October, were large and sweet. </a:t>
            </a:r>
          </a:p>
          <a:p>
            <a:r>
              <a:rPr lang="en-US" dirty="0"/>
              <a:t>Thus they were usually eaten at once (Hos 9:10; Mic 7:1; Nah 3:12; Jer 24:2). </a:t>
            </a:r>
          </a:p>
          <a:p>
            <a:r>
              <a:rPr lang="en-US" dirty="0"/>
              <a:t>Samaria will be like that, says the prophet. </a:t>
            </a:r>
          </a:p>
          <a:p>
            <a:r>
              <a:rPr lang="en-US" dirty="0"/>
              <a:t>All the pride of Ephraim, which had been so long in building, would be toppled very quickly unless the drunkards who were her leaders very quickly came to their senses.</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1–39 (The NIC on the OT)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508). Eerdmans</a:t>
            </a:r>
          </a:p>
        </p:txBody>
      </p:sp>
    </p:spTree>
    <p:extLst>
      <p:ext uri="{BB962C8B-B14F-4D97-AF65-F5344CB8AC3E}">
        <p14:creationId xmlns:p14="http://schemas.microsoft.com/office/powerpoint/2010/main" val="149084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40969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28:5</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At that time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the LORD of Heaven’s Armies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will become a beautiful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crown</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and a splendid diadem for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the</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remnant</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of his people.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6</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He will give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discernment</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to the one who makes judicial decisions and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strength</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to those who defend the city from attackers.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313956" y="1479523"/>
            <a:ext cx="8582802" cy="5009143"/>
          </a:xfrm>
        </p:spPr>
        <p:txBody>
          <a:bodyPr>
            <a:normAutofit fontScale="92500" lnSpcReduction="10000"/>
          </a:bodyPr>
          <a:lstStyle/>
          <a:p>
            <a:r>
              <a:rPr lang="en-US" dirty="0"/>
              <a:t>In contrast, there is </a:t>
            </a:r>
            <a:r>
              <a:rPr lang="en-US" b="1" i="1" dirty="0"/>
              <a:t>another</a:t>
            </a:r>
            <a:r>
              <a:rPr lang="en-US" dirty="0"/>
              <a:t> “</a:t>
            </a:r>
            <a:r>
              <a:rPr lang="en-US" i="1" dirty="0">
                <a:solidFill>
                  <a:srgbClr val="ED7D31">
                    <a:lumMod val="60000"/>
                    <a:lumOff val="40000"/>
                  </a:srgbClr>
                </a:solidFill>
                <a:latin typeface="Cambria" panose="02040503050406030204" pitchFamily="18" charset="0"/>
                <a:ea typeface="Cambria" panose="02040503050406030204" pitchFamily="18" charset="0"/>
              </a:rPr>
              <a:t>crown</a:t>
            </a:r>
            <a:r>
              <a:rPr lang="en-US" dirty="0"/>
              <a:t>” available to the people of Ephraim –  the Lord </a:t>
            </a:r>
            <a:r>
              <a:rPr lang="en-US" b="1" i="1" dirty="0"/>
              <a:t>himself</a:t>
            </a:r>
            <a:r>
              <a:rPr lang="en-US" dirty="0"/>
              <a:t>. </a:t>
            </a:r>
          </a:p>
          <a:p>
            <a:r>
              <a:rPr lang="en-US" dirty="0"/>
              <a:t>He will be the source of beauty and glory for “</a:t>
            </a:r>
            <a:r>
              <a:rPr lang="en-US" i="1" dirty="0">
                <a:solidFill>
                  <a:srgbClr val="ED7D31">
                    <a:lumMod val="60000"/>
                    <a:lumOff val="40000"/>
                  </a:srgbClr>
                </a:solidFill>
                <a:latin typeface="Cambria" panose="02040503050406030204" pitchFamily="18" charset="0"/>
                <a:ea typeface="Cambria" panose="02040503050406030204" pitchFamily="18" charset="0"/>
              </a:rPr>
              <a:t>the remnant</a:t>
            </a:r>
            <a:r>
              <a:rPr lang="en-US" dirty="0"/>
              <a:t>” who have abandoned their own pride in glad submission to him. </a:t>
            </a:r>
          </a:p>
          <a:p>
            <a:r>
              <a:rPr lang="en-US" dirty="0"/>
              <a:t>“</a:t>
            </a:r>
            <a:r>
              <a:rPr lang="en-US" i="1" dirty="0">
                <a:solidFill>
                  <a:srgbClr val="ED7D31">
                    <a:lumMod val="60000"/>
                    <a:lumOff val="40000"/>
                  </a:srgbClr>
                </a:solidFill>
                <a:latin typeface="Cambria" panose="02040503050406030204" pitchFamily="18" charset="0"/>
                <a:ea typeface="Cambria" panose="02040503050406030204" pitchFamily="18" charset="0"/>
              </a:rPr>
              <a:t>The LORD</a:t>
            </a:r>
            <a:r>
              <a:rPr lang="en-US" dirty="0"/>
              <a:t>” will give “</a:t>
            </a:r>
            <a:r>
              <a:rPr lang="en-US" i="1" dirty="0">
                <a:solidFill>
                  <a:srgbClr val="ED7D31">
                    <a:lumMod val="60000"/>
                    <a:lumOff val="40000"/>
                  </a:srgbClr>
                </a:solidFill>
                <a:latin typeface="Cambria" panose="02040503050406030204" pitchFamily="18" charset="0"/>
                <a:ea typeface="Cambria" panose="02040503050406030204" pitchFamily="18" charset="0"/>
              </a:rPr>
              <a:t>discernment</a:t>
            </a:r>
            <a:r>
              <a:rPr lang="en-US" dirty="0"/>
              <a:t>” to the judges and “</a:t>
            </a:r>
            <a:r>
              <a:rPr lang="en-US" i="1" dirty="0">
                <a:solidFill>
                  <a:srgbClr val="ED7D31">
                    <a:lumMod val="60000"/>
                    <a:lumOff val="40000"/>
                  </a:srgbClr>
                </a:solidFill>
                <a:latin typeface="Cambria" panose="02040503050406030204" pitchFamily="18" charset="0"/>
                <a:ea typeface="Cambria" panose="02040503050406030204" pitchFamily="18" charset="0"/>
              </a:rPr>
              <a:t>strength</a:t>
            </a:r>
            <a:r>
              <a:rPr lang="en-US" dirty="0"/>
              <a:t>” to the soldiers. </a:t>
            </a:r>
          </a:p>
          <a:p>
            <a:r>
              <a:rPr lang="en-US" dirty="0"/>
              <a:t>The mention of “</a:t>
            </a:r>
            <a:r>
              <a:rPr lang="en-US" i="1" dirty="0">
                <a:solidFill>
                  <a:srgbClr val="ED7D31">
                    <a:lumMod val="60000"/>
                    <a:lumOff val="40000"/>
                  </a:srgbClr>
                </a:solidFill>
                <a:latin typeface="Cambria" panose="02040503050406030204" pitchFamily="18" charset="0"/>
                <a:ea typeface="Cambria" panose="02040503050406030204" pitchFamily="18" charset="0"/>
              </a:rPr>
              <a:t>crown</a:t>
            </a:r>
            <a:r>
              <a:rPr lang="en-US" dirty="0"/>
              <a:t>” in verse 5 puts the issue in a clear light: Who is the </a:t>
            </a:r>
            <a:r>
              <a:rPr lang="en-US" b="1" i="1" dirty="0"/>
              <a:t>real</a:t>
            </a:r>
            <a:r>
              <a:rPr lang="en-US" dirty="0"/>
              <a:t> King? </a:t>
            </a:r>
          </a:p>
          <a:p>
            <a:pPr lvl="1"/>
            <a:r>
              <a:rPr lang="en-US" dirty="0"/>
              <a:t>The drunken political leaders? </a:t>
            </a:r>
          </a:p>
          <a:p>
            <a:pPr lvl="1"/>
            <a:r>
              <a:rPr lang="en-US" dirty="0"/>
              <a:t>or “</a:t>
            </a:r>
            <a:r>
              <a:rPr lang="en-US" i="1" dirty="0">
                <a:solidFill>
                  <a:srgbClr val="ED7D31">
                    <a:lumMod val="60000"/>
                    <a:lumOff val="40000"/>
                  </a:srgbClr>
                </a:solidFill>
                <a:latin typeface="Cambria" panose="02040503050406030204" pitchFamily="18" charset="0"/>
                <a:ea typeface="Cambria" panose="02040503050406030204" pitchFamily="18" charset="0"/>
              </a:rPr>
              <a:t>the LORD of Heaven’s Armies</a:t>
            </a:r>
            <a:r>
              <a:rPr lang="en-US" dirty="0"/>
              <a:t>”? </a:t>
            </a:r>
          </a:p>
          <a:p>
            <a:r>
              <a:rPr lang="en-US" dirty="0"/>
              <a:t>This is the choice they must make.</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318). Zondervan Academic</a:t>
            </a:r>
          </a:p>
        </p:txBody>
      </p:sp>
    </p:spTree>
    <p:extLst>
      <p:ext uri="{BB962C8B-B14F-4D97-AF65-F5344CB8AC3E}">
        <p14:creationId xmlns:p14="http://schemas.microsoft.com/office/powerpoint/2010/main" val="2210231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0"/>
            <a:ext cx="9144000" cy="651461"/>
          </a:xfrm>
        </p:spPr>
        <p:txBody>
          <a:bodyPr>
            <a:noAutofit/>
          </a:bodyPr>
          <a:lstStyle/>
          <a:p>
            <a:r>
              <a:rPr lang="en-US" sz="3600" dirty="0">
                <a:solidFill>
                  <a:srgbClr val="FFFF99"/>
                </a:solidFill>
              </a:rPr>
              <a:t>Corruption in Jerusalem </a:t>
            </a:r>
            <a:r>
              <a:rPr lang="en-US" sz="3600" dirty="0"/>
              <a:t>(Isaiah 28:7-13)</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757421"/>
            <a:ext cx="8849665" cy="6100579"/>
          </a:xfrm>
        </p:spPr>
        <p:txBody>
          <a:bodyPr>
            <a:normAutofit fontScale="77500" lnSpcReduction="20000"/>
          </a:bodyPr>
          <a:lstStyle/>
          <a:p>
            <a:pPr marL="0" indent="0">
              <a:buNone/>
            </a:pPr>
            <a:r>
              <a:rPr lang="en-US" sz="3600" baseline="30000" dirty="0">
                <a:latin typeface="Cambria" panose="02040503050406030204" pitchFamily="18" charset="0"/>
                <a:ea typeface="Cambria" panose="02040503050406030204" pitchFamily="18" charset="0"/>
              </a:rPr>
              <a:t>28:7</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Even these men stagger because of wine; they stumble around because of beer— priests and prophets stagger because of beer, they are confused because of wine, they stumble around because of beer; they stagger while seeing prophetic visions, they totter while making legal decisions. </a:t>
            </a:r>
            <a:r>
              <a:rPr lang="en-US" sz="3600" baseline="30000" dirty="0">
                <a:latin typeface="Cambria" panose="02040503050406030204" pitchFamily="18" charset="0"/>
                <a:ea typeface="Cambria" panose="02040503050406030204" pitchFamily="18" charset="0"/>
              </a:rPr>
              <a:t>8</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Indeed, all the tables are covered with vomit, with filth, leaving no clean place. </a:t>
            </a:r>
            <a:r>
              <a:rPr lang="en-US" sz="3600" baseline="30000" dirty="0">
                <a:latin typeface="Cambria" panose="02040503050406030204" pitchFamily="18" charset="0"/>
                <a:ea typeface="Cambria" panose="02040503050406030204" pitchFamily="18" charset="0"/>
              </a:rPr>
              <a:t>9</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Who is the Lord trying to teach? To whom is he explaining a message? To those just weaned from milk! To those just taken from their mother’s breast! </a:t>
            </a:r>
            <a:r>
              <a:rPr lang="en-US" sz="3600" baseline="30000" dirty="0">
                <a:latin typeface="Cambria" panose="02040503050406030204" pitchFamily="18" charset="0"/>
                <a:ea typeface="Cambria" panose="02040503050406030204" pitchFamily="18" charset="0"/>
              </a:rPr>
              <a:t>10</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Indeed, they will hear meaningless gibberish, senseless babbling, a syllable here, a syllable there. </a:t>
            </a:r>
            <a:r>
              <a:rPr lang="en-US" sz="3600" baseline="30000" dirty="0">
                <a:latin typeface="Cambria" panose="02040503050406030204" pitchFamily="18" charset="0"/>
                <a:ea typeface="Cambria" panose="02040503050406030204" pitchFamily="18" charset="0"/>
              </a:rPr>
              <a:t>11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For with mocking lips and a foreign tongue he will speak to these people. </a:t>
            </a:r>
            <a:r>
              <a:rPr lang="en-US" sz="3600" baseline="30000" dirty="0">
                <a:latin typeface="Cambria" panose="02040503050406030204" pitchFamily="18" charset="0"/>
                <a:ea typeface="Cambria" panose="02040503050406030204" pitchFamily="18" charset="0"/>
              </a:rPr>
              <a:t>12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In the past he said to them, “This is where security can be found. Provide security for the one who is exhausted. This is where rest can be found.” But they refused to listen. </a:t>
            </a:r>
            <a:r>
              <a:rPr lang="en-US" sz="3600" baseline="30000" dirty="0">
                <a:latin typeface="Cambria" panose="02040503050406030204" pitchFamily="18" charset="0"/>
                <a:ea typeface="Cambria" panose="02040503050406030204" pitchFamily="18" charset="0"/>
              </a:rPr>
              <a:t>13</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 the LORD’s message to them will sound like meaningless gibberish, senseless babbling, a syllable here, a syllable there. As a result, they will fall on their backsides when they try to walk, and be injured, ensnared, and captured.</a:t>
            </a:r>
          </a:p>
        </p:txBody>
      </p:sp>
    </p:spTree>
    <p:extLst>
      <p:ext uri="{BB962C8B-B14F-4D97-AF65-F5344CB8AC3E}">
        <p14:creationId xmlns:p14="http://schemas.microsoft.com/office/powerpoint/2010/main" val="464022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204596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algn="l">
              <a:spcBef>
                <a:spcPts val="750"/>
              </a:spcBef>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28:7</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Even these men stagger because of wine; they stumble around because of beer—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priests and prophets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stagger because of beer, they are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confused</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because of wine, they stumble around because of beer; they stagger while seeing prophetic visions, they totter while making legal decisions.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8</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Indeed, all the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tables</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are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covered with vomit</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with filth, leaving no clean place.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09550" y="2160270"/>
            <a:ext cx="8793480" cy="4328396"/>
          </a:xfrm>
        </p:spPr>
        <p:txBody>
          <a:bodyPr>
            <a:normAutofit fontScale="92500" lnSpcReduction="20000"/>
          </a:bodyPr>
          <a:lstStyle/>
          <a:p>
            <a:r>
              <a:rPr lang="en-US" dirty="0"/>
              <a:t>Verses 1– 4 spoke of the </a:t>
            </a:r>
            <a:r>
              <a:rPr lang="en-US" b="1" i="1" dirty="0"/>
              <a:t>political</a:t>
            </a:r>
            <a:r>
              <a:rPr lang="en-US" dirty="0"/>
              <a:t> leaders and the </a:t>
            </a:r>
            <a:r>
              <a:rPr lang="en-US" b="1" i="1" dirty="0"/>
              <a:t>nobility</a:t>
            </a:r>
            <a:r>
              <a:rPr lang="en-US" dirty="0"/>
              <a:t>, whereas </a:t>
            </a:r>
            <a:r>
              <a:rPr lang="en-US" b="1" i="1" dirty="0"/>
              <a:t>here</a:t>
            </a:r>
            <a:r>
              <a:rPr lang="en-US" dirty="0"/>
              <a:t> we see that the “</a:t>
            </a:r>
            <a:r>
              <a:rPr lang="en-US" i="1" dirty="0">
                <a:solidFill>
                  <a:srgbClr val="ED7D31">
                    <a:lumMod val="60000"/>
                    <a:lumOff val="40000"/>
                  </a:srgbClr>
                </a:solidFill>
                <a:latin typeface="Cambria" panose="02040503050406030204" pitchFamily="18" charset="0"/>
                <a:ea typeface="Cambria" panose="02040503050406030204" pitchFamily="18" charset="0"/>
              </a:rPr>
              <a:t>priests and prophets</a:t>
            </a:r>
            <a:r>
              <a:rPr lang="en-US" dirty="0"/>
              <a:t>” are no better off. </a:t>
            </a:r>
          </a:p>
          <a:p>
            <a:r>
              <a:rPr lang="en-US" b="1" i="1" dirty="0"/>
              <a:t>They too </a:t>
            </a:r>
            <a:r>
              <a:rPr lang="en-US" dirty="0"/>
              <a:t>are consumed with trying to please and satisfy </a:t>
            </a:r>
            <a:r>
              <a:rPr lang="en-US" b="1" i="1" dirty="0"/>
              <a:t>themselves</a:t>
            </a:r>
            <a:r>
              <a:rPr lang="en-US" dirty="0"/>
              <a:t>. </a:t>
            </a:r>
          </a:p>
          <a:p>
            <a:r>
              <a:rPr lang="en-US" dirty="0"/>
              <a:t>The result is that those who </a:t>
            </a:r>
            <a:r>
              <a:rPr lang="en-US" b="1" i="1" dirty="0"/>
              <a:t>should</a:t>
            </a:r>
            <a:r>
              <a:rPr lang="en-US" dirty="0"/>
              <a:t> be giving clear guidance and teaching in that desperate hour are “</a:t>
            </a:r>
            <a:r>
              <a:rPr lang="en-US" i="1" dirty="0">
                <a:solidFill>
                  <a:srgbClr val="ED7D31">
                    <a:lumMod val="60000"/>
                    <a:lumOff val="40000"/>
                  </a:srgbClr>
                </a:solidFill>
                <a:latin typeface="Cambria" panose="02040503050406030204" pitchFamily="18" charset="0"/>
                <a:ea typeface="Cambria" panose="02040503050406030204" pitchFamily="18" charset="0"/>
              </a:rPr>
              <a:t>confused</a:t>
            </a:r>
            <a:r>
              <a:rPr lang="en-US" dirty="0"/>
              <a:t>” and staggering around in a stupor. </a:t>
            </a:r>
          </a:p>
          <a:p>
            <a:r>
              <a:rPr lang="en-US" dirty="0"/>
              <a:t>The “</a:t>
            </a:r>
            <a:r>
              <a:rPr lang="en-US" i="1" dirty="0">
                <a:solidFill>
                  <a:srgbClr val="ED7D31">
                    <a:lumMod val="60000"/>
                    <a:lumOff val="40000"/>
                  </a:srgbClr>
                </a:solidFill>
                <a:latin typeface="Cambria" panose="02040503050406030204" pitchFamily="18" charset="0"/>
                <a:ea typeface="Cambria" panose="02040503050406030204" pitchFamily="18" charset="0"/>
              </a:rPr>
              <a:t>tables</a:t>
            </a:r>
            <a:r>
              <a:rPr lang="en-US" dirty="0"/>
              <a:t>” that “</a:t>
            </a:r>
            <a:r>
              <a:rPr lang="en-US" i="1" dirty="0">
                <a:solidFill>
                  <a:srgbClr val="ED7D31">
                    <a:lumMod val="60000"/>
                    <a:lumOff val="40000"/>
                  </a:srgbClr>
                </a:solidFill>
                <a:latin typeface="Cambria" panose="02040503050406030204" pitchFamily="18" charset="0"/>
                <a:ea typeface="Cambria" panose="02040503050406030204" pitchFamily="18" charset="0"/>
              </a:rPr>
              <a:t>are covered with vomit</a:t>
            </a:r>
            <a:r>
              <a:rPr lang="en-US" dirty="0"/>
              <a:t>” may be tables at which the priests sit to give judgment, or they may just be the tables around which the partygoers sit.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Isaiah (The NIV Application Commentary) (p. 318). Zondervan Academic</a:t>
            </a:r>
          </a:p>
        </p:txBody>
      </p:sp>
    </p:spTree>
    <p:extLst>
      <p:ext uri="{BB962C8B-B14F-4D97-AF65-F5344CB8AC3E}">
        <p14:creationId xmlns:p14="http://schemas.microsoft.com/office/powerpoint/2010/main" val="661125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54685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algn="l">
              <a:spcBef>
                <a:spcPts val="750"/>
              </a:spcBef>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28:9</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Who is the Lord trying to teach? To whom is he explaining a message? To those just weaned from milk! To those just taken from their mother’s breast!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10</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Indeed, they will hear meaningless gibberish, senseless babbling, a syllable here, a syllable there.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09550" y="1609030"/>
            <a:ext cx="8793480" cy="4909504"/>
          </a:xfrm>
        </p:spPr>
        <p:txBody>
          <a:bodyPr>
            <a:normAutofit fontScale="92500" lnSpcReduction="10000"/>
          </a:bodyPr>
          <a:lstStyle/>
          <a:p>
            <a:r>
              <a:rPr lang="en-US" dirty="0"/>
              <a:t>Here we see the mockery expressed by these religious leaders for the </a:t>
            </a:r>
            <a:r>
              <a:rPr lang="en-US" b="1" i="1" dirty="0"/>
              <a:t>true</a:t>
            </a:r>
            <a:r>
              <a:rPr lang="en-US" dirty="0"/>
              <a:t> prophet. </a:t>
            </a:r>
          </a:p>
          <a:p>
            <a:r>
              <a:rPr lang="en-US" dirty="0"/>
              <a:t>“Who does he think he is,” they say, “treating us like little children?” </a:t>
            </a:r>
          </a:p>
          <a:p>
            <a:r>
              <a:rPr lang="en-US" dirty="0"/>
              <a:t>Of course, childishness is just what alcohol does to a person, but it makes them unable to recognize the fact. </a:t>
            </a:r>
          </a:p>
          <a:p>
            <a:r>
              <a:rPr lang="en-US" dirty="0"/>
              <a:t>They denounce the </a:t>
            </a:r>
            <a:r>
              <a:rPr lang="en-US" b="1" i="1" dirty="0"/>
              <a:t>repetitive simplicity </a:t>
            </a:r>
            <a:r>
              <a:rPr lang="en-US" dirty="0"/>
              <a:t>of the prophet’s teaching.</a:t>
            </a:r>
          </a:p>
          <a:p>
            <a:r>
              <a:rPr lang="en-US" dirty="0"/>
              <a:t>As they see it, Isaiah should be teaching something more </a:t>
            </a:r>
            <a:r>
              <a:rPr lang="en-US" b="1" i="1" dirty="0"/>
              <a:t>nuanced</a:t>
            </a:r>
            <a:r>
              <a:rPr lang="en-US" dirty="0"/>
              <a:t> to a people who are as </a:t>
            </a:r>
            <a:r>
              <a:rPr lang="en-US" b="1" i="1" dirty="0"/>
              <a:t>sophisticated</a:t>
            </a:r>
            <a:r>
              <a:rPr lang="en-US" dirty="0"/>
              <a:t> as they presumed </a:t>
            </a:r>
            <a:r>
              <a:rPr lang="en-US" b="1" i="1" dirty="0"/>
              <a:t>themselves</a:t>
            </a:r>
            <a:r>
              <a:rPr lang="en-US" dirty="0"/>
              <a:t> to be.</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Isaiah (The NIV Application Commentary) (pp. 318-319). Zondervan Academic</a:t>
            </a:r>
          </a:p>
        </p:txBody>
      </p:sp>
    </p:spTree>
    <p:extLst>
      <p:ext uri="{BB962C8B-B14F-4D97-AF65-F5344CB8AC3E}">
        <p14:creationId xmlns:p14="http://schemas.microsoft.com/office/powerpoint/2010/main" val="2996382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647534"/>
          </a:xfrm>
        </p:spPr>
        <p:txBody>
          <a:bodyPr>
            <a:noAutofit/>
          </a:bodyPr>
          <a:lstStyle/>
          <a:p>
            <a:r>
              <a:rPr lang="en-US" sz="4000" dirty="0"/>
              <a:t>Outline of the Book of Isaiah</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7470" y="722101"/>
            <a:ext cx="9116529" cy="6135896"/>
          </a:xfrm>
        </p:spPr>
        <p:txBody>
          <a:bodyPr>
            <a:normAutofit/>
          </a:bodyPr>
          <a:lstStyle/>
          <a:p>
            <a:pPr marL="458788" lvl="0" indent="-458788">
              <a:spcBef>
                <a:spcPts val="600"/>
              </a:spcBef>
              <a:buFont typeface="+mj-lt"/>
              <a:buAutoNum type="romanUcPeriod"/>
            </a:pPr>
            <a:r>
              <a:rPr lang="en-US" dirty="0"/>
              <a:t>Isaiah’s Warning of Judgment on Israel </a:t>
            </a:r>
            <a:r>
              <a:rPr lang="en-US" dirty="0">
                <a:solidFill>
                  <a:srgbClr val="FFFF99"/>
                </a:solidFill>
              </a:rPr>
              <a:t>(1-39)</a:t>
            </a:r>
          </a:p>
          <a:p>
            <a:pPr marL="914400" lvl="1" indent="-455613">
              <a:spcBef>
                <a:spcPts val="600"/>
              </a:spcBef>
              <a:buFont typeface="+mj-lt"/>
              <a:buAutoNum type="alphaUcPeriod"/>
            </a:pPr>
            <a:r>
              <a:rPr lang="en-US" dirty="0"/>
              <a:t>Judgement and Hope for Jerusalem </a:t>
            </a:r>
            <a:r>
              <a:rPr lang="en-US" dirty="0">
                <a:solidFill>
                  <a:srgbClr val="FFFF99"/>
                </a:solidFill>
              </a:rPr>
              <a:t>(1-12)</a:t>
            </a:r>
          </a:p>
          <a:p>
            <a:pPr marL="914400" lvl="1" indent="-455613">
              <a:spcBef>
                <a:spcPts val="600"/>
              </a:spcBef>
              <a:buFont typeface="+mj-lt"/>
              <a:buAutoNum type="alphaUcPeriod"/>
            </a:pPr>
            <a:r>
              <a:rPr lang="en-US" dirty="0"/>
              <a:t>Judgement and Hope for the Nations </a:t>
            </a:r>
            <a:r>
              <a:rPr lang="en-US" dirty="0">
                <a:solidFill>
                  <a:srgbClr val="FFFF99"/>
                </a:solidFill>
              </a:rPr>
              <a:t>(13-27)</a:t>
            </a:r>
          </a:p>
          <a:p>
            <a:pPr marL="1255713" lvl="2" indent="-341313">
              <a:spcBef>
                <a:spcPts val="600"/>
              </a:spcBef>
              <a:buFont typeface="+mj-lt"/>
              <a:buAutoNum type="arabicPeriod"/>
            </a:pPr>
            <a:r>
              <a:rPr lang="en-US" sz="2400" dirty="0"/>
              <a:t>The Oracles Against the Nations </a:t>
            </a:r>
            <a:r>
              <a:rPr lang="en-US" sz="2400" dirty="0">
                <a:solidFill>
                  <a:srgbClr val="FFFF99"/>
                </a:solidFill>
              </a:rPr>
              <a:t>(13-23)</a:t>
            </a:r>
          </a:p>
          <a:p>
            <a:pPr marL="1255713" lvl="2" indent="-341313">
              <a:spcBef>
                <a:spcPts val="600"/>
              </a:spcBef>
              <a:buFont typeface="+mj-lt"/>
              <a:buAutoNum type="arabicPeriod"/>
            </a:pPr>
            <a:r>
              <a:rPr lang="en-US" sz="2400" dirty="0"/>
              <a:t>God Will Accomplish All His Purposes </a:t>
            </a:r>
            <a:r>
              <a:rPr lang="en-US" sz="2400" dirty="0">
                <a:solidFill>
                  <a:srgbClr val="FFFF99"/>
                </a:solidFill>
              </a:rPr>
              <a:t>(24-27)</a:t>
            </a:r>
          </a:p>
          <a:p>
            <a:pPr marL="914400" lvl="1" indent="-455613">
              <a:spcBef>
                <a:spcPts val="600"/>
              </a:spcBef>
              <a:buFont typeface="+mj-lt"/>
              <a:buAutoNum type="alphaUcPeriod"/>
            </a:pPr>
            <a:r>
              <a:rPr lang="en-US" dirty="0"/>
              <a:t>True Deliverance Is Found, Not in Egypt, But in the Lord   </a:t>
            </a:r>
            <a:r>
              <a:rPr lang="en-US" dirty="0">
                <a:solidFill>
                  <a:srgbClr val="FFFF99"/>
                </a:solidFill>
              </a:rPr>
              <a:t>(28-35)</a:t>
            </a:r>
          </a:p>
          <a:p>
            <a:pPr marL="912813" lvl="1" indent="-454025">
              <a:spcBef>
                <a:spcPts val="600"/>
              </a:spcBef>
              <a:buFont typeface="+mj-lt"/>
              <a:buAutoNum type="alphaUcPeriod"/>
            </a:pPr>
            <a:r>
              <a:rPr lang="en-US" dirty="0"/>
              <a:t>The Conclusion of the Assyrian Period </a:t>
            </a:r>
            <a:r>
              <a:rPr lang="en-US" dirty="0">
                <a:solidFill>
                  <a:srgbClr val="FFFF99"/>
                </a:solidFill>
              </a:rPr>
              <a:t>(36-37)</a:t>
            </a:r>
          </a:p>
          <a:p>
            <a:pPr marL="912813" lvl="1" indent="-454025">
              <a:spcBef>
                <a:spcPts val="600"/>
              </a:spcBef>
              <a:buFont typeface="+mj-lt"/>
              <a:buAutoNum type="alphaUcPeriod"/>
            </a:pPr>
            <a:r>
              <a:rPr lang="en-US" dirty="0"/>
              <a:t>Introduction to the Babylonian Period </a:t>
            </a:r>
            <a:r>
              <a:rPr lang="en-US" dirty="0">
                <a:solidFill>
                  <a:srgbClr val="FFFF99"/>
                </a:solidFill>
              </a:rPr>
              <a:t>(38-39)</a:t>
            </a:r>
          </a:p>
          <a:p>
            <a:pPr marL="457200" indent="-457200">
              <a:spcBef>
                <a:spcPts val="600"/>
              </a:spcBef>
              <a:buFont typeface="+mj-lt"/>
              <a:buAutoNum type="romanUcPeriod"/>
            </a:pPr>
            <a:r>
              <a:rPr lang="en-US" dirty="0"/>
              <a:t>The Promise of Future Hope in the New Jerusalem </a:t>
            </a:r>
            <a:r>
              <a:rPr lang="en-US" dirty="0">
                <a:solidFill>
                  <a:srgbClr val="FFFF99"/>
                </a:solidFill>
              </a:rPr>
              <a:t>(40-66)</a:t>
            </a:r>
          </a:p>
          <a:p>
            <a:pPr marL="457200" indent="-457200">
              <a:buFont typeface="+mj-lt"/>
              <a:buAutoNum type="romanUcPeriod"/>
            </a:pPr>
            <a:endParaRPr lang="en-US" b="1" dirty="0"/>
          </a:p>
        </p:txBody>
      </p:sp>
    </p:spTree>
    <p:extLst>
      <p:ext uri="{BB962C8B-B14F-4D97-AF65-F5344CB8AC3E}">
        <p14:creationId xmlns:p14="http://schemas.microsoft.com/office/powerpoint/2010/main" val="3387045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60400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algn="l">
              <a:spcBef>
                <a:spcPts val="750"/>
              </a:spcBef>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28:11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For with mocking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lips</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and a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foreign tongue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he will speak to these people.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12</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In the past he said to them, “This is where security can be found. Provide security for the one who is exhausted. This is where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rest</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can be found.” But they refused to listen.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09550" y="1866900"/>
            <a:ext cx="8793480" cy="4709160"/>
          </a:xfrm>
        </p:spPr>
        <p:txBody>
          <a:bodyPr>
            <a:normAutofit lnSpcReduction="10000"/>
          </a:bodyPr>
          <a:lstStyle/>
          <a:p>
            <a:r>
              <a:rPr lang="en-US" dirty="0"/>
              <a:t>Very well, says Isaiah, since they will not listen to the LORD when he speaks to them through the simple, clear message of the prophets, he will speak to them through the “</a:t>
            </a:r>
            <a:r>
              <a:rPr lang="en-US" i="1" dirty="0">
                <a:solidFill>
                  <a:srgbClr val="ED7D31">
                    <a:lumMod val="60000"/>
                    <a:lumOff val="40000"/>
                  </a:srgbClr>
                </a:solidFill>
                <a:latin typeface="Cambria" panose="02040503050406030204" pitchFamily="18" charset="0"/>
                <a:ea typeface="Cambria" panose="02040503050406030204" pitchFamily="18" charset="0"/>
              </a:rPr>
              <a:t>lips</a:t>
            </a:r>
            <a:r>
              <a:rPr lang="en-US" dirty="0"/>
              <a:t>” of “</a:t>
            </a:r>
            <a:r>
              <a:rPr lang="en-US" i="1" dirty="0">
                <a:solidFill>
                  <a:srgbClr val="ED7D31">
                    <a:lumMod val="60000"/>
                    <a:lumOff val="40000"/>
                  </a:srgbClr>
                </a:solidFill>
                <a:latin typeface="Cambria" panose="02040503050406030204" pitchFamily="18" charset="0"/>
                <a:ea typeface="Cambria" panose="02040503050406030204" pitchFamily="18" charset="0"/>
              </a:rPr>
              <a:t>foreigners</a:t>
            </a:r>
            <a:r>
              <a:rPr lang="en-US" dirty="0"/>
              <a:t>” (the invading Assyrians).</a:t>
            </a:r>
          </a:p>
          <a:p>
            <a:r>
              <a:rPr lang="en-US" dirty="0"/>
              <a:t>And the result will be not “</a:t>
            </a:r>
            <a:r>
              <a:rPr lang="en-US" i="1" dirty="0">
                <a:solidFill>
                  <a:srgbClr val="ED7D31">
                    <a:lumMod val="60000"/>
                    <a:lumOff val="40000"/>
                  </a:srgbClr>
                </a:solidFill>
                <a:latin typeface="Cambria" panose="02040503050406030204" pitchFamily="18" charset="0"/>
                <a:ea typeface="Cambria" panose="02040503050406030204" pitchFamily="18" charset="0"/>
              </a:rPr>
              <a:t>rest</a:t>
            </a:r>
            <a:r>
              <a:rPr lang="en-US" dirty="0"/>
              <a:t>” but </a:t>
            </a:r>
            <a:r>
              <a:rPr lang="en-US" b="1" i="1" dirty="0"/>
              <a:t>ruin</a:t>
            </a:r>
            <a:r>
              <a:rPr lang="en-US" dirty="0"/>
              <a:t>.  </a:t>
            </a:r>
          </a:p>
          <a:p>
            <a:r>
              <a:rPr lang="en-US" dirty="0"/>
              <a:t>They will </a:t>
            </a:r>
            <a:r>
              <a:rPr lang="en-US" b="1" i="1" dirty="0"/>
              <a:t>have</a:t>
            </a:r>
            <a:r>
              <a:rPr lang="en-US" dirty="0"/>
              <a:t> what they have </a:t>
            </a:r>
            <a:r>
              <a:rPr lang="en-US" b="1" i="1" dirty="0"/>
              <a:t>chosen</a:t>
            </a:r>
            <a:r>
              <a:rPr lang="en-US" dirty="0"/>
              <a:t>. </a:t>
            </a:r>
          </a:p>
          <a:p>
            <a:r>
              <a:rPr lang="en-US" dirty="0"/>
              <a:t>God is not mocked!</a:t>
            </a:r>
          </a:p>
          <a:p>
            <a:r>
              <a:rPr lang="en-US" dirty="0"/>
              <a:t>There will be a price to pay for those who put themselves </a:t>
            </a:r>
            <a:r>
              <a:rPr lang="en-US" b="1" i="1" dirty="0"/>
              <a:t>above</a:t>
            </a:r>
            <a:r>
              <a:rPr lang="en-US" dirty="0"/>
              <a:t> the word of God.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Webb, Barry G.. The Message of Isaiah (The Bible Speaks Today Series) (p. 120). InterVarsity</a:t>
            </a:r>
          </a:p>
        </p:txBody>
      </p:sp>
    </p:spTree>
    <p:extLst>
      <p:ext uri="{BB962C8B-B14F-4D97-AF65-F5344CB8AC3E}">
        <p14:creationId xmlns:p14="http://schemas.microsoft.com/office/powerpoint/2010/main" val="2672253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51256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algn="l">
              <a:spcBef>
                <a:spcPts val="750"/>
              </a:spcBef>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28:13</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So the LORD’s message to them will sound like meaningless gibberish, senseless babbling, a syllable here, a syllable there.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As a result, they will fall on their backsides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when they try to walk, and be injured, ensnared, and captured.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175260" y="1542314"/>
            <a:ext cx="8793480" cy="5011540"/>
          </a:xfrm>
        </p:spPr>
        <p:txBody>
          <a:bodyPr>
            <a:normAutofit fontScale="85000" lnSpcReduction="10000"/>
          </a:bodyPr>
          <a:lstStyle/>
          <a:p>
            <a:r>
              <a:rPr lang="en-US" dirty="0"/>
              <a:t>Since they would </a:t>
            </a:r>
            <a:r>
              <a:rPr lang="en-US" b="1" i="1" dirty="0"/>
              <a:t>not listen </a:t>
            </a:r>
            <a:r>
              <a:rPr lang="en-US" dirty="0"/>
              <a:t>to the gentle words of God, but </a:t>
            </a:r>
            <a:r>
              <a:rPr lang="en-US" b="1" i="1" dirty="0"/>
              <a:t>mocked</a:t>
            </a:r>
            <a:r>
              <a:rPr lang="en-US" dirty="0"/>
              <a:t> them, the people of Samaria were doomed to learn the effects of sin at the hands of a much </a:t>
            </a:r>
            <a:r>
              <a:rPr lang="en-US" b="1" i="1" dirty="0"/>
              <a:t>harder</a:t>
            </a:r>
            <a:r>
              <a:rPr lang="en-US" dirty="0"/>
              <a:t> teacher –  experience. </a:t>
            </a:r>
          </a:p>
          <a:p>
            <a:r>
              <a:rPr lang="en-US" dirty="0"/>
              <a:t>“</a:t>
            </a:r>
            <a:r>
              <a:rPr lang="en-US" i="1" dirty="0">
                <a:solidFill>
                  <a:srgbClr val="ED7D31">
                    <a:lumMod val="60000"/>
                    <a:lumOff val="40000"/>
                  </a:srgbClr>
                </a:solidFill>
                <a:latin typeface="Cambria" panose="02040503050406030204" pitchFamily="18" charset="0"/>
                <a:ea typeface="Cambria" panose="02040503050406030204" pitchFamily="18" charset="0"/>
              </a:rPr>
              <a:t>As a result, they will fall on their backsides</a:t>
            </a:r>
            <a:r>
              <a:rPr lang="en-US" dirty="0"/>
              <a:t>” reiterates the truth which many parents have discovered: in order for maturity to be reached, a child must sometimes be allowed to suffer the consequences of his actions. </a:t>
            </a:r>
          </a:p>
          <a:p>
            <a:r>
              <a:rPr lang="en-US" dirty="0"/>
              <a:t>If a parent to </a:t>
            </a:r>
            <a:r>
              <a:rPr lang="en-US" b="1" i="1" dirty="0"/>
              <a:t>constantly</a:t>
            </a:r>
            <a:r>
              <a:rPr lang="en-US" dirty="0"/>
              <a:t> prevents a child from ever experiencing the negative results of his bad decisions, it will result in that child being </a:t>
            </a:r>
            <a:r>
              <a:rPr lang="en-US" b="1" i="1" dirty="0"/>
              <a:t>unprepared</a:t>
            </a:r>
            <a:r>
              <a:rPr lang="en-US" dirty="0"/>
              <a:t> to deal with the challenges of </a:t>
            </a:r>
            <a:r>
              <a:rPr lang="en-US" b="1" i="1" dirty="0"/>
              <a:t>real life</a:t>
            </a:r>
            <a:r>
              <a:rPr lang="en-US" dirty="0"/>
              <a:t>. </a:t>
            </a:r>
          </a:p>
          <a:p>
            <a:r>
              <a:rPr lang="en-US" dirty="0"/>
              <a:t>So the LORD also brings difficult events into the lives of his people in order that they may “</a:t>
            </a:r>
            <a:r>
              <a:rPr lang="en-US" i="1" dirty="0">
                <a:solidFill>
                  <a:srgbClr val="ED7D31">
                    <a:lumMod val="60000"/>
                    <a:lumOff val="40000"/>
                  </a:srgbClr>
                </a:solidFill>
                <a:latin typeface="Cambria" panose="02040503050406030204" pitchFamily="18" charset="0"/>
                <a:ea typeface="Cambria" panose="02040503050406030204" pitchFamily="18" charset="0"/>
              </a:rPr>
              <a:t>fall</a:t>
            </a:r>
            <a:r>
              <a:rPr lang="en-US" dirty="0"/>
              <a:t>” and therefore </a:t>
            </a:r>
            <a:r>
              <a:rPr lang="en-US" b="1" i="1" dirty="0"/>
              <a:t>learn</a:t>
            </a:r>
            <a:r>
              <a:rPr lang="en-US" dirty="0"/>
              <a:t>.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1–39 (The NIC on the OT)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513). Eerdmans</a:t>
            </a:r>
          </a:p>
        </p:txBody>
      </p:sp>
    </p:spTree>
    <p:extLst>
      <p:ext uri="{BB962C8B-B14F-4D97-AF65-F5344CB8AC3E}">
        <p14:creationId xmlns:p14="http://schemas.microsoft.com/office/powerpoint/2010/main" val="1097933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645920"/>
            <a:ext cx="9144000" cy="3059084"/>
          </a:xfrm>
        </p:spPr>
        <p:txBody>
          <a:bodyPr>
            <a:noAutofit/>
          </a:bodyPr>
          <a:lstStyle/>
          <a:p>
            <a:pPr algn="ctr"/>
            <a:r>
              <a:rPr lang="en-US" sz="8800" dirty="0"/>
              <a:t>New Testament Usage of </a:t>
            </a:r>
            <a:br>
              <a:rPr lang="en-US" sz="8800" dirty="0"/>
            </a:br>
            <a:r>
              <a:rPr lang="en-US" sz="8800" dirty="0">
                <a:solidFill>
                  <a:srgbClr val="FFFF99"/>
                </a:solidFill>
              </a:rPr>
              <a:t>Isaiah 28:11-12</a:t>
            </a:r>
            <a:endParaRPr lang="en-US" sz="8800" dirty="0"/>
          </a:p>
        </p:txBody>
      </p:sp>
    </p:spTree>
    <p:extLst>
      <p:ext uri="{BB962C8B-B14F-4D97-AF65-F5344CB8AC3E}">
        <p14:creationId xmlns:p14="http://schemas.microsoft.com/office/powerpoint/2010/main" val="1178671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 K. Beale and D. A. Carson.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Commentary on the NT Use of the OT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741). </a:t>
            </a:r>
          </a:p>
        </p:txBody>
      </p:sp>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45597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Isaiah 28:11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For by people of strange lips and with a foreign tongue the LORD will speak to this people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12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to whom he has said, “This is rest; give rest to the weary; and this is repose”;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yet they would not hear</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kumimoji="0" lang="en-US" sz="2400" b="0" i="0" u="none" strike="noStrike" kern="1200" cap="none" spc="0" normalizeH="0" baseline="0" noProof="0" dirty="0">
                <a:ln>
                  <a:noFill/>
                </a:ln>
                <a:solidFill>
                  <a:srgbClr val="ED7D31">
                    <a:lumMod val="60000"/>
                    <a:lumOff val="40000"/>
                  </a:srgbClr>
                </a:solidFill>
                <a:effectLst/>
                <a:uLnTx/>
                <a:uFillTx/>
                <a:latin typeface="Calibri" panose="020F0502020204030204"/>
                <a:ea typeface="Cambria" panose="02040503050406030204" pitchFamily="18" charset="0"/>
                <a:cs typeface="+mj-cs"/>
              </a:rPr>
              <a:t>(ESV)</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9" name="Title 1">
            <a:extLst>
              <a:ext uri="{FF2B5EF4-FFF2-40B4-BE49-F238E27FC236}">
                <a16:creationId xmlns:a16="http://schemas.microsoft.com/office/drawing/2014/main" id="{D4BD0E45-49D7-D606-9A35-208F09FEFD7D}"/>
              </a:ext>
            </a:extLst>
          </p:cNvPr>
          <p:cNvSpPr txBox="1">
            <a:spLocks/>
          </p:cNvSpPr>
          <p:nvPr/>
        </p:nvSpPr>
        <p:spPr>
          <a:xfrm>
            <a:off x="0" y="1455975"/>
            <a:ext cx="9144000" cy="167575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lvl="0" algn="l">
              <a:spcBef>
                <a:spcPts val="750"/>
              </a:spcBef>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1Cor 14:21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lang="en-US" sz="2400" b="0" i="1" dirty="0">
                <a:solidFill>
                  <a:srgbClr val="5B9BD5">
                    <a:lumMod val="40000"/>
                    <a:lumOff val="60000"/>
                  </a:srgbClr>
                </a:solidFill>
                <a:latin typeface="Cambria" panose="02040503050406030204" pitchFamily="18" charset="0"/>
                <a:ea typeface="Cambria" panose="02040503050406030204" pitchFamily="18" charset="0"/>
              </a:rPr>
              <a:t>In the Law it is written, “</a:t>
            </a:r>
            <a:r>
              <a:rPr lang="en-US" sz="2400" i="1" dirty="0">
                <a:solidFill>
                  <a:srgbClr val="00B0F0"/>
                </a:solidFill>
                <a:latin typeface="Cambria" panose="02040503050406030204" pitchFamily="18" charset="0"/>
                <a:ea typeface="Cambria" panose="02040503050406030204" pitchFamily="18" charset="0"/>
              </a:rPr>
              <a:t>By people of strange tongues and by the lips of foreigners will I speak to this people, and even then they will not listen to me, says the Lord</a:t>
            </a:r>
            <a:r>
              <a:rPr lang="en-US" sz="2400" b="0" i="1" dirty="0">
                <a:solidFill>
                  <a:srgbClr val="5B9BD5">
                    <a:lumMod val="40000"/>
                    <a:lumOff val="60000"/>
                  </a:srgbClr>
                </a:solidFill>
                <a:latin typeface="Cambria" panose="02040503050406030204" pitchFamily="18" charset="0"/>
                <a:ea typeface="Cambria" panose="02040503050406030204" pitchFamily="18" charset="0"/>
              </a:rPr>
              <a:t>.” </a:t>
            </a:r>
            <a:r>
              <a:rPr lang="en-US" sz="2400" b="0" baseline="30000" dirty="0">
                <a:solidFill>
                  <a:prstClr val="white"/>
                </a:solidFill>
                <a:latin typeface="Cambria" panose="02040503050406030204" pitchFamily="18" charset="0"/>
                <a:ea typeface="Cambria" panose="02040503050406030204" pitchFamily="18" charset="0"/>
              </a:rPr>
              <a:t>22</a:t>
            </a:r>
            <a:r>
              <a:rPr lang="en-US" sz="2400" b="0" i="1" dirty="0">
                <a:solidFill>
                  <a:srgbClr val="5B9BD5">
                    <a:lumMod val="40000"/>
                    <a:lumOff val="60000"/>
                  </a:srgbClr>
                </a:solidFill>
                <a:latin typeface="Cambria" panose="02040503050406030204" pitchFamily="18" charset="0"/>
                <a:ea typeface="Cambria" panose="02040503050406030204" pitchFamily="18" charset="0"/>
              </a:rPr>
              <a:t> Thus tongues are a sign not for believers but for unbelievers, while prophecy is a sign not for unbelievers but for believers. </a:t>
            </a:r>
            <a:r>
              <a:rPr kumimoji="0" lang="en-US" sz="2400" b="0" i="0" u="none" strike="noStrike" kern="1200" cap="none" spc="0" normalizeH="0" baseline="0" noProof="0" dirty="0">
                <a:ln>
                  <a:noFill/>
                </a:ln>
                <a:solidFill>
                  <a:srgbClr val="5B9BD5">
                    <a:lumMod val="40000"/>
                    <a:lumOff val="60000"/>
                  </a:srgbClr>
                </a:solidFill>
                <a:effectLst/>
                <a:uLnTx/>
                <a:uFillTx/>
                <a:latin typeface="Calibri" panose="020F0502020204030204"/>
                <a:ea typeface="Cambria" panose="02040503050406030204" pitchFamily="18" charset="0"/>
                <a:cs typeface="+mj-cs"/>
              </a:rPr>
              <a:t>(ESV)</a:t>
            </a: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325730" y="3339717"/>
            <a:ext cx="8582802" cy="3178817"/>
          </a:xfrm>
        </p:spPr>
        <p:txBody>
          <a:bodyPr>
            <a:normAutofit fontScale="92500" lnSpcReduction="10000"/>
          </a:bodyPr>
          <a:lstStyle/>
          <a:p>
            <a:r>
              <a:rPr lang="en-US" dirty="0"/>
              <a:t>The Apostle Paul cites </a:t>
            </a:r>
            <a:r>
              <a:rPr lang="en-US" dirty="0">
                <a:solidFill>
                  <a:srgbClr val="FFFF99"/>
                </a:solidFill>
              </a:rPr>
              <a:t>Isaiah 28:11,12b </a:t>
            </a:r>
            <a:r>
              <a:rPr lang="en-US" dirty="0"/>
              <a:t>in </a:t>
            </a:r>
            <a:r>
              <a:rPr lang="en-US" dirty="0">
                <a:solidFill>
                  <a:srgbClr val="FFFF99"/>
                </a:solidFill>
              </a:rPr>
              <a:t>1 Cor 14:21 </a:t>
            </a:r>
            <a:r>
              <a:rPr lang="en-US" dirty="0"/>
              <a:t>as a part of his argument against the Corinthians use of the gift of speaking in foreign languages (“</a:t>
            </a:r>
            <a:r>
              <a:rPr lang="en-US" i="1" dirty="0">
                <a:solidFill>
                  <a:srgbClr val="5B9BD5">
                    <a:lumMod val="40000"/>
                    <a:lumOff val="60000"/>
                  </a:srgbClr>
                </a:solidFill>
                <a:latin typeface="Cambria" panose="02040503050406030204" pitchFamily="18" charset="0"/>
                <a:ea typeface="Cambria" panose="02040503050406030204" pitchFamily="18" charset="0"/>
              </a:rPr>
              <a:t>tongues</a:t>
            </a:r>
            <a:r>
              <a:rPr lang="en-US" dirty="0"/>
              <a:t>”) in the public assembly.</a:t>
            </a:r>
          </a:p>
          <a:p>
            <a:r>
              <a:rPr lang="en-US" dirty="0"/>
              <a:t>Paul introduces his quotation by identifying it as something written “</a:t>
            </a:r>
            <a:r>
              <a:rPr lang="en-US" i="1" dirty="0">
                <a:solidFill>
                  <a:srgbClr val="5B9BD5">
                    <a:lumMod val="40000"/>
                    <a:lumOff val="60000"/>
                  </a:srgbClr>
                </a:solidFill>
                <a:latin typeface="Cambria" panose="02040503050406030204" pitchFamily="18" charset="0"/>
                <a:ea typeface="Cambria" panose="02040503050406030204" pitchFamily="18" charset="0"/>
              </a:rPr>
              <a:t>in the Law </a:t>
            </a:r>
            <a:r>
              <a:rPr lang="en-US" dirty="0"/>
              <a:t>,” meaning that it is a quotation from Scripture (it is not, strictly speaking, from the law).</a:t>
            </a:r>
          </a:p>
          <a:p>
            <a:endParaRPr lang="en-US" dirty="0"/>
          </a:p>
        </p:txBody>
      </p:sp>
    </p:spTree>
    <p:extLst>
      <p:ext uri="{BB962C8B-B14F-4D97-AF65-F5344CB8AC3E}">
        <p14:creationId xmlns:p14="http://schemas.microsoft.com/office/powerpoint/2010/main" val="967996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 K. Beale and D. A. Carson.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Commentary on the NT Use of the OT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741-742). </a:t>
            </a:r>
          </a:p>
        </p:txBody>
      </p:sp>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45597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Isaiah 28:11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For by people of strange lips and with a foreign tongue the LORD will speak to this people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12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to whom he has said, “This is rest; give rest to the weary; and this is repose”;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yet they would not hear</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kumimoji="0" lang="en-US" sz="2400" b="0" i="0" u="none" strike="noStrike" kern="1200" cap="none" spc="0" normalizeH="0" baseline="0" noProof="0" dirty="0">
                <a:ln>
                  <a:noFill/>
                </a:ln>
                <a:solidFill>
                  <a:srgbClr val="ED7D31">
                    <a:lumMod val="60000"/>
                    <a:lumOff val="40000"/>
                  </a:srgbClr>
                </a:solidFill>
                <a:effectLst/>
                <a:uLnTx/>
                <a:uFillTx/>
                <a:latin typeface="Calibri" panose="020F0502020204030204"/>
                <a:ea typeface="Cambria" panose="02040503050406030204" pitchFamily="18" charset="0"/>
                <a:cs typeface="+mj-cs"/>
              </a:rPr>
              <a:t>(ESV)</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9" name="Title 1">
            <a:extLst>
              <a:ext uri="{FF2B5EF4-FFF2-40B4-BE49-F238E27FC236}">
                <a16:creationId xmlns:a16="http://schemas.microsoft.com/office/drawing/2014/main" id="{D4BD0E45-49D7-D606-9A35-208F09FEFD7D}"/>
              </a:ext>
            </a:extLst>
          </p:cNvPr>
          <p:cNvSpPr txBox="1">
            <a:spLocks/>
          </p:cNvSpPr>
          <p:nvPr/>
        </p:nvSpPr>
        <p:spPr>
          <a:xfrm>
            <a:off x="0" y="1455975"/>
            <a:ext cx="9144000" cy="167575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lvl="0" algn="l">
              <a:spcBef>
                <a:spcPts val="750"/>
              </a:spcBef>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1Cor 14:21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lang="en-US" sz="2400" b="0" i="1" dirty="0">
                <a:solidFill>
                  <a:srgbClr val="5B9BD5">
                    <a:lumMod val="40000"/>
                    <a:lumOff val="60000"/>
                  </a:srgbClr>
                </a:solidFill>
                <a:latin typeface="Cambria" panose="02040503050406030204" pitchFamily="18" charset="0"/>
                <a:ea typeface="Cambria" panose="02040503050406030204" pitchFamily="18" charset="0"/>
              </a:rPr>
              <a:t>In the Law it is written, “</a:t>
            </a:r>
            <a:r>
              <a:rPr lang="en-US" sz="2400" i="1" dirty="0">
                <a:solidFill>
                  <a:srgbClr val="00B0F0"/>
                </a:solidFill>
                <a:latin typeface="Cambria" panose="02040503050406030204" pitchFamily="18" charset="0"/>
                <a:ea typeface="Cambria" panose="02040503050406030204" pitchFamily="18" charset="0"/>
              </a:rPr>
              <a:t>By people of strange tongues and by the lips of foreigners will I speak to this people, and even then they will not listen to me, says the Lord</a:t>
            </a:r>
            <a:r>
              <a:rPr lang="en-US" sz="2400" b="0" i="1" dirty="0">
                <a:solidFill>
                  <a:srgbClr val="5B9BD5">
                    <a:lumMod val="40000"/>
                    <a:lumOff val="60000"/>
                  </a:srgbClr>
                </a:solidFill>
                <a:latin typeface="Cambria" panose="02040503050406030204" pitchFamily="18" charset="0"/>
                <a:ea typeface="Cambria" panose="02040503050406030204" pitchFamily="18" charset="0"/>
              </a:rPr>
              <a:t>.” </a:t>
            </a:r>
            <a:r>
              <a:rPr lang="en-US" sz="2400" b="0" baseline="30000" dirty="0">
                <a:solidFill>
                  <a:prstClr val="white"/>
                </a:solidFill>
                <a:latin typeface="Cambria" panose="02040503050406030204" pitchFamily="18" charset="0"/>
                <a:ea typeface="Cambria" panose="02040503050406030204" pitchFamily="18" charset="0"/>
              </a:rPr>
              <a:t>22</a:t>
            </a:r>
            <a:r>
              <a:rPr lang="en-US" sz="2400" b="0" i="1" dirty="0">
                <a:solidFill>
                  <a:srgbClr val="5B9BD5">
                    <a:lumMod val="40000"/>
                    <a:lumOff val="60000"/>
                  </a:srgbClr>
                </a:solidFill>
                <a:latin typeface="Cambria" panose="02040503050406030204" pitchFamily="18" charset="0"/>
                <a:ea typeface="Cambria" panose="02040503050406030204" pitchFamily="18" charset="0"/>
              </a:rPr>
              <a:t> Thus tongues are a sign not for believers but for unbelievers, while prophecy is a sign not for unbelievers but for believers. </a:t>
            </a:r>
            <a:r>
              <a:rPr kumimoji="0" lang="en-US" sz="2400" b="0" i="0" u="none" strike="noStrike" kern="1200" cap="none" spc="0" normalizeH="0" baseline="0" noProof="0" dirty="0">
                <a:ln>
                  <a:noFill/>
                </a:ln>
                <a:solidFill>
                  <a:srgbClr val="5B9BD5">
                    <a:lumMod val="40000"/>
                    <a:lumOff val="60000"/>
                  </a:srgbClr>
                </a:solidFill>
                <a:effectLst/>
                <a:uLnTx/>
                <a:uFillTx/>
                <a:latin typeface="Calibri" panose="020F0502020204030204"/>
                <a:ea typeface="Cambria" panose="02040503050406030204" pitchFamily="18" charset="0"/>
                <a:cs typeface="+mj-cs"/>
              </a:rPr>
              <a:t>(ESV)</a:t>
            </a: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325730" y="3210211"/>
            <a:ext cx="8582802" cy="3308323"/>
          </a:xfrm>
        </p:spPr>
        <p:txBody>
          <a:bodyPr>
            <a:normAutofit fontScale="92500" lnSpcReduction="20000"/>
          </a:bodyPr>
          <a:lstStyle/>
          <a:p>
            <a:r>
              <a:rPr lang="en-US" dirty="0"/>
              <a:t>In Paul’s case, the issue is the use of a supernatural ability that some had in that day to speak a foreign language that they had never learned. </a:t>
            </a:r>
          </a:p>
          <a:p>
            <a:r>
              <a:rPr lang="en-US" dirty="0"/>
              <a:t>Paul is interested in this text because of its reference to God’s use of foreign languages to communicate a message to his people.</a:t>
            </a:r>
          </a:p>
          <a:p>
            <a:r>
              <a:rPr lang="en-US" dirty="0"/>
              <a:t>In the OT context the experience of the invading Assyrians was God’s execution of the covenant curses on his unbelieving and unfaithful people. </a:t>
            </a:r>
          </a:p>
        </p:txBody>
      </p:sp>
    </p:spTree>
    <p:extLst>
      <p:ext uri="{BB962C8B-B14F-4D97-AF65-F5344CB8AC3E}">
        <p14:creationId xmlns:p14="http://schemas.microsoft.com/office/powerpoint/2010/main" val="1709863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 K. Beale and D. A. Carson.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Commentary on the NT Use of the OT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741-742). </a:t>
            </a:r>
          </a:p>
        </p:txBody>
      </p:sp>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45597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Isaiah 28:11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For by people of strange lips and with a foreign tongue the LORD will speak to this people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12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to whom he has said, “This is rest; give rest to the weary; and this is repose”;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yet they would not hear</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kumimoji="0" lang="en-US" sz="2400" b="0" i="0" u="none" strike="noStrike" kern="1200" cap="none" spc="0" normalizeH="0" baseline="0" noProof="0" dirty="0">
                <a:ln>
                  <a:noFill/>
                </a:ln>
                <a:solidFill>
                  <a:srgbClr val="ED7D31">
                    <a:lumMod val="60000"/>
                    <a:lumOff val="40000"/>
                  </a:srgbClr>
                </a:solidFill>
                <a:effectLst/>
                <a:uLnTx/>
                <a:uFillTx/>
                <a:latin typeface="Calibri" panose="020F0502020204030204"/>
                <a:ea typeface="Cambria" panose="02040503050406030204" pitchFamily="18" charset="0"/>
                <a:cs typeface="+mj-cs"/>
              </a:rPr>
              <a:t>(ESV)</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9" name="Title 1">
            <a:extLst>
              <a:ext uri="{FF2B5EF4-FFF2-40B4-BE49-F238E27FC236}">
                <a16:creationId xmlns:a16="http://schemas.microsoft.com/office/drawing/2014/main" id="{D4BD0E45-49D7-D606-9A35-208F09FEFD7D}"/>
              </a:ext>
            </a:extLst>
          </p:cNvPr>
          <p:cNvSpPr txBox="1">
            <a:spLocks/>
          </p:cNvSpPr>
          <p:nvPr/>
        </p:nvSpPr>
        <p:spPr>
          <a:xfrm>
            <a:off x="0" y="1455975"/>
            <a:ext cx="9144000" cy="167575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lvl="0" algn="l">
              <a:spcBef>
                <a:spcPts val="750"/>
              </a:spcBef>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1Cor 14:21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lang="en-US" sz="2400" b="0" i="1" dirty="0">
                <a:solidFill>
                  <a:srgbClr val="5B9BD5">
                    <a:lumMod val="40000"/>
                    <a:lumOff val="60000"/>
                  </a:srgbClr>
                </a:solidFill>
                <a:latin typeface="Cambria" panose="02040503050406030204" pitchFamily="18" charset="0"/>
                <a:ea typeface="Cambria" panose="02040503050406030204" pitchFamily="18" charset="0"/>
              </a:rPr>
              <a:t>In the Law it is written, “</a:t>
            </a:r>
            <a:r>
              <a:rPr lang="en-US" sz="2400" i="1" dirty="0">
                <a:solidFill>
                  <a:srgbClr val="00B0F0"/>
                </a:solidFill>
                <a:latin typeface="Cambria" panose="02040503050406030204" pitchFamily="18" charset="0"/>
                <a:ea typeface="Cambria" panose="02040503050406030204" pitchFamily="18" charset="0"/>
              </a:rPr>
              <a:t>By people of strange tongues and by the lips of foreigners will I speak to this people, and even then they will not listen </a:t>
            </a:r>
            <a:r>
              <a:rPr lang="en-US" sz="2400" b="0" i="1" dirty="0">
                <a:solidFill>
                  <a:srgbClr val="5B9BD5">
                    <a:lumMod val="40000"/>
                    <a:lumOff val="60000"/>
                  </a:srgbClr>
                </a:solidFill>
                <a:latin typeface="Cambria" panose="02040503050406030204" pitchFamily="18" charset="0"/>
                <a:ea typeface="Cambria" panose="02040503050406030204" pitchFamily="18" charset="0"/>
              </a:rPr>
              <a:t>to me, says the Lord.” </a:t>
            </a:r>
            <a:r>
              <a:rPr lang="en-US" sz="2400" b="0" baseline="30000" dirty="0">
                <a:solidFill>
                  <a:prstClr val="white"/>
                </a:solidFill>
                <a:latin typeface="Cambria" panose="02040503050406030204" pitchFamily="18" charset="0"/>
                <a:ea typeface="Cambria" panose="02040503050406030204" pitchFamily="18" charset="0"/>
              </a:rPr>
              <a:t>22</a:t>
            </a:r>
            <a:r>
              <a:rPr lang="en-US" sz="2400" b="0" i="1" dirty="0">
                <a:solidFill>
                  <a:srgbClr val="5B9BD5">
                    <a:lumMod val="40000"/>
                    <a:lumOff val="60000"/>
                  </a:srgbClr>
                </a:solidFill>
                <a:latin typeface="Cambria" panose="02040503050406030204" pitchFamily="18" charset="0"/>
                <a:ea typeface="Cambria" panose="02040503050406030204" pitchFamily="18" charset="0"/>
              </a:rPr>
              <a:t> Thus tongues are a sign not for believers but for unbelievers, while prophecy is a sign not for unbelievers but for believers. </a:t>
            </a:r>
            <a:r>
              <a:rPr kumimoji="0" lang="en-US" sz="2400" b="0" i="0" u="none" strike="noStrike" kern="1200" cap="none" spc="0" normalizeH="0" baseline="0" noProof="0" dirty="0">
                <a:ln>
                  <a:noFill/>
                </a:ln>
                <a:solidFill>
                  <a:srgbClr val="5B9BD5">
                    <a:lumMod val="40000"/>
                    <a:lumOff val="60000"/>
                  </a:srgbClr>
                </a:solidFill>
                <a:effectLst/>
                <a:uLnTx/>
                <a:uFillTx/>
                <a:latin typeface="Calibri" panose="020F0502020204030204"/>
                <a:ea typeface="Cambria" panose="02040503050406030204" pitchFamily="18" charset="0"/>
                <a:cs typeface="+mj-cs"/>
              </a:rPr>
              <a:t>(ESV)</a:t>
            </a: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95250" y="3171942"/>
            <a:ext cx="8953500" cy="3501390"/>
          </a:xfrm>
        </p:spPr>
        <p:txBody>
          <a:bodyPr>
            <a:normAutofit fontScale="92500"/>
          </a:bodyPr>
          <a:lstStyle/>
          <a:p>
            <a:r>
              <a:rPr lang="en-US" sz="2800" dirty="0"/>
              <a:t>Just as the experience in Isaiah 28:11-12 did not result in the conversion of the hearers but instead expressed </a:t>
            </a:r>
            <a:r>
              <a:rPr lang="en-US" sz="2800" b="1" i="1" dirty="0"/>
              <a:t>alienation</a:t>
            </a:r>
            <a:r>
              <a:rPr lang="en-US" sz="2800" dirty="0"/>
              <a:t> between God and his people, so also Paul indicates that the use of foreign languages in the church will result, not in the </a:t>
            </a:r>
            <a:r>
              <a:rPr lang="en-US" sz="2800" b="1" i="1" dirty="0"/>
              <a:t>conversion</a:t>
            </a:r>
            <a:r>
              <a:rPr lang="en-US" sz="2800" dirty="0"/>
              <a:t> of unbelievers, but rather in their further </a:t>
            </a:r>
            <a:r>
              <a:rPr lang="en-US" sz="2800" b="1" i="1" dirty="0"/>
              <a:t>alienation</a:t>
            </a:r>
            <a:r>
              <a:rPr lang="en-US" sz="2800" dirty="0"/>
              <a:t>.</a:t>
            </a:r>
          </a:p>
          <a:p>
            <a:r>
              <a:rPr lang="en-US" sz="2800" dirty="0"/>
              <a:t>Paul draws a theological conclusion about the appropriateness (or, rather, the inappropriateness) of the use of foreign languages (“</a:t>
            </a:r>
            <a:r>
              <a:rPr lang="en-US" sz="2800" i="1" dirty="0">
                <a:solidFill>
                  <a:srgbClr val="5B9BD5">
                    <a:lumMod val="40000"/>
                    <a:lumOff val="60000"/>
                  </a:srgbClr>
                </a:solidFill>
                <a:latin typeface="Cambria" panose="02040503050406030204" pitchFamily="18" charset="0"/>
                <a:ea typeface="Cambria" panose="02040503050406030204" pitchFamily="18" charset="0"/>
              </a:rPr>
              <a:t>tongues</a:t>
            </a:r>
            <a:r>
              <a:rPr lang="en-US" sz="2800" dirty="0"/>
              <a:t>”) in the congregation based on its function in Israel’s experience in Isaiah 28:11-12. </a:t>
            </a:r>
          </a:p>
        </p:txBody>
      </p:sp>
    </p:spTree>
    <p:extLst>
      <p:ext uri="{BB962C8B-B14F-4D97-AF65-F5344CB8AC3E}">
        <p14:creationId xmlns:p14="http://schemas.microsoft.com/office/powerpoint/2010/main" val="1177214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1D973C-6B9D-63A7-F3A2-DEAEE2D0EC42}"/>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 K. Beale and D. A. Carson.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Commentary on the NT Use of the OT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741-742). </a:t>
            </a:r>
          </a:p>
        </p:txBody>
      </p:sp>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2"/>
            <a:ext cx="9144000" cy="145597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Isaiah 28:11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For by people of strange lips and with a foreign tongue the LORD will speak to this people </a:t>
            </a: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12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to whom he has said, “This is rest; give rest to the weary; and this is repose”;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yet they would not hear</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kumimoji="0" lang="en-US" sz="2400" b="0" i="0" u="none" strike="noStrike" kern="1200" cap="none" spc="0" normalizeH="0" baseline="0" noProof="0" dirty="0">
                <a:ln>
                  <a:noFill/>
                </a:ln>
                <a:solidFill>
                  <a:srgbClr val="ED7D31">
                    <a:lumMod val="60000"/>
                    <a:lumOff val="40000"/>
                  </a:srgbClr>
                </a:solidFill>
                <a:effectLst/>
                <a:uLnTx/>
                <a:uFillTx/>
                <a:latin typeface="Calibri" panose="020F0502020204030204"/>
                <a:ea typeface="Cambria" panose="02040503050406030204" pitchFamily="18" charset="0"/>
                <a:cs typeface="+mj-cs"/>
              </a:rPr>
              <a:t>(ESV)</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9" name="Title 1">
            <a:extLst>
              <a:ext uri="{FF2B5EF4-FFF2-40B4-BE49-F238E27FC236}">
                <a16:creationId xmlns:a16="http://schemas.microsoft.com/office/drawing/2014/main" id="{D4BD0E45-49D7-D606-9A35-208F09FEFD7D}"/>
              </a:ext>
            </a:extLst>
          </p:cNvPr>
          <p:cNvSpPr txBox="1">
            <a:spLocks/>
          </p:cNvSpPr>
          <p:nvPr/>
        </p:nvSpPr>
        <p:spPr>
          <a:xfrm>
            <a:off x="0" y="1455975"/>
            <a:ext cx="9144000" cy="167575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lvl="0" algn="l">
              <a:spcBef>
                <a:spcPts val="750"/>
              </a:spcBef>
              <a:defRPr/>
            </a:pPr>
            <a:r>
              <a:rPr kumimoji="0" lang="en-US" sz="24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j-cs"/>
              </a:rPr>
              <a:t>1Cor 14:21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t>
            </a:r>
            <a:r>
              <a:rPr lang="en-US" sz="2400" b="0" i="1" dirty="0">
                <a:solidFill>
                  <a:srgbClr val="5B9BD5">
                    <a:lumMod val="40000"/>
                    <a:lumOff val="60000"/>
                  </a:srgbClr>
                </a:solidFill>
                <a:latin typeface="Cambria" panose="02040503050406030204" pitchFamily="18" charset="0"/>
                <a:ea typeface="Cambria" panose="02040503050406030204" pitchFamily="18" charset="0"/>
              </a:rPr>
              <a:t>In the Law it is written, “</a:t>
            </a:r>
            <a:r>
              <a:rPr lang="en-US" sz="2400" i="1" dirty="0">
                <a:solidFill>
                  <a:srgbClr val="00B0F0"/>
                </a:solidFill>
                <a:latin typeface="Cambria" panose="02040503050406030204" pitchFamily="18" charset="0"/>
                <a:ea typeface="Cambria" panose="02040503050406030204" pitchFamily="18" charset="0"/>
              </a:rPr>
              <a:t>By people of strange tongues and by the lips of foreigners will I speak to this people, and even then they will not listen to me, says the Lord</a:t>
            </a:r>
            <a:r>
              <a:rPr lang="en-US" sz="2400" b="0" i="1" dirty="0">
                <a:solidFill>
                  <a:srgbClr val="5B9BD5">
                    <a:lumMod val="40000"/>
                    <a:lumOff val="60000"/>
                  </a:srgbClr>
                </a:solidFill>
                <a:latin typeface="Cambria" panose="02040503050406030204" pitchFamily="18" charset="0"/>
                <a:ea typeface="Cambria" panose="02040503050406030204" pitchFamily="18" charset="0"/>
              </a:rPr>
              <a:t>.” </a:t>
            </a:r>
            <a:r>
              <a:rPr lang="en-US" sz="2400" b="0" baseline="30000" dirty="0">
                <a:solidFill>
                  <a:prstClr val="white"/>
                </a:solidFill>
                <a:latin typeface="Cambria" panose="02040503050406030204" pitchFamily="18" charset="0"/>
                <a:ea typeface="Cambria" panose="02040503050406030204" pitchFamily="18" charset="0"/>
              </a:rPr>
              <a:t>22</a:t>
            </a:r>
            <a:r>
              <a:rPr lang="en-US" sz="2400" b="0" i="1" dirty="0">
                <a:solidFill>
                  <a:srgbClr val="5B9BD5">
                    <a:lumMod val="40000"/>
                    <a:lumOff val="60000"/>
                  </a:srgbClr>
                </a:solidFill>
                <a:latin typeface="Cambria" panose="02040503050406030204" pitchFamily="18" charset="0"/>
                <a:ea typeface="Cambria" panose="02040503050406030204" pitchFamily="18" charset="0"/>
              </a:rPr>
              <a:t> Thus tongues are a sign not for believers but for unbelievers, while prophecy is a sign not for unbelievers but for believers. </a:t>
            </a:r>
            <a:r>
              <a:rPr kumimoji="0" lang="en-US" sz="2400" b="0" i="0" u="none" strike="noStrike" kern="1200" cap="none" spc="0" normalizeH="0" baseline="0" noProof="0" dirty="0">
                <a:ln>
                  <a:noFill/>
                </a:ln>
                <a:solidFill>
                  <a:srgbClr val="5B9BD5">
                    <a:lumMod val="40000"/>
                    <a:lumOff val="60000"/>
                  </a:srgbClr>
                </a:solidFill>
                <a:effectLst/>
                <a:uLnTx/>
                <a:uFillTx/>
                <a:latin typeface="Calibri" panose="020F0502020204030204"/>
                <a:ea typeface="Cambria" panose="02040503050406030204" pitchFamily="18" charset="0"/>
                <a:cs typeface="+mj-cs"/>
              </a:rPr>
              <a:t>(ESV)</a:t>
            </a: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89560" y="3257550"/>
            <a:ext cx="8618972" cy="3299460"/>
          </a:xfrm>
        </p:spPr>
        <p:txBody>
          <a:bodyPr>
            <a:normAutofit fontScale="92500" lnSpcReduction="20000"/>
          </a:bodyPr>
          <a:lstStyle/>
          <a:p>
            <a:r>
              <a:rPr lang="en-US" dirty="0"/>
              <a:t>God spoke to his people in the </a:t>
            </a:r>
            <a:r>
              <a:rPr lang="en-US" b="1" i="1" dirty="0"/>
              <a:t>old</a:t>
            </a:r>
            <a:r>
              <a:rPr lang="en-US" dirty="0"/>
              <a:t> covenant through unknown languages as a sign of their </a:t>
            </a:r>
            <a:r>
              <a:rPr lang="en-US" b="1" i="1" dirty="0"/>
              <a:t>alienation</a:t>
            </a:r>
            <a:r>
              <a:rPr lang="en-US" dirty="0"/>
              <a:t>. </a:t>
            </a:r>
          </a:p>
          <a:p>
            <a:r>
              <a:rPr lang="en-US" dirty="0"/>
              <a:t>Now that Christ has inaugurated the </a:t>
            </a:r>
            <a:r>
              <a:rPr lang="en-US" b="1" i="1" dirty="0"/>
              <a:t>new</a:t>
            </a:r>
            <a:r>
              <a:rPr lang="en-US" dirty="0"/>
              <a:t> covenant, the </a:t>
            </a:r>
            <a:r>
              <a:rPr lang="en-US" b="1" i="1" dirty="0"/>
              <a:t>prophetic message </a:t>
            </a:r>
            <a:r>
              <a:rPr lang="en-US" dirty="0"/>
              <a:t>(i.e. preaching) which</a:t>
            </a:r>
            <a:r>
              <a:rPr lang="en-US" b="1" i="1" dirty="0"/>
              <a:t> “</a:t>
            </a:r>
            <a:r>
              <a:rPr lang="en-US" i="1" dirty="0">
                <a:solidFill>
                  <a:srgbClr val="5B9BD5">
                    <a:lumMod val="40000"/>
                    <a:lumOff val="60000"/>
                  </a:srgbClr>
                </a:solidFill>
                <a:latin typeface="Cambria" panose="02040503050406030204" pitchFamily="18" charset="0"/>
                <a:ea typeface="Cambria" panose="02040503050406030204" pitchFamily="18" charset="0"/>
              </a:rPr>
              <a:t>speaks to people for their upbuilding and encouragement and consolation</a:t>
            </a:r>
            <a:r>
              <a:rPr lang="en-US" b="1" i="1" dirty="0"/>
              <a:t>”</a:t>
            </a:r>
            <a:r>
              <a:rPr lang="en-US" dirty="0"/>
              <a:t> (1 Cor 14:1)</a:t>
            </a:r>
            <a:r>
              <a:rPr lang="en-US" b="1" i="1" dirty="0"/>
              <a:t> </a:t>
            </a:r>
            <a:r>
              <a:rPr lang="en-US" dirty="0"/>
              <a:t>is to be employed in the public assembly as the means of accomplishing God’s purposes, rather than speaking in unknown languages (“</a:t>
            </a:r>
            <a:r>
              <a:rPr lang="en-US" i="1" dirty="0">
                <a:solidFill>
                  <a:srgbClr val="5B9BD5">
                    <a:lumMod val="40000"/>
                    <a:lumOff val="60000"/>
                  </a:srgbClr>
                </a:solidFill>
                <a:latin typeface="Cambria" panose="02040503050406030204" pitchFamily="18" charset="0"/>
                <a:ea typeface="Cambria" panose="02040503050406030204" pitchFamily="18" charset="0"/>
              </a:rPr>
              <a:t>tongues</a:t>
            </a:r>
            <a:r>
              <a:rPr lang="en-US" dirty="0"/>
              <a:t>”).</a:t>
            </a:r>
          </a:p>
        </p:txBody>
      </p:sp>
    </p:spTree>
    <p:extLst>
      <p:ext uri="{BB962C8B-B14F-4D97-AF65-F5344CB8AC3E}">
        <p14:creationId xmlns:p14="http://schemas.microsoft.com/office/powerpoint/2010/main" val="3817537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188719"/>
          </a:xfrm>
        </p:spPr>
        <p:txBody>
          <a:bodyPr>
            <a:noAutofit/>
          </a:bodyPr>
          <a:lstStyle/>
          <a:p>
            <a:r>
              <a:rPr lang="en-US" sz="4400" dirty="0"/>
              <a:t>Next Time</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4" y="1284315"/>
            <a:ext cx="8525487" cy="5353398"/>
          </a:xfrm>
        </p:spPr>
        <p:txBody>
          <a:bodyPr>
            <a:normAutofit/>
          </a:bodyPr>
          <a:lstStyle/>
          <a:p>
            <a:pPr marL="0" indent="0">
              <a:buNone/>
            </a:pPr>
            <a:r>
              <a:rPr lang="en-US" sz="3600" dirty="0"/>
              <a:t>I plan to begin looking at the remainder of  </a:t>
            </a:r>
            <a:r>
              <a:rPr lang="en-US" sz="3600" dirty="0">
                <a:solidFill>
                  <a:srgbClr val="FFFF99"/>
                </a:solidFill>
              </a:rPr>
              <a:t>Isaiah 28</a:t>
            </a:r>
            <a:r>
              <a:rPr lang="en-US" sz="3600" dirty="0"/>
              <a:t> beginning with </a:t>
            </a:r>
            <a:r>
              <a:rPr lang="en-US" sz="3600" dirty="0">
                <a:solidFill>
                  <a:srgbClr val="FFFF99"/>
                </a:solidFill>
              </a:rPr>
              <a:t>verse 14</a:t>
            </a:r>
            <a:r>
              <a:rPr lang="en-US" sz="3600" dirty="0"/>
              <a:t> where Isaiah tells us how the LORD will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lay… in Zion… a precious cornerstone</a:t>
            </a:r>
            <a:r>
              <a:rPr lang="en-US" sz="3600" dirty="0"/>
              <a:t>”.</a:t>
            </a:r>
          </a:p>
          <a:p>
            <a:pPr marL="0" indent="0">
              <a:buNone/>
            </a:pPr>
            <a:endParaRPr lang="en-US" sz="3600" dirty="0"/>
          </a:p>
          <a:p>
            <a:pPr marL="0" indent="0">
              <a:buNone/>
            </a:pPr>
            <a:r>
              <a:rPr lang="en-US" dirty="0"/>
              <a:t> </a:t>
            </a:r>
          </a:p>
        </p:txBody>
      </p:sp>
    </p:spTree>
    <p:extLst>
      <p:ext uri="{BB962C8B-B14F-4D97-AF65-F5344CB8AC3E}">
        <p14:creationId xmlns:p14="http://schemas.microsoft.com/office/powerpoint/2010/main" val="3294768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092107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19981"/>
          </a:xfrm>
        </p:spPr>
        <p:txBody>
          <a:bodyPr>
            <a:normAutofit/>
          </a:bodyPr>
          <a:lstStyle/>
          <a:p>
            <a:r>
              <a:rPr lang="en-US" sz="4000" b="1" dirty="0"/>
              <a:t>Class Discussion Time</a:t>
            </a:r>
          </a:p>
        </p:txBody>
      </p:sp>
      <p:sp>
        <p:nvSpPr>
          <p:cNvPr id="4" name="Content Placeholder 3"/>
          <p:cNvSpPr>
            <a:spLocks noGrp="1"/>
          </p:cNvSpPr>
          <p:nvPr>
            <p:ph idx="1"/>
          </p:nvPr>
        </p:nvSpPr>
        <p:spPr>
          <a:xfrm>
            <a:off x="31630" y="788817"/>
            <a:ext cx="8991600" cy="5699849"/>
          </a:xfrm>
        </p:spPr>
        <p:txBody>
          <a:bodyPr>
            <a:normAutofit fontScale="85000" lnSpcReduction="10000"/>
          </a:bodyPr>
          <a:lstStyle/>
          <a:p>
            <a:r>
              <a:rPr lang="en-US" sz="3200" dirty="0"/>
              <a:t>One of my commentaries on Isaiah made this comment about the text that we looked at today:</a:t>
            </a:r>
          </a:p>
          <a:p>
            <a:pPr lvl="1"/>
            <a:r>
              <a:rPr lang="en-US" sz="2800" i="1" dirty="0">
                <a:latin typeface="Cambria" panose="02040503050406030204" pitchFamily="18" charset="0"/>
                <a:ea typeface="Cambria" panose="02040503050406030204" pitchFamily="18" charset="0"/>
              </a:rPr>
              <a:t>When… leaders… sin it is the whole community that suffers. Isaiah will have nothing of the currently fashionable separation of public and private morality, with its corollary that the private lives of public figures are entirely their own affair, for which they should not be called to account. Nor, at a later time, would John the Baptist. That doughty warrior lost his head for confronting a powerful political figure with the truth about his private conduct. Jesus, too, humanly speaking, sealed his fate by his uncompromising exposure of the hypocrisy of the Jewish leaders of his day. Our own relative silence on such matters today probably springs more from cowardice and unfaithfulness than from any careful reflection on whether such costly confrontation is required of us.</a:t>
            </a:r>
          </a:p>
          <a:p>
            <a:r>
              <a:rPr lang="en-US" sz="3200" dirty="0"/>
              <a:t>What do you think about this comment? </a:t>
            </a:r>
          </a:p>
          <a:p>
            <a:endParaRPr lang="en-US" sz="3200" dirty="0"/>
          </a:p>
          <a:p>
            <a:pPr lvl="0"/>
            <a:endParaRPr lang="en-US" dirty="0"/>
          </a:p>
        </p:txBody>
      </p:sp>
      <p:sp>
        <p:nvSpPr>
          <p:cNvPr id="2" name="TextBox 1">
            <a:extLst>
              <a:ext uri="{FF2B5EF4-FFF2-40B4-BE49-F238E27FC236}">
                <a16:creationId xmlns:a16="http://schemas.microsoft.com/office/drawing/2014/main" id="{82936D64-3EDA-3F92-ECCC-21CF8D26D7D7}"/>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Webb, Barry G.. The Message of Isaiah (The Bible Speaks Today Series) (p. 120). InterVarsity</a:t>
            </a:r>
          </a:p>
        </p:txBody>
      </p:sp>
    </p:spTree>
    <p:extLst>
      <p:ext uri="{BB962C8B-B14F-4D97-AF65-F5344CB8AC3E}">
        <p14:creationId xmlns:p14="http://schemas.microsoft.com/office/powerpoint/2010/main" val="3760508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12226"/>
          </a:xfrm>
        </p:spPr>
        <p:txBody>
          <a:bodyPr>
            <a:noAutofit/>
          </a:bodyPr>
          <a:lstStyle/>
          <a:p>
            <a:r>
              <a:rPr lang="en-US" sz="4000" dirty="0"/>
              <a:t>True Deliverance Is Found Not in Egypt But in the Lord (Isaiah 28-35)</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05740" y="1325880"/>
            <a:ext cx="8745961" cy="5249125"/>
          </a:xfrm>
        </p:spPr>
        <p:txBody>
          <a:bodyPr>
            <a:normAutofit fontScale="85000" lnSpcReduction="20000"/>
          </a:bodyPr>
          <a:lstStyle/>
          <a:p>
            <a:pPr marL="800100" indent="-571500">
              <a:spcBef>
                <a:spcPts val="600"/>
              </a:spcBef>
            </a:pPr>
            <a:r>
              <a:rPr lang="en-US" sz="3600" dirty="0"/>
              <a:t>Today we move into a new major section of Isaiah (chapters 28-35) where Isaiah </a:t>
            </a:r>
            <a:r>
              <a:rPr lang="en-US" sz="3600" b="1" i="1" dirty="0"/>
              <a:t>continues</a:t>
            </a:r>
            <a:r>
              <a:rPr lang="en-US" sz="3600" dirty="0"/>
              <a:t> to teach the importance of trusting in the Lord above all else. </a:t>
            </a:r>
          </a:p>
          <a:p>
            <a:pPr marL="800100" indent="-571500">
              <a:spcBef>
                <a:spcPts val="600"/>
              </a:spcBef>
            </a:pPr>
            <a:r>
              <a:rPr lang="en-US" sz="3600" dirty="0"/>
              <a:t>Having established God’s sovereignty over the nations both in particular (chapters 13-23) and in general (chapters 24-27), Isaiah now addresses particular situations in Israel and Judah that illustrate the folly of trusting other </a:t>
            </a:r>
            <a:r>
              <a:rPr lang="en-US" sz="3600" b="1" i="1" dirty="0"/>
              <a:t>nations</a:t>
            </a:r>
            <a:r>
              <a:rPr lang="en-US" sz="3600" dirty="0"/>
              <a:t> rather than trusting the LORD. </a:t>
            </a:r>
          </a:p>
          <a:p>
            <a:pPr marL="800100" indent="-571500">
              <a:spcBef>
                <a:spcPts val="600"/>
              </a:spcBef>
            </a:pPr>
            <a:r>
              <a:rPr lang="en-US" sz="3600" dirty="0"/>
              <a:t>Because a refusal to trust in God will </a:t>
            </a:r>
            <a:r>
              <a:rPr lang="en-US" sz="3600" b="1" i="1" dirty="0"/>
              <a:t>ultimately</a:t>
            </a:r>
            <a:r>
              <a:rPr lang="en-US" sz="3600" dirty="0"/>
              <a:t> lead to </a:t>
            </a:r>
            <a:r>
              <a:rPr lang="en-US" sz="3600" b="1" i="1" dirty="0"/>
              <a:t>destruction</a:t>
            </a:r>
            <a:r>
              <a:rPr lang="en-US" sz="3600" dirty="0"/>
              <a:t>, Isaiah begins several of the messages in this section with the word “</a:t>
            </a:r>
            <a:r>
              <a:rPr lang="en-US" sz="3600" i="1" dirty="0">
                <a:solidFill>
                  <a:srgbClr val="F4B183"/>
                </a:solidFill>
                <a:latin typeface="Cambria" panose="02040503050406030204" pitchFamily="18" charset="0"/>
                <a:ea typeface="Cambria" panose="02040503050406030204" pitchFamily="18" charset="0"/>
              </a:rPr>
              <a:t>Woe!</a:t>
            </a:r>
            <a:r>
              <a:rPr lang="en-US" sz="3600" dirty="0"/>
              <a:t>” (28:1; 29:1, 15; 30:1; 31:1; 33:1). </a:t>
            </a:r>
          </a:p>
        </p:txBody>
      </p:sp>
      <p:sp>
        <p:nvSpPr>
          <p:cNvPr id="5" name="TextBox 4">
            <a:extLst>
              <a:ext uri="{FF2B5EF4-FFF2-40B4-BE49-F238E27FC236}">
                <a16:creationId xmlns:a16="http://schemas.microsoft.com/office/drawing/2014/main" id="{473CEB4F-3DFA-912D-B3D0-4705330BCE2B}"/>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317). Zondervan Academic</a:t>
            </a:r>
          </a:p>
        </p:txBody>
      </p:sp>
    </p:spTree>
    <p:extLst>
      <p:ext uri="{BB962C8B-B14F-4D97-AF65-F5344CB8AC3E}">
        <p14:creationId xmlns:p14="http://schemas.microsoft.com/office/powerpoint/2010/main" val="3827517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19981"/>
          </a:xfrm>
        </p:spPr>
        <p:txBody>
          <a:bodyPr>
            <a:normAutofit/>
          </a:bodyPr>
          <a:lstStyle/>
          <a:p>
            <a:r>
              <a:rPr lang="en-US" sz="4000" b="1" dirty="0"/>
              <a:t>Class Discussion Time</a:t>
            </a:r>
          </a:p>
        </p:txBody>
      </p:sp>
      <p:sp>
        <p:nvSpPr>
          <p:cNvPr id="4" name="Content Placeholder 3"/>
          <p:cNvSpPr>
            <a:spLocks noGrp="1"/>
          </p:cNvSpPr>
          <p:nvPr>
            <p:ph idx="1"/>
          </p:nvPr>
        </p:nvSpPr>
        <p:spPr>
          <a:xfrm>
            <a:off x="31630" y="788817"/>
            <a:ext cx="8991600" cy="5699849"/>
          </a:xfrm>
        </p:spPr>
        <p:txBody>
          <a:bodyPr>
            <a:normAutofit fontScale="92500" lnSpcReduction="10000"/>
          </a:bodyPr>
          <a:lstStyle/>
          <a:p>
            <a:r>
              <a:rPr lang="en-US" sz="3200" dirty="0"/>
              <a:t>What do you think about the practice of “speaking in tongues” that takes place in modern charismatic churches?</a:t>
            </a:r>
          </a:p>
          <a:p>
            <a:r>
              <a:rPr lang="en-US" sz="3200" dirty="0"/>
              <a:t>Have you ever seen an example of “tongues” spoken in a modern charismatic church were there was an identifiable foreign language being spoken so that someone present who spoke that language could then translate what had been said for the congregation, as the Apostle Paul commands:</a:t>
            </a:r>
          </a:p>
          <a:p>
            <a:pPr lvl="1"/>
            <a:r>
              <a:rPr lang="en-US" sz="2800" i="1" dirty="0">
                <a:solidFill>
                  <a:srgbClr val="0000FF"/>
                </a:solidFill>
                <a:latin typeface="Cambria" panose="02040503050406030204" pitchFamily="18" charset="0"/>
                <a:ea typeface="Cambria" panose="02040503050406030204" pitchFamily="18" charset="0"/>
              </a:rPr>
              <a:t>If someone speaks in a tongue </a:t>
            </a:r>
            <a:r>
              <a:rPr lang="en-US" sz="2800" dirty="0">
                <a:latin typeface="+mj-lt"/>
                <a:ea typeface="Cambria" panose="02040503050406030204" pitchFamily="18" charset="0"/>
              </a:rPr>
              <a:t>[during a public gathering for worship – see verse 26]</a:t>
            </a:r>
            <a:r>
              <a:rPr lang="en-US" sz="2800" i="1" dirty="0">
                <a:solidFill>
                  <a:srgbClr val="0000FF"/>
                </a:solidFill>
                <a:latin typeface="Cambria" panose="02040503050406030204" pitchFamily="18" charset="0"/>
                <a:ea typeface="Cambria" panose="02040503050406030204" pitchFamily="18" charset="0"/>
              </a:rPr>
              <a:t>, it should be two, or at the most three, one after the other, and someone </a:t>
            </a:r>
            <a:r>
              <a:rPr lang="en-US" sz="2800" b="1" i="1" dirty="0">
                <a:solidFill>
                  <a:srgbClr val="0000FF"/>
                </a:solidFill>
                <a:latin typeface="Cambria" panose="02040503050406030204" pitchFamily="18" charset="0"/>
                <a:ea typeface="Cambria" panose="02040503050406030204" pitchFamily="18" charset="0"/>
              </a:rPr>
              <a:t>must interpret</a:t>
            </a:r>
            <a:r>
              <a:rPr lang="en-US" sz="2800" i="1" dirty="0">
                <a:solidFill>
                  <a:srgbClr val="0000FF"/>
                </a:solidFill>
                <a:latin typeface="Cambria" panose="02040503050406030204" pitchFamily="18" charset="0"/>
                <a:ea typeface="Cambria" panose="02040503050406030204" pitchFamily="18" charset="0"/>
              </a:rPr>
              <a:t>. </a:t>
            </a:r>
            <a:r>
              <a:rPr lang="en-US" sz="2800" dirty="0"/>
              <a:t>(1 Cor 14:27 NET)</a:t>
            </a:r>
          </a:p>
          <a:p>
            <a:pPr lvl="0"/>
            <a:endParaRPr lang="en-US" dirty="0"/>
          </a:p>
        </p:txBody>
      </p:sp>
      <p:sp>
        <p:nvSpPr>
          <p:cNvPr id="2" name="TextBox 1">
            <a:extLst>
              <a:ext uri="{FF2B5EF4-FFF2-40B4-BE49-F238E27FC236}">
                <a16:creationId xmlns:a16="http://schemas.microsoft.com/office/drawing/2014/main" id="{82936D64-3EDA-3F92-ECCC-21CF8D26D7D7}"/>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Webb, Barry G.. The Message of Isaiah (The Bible Speaks Today Series) (p. 120). InterVarsity</a:t>
            </a:r>
          </a:p>
        </p:txBody>
      </p:sp>
    </p:spTree>
    <p:extLst>
      <p:ext uri="{BB962C8B-B14F-4D97-AF65-F5344CB8AC3E}">
        <p14:creationId xmlns:p14="http://schemas.microsoft.com/office/powerpoint/2010/main" val="182144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12226"/>
          </a:xfrm>
        </p:spPr>
        <p:txBody>
          <a:bodyPr>
            <a:noAutofit/>
          </a:bodyPr>
          <a:lstStyle/>
          <a:p>
            <a:r>
              <a:rPr lang="en-US" sz="4000" dirty="0"/>
              <a:t>True Deliverance Is Found Not in Egypt But in the Lord (Isaiah 28-35)</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62939" y="1145944"/>
            <a:ext cx="8767252" cy="5521720"/>
          </a:xfrm>
        </p:spPr>
        <p:txBody>
          <a:bodyPr>
            <a:normAutofit fontScale="77500" lnSpcReduction="20000"/>
          </a:bodyPr>
          <a:lstStyle/>
          <a:p>
            <a:pPr marL="800100" indent="-571500">
              <a:spcBef>
                <a:spcPts val="600"/>
              </a:spcBef>
            </a:pPr>
            <a:r>
              <a:rPr lang="en-US" sz="3600" dirty="0"/>
              <a:t>The material in this major section can be broken into groups of two chapters each: </a:t>
            </a:r>
          </a:p>
          <a:p>
            <a:pPr marL="1143000" lvl="1" indent="-571500">
              <a:spcBef>
                <a:spcPts val="600"/>
              </a:spcBef>
            </a:pPr>
            <a:r>
              <a:rPr lang="en-US" sz="3200" dirty="0">
                <a:solidFill>
                  <a:srgbClr val="FFFF99"/>
                </a:solidFill>
              </a:rPr>
              <a:t>Chapters 28-29 </a:t>
            </a:r>
            <a:r>
              <a:rPr lang="en-US" sz="3200" dirty="0"/>
              <a:t>deal with problems in the nation that are being </a:t>
            </a:r>
            <a:r>
              <a:rPr lang="en-US" sz="3200" b="1" i="1" dirty="0"/>
              <a:t>made worse </a:t>
            </a:r>
            <a:r>
              <a:rPr lang="en-US" sz="3200" dirty="0"/>
              <a:t>by the foolish, drunken leaders</a:t>
            </a:r>
          </a:p>
          <a:p>
            <a:pPr marL="1143000" lvl="1" indent="-571500">
              <a:spcBef>
                <a:spcPts val="600"/>
              </a:spcBef>
            </a:pPr>
            <a:r>
              <a:rPr lang="en-US" sz="3200" dirty="0">
                <a:solidFill>
                  <a:srgbClr val="FFFF99"/>
                </a:solidFill>
              </a:rPr>
              <a:t>Chapters 30-31 </a:t>
            </a:r>
            <a:r>
              <a:rPr lang="en-US" sz="3200" dirty="0"/>
              <a:t>condemn the solution being proposed by these leaders: dependence on Egypt</a:t>
            </a:r>
          </a:p>
          <a:p>
            <a:pPr marL="1143000" lvl="1" indent="-571500">
              <a:spcBef>
                <a:spcPts val="600"/>
              </a:spcBef>
            </a:pPr>
            <a:r>
              <a:rPr lang="en-US" sz="3200" dirty="0">
                <a:solidFill>
                  <a:srgbClr val="FFFF99"/>
                </a:solidFill>
              </a:rPr>
              <a:t>Chapters 32-33 </a:t>
            </a:r>
            <a:r>
              <a:rPr lang="en-US" sz="3200" dirty="0"/>
              <a:t>present the </a:t>
            </a:r>
            <a:r>
              <a:rPr lang="en-US" sz="3200" b="1" i="1" dirty="0"/>
              <a:t>true</a:t>
            </a:r>
            <a:r>
              <a:rPr lang="en-US" sz="3200" dirty="0"/>
              <a:t> solution: reliance on the </a:t>
            </a:r>
            <a:r>
              <a:rPr lang="en-US" sz="3200" b="1" i="1" dirty="0"/>
              <a:t>LORD</a:t>
            </a:r>
            <a:r>
              <a:rPr lang="en-US" sz="3200" dirty="0"/>
              <a:t> who is the </a:t>
            </a:r>
            <a:r>
              <a:rPr lang="en-US" sz="3200" b="1" i="1" dirty="0"/>
              <a:t>true</a:t>
            </a:r>
            <a:r>
              <a:rPr lang="en-US" sz="3200" dirty="0"/>
              <a:t> </a:t>
            </a:r>
            <a:r>
              <a:rPr lang="en-US" sz="3200" b="1" i="1" dirty="0"/>
              <a:t>Leader </a:t>
            </a:r>
            <a:r>
              <a:rPr lang="en-US" sz="3200" dirty="0"/>
              <a:t>and </a:t>
            </a:r>
            <a:r>
              <a:rPr lang="en-US" sz="3200" b="1" i="1" dirty="0"/>
              <a:t>righteous King</a:t>
            </a:r>
            <a:r>
              <a:rPr lang="en-US" sz="3200" dirty="0"/>
              <a:t>.</a:t>
            </a:r>
          </a:p>
          <a:p>
            <a:pPr marL="1143000" lvl="1" indent="-571500">
              <a:spcBef>
                <a:spcPts val="600"/>
              </a:spcBef>
            </a:pPr>
            <a:r>
              <a:rPr lang="en-US" sz="3200" dirty="0">
                <a:solidFill>
                  <a:srgbClr val="FFFF99"/>
                </a:solidFill>
              </a:rPr>
              <a:t>Chapters 34-35 </a:t>
            </a:r>
            <a:r>
              <a:rPr lang="en-US" sz="3200" dirty="0"/>
              <a:t>show God’s sovereignty manifested in judgement and salvation</a:t>
            </a:r>
          </a:p>
          <a:p>
            <a:pPr marL="800100" indent="-571500">
              <a:spcBef>
                <a:spcPts val="600"/>
              </a:spcBef>
            </a:pPr>
            <a:r>
              <a:rPr lang="en-US" sz="3600" dirty="0"/>
              <a:t>Most of these chapters are focused on Judah, as might be expected since that is Isaiah’s home. </a:t>
            </a:r>
          </a:p>
          <a:p>
            <a:pPr marL="800100" indent="-571500">
              <a:spcBef>
                <a:spcPts val="600"/>
              </a:spcBef>
            </a:pPr>
            <a:r>
              <a:rPr lang="en-US" sz="3600" dirty="0"/>
              <a:t>However, chapter 28 </a:t>
            </a:r>
            <a:r>
              <a:rPr lang="en-US" sz="3600" b="1" i="1" dirty="0"/>
              <a:t>begins</a:t>
            </a:r>
            <a:r>
              <a:rPr lang="en-US" sz="3600" dirty="0"/>
              <a:t> with a “</a:t>
            </a:r>
            <a:r>
              <a:rPr lang="en-US" sz="3600" i="1" dirty="0">
                <a:solidFill>
                  <a:srgbClr val="F4B183"/>
                </a:solidFill>
                <a:latin typeface="Cambria" panose="02040503050406030204" pitchFamily="18" charset="0"/>
                <a:ea typeface="Cambria" panose="02040503050406030204" pitchFamily="18" charset="0"/>
              </a:rPr>
              <a:t>Woe!</a:t>
            </a:r>
            <a:r>
              <a:rPr lang="en-US" sz="3600" dirty="0"/>
              <a:t>” addressed to “</a:t>
            </a:r>
            <a:r>
              <a:rPr lang="en-US" sz="3600" i="1" dirty="0">
                <a:solidFill>
                  <a:srgbClr val="F4B183"/>
                </a:solidFill>
                <a:latin typeface="Cambria" panose="02040503050406030204" pitchFamily="18" charset="0"/>
                <a:ea typeface="Cambria" panose="02040503050406030204" pitchFamily="18" charset="0"/>
              </a:rPr>
              <a:t>Ephraim</a:t>
            </a:r>
            <a:r>
              <a:rPr lang="en-US" sz="3600" dirty="0"/>
              <a:t>,” i.e. the </a:t>
            </a:r>
            <a:r>
              <a:rPr lang="en-US" sz="3600" b="1" i="1" dirty="0"/>
              <a:t>northern</a:t>
            </a:r>
            <a:r>
              <a:rPr lang="en-US" sz="3600" dirty="0"/>
              <a:t> kingdom of Israel. </a:t>
            </a:r>
          </a:p>
          <a:p>
            <a:pPr marL="800100" indent="-571500">
              <a:spcBef>
                <a:spcPts val="600"/>
              </a:spcBef>
            </a:pPr>
            <a:r>
              <a:rPr lang="en-US" sz="3600" dirty="0"/>
              <a:t>It’s unclear just how far Isaiah continues addressing </a:t>
            </a:r>
            <a:r>
              <a:rPr lang="en-US" sz="3600" b="1" i="1" dirty="0"/>
              <a:t>Ephraim</a:t>
            </a:r>
            <a:r>
              <a:rPr lang="en-US" sz="3600" dirty="0"/>
              <a:t> in this section, before turning to address </a:t>
            </a:r>
            <a:r>
              <a:rPr lang="en-US" sz="3600" b="1" i="1" dirty="0"/>
              <a:t>Jerusalem</a:t>
            </a:r>
            <a:r>
              <a:rPr lang="en-US" sz="3600" dirty="0"/>
              <a:t>. </a:t>
            </a:r>
          </a:p>
        </p:txBody>
      </p:sp>
      <p:sp>
        <p:nvSpPr>
          <p:cNvPr id="5" name="TextBox 4">
            <a:extLst>
              <a:ext uri="{FF2B5EF4-FFF2-40B4-BE49-F238E27FC236}">
                <a16:creationId xmlns:a16="http://schemas.microsoft.com/office/drawing/2014/main" id="{473CEB4F-3DFA-912D-B3D0-4705330BCE2B}"/>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317). Zondervan Academic</a:t>
            </a:r>
          </a:p>
        </p:txBody>
      </p:sp>
    </p:spTree>
    <p:extLst>
      <p:ext uri="{BB962C8B-B14F-4D97-AF65-F5344CB8AC3E}">
        <p14:creationId xmlns:p14="http://schemas.microsoft.com/office/powerpoint/2010/main" val="627992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12226"/>
          </a:xfrm>
        </p:spPr>
        <p:txBody>
          <a:bodyPr>
            <a:noAutofit/>
          </a:bodyPr>
          <a:lstStyle/>
          <a:p>
            <a:r>
              <a:rPr lang="en-US" sz="4000" dirty="0"/>
              <a:t>True Deliverance Is Found Not in Egypt But in the Lord (Isaiah 28-35)</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72676" y="1212228"/>
            <a:ext cx="8861439" cy="5380871"/>
          </a:xfrm>
        </p:spPr>
        <p:txBody>
          <a:bodyPr>
            <a:normAutofit fontScale="85000" lnSpcReduction="20000"/>
          </a:bodyPr>
          <a:lstStyle/>
          <a:p>
            <a:pPr marL="800100" indent="-571500">
              <a:spcBef>
                <a:spcPts val="600"/>
              </a:spcBef>
            </a:pPr>
            <a:r>
              <a:rPr lang="en-US" sz="3600" dirty="0"/>
              <a:t>Clearly, by verse 14 the focus has shifted to </a:t>
            </a:r>
            <a:r>
              <a:rPr lang="en-US" sz="3600" b="1" i="1" dirty="0"/>
              <a:t>Jerusalem</a:t>
            </a:r>
            <a:r>
              <a:rPr lang="en-US" sz="3600" dirty="0"/>
              <a:t>, and Isaiah doesn’t seem to address the northern kingdom any more after that. </a:t>
            </a:r>
          </a:p>
          <a:p>
            <a:pPr marL="800100" indent="-571500">
              <a:spcBef>
                <a:spcPts val="600"/>
              </a:spcBef>
            </a:pPr>
            <a:r>
              <a:rPr lang="en-US" sz="3600" dirty="0"/>
              <a:t>However, most of what is said even </a:t>
            </a:r>
            <a:r>
              <a:rPr lang="en-US" sz="3600" b="1" i="1" dirty="0"/>
              <a:t>after</a:t>
            </a:r>
            <a:r>
              <a:rPr lang="en-US" sz="3600" dirty="0"/>
              <a:t> verse 14 is still </a:t>
            </a:r>
            <a:r>
              <a:rPr lang="en-US" sz="3600" b="1" i="1" dirty="0"/>
              <a:t>relevant</a:t>
            </a:r>
            <a:r>
              <a:rPr lang="en-US" sz="3600" dirty="0"/>
              <a:t> to the northern kingdom since it too has entered its final death throes. </a:t>
            </a:r>
          </a:p>
          <a:p>
            <a:pPr marL="800100" indent="-571500">
              <a:spcBef>
                <a:spcPts val="600"/>
              </a:spcBef>
            </a:pPr>
            <a:r>
              <a:rPr lang="en-US" sz="3600" dirty="0"/>
              <a:t>Most of the material in this major section </a:t>
            </a:r>
            <a:r>
              <a:rPr lang="en-US" sz="3600" b="1" i="1" dirty="0"/>
              <a:t>seems</a:t>
            </a:r>
            <a:r>
              <a:rPr lang="en-US" sz="3600" dirty="0"/>
              <a:t> to be describing events that occurred somewhat </a:t>
            </a:r>
            <a:r>
              <a:rPr lang="en-US" sz="3600" b="1" i="1" dirty="0"/>
              <a:t>later</a:t>
            </a:r>
            <a:r>
              <a:rPr lang="en-US" sz="3600" dirty="0"/>
              <a:t> than those events recorded in Isaiah 7-8 (during the reign of King Ahaz). </a:t>
            </a:r>
          </a:p>
          <a:p>
            <a:pPr marL="800100" indent="-571500">
              <a:spcBef>
                <a:spcPts val="600"/>
              </a:spcBef>
            </a:pPr>
            <a:r>
              <a:rPr lang="en-US" sz="3600" dirty="0"/>
              <a:t>At the same time, they seem to </a:t>
            </a:r>
            <a:r>
              <a:rPr lang="en-US" sz="3600" b="1" i="1" dirty="0"/>
              <a:t>precede</a:t>
            </a:r>
            <a:r>
              <a:rPr lang="en-US" sz="3600" dirty="0"/>
              <a:t> the events of Isaiah 36-37 (during the reign of Hezekiah). </a:t>
            </a:r>
          </a:p>
          <a:p>
            <a:pPr marL="800100" indent="-571500">
              <a:spcBef>
                <a:spcPts val="600"/>
              </a:spcBef>
            </a:pPr>
            <a:r>
              <a:rPr lang="en-US" sz="3600" dirty="0"/>
              <a:t>In other words, they fall roughly between 730 and 705 BC. </a:t>
            </a:r>
          </a:p>
        </p:txBody>
      </p:sp>
      <p:sp>
        <p:nvSpPr>
          <p:cNvPr id="5" name="TextBox 4">
            <a:extLst>
              <a:ext uri="{FF2B5EF4-FFF2-40B4-BE49-F238E27FC236}">
                <a16:creationId xmlns:a16="http://schemas.microsoft.com/office/drawing/2014/main" id="{473CEB4F-3DFA-912D-B3D0-4705330BCE2B}"/>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317). Zondervan Academic</a:t>
            </a:r>
          </a:p>
        </p:txBody>
      </p:sp>
    </p:spTree>
    <p:extLst>
      <p:ext uri="{BB962C8B-B14F-4D97-AF65-F5344CB8AC3E}">
        <p14:creationId xmlns:p14="http://schemas.microsoft.com/office/powerpoint/2010/main" val="2901920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9144000" cy="1027332"/>
          </a:xfrm>
        </p:spPr>
        <p:txBody>
          <a:bodyPr>
            <a:normAutofit/>
          </a:bodyPr>
          <a:lstStyle/>
          <a:p>
            <a:pPr algn="ctr"/>
            <a:r>
              <a:rPr sz="6600" dirty="0"/>
              <a:t>Isaiah Timeline</a:t>
            </a:r>
            <a:endParaRPr lang="en-US" sz="6600" dirty="0"/>
          </a:p>
        </p:txBody>
      </p:sp>
      <p:sp>
        <p:nvSpPr>
          <p:cNvPr id="4" name="Rectangle 3"/>
          <p:cNvSpPr/>
          <p:nvPr/>
        </p:nvSpPr>
        <p:spPr>
          <a:xfrm>
            <a:off x="990600" y="3733800"/>
            <a:ext cx="7543800" cy="15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cxnSp>
        <p:nvCxnSpPr>
          <p:cNvPr id="7" name="Straight Connector 6"/>
          <p:cNvCxnSpPr/>
          <p:nvPr/>
        </p:nvCxnSpPr>
        <p:spPr>
          <a:xfrm rot="5400000" flipH="1" flipV="1">
            <a:off x="724694" y="361870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239294" y="361870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677694" y="361870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8268494" y="3618706"/>
            <a:ext cx="5334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2743200"/>
            <a:ext cx="60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800 BC</a:t>
            </a:r>
          </a:p>
        </p:txBody>
      </p:sp>
      <p:sp>
        <p:nvSpPr>
          <p:cNvPr id="16" name="TextBox 15"/>
          <p:cNvSpPr txBox="1"/>
          <p:nvPr/>
        </p:nvSpPr>
        <p:spPr>
          <a:xfrm>
            <a:off x="5715000" y="2743200"/>
            <a:ext cx="60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600 BC</a:t>
            </a:r>
          </a:p>
        </p:txBody>
      </p:sp>
      <p:sp>
        <p:nvSpPr>
          <p:cNvPr id="17" name="TextBox 16"/>
          <p:cNvSpPr txBox="1"/>
          <p:nvPr/>
        </p:nvSpPr>
        <p:spPr>
          <a:xfrm>
            <a:off x="3276600" y="2743200"/>
            <a:ext cx="60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700 BC</a:t>
            </a:r>
          </a:p>
        </p:txBody>
      </p:sp>
      <p:sp>
        <p:nvSpPr>
          <p:cNvPr id="18" name="TextBox 17"/>
          <p:cNvSpPr txBox="1"/>
          <p:nvPr/>
        </p:nvSpPr>
        <p:spPr>
          <a:xfrm>
            <a:off x="8305800" y="2743200"/>
            <a:ext cx="60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500 BC</a:t>
            </a:r>
          </a:p>
        </p:txBody>
      </p:sp>
      <p:grpSp>
        <p:nvGrpSpPr>
          <p:cNvPr id="54" name="Group 53"/>
          <p:cNvGrpSpPr/>
          <p:nvPr/>
        </p:nvGrpSpPr>
        <p:grpSpPr>
          <a:xfrm>
            <a:off x="2513806" y="3886994"/>
            <a:ext cx="1601788" cy="2971006"/>
            <a:chOff x="2513806" y="3886994"/>
            <a:chExt cx="1601788" cy="2751336"/>
          </a:xfrm>
        </p:grpSpPr>
        <p:sp>
          <p:nvSpPr>
            <p:cNvPr id="19" name="Rectangle 18"/>
            <p:cNvSpPr/>
            <p:nvPr/>
          </p:nvSpPr>
          <p:spPr>
            <a:xfrm>
              <a:off x="2514600" y="5562600"/>
              <a:ext cx="1600200" cy="152400"/>
            </a:xfrm>
            <a:prstGeom prst="rect">
              <a:avLst/>
            </a:prstGeom>
            <a:solidFill>
              <a:srgbClr val="FFFF99"/>
            </a:solid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0" name="TextBox 19"/>
            <p:cNvSpPr txBox="1"/>
            <p:nvPr/>
          </p:nvSpPr>
          <p:spPr>
            <a:xfrm>
              <a:off x="2667000" y="5715000"/>
              <a:ext cx="1371600" cy="923330"/>
            </a:xfrm>
            <a:prstGeom prst="rect">
              <a:avLst/>
            </a:prstGeom>
            <a:noFill/>
            <a:ln>
              <a:solidFill>
                <a:schemeClr val="tx1"/>
              </a:solidFill>
              <a:tailEnd type="stealth" w="lg" len="lg"/>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Isaiah’s Ministry 740-681 BC</a:t>
              </a:r>
            </a:p>
          </p:txBody>
        </p:sp>
        <p:cxnSp>
          <p:nvCxnSpPr>
            <p:cNvPr id="21" name="Straight Connector 20"/>
            <p:cNvCxnSpPr/>
            <p:nvPr/>
          </p:nvCxnSpPr>
          <p:spPr>
            <a:xfrm rot="5400000" flipH="1" flipV="1">
              <a:off x="1600200" y="4800600"/>
              <a:ext cx="1828800" cy="1588"/>
            </a:xfrm>
            <a:prstGeom prst="line">
              <a:avLst/>
            </a:prstGeom>
            <a:ln w="25400">
              <a:solidFill>
                <a:srgbClr val="FFFF99"/>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3200400" y="4800600"/>
              <a:ext cx="1828800" cy="1588"/>
            </a:xfrm>
            <a:prstGeom prst="line">
              <a:avLst/>
            </a:prstGeom>
            <a:ln w="25400">
              <a:solidFill>
                <a:srgbClr val="FFFF99"/>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85800" y="1371600"/>
            <a:ext cx="2286000" cy="2362200"/>
            <a:chOff x="685800" y="1371600"/>
            <a:chExt cx="2286000" cy="2362200"/>
          </a:xfrm>
        </p:grpSpPr>
        <p:sp>
          <p:nvSpPr>
            <p:cNvPr id="30" name="Rectangle 29"/>
            <p:cNvSpPr/>
            <p:nvPr/>
          </p:nvSpPr>
          <p:spPr>
            <a:xfrm>
              <a:off x="685800" y="1371600"/>
              <a:ext cx="1981200" cy="1200329"/>
            </a:xfrm>
            <a:prstGeom prst="rect">
              <a:avLst/>
            </a:prstGeom>
            <a:ln w="25400">
              <a:solidFill>
                <a:schemeClr val="accent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722 B.C. – Assyria Conquers the Northern Kingdom</a:t>
              </a:r>
            </a:p>
          </p:txBody>
        </p:sp>
        <p:cxnSp>
          <p:nvCxnSpPr>
            <p:cNvPr id="33" name="Shape 32"/>
            <p:cNvCxnSpPr>
              <a:stCxn id="30" idx="3"/>
            </p:cNvCxnSpPr>
            <p:nvPr/>
          </p:nvCxnSpPr>
          <p:spPr>
            <a:xfrm>
              <a:off x="2667000" y="1971765"/>
              <a:ext cx="304800" cy="1762035"/>
            </a:xfrm>
            <a:prstGeom prst="bentConnector2">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7E1AD3AE-9486-B7B0-8801-68A2874075C6}"/>
              </a:ext>
            </a:extLst>
          </p:cNvPr>
          <p:cNvGrpSpPr/>
          <p:nvPr/>
        </p:nvGrpSpPr>
        <p:grpSpPr>
          <a:xfrm>
            <a:off x="2582360" y="3886200"/>
            <a:ext cx="1080504" cy="1298239"/>
            <a:chOff x="2365400" y="3886994"/>
            <a:chExt cx="2214821" cy="3077743"/>
          </a:xfrm>
        </p:grpSpPr>
        <p:sp>
          <p:nvSpPr>
            <p:cNvPr id="3" name="Rectangle 2">
              <a:extLst>
                <a:ext uri="{FF2B5EF4-FFF2-40B4-BE49-F238E27FC236}">
                  <a16:creationId xmlns:a16="http://schemas.microsoft.com/office/drawing/2014/main" id="{92FE34AC-13A3-2C5F-9BE6-476ACA7D0035}"/>
                </a:ext>
              </a:extLst>
            </p:cNvPr>
            <p:cNvSpPr/>
            <p:nvPr/>
          </p:nvSpPr>
          <p:spPr>
            <a:xfrm>
              <a:off x="2514600" y="5562600"/>
              <a:ext cx="1600200" cy="152400"/>
            </a:xfrm>
            <a:prstGeom prst="rect">
              <a:avLst/>
            </a:prstGeom>
            <a:solidFill>
              <a:srgbClr val="F4B183"/>
            </a:solid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5" name="TextBox 4">
              <a:extLst>
                <a:ext uri="{FF2B5EF4-FFF2-40B4-BE49-F238E27FC236}">
                  <a16:creationId xmlns:a16="http://schemas.microsoft.com/office/drawing/2014/main" id="{F0DB85D5-FDCF-8AC9-7E8C-7B860C50BA56}"/>
                </a:ext>
              </a:extLst>
            </p:cNvPr>
            <p:cNvSpPr txBox="1"/>
            <p:nvPr/>
          </p:nvSpPr>
          <p:spPr>
            <a:xfrm>
              <a:off x="2365400" y="5724336"/>
              <a:ext cx="2214821" cy="1240401"/>
            </a:xfrm>
            <a:prstGeom prst="rect">
              <a:avLst/>
            </a:prstGeom>
            <a:noFill/>
            <a:ln>
              <a:solidFill>
                <a:schemeClr val="tx1"/>
              </a:solidFill>
              <a:tailEnd type="stealth" w="lg" len="lg"/>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ndara"/>
                  <a:ea typeface="+mn-ea"/>
                  <a:cs typeface="+mn-cs"/>
                </a:rPr>
                <a:t>Isaiah 28-35 730-705 BC</a:t>
              </a:r>
            </a:p>
          </p:txBody>
        </p:sp>
        <p:cxnSp>
          <p:nvCxnSpPr>
            <p:cNvPr id="11" name="Straight Connector 10">
              <a:extLst>
                <a:ext uri="{FF2B5EF4-FFF2-40B4-BE49-F238E27FC236}">
                  <a16:creationId xmlns:a16="http://schemas.microsoft.com/office/drawing/2014/main" id="{3040B360-CB83-D277-DEB5-413BB2C84461}"/>
                </a:ext>
              </a:extLst>
            </p:cNvPr>
            <p:cNvCxnSpPr/>
            <p:nvPr/>
          </p:nvCxnSpPr>
          <p:spPr>
            <a:xfrm rot="5400000" flipH="1" flipV="1">
              <a:off x="1600200" y="4800600"/>
              <a:ext cx="1828800" cy="1588"/>
            </a:xfrm>
            <a:prstGeom prst="line">
              <a:avLst/>
            </a:prstGeom>
            <a:ln w="25400">
              <a:solidFill>
                <a:srgbClr val="F4B18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79E6F35-468E-D647-D70B-9A4CBBA07BE0}"/>
                </a:ext>
              </a:extLst>
            </p:cNvPr>
            <p:cNvCxnSpPr/>
            <p:nvPr/>
          </p:nvCxnSpPr>
          <p:spPr>
            <a:xfrm rot="5400000" flipH="1" flipV="1">
              <a:off x="3200400" y="4800600"/>
              <a:ext cx="1828800" cy="1588"/>
            </a:xfrm>
            <a:prstGeom prst="line">
              <a:avLst/>
            </a:prstGeom>
            <a:ln w="25400">
              <a:solidFill>
                <a:srgbClr val="F4B183"/>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491816"/>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12226"/>
          </a:xfrm>
        </p:spPr>
        <p:txBody>
          <a:bodyPr>
            <a:noAutofit/>
          </a:bodyPr>
          <a:lstStyle/>
          <a:p>
            <a:r>
              <a:rPr lang="en-US" sz="4000" dirty="0"/>
              <a:t>True Deliverance Is Found Not in Egypt But in the Lord (Isaiah 28-35)</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62939" y="1271526"/>
            <a:ext cx="8688762" cy="5303479"/>
          </a:xfrm>
        </p:spPr>
        <p:txBody>
          <a:bodyPr>
            <a:normAutofit fontScale="85000" lnSpcReduction="20000"/>
          </a:bodyPr>
          <a:lstStyle/>
          <a:p>
            <a:pPr marL="800100" indent="-571500">
              <a:spcBef>
                <a:spcPts val="600"/>
              </a:spcBef>
            </a:pPr>
            <a:r>
              <a:rPr lang="en-US" sz="3600" dirty="0"/>
              <a:t>When it became clear that the northern kingdom was going to fall to Assyria and that Ahaz’s “alliance” with Assyria was as worthless as Isaiah had predicted, the only human hope left was Egypt. </a:t>
            </a:r>
          </a:p>
          <a:p>
            <a:pPr marL="800100" indent="-571500">
              <a:spcBef>
                <a:spcPts val="600"/>
              </a:spcBef>
            </a:pPr>
            <a:r>
              <a:rPr lang="en-US" sz="3600" dirty="0"/>
              <a:t>No other country in the area had the wealth or resources to mount an army of sufficient size to stand up to the Assyrians. </a:t>
            </a:r>
          </a:p>
          <a:p>
            <a:pPr marL="800100" indent="-571500">
              <a:spcBef>
                <a:spcPts val="600"/>
              </a:spcBef>
            </a:pPr>
            <a:r>
              <a:rPr lang="en-US" sz="3600" dirty="0"/>
              <a:t>But Isaiah warns them that trusting Egypt is as foolish as trusting Assyria. </a:t>
            </a:r>
          </a:p>
          <a:p>
            <a:pPr marL="800100" indent="-571500">
              <a:spcBef>
                <a:spcPts val="600"/>
              </a:spcBef>
            </a:pPr>
            <a:r>
              <a:rPr lang="en-US" sz="3600" dirty="0"/>
              <a:t>Although it was unlikely that Egypt would turn on Judah as Assyria had, they were still only flesh and blood (31:3) and are </a:t>
            </a:r>
            <a:r>
              <a:rPr lang="en-US" sz="3600" b="1" i="1" dirty="0"/>
              <a:t>not</a:t>
            </a:r>
            <a:r>
              <a:rPr lang="en-US" sz="3600" dirty="0"/>
              <a:t> able to offer what</a:t>
            </a:r>
            <a:r>
              <a:rPr lang="en-US" sz="3600" b="1" i="1" dirty="0"/>
              <a:t> </a:t>
            </a:r>
            <a:r>
              <a:rPr lang="en-US" sz="3600" dirty="0"/>
              <a:t>the </a:t>
            </a:r>
            <a:r>
              <a:rPr lang="en-US" sz="3600" b="1" i="1" dirty="0"/>
              <a:t>LORD</a:t>
            </a:r>
            <a:r>
              <a:rPr lang="en-US" sz="3600" dirty="0"/>
              <a:t> can offer. </a:t>
            </a:r>
          </a:p>
        </p:txBody>
      </p:sp>
      <p:sp>
        <p:nvSpPr>
          <p:cNvPr id="5" name="TextBox 4">
            <a:extLst>
              <a:ext uri="{FF2B5EF4-FFF2-40B4-BE49-F238E27FC236}">
                <a16:creationId xmlns:a16="http://schemas.microsoft.com/office/drawing/2014/main" id="{473CEB4F-3DFA-912D-B3D0-4705330BCE2B}"/>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317). Zondervan Academic</a:t>
            </a:r>
          </a:p>
        </p:txBody>
      </p:sp>
    </p:spTree>
    <p:extLst>
      <p:ext uri="{BB962C8B-B14F-4D97-AF65-F5344CB8AC3E}">
        <p14:creationId xmlns:p14="http://schemas.microsoft.com/office/powerpoint/2010/main" val="3537203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12226"/>
          </a:xfrm>
        </p:spPr>
        <p:txBody>
          <a:bodyPr>
            <a:noAutofit/>
          </a:bodyPr>
          <a:lstStyle/>
          <a:p>
            <a:r>
              <a:rPr lang="en-US" sz="4000" dirty="0"/>
              <a:t>True Deliverance Is Found Not in Egypt But in the Lord (Isaiah 28-35)</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62939" y="1271526"/>
            <a:ext cx="8688762" cy="5303479"/>
          </a:xfrm>
        </p:spPr>
        <p:txBody>
          <a:bodyPr>
            <a:normAutofit/>
          </a:bodyPr>
          <a:lstStyle/>
          <a:p>
            <a:pPr marL="800100" indent="-571500">
              <a:spcBef>
                <a:spcPts val="600"/>
              </a:spcBef>
            </a:pPr>
            <a:r>
              <a:rPr lang="en-US" sz="3600" dirty="0"/>
              <a:t>Today we will begin looking specifically at Chapter 28 which breaks up into </a:t>
            </a:r>
            <a:r>
              <a:rPr lang="en-US" sz="3600" b="1" i="1" dirty="0"/>
              <a:t>four</a:t>
            </a:r>
            <a:r>
              <a:rPr lang="en-US" sz="3600" dirty="0"/>
              <a:t> parts: </a:t>
            </a:r>
          </a:p>
          <a:p>
            <a:pPr marL="1143000" lvl="1" indent="-571500">
              <a:spcBef>
                <a:spcPts val="600"/>
              </a:spcBef>
            </a:pPr>
            <a:r>
              <a:rPr lang="en-US" sz="3200" dirty="0"/>
              <a:t>Beauty and Glory – Lost and Found</a:t>
            </a:r>
            <a:br>
              <a:rPr lang="en-US" sz="3200" dirty="0"/>
            </a:br>
            <a:r>
              <a:rPr lang="en-US" sz="3200" dirty="0">
                <a:solidFill>
                  <a:srgbClr val="FFFF99"/>
                </a:solidFill>
              </a:rPr>
              <a:t>(Isaiah 28:1-6)</a:t>
            </a:r>
          </a:p>
          <a:p>
            <a:pPr marL="1143000" lvl="1" indent="-571500">
              <a:spcBef>
                <a:spcPts val="600"/>
              </a:spcBef>
            </a:pPr>
            <a:r>
              <a:rPr lang="en-US" sz="3200" dirty="0"/>
              <a:t>Corruption in Jerusalem </a:t>
            </a:r>
            <a:r>
              <a:rPr lang="en-US" sz="3200" dirty="0">
                <a:solidFill>
                  <a:srgbClr val="FFFF99"/>
                </a:solidFill>
              </a:rPr>
              <a:t>(Isaiah 28:7-13)</a:t>
            </a:r>
          </a:p>
          <a:p>
            <a:pPr marL="1143000" lvl="1" indent="-571500">
              <a:spcBef>
                <a:spcPts val="600"/>
              </a:spcBef>
            </a:pPr>
            <a:r>
              <a:rPr lang="en-US" sz="3200" dirty="0"/>
              <a:t>The Cornerstone </a:t>
            </a:r>
            <a:r>
              <a:rPr lang="en-US" sz="3200" dirty="0">
                <a:solidFill>
                  <a:srgbClr val="FFFF99"/>
                </a:solidFill>
              </a:rPr>
              <a:t>(Isaiah 28:14-22)</a:t>
            </a:r>
          </a:p>
          <a:p>
            <a:pPr marL="1143000" lvl="1" indent="-571500">
              <a:spcBef>
                <a:spcPts val="600"/>
              </a:spcBef>
            </a:pPr>
            <a:r>
              <a:rPr lang="en-US" sz="3200" dirty="0"/>
              <a:t>The Parable of the Farmer </a:t>
            </a:r>
            <a:br>
              <a:rPr lang="en-US" sz="3200" dirty="0"/>
            </a:br>
            <a:r>
              <a:rPr lang="en-US" sz="3200" dirty="0">
                <a:solidFill>
                  <a:srgbClr val="FFFF99"/>
                </a:solidFill>
              </a:rPr>
              <a:t>(Isaiah 28:23-29)</a:t>
            </a:r>
          </a:p>
        </p:txBody>
      </p:sp>
      <p:sp>
        <p:nvSpPr>
          <p:cNvPr id="5" name="TextBox 4">
            <a:extLst>
              <a:ext uri="{FF2B5EF4-FFF2-40B4-BE49-F238E27FC236}">
                <a16:creationId xmlns:a16="http://schemas.microsoft.com/office/drawing/2014/main" id="{473CEB4F-3DFA-912D-B3D0-4705330BCE2B}"/>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317). Zondervan Academic</a:t>
            </a:r>
          </a:p>
        </p:txBody>
      </p:sp>
    </p:spTree>
    <p:extLst>
      <p:ext uri="{BB962C8B-B14F-4D97-AF65-F5344CB8AC3E}">
        <p14:creationId xmlns:p14="http://schemas.microsoft.com/office/powerpoint/2010/main" val="3554546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0"/>
            <a:ext cx="9144000" cy="1039983"/>
          </a:xfrm>
        </p:spPr>
        <p:txBody>
          <a:bodyPr>
            <a:noAutofit/>
          </a:bodyPr>
          <a:lstStyle/>
          <a:p>
            <a:r>
              <a:rPr lang="en-US" sz="3600" dirty="0">
                <a:solidFill>
                  <a:srgbClr val="FFFF99"/>
                </a:solidFill>
              </a:rPr>
              <a:t>Beauty and Glory – Lost and Found</a:t>
            </a:r>
            <a:br>
              <a:rPr lang="en-US" sz="3600" dirty="0">
                <a:solidFill>
                  <a:srgbClr val="FFFF99"/>
                </a:solidFill>
              </a:rPr>
            </a:br>
            <a:r>
              <a:rPr lang="en-US" sz="3600" dirty="0"/>
              <a:t>(Isaiah 28:1-6)</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098850"/>
            <a:ext cx="8849665" cy="5759150"/>
          </a:xfrm>
        </p:spPr>
        <p:txBody>
          <a:bodyPr>
            <a:normAutofit fontScale="77500" lnSpcReduction="20000"/>
          </a:bodyPr>
          <a:lstStyle/>
          <a:p>
            <a:pPr marL="0" indent="0">
              <a:buNone/>
            </a:pPr>
            <a:r>
              <a:rPr lang="en-US" sz="3600" baseline="30000" dirty="0">
                <a:latin typeface="Cambria" panose="02040503050406030204" pitchFamily="18" charset="0"/>
                <a:ea typeface="Cambria" panose="02040503050406030204" pitchFamily="18" charset="0"/>
              </a:rPr>
              <a:t>28:1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splendid crown of Ephraim’s drunkards is doomed, the withering flower, its beautiful splendor, situated at the head of a rich valley, the crown of those overcome with wine. </a:t>
            </a:r>
            <a:r>
              <a:rPr lang="en-US" sz="3600" baseline="30000" dirty="0">
                <a:latin typeface="Cambria" panose="02040503050406030204" pitchFamily="18" charset="0"/>
                <a:ea typeface="Cambria" panose="02040503050406030204" pitchFamily="18" charset="0"/>
              </a:rPr>
              <a:t>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Look, the Lord sends a strong, powerful one. With the force of a hailstorm or a destructive windstorm, with the might of a driving, torrential rainstorm, he will knock that crown to the ground with his hand. </a:t>
            </a:r>
            <a:r>
              <a:rPr lang="en-US" sz="3600" baseline="30000" dirty="0">
                <a:latin typeface="Cambria" panose="02040503050406030204" pitchFamily="18" charset="0"/>
                <a:ea typeface="Cambria" panose="02040503050406030204" pitchFamily="18" charset="0"/>
              </a:rPr>
              <a:t>3</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splendid crown of Ephraim’s drunkards will be trampled underfoot. </a:t>
            </a:r>
            <a:r>
              <a:rPr lang="en-US" sz="3600" baseline="30000" dirty="0">
                <a:latin typeface="Cambria" panose="02040503050406030204" pitchFamily="18" charset="0"/>
                <a:ea typeface="Cambria" panose="02040503050406030204" pitchFamily="18" charset="0"/>
              </a:rPr>
              <a:t>4</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withering flower, its beautiful splendor, situated at the head of a rich valley, will be like an early fig before harvest— as soon as someone notices it, he grabs it and swallows it. </a:t>
            </a:r>
            <a:r>
              <a:rPr lang="en-US" sz="3600" baseline="30000" dirty="0">
                <a:latin typeface="Cambria" panose="02040503050406030204" pitchFamily="18" charset="0"/>
                <a:ea typeface="Cambria" panose="02040503050406030204" pitchFamily="18" charset="0"/>
              </a:rPr>
              <a:t>5</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that time the LORD of Heaven’s Armies will become a beautiful crown and a splendid diadem for the remnant of his people. </a:t>
            </a:r>
            <a:r>
              <a:rPr lang="en-US" sz="3600" baseline="30000" dirty="0">
                <a:latin typeface="Cambria" panose="02040503050406030204" pitchFamily="18" charset="0"/>
                <a:ea typeface="Cambria" panose="02040503050406030204" pitchFamily="18" charset="0"/>
              </a:rPr>
              <a:t>6</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will give discernment to the one who makes judicial decisions and strength to those who defend the city from attackers. </a:t>
            </a:r>
          </a:p>
        </p:txBody>
      </p:sp>
    </p:spTree>
    <p:extLst>
      <p:ext uri="{BB962C8B-B14F-4D97-AF65-F5344CB8AC3E}">
        <p14:creationId xmlns:p14="http://schemas.microsoft.com/office/powerpoint/2010/main" val="1351652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101719</TotalTime>
  <Words>4517</Words>
  <Application>Microsoft Office PowerPoint</Application>
  <PresentationFormat>On-screen Show (4:3)</PresentationFormat>
  <Paragraphs>174</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Cambria</vt:lpstr>
      <vt:lpstr>Candara</vt:lpstr>
      <vt:lpstr>Century Gothic</vt:lpstr>
      <vt:lpstr>Office Theme</vt:lpstr>
      <vt:lpstr>2_Office Theme</vt:lpstr>
      <vt:lpstr>Highlights     From the  Book of  Isaiah</vt:lpstr>
      <vt:lpstr>Outline of the Book of Isaiah</vt:lpstr>
      <vt:lpstr>True Deliverance Is Found Not in Egypt But in the Lord (Isaiah 28-35)</vt:lpstr>
      <vt:lpstr>True Deliverance Is Found Not in Egypt But in the Lord (Isaiah 28-35)</vt:lpstr>
      <vt:lpstr>True Deliverance Is Found Not in Egypt But in the Lord (Isaiah 28-35)</vt:lpstr>
      <vt:lpstr>Isaiah Timeline</vt:lpstr>
      <vt:lpstr>True Deliverance Is Found Not in Egypt But in the Lord (Isaiah 28-35)</vt:lpstr>
      <vt:lpstr>True Deliverance Is Found Not in Egypt But in the Lord (Isaiah 28-35)</vt:lpstr>
      <vt:lpstr>Beauty and Glory – Lost and Found (Isaiah 28:1-6)</vt:lpstr>
      <vt:lpstr>PowerPoint Presentation</vt:lpstr>
      <vt:lpstr>Samaria, the “Crown of Ephraim”</vt:lpstr>
      <vt:lpstr>PowerPoint Presentation</vt:lpstr>
      <vt:lpstr>PowerPoint Presentation</vt:lpstr>
      <vt:lpstr>PowerPoint Presentation</vt:lpstr>
      <vt:lpstr>PowerPoint Presentation</vt:lpstr>
      <vt:lpstr>PowerPoint Presentation</vt:lpstr>
      <vt:lpstr>Corruption in Jerusalem (Isaiah 28:7-13)</vt:lpstr>
      <vt:lpstr>PowerPoint Presentation</vt:lpstr>
      <vt:lpstr>PowerPoint Presentation</vt:lpstr>
      <vt:lpstr>PowerPoint Presentation</vt:lpstr>
      <vt:lpstr>PowerPoint Presentation</vt:lpstr>
      <vt:lpstr>New Testament Usage of  Isaiah 28:11-12</vt:lpstr>
      <vt:lpstr>PowerPoint Presentation</vt:lpstr>
      <vt:lpstr>PowerPoint Presentation</vt:lpstr>
      <vt:lpstr>PowerPoint Presentation</vt:lpstr>
      <vt:lpstr>PowerPoint Presentation</vt:lpstr>
      <vt:lpstr>Next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1266</cp:revision>
  <cp:lastPrinted>2023-08-13T14:22:28Z</cp:lastPrinted>
  <dcterms:created xsi:type="dcterms:W3CDTF">2022-12-04T03:23:23Z</dcterms:created>
  <dcterms:modified xsi:type="dcterms:W3CDTF">2023-08-13T14:29:05Z</dcterms:modified>
</cp:coreProperties>
</file>