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 id="2147483816" r:id="rId2"/>
  </p:sldMasterIdLst>
  <p:notesMasterIdLst>
    <p:notesMasterId r:id="rId29"/>
  </p:notesMasterIdLst>
  <p:handoutMasterIdLst>
    <p:handoutMasterId r:id="rId30"/>
  </p:handoutMasterIdLst>
  <p:sldIdLst>
    <p:sldId id="3909" r:id="rId3"/>
    <p:sldId id="3934" r:id="rId4"/>
    <p:sldId id="3900" r:id="rId5"/>
    <p:sldId id="3905" r:id="rId6"/>
    <p:sldId id="3955" r:id="rId7"/>
    <p:sldId id="3956" r:id="rId8"/>
    <p:sldId id="3948" r:id="rId9"/>
    <p:sldId id="3941" r:id="rId10"/>
    <p:sldId id="3946" r:id="rId11"/>
    <p:sldId id="3940" r:id="rId12"/>
    <p:sldId id="3950" r:id="rId13"/>
    <p:sldId id="3953" r:id="rId14"/>
    <p:sldId id="3945" r:id="rId15"/>
    <p:sldId id="3961" r:id="rId16"/>
    <p:sldId id="3962" r:id="rId17"/>
    <p:sldId id="3963" r:id="rId18"/>
    <p:sldId id="3964" r:id="rId19"/>
    <p:sldId id="3943" r:id="rId20"/>
    <p:sldId id="3944" r:id="rId21"/>
    <p:sldId id="3952" r:id="rId22"/>
    <p:sldId id="3965" r:id="rId23"/>
    <p:sldId id="3951" r:id="rId24"/>
    <p:sldId id="3957" r:id="rId25"/>
    <p:sldId id="3958" r:id="rId26"/>
    <p:sldId id="3959" r:id="rId27"/>
    <p:sldId id="3966" r:id="rId28"/>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FF99"/>
    <a:srgbClr val="F4B183"/>
    <a:srgbClr val="FFF4E7"/>
    <a:srgbClr val="FFF2CC"/>
    <a:srgbClr val="3D481F"/>
    <a:srgbClr val="334017"/>
    <a:srgbClr val="FFCCCC"/>
    <a:srgbClr val="3E491F"/>
    <a:srgbClr val="34401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148" autoAdjust="0"/>
    <p:restoredTop sz="94636" autoAdjust="0"/>
  </p:normalViewPr>
  <p:slideViewPr>
    <p:cSldViewPr snapToGrid="0">
      <p:cViewPr varScale="1">
        <p:scale>
          <a:sx n="162" d="100"/>
          <a:sy n="162" d="100"/>
        </p:scale>
        <p:origin x="1096" y="100"/>
      </p:cViewPr>
      <p:guideLst/>
    </p:cSldViewPr>
  </p:slideViewPr>
  <p:notesTextViewPr>
    <p:cViewPr>
      <p:scale>
        <a:sx n="1" d="1"/>
        <a:sy n="1" d="1"/>
      </p:scale>
      <p:origin x="0" y="0"/>
    </p:cViewPr>
  </p:notesTextViewPr>
  <p:sorterViewPr>
    <p:cViewPr>
      <p:scale>
        <a:sx n="100" d="100"/>
        <a:sy n="100" d="100"/>
      </p:scale>
      <p:origin x="0" y="-47284"/>
    </p:cViewPr>
  </p:sorterViewPr>
  <p:notesViewPr>
    <p:cSldViewPr snapToGrid="0">
      <p:cViewPr varScale="1">
        <p:scale>
          <a:sx n="122" d="100"/>
          <a:sy n="122" d="100"/>
        </p:scale>
        <p:origin x="4932" y="96"/>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handoutMaster" Target="handoutMasters/handoutMaster1.xml"/><Relationship Id="rId8" Type="http://schemas.openxmlformats.org/officeDocument/2006/relationships/slide" Target="slides/slide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6D050F2-B705-22B0-17E5-C826B5D73077}"/>
              </a:ext>
            </a:extLst>
          </p:cNvPr>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a:extLst>
              <a:ext uri="{FF2B5EF4-FFF2-40B4-BE49-F238E27FC236}">
                <a16:creationId xmlns:a16="http://schemas.microsoft.com/office/drawing/2014/main" id="{9A68D3AA-DD06-9A33-8DC5-B8D77E9ECFF7}"/>
              </a:ext>
            </a:extLst>
          </p:cNvPr>
          <p:cNvSpPr>
            <a:spLocks noGrp="1"/>
          </p:cNvSpPr>
          <p:nvPr>
            <p:ph type="dt" sz="quarter" idx="1"/>
          </p:nvPr>
        </p:nvSpPr>
        <p:spPr>
          <a:xfrm>
            <a:off x="4023092" y="0"/>
            <a:ext cx="3077739" cy="471054"/>
          </a:xfrm>
          <a:prstGeom prst="rect">
            <a:avLst/>
          </a:prstGeom>
        </p:spPr>
        <p:txBody>
          <a:bodyPr vert="horz" lIns="94229" tIns="47114" rIns="94229" bIns="47114" rtlCol="0"/>
          <a:lstStyle>
            <a:lvl1pPr algn="r">
              <a:defRPr sz="1200"/>
            </a:lvl1pPr>
          </a:lstStyle>
          <a:p>
            <a:fld id="{9C46CDA2-243C-4BE4-BB8A-CCE78D818377}" type="datetimeFigureOut">
              <a:rPr lang="en-US" smtClean="0"/>
              <a:t>8/18/2023</a:t>
            </a:fld>
            <a:endParaRPr lang="en-US"/>
          </a:p>
        </p:txBody>
      </p:sp>
      <p:sp>
        <p:nvSpPr>
          <p:cNvPr id="4" name="Footer Placeholder 3">
            <a:extLst>
              <a:ext uri="{FF2B5EF4-FFF2-40B4-BE49-F238E27FC236}">
                <a16:creationId xmlns:a16="http://schemas.microsoft.com/office/drawing/2014/main" id="{C3D82612-C319-9F33-BE08-ACC0E330D2D7}"/>
              </a:ext>
            </a:extLst>
          </p:cNvPr>
          <p:cNvSpPr>
            <a:spLocks noGrp="1"/>
          </p:cNvSpPr>
          <p:nvPr>
            <p:ph type="ftr" sz="quarter" idx="2"/>
          </p:nvPr>
        </p:nvSpPr>
        <p:spPr>
          <a:xfrm>
            <a:off x="0" y="8917422"/>
            <a:ext cx="3077739" cy="471053"/>
          </a:xfrm>
          <a:prstGeom prst="rect">
            <a:avLst/>
          </a:prstGeom>
        </p:spPr>
        <p:txBody>
          <a:bodyPr vert="horz" lIns="94229" tIns="47114" rIns="94229" bIns="47114" rtlCol="0" anchor="b"/>
          <a:lstStyle>
            <a:lvl1pPr algn="l">
              <a:defRPr sz="1200"/>
            </a:lvl1pPr>
          </a:lstStyle>
          <a:p>
            <a:r>
              <a:rPr lang="en-US"/>
              <a:t>http://purifiedbyfaith.com/Isaiah/Isaiah.htm</a:t>
            </a:r>
          </a:p>
        </p:txBody>
      </p:sp>
      <p:sp>
        <p:nvSpPr>
          <p:cNvPr id="5" name="Slide Number Placeholder 4">
            <a:extLst>
              <a:ext uri="{FF2B5EF4-FFF2-40B4-BE49-F238E27FC236}">
                <a16:creationId xmlns:a16="http://schemas.microsoft.com/office/drawing/2014/main" id="{6D2CB308-4E45-9087-D1EF-880A281B03A3}"/>
              </a:ext>
            </a:extLst>
          </p:cNvPr>
          <p:cNvSpPr>
            <a:spLocks noGrp="1"/>
          </p:cNvSpPr>
          <p:nvPr>
            <p:ph type="sldNum" sz="quarter" idx="3"/>
          </p:nvPr>
        </p:nvSpPr>
        <p:spPr>
          <a:xfrm>
            <a:off x="4023092" y="8917422"/>
            <a:ext cx="3077739" cy="471053"/>
          </a:xfrm>
          <a:prstGeom prst="rect">
            <a:avLst/>
          </a:prstGeom>
        </p:spPr>
        <p:txBody>
          <a:bodyPr vert="horz" lIns="94229" tIns="47114" rIns="94229" bIns="47114" rtlCol="0" anchor="b"/>
          <a:lstStyle>
            <a:lvl1pPr algn="r">
              <a:defRPr sz="1200"/>
            </a:lvl1pPr>
          </a:lstStyle>
          <a:p>
            <a:fld id="{D3B2534E-7144-40B4-918B-7E2BA6B00A45}" type="slidenum">
              <a:rPr lang="en-US" smtClean="0"/>
              <a:t>‹#›</a:t>
            </a:fld>
            <a:endParaRPr lang="en-US"/>
          </a:p>
        </p:txBody>
      </p:sp>
    </p:spTree>
    <p:extLst>
      <p:ext uri="{BB962C8B-B14F-4D97-AF65-F5344CB8AC3E}">
        <p14:creationId xmlns:p14="http://schemas.microsoft.com/office/powerpoint/2010/main" val="2042909668"/>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idx="1"/>
          </p:nvPr>
        </p:nvSpPr>
        <p:spPr>
          <a:xfrm>
            <a:off x="4023092" y="0"/>
            <a:ext cx="3077739" cy="471054"/>
          </a:xfrm>
          <a:prstGeom prst="rect">
            <a:avLst/>
          </a:prstGeom>
        </p:spPr>
        <p:txBody>
          <a:bodyPr vert="horz" lIns="94229" tIns="47114" rIns="94229" bIns="47114" rtlCol="0"/>
          <a:lstStyle>
            <a:lvl1pPr algn="r">
              <a:defRPr sz="1200"/>
            </a:lvl1pPr>
          </a:lstStyle>
          <a:p>
            <a:fld id="{495968A8-64DE-47C8-ACE8-5907827ACF34}" type="datetimeFigureOut">
              <a:rPr lang="en-US" smtClean="0"/>
              <a:t>8/18/2023</a:t>
            </a:fld>
            <a:endParaRPr lang="en-US"/>
          </a:p>
        </p:txBody>
      </p:sp>
      <p:sp>
        <p:nvSpPr>
          <p:cNvPr id="4" name="Slide Image Placeholder 3"/>
          <p:cNvSpPr>
            <a:spLocks noGrp="1" noRot="1" noChangeAspect="1"/>
          </p:cNvSpPr>
          <p:nvPr>
            <p:ph type="sldImg" idx="2"/>
          </p:nvPr>
        </p:nvSpPr>
        <p:spPr>
          <a:xfrm>
            <a:off x="1438275" y="1173163"/>
            <a:ext cx="4225925" cy="3168650"/>
          </a:xfrm>
          <a:prstGeom prst="rect">
            <a:avLst/>
          </a:prstGeom>
          <a:noFill/>
          <a:ln w="12700">
            <a:solidFill>
              <a:prstClr val="black"/>
            </a:solidFill>
          </a:ln>
        </p:spPr>
        <p:txBody>
          <a:bodyPr vert="horz" lIns="94229" tIns="47114" rIns="94229" bIns="47114" rtlCol="0" anchor="ctr"/>
          <a:lstStyle/>
          <a:p>
            <a:endParaRPr lang="en-US"/>
          </a:p>
        </p:txBody>
      </p:sp>
      <p:sp>
        <p:nvSpPr>
          <p:cNvPr id="5" name="Notes Placeholder 4"/>
          <p:cNvSpPr>
            <a:spLocks noGrp="1"/>
          </p:cNvSpPr>
          <p:nvPr>
            <p:ph type="body" sz="quarter" idx="3"/>
          </p:nvPr>
        </p:nvSpPr>
        <p:spPr>
          <a:xfrm>
            <a:off x="710248" y="4518204"/>
            <a:ext cx="5681980" cy="3696712"/>
          </a:xfrm>
          <a:prstGeom prst="rect">
            <a:avLst/>
          </a:prstGeom>
        </p:spPr>
        <p:txBody>
          <a:bodyPr vert="horz" lIns="94229" tIns="47114" rIns="94229" bIns="4711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71053"/>
          </a:xfrm>
          <a:prstGeom prst="rect">
            <a:avLst/>
          </a:prstGeom>
        </p:spPr>
        <p:txBody>
          <a:bodyPr vert="horz" lIns="94229" tIns="47114" rIns="94229" bIns="47114" rtlCol="0" anchor="b"/>
          <a:lstStyle>
            <a:lvl1pPr algn="l">
              <a:defRPr sz="1200"/>
            </a:lvl1pPr>
          </a:lstStyle>
          <a:p>
            <a:r>
              <a:rPr lang="en-US"/>
              <a:t>http://purifiedbyfaith.com/Isaiah/Isaiah.htm</a:t>
            </a:r>
          </a:p>
        </p:txBody>
      </p:sp>
      <p:sp>
        <p:nvSpPr>
          <p:cNvPr id="7" name="Slide Number Placeholder 6"/>
          <p:cNvSpPr>
            <a:spLocks noGrp="1"/>
          </p:cNvSpPr>
          <p:nvPr>
            <p:ph type="sldNum" sz="quarter" idx="5"/>
          </p:nvPr>
        </p:nvSpPr>
        <p:spPr>
          <a:xfrm>
            <a:off x="4023092" y="8917422"/>
            <a:ext cx="3077739" cy="471053"/>
          </a:xfrm>
          <a:prstGeom prst="rect">
            <a:avLst/>
          </a:prstGeom>
        </p:spPr>
        <p:txBody>
          <a:bodyPr vert="horz" lIns="94229" tIns="47114" rIns="94229" bIns="47114" rtlCol="0" anchor="b"/>
          <a:lstStyle>
            <a:lvl1pPr algn="r">
              <a:defRPr sz="1200"/>
            </a:lvl1pPr>
          </a:lstStyle>
          <a:p>
            <a:fld id="{B78FD6F2-DA5A-4383-88C2-0A1D32D7323F}" type="slidenum">
              <a:rPr lang="en-US" smtClean="0"/>
              <a:t>‹#›</a:t>
            </a:fld>
            <a:endParaRPr lang="en-US"/>
          </a:p>
        </p:txBody>
      </p:sp>
    </p:spTree>
    <p:extLst>
      <p:ext uri="{BB962C8B-B14F-4D97-AF65-F5344CB8AC3E}">
        <p14:creationId xmlns:p14="http://schemas.microsoft.com/office/powerpoint/2010/main" val="2536152781"/>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02AB77-487A-CC2B-ACF6-94DC113A73E9}"/>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5E1D5E2C-365B-D2DD-CFBE-34511E03293B}"/>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4D250012-B16C-E6B3-1135-9DDED2153C1C}"/>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8/18/2023</a:t>
            </a:fld>
            <a:endParaRPr lang="en-US"/>
          </a:p>
        </p:txBody>
      </p:sp>
      <p:sp>
        <p:nvSpPr>
          <p:cNvPr id="5" name="Footer Placeholder 4">
            <a:extLst>
              <a:ext uri="{FF2B5EF4-FFF2-40B4-BE49-F238E27FC236}">
                <a16:creationId xmlns:a16="http://schemas.microsoft.com/office/drawing/2014/main" id="{F22E8138-1B51-C3C1-A56D-E7378E02A4A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7C5A051-833C-F097-0163-0DE7828FD56B}"/>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16449965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7B7CDE-6A48-EDB8-49BF-EED5573444F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186AB15-130B-B498-CBA2-F02B539D3AD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C785008-485D-300B-FE28-FD64D465CD03}"/>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8/18/2023</a:t>
            </a:fld>
            <a:endParaRPr lang="en-US"/>
          </a:p>
        </p:txBody>
      </p:sp>
      <p:sp>
        <p:nvSpPr>
          <p:cNvPr id="5" name="Footer Placeholder 4">
            <a:extLst>
              <a:ext uri="{FF2B5EF4-FFF2-40B4-BE49-F238E27FC236}">
                <a16:creationId xmlns:a16="http://schemas.microsoft.com/office/drawing/2014/main" id="{A104E38C-BF2D-EFB0-F248-4EB5C202B5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4ACD659-9E26-5BF8-A5F8-DE8143D9046E}"/>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42157335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CB24557-7F9A-2497-5FE6-AE81CDD1B28C}"/>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63107AF-F674-233C-8BE3-B93A8819C780}"/>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EFF0A74-074B-045E-87F8-F14CA0F55732}"/>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8/18/2023</a:t>
            </a:fld>
            <a:endParaRPr lang="en-US"/>
          </a:p>
        </p:txBody>
      </p:sp>
      <p:sp>
        <p:nvSpPr>
          <p:cNvPr id="5" name="Footer Placeholder 4">
            <a:extLst>
              <a:ext uri="{FF2B5EF4-FFF2-40B4-BE49-F238E27FC236}">
                <a16:creationId xmlns:a16="http://schemas.microsoft.com/office/drawing/2014/main" id="{C002A128-B25E-4D40-250D-26BFFE7C366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D36E019-3400-0882-28F5-938FC3C5C581}"/>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30103208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7C3684F-6E02-41A5-B07B-A82B4A395C65}" type="datetimeFigureOut">
              <a:rPr lang="en-US" smtClean="0"/>
              <a:t>8/18/2023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17719930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normAutofit/>
          </a:bodyPr>
          <a:lstStyle>
            <a:lvl1pPr>
              <a:defRPr sz="2800"/>
            </a:lvl1pPr>
            <a:lvl2pPr>
              <a:defRPr sz="2400"/>
            </a:lvl2pPr>
            <a:lvl3pPr>
              <a:defRPr sz="20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8/18/2023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5200357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7C3684F-6E02-41A5-B07B-A82B4A395C65}" type="datetimeFigureOut">
              <a:rPr lang="en-US" smtClean="0"/>
              <a:t>8/18/2023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37496699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7C3684F-6E02-41A5-B07B-A82B4A395C65}" type="datetimeFigureOut">
              <a:rPr lang="en-US" smtClean="0"/>
              <a:t>8/18/2023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14121489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7C3684F-6E02-41A5-B07B-A82B4A395C65}" type="datetimeFigureOut">
              <a:rPr lang="en-US" smtClean="0"/>
              <a:t>8/18/2023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415266382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7C3684F-6E02-41A5-B07B-A82B4A395C65}" type="datetimeFigureOut">
              <a:rPr lang="en-US" smtClean="0"/>
              <a:t>8/18/2023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99012747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C3684F-6E02-41A5-B07B-A82B4A395C65}" type="datetimeFigureOut">
              <a:rPr lang="en-US" smtClean="0"/>
              <a:t>8/18/2023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426227597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t>8/18/2023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39538823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gradFill>
          <a:gsLst>
            <a:gs pos="0">
              <a:srgbClr val="3D481F"/>
            </a:gs>
            <a:gs pos="100000">
              <a:srgbClr val="334017"/>
            </a:gs>
          </a:gsLst>
          <a:lin ang="1080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F40CA6-7632-25D4-B48A-BFA8A91319E9}"/>
              </a:ext>
            </a:extLst>
          </p:cNvPr>
          <p:cNvSpPr>
            <a:spLocks noGrp="1"/>
          </p:cNvSpPr>
          <p:nvPr>
            <p:ph type="title"/>
          </p:nvPr>
        </p:nvSpPr>
        <p:spPr>
          <a:xfrm>
            <a:off x="0" y="0"/>
            <a:ext cx="9144000" cy="896145"/>
          </a:xfrm>
        </p:spPr>
        <p:txBody>
          <a:bodyPr>
            <a:normAutofit/>
          </a:bodyPr>
          <a:lstStyle>
            <a:lvl1pPr algn="ctr">
              <a:defRPr sz="4800" b="1">
                <a:solidFill>
                  <a:srgbClr val="FFFF99"/>
                </a:solidFill>
                <a:latin typeface="Century Gothic" panose="020B0502020202020204" pitchFamily="34"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5435CAD6-6C27-7A82-467E-BD3D43667402}"/>
              </a:ext>
            </a:extLst>
          </p:cNvPr>
          <p:cNvSpPr>
            <a:spLocks noGrp="1"/>
          </p:cNvSpPr>
          <p:nvPr>
            <p:ph idx="1"/>
          </p:nvPr>
        </p:nvSpPr>
        <p:spPr>
          <a:xfrm>
            <a:off x="364975" y="1047832"/>
            <a:ext cx="8449370" cy="5278403"/>
          </a:xfrm>
        </p:spPr>
        <p:txBody>
          <a:bodyPr>
            <a:normAutofit/>
          </a:bodyPr>
          <a:lstStyle>
            <a:lvl1pPr>
              <a:defRPr sz="3200">
                <a:solidFill>
                  <a:schemeClr val="bg1"/>
                </a:solidFill>
              </a:defRPr>
            </a:lvl1pPr>
            <a:lvl2pPr>
              <a:defRPr sz="2800">
                <a:solidFill>
                  <a:schemeClr val="bg1"/>
                </a:solidFill>
              </a:defRPr>
            </a:lvl2pPr>
            <a:lvl3pPr>
              <a:defRPr sz="2000">
                <a:solidFill>
                  <a:schemeClr val="bg1"/>
                </a:solidFill>
              </a:defRPr>
            </a:lvl3pPr>
            <a:lvl4pPr>
              <a:defRPr sz="1800">
                <a:solidFill>
                  <a:schemeClr val="bg1"/>
                </a:solidFill>
              </a:defRPr>
            </a:lvl4pPr>
            <a:lvl5pPr>
              <a:defRPr sz="1800">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E638947B-5521-3397-C94B-6EDAF3D7E541}"/>
              </a:ext>
            </a:extLst>
          </p:cNvPr>
          <p:cNvSpPr>
            <a:spLocks noGrp="1"/>
          </p:cNvSpPr>
          <p:nvPr>
            <p:ph type="ftr" sz="quarter" idx="11"/>
          </p:nvPr>
        </p:nvSpPr>
        <p:spPr>
          <a:xfrm>
            <a:off x="0" y="6492875"/>
            <a:ext cx="9144000" cy="365125"/>
          </a:xfrm>
        </p:spPr>
        <p:txBody>
          <a:bodyPr/>
          <a:lstStyle>
            <a:lvl1pPr algn="l">
              <a:defRPr sz="1800">
                <a:solidFill>
                  <a:schemeClr val="bg1"/>
                </a:solidFill>
              </a:defRPr>
            </a:lvl1pPr>
          </a:lstStyle>
          <a:p>
            <a:r>
              <a:rPr lang="en-US"/>
              <a:t>Footer</a:t>
            </a:r>
            <a:endParaRPr lang="en-US" dirty="0"/>
          </a:p>
        </p:txBody>
      </p:sp>
    </p:spTree>
    <p:extLst>
      <p:ext uri="{BB962C8B-B14F-4D97-AF65-F5344CB8AC3E}">
        <p14:creationId xmlns:p14="http://schemas.microsoft.com/office/powerpoint/2010/main" val="121330116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t>8/18/2023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95383792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8/18/2023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0091238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8/18/2023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7914916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2EFDE3-4C31-932F-C15E-1ACF814F1020}"/>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97C8FBD2-43D8-4C19-977D-583994355495}"/>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4AD6EDB-B552-2B48-2A4B-ACF1F1B6E50B}"/>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8/18/2023</a:t>
            </a:fld>
            <a:endParaRPr lang="en-US"/>
          </a:p>
        </p:txBody>
      </p:sp>
      <p:sp>
        <p:nvSpPr>
          <p:cNvPr id="5" name="Footer Placeholder 4">
            <a:extLst>
              <a:ext uri="{FF2B5EF4-FFF2-40B4-BE49-F238E27FC236}">
                <a16:creationId xmlns:a16="http://schemas.microsoft.com/office/drawing/2014/main" id="{AEE4F342-91BE-6EEE-8ADC-741967A1568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5F84FE7-5F44-3368-149B-B9651396EE0E}"/>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3592309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7D7404-C9B0-1AE3-C397-FAAA137F7F4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E94BD34-B193-A1C3-51DA-AF91DC2CCBDC}"/>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AB51081-C60F-DED8-2436-24B862136439}"/>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CBFBB94-90A8-F8FC-967B-84DB0A7B4295}"/>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8/18/2023</a:t>
            </a:fld>
            <a:endParaRPr lang="en-US"/>
          </a:p>
        </p:txBody>
      </p:sp>
      <p:sp>
        <p:nvSpPr>
          <p:cNvPr id="6" name="Footer Placeholder 5">
            <a:extLst>
              <a:ext uri="{FF2B5EF4-FFF2-40B4-BE49-F238E27FC236}">
                <a16:creationId xmlns:a16="http://schemas.microsoft.com/office/drawing/2014/main" id="{700EE73D-3696-BECE-C8B3-4D5DE43FAAC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0BE6DE2-C09A-F5BD-2960-7EB53FAD0660}"/>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262053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74CCA-7B59-179B-85D3-4D30970FE9B1}"/>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7CAA025-89AA-816C-2BCF-30160B3E999D}"/>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0655EB38-B8D4-6F57-912F-254232804469}"/>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6909745-13BC-AD72-660A-7C76352CE4C8}"/>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7DCE41B4-D4B3-68FD-B42C-5F8701719B9C}"/>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E6C55AD-B154-C65C-B81E-B7A9F198C462}"/>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8/18/2023</a:t>
            </a:fld>
            <a:endParaRPr lang="en-US"/>
          </a:p>
        </p:txBody>
      </p:sp>
      <p:sp>
        <p:nvSpPr>
          <p:cNvPr id="8" name="Footer Placeholder 7">
            <a:extLst>
              <a:ext uri="{FF2B5EF4-FFF2-40B4-BE49-F238E27FC236}">
                <a16:creationId xmlns:a16="http://schemas.microsoft.com/office/drawing/2014/main" id="{A8AAD716-F2EA-9743-B03F-56A781D6B2D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1959F30-DB59-6E43-0343-E63D131464A5}"/>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15496393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E51379-91C6-EADA-843E-AAF82B2EF0D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35EB847-734C-2F82-8FFB-9757D1FC7EA5}"/>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8/18/2023</a:t>
            </a:fld>
            <a:endParaRPr lang="en-US"/>
          </a:p>
        </p:txBody>
      </p:sp>
      <p:sp>
        <p:nvSpPr>
          <p:cNvPr id="4" name="Footer Placeholder 3">
            <a:extLst>
              <a:ext uri="{FF2B5EF4-FFF2-40B4-BE49-F238E27FC236}">
                <a16:creationId xmlns:a16="http://schemas.microsoft.com/office/drawing/2014/main" id="{A8D90EAD-B22D-0ADA-9985-3A4081C24B7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0E7D041-5C2D-6229-D4E9-5EF75A18AB2B}"/>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19645861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AD377EE-D810-B322-03EF-4A5E9735506D}"/>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8/18/2023</a:t>
            </a:fld>
            <a:endParaRPr lang="en-US"/>
          </a:p>
        </p:txBody>
      </p:sp>
      <p:sp>
        <p:nvSpPr>
          <p:cNvPr id="3" name="Footer Placeholder 2">
            <a:extLst>
              <a:ext uri="{FF2B5EF4-FFF2-40B4-BE49-F238E27FC236}">
                <a16:creationId xmlns:a16="http://schemas.microsoft.com/office/drawing/2014/main" id="{1C9BDFDF-E4CC-0BE1-9686-85C9A5AEC5E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E373F9B-9295-EFC5-72C6-AEE3AA04C391}"/>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741451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3BF13F-C5E7-411E-3139-66D2B2F92A2E}"/>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02B1C6DE-6BDC-754B-1030-90000660C0C4}"/>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CCDC634-E992-FFC7-5E95-C09E32FCCC84}"/>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1FFF0504-E538-AEA6-DA07-85DE0B2BC16F}"/>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8/18/2023</a:t>
            </a:fld>
            <a:endParaRPr lang="en-US"/>
          </a:p>
        </p:txBody>
      </p:sp>
      <p:sp>
        <p:nvSpPr>
          <p:cNvPr id="6" name="Footer Placeholder 5">
            <a:extLst>
              <a:ext uri="{FF2B5EF4-FFF2-40B4-BE49-F238E27FC236}">
                <a16:creationId xmlns:a16="http://schemas.microsoft.com/office/drawing/2014/main" id="{5C131B50-9F9E-5E07-2B9E-BA8A162E1D7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F9E9388-3D8D-5C5E-496D-959ECB0F07A6}"/>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18855351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C8185E-456F-DBF4-01DC-AA58F669C46B}"/>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FABAC5F3-E8E2-1769-A98E-0D722CCD448F}"/>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C2F77438-FF38-4876-7603-E44DC78FF275}"/>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3F231DF7-1A17-170B-F324-B4658DEF8622}"/>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8/18/2023</a:t>
            </a:fld>
            <a:endParaRPr lang="en-US"/>
          </a:p>
        </p:txBody>
      </p:sp>
      <p:sp>
        <p:nvSpPr>
          <p:cNvPr id="6" name="Footer Placeholder 5">
            <a:extLst>
              <a:ext uri="{FF2B5EF4-FFF2-40B4-BE49-F238E27FC236}">
                <a16:creationId xmlns:a16="http://schemas.microsoft.com/office/drawing/2014/main" id="{7C8B79E2-B300-6A1E-9B9B-B3A6249216C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801AC83-6463-B1C9-720A-0A8E9D597830}"/>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7808992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3D481F"/>
            </a:gs>
            <a:gs pos="100000">
              <a:srgbClr val="334017"/>
            </a:gs>
          </a:gsLst>
          <a:lin ang="10800000" scaled="0"/>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86B16CA-9AA2-7FDF-7B0C-5E3786063340}"/>
              </a:ext>
            </a:extLst>
          </p:cNvPr>
          <p:cNvSpPr>
            <a:spLocks noGrp="1"/>
          </p:cNvSpPr>
          <p:nvPr>
            <p:ph type="title"/>
          </p:nvPr>
        </p:nvSpPr>
        <p:spPr>
          <a:xfrm>
            <a:off x="0" y="0"/>
            <a:ext cx="9144000" cy="820213"/>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a:extLst>
              <a:ext uri="{FF2B5EF4-FFF2-40B4-BE49-F238E27FC236}">
                <a16:creationId xmlns:a16="http://schemas.microsoft.com/office/drawing/2014/main" id="{699A3427-95DE-CABD-A825-2118C7DA8262}"/>
              </a:ext>
            </a:extLst>
          </p:cNvPr>
          <p:cNvSpPr>
            <a:spLocks noGrp="1"/>
          </p:cNvSpPr>
          <p:nvPr>
            <p:ph type="body" idx="1"/>
          </p:nvPr>
        </p:nvSpPr>
        <p:spPr>
          <a:xfrm>
            <a:off x="290410" y="985040"/>
            <a:ext cx="8527860" cy="519192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BD5F239E-E35A-7E8A-F4E8-62FDEE17AACB}"/>
              </a:ext>
            </a:extLst>
          </p:cNvPr>
          <p:cNvSpPr>
            <a:spLocks noGrp="1"/>
          </p:cNvSpPr>
          <p:nvPr>
            <p:ph type="ftr" sz="quarter" idx="3"/>
          </p:nvPr>
        </p:nvSpPr>
        <p:spPr>
          <a:xfrm>
            <a:off x="0" y="6492875"/>
            <a:ext cx="9143999" cy="365125"/>
          </a:xfrm>
          <a:prstGeom prst="rect">
            <a:avLst/>
          </a:prstGeom>
        </p:spPr>
        <p:txBody>
          <a:bodyPr vert="horz" lIns="91440" tIns="45720" rIns="91440" bIns="45720" rtlCol="0" anchor="ctr"/>
          <a:lstStyle>
            <a:lvl1pPr algn="ctr">
              <a:defRPr sz="1800">
                <a:solidFill>
                  <a:schemeClr val="bg1"/>
                </a:solidFill>
              </a:defRPr>
            </a:lvl1pPr>
          </a:lstStyle>
          <a:p>
            <a:endParaRPr lang="en-US" dirty="0"/>
          </a:p>
        </p:txBody>
      </p:sp>
    </p:spTree>
    <p:extLst>
      <p:ext uri="{BB962C8B-B14F-4D97-AF65-F5344CB8AC3E}">
        <p14:creationId xmlns:p14="http://schemas.microsoft.com/office/powerpoint/2010/main" val="341227461"/>
      </p:ext>
    </p:extLst>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defTabSz="685800" rtl="0" eaLnBrk="1" latinLnBrk="0" hangingPunct="1">
        <a:lnSpc>
          <a:spcPct val="90000"/>
        </a:lnSpc>
        <a:spcBef>
          <a:spcPct val="0"/>
        </a:spcBef>
        <a:buNone/>
        <a:defRPr sz="5400" b="1" kern="1200">
          <a:solidFill>
            <a:srgbClr val="FFFF99"/>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3200" kern="1200">
          <a:solidFill>
            <a:schemeClr val="bg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2800" kern="1200">
          <a:solidFill>
            <a:schemeClr val="bg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2000" kern="1200">
          <a:solidFill>
            <a:schemeClr val="bg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800" kern="1200">
          <a:solidFill>
            <a:schemeClr val="bg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800" kern="1200">
          <a:solidFill>
            <a:schemeClr val="bg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C3684F-6E02-41A5-B07B-A82B4A395C65}" type="datetimeFigureOut">
              <a:rPr lang="en-US" smtClean="0"/>
              <a:t>8/18/2023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491E89-5284-4F18-A16A-D3C9C617FE73}" type="slidenum">
              <a:rPr lang="en-US" smtClean="0"/>
              <a:t>‹#›</a:t>
            </a:fld>
            <a:endParaRPr lang="en-US"/>
          </a:p>
        </p:txBody>
      </p:sp>
    </p:spTree>
    <p:extLst>
      <p:ext uri="{BB962C8B-B14F-4D97-AF65-F5344CB8AC3E}">
        <p14:creationId xmlns:p14="http://schemas.microsoft.com/office/powerpoint/2010/main" val="389328123"/>
      </p:ext>
    </p:extLst>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wikiart.org/en/ernest-meissonier/isaiah" TargetMode="External"/><Relationship Id="rId2" Type="http://schemas.openxmlformats.org/officeDocument/2006/relationships/image" Target="../media/image1.jpg"/><Relationship Id="rId1" Type="http://schemas.openxmlformats.org/officeDocument/2006/relationships/slideLayout" Target="../slideLayouts/slideLayout6.xml"/><Relationship Id="rId4" Type="http://schemas.openxmlformats.org/officeDocument/2006/relationships/hyperlink" Target="http://www.purifiedbyfaith.com/Isaiah/Hebrews.ht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17.xml"/><Relationship Id="rId1" Type="http://schemas.openxmlformats.org/officeDocument/2006/relationships/themeOverride" Target="../theme/themeOverride2.xml"/><Relationship Id="rId4" Type="http://schemas.openxmlformats.org/officeDocument/2006/relationships/hyperlink" Target="https://www.weareteachers.com/moving-beyond-classroom-discussions/" TargetMode="External"/></Relationships>
</file>

<file path=ppt/slides/_rels/slide2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13.xml"/><Relationship Id="rId1" Type="http://schemas.openxmlformats.org/officeDocument/2006/relationships/themeOverride" Target="../theme/themeOverride3.xml"/></Relationships>
</file>

<file path=ppt/slides/_rels/slide2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13.xml"/><Relationship Id="rId1" Type="http://schemas.openxmlformats.org/officeDocument/2006/relationships/themeOverride" Target="../theme/themeOverride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6.xml"/><Relationship Id="rId1" Type="http://schemas.openxmlformats.org/officeDocument/2006/relationships/themeOverride" Target="../theme/themeOverride1.xml"/><Relationship Id="rId4" Type="http://schemas.openxmlformats.org/officeDocument/2006/relationships/hyperlink" Target="https://www.nickhelliwell.ca/i-lay-a-stone-in-zion"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C42644EB-3F5F-EA2D-2D0C-28D56C902CD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17" y="0"/>
            <a:ext cx="9136766" cy="6858000"/>
          </a:xfrm>
          <a:prstGeom prst="rect">
            <a:avLst/>
          </a:prstGeom>
        </p:spPr>
      </p:pic>
      <p:sp>
        <p:nvSpPr>
          <p:cNvPr id="7" name="Title 6">
            <a:extLst>
              <a:ext uri="{FF2B5EF4-FFF2-40B4-BE49-F238E27FC236}">
                <a16:creationId xmlns:a16="http://schemas.microsoft.com/office/drawing/2014/main" id="{54AB2C89-0599-CA33-72B1-16350A6720C9}"/>
              </a:ext>
            </a:extLst>
          </p:cNvPr>
          <p:cNvSpPr>
            <a:spLocks noGrp="1"/>
          </p:cNvSpPr>
          <p:nvPr>
            <p:ph type="title"/>
          </p:nvPr>
        </p:nvSpPr>
        <p:spPr>
          <a:xfrm>
            <a:off x="4816829" y="0"/>
            <a:ext cx="4219106" cy="4733886"/>
          </a:xfrm>
          <a:effectLst/>
        </p:spPr>
        <p:txBody>
          <a:bodyPr>
            <a:noAutofit/>
          </a:bodyPr>
          <a:lstStyle/>
          <a:p>
            <a:pPr algn="ctr">
              <a:spcBef>
                <a:spcPts val="0"/>
              </a:spcBef>
            </a:pPr>
            <a:r>
              <a:rPr lang="en-US" sz="6600" b="1" dirty="0">
                <a:solidFill>
                  <a:srgbClr val="CC3300"/>
                </a:solidFill>
                <a:effectLst>
                  <a:outerShdw blurRad="25400" dist="38100" dir="2400000" algn="tl" rotWithShape="0">
                    <a:srgbClr val="FFFF99"/>
                  </a:outerShdw>
                </a:effectLst>
                <a:latin typeface="Century Gothic" panose="020B0502020202020204" pitchFamily="34" charset="0"/>
              </a:rPr>
              <a:t>Highlights </a:t>
            </a:r>
            <a:br>
              <a:rPr lang="en-US" sz="6600" b="1" dirty="0">
                <a:solidFill>
                  <a:srgbClr val="CC3300"/>
                </a:solidFill>
                <a:effectLst>
                  <a:outerShdw blurRad="25400" dist="38100" dir="2400000" algn="tl" rotWithShape="0">
                    <a:srgbClr val="FFFF99"/>
                  </a:outerShdw>
                </a:effectLst>
                <a:latin typeface="Century Gothic" panose="020B0502020202020204" pitchFamily="34" charset="0"/>
              </a:rPr>
            </a:br>
            <a:r>
              <a:rPr lang="en-US" sz="800" b="1" dirty="0">
                <a:solidFill>
                  <a:srgbClr val="CC3300"/>
                </a:solidFill>
                <a:effectLst>
                  <a:outerShdw blurRad="25400" dist="38100" dir="2400000" algn="tl" rotWithShape="0">
                    <a:srgbClr val="FFFF99"/>
                  </a:outerShdw>
                </a:effectLst>
                <a:latin typeface="Century Gothic" panose="020B0502020202020204" pitchFamily="34" charset="0"/>
              </a:rPr>
              <a:t>  </a:t>
            </a:r>
            <a:br>
              <a:rPr lang="en-US" sz="800" b="1" dirty="0">
                <a:solidFill>
                  <a:srgbClr val="CC3300"/>
                </a:solidFill>
                <a:effectLst>
                  <a:outerShdw blurRad="25400" dist="38100" dir="2400000" algn="tl" rotWithShape="0">
                    <a:srgbClr val="FFFF99"/>
                  </a:outerShdw>
                </a:effectLst>
                <a:latin typeface="Century Gothic" panose="020B0502020202020204" pitchFamily="34" charset="0"/>
              </a:rPr>
            </a:br>
            <a:r>
              <a:rPr lang="en-US" sz="6600" b="1" dirty="0">
                <a:solidFill>
                  <a:srgbClr val="CC3300"/>
                </a:solidFill>
                <a:effectLst>
                  <a:outerShdw blurRad="25400" dist="38100" dir="2400000" algn="tl" rotWithShape="0">
                    <a:srgbClr val="FFFF99"/>
                  </a:outerShdw>
                </a:effectLst>
                <a:latin typeface="Century Gothic" panose="020B0502020202020204" pitchFamily="34" charset="0"/>
              </a:rPr>
              <a:t>From the </a:t>
            </a:r>
            <a:br>
              <a:rPr lang="en-US" sz="6600" b="1" dirty="0">
                <a:solidFill>
                  <a:srgbClr val="CC3300"/>
                </a:solidFill>
                <a:effectLst>
                  <a:outerShdw blurRad="25400" dist="38100" dir="2400000" algn="tl" rotWithShape="0">
                    <a:srgbClr val="FFFF99"/>
                  </a:outerShdw>
                </a:effectLst>
                <a:latin typeface="Century Gothic" panose="020B0502020202020204" pitchFamily="34" charset="0"/>
              </a:rPr>
            </a:br>
            <a:r>
              <a:rPr lang="en-US" sz="6600" b="1" dirty="0">
                <a:solidFill>
                  <a:srgbClr val="CC3300"/>
                </a:solidFill>
                <a:effectLst>
                  <a:outerShdw blurRad="25400" dist="38100" dir="2400000" algn="tl" rotWithShape="0">
                    <a:srgbClr val="FFFF99"/>
                  </a:outerShdw>
                </a:effectLst>
                <a:latin typeface="Century Gothic" panose="020B0502020202020204" pitchFamily="34" charset="0"/>
              </a:rPr>
              <a:t>Book of </a:t>
            </a:r>
            <a:br>
              <a:rPr lang="en-US" sz="6600" b="1" dirty="0">
                <a:solidFill>
                  <a:srgbClr val="CC3300"/>
                </a:solidFill>
                <a:effectLst>
                  <a:outerShdw blurRad="25400" dist="38100" dir="2400000" algn="tl" rotWithShape="0">
                    <a:srgbClr val="FFFF99"/>
                  </a:outerShdw>
                </a:effectLst>
                <a:latin typeface="Century Gothic" panose="020B0502020202020204" pitchFamily="34" charset="0"/>
              </a:rPr>
            </a:br>
            <a:r>
              <a:rPr lang="en-US" sz="9600" b="1" dirty="0">
                <a:solidFill>
                  <a:srgbClr val="CC3300"/>
                </a:solidFill>
                <a:effectLst>
                  <a:outerShdw blurRad="25400" dist="38100" dir="2400000" algn="tl" rotWithShape="0">
                    <a:srgbClr val="FFFF99"/>
                  </a:outerShdw>
                </a:effectLst>
                <a:latin typeface="Century Gothic" panose="020B0502020202020204" pitchFamily="34" charset="0"/>
              </a:rPr>
              <a:t>Isaiah</a:t>
            </a:r>
          </a:p>
        </p:txBody>
      </p:sp>
      <p:sp>
        <p:nvSpPr>
          <p:cNvPr id="10" name="TextBox 9">
            <a:extLst>
              <a:ext uri="{FF2B5EF4-FFF2-40B4-BE49-F238E27FC236}">
                <a16:creationId xmlns:a16="http://schemas.microsoft.com/office/drawing/2014/main" id="{D7E56C7F-388E-A031-CB9B-C90A23AC59B5}"/>
              </a:ext>
            </a:extLst>
          </p:cNvPr>
          <p:cNvSpPr txBox="1"/>
          <p:nvPr/>
        </p:nvSpPr>
        <p:spPr>
          <a:xfrm>
            <a:off x="4921277" y="6550223"/>
            <a:ext cx="4219106"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70AD47">
                    <a:lumMod val="60000"/>
                    <a:lumOff val="40000"/>
                  </a:srgbClr>
                </a:solidFill>
                <a:effectLst/>
                <a:uLnTx/>
                <a:uFillTx/>
                <a:latin typeface="Calibri" panose="020F0502020204030204"/>
                <a:ea typeface="+mn-ea"/>
                <a:cs typeface="+mn-cs"/>
                <a:hlinkClick r:id="rId3"/>
              </a:rPr>
              <a:t>https://www.wikiart.org/en/ernest-meissonier/isaiah</a:t>
            </a:r>
            <a:endParaRPr kumimoji="0" lang="en-US" sz="1400" b="0" i="0" u="none" strike="noStrike" kern="1200" cap="none" spc="0" normalizeH="0" baseline="0" noProof="0" dirty="0">
              <a:ln>
                <a:noFill/>
              </a:ln>
              <a:solidFill>
                <a:srgbClr val="70AD47">
                  <a:lumMod val="60000"/>
                  <a:lumOff val="40000"/>
                </a:srgbClr>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EBD4CB24-A0F0-4E6E-D4A2-DE300945CBE9}"/>
              </a:ext>
            </a:extLst>
          </p:cNvPr>
          <p:cNvSpPr txBox="1"/>
          <p:nvPr/>
        </p:nvSpPr>
        <p:spPr>
          <a:xfrm>
            <a:off x="0" y="6334780"/>
            <a:ext cx="4307306" cy="52322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CC3300"/>
                </a:solidFill>
                <a:effectLst>
                  <a:outerShdw blurRad="50800" dist="38100" dir="2700000" algn="tl" rotWithShape="0">
                    <a:prstClr val="black">
                      <a:alpha val="40000"/>
                    </a:prstClr>
                  </a:outerShdw>
                </a:effectLst>
                <a:uLnTx/>
                <a:uFillTx/>
                <a:latin typeface="Calibri" panose="020F0502020204030204"/>
                <a:ea typeface="+mn-ea"/>
                <a:cs typeface="+mn-cs"/>
              </a:rPr>
              <a:t>To Download this lesson go to: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black"/>
                </a:solidFill>
                <a:effectLst/>
                <a:uLnTx/>
                <a:uFillTx/>
                <a:latin typeface="Calibri" panose="020F0502020204030204"/>
                <a:ea typeface="+mn-ea"/>
                <a:cs typeface="+mn-cs"/>
                <a:hlinkClick r:id="rId4"/>
              </a:rPr>
              <a:t>http://www.purifiedbyfaith.com/Isaiah/Isaiah.htm</a:t>
            </a:r>
            <a:r>
              <a:rPr kumimoji="0" lang="en-US" sz="1400" b="0" i="0" u="none" strike="noStrike" kern="0" cap="none" spc="0" normalizeH="0" baseline="0" noProof="0" dirty="0">
                <a:ln>
                  <a:noFill/>
                </a:ln>
                <a:solidFill>
                  <a:prstClr val="black"/>
                </a:solidFill>
                <a:effectLst/>
                <a:uLnTx/>
                <a:uFillTx/>
                <a:latin typeface="Calibri" panose="020F0502020204030204"/>
                <a:ea typeface="+mn-ea"/>
                <a:cs typeface="+mn-cs"/>
              </a:rPr>
              <a:t> </a:t>
            </a:r>
          </a:p>
        </p:txBody>
      </p:sp>
    </p:spTree>
    <p:extLst>
      <p:ext uri="{BB962C8B-B14F-4D97-AF65-F5344CB8AC3E}">
        <p14:creationId xmlns:p14="http://schemas.microsoft.com/office/powerpoint/2010/main" val="301542952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4617549-0D4E-83AC-C4C0-5032F9ED1ADC}"/>
              </a:ext>
            </a:extLst>
          </p:cNvPr>
          <p:cNvSpPr>
            <a:spLocks noGrp="1"/>
          </p:cNvSpPr>
          <p:nvPr>
            <p:ph type="title"/>
          </p:nvPr>
        </p:nvSpPr>
        <p:spPr/>
        <p:txBody>
          <a:bodyPr/>
          <a:lstStyle/>
          <a:p>
            <a:endParaRPr lang="en-US" dirty="0"/>
          </a:p>
        </p:txBody>
      </p:sp>
      <p:sp>
        <p:nvSpPr>
          <p:cNvPr id="8" name="Title 1">
            <a:extLst>
              <a:ext uri="{FF2B5EF4-FFF2-40B4-BE49-F238E27FC236}">
                <a16:creationId xmlns:a16="http://schemas.microsoft.com/office/drawing/2014/main" id="{70F7D930-7AE4-D22C-3C88-BE0E516600FB}"/>
              </a:ext>
            </a:extLst>
          </p:cNvPr>
          <p:cNvSpPr txBox="1">
            <a:spLocks/>
          </p:cNvSpPr>
          <p:nvPr/>
        </p:nvSpPr>
        <p:spPr>
          <a:xfrm>
            <a:off x="0" y="3"/>
            <a:ext cx="9144000" cy="1369635"/>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lvl="0" algn="l">
              <a:spcBef>
                <a:spcPts val="750"/>
              </a:spcBef>
              <a:defRPr/>
            </a:pPr>
            <a:r>
              <a:rPr lang="en-US" sz="2400" b="0" baseline="30000" dirty="0">
                <a:solidFill>
                  <a:prstClr val="white"/>
                </a:solidFill>
                <a:latin typeface="Cambria" panose="02040503050406030204" pitchFamily="18" charset="0"/>
                <a:ea typeface="Cambria" panose="02040503050406030204" pitchFamily="18" charset="0"/>
                <a:cs typeface="+mn-cs"/>
              </a:rPr>
              <a:t>28:</a:t>
            </a:r>
            <a:r>
              <a:rPr kumimoji="0" lang="en-US" sz="24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16</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Therefore, this is what the Sovereign LORD, says: “Look, I am laying a stone in Zion, an approved stone, set in place as a precious cornerstone for the foundation. The one who maintains his faith will not panic. </a:t>
            </a:r>
            <a:endParaRPr kumimoji="0" lang="en-US" sz="2400" b="0" i="0" u="none" strike="noStrike" kern="1200" cap="none" spc="0" normalizeH="0" baseline="0" noProof="0" dirty="0">
              <a:ln>
                <a:noFill/>
              </a:ln>
              <a:solidFill>
                <a:prstClr val="white"/>
              </a:solidFill>
              <a:effectLst/>
              <a:uLnTx/>
              <a:uFillTx/>
              <a:latin typeface="Calibri" panose="020F0502020204030204"/>
              <a:ea typeface="Cambria" panose="02040503050406030204" pitchFamily="18" charset="0"/>
            </a:endParaRPr>
          </a:p>
        </p:txBody>
      </p:sp>
      <p:sp>
        <p:nvSpPr>
          <p:cNvPr id="5" name="Content Placeholder 2">
            <a:extLst>
              <a:ext uri="{FF2B5EF4-FFF2-40B4-BE49-F238E27FC236}">
                <a16:creationId xmlns:a16="http://schemas.microsoft.com/office/drawing/2014/main" id="{CC22EE9C-83B0-AF45-39BA-966499BA4424}"/>
              </a:ext>
            </a:extLst>
          </p:cNvPr>
          <p:cNvSpPr>
            <a:spLocks noGrp="1"/>
          </p:cNvSpPr>
          <p:nvPr>
            <p:ph idx="1"/>
          </p:nvPr>
        </p:nvSpPr>
        <p:spPr>
          <a:xfrm>
            <a:off x="313956" y="1632577"/>
            <a:ext cx="8582802" cy="4856090"/>
          </a:xfrm>
        </p:spPr>
        <p:txBody>
          <a:bodyPr>
            <a:normAutofit fontScale="92500" lnSpcReduction="10000"/>
          </a:bodyPr>
          <a:lstStyle/>
          <a:p>
            <a:r>
              <a:rPr lang="en-US" dirty="0"/>
              <a:t>What </a:t>
            </a:r>
            <a:r>
              <a:rPr lang="en-US" b="1" i="1" dirty="0"/>
              <a:t>is</a:t>
            </a:r>
            <a:r>
              <a:rPr lang="en-US" dirty="0"/>
              <a:t> this foundation stone of which the prophet speaks?</a:t>
            </a:r>
          </a:p>
          <a:p>
            <a:r>
              <a:rPr lang="en-US" dirty="0"/>
              <a:t>In earlier revelation the LORD </a:t>
            </a:r>
            <a:r>
              <a:rPr lang="en-US" b="1" i="1" dirty="0"/>
              <a:t>himself</a:t>
            </a:r>
            <a:r>
              <a:rPr lang="en-US" dirty="0"/>
              <a:t> had been described as “</a:t>
            </a:r>
            <a:r>
              <a:rPr lang="en-US" i="1" dirty="0">
                <a:solidFill>
                  <a:srgbClr val="ED7D31">
                    <a:lumMod val="60000"/>
                    <a:lumOff val="40000"/>
                  </a:srgbClr>
                </a:solidFill>
                <a:latin typeface="Cambria" panose="02040503050406030204" pitchFamily="18" charset="0"/>
                <a:ea typeface="Cambria" panose="02040503050406030204" pitchFamily="18" charset="0"/>
              </a:rPr>
              <a:t>the </a:t>
            </a:r>
            <a:r>
              <a:rPr lang="en-US" b="1" i="1" dirty="0">
                <a:solidFill>
                  <a:schemeClr val="accent2"/>
                </a:solidFill>
                <a:latin typeface="Cambria" panose="02040503050406030204" pitchFamily="18" charset="0"/>
                <a:ea typeface="Cambria" panose="02040503050406030204" pitchFamily="18" charset="0"/>
              </a:rPr>
              <a:t>stone</a:t>
            </a:r>
            <a:r>
              <a:rPr lang="en-US" i="1" dirty="0">
                <a:solidFill>
                  <a:srgbClr val="ED7D31">
                    <a:lumMod val="60000"/>
                    <a:lumOff val="40000"/>
                  </a:srgbClr>
                </a:solidFill>
                <a:latin typeface="Cambria" panose="02040503050406030204" pitchFamily="18" charset="0"/>
                <a:ea typeface="Cambria" panose="02040503050406030204" pitchFamily="18" charset="0"/>
              </a:rPr>
              <a:t> of Israel</a:t>
            </a:r>
            <a:r>
              <a:rPr lang="en-US" dirty="0"/>
              <a:t>” (Gen 49:24).</a:t>
            </a:r>
          </a:p>
          <a:p>
            <a:r>
              <a:rPr lang="en-US" dirty="0"/>
              <a:t>And, as we saw when we studied Isaiah 8:14, the LORD is identified as both a “</a:t>
            </a:r>
            <a:r>
              <a:rPr lang="en-US" i="1" dirty="0">
                <a:solidFill>
                  <a:srgbClr val="ED7D31">
                    <a:lumMod val="60000"/>
                    <a:lumOff val="40000"/>
                  </a:srgbClr>
                </a:solidFill>
                <a:latin typeface="Cambria" panose="02040503050406030204" pitchFamily="18" charset="0"/>
                <a:ea typeface="Cambria" panose="02040503050406030204" pitchFamily="18" charset="0"/>
              </a:rPr>
              <a:t>stone</a:t>
            </a:r>
            <a:r>
              <a:rPr lang="en-US" dirty="0"/>
              <a:t>” and a “</a:t>
            </a:r>
            <a:r>
              <a:rPr lang="en-US" i="1" dirty="0">
                <a:solidFill>
                  <a:srgbClr val="ED7D31">
                    <a:lumMod val="60000"/>
                    <a:lumOff val="40000"/>
                  </a:srgbClr>
                </a:solidFill>
                <a:latin typeface="Cambria" panose="02040503050406030204" pitchFamily="18" charset="0"/>
                <a:ea typeface="Cambria" panose="02040503050406030204" pitchFamily="18" charset="0"/>
              </a:rPr>
              <a:t>rock</a:t>
            </a:r>
            <a:r>
              <a:rPr lang="en-US" dirty="0"/>
              <a:t>”.</a:t>
            </a:r>
          </a:p>
          <a:p>
            <a:r>
              <a:rPr lang="en-US" dirty="0"/>
              <a:t>The New Testament makes </a:t>
            </a:r>
            <a:r>
              <a:rPr lang="en-US" b="1" i="1" dirty="0"/>
              <a:t>abundantly</a:t>
            </a:r>
            <a:r>
              <a:rPr lang="en-US" dirty="0"/>
              <a:t> clear that the prophesy in our present passage is </a:t>
            </a:r>
            <a:r>
              <a:rPr lang="en-US" b="1" i="1" dirty="0"/>
              <a:t>Messianic</a:t>
            </a:r>
            <a:r>
              <a:rPr lang="en-US" dirty="0"/>
              <a:t> (cf. Rom 9:33; 1 Pet 2:6).</a:t>
            </a:r>
          </a:p>
          <a:p>
            <a:r>
              <a:rPr lang="en-US" dirty="0"/>
              <a:t>In other words, this “</a:t>
            </a:r>
            <a:r>
              <a:rPr lang="en-US" i="1" dirty="0">
                <a:solidFill>
                  <a:srgbClr val="ED7D31">
                    <a:lumMod val="60000"/>
                    <a:lumOff val="40000"/>
                  </a:srgbClr>
                </a:solidFill>
                <a:latin typeface="Cambria" panose="02040503050406030204" pitchFamily="18" charset="0"/>
                <a:ea typeface="Cambria" panose="02040503050406030204" pitchFamily="18" charset="0"/>
              </a:rPr>
              <a:t>stone</a:t>
            </a:r>
            <a:r>
              <a:rPr lang="en-US" dirty="0"/>
              <a:t>” that the “</a:t>
            </a:r>
            <a:r>
              <a:rPr lang="en-US" i="1" dirty="0">
                <a:solidFill>
                  <a:srgbClr val="ED7D31">
                    <a:lumMod val="60000"/>
                    <a:lumOff val="40000"/>
                  </a:srgbClr>
                </a:solidFill>
                <a:latin typeface="Cambria" panose="02040503050406030204" pitchFamily="18" charset="0"/>
                <a:ea typeface="Cambria" panose="02040503050406030204" pitchFamily="18" charset="0"/>
              </a:rPr>
              <a:t>LORD</a:t>
            </a:r>
            <a:r>
              <a:rPr lang="en-US" dirty="0"/>
              <a:t>” is laying in “</a:t>
            </a:r>
            <a:r>
              <a:rPr lang="en-US" i="1" dirty="0">
                <a:solidFill>
                  <a:srgbClr val="ED7D31">
                    <a:lumMod val="60000"/>
                    <a:lumOff val="40000"/>
                  </a:srgbClr>
                </a:solidFill>
                <a:latin typeface="Cambria" panose="02040503050406030204" pitchFamily="18" charset="0"/>
                <a:ea typeface="Cambria" panose="02040503050406030204" pitchFamily="18" charset="0"/>
              </a:rPr>
              <a:t>Zion</a:t>
            </a:r>
            <a:r>
              <a:rPr lang="en-US" dirty="0"/>
              <a:t>” (the heavenly Jerusalem) is Christ himself.</a:t>
            </a:r>
          </a:p>
        </p:txBody>
      </p:sp>
      <p:sp>
        <p:nvSpPr>
          <p:cNvPr id="7" name="TextBox 6">
            <a:extLst>
              <a:ext uri="{FF2B5EF4-FFF2-40B4-BE49-F238E27FC236}">
                <a16:creationId xmlns:a16="http://schemas.microsoft.com/office/drawing/2014/main" id="{2C1D973C-6B9D-63A7-F3A2-DEAEE2D0EC42}"/>
              </a:ext>
            </a:extLst>
          </p:cNvPr>
          <p:cNvSpPr txBox="1"/>
          <p:nvPr/>
        </p:nvSpPr>
        <p:spPr>
          <a:xfrm>
            <a:off x="0" y="6488666"/>
            <a:ext cx="9144000" cy="369332"/>
          </a:xfrm>
          <a:prstGeom prst="rect">
            <a:avLst/>
          </a:prstGeom>
          <a:noFill/>
        </p:spPr>
        <p:txBody>
          <a:bodyPr wrap="square" rtlCol="0">
            <a:spAutoFit/>
          </a:bodyPr>
          <a:lstStyle/>
          <a:p>
            <a:pPr lvl="0">
              <a:defRPr/>
            </a:pPr>
            <a:r>
              <a:rPr lang="en-US" dirty="0">
                <a:solidFill>
                  <a:prstClr val="white"/>
                </a:solidFill>
              </a:rPr>
              <a:t>Mackay, John L. – </a:t>
            </a:r>
            <a:r>
              <a:rPr lang="en-US" i="1" dirty="0">
                <a:solidFill>
                  <a:prstClr val="white"/>
                </a:solidFill>
              </a:rPr>
              <a:t>A Study Commentary on Isaiah Volume I: Chapters 1-39 </a:t>
            </a:r>
            <a:r>
              <a:rPr lang="en-US" dirty="0">
                <a:solidFill>
                  <a:prstClr val="white"/>
                </a:solidFill>
              </a:rPr>
              <a:t>–  </a:t>
            </a:r>
            <a:r>
              <a:rPr lang="en-US" dirty="0">
                <a:solidFill>
                  <a:prstClr val="white"/>
                </a:solidFill>
                <a:latin typeface="Calibri" panose="020F0502020204030204"/>
              </a:rPr>
              <a:t>pp. 561-562</a:t>
            </a:r>
          </a:p>
        </p:txBody>
      </p:sp>
    </p:spTree>
    <p:extLst>
      <p:ext uri="{BB962C8B-B14F-4D97-AF65-F5344CB8AC3E}">
        <p14:creationId xmlns:p14="http://schemas.microsoft.com/office/powerpoint/2010/main" val="245892760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4617549-0D4E-83AC-C4C0-5032F9ED1ADC}"/>
              </a:ext>
            </a:extLst>
          </p:cNvPr>
          <p:cNvSpPr>
            <a:spLocks noGrp="1"/>
          </p:cNvSpPr>
          <p:nvPr>
            <p:ph type="title"/>
          </p:nvPr>
        </p:nvSpPr>
        <p:spPr/>
        <p:txBody>
          <a:bodyPr/>
          <a:lstStyle/>
          <a:p>
            <a:endParaRPr lang="en-US" dirty="0"/>
          </a:p>
        </p:txBody>
      </p:sp>
      <p:sp>
        <p:nvSpPr>
          <p:cNvPr id="8" name="Title 1">
            <a:extLst>
              <a:ext uri="{FF2B5EF4-FFF2-40B4-BE49-F238E27FC236}">
                <a16:creationId xmlns:a16="http://schemas.microsoft.com/office/drawing/2014/main" id="{70F7D930-7AE4-D22C-3C88-BE0E516600FB}"/>
              </a:ext>
            </a:extLst>
          </p:cNvPr>
          <p:cNvSpPr txBox="1">
            <a:spLocks/>
          </p:cNvSpPr>
          <p:nvPr/>
        </p:nvSpPr>
        <p:spPr>
          <a:xfrm>
            <a:off x="0" y="3"/>
            <a:ext cx="9144000" cy="1369635"/>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lvl="0" algn="l">
              <a:spcBef>
                <a:spcPts val="750"/>
              </a:spcBef>
              <a:defRPr/>
            </a:pPr>
            <a:r>
              <a:rPr lang="en-US" sz="2400" b="0" baseline="30000" dirty="0">
                <a:solidFill>
                  <a:prstClr val="white"/>
                </a:solidFill>
                <a:latin typeface="Cambria" panose="02040503050406030204" pitchFamily="18" charset="0"/>
                <a:ea typeface="Cambria" panose="02040503050406030204" pitchFamily="18" charset="0"/>
                <a:cs typeface="+mn-cs"/>
              </a:rPr>
              <a:t>28:</a:t>
            </a:r>
            <a:r>
              <a:rPr kumimoji="0" lang="en-US" sz="24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16</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Therefore, this is what the Sovereign LORD, says: “Look, I am laying a stone in Zion, an approved stone, set in place as </a:t>
            </a:r>
            <a:r>
              <a:rPr kumimoji="0" lang="en-US" sz="24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a precious cornerstone </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for the </a:t>
            </a:r>
            <a:r>
              <a:rPr kumimoji="0" lang="en-US" sz="24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foundation</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The one who maintains his faith will not panic. </a:t>
            </a:r>
            <a:endParaRPr kumimoji="0" lang="en-US" sz="2400" b="0" i="0" u="none" strike="noStrike" kern="1200" cap="none" spc="0" normalizeH="0" baseline="0" noProof="0" dirty="0">
              <a:ln>
                <a:noFill/>
              </a:ln>
              <a:solidFill>
                <a:prstClr val="white"/>
              </a:solidFill>
              <a:effectLst/>
              <a:uLnTx/>
              <a:uFillTx/>
              <a:latin typeface="Calibri" panose="020F0502020204030204"/>
              <a:ea typeface="Cambria" panose="02040503050406030204" pitchFamily="18" charset="0"/>
            </a:endParaRPr>
          </a:p>
        </p:txBody>
      </p:sp>
      <p:sp>
        <p:nvSpPr>
          <p:cNvPr id="5" name="Content Placeholder 2">
            <a:extLst>
              <a:ext uri="{FF2B5EF4-FFF2-40B4-BE49-F238E27FC236}">
                <a16:creationId xmlns:a16="http://schemas.microsoft.com/office/drawing/2014/main" id="{CC22EE9C-83B0-AF45-39BA-966499BA4424}"/>
              </a:ext>
            </a:extLst>
          </p:cNvPr>
          <p:cNvSpPr>
            <a:spLocks noGrp="1"/>
          </p:cNvSpPr>
          <p:nvPr>
            <p:ph idx="1"/>
          </p:nvPr>
        </p:nvSpPr>
        <p:spPr>
          <a:xfrm>
            <a:off x="313956" y="1632577"/>
            <a:ext cx="8582802" cy="4856090"/>
          </a:xfrm>
        </p:spPr>
        <p:txBody>
          <a:bodyPr>
            <a:normAutofit/>
          </a:bodyPr>
          <a:lstStyle/>
          <a:p>
            <a:r>
              <a:rPr lang="en-US" dirty="0"/>
              <a:t>The coming Messiah, this “</a:t>
            </a:r>
            <a:r>
              <a:rPr kumimoji="0" lang="en-US" sz="32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precious cornerstone</a:t>
            </a:r>
            <a:r>
              <a:rPr lang="en-US" dirty="0"/>
              <a:t>” is an immovable and unchangeable firm “</a:t>
            </a:r>
            <a:r>
              <a:rPr lang="en-US" i="1" dirty="0">
                <a:solidFill>
                  <a:srgbClr val="ED7D31">
                    <a:lumMod val="60000"/>
                    <a:lumOff val="40000"/>
                  </a:srgbClr>
                </a:solidFill>
                <a:latin typeface="Cambria" panose="02040503050406030204" pitchFamily="18" charset="0"/>
                <a:ea typeface="Cambria" panose="02040503050406030204" pitchFamily="18" charset="0"/>
              </a:rPr>
              <a:t>foundation</a:t>
            </a:r>
            <a:r>
              <a:rPr lang="en-US" dirty="0"/>
              <a:t>” – in contrast with the shaky refuge of lies in which the leaders of Jerusalem have placed their trust and confidence.</a:t>
            </a:r>
          </a:p>
          <a:p>
            <a:r>
              <a:rPr lang="en-US" dirty="0"/>
              <a:t>What a striking contrast! </a:t>
            </a:r>
          </a:p>
          <a:p>
            <a:r>
              <a:rPr lang="en-US" dirty="0"/>
              <a:t>Judah relied on lies and falsehood, while God is laying in Zion a “</a:t>
            </a:r>
            <a:r>
              <a:rPr lang="en-US" i="1" dirty="0">
                <a:solidFill>
                  <a:srgbClr val="ED7D31">
                    <a:lumMod val="60000"/>
                    <a:lumOff val="40000"/>
                  </a:srgbClr>
                </a:solidFill>
                <a:latin typeface="Cambria" panose="02040503050406030204" pitchFamily="18" charset="0"/>
                <a:ea typeface="Cambria" panose="02040503050406030204" pitchFamily="18" charset="0"/>
              </a:rPr>
              <a:t>precious cornerstone</a:t>
            </a:r>
            <a:r>
              <a:rPr lang="en-US" dirty="0"/>
              <a:t>” which, if they would only trust in it, would give them </a:t>
            </a:r>
            <a:r>
              <a:rPr lang="en-US" b="1" i="1" dirty="0"/>
              <a:t>true</a:t>
            </a:r>
            <a:r>
              <a:rPr lang="en-US" dirty="0"/>
              <a:t> refuge from the coming disaster.</a:t>
            </a:r>
          </a:p>
          <a:p>
            <a:endParaRPr lang="en-US" dirty="0"/>
          </a:p>
        </p:txBody>
      </p:sp>
      <p:sp>
        <p:nvSpPr>
          <p:cNvPr id="7" name="TextBox 6">
            <a:extLst>
              <a:ext uri="{FF2B5EF4-FFF2-40B4-BE49-F238E27FC236}">
                <a16:creationId xmlns:a16="http://schemas.microsoft.com/office/drawing/2014/main" id="{2C1D973C-6B9D-63A7-F3A2-DEAEE2D0EC42}"/>
              </a:ext>
            </a:extLst>
          </p:cNvPr>
          <p:cNvSpPr txBox="1"/>
          <p:nvPr/>
        </p:nvSpPr>
        <p:spPr>
          <a:xfrm>
            <a:off x="0" y="6488666"/>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Young, Edward J. –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The Book of Isaiah – Volume 2</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Eerdmans; p. 285</a:t>
            </a:r>
            <a:endParaRPr kumimoji="0" lang="en-US"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49812618"/>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4617549-0D4E-83AC-C4C0-5032F9ED1ADC}"/>
              </a:ext>
            </a:extLst>
          </p:cNvPr>
          <p:cNvSpPr>
            <a:spLocks noGrp="1"/>
          </p:cNvSpPr>
          <p:nvPr>
            <p:ph type="title"/>
          </p:nvPr>
        </p:nvSpPr>
        <p:spPr/>
        <p:txBody>
          <a:bodyPr/>
          <a:lstStyle/>
          <a:p>
            <a:endParaRPr lang="en-US" dirty="0"/>
          </a:p>
        </p:txBody>
      </p:sp>
      <p:sp>
        <p:nvSpPr>
          <p:cNvPr id="8" name="Title 1">
            <a:extLst>
              <a:ext uri="{FF2B5EF4-FFF2-40B4-BE49-F238E27FC236}">
                <a16:creationId xmlns:a16="http://schemas.microsoft.com/office/drawing/2014/main" id="{70F7D930-7AE4-D22C-3C88-BE0E516600FB}"/>
              </a:ext>
            </a:extLst>
          </p:cNvPr>
          <p:cNvSpPr txBox="1">
            <a:spLocks/>
          </p:cNvSpPr>
          <p:nvPr/>
        </p:nvSpPr>
        <p:spPr>
          <a:xfrm>
            <a:off x="0" y="3"/>
            <a:ext cx="9144000" cy="1369635"/>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lvl="0" algn="l">
              <a:spcBef>
                <a:spcPts val="750"/>
              </a:spcBef>
              <a:defRPr/>
            </a:pPr>
            <a:r>
              <a:rPr lang="en-US" sz="2400" b="0" baseline="30000" dirty="0">
                <a:solidFill>
                  <a:prstClr val="white"/>
                </a:solidFill>
                <a:latin typeface="Cambria" panose="02040503050406030204" pitchFamily="18" charset="0"/>
                <a:ea typeface="Cambria" panose="02040503050406030204" pitchFamily="18" charset="0"/>
                <a:cs typeface="+mn-cs"/>
              </a:rPr>
              <a:t>28:</a:t>
            </a:r>
            <a:r>
              <a:rPr kumimoji="0" lang="en-US" sz="24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16</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Therefore, this is what the Sovereign LORD, says: “Look, I am laying a stone in Zion, an approved stone, set in place as a precious cornerstone for the foundation. </a:t>
            </a:r>
            <a:r>
              <a:rPr kumimoji="0" lang="en-US" sz="24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The one who maintains his faith</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a:t>
            </a:r>
            <a:r>
              <a:rPr kumimoji="0" lang="en-US" sz="24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will not panic</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a:t>
            </a:r>
            <a:endParaRPr kumimoji="0" lang="en-US" sz="2400" b="0" i="0" u="none" strike="noStrike" kern="1200" cap="none" spc="0" normalizeH="0" baseline="0" noProof="0" dirty="0">
              <a:ln>
                <a:noFill/>
              </a:ln>
              <a:solidFill>
                <a:prstClr val="white"/>
              </a:solidFill>
              <a:effectLst/>
              <a:uLnTx/>
              <a:uFillTx/>
              <a:latin typeface="Calibri" panose="020F0502020204030204"/>
              <a:ea typeface="Cambria" panose="02040503050406030204" pitchFamily="18" charset="0"/>
            </a:endParaRPr>
          </a:p>
        </p:txBody>
      </p:sp>
      <p:sp>
        <p:nvSpPr>
          <p:cNvPr id="5" name="Content Placeholder 2">
            <a:extLst>
              <a:ext uri="{FF2B5EF4-FFF2-40B4-BE49-F238E27FC236}">
                <a16:creationId xmlns:a16="http://schemas.microsoft.com/office/drawing/2014/main" id="{CC22EE9C-83B0-AF45-39BA-966499BA4424}"/>
              </a:ext>
            </a:extLst>
          </p:cNvPr>
          <p:cNvSpPr>
            <a:spLocks noGrp="1"/>
          </p:cNvSpPr>
          <p:nvPr>
            <p:ph idx="1"/>
          </p:nvPr>
        </p:nvSpPr>
        <p:spPr>
          <a:xfrm>
            <a:off x="78488" y="1440278"/>
            <a:ext cx="9006645" cy="4834940"/>
          </a:xfrm>
        </p:spPr>
        <p:txBody>
          <a:bodyPr>
            <a:normAutofit fontScale="92500" lnSpcReduction="20000"/>
          </a:bodyPr>
          <a:lstStyle/>
          <a:p>
            <a:r>
              <a:rPr lang="en-US" dirty="0"/>
              <a:t>Because of what the LORD has committed to do for his people, there is a call here for “</a:t>
            </a:r>
            <a:r>
              <a:rPr lang="en-US" i="1" dirty="0">
                <a:solidFill>
                  <a:srgbClr val="ED7D31">
                    <a:lumMod val="60000"/>
                    <a:lumOff val="40000"/>
                  </a:srgbClr>
                </a:solidFill>
                <a:latin typeface="Cambria" panose="02040503050406030204" pitchFamily="18" charset="0"/>
                <a:ea typeface="Cambria" panose="02040503050406030204" pitchFamily="18" charset="0"/>
              </a:rPr>
              <a:t>faith</a:t>
            </a:r>
            <a:r>
              <a:rPr lang="en-US" dirty="0"/>
              <a:t>”.</a:t>
            </a:r>
            <a:r>
              <a:rPr kumimoji="0" lang="en-US" sz="3200" b="0" i="0" u="none" strike="noStrike" kern="1200" cap="none" spc="0" normalizeH="0" baseline="30000" noProof="0" dirty="0">
                <a:ln>
                  <a:noFill/>
                </a:ln>
                <a:solidFill>
                  <a:prstClr val="white"/>
                </a:solidFill>
                <a:effectLst/>
                <a:uLnTx/>
                <a:uFillTx/>
                <a:latin typeface="Calibri" panose="020F0502020204030204"/>
                <a:ea typeface="+mn-ea"/>
                <a:cs typeface="+mn-cs"/>
              </a:rPr>
              <a:t> 1</a:t>
            </a:r>
            <a:endParaRPr lang="en-US" dirty="0"/>
          </a:p>
          <a:p>
            <a:r>
              <a:rPr lang="en-US" dirty="0"/>
              <a:t>Those who remain firm in their trust in the LORD’s promise “</a:t>
            </a:r>
            <a:r>
              <a:rPr kumimoji="0" lang="en-US" sz="32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will not panic</a:t>
            </a:r>
            <a:r>
              <a:rPr lang="en-US" dirty="0"/>
              <a:t>” and be tempted to buy into worldly short term solutions as they face their present crisis.</a:t>
            </a:r>
            <a:r>
              <a:rPr kumimoji="0" lang="en-US" sz="3200" b="0" i="0" u="none" strike="noStrike" kern="1200" cap="none" spc="0" normalizeH="0" baseline="30000" noProof="0" dirty="0">
                <a:ln>
                  <a:noFill/>
                </a:ln>
                <a:solidFill>
                  <a:prstClr val="white"/>
                </a:solidFill>
                <a:effectLst/>
                <a:uLnTx/>
                <a:uFillTx/>
                <a:latin typeface="Calibri" panose="020F0502020204030204"/>
                <a:ea typeface="+mn-ea"/>
                <a:cs typeface="+mn-cs"/>
              </a:rPr>
              <a:t> 1</a:t>
            </a:r>
            <a:endParaRPr lang="en-US" dirty="0"/>
          </a:p>
          <a:p>
            <a:r>
              <a:rPr lang="en-US" dirty="0"/>
              <a:t>In the NT the Apostle Paul renders this verse: “</a:t>
            </a:r>
            <a:r>
              <a:rPr lang="en-US" i="1" dirty="0">
                <a:solidFill>
                  <a:srgbClr val="ED7D31">
                    <a:lumMod val="60000"/>
                    <a:lumOff val="40000"/>
                  </a:srgbClr>
                </a:solidFill>
                <a:latin typeface="Cambria" panose="02040503050406030204" pitchFamily="18" charset="0"/>
                <a:ea typeface="Cambria" panose="02040503050406030204" pitchFamily="18" charset="0"/>
              </a:rPr>
              <a:t>the one who believes in him will not be put to shame</a:t>
            </a:r>
            <a:r>
              <a:rPr lang="en-US" dirty="0"/>
              <a:t>”</a:t>
            </a:r>
            <a:r>
              <a:rPr kumimoji="0" lang="en-US" sz="3200" b="0" i="0" u="none" strike="noStrike" kern="1200" cap="none" spc="0" normalizeH="0" baseline="30000" noProof="0" dirty="0">
                <a:ln>
                  <a:noFill/>
                </a:ln>
                <a:solidFill>
                  <a:prstClr val="white"/>
                </a:solidFill>
                <a:effectLst/>
                <a:uLnTx/>
                <a:uFillTx/>
                <a:latin typeface="Calibri" panose="020F0502020204030204"/>
                <a:ea typeface="+mn-ea"/>
                <a:cs typeface="+mn-cs"/>
              </a:rPr>
              <a:t> 2</a:t>
            </a:r>
            <a:endParaRPr lang="en-US" dirty="0"/>
          </a:p>
          <a:p>
            <a:r>
              <a:rPr lang="en-US" dirty="0"/>
              <a:t>This comment speaks </a:t>
            </a:r>
            <a:r>
              <a:rPr lang="en-US" b="1" i="1" dirty="0"/>
              <a:t>volumes</a:t>
            </a:r>
            <a:r>
              <a:rPr lang="en-US" dirty="0"/>
              <a:t> about the chaotic, meaningless way of life that characterizes men outside of Christ.</a:t>
            </a:r>
            <a:r>
              <a:rPr kumimoji="0" lang="en-US" sz="3200" b="0" i="0" u="none" strike="noStrike" kern="1200" cap="none" spc="0" normalizeH="0" baseline="30000" noProof="0" dirty="0">
                <a:ln>
                  <a:noFill/>
                </a:ln>
                <a:solidFill>
                  <a:prstClr val="white"/>
                </a:solidFill>
                <a:effectLst/>
                <a:uLnTx/>
                <a:uFillTx/>
                <a:latin typeface="Calibri" panose="020F0502020204030204"/>
                <a:ea typeface="+mn-ea"/>
                <a:cs typeface="+mn-cs"/>
              </a:rPr>
              <a:t> 2</a:t>
            </a:r>
            <a:endParaRPr lang="en-US" dirty="0"/>
          </a:p>
          <a:p>
            <a:r>
              <a:rPr lang="en-US" dirty="0"/>
              <a:t>In Christ we </a:t>
            </a:r>
            <a:r>
              <a:rPr lang="en-US" b="1" i="1" dirty="0"/>
              <a:t>not only </a:t>
            </a:r>
            <a:r>
              <a:rPr lang="en-US" dirty="0"/>
              <a:t>have salvation, but a calmness and peace that are </a:t>
            </a:r>
            <a:r>
              <a:rPr lang="en-US" b="1" i="1" dirty="0"/>
              <a:t>essential</a:t>
            </a:r>
            <a:r>
              <a:rPr lang="en-US" dirty="0"/>
              <a:t> for a truly well-ordered life.</a:t>
            </a:r>
            <a:r>
              <a:rPr kumimoji="0" lang="en-US" sz="3200" b="0" i="0" u="none" strike="noStrike" kern="1200" cap="none" spc="0" normalizeH="0" baseline="30000" noProof="0" dirty="0">
                <a:ln>
                  <a:noFill/>
                </a:ln>
                <a:solidFill>
                  <a:prstClr val="white"/>
                </a:solidFill>
                <a:effectLst/>
                <a:uLnTx/>
                <a:uFillTx/>
                <a:latin typeface="Calibri" panose="020F0502020204030204"/>
                <a:ea typeface="+mn-ea"/>
                <a:cs typeface="+mn-cs"/>
              </a:rPr>
              <a:t> 2</a:t>
            </a:r>
            <a:endParaRPr lang="en-US" dirty="0"/>
          </a:p>
        </p:txBody>
      </p:sp>
      <p:sp>
        <p:nvSpPr>
          <p:cNvPr id="7" name="TextBox 6">
            <a:extLst>
              <a:ext uri="{FF2B5EF4-FFF2-40B4-BE49-F238E27FC236}">
                <a16:creationId xmlns:a16="http://schemas.microsoft.com/office/drawing/2014/main" id="{2C1D973C-6B9D-63A7-F3A2-DEAEE2D0EC42}"/>
              </a:ext>
            </a:extLst>
          </p:cNvPr>
          <p:cNvSpPr txBox="1"/>
          <p:nvPr/>
        </p:nvSpPr>
        <p:spPr>
          <a:xfrm>
            <a:off x="0" y="6211666"/>
            <a:ext cx="9144000" cy="646331"/>
          </a:xfrm>
          <a:prstGeom prst="rect">
            <a:avLst/>
          </a:prstGeom>
          <a:noFill/>
        </p:spPr>
        <p:txBody>
          <a:bodyPr wrap="square" rtlCol="0">
            <a:spAutoFit/>
          </a:bodyPr>
          <a:lstStyle/>
          <a:p>
            <a:pPr lvl="0">
              <a:defRPr/>
            </a:pPr>
            <a:r>
              <a:rPr kumimoji="0" lang="en-US" sz="1800" b="0" i="0" u="none" strike="noStrike" kern="1200" cap="none" spc="0" normalizeH="0" baseline="30000" noProof="0" dirty="0">
                <a:ln>
                  <a:noFill/>
                </a:ln>
                <a:solidFill>
                  <a:prstClr val="white"/>
                </a:solidFill>
                <a:effectLst/>
                <a:uLnTx/>
                <a:uFillTx/>
                <a:latin typeface="Calibri" panose="020F0502020204030204"/>
                <a:ea typeface="+mn-ea"/>
                <a:cs typeface="+mn-cs"/>
              </a:rPr>
              <a:t>1 </a:t>
            </a:r>
            <a:r>
              <a:rPr lang="en-US" dirty="0">
                <a:solidFill>
                  <a:prstClr val="white"/>
                </a:solidFill>
              </a:rPr>
              <a:t>Mackay, John L. – </a:t>
            </a:r>
            <a:r>
              <a:rPr lang="en-US" i="1" dirty="0">
                <a:solidFill>
                  <a:prstClr val="white"/>
                </a:solidFill>
              </a:rPr>
              <a:t>A Study Commentary on Isaiah Volume I: Chapters 1-39 </a:t>
            </a:r>
            <a:r>
              <a:rPr lang="en-US" dirty="0">
                <a:solidFill>
                  <a:prstClr val="white"/>
                </a:solidFill>
              </a:rPr>
              <a:t>–  </a:t>
            </a:r>
            <a:r>
              <a:rPr lang="en-US" dirty="0">
                <a:solidFill>
                  <a:prstClr val="white"/>
                </a:solidFill>
                <a:latin typeface="Calibri" panose="020F0502020204030204"/>
              </a:rPr>
              <a:t>pp. 561-562</a:t>
            </a:r>
          </a:p>
          <a:p>
            <a:pPr>
              <a:defRPr/>
            </a:pPr>
            <a:r>
              <a:rPr kumimoji="0" lang="en-US" sz="1800" b="0" i="0" u="none" strike="noStrike" kern="1200" cap="none" spc="0" normalizeH="0" baseline="30000" noProof="0" dirty="0">
                <a:ln>
                  <a:noFill/>
                </a:ln>
                <a:solidFill>
                  <a:prstClr val="white"/>
                </a:solidFill>
                <a:effectLst/>
                <a:uLnTx/>
                <a:uFillTx/>
                <a:latin typeface="Calibri" panose="020F0502020204030204"/>
                <a:ea typeface="+mn-ea"/>
                <a:cs typeface="+mn-cs"/>
              </a:rPr>
              <a:t>2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Young, Edward J. –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The Book of Isaiah – Volume 2</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Eerdmans; p. 284</a:t>
            </a:r>
          </a:p>
        </p:txBody>
      </p:sp>
    </p:spTree>
    <p:extLst>
      <p:ext uri="{BB962C8B-B14F-4D97-AF65-F5344CB8AC3E}">
        <p14:creationId xmlns:p14="http://schemas.microsoft.com/office/powerpoint/2010/main" val="1214293069"/>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4617549-0D4E-83AC-C4C0-5032F9ED1ADC}"/>
              </a:ext>
            </a:extLst>
          </p:cNvPr>
          <p:cNvSpPr>
            <a:spLocks noGrp="1"/>
          </p:cNvSpPr>
          <p:nvPr>
            <p:ph type="title"/>
          </p:nvPr>
        </p:nvSpPr>
        <p:spPr/>
        <p:txBody>
          <a:bodyPr/>
          <a:lstStyle/>
          <a:p>
            <a:endParaRPr lang="en-US" dirty="0"/>
          </a:p>
        </p:txBody>
      </p:sp>
      <p:sp>
        <p:nvSpPr>
          <p:cNvPr id="8" name="Title 1">
            <a:extLst>
              <a:ext uri="{FF2B5EF4-FFF2-40B4-BE49-F238E27FC236}">
                <a16:creationId xmlns:a16="http://schemas.microsoft.com/office/drawing/2014/main" id="{70F7D930-7AE4-D22C-3C88-BE0E516600FB}"/>
              </a:ext>
            </a:extLst>
          </p:cNvPr>
          <p:cNvSpPr txBox="1">
            <a:spLocks/>
          </p:cNvSpPr>
          <p:nvPr/>
        </p:nvSpPr>
        <p:spPr>
          <a:xfrm>
            <a:off x="0" y="4"/>
            <a:ext cx="9144000" cy="1224430"/>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lvl="0" algn="l">
              <a:spcBef>
                <a:spcPts val="750"/>
              </a:spcBef>
              <a:defRPr/>
            </a:pPr>
            <a:r>
              <a:rPr lang="en-US" sz="2400" b="0" baseline="30000" dirty="0">
                <a:solidFill>
                  <a:prstClr val="white"/>
                </a:solidFill>
                <a:latin typeface="Cambria" panose="02040503050406030204" pitchFamily="18" charset="0"/>
                <a:ea typeface="Cambria" panose="02040503050406030204" pitchFamily="18" charset="0"/>
                <a:cs typeface="+mn-cs"/>
              </a:rPr>
              <a:t>28:</a:t>
            </a:r>
            <a:r>
              <a:rPr kumimoji="0" lang="en-US" sz="24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17</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I will make </a:t>
            </a:r>
            <a:r>
              <a:rPr kumimoji="0" lang="en-US" sz="24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justice</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the </a:t>
            </a:r>
            <a:r>
              <a:rPr lang="en-US" sz="2400" i="1" dirty="0">
                <a:solidFill>
                  <a:schemeClr val="accent2"/>
                </a:solidFill>
                <a:latin typeface="Cambria" panose="02040503050406030204" pitchFamily="18" charset="0"/>
                <a:ea typeface="Cambria" panose="02040503050406030204" pitchFamily="18" charset="0"/>
                <a:cs typeface="+mn-cs"/>
              </a:rPr>
              <a:t>measuring line</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a:t>
            </a:r>
            <a:r>
              <a:rPr lang="en-US" sz="2400" i="1" dirty="0">
                <a:solidFill>
                  <a:schemeClr val="accent2"/>
                </a:solidFill>
                <a:latin typeface="Cambria" panose="02040503050406030204" pitchFamily="18" charset="0"/>
                <a:ea typeface="Cambria" panose="02040503050406030204" pitchFamily="18" charset="0"/>
                <a:cs typeface="+mn-cs"/>
              </a:rPr>
              <a:t>fairness</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the </a:t>
            </a:r>
            <a:r>
              <a:rPr lang="en-US" sz="2400" i="1" dirty="0">
                <a:solidFill>
                  <a:schemeClr val="accent2"/>
                </a:solidFill>
                <a:latin typeface="Cambria" panose="02040503050406030204" pitchFamily="18" charset="0"/>
                <a:ea typeface="Cambria" panose="02040503050406030204" pitchFamily="18" charset="0"/>
                <a:cs typeface="+mn-cs"/>
              </a:rPr>
              <a:t>plumb line</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a:t>
            </a:r>
            <a:r>
              <a:rPr lang="en-US" sz="2400" i="1" dirty="0">
                <a:solidFill>
                  <a:schemeClr val="accent2"/>
                </a:solidFill>
                <a:latin typeface="Cambria" panose="02040503050406030204" pitchFamily="18" charset="0"/>
                <a:ea typeface="Cambria" panose="02040503050406030204" pitchFamily="18" charset="0"/>
                <a:cs typeface="+mn-cs"/>
              </a:rPr>
              <a:t>hail</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will sweep away the unreliable </a:t>
            </a:r>
            <a:r>
              <a:rPr lang="en-US" sz="2400" i="1" dirty="0">
                <a:solidFill>
                  <a:schemeClr val="accent2"/>
                </a:solidFill>
                <a:latin typeface="Cambria" panose="02040503050406030204" pitchFamily="18" charset="0"/>
                <a:ea typeface="Cambria" panose="02040503050406030204" pitchFamily="18" charset="0"/>
                <a:cs typeface="+mn-cs"/>
              </a:rPr>
              <a:t>refuge</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the floodwaters will overwhelm the </a:t>
            </a:r>
            <a:r>
              <a:rPr lang="en-US" sz="2400" i="1" dirty="0">
                <a:solidFill>
                  <a:schemeClr val="accent2"/>
                </a:solidFill>
                <a:latin typeface="Cambria" panose="02040503050406030204" pitchFamily="18" charset="0"/>
                <a:ea typeface="Cambria" panose="02040503050406030204" pitchFamily="18" charset="0"/>
                <a:cs typeface="+mn-cs"/>
              </a:rPr>
              <a:t>hiding place</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a:t>
            </a:r>
            <a:endParaRPr kumimoji="0" lang="en-US" sz="2400" b="0" i="0" u="none" strike="noStrike" kern="1200" cap="none" spc="0" normalizeH="0" baseline="0" noProof="0" dirty="0">
              <a:ln>
                <a:noFill/>
              </a:ln>
              <a:solidFill>
                <a:prstClr val="white"/>
              </a:solidFill>
              <a:effectLst/>
              <a:uLnTx/>
              <a:uFillTx/>
              <a:latin typeface="Calibri" panose="020F0502020204030204"/>
              <a:ea typeface="Cambria" panose="02040503050406030204" pitchFamily="18" charset="0"/>
            </a:endParaRPr>
          </a:p>
        </p:txBody>
      </p:sp>
      <p:sp>
        <p:nvSpPr>
          <p:cNvPr id="5" name="Content Placeholder 2">
            <a:extLst>
              <a:ext uri="{FF2B5EF4-FFF2-40B4-BE49-F238E27FC236}">
                <a16:creationId xmlns:a16="http://schemas.microsoft.com/office/drawing/2014/main" id="{CC22EE9C-83B0-AF45-39BA-966499BA4424}"/>
              </a:ext>
            </a:extLst>
          </p:cNvPr>
          <p:cNvSpPr>
            <a:spLocks noGrp="1"/>
          </p:cNvSpPr>
          <p:nvPr>
            <p:ph idx="1"/>
          </p:nvPr>
        </p:nvSpPr>
        <p:spPr>
          <a:xfrm>
            <a:off x="313956" y="1365713"/>
            <a:ext cx="8582802" cy="5122954"/>
          </a:xfrm>
        </p:spPr>
        <p:txBody>
          <a:bodyPr>
            <a:normAutofit fontScale="92500" lnSpcReduction="20000"/>
          </a:bodyPr>
          <a:lstStyle/>
          <a:p>
            <a:r>
              <a:rPr lang="en-US" dirty="0"/>
              <a:t>This verse gives us the standards the LORD uses in constructing his building.</a:t>
            </a:r>
          </a:p>
          <a:p>
            <a:r>
              <a:rPr lang="en-US" dirty="0"/>
              <a:t>In language reminiscent of Amos 7:7, the LORD will use “</a:t>
            </a:r>
            <a:r>
              <a:rPr kumimoji="0" lang="en-US" sz="32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justice</a:t>
            </a:r>
            <a:r>
              <a:rPr lang="en-US" dirty="0"/>
              <a:t>” as “</a:t>
            </a:r>
            <a:r>
              <a:rPr kumimoji="0" lang="en-US" sz="32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the measuring line</a:t>
            </a:r>
            <a:r>
              <a:rPr lang="en-US" dirty="0"/>
              <a:t>”, i.e. the </a:t>
            </a:r>
            <a:r>
              <a:rPr lang="en-US" b="1" i="1" dirty="0"/>
              <a:t>horizontal</a:t>
            </a:r>
            <a:r>
              <a:rPr lang="en-US" dirty="0"/>
              <a:t> standard.</a:t>
            </a:r>
          </a:p>
          <a:p>
            <a:r>
              <a:rPr lang="en-US" dirty="0"/>
              <a:t>And he will use “</a:t>
            </a:r>
            <a:r>
              <a:rPr kumimoji="0" lang="en-US" sz="32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fairness</a:t>
            </a:r>
            <a:r>
              <a:rPr lang="en-US" dirty="0"/>
              <a:t>” as the “</a:t>
            </a:r>
            <a:r>
              <a:rPr kumimoji="0" lang="en-US" sz="32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plumb line</a:t>
            </a:r>
            <a:r>
              <a:rPr lang="en-US" dirty="0"/>
              <a:t>”, i.e. the </a:t>
            </a:r>
            <a:r>
              <a:rPr lang="en-US" b="1" i="1" dirty="0"/>
              <a:t>vertical</a:t>
            </a:r>
            <a:r>
              <a:rPr lang="en-US" dirty="0"/>
              <a:t> standard.</a:t>
            </a:r>
          </a:p>
          <a:p>
            <a:r>
              <a:rPr lang="en-US" dirty="0"/>
              <a:t>In other words, the community that the LORD is building on the cornerstone will be perfect in </a:t>
            </a:r>
            <a:r>
              <a:rPr lang="en-US" b="1" i="1" dirty="0"/>
              <a:t>all</a:t>
            </a:r>
            <a:r>
              <a:rPr lang="en-US" dirty="0"/>
              <a:t> dimensions, </a:t>
            </a:r>
            <a:r>
              <a:rPr lang="en-US" b="1" i="1" dirty="0"/>
              <a:t>unlike</a:t>
            </a:r>
            <a:r>
              <a:rPr lang="en-US" dirty="0"/>
              <a:t> the structure that Jerusalem’s politicians are erecting on a false foundation.</a:t>
            </a:r>
          </a:p>
          <a:p>
            <a:r>
              <a:rPr lang="en-US" b="1" i="1" dirty="0"/>
              <a:t>Their</a:t>
            </a:r>
            <a:r>
              <a:rPr lang="en-US" dirty="0"/>
              <a:t> structure will be swept away by “</a:t>
            </a:r>
            <a:r>
              <a:rPr kumimoji="0" lang="en-US" sz="32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hail</a:t>
            </a:r>
            <a:r>
              <a:rPr lang="en-US" dirty="0"/>
              <a:t>” and will no longer function as a “</a:t>
            </a:r>
            <a:r>
              <a:rPr kumimoji="0" lang="en-US" sz="32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refuge</a:t>
            </a:r>
            <a:r>
              <a:rPr lang="en-US" dirty="0"/>
              <a:t>” and “</a:t>
            </a:r>
            <a:r>
              <a:rPr kumimoji="0" lang="en-US" sz="32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hiding place</a:t>
            </a:r>
            <a:r>
              <a:rPr lang="en-US" dirty="0"/>
              <a:t>”.</a:t>
            </a:r>
          </a:p>
        </p:txBody>
      </p:sp>
      <p:sp>
        <p:nvSpPr>
          <p:cNvPr id="7" name="TextBox 6">
            <a:extLst>
              <a:ext uri="{FF2B5EF4-FFF2-40B4-BE49-F238E27FC236}">
                <a16:creationId xmlns:a16="http://schemas.microsoft.com/office/drawing/2014/main" id="{2C1D973C-6B9D-63A7-F3A2-DEAEE2D0EC42}"/>
              </a:ext>
            </a:extLst>
          </p:cNvPr>
          <p:cNvSpPr txBox="1"/>
          <p:nvPr/>
        </p:nvSpPr>
        <p:spPr>
          <a:xfrm>
            <a:off x="0" y="6488666"/>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b="0" i="0" u="none" strike="noStrike" kern="1200" cap="none" spc="0" normalizeH="0" baseline="0" noProof="0" dirty="0">
                <a:ln>
                  <a:noFill/>
                </a:ln>
                <a:solidFill>
                  <a:prstClr val="white"/>
                </a:solidFill>
                <a:effectLst/>
                <a:uLnTx/>
                <a:uFillTx/>
                <a:latin typeface="Calibri" panose="020F0502020204030204"/>
                <a:ea typeface="+mn-ea"/>
                <a:cs typeface="+mn-cs"/>
              </a:rPr>
              <a:t>Oswalt, John N. – </a:t>
            </a:r>
            <a:r>
              <a:rPr kumimoji="0" lang="en-US" b="0" i="1" u="none" strike="noStrike" kern="1200" cap="none" spc="0" normalizeH="0" baseline="0" noProof="0" dirty="0">
                <a:ln>
                  <a:noFill/>
                </a:ln>
                <a:solidFill>
                  <a:prstClr val="white"/>
                </a:solidFill>
                <a:effectLst/>
                <a:uLnTx/>
                <a:uFillTx/>
                <a:latin typeface="Calibri" panose="020F0502020204030204"/>
                <a:ea typeface="+mn-ea"/>
                <a:cs typeface="+mn-cs"/>
              </a:rPr>
              <a:t>The Book of Isaiah, Chapters 1–39 (The NIC the OT) </a:t>
            </a:r>
            <a:r>
              <a:rPr kumimoji="0" lang="en-US" b="0" i="0" u="none" strike="noStrike" kern="1200" cap="none" spc="0" normalizeH="0" baseline="0" noProof="0" dirty="0">
                <a:ln>
                  <a:noFill/>
                </a:ln>
                <a:solidFill>
                  <a:prstClr val="white"/>
                </a:solidFill>
                <a:effectLst/>
                <a:uLnTx/>
                <a:uFillTx/>
                <a:latin typeface="Calibri" panose="020F0502020204030204"/>
                <a:ea typeface="+mn-ea"/>
                <a:cs typeface="+mn-cs"/>
              </a:rPr>
              <a:t>(pp. 517-519) </a:t>
            </a:r>
          </a:p>
        </p:txBody>
      </p:sp>
    </p:spTree>
    <p:extLst>
      <p:ext uri="{BB962C8B-B14F-4D97-AF65-F5344CB8AC3E}">
        <p14:creationId xmlns:p14="http://schemas.microsoft.com/office/powerpoint/2010/main" val="2120606818"/>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 calcmode="lin" valueType="num">
                                      <p:cBhvr>
                                        <p:cTn id="35"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4617549-0D4E-83AC-C4C0-5032F9ED1ADC}"/>
              </a:ext>
            </a:extLst>
          </p:cNvPr>
          <p:cNvSpPr>
            <a:spLocks noGrp="1"/>
          </p:cNvSpPr>
          <p:nvPr>
            <p:ph type="title"/>
          </p:nvPr>
        </p:nvSpPr>
        <p:spPr/>
        <p:txBody>
          <a:bodyPr/>
          <a:lstStyle/>
          <a:p>
            <a:endParaRPr lang="en-US" dirty="0"/>
          </a:p>
        </p:txBody>
      </p:sp>
      <p:sp>
        <p:nvSpPr>
          <p:cNvPr id="8" name="Title 1">
            <a:extLst>
              <a:ext uri="{FF2B5EF4-FFF2-40B4-BE49-F238E27FC236}">
                <a16:creationId xmlns:a16="http://schemas.microsoft.com/office/drawing/2014/main" id="{70F7D930-7AE4-D22C-3C88-BE0E516600FB}"/>
              </a:ext>
            </a:extLst>
          </p:cNvPr>
          <p:cNvSpPr txBox="1">
            <a:spLocks/>
          </p:cNvSpPr>
          <p:nvPr/>
        </p:nvSpPr>
        <p:spPr>
          <a:xfrm>
            <a:off x="0" y="3"/>
            <a:ext cx="9144000" cy="2021095"/>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lvl="0" algn="l">
              <a:spcBef>
                <a:spcPts val="750"/>
              </a:spcBef>
              <a:defRPr/>
            </a:pPr>
            <a:r>
              <a:rPr kumimoji="0" lang="en-US" sz="24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28:18</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Your treaty with death will be dissolved; </a:t>
            </a:r>
            <a:r>
              <a:rPr kumimoji="0" lang="en-US" sz="24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your agreement </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with Sheol </a:t>
            </a:r>
            <a:r>
              <a:rPr kumimoji="0" lang="en-US" sz="24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will not last</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When the </a:t>
            </a:r>
            <a:r>
              <a:rPr kumimoji="0" lang="en-US" sz="24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overwhelming judgment </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sweeps by, </a:t>
            </a:r>
            <a:r>
              <a:rPr kumimoji="0" lang="en-US" sz="24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you will be </a:t>
            </a:r>
            <a:r>
              <a:rPr lang="en-US" sz="2400" i="1" dirty="0">
                <a:solidFill>
                  <a:schemeClr val="accent2"/>
                </a:solidFill>
                <a:latin typeface="Cambria" panose="02040503050406030204" pitchFamily="18" charset="0"/>
                <a:ea typeface="Cambria" panose="02040503050406030204" pitchFamily="18" charset="0"/>
                <a:cs typeface="+mn-cs"/>
              </a:rPr>
              <a:t>overrun</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by it. </a:t>
            </a:r>
            <a:r>
              <a:rPr kumimoji="0" lang="en-US" sz="24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19</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Whenever it sweeps by, it will overtake you; indeed, </a:t>
            </a:r>
            <a:r>
              <a:rPr lang="en-US" sz="2400" i="1" dirty="0">
                <a:solidFill>
                  <a:schemeClr val="accent2"/>
                </a:solidFill>
                <a:latin typeface="Cambria" panose="02040503050406030204" pitchFamily="18" charset="0"/>
                <a:ea typeface="Cambria" panose="02040503050406030204" pitchFamily="18" charset="0"/>
                <a:cs typeface="+mn-cs"/>
              </a:rPr>
              <a:t>every morning </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it will sweep by, it will come through </a:t>
            </a:r>
            <a:r>
              <a:rPr kumimoji="0" lang="en-US" sz="24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during the day and the night</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When this announcement is understood, it will cause nothing but terror. </a:t>
            </a:r>
            <a:endParaRPr kumimoji="0" lang="en-US" sz="2400" b="0" i="0" u="none" strike="noStrike" kern="1200" cap="none" spc="0" normalizeH="0" baseline="0" noProof="0" dirty="0">
              <a:ln>
                <a:noFill/>
              </a:ln>
              <a:solidFill>
                <a:prstClr val="white"/>
              </a:solidFill>
              <a:effectLst/>
              <a:uLnTx/>
              <a:uFillTx/>
              <a:latin typeface="Calibri" panose="020F0502020204030204"/>
              <a:ea typeface="Cambria" panose="02040503050406030204" pitchFamily="18" charset="0"/>
            </a:endParaRPr>
          </a:p>
        </p:txBody>
      </p:sp>
      <p:sp>
        <p:nvSpPr>
          <p:cNvPr id="5" name="Content Placeholder 2">
            <a:extLst>
              <a:ext uri="{FF2B5EF4-FFF2-40B4-BE49-F238E27FC236}">
                <a16:creationId xmlns:a16="http://schemas.microsoft.com/office/drawing/2014/main" id="{CC22EE9C-83B0-AF45-39BA-966499BA4424}"/>
              </a:ext>
            </a:extLst>
          </p:cNvPr>
          <p:cNvSpPr>
            <a:spLocks noGrp="1"/>
          </p:cNvSpPr>
          <p:nvPr>
            <p:ph idx="1"/>
          </p:nvPr>
        </p:nvSpPr>
        <p:spPr>
          <a:xfrm>
            <a:off x="313956" y="2158455"/>
            <a:ext cx="8582802" cy="4364003"/>
          </a:xfrm>
        </p:spPr>
        <p:txBody>
          <a:bodyPr>
            <a:normAutofit lnSpcReduction="10000"/>
          </a:bodyPr>
          <a:lstStyle/>
          <a:p>
            <a:r>
              <a:rPr lang="en-US" dirty="0"/>
              <a:t>The agreements these leaders have made will not save them.</a:t>
            </a:r>
          </a:p>
          <a:p>
            <a:r>
              <a:rPr lang="en-US" dirty="0"/>
              <a:t>When the “</a:t>
            </a:r>
            <a:r>
              <a:rPr lang="en-US" i="1" dirty="0">
                <a:solidFill>
                  <a:srgbClr val="ED7D31">
                    <a:lumMod val="60000"/>
                    <a:lumOff val="40000"/>
                  </a:srgbClr>
                </a:solidFill>
                <a:latin typeface="Cambria" panose="02040503050406030204" pitchFamily="18" charset="0"/>
                <a:ea typeface="Cambria" panose="02040503050406030204" pitchFamily="18" charset="0"/>
              </a:rPr>
              <a:t>overwhelming judgment</a:t>
            </a:r>
            <a:r>
              <a:rPr lang="en-US" dirty="0"/>
              <a:t>” comes, they will be swept away like a hut in a windstorm. </a:t>
            </a:r>
          </a:p>
          <a:p>
            <a:r>
              <a:rPr lang="en-US" dirty="0"/>
              <a:t>Furthermore, the flood will not come just </a:t>
            </a:r>
            <a:r>
              <a:rPr lang="en-US" b="1" i="1" dirty="0"/>
              <a:t>once</a:t>
            </a:r>
            <a:r>
              <a:rPr lang="en-US" dirty="0"/>
              <a:t> but </a:t>
            </a:r>
            <a:r>
              <a:rPr lang="en-US" b="1" i="1" dirty="0"/>
              <a:t>again and again </a:t>
            </a:r>
            <a:r>
              <a:rPr lang="en-US" dirty="0"/>
              <a:t>(“</a:t>
            </a:r>
            <a:r>
              <a:rPr lang="en-US" i="1" dirty="0">
                <a:solidFill>
                  <a:srgbClr val="ED7D31">
                    <a:lumMod val="60000"/>
                    <a:lumOff val="40000"/>
                  </a:srgbClr>
                </a:solidFill>
                <a:latin typeface="Cambria" panose="02040503050406030204" pitchFamily="18" charset="0"/>
                <a:ea typeface="Cambria" panose="02040503050406030204" pitchFamily="18" charset="0"/>
              </a:rPr>
              <a:t>every morning… during </a:t>
            </a:r>
            <a:r>
              <a:rPr kumimoji="0" lang="en-US" sz="32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the day and the night</a:t>
            </a:r>
            <a:r>
              <a:rPr lang="en-US" dirty="0"/>
              <a:t>”). </a:t>
            </a:r>
          </a:p>
          <a:p>
            <a:r>
              <a:rPr lang="en-US" dirty="0"/>
              <a:t>This is an accurate description of the Assyrian tactics, as they would come back to an area again and again until it was completely destroyed.</a:t>
            </a:r>
          </a:p>
        </p:txBody>
      </p:sp>
      <p:sp>
        <p:nvSpPr>
          <p:cNvPr id="7" name="TextBox 6">
            <a:extLst>
              <a:ext uri="{FF2B5EF4-FFF2-40B4-BE49-F238E27FC236}">
                <a16:creationId xmlns:a16="http://schemas.microsoft.com/office/drawing/2014/main" id="{2C1D973C-6B9D-63A7-F3A2-DEAEE2D0EC42}"/>
              </a:ext>
            </a:extLst>
          </p:cNvPr>
          <p:cNvSpPr txBox="1"/>
          <p:nvPr/>
        </p:nvSpPr>
        <p:spPr>
          <a:xfrm>
            <a:off x="0" y="6488666"/>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Oswalt, John .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Isaiah (The NIV Application Commentary) </a:t>
            </a:r>
          </a:p>
        </p:txBody>
      </p:sp>
    </p:spTree>
    <p:extLst>
      <p:ext uri="{BB962C8B-B14F-4D97-AF65-F5344CB8AC3E}">
        <p14:creationId xmlns:p14="http://schemas.microsoft.com/office/powerpoint/2010/main" val="3671435715"/>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4617549-0D4E-83AC-C4C0-5032F9ED1ADC}"/>
              </a:ext>
            </a:extLst>
          </p:cNvPr>
          <p:cNvSpPr>
            <a:spLocks noGrp="1"/>
          </p:cNvSpPr>
          <p:nvPr>
            <p:ph type="title"/>
          </p:nvPr>
        </p:nvSpPr>
        <p:spPr/>
        <p:txBody>
          <a:bodyPr/>
          <a:lstStyle/>
          <a:p>
            <a:endParaRPr lang="en-US" dirty="0"/>
          </a:p>
        </p:txBody>
      </p:sp>
      <p:sp>
        <p:nvSpPr>
          <p:cNvPr id="8" name="Title 1">
            <a:extLst>
              <a:ext uri="{FF2B5EF4-FFF2-40B4-BE49-F238E27FC236}">
                <a16:creationId xmlns:a16="http://schemas.microsoft.com/office/drawing/2014/main" id="{70F7D930-7AE4-D22C-3C88-BE0E516600FB}"/>
              </a:ext>
            </a:extLst>
          </p:cNvPr>
          <p:cNvSpPr txBox="1">
            <a:spLocks/>
          </p:cNvSpPr>
          <p:nvPr/>
        </p:nvSpPr>
        <p:spPr>
          <a:xfrm>
            <a:off x="0" y="3"/>
            <a:ext cx="9144000" cy="859455"/>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lvl="0" algn="l">
              <a:spcBef>
                <a:spcPts val="750"/>
              </a:spcBef>
              <a:defRPr/>
            </a:pPr>
            <a:r>
              <a:rPr kumimoji="0" lang="en-US" sz="24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28:20</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For the bed is too short to stretch out on, and the blanket is too narrow to wrap around oneself. </a:t>
            </a:r>
            <a:endParaRPr kumimoji="0" lang="en-US" sz="2400" b="0" i="0" u="none" strike="noStrike" kern="1200" cap="none" spc="0" normalizeH="0" baseline="0" noProof="0" dirty="0">
              <a:ln>
                <a:noFill/>
              </a:ln>
              <a:solidFill>
                <a:prstClr val="white"/>
              </a:solidFill>
              <a:effectLst/>
              <a:uLnTx/>
              <a:uFillTx/>
              <a:latin typeface="Calibri" panose="020F0502020204030204"/>
              <a:ea typeface="Cambria" panose="02040503050406030204" pitchFamily="18" charset="0"/>
            </a:endParaRPr>
          </a:p>
        </p:txBody>
      </p:sp>
      <p:sp>
        <p:nvSpPr>
          <p:cNvPr id="5" name="Content Placeholder 2">
            <a:extLst>
              <a:ext uri="{FF2B5EF4-FFF2-40B4-BE49-F238E27FC236}">
                <a16:creationId xmlns:a16="http://schemas.microsoft.com/office/drawing/2014/main" id="{CC22EE9C-83B0-AF45-39BA-966499BA4424}"/>
              </a:ext>
            </a:extLst>
          </p:cNvPr>
          <p:cNvSpPr>
            <a:spLocks noGrp="1"/>
          </p:cNvSpPr>
          <p:nvPr>
            <p:ph idx="1"/>
          </p:nvPr>
        </p:nvSpPr>
        <p:spPr>
          <a:xfrm>
            <a:off x="313956" y="1087077"/>
            <a:ext cx="8582802" cy="5401590"/>
          </a:xfrm>
        </p:spPr>
        <p:txBody>
          <a:bodyPr>
            <a:normAutofit/>
          </a:bodyPr>
          <a:lstStyle/>
          <a:p>
            <a:r>
              <a:rPr lang="en-US" sz="3600" dirty="0"/>
              <a:t>This verse uses a popular </a:t>
            </a:r>
            <a:r>
              <a:rPr lang="en-US" sz="3600" b="1" i="1" dirty="0"/>
              <a:t>proverb</a:t>
            </a:r>
            <a:r>
              <a:rPr lang="en-US" sz="3600" dirty="0"/>
              <a:t> in Isaiah’s day which to show the </a:t>
            </a:r>
            <a:r>
              <a:rPr lang="en-US" sz="3600" b="1" i="1" dirty="0"/>
              <a:t>inadequacy</a:t>
            </a:r>
            <a:r>
              <a:rPr lang="en-US" sz="3600" dirty="0"/>
              <a:t> of the alliances they had made. </a:t>
            </a:r>
          </a:p>
          <a:p>
            <a:r>
              <a:rPr lang="en-US" sz="3600" dirty="0"/>
              <a:t>Their alliances cannot do what the leaders </a:t>
            </a:r>
            <a:r>
              <a:rPr lang="en-US" sz="3600" b="1" i="1" dirty="0"/>
              <a:t>claim</a:t>
            </a:r>
            <a:r>
              <a:rPr lang="en-US" sz="3600" dirty="0"/>
              <a:t> they will do: </a:t>
            </a:r>
          </a:p>
          <a:p>
            <a:r>
              <a:rPr lang="en-US" sz="3600" dirty="0"/>
              <a:t>The “</a:t>
            </a:r>
            <a:r>
              <a:rPr lang="en-US" sz="3600" i="1" dirty="0">
                <a:solidFill>
                  <a:srgbClr val="ED7D31">
                    <a:lumMod val="60000"/>
                    <a:lumOff val="40000"/>
                  </a:srgbClr>
                </a:solidFill>
                <a:latin typeface="Cambria" panose="02040503050406030204" pitchFamily="18" charset="0"/>
                <a:ea typeface="Cambria" panose="02040503050406030204" pitchFamily="18" charset="0"/>
              </a:rPr>
              <a:t>bed</a:t>
            </a:r>
            <a:r>
              <a:rPr lang="en-US" sz="3600" dirty="0"/>
              <a:t>” is not big enough to contain them, nor the “</a:t>
            </a:r>
            <a:r>
              <a:rPr lang="en-US" sz="3600" i="1" dirty="0">
                <a:solidFill>
                  <a:srgbClr val="ED7D31">
                    <a:lumMod val="60000"/>
                    <a:lumOff val="40000"/>
                  </a:srgbClr>
                </a:solidFill>
                <a:latin typeface="Cambria" panose="02040503050406030204" pitchFamily="18" charset="0"/>
                <a:ea typeface="Cambria" panose="02040503050406030204" pitchFamily="18" charset="0"/>
              </a:rPr>
              <a:t>blanket</a:t>
            </a:r>
            <a:r>
              <a:rPr lang="en-US" sz="3600" dirty="0"/>
              <a:t>” wide enough to cover them. </a:t>
            </a:r>
          </a:p>
        </p:txBody>
      </p:sp>
      <p:sp>
        <p:nvSpPr>
          <p:cNvPr id="7" name="TextBox 6">
            <a:extLst>
              <a:ext uri="{FF2B5EF4-FFF2-40B4-BE49-F238E27FC236}">
                <a16:creationId xmlns:a16="http://schemas.microsoft.com/office/drawing/2014/main" id="{2C1D973C-6B9D-63A7-F3A2-DEAEE2D0EC42}"/>
              </a:ext>
            </a:extLst>
          </p:cNvPr>
          <p:cNvSpPr txBox="1"/>
          <p:nvPr/>
        </p:nvSpPr>
        <p:spPr>
          <a:xfrm>
            <a:off x="0" y="6488666"/>
            <a:ext cx="9144000" cy="369332"/>
          </a:xfrm>
          <a:prstGeom prst="rect">
            <a:avLst/>
          </a:prstGeom>
          <a:noFill/>
        </p:spPr>
        <p:txBody>
          <a:bodyPr wrap="square" rtlCol="0">
            <a:spAutoFit/>
          </a:bodyPr>
          <a:lstStyle/>
          <a:p>
            <a:pPr lvl="0">
              <a:defRPr/>
            </a:pPr>
            <a:r>
              <a:rPr lang="en-US" dirty="0">
                <a:solidFill>
                  <a:prstClr val="white"/>
                </a:solidFill>
              </a:rPr>
              <a:t>Oswalt, John . Isaiah (The NIV Application Commentary) (p. 520). Zondervan Academic</a:t>
            </a:r>
          </a:p>
        </p:txBody>
      </p:sp>
    </p:spTree>
    <p:extLst>
      <p:ext uri="{BB962C8B-B14F-4D97-AF65-F5344CB8AC3E}">
        <p14:creationId xmlns:p14="http://schemas.microsoft.com/office/powerpoint/2010/main" val="2846838761"/>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4617549-0D4E-83AC-C4C0-5032F9ED1ADC}"/>
              </a:ext>
            </a:extLst>
          </p:cNvPr>
          <p:cNvSpPr>
            <a:spLocks noGrp="1"/>
          </p:cNvSpPr>
          <p:nvPr>
            <p:ph type="title"/>
          </p:nvPr>
        </p:nvSpPr>
        <p:spPr/>
        <p:txBody>
          <a:bodyPr/>
          <a:lstStyle/>
          <a:p>
            <a:endParaRPr lang="en-US" dirty="0"/>
          </a:p>
        </p:txBody>
      </p:sp>
      <p:sp>
        <p:nvSpPr>
          <p:cNvPr id="8" name="Title 1">
            <a:extLst>
              <a:ext uri="{FF2B5EF4-FFF2-40B4-BE49-F238E27FC236}">
                <a16:creationId xmlns:a16="http://schemas.microsoft.com/office/drawing/2014/main" id="{70F7D930-7AE4-D22C-3C88-BE0E516600FB}"/>
              </a:ext>
            </a:extLst>
          </p:cNvPr>
          <p:cNvSpPr txBox="1">
            <a:spLocks/>
          </p:cNvSpPr>
          <p:nvPr/>
        </p:nvSpPr>
        <p:spPr>
          <a:xfrm>
            <a:off x="0" y="3"/>
            <a:ext cx="9144000" cy="1169487"/>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lvl="0" algn="l">
              <a:spcBef>
                <a:spcPts val="750"/>
              </a:spcBef>
              <a:defRPr/>
            </a:pPr>
            <a:r>
              <a:rPr kumimoji="0" lang="en-US" sz="24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28:21</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For the LORD will rise up, as he did at </a:t>
            </a:r>
            <a:r>
              <a:rPr kumimoji="0" lang="en-US" sz="24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Mount </a:t>
            </a:r>
            <a:r>
              <a:rPr kumimoji="0" lang="en-US" sz="2400" i="1" u="none" strike="noStrike" kern="1200" cap="none" spc="0" normalizeH="0" baseline="0" noProof="0" dirty="0" err="1">
                <a:ln>
                  <a:noFill/>
                </a:ln>
                <a:solidFill>
                  <a:schemeClr val="accent2"/>
                </a:solidFill>
                <a:effectLst/>
                <a:uLnTx/>
                <a:uFillTx/>
                <a:latin typeface="Cambria" panose="02040503050406030204" pitchFamily="18" charset="0"/>
                <a:ea typeface="Cambria" panose="02040503050406030204" pitchFamily="18" charset="0"/>
                <a:cs typeface="+mn-cs"/>
              </a:rPr>
              <a:t>Perazim</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he will rouse himself, as he did in the </a:t>
            </a:r>
            <a:r>
              <a:rPr kumimoji="0" lang="en-US" sz="24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Valley of Gibeon</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to accomplish his work, his peculiar work, to perform his task, his </a:t>
            </a:r>
            <a:r>
              <a:rPr kumimoji="0" lang="en-US" sz="24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strange task</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a:t>
            </a:r>
            <a:endParaRPr kumimoji="0" lang="en-US" sz="2400" b="0" i="0" u="none" strike="noStrike" kern="1200" cap="none" spc="0" normalizeH="0" baseline="0" noProof="0" dirty="0">
              <a:ln>
                <a:noFill/>
              </a:ln>
              <a:solidFill>
                <a:prstClr val="white"/>
              </a:solidFill>
              <a:effectLst/>
              <a:uLnTx/>
              <a:uFillTx/>
              <a:latin typeface="Calibri" panose="020F0502020204030204"/>
              <a:ea typeface="Cambria" panose="02040503050406030204" pitchFamily="18" charset="0"/>
            </a:endParaRPr>
          </a:p>
        </p:txBody>
      </p:sp>
      <p:sp>
        <p:nvSpPr>
          <p:cNvPr id="5" name="Content Placeholder 2">
            <a:extLst>
              <a:ext uri="{FF2B5EF4-FFF2-40B4-BE49-F238E27FC236}">
                <a16:creationId xmlns:a16="http://schemas.microsoft.com/office/drawing/2014/main" id="{CC22EE9C-83B0-AF45-39BA-966499BA4424}"/>
              </a:ext>
            </a:extLst>
          </p:cNvPr>
          <p:cNvSpPr>
            <a:spLocks noGrp="1"/>
          </p:cNvSpPr>
          <p:nvPr>
            <p:ph idx="1"/>
          </p:nvPr>
        </p:nvSpPr>
        <p:spPr>
          <a:xfrm>
            <a:off x="313956" y="1381411"/>
            <a:ext cx="8582802" cy="5107255"/>
          </a:xfrm>
        </p:spPr>
        <p:txBody>
          <a:bodyPr>
            <a:normAutofit/>
          </a:bodyPr>
          <a:lstStyle/>
          <a:p>
            <a:r>
              <a:rPr lang="en-US" sz="3600" dirty="0"/>
              <a:t>Just as the LORD struck down the Philistines with a flood at “</a:t>
            </a:r>
            <a:r>
              <a:rPr kumimoji="0" lang="en-US" sz="36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Mount </a:t>
            </a:r>
            <a:r>
              <a:rPr kumimoji="0" lang="en-US" sz="3600" b="0" i="1" u="none" strike="noStrike" kern="1200" cap="none" spc="0" normalizeH="0" baseline="0" noProof="0" dirty="0" err="1">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Perazim</a:t>
            </a:r>
            <a:r>
              <a:rPr lang="en-US" sz="3600" dirty="0"/>
              <a:t>” (cf. 2 Sam. 5:20) and scattered the Canaanites with hail in the “</a:t>
            </a:r>
            <a:r>
              <a:rPr kumimoji="0" lang="en-US" sz="36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Valley of Gibeon</a:t>
            </a:r>
            <a:r>
              <a:rPr lang="en-US" sz="3600" dirty="0"/>
              <a:t>” (cf. Josh. 10:11), so now he will treat his own people like those enemies. </a:t>
            </a:r>
          </a:p>
          <a:p>
            <a:r>
              <a:rPr lang="en-US" sz="3600" dirty="0"/>
              <a:t>Because of that, it will be a “</a:t>
            </a:r>
            <a:r>
              <a:rPr kumimoji="0" lang="en-US" sz="36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strange task</a:t>
            </a:r>
            <a:r>
              <a:rPr lang="en-US" sz="3600" dirty="0"/>
              <a:t>”. </a:t>
            </a:r>
          </a:p>
          <a:p>
            <a:r>
              <a:rPr lang="en-US" sz="3600" dirty="0"/>
              <a:t>But it will be a </a:t>
            </a:r>
            <a:r>
              <a:rPr lang="en-US" sz="3600" b="1" i="1" dirty="0"/>
              <a:t>necessary</a:t>
            </a:r>
            <a:r>
              <a:rPr lang="en-US" sz="3600" dirty="0"/>
              <a:t> one if there is to be any hope of redemption for the people. </a:t>
            </a:r>
          </a:p>
        </p:txBody>
      </p:sp>
      <p:sp>
        <p:nvSpPr>
          <p:cNvPr id="7" name="TextBox 6">
            <a:extLst>
              <a:ext uri="{FF2B5EF4-FFF2-40B4-BE49-F238E27FC236}">
                <a16:creationId xmlns:a16="http://schemas.microsoft.com/office/drawing/2014/main" id="{2C1D973C-6B9D-63A7-F3A2-DEAEE2D0EC42}"/>
              </a:ext>
            </a:extLst>
          </p:cNvPr>
          <p:cNvSpPr txBox="1"/>
          <p:nvPr/>
        </p:nvSpPr>
        <p:spPr>
          <a:xfrm>
            <a:off x="0" y="6488666"/>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Oswalt, John .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Isaiah (The NIV Application Commentary) </a:t>
            </a:r>
          </a:p>
        </p:txBody>
      </p:sp>
    </p:spTree>
    <p:extLst>
      <p:ext uri="{BB962C8B-B14F-4D97-AF65-F5344CB8AC3E}">
        <p14:creationId xmlns:p14="http://schemas.microsoft.com/office/powerpoint/2010/main" val="801439584"/>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4617549-0D4E-83AC-C4C0-5032F9ED1ADC}"/>
              </a:ext>
            </a:extLst>
          </p:cNvPr>
          <p:cNvSpPr>
            <a:spLocks noGrp="1"/>
          </p:cNvSpPr>
          <p:nvPr>
            <p:ph type="title"/>
          </p:nvPr>
        </p:nvSpPr>
        <p:spPr/>
        <p:txBody>
          <a:bodyPr/>
          <a:lstStyle/>
          <a:p>
            <a:endParaRPr lang="en-US" dirty="0"/>
          </a:p>
        </p:txBody>
      </p:sp>
      <p:sp>
        <p:nvSpPr>
          <p:cNvPr id="8" name="Title 1">
            <a:extLst>
              <a:ext uri="{FF2B5EF4-FFF2-40B4-BE49-F238E27FC236}">
                <a16:creationId xmlns:a16="http://schemas.microsoft.com/office/drawing/2014/main" id="{70F7D930-7AE4-D22C-3C88-BE0E516600FB}"/>
              </a:ext>
            </a:extLst>
          </p:cNvPr>
          <p:cNvSpPr txBox="1">
            <a:spLocks/>
          </p:cNvSpPr>
          <p:nvPr/>
        </p:nvSpPr>
        <p:spPr>
          <a:xfrm>
            <a:off x="0" y="3"/>
            <a:ext cx="9144000" cy="1169487"/>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lvl="0" algn="l">
              <a:spcBef>
                <a:spcPts val="750"/>
              </a:spcBef>
              <a:defRPr/>
            </a:pPr>
            <a:r>
              <a:rPr kumimoji="0" lang="en-US" sz="24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28:22</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So now, do not mock, or your chains will become heavier! For I have heard a message about decreed destruction, from </a:t>
            </a:r>
            <a:r>
              <a:rPr kumimoji="0" lang="en-US" sz="24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the Sovereign LORD of Heaven’s Armies</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against the entire land. </a:t>
            </a:r>
            <a:endParaRPr kumimoji="0" lang="en-US" sz="2400" b="0" i="0" u="none" strike="noStrike" kern="1200" cap="none" spc="0" normalizeH="0" baseline="0" noProof="0" dirty="0">
              <a:ln>
                <a:noFill/>
              </a:ln>
              <a:solidFill>
                <a:prstClr val="white"/>
              </a:solidFill>
              <a:effectLst/>
              <a:uLnTx/>
              <a:uFillTx/>
              <a:latin typeface="Calibri" panose="020F0502020204030204"/>
              <a:ea typeface="Cambria" panose="02040503050406030204" pitchFamily="18" charset="0"/>
            </a:endParaRPr>
          </a:p>
        </p:txBody>
      </p:sp>
      <p:sp>
        <p:nvSpPr>
          <p:cNvPr id="5" name="Content Placeholder 2">
            <a:extLst>
              <a:ext uri="{FF2B5EF4-FFF2-40B4-BE49-F238E27FC236}">
                <a16:creationId xmlns:a16="http://schemas.microsoft.com/office/drawing/2014/main" id="{CC22EE9C-83B0-AF45-39BA-966499BA4424}"/>
              </a:ext>
            </a:extLst>
          </p:cNvPr>
          <p:cNvSpPr>
            <a:spLocks noGrp="1"/>
          </p:cNvSpPr>
          <p:nvPr>
            <p:ph idx="1"/>
          </p:nvPr>
        </p:nvSpPr>
        <p:spPr>
          <a:xfrm>
            <a:off x="313956" y="1381411"/>
            <a:ext cx="8582802" cy="5107255"/>
          </a:xfrm>
        </p:spPr>
        <p:txBody>
          <a:bodyPr>
            <a:normAutofit/>
          </a:bodyPr>
          <a:lstStyle/>
          <a:p>
            <a:r>
              <a:rPr lang="en-US" dirty="0"/>
              <a:t>Isaiah concludes here with a final warning:</a:t>
            </a:r>
          </a:p>
          <a:p>
            <a:r>
              <a:rPr lang="en-US" dirty="0"/>
              <a:t>The scoffers had better stop their mocking of the word of God and had better start listening to what “</a:t>
            </a:r>
            <a:r>
              <a:rPr kumimoji="0" lang="en-US" sz="32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the Sovereign LORD of Heaven’s Armies</a:t>
            </a:r>
            <a:r>
              <a:rPr lang="en-US" dirty="0"/>
              <a:t>” has to say to them.</a:t>
            </a:r>
          </a:p>
        </p:txBody>
      </p:sp>
      <p:sp>
        <p:nvSpPr>
          <p:cNvPr id="7" name="TextBox 6">
            <a:extLst>
              <a:ext uri="{FF2B5EF4-FFF2-40B4-BE49-F238E27FC236}">
                <a16:creationId xmlns:a16="http://schemas.microsoft.com/office/drawing/2014/main" id="{2C1D973C-6B9D-63A7-F3A2-DEAEE2D0EC42}"/>
              </a:ext>
            </a:extLst>
          </p:cNvPr>
          <p:cNvSpPr txBox="1"/>
          <p:nvPr/>
        </p:nvSpPr>
        <p:spPr>
          <a:xfrm>
            <a:off x="0" y="6488666"/>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Oswalt, John .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Isaiah (The NIV Application Commentary) </a:t>
            </a:r>
          </a:p>
        </p:txBody>
      </p:sp>
    </p:spTree>
    <p:extLst>
      <p:ext uri="{BB962C8B-B14F-4D97-AF65-F5344CB8AC3E}">
        <p14:creationId xmlns:p14="http://schemas.microsoft.com/office/powerpoint/2010/main" val="3774724370"/>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D3185-EF80-D9D1-F41B-C2D6768C7D37}"/>
              </a:ext>
            </a:extLst>
          </p:cNvPr>
          <p:cNvSpPr>
            <a:spLocks noGrp="1"/>
          </p:cNvSpPr>
          <p:nvPr>
            <p:ph type="title"/>
          </p:nvPr>
        </p:nvSpPr>
        <p:spPr>
          <a:xfrm>
            <a:off x="0" y="1645920"/>
            <a:ext cx="9144000" cy="3059084"/>
          </a:xfrm>
        </p:spPr>
        <p:txBody>
          <a:bodyPr>
            <a:noAutofit/>
          </a:bodyPr>
          <a:lstStyle/>
          <a:p>
            <a:pPr algn="ctr"/>
            <a:r>
              <a:rPr lang="en-US" sz="8800" dirty="0"/>
              <a:t>New Testament Usage of </a:t>
            </a:r>
            <a:br>
              <a:rPr lang="en-US" sz="8800" dirty="0"/>
            </a:br>
            <a:r>
              <a:rPr lang="en-US" sz="8800" dirty="0">
                <a:solidFill>
                  <a:srgbClr val="FFFF99"/>
                </a:solidFill>
              </a:rPr>
              <a:t>Isaiah 28:16</a:t>
            </a:r>
            <a:endParaRPr lang="en-US" sz="8800" dirty="0"/>
          </a:p>
        </p:txBody>
      </p:sp>
    </p:spTree>
    <p:extLst>
      <p:ext uri="{BB962C8B-B14F-4D97-AF65-F5344CB8AC3E}">
        <p14:creationId xmlns:p14="http://schemas.microsoft.com/office/powerpoint/2010/main" val="158088815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2C1D973C-6B9D-63A7-F3A2-DEAEE2D0EC42}"/>
              </a:ext>
            </a:extLst>
          </p:cNvPr>
          <p:cNvSpPr txBox="1"/>
          <p:nvPr/>
        </p:nvSpPr>
        <p:spPr>
          <a:xfrm>
            <a:off x="0" y="6488666"/>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Steele, David N. –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Romans, An Interpretive Outline</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pp. 82-83</a:t>
            </a:r>
          </a:p>
        </p:txBody>
      </p:sp>
      <p:sp>
        <p:nvSpPr>
          <p:cNvPr id="6" name="Title 5">
            <a:extLst>
              <a:ext uri="{FF2B5EF4-FFF2-40B4-BE49-F238E27FC236}">
                <a16:creationId xmlns:a16="http://schemas.microsoft.com/office/drawing/2014/main" id="{14617549-0D4E-83AC-C4C0-5032F9ED1ADC}"/>
              </a:ext>
            </a:extLst>
          </p:cNvPr>
          <p:cNvSpPr>
            <a:spLocks noGrp="1"/>
          </p:cNvSpPr>
          <p:nvPr>
            <p:ph type="title"/>
          </p:nvPr>
        </p:nvSpPr>
        <p:spPr/>
        <p:txBody>
          <a:bodyPr/>
          <a:lstStyle/>
          <a:p>
            <a:endParaRPr lang="en-US" dirty="0"/>
          </a:p>
        </p:txBody>
      </p:sp>
      <p:sp>
        <p:nvSpPr>
          <p:cNvPr id="8" name="Title 1">
            <a:extLst>
              <a:ext uri="{FF2B5EF4-FFF2-40B4-BE49-F238E27FC236}">
                <a16:creationId xmlns:a16="http://schemas.microsoft.com/office/drawing/2014/main" id="{70F7D930-7AE4-D22C-3C88-BE0E516600FB}"/>
              </a:ext>
            </a:extLst>
          </p:cNvPr>
          <p:cNvSpPr txBox="1">
            <a:spLocks/>
          </p:cNvSpPr>
          <p:nvPr/>
        </p:nvSpPr>
        <p:spPr>
          <a:xfrm>
            <a:off x="0" y="2"/>
            <a:ext cx="9144000" cy="2197698"/>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kumimoji="0" lang="en-US" sz="24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rPr>
              <a:t>Isaiah 28:16</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rPr>
              <a:t> </a:t>
            </a:r>
            <a:r>
              <a:rPr kumimoji="0" lang="en-US" sz="2400" b="1" i="1" u="none" strike="noStrike" kern="1200" cap="none" spc="0" normalizeH="0" baseline="0" noProof="0" dirty="0">
                <a:ln>
                  <a:noFill/>
                </a:ln>
                <a:solidFill>
                  <a:srgbClr val="ED7D31"/>
                </a:solidFill>
                <a:effectLst/>
                <a:uLnTx/>
                <a:uFillTx/>
                <a:latin typeface="Cambria" panose="02040503050406030204" pitchFamily="18" charset="0"/>
                <a:ea typeface="Cambria" panose="02040503050406030204" pitchFamily="18" charset="0"/>
              </a:rPr>
              <a:t> </a:t>
            </a:r>
            <a:r>
              <a:rPr lang="en-US" sz="2400" b="0" i="1" dirty="0">
                <a:solidFill>
                  <a:srgbClr val="ED7D31">
                    <a:lumMod val="60000"/>
                    <a:lumOff val="40000"/>
                  </a:srgbClr>
                </a:solidFill>
                <a:latin typeface="Cambria" panose="02040503050406030204" pitchFamily="18" charset="0"/>
                <a:ea typeface="Cambria" panose="02040503050406030204" pitchFamily="18" charset="0"/>
              </a:rPr>
              <a:t>Therefore thus says the Lord GOD, “</a:t>
            </a:r>
            <a:r>
              <a:rPr lang="en-US" sz="2400" i="1" dirty="0">
                <a:solidFill>
                  <a:schemeClr val="accent2"/>
                </a:solidFill>
                <a:latin typeface="Cambria" panose="02040503050406030204" pitchFamily="18" charset="0"/>
                <a:ea typeface="Cambria" panose="02040503050406030204" pitchFamily="18" charset="0"/>
              </a:rPr>
              <a:t>Behold, I am the one who has laid as a foundation in Zion, a stone</a:t>
            </a:r>
            <a:r>
              <a:rPr lang="en-US" sz="2400" b="0" i="1" dirty="0">
                <a:solidFill>
                  <a:srgbClr val="ED7D31">
                    <a:lumMod val="60000"/>
                    <a:lumOff val="40000"/>
                  </a:srgbClr>
                </a:solidFill>
                <a:latin typeface="Cambria" panose="02040503050406030204" pitchFamily="18" charset="0"/>
                <a:ea typeface="Cambria" panose="02040503050406030204" pitchFamily="18" charset="0"/>
              </a:rPr>
              <a:t>, a tested stone, a precious cornerstone, of a sure foundation: ‘</a:t>
            </a:r>
            <a:r>
              <a:rPr lang="en-US" sz="2400" i="1" dirty="0">
                <a:solidFill>
                  <a:schemeClr val="accent2"/>
                </a:solidFill>
                <a:latin typeface="Cambria" panose="02040503050406030204" pitchFamily="18" charset="0"/>
                <a:ea typeface="Cambria" panose="02040503050406030204" pitchFamily="18" charset="0"/>
              </a:rPr>
              <a:t>Whoever believes will not be in haste</a:t>
            </a:r>
            <a:r>
              <a:rPr lang="en-US" sz="2400" b="0" i="1" dirty="0">
                <a:solidFill>
                  <a:srgbClr val="ED7D31">
                    <a:lumMod val="60000"/>
                    <a:lumOff val="40000"/>
                  </a:srgbClr>
                </a:solidFill>
                <a:latin typeface="Cambria" panose="02040503050406030204" pitchFamily="18" charset="0"/>
                <a:ea typeface="Cambria" panose="02040503050406030204" pitchFamily="18" charset="0"/>
              </a:rPr>
              <a:t>.’”</a:t>
            </a:r>
            <a:r>
              <a:rPr lang="en-US" sz="2400" b="0" dirty="0">
                <a:solidFill>
                  <a:srgbClr val="ED7D31">
                    <a:lumMod val="60000"/>
                    <a:lumOff val="40000"/>
                  </a:srgbClr>
                </a:solidFill>
                <a:latin typeface="Cambria" panose="02040503050406030204" pitchFamily="18" charset="0"/>
                <a:ea typeface="Cambria" panose="02040503050406030204" pitchFamily="18" charset="0"/>
              </a:rPr>
              <a:t> </a:t>
            </a:r>
            <a:r>
              <a:rPr kumimoji="0" lang="en-US" sz="2400" b="0" i="0" u="none" strike="noStrike" kern="1200" cap="none" spc="0" normalizeH="0" baseline="0" noProof="0" dirty="0">
                <a:ln>
                  <a:noFill/>
                </a:ln>
                <a:solidFill>
                  <a:srgbClr val="ED7D31">
                    <a:lumMod val="60000"/>
                    <a:lumOff val="40000"/>
                  </a:srgbClr>
                </a:solidFill>
                <a:effectLst/>
                <a:uLnTx/>
                <a:uFillTx/>
                <a:latin typeface="+mn-lt"/>
                <a:ea typeface="Cambria" panose="02040503050406030204" pitchFamily="18" charset="0"/>
              </a:rPr>
              <a:t>(ESV)</a:t>
            </a:r>
            <a:endParaRPr kumimoji="0" lang="en-US" sz="2400" b="0" i="0" u="none" strike="noStrike" kern="1200" cap="none" spc="0" normalizeH="0" baseline="0" noProof="0" dirty="0">
              <a:ln>
                <a:noFill/>
              </a:ln>
              <a:solidFill>
                <a:prstClr val="white"/>
              </a:solidFill>
              <a:effectLst/>
              <a:uLnTx/>
              <a:uFillTx/>
              <a:latin typeface="+mn-lt"/>
              <a:ea typeface="Cambria" panose="02040503050406030204" pitchFamily="18" charset="0"/>
            </a:endParaRPr>
          </a:p>
          <a:p>
            <a:pPr algn="l">
              <a:spcBef>
                <a:spcPts val="750"/>
              </a:spcBef>
              <a:defRPr/>
            </a:pPr>
            <a:r>
              <a:rPr kumimoji="0" lang="en-US" sz="24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rPr>
              <a:t>Isaiah 8:14</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rPr>
              <a:t> </a:t>
            </a:r>
            <a:r>
              <a:rPr lang="en-US" sz="2400" b="0" i="1" dirty="0">
                <a:solidFill>
                  <a:srgbClr val="ED7D31">
                    <a:lumMod val="60000"/>
                    <a:lumOff val="40000"/>
                  </a:srgbClr>
                </a:solidFill>
                <a:latin typeface="Cambria" panose="02040503050406030204" pitchFamily="18" charset="0"/>
                <a:ea typeface="Cambria" panose="02040503050406030204" pitchFamily="18" charset="0"/>
              </a:rPr>
              <a:t>And he will become a sanctuary and </a:t>
            </a:r>
            <a:r>
              <a:rPr lang="en-US" sz="2400" i="1" dirty="0">
                <a:solidFill>
                  <a:schemeClr val="accent2"/>
                </a:solidFill>
                <a:latin typeface="Cambria" panose="02040503050406030204" pitchFamily="18" charset="0"/>
                <a:ea typeface="Cambria" panose="02040503050406030204" pitchFamily="18" charset="0"/>
              </a:rPr>
              <a:t>a stone of offense and a rock of stumbling</a:t>
            </a:r>
            <a:r>
              <a:rPr lang="en-US" sz="2400" b="0" i="1" dirty="0">
                <a:solidFill>
                  <a:srgbClr val="ED7D31">
                    <a:lumMod val="60000"/>
                    <a:lumOff val="40000"/>
                  </a:srgbClr>
                </a:solidFill>
                <a:latin typeface="Cambria" panose="02040503050406030204" pitchFamily="18" charset="0"/>
                <a:ea typeface="Cambria" panose="02040503050406030204" pitchFamily="18" charset="0"/>
              </a:rPr>
              <a:t> to both houses of Israel… </a:t>
            </a:r>
            <a:r>
              <a:rPr kumimoji="0" lang="en-US" sz="2400" b="0" i="0" u="none" strike="noStrike" kern="1200" cap="none" spc="0" normalizeH="0" baseline="0" noProof="0" dirty="0">
                <a:ln>
                  <a:noFill/>
                </a:ln>
                <a:solidFill>
                  <a:srgbClr val="ED7D31">
                    <a:lumMod val="60000"/>
                    <a:lumOff val="40000"/>
                  </a:srgbClr>
                </a:solidFill>
                <a:effectLst/>
                <a:uLnTx/>
                <a:uFillTx/>
                <a:latin typeface="+mn-lt"/>
                <a:ea typeface="Cambria" panose="02040503050406030204" pitchFamily="18" charset="0"/>
              </a:rPr>
              <a:t>(ESV)</a:t>
            </a:r>
            <a:endParaRPr kumimoji="0" lang="en-US" sz="2400" b="0" i="0" u="none" strike="noStrike" kern="1200" cap="none" spc="0" normalizeH="0" baseline="0" noProof="0" dirty="0">
              <a:ln>
                <a:noFill/>
              </a:ln>
              <a:solidFill>
                <a:prstClr val="white"/>
              </a:solidFill>
              <a:effectLst/>
              <a:uLnTx/>
              <a:uFillTx/>
              <a:latin typeface="+mn-lt"/>
              <a:ea typeface="Cambria" panose="02040503050406030204" pitchFamily="18" charset="0"/>
            </a:endParaRPr>
          </a:p>
        </p:txBody>
      </p:sp>
      <p:sp>
        <p:nvSpPr>
          <p:cNvPr id="5" name="Content Placeholder 2">
            <a:extLst>
              <a:ext uri="{FF2B5EF4-FFF2-40B4-BE49-F238E27FC236}">
                <a16:creationId xmlns:a16="http://schemas.microsoft.com/office/drawing/2014/main" id="{CC22EE9C-83B0-AF45-39BA-966499BA4424}"/>
              </a:ext>
            </a:extLst>
          </p:cNvPr>
          <p:cNvSpPr>
            <a:spLocks noGrp="1"/>
          </p:cNvSpPr>
          <p:nvPr>
            <p:ph idx="1"/>
          </p:nvPr>
        </p:nvSpPr>
        <p:spPr>
          <a:xfrm>
            <a:off x="325730" y="3499255"/>
            <a:ext cx="8582802" cy="3019280"/>
          </a:xfrm>
        </p:spPr>
        <p:txBody>
          <a:bodyPr>
            <a:normAutofit fontScale="85000" lnSpcReduction="10000"/>
          </a:bodyPr>
          <a:lstStyle/>
          <a:p>
            <a:r>
              <a:rPr lang="en-US" dirty="0"/>
              <a:t>The Apostle Paul cites </a:t>
            </a:r>
            <a:r>
              <a:rPr lang="en-US" dirty="0">
                <a:solidFill>
                  <a:srgbClr val="FFFF99"/>
                </a:solidFill>
              </a:rPr>
              <a:t>Isaiah 28:16 </a:t>
            </a:r>
            <a:r>
              <a:rPr lang="en-US" dirty="0"/>
              <a:t>in combination with </a:t>
            </a:r>
            <a:r>
              <a:rPr lang="en-US" dirty="0">
                <a:solidFill>
                  <a:srgbClr val="FFFF99"/>
                </a:solidFill>
              </a:rPr>
              <a:t>Isaiah 8:14</a:t>
            </a:r>
            <a:r>
              <a:rPr lang="en-US" dirty="0"/>
              <a:t> in </a:t>
            </a:r>
            <a:r>
              <a:rPr lang="en-US" dirty="0">
                <a:solidFill>
                  <a:srgbClr val="FFFF99"/>
                </a:solidFill>
              </a:rPr>
              <a:t>Rom 9:33 </a:t>
            </a:r>
            <a:r>
              <a:rPr lang="en-US" dirty="0"/>
              <a:t>which is in a section of Romans where he sets out to explain why, in large part, the Jews in Paul’s day were </a:t>
            </a:r>
            <a:r>
              <a:rPr lang="en-US" b="1" i="1" dirty="0"/>
              <a:t>rejecting</a:t>
            </a:r>
            <a:r>
              <a:rPr lang="en-US" dirty="0"/>
              <a:t> Christ, while the Gentiles were being </a:t>
            </a:r>
            <a:r>
              <a:rPr lang="en-US" b="1" i="1" dirty="0"/>
              <a:t>saved</a:t>
            </a:r>
            <a:r>
              <a:rPr lang="en-US" dirty="0"/>
              <a:t>.</a:t>
            </a:r>
          </a:p>
          <a:p>
            <a:r>
              <a:rPr lang="en-US" dirty="0"/>
              <a:t>In this section, Paul shows that the </a:t>
            </a:r>
            <a:r>
              <a:rPr lang="en-US" b="1" i="1" dirty="0"/>
              <a:t>immediate</a:t>
            </a:r>
            <a:r>
              <a:rPr lang="en-US" dirty="0"/>
              <a:t> cause of Israel’s rejection and the Gentile’s salvation was the different manner in which they responded to the Gospel. </a:t>
            </a:r>
          </a:p>
        </p:txBody>
      </p:sp>
      <p:sp>
        <p:nvSpPr>
          <p:cNvPr id="2" name="Title 1">
            <a:extLst>
              <a:ext uri="{FF2B5EF4-FFF2-40B4-BE49-F238E27FC236}">
                <a16:creationId xmlns:a16="http://schemas.microsoft.com/office/drawing/2014/main" id="{64C6F363-40C6-392D-814F-2EB035CD0467}"/>
              </a:ext>
            </a:extLst>
          </p:cNvPr>
          <p:cNvSpPr txBox="1">
            <a:spLocks/>
          </p:cNvSpPr>
          <p:nvPr/>
        </p:nvSpPr>
        <p:spPr>
          <a:xfrm>
            <a:off x="0" y="2197700"/>
            <a:ext cx="9144000" cy="1145944"/>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lvl="0" algn="l">
              <a:spcBef>
                <a:spcPts val="750"/>
              </a:spcBef>
              <a:defRPr/>
            </a:pPr>
            <a:r>
              <a:rPr lang="en-US" sz="2400" b="0" baseline="30000" dirty="0">
                <a:solidFill>
                  <a:prstClr val="white"/>
                </a:solidFill>
                <a:latin typeface="Cambria" panose="02040503050406030204" pitchFamily="18" charset="0"/>
                <a:ea typeface="Cambria" panose="02040503050406030204" pitchFamily="18" charset="0"/>
              </a:rPr>
              <a:t>Rom 9:33</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j-cs"/>
              </a:rPr>
              <a:t> </a:t>
            </a:r>
            <a:r>
              <a:rPr lang="en-US" sz="2400" b="0" i="1" dirty="0">
                <a:solidFill>
                  <a:srgbClr val="5B9BD5">
                    <a:lumMod val="40000"/>
                    <a:lumOff val="60000"/>
                  </a:srgbClr>
                </a:solidFill>
                <a:latin typeface="Cambria" panose="02040503050406030204" pitchFamily="18" charset="0"/>
                <a:ea typeface="Cambria" panose="02040503050406030204" pitchFamily="18" charset="0"/>
              </a:rPr>
              <a:t>As it is written, “</a:t>
            </a:r>
            <a:r>
              <a:rPr lang="en-US" sz="2400" i="1" dirty="0">
                <a:solidFill>
                  <a:srgbClr val="00B0F0"/>
                </a:solidFill>
                <a:latin typeface="Cambria" panose="02040503050406030204" pitchFamily="18" charset="0"/>
                <a:ea typeface="Cambria" panose="02040503050406030204" pitchFamily="18" charset="0"/>
              </a:rPr>
              <a:t>Behold, I am laying in Zion a stone of stumbling, and a rock of offense; and whoever believes in him will not be put to shame</a:t>
            </a:r>
            <a:r>
              <a:rPr lang="en-US" sz="2400" b="0" i="1" dirty="0">
                <a:solidFill>
                  <a:srgbClr val="5B9BD5">
                    <a:lumMod val="40000"/>
                    <a:lumOff val="60000"/>
                  </a:srgbClr>
                </a:solidFill>
                <a:latin typeface="Cambria" panose="02040503050406030204" pitchFamily="18" charset="0"/>
                <a:ea typeface="Cambria" panose="02040503050406030204" pitchFamily="18" charset="0"/>
              </a:rPr>
              <a:t>.” </a:t>
            </a:r>
            <a:r>
              <a:rPr kumimoji="0" lang="en-US" sz="2400" b="0" i="0" u="none" strike="noStrike" kern="1200" cap="none" spc="0" normalizeH="0" baseline="0" noProof="0" dirty="0">
                <a:ln>
                  <a:noFill/>
                </a:ln>
                <a:solidFill>
                  <a:srgbClr val="5B9BD5">
                    <a:lumMod val="40000"/>
                    <a:lumOff val="60000"/>
                  </a:srgbClr>
                </a:solidFill>
                <a:effectLst/>
                <a:uLnTx/>
                <a:uFillTx/>
                <a:latin typeface="Calibri" panose="020F0502020204030204"/>
                <a:ea typeface="Cambria" panose="02040503050406030204" pitchFamily="18" charset="0"/>
                <a:cs typeface="+mj-cs"/>
              </a:rPr>
              <a:t>(ESV)</a:t>
            </a:r>
          </a:p>
        </p:txBody>
      </p:sp>
    </p:spTree>
    <p:extLst>
      <p:ext uri="{BB962C8B-B14F-4D97-AF65-F5344CB8AC3E}">
        <p14:creationId xmlns:p14="http://schemas.microsoft.com/office/powerpoint/2010/main" val="250477609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 calcmode="lin" valueType="num">
                                      <p:cBhvr>
                                        <p:cTn id="7"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8">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 calcmode="lin" valueType="num">
                                      <p:cBhvr>
                                        <p:cTn id="14" dur="500" fill="hold"/>
                                        <p:tgtEl>
                                          <p:spTgt spid="2"/>
                                        </p:tgtEl>
                                        <p:attrNameLst>
                                          <p:attrName>ppt_w</p:attrName>
                                        </p:attrNameLst>
                                      </p:cBhvr>
                                      <p:tavLst>
                                        <p:tav tm="0">
                                          <p:val>
                                            <p:fltVal val="0"/>
                                          </p:val>
                                        </p:tav>
                                        <p:tav tm="100000">
                                          <p:val>
                                            <p:strVal val="#ppt_w"/>
                                          </p:val>
                                        </p:tav>
                                      </p:tavLst>
                                    </p:anim>
                                    <p:anim calcmode="lin" valueType="num">
                                      <p:cBhvr>
                                        <p:cTn id="15" dur="500" fill="hold"/>
                                        <p:tgtEl>
                                          <p:spTgt spid="2"/>
                                        </p:tgtEl>
                                        <p:attrNameLst>
                                          <p:attrName>ppt_h</p:attrName>
                                        </p:attrNameLst>
                                      </p:cBhvr>
                                      <p:tavLst>
                                        <p:tav tm="0">
                                          <p:val>
                                            <p:fltVal val="0"/>
                                          </p:val>
                                        </p:tav>
                                        <p:tav tm="100000">
                                          <p:val>
                                            <p:strVal val="#ppt_h"/>
                                          </p:val>
                                        </p:tav>
                                      </p:tavLst>
                                    </p:anim>
                                    <p:animEffect transition="in" filter="fade">
                                      <p:cBhvr>
                                        <p:cTn id="16" dur="500"/>
                                        <p:tgtEl>
                                          <p:spTgt spid="2"/>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0" end="0"/>
                                            </p:txEl>
                                          </p:spTgt>
                                        </p:tgtEl>
                                        <p:attrNameLst>
                                          <p:attrName>style.visibility</p:attrName>
                                        </p:attrNameLst>
                                      </p:cBhvr>
                                      <p:to>
                                        <p:strVal val="visible"/>
                                      </p:to>
                                    </p:set>
                                    <p:anim calcmode="lin" valueType="num">
                                      <p:cBhvr>
                                        <p:cTn id="21"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23" dur="500"/>
                                        <p:tgtEl>
                                          <p:spTgt spid="5">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1" end="1"/>
                                            </p:txEl>
                                          </p:spTgt>
                                        </p:tgtEl>
                                        <p:attrNameLst>
                                          <p:attrName>style.visibility</p:attrName>
                                        </p:attrNameLst>
                                      </p:cBhvr>
                                      <p:to>
                                        <p:strVal val="visible"/>
                                      </p:to>
                                    </p:set>
                                    <p:anim calcmode="lin" valueType="num">
                                      <p:cBhvr>
                                        <p:cTn id="28"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3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3"/>
            <a:ext cx="9144000" cy="647534"/>
          </a:xfrm>
        </p:spPr>
        <p:txBody>
          <a:bodyPr>
            <a:noAutofit/>
          </a:bodyPr>
          <a:lstStyle/>
          <a:p>
            <a:r>
              <a:rPr lang="en-US" sz="4000" dirty="0"/>
              <a:t>Outline of the Book of Isaiah</a:t>
            </a:r>
            <a:endParaRPr lang="en-US" sz="4000" b="1" dirty="0"/>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27470" y="722101"/>
            <a:ext cx="9116529" cy="6135896"/>
          </a:xfrm>
        </p:spPr>
        <p:txBody>
          <a:bodyPr>
            <a:normAutofit fontScale="92500" lnSpcReduction="10000"/>
          </a:bodyPr>
          <a:lstStyle/>
          <a:p>
            <a:pPr marL="458788" lvl="0" indent="-458788">
              <a:spcBef>
                <a:spcPts val="600"/>
              </a:spcBef>
              <a:buFont typeface="+mj-lt"/>
              <a:buAutoNum type="romanUcPeriod"/>
            </a:pPr>
            <a:r>
              <a:rPr lang="en-US" b="1" dirty="0"/>
              <a:t>Isaiah’s Warning of Judgment on Israel </a:t>
            </a:r>
            <a:r>
              <a:rPr lang="en-US" dirty="0">
                <a:solidFill>
                  <a:srgbClr val="FFFF99"/>
                </a:solidFill>
              </a:rPr>
              <a:t>(1-39)</a:t>
            </a:r>
          </a:p>
          <a:p>
            <a:pPr marL="914400" lvl="1" indent="-455613">
              <a:spcBef>
                <a:spcPts val="600"/>
              </a:spcBef>
              <a:buFont typeface="+mj-lt"/>
              <a:buAutoNum type="alphaUcPeriod"/>
            </a:pPr>
            <a:r>
              <a:rPr lang="en-US" dirty="0">
                <a:solidFill>
                  <a:schemeClr val="bg1">
                    <a:lumMod val="65000"/>
                  </a:schemeClr>
                </a:solidFill>
              </a:rPr>
              <a:t>Judgement and Hope for Jerusalem </a:t>
            </a:r>
            <a:r>
              <a:rPr lang="en-US" dirty="0">
                <a:solidFill>
                  <a:srgbClr val="FFFF99"/>
                </a:solidFill>
              </a:rPr>
              <a:t>(1-12)</a:t>
            </a:r>
          </a:p>
          <a:p>
            <a:pPr marL="914400" lvl="1" indent="-455613">
              <a:spcBef>
                <a:spcPts val="600"/>
              </a:spcBef>
              <a:buFont typeface="+mj-lt"/>
              <a:buAutoNum type="alphaUcPeriod"/>
            </a:pPr>
            <a:r>
              <a:rPr lang="en-US" dirty="0">
                <a:solidFill>
                  <a:schemeClr val="bg1">
                    <a:lumMod val="65000"/>
                  </a:schemeClr>
                </a:solidFill>
              </a:rPr>
              <a:t>Judgement and Hope for the Nations </a:t>
            </a:r>
            <a:r>
              <a:rPr lang="en-US" dirty="0">
                <a:solidFill>
                  <a:srgbClr val="FFFF99"/>
                </a:solidFill>
              </a:rPr>
              <a:t>(13-27)</a:t>
            </a:r>
          </a:p>
          <a:p>
            <a:pPr marL="1255713" lvl="2" indent="-341313">
              <a:spcBef>
                <a:spcPts val="600"/>
              </a:spcBef>
              <a:buFont typeface="+mj-lt"/>
              <a:buAutoNum type="arabicPeriod"/>
            </a:pPr>
            <a:r>
              <a:rPr lang="en-US" sz="2400" dirty="0">
                <a:solidFill>
                  <a:schemeClr val="bg1">
                    <a:lumMod val="65000"/>
                  </a:schemeClr>
                </a:solidFill>
              </a:rPr>
              <a:t>The Oracles Against the Nations </a:t>
            </a:r>
            <a:r>
              <a:rPr lang="en-US" sz="2400" dirty="0">
                <a:solidFill>
                  <a:srgbClr val="FFFF99"/>
                </a:solidFill>
              </a:rPr>
              <a:t>(13-23)</a:t>
            </a:r>
          </a:p>
          <a:p>
            <a:pPr marL="1255713" lvl="2" indent="-341313">
              <a:spcBef>
                <a:spcPts val="600"/>
              </a:spcBef>
              <a:buFont typeface="+mj-lt"/>
              <a:buAutoNum type="arabicPeriod"/>
            </a:pPr>
            <a:r>
              <a:rPr lang="en-US" sz="2400" dirty="0">
                <a:solidFill>
                  <a:schemeClr val="bg1">
                    <a:lumMod val="65000"/>
                  </a:schemeClr>
                </a:solidFill>
              </a:rPr>
              <a:t>God Will Accomplish All His Purposes </a:t>
            </a:r>
            <a:r>
              <a:rPr lang="en-US" sz="2400" dirty="0">
                <a:solidFill>
                  <a:srgbClr val="FFFF99"/>
                </a:solidFill>
              </a:rPr>
              <a:t>(24-27)</a:t>
            </a:r>
          </a:p>
          <a:p>
            <a:pPr marL="914400" lvl="1" indent="-455613">
              <a:spcBef>
                <a:spcPts val="600"/>
              </a:spcBef>
              <a:buFont typeface="+mj-lt"/>
              <a:buAutoNum type="alphaUcPeriod"/>
            </a:pPr>
            <a:r>
              <a:rPr lang="en-US" b="1" dirty="0"/>
              <a:t>True Deliverance Is Found, Not in Egypt, But in the Lord   </a:t>
            </a:r>
            <a:r>
              <a:rPr lang="en-US" b="1" dirty="0">
                <a:solidFill>
                  <a:srgbClr val="FFFF99"/>
                </a:solidFill>
              </a:rPr>
              <a:t>(28-35)</a:t>
            </a:r>
          </a:p>
          <a:p>
            <a:pPr marL="1255713" lvl="2" indent="-341313">
              <a:buFont typeface="+mj-lt"/>
              <a:buAutoNum type="arabicPeriod"/>
            </a:pPr>
            <a:r>
              <a:rPr lang="en-US" sz="2400" b="1" dirty="0"/>
              <a:t>Problems in the Nation Due to Foolish Drunken Leaders </a:t>
            </a:r>
            <a:r>
              <a:rPr lang="en-US" sz="2400" b="1" dirty="0">
                <a:solidFill>
                  <a:srgbClr val="FFFF99"/>
                </a:solidFill>
              </a:rPr>
              <a:t>(28-29)</a:t>
            </a:r>
          </a:p>
          <a:p>
            <a:pPr marL="1255713" lvl="2" indent="-341313">
              <a:buFont typeface="+mj-lt"/>
              <a:buAutoNum type="arabicPeriod"/>
            </a:pPr>
            <a:r>
              <a:rPr lang="en-US" sz="2400" dirty="0">
                <a:solidFill>
                  <a:schemeClr val="bg1">
                    <a:lumMod val="65000"/>
                  </a:schemeClr>
                </a:solidFill>
              </a:rPr>
              <a:t>Condemnation of the Solution Proposed by These Leaders: Dependence on Egypt </a:t>
            </a:r>
            <a:r>
              <a:rPr lang="en-US" sz="2400" dirty="0">
                <a:solidFill>
                  <a:srgbClr val="FFFF99"/>
                </a:solidFill>
              </a:rPr>
              <a:t>(30-31)</a:t>
            </a:r>
          </a:p>
          <a:p>
            <a:pPr marL="1255713" lvl="2" indent="-341313">
              <a:buFont typeface="+mj-lt"/>
              <a:buAutoNum type="arabicPeriod"/>
            </a:pPr>
            <a:r>
              <a:rPr lang="en-US" sz="2400" dirty="0">
                <a:solidFill>
                  <a:schemeClr val="bg1">
                    <a:lumMod val="65000"/>
                  </a:schemeClr>
                </a:solidFill>
              </a:rPr>
              <a:t>Presentation of the True Solution: Reliance on the LORD Who is the True Leader and Righteous King </a:t>
            </a:r>
            <a:r>
              <a:rPr lang="en-US" sz="2400" dirty="0">
                <a:solidFill>
                  <a:srgbClr val="FFFF99"/>
                </a:solidFill>
              </a:rPr>
              <a:t>(32-33)</a:t>
            </a:r>
          </a:p>
          <a:p>
            <a:pPr marL="1255713" lvl="2" indent="-341313">
              <a:buFont typeface="+mj-lt"/>
              <a:buAutoNum type="arabicPeriod"/>
            </a:pPr>
            <a:r>
              <a:rPr lang="en-US" sz="2400" dirty="0">
                <a:solidFill>
                  <a:schemeClr val="bg1">
                    <a:lumMod val="65000"/>
                  </a:schemeClr>
                </a:solidFill>
              </a:rPr>
              <a:t>God’s Sovereignty Manifested in Judgment and Salvation </a:t>
            </a:r>
            <a:r>
              <a:rPr lang="en-US" sz="2400" dirty="0">
                <a:solidFill>
                  <a:srgbClr val="FFFF99"/>
                </a:solidFill>
              </a:rPr>
              <a:t>(34-35)</a:t>
            </a:r>
          </a:p>
          <a:p>
            <a:pPr marL="912813" lvl="1" indent="-454025">
              <a:spcBef>
                <a:spcPts val="600"/>
              </a:spcBef>
              <a:buFont typeface="+mj-lt"/>
              <a:buAutoNum type="alphaUcPeriod"/>
            </a:pPr>
            <a:r>
              <a:rPr lang="en-US" dirty="0">
                <a:solidFill>
                  <a:schemeClr val="bg1">
                    <a:lumMod val="65000"/>
                  </a:schemeClr>
                </a:solidFill>
              </a:rPr>
              <a:t>The Conclusion of the Assyrian Period </a:t>
            </a:r>
            <a:r>
              <a:rPr lang="en-US" dirty="0">
                <a:solidFill>
                  <a:srgbClr val="FFFF99"/>
                </a:solidFill>
              </a:rPr>
              <a:t>(36-37)</a:t>
            </a:r>
          </a:p>
          <a:p>
            <a:pPr marL="912813" lvl="1" indent="-454025">
              <a:spcBef>
                <a:spcPts val="600"/>
              </a:spcBef>
              <a:buFont typeface="+mj-lt"/>
              <a:buAutoNum type="alphaUcPeriod"/>
            </a:pPr>
            <a:r>
              <a:rPr lang="en-US" dirty="0">
                <a:solidFill>
                  <a:schemeClr val="bg1">
                    <a:lumMod val="65000"/>
                  </a:schemeClr>
                </a:solidFill>
              </a:rPr>
              <a:t>Introduction to the Babylonian Period </a:t>
            </a:r>
            <a:r>
              <a:rPr lang="en-US" dirty="0">
                <a:solidFill>
                  <a:srgbClr val="FFFF99"/>
                </a:solidFill>
              </a:rPr>
              <a:t>(38-39)</a:t>
            </a:r>
          </a:p>
          <a:p>
            <a:pPr marL="457200" indent="-457200">
              <a:spcBef>
                <a:spcPts val="600"/>
              </a:spcBef>
              <a:buFont typeface="+mj-lt"/>
              <a:buAutoNum type="romanUcPeriod"/>
            </a:pPr>
            <a:r>
              <a:rPr lang="en-US" dirty="0">
                <a:solidFill>
                  <a:schemeClr val="bg1">
                    <a:lumMod val="65000"/>
                  </a:schemeClr>
                </a:solidFill>
              </a:rPr>
              <a:t>The Promise of Future Hope in the New Jerusalem </a:t>
            </a:r>
            <a:r>
              <a:rPr lang="en-US" dirty="0">
                <a:solidFill>
                  <a:srgbClr val="FFFF99"/>
                </a:solidFill>
              </a:rPr>
              <a:t>(40-66)</a:t>
            </a:r>
          </a:p>
          <a:p>
            <a:pPr marL="457200" indent="-457200">
              <a:buFont typeface="+mj-lt"/>
              <a:buAutoNum type="romanUcPeriod"/>
            </a:pPr>
            <a:endParaRPr lang="en-US" b="1" dirty="0"/>
          </a:p>
        </p:txBody>
      </p:sp>
    </p:spTree>
    <p:extLst>
      <p:ext uri="{BB962C8B-B14F-4D97-AF65-F5344CB8AC3E}">
        <p14:creationId xmlns:p14="http://schemas.microsoft.com/office/powerpoint/2010/main" val="223564562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2C1D973C-6B9D-63A7-F3A2-DEAEE2D0EC42}"/>
              </a:ext>
            </a:extLst>
          </p:cNvPr>
          <p:cNvSpPr txBox="1"/>
          <p:nvPr/>
        </p:nvSpPr>
        <p:spPr>
          <a:xfrm>
            <a:off x="0" y="6488666"/>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Moo, Douglas – The NIC on the NT – The Epistle to the Romans; pp. 628-630</a:t>
            </a:r>
          </a:p>
        </p:txBody>
      </p:sp>
      <p:sp>
        <p:nvSpPr>
          <p:cNvPr id="6" name="Title 5">
            <a:extLst>
              <a:ext uri="{FF2B5EF4-FFF2-40B4-BE49-F238E27FC236}">
                <a16:creationId xmlns:a16="http://schemas.microsoft.com/office/drawing/2014/main" id="{14617549-0D4E-83AC-C4C0-5032F9ED1ADC}"/>
              </a:ext>
            </a:extLst>
          </p:cNvPr>
          <p:cNvSpPr>
            <a:spLocks noGrp="1"/>
          </p:cNvSpPr>
          <p:nvPr>
            <p:ph type="title"/>
          </p:nvPr>
        </p:nvSpPr>
        <p:spPr/>
        <p:txBody>
          <a:bodyPr/>
          <a:lstStyle/>
          <a:p>
            <a:endParaRPr lang="en-US" dirty="0"/>
          </a:p>
        </p:txBody>
      </p:sp>
      <p:sp>
        <p:nvSpPr>
          <p:cNvPr id="8" name="Title 1">
            <a:extLst>
              <a:ext uri="{FF2B5EF4-FFF2-40B4-BE49-F238E27FC236}">
                <a16:creationId xmlns:a16="http://schemas.microsoft.com/office/drawing/2014/main" id="{70F7D930-7AE4-D22C-3C88-BE0E516600FB}"/>
              </a:ext>
            </a:extLst>
          </p:cNvPr>
          <p:cNvSpPr txBox="1">
            <a:spLocks/>
          </p:cNvSpPr>
          <p:nvPr/>
        </p:nvSpPr>
        <p:spPr>
          <a:xfrm>
            <a:off x="0" y="2"/>
            <a:ext cx="9144000" cy="2197698"/>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kumimoji="0" lang="en-US" sz="24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rPr>
              <a:t>Isaiah 28:16</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rPr>
              <a:t> </a:t>
            </a:r>
            <a:r>
              <a:rPr kumimoji="0" lang="en-US" sz="2400" b="1" i="1" u="none" strike="noStrike" kern="1200" cap="none" spc="0" normalizeH="0" baseline="0" noProof="0" dirty="0">
                <a:ln>
                  <a:noFill/>
                </a:ln>
                <a:solidFill>
                  <a:srgbClr val="ED7D31"/>
                </a:solidFill>
                <a:effectLst/>
                <a:uLnTx/>
                <a:uFillTx/>
                <a:latin typeface="Cambria" panose="02040503050406030204" pitchFamily="18" charset="0"/>
                <a:ea typeface="Cambria" panose="02040503050406030204" pitchFamily="18" charset="0"/>
              </a:rPr>
              <a:t> </a:t>
            </a:r>
            <a:r>
              <a:rPr lang="en-US" sz="2400" b="0" i="1" dirty="0">
                <a:solidFill>
                  <a:srgbClr val="ED7D31">
                    <a:lumMod val="60000"/>
                    <a:lumOff val="40000"/>
                  </a:srgbClr>
                </a:solidFill>
                <a:latin typeface="Cambria" panose="02040503050406030204" pitchFamily="18" charset="0"/>
                <a:ea typeface="Cambria" panose="02040503050406030204" pitchFamily="18" charset="0"/>
              </a:rPr>
              <a:t>Therefore thus says the Lord GOD, “</a:t>
            </a:r>
            <a:r>
              <a:rPr lang="en-US" sz="2400" i="1" dirty="0">
                <a:solidFill>
                  <a:schemeClr val="accent2"/>
                </a:solidFill>
                <a:latin typeface="Cambria" panose="02040503050406030204" pitchFamily="18" charset="0"/>
                <a:ea typeface="Cambria" panose="02040503050406030204" pitchFamily="18" charset="0"/>
              </a:rPr>
              <a:t>Behold, I am the one who has laid as a foundation in Zion, a stone</a:t>
            </a:r>
            <a:r>
              <a:rPr lang="en-US" sz="2400" b="0" i="1" dirty="0">
                <a:solidFill>
                  <a:srgbClr val="ED7D31">
                    <a:lumMod val="60000"/>
                    <a:lumOff val="40000"/>
                  </a:srgbClr>
                </a:solidFill>
                <a:latin typeface="Cambria" panose="02040503050406030204" pitchFamily="18" charset="0"/>
                <a:ea typeface="Cambria" panose="02040503050406030204" pitchFamily="18" charset="0"/>
              </a:rPr>
              <a:t>, a tested stone, a precious cornerstone, of a sure foundation: ‘</a:t>
            </a:r>
            <a:r>
              <a:rPr lang="en-US" sz="2400" i="1" dirty="0">
                <a:solidFill>
                  <a:schemeClr val="accent2"/>
                </a:solidFill>
                <a:latin typeface="Cambria" panose="02040503050406030204" pitchFamily="18" charset="0"/>
                <a:ea typeface="Cambria" panose="02040503050406030204" pitchFamily="18" charset="0"/>
              </a:rPr>
              <a:t>Whoever believes will not be in haste</a:t>
            </a:r>
            <a:r>
              <a:rPr lang="en-US" sz="2400" b="0" i="1" dirty="0">
                <a:solidFill>
                  <a:srgbClr val="ED7D31">
                    <a:lumMod val="60000"/>
                    <a:lumOff val="40000"/>
                  </a:srgbClr>
                </a:solidFill>
                <a:latin typeface="Cambria" panose="02040503050406030204" pitchFamily="18" charset="0"/>
                <a:ea typeface="Cambria" panose="02040503050406030204" pitchFamily="18" charset="0"/>
              </a:rPr>
              <a:t>.’”</a:t>
            </a:r>
            <a:r>
              <a:rPr lang="en-US" sz="2400" b="0" dirty="0">
                <a:solidFill>
                  <a:srgbClr val="ED7D31">
                    <a:lumMod val="60000"/>
                    <a:lumOff val="40000"/>
                  </a:srgbClr>
                </a:solidFill>
                <a:latin typeface="Cambria" panose="02040503050406030204" pitchFamily="18" charset="0"/>
                <a:ea typeface="Cambria" panose="02040503050406030204" pitchFamily="18" charset="0"/>
              </a:rPr>
              <a:t> </a:t>
            </a:r>
            <a:r>
              <a:rPr kumimoji="0" lang="en-US" sz="2400" b="0" i="0" u="none" strike="noStrike" kern="1200" cap="none" spc="0" normalizeH="0" baseline="0" noProof="0" dirty="0">
                <a:ln>
                  <a:noFill/>
                </a:ln>
                <a:solidFill>
                  <a:srgbClr val="ED7D31">
                    <a:lumMod val="60000"/>
                    <a:lumOff val="40000"/>
                  </a:srgbClr>
                </a:solidFill>
                <a:effectLst/>
                <a:uLnTx/>
                <a:uFillTx/>
                <a:latin typeface="+mn-lt"/>
                <a:ea typeface="Cambria" panose="02040503050406030204" pitchFamily="18" charset="0"/>
              </a:rPr>
              <a:t>(ESV)</a:t>
            </a:r>
            <a:endParaRPr kumimoji="0" lang="en-US" sz="2400" b="0" i="0" u="none" strike="noStrike" kern="1200" cap="none" spc="0" normalizeH="0" baseline="0" noProof="0" dirty="0">
              <a:ln>
                <a:noFill/>
              </a:ln>
              <a:solidFill>
                <a:prstClr val="white"/>
              </a:solidFill>
              <a:effectLst/>
              <a:uLnTx/>
              <a:uFillTx/>
              <a:latin typeface="+mn-lt"/>
              <a:ea typeface="Cambria" panose="02040503050406030204" pitchFamily="18" charset="0"/>
            </a:endParaRPr>
          </a:p>
          <a:p>
            <a:pPr algn="l">
              <a:spcBef>
                <a:spcPts val="750"/>
              </a:spcBef>
              <a:defRPr/>
            </a:pPr>
            <a:r>
              <a:rPr kumimoji="0" lang="en-US" sz="24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rPr>
              <a:t>Isaiah 8:14</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rPr>
              <a:t> </a:t>
            </a:r>
            <a:r>
              <a:rPr lang="en-US" sz="2400" b="0" i="1" dirty="0">
                <a:solidFill>
                  <a:srgbClr val="ED7D31">
                    <a:lumMod val="60000"/>
                    <a:lumOff val="40000"/>
                  </a:srgbClr>
                </a:solidFill>
                <a:latin typeface="Cambria" panose="02040503050406030204" pitchFamily="18" charset="0"/>
                <a:ea typeface="Cambria" panose="02040503050406030204" pitchFamily="18" charset="0"/>
              </a:rPr>
              <a:t>And he will become a sanctuary and </a:t>
            </a:r>
            <a:r>
              <a:rPr lang="en-US" sz="2400" i="1" dirty="0">
                <a:solidFill>
                  <a:schemeClr val="accent2"/>
                </a:solidFill>
                <a:latin typeface="Cambria" panose="02040503050406030204" pitchFamily="18" charset="0"/>
                <a:ea typeface="Cambria" panose="02040503050406030204" pitchFamily="18" charset="0"/>
              </a:rPr>
              <a:t>a stone of offense and a rock of stumbling</a:t>
            </a:r>
            <a:r>
              <a:rPr lang="en-US" sz="2400" b="0" i="1" dirty="0">
                <a:solidFill>
                  <a:srgbClr val="ED7D31">
                    <a:lumMod val="60000"/>
                    <a:lumOff val="40000"/>
                  </a:srgbClr>
                </a:solidFill>
                <a:latin typeface="Cambria" panose="02040503050406030204" pitchFamily="18" charset="0"/>
                <a:ea typeface="Cambria" panose="02040503050406030204" pitchFamily="18" charset="0"/>
              </a:rPr>
              <a:t> to both houses of Israel… </a:t>
            </a:r>
            <a:r>
              <a:rPr kumimoji="0" lang="en-US" sz="2400" b="0" i="0" u="none" strike="noStrike" kern="1200" cap="none" spc="0" normalizeH="0" baseline="0" noProof="0" dirty="0">
                <a:ln>
                  <a:noFill/>
                </a:ln>
                <a:solidFill>
                  <a:srgbClr val="ED7D31">
                    <a:lumMod val="60000"/>
                    <a:lumOff val="40000"/>
                  </a:srgbClr>
                </a:solidFill>
                <a:effectLst/>
                <a:uLnTx/>
                <a:uFillTx/>
                <a:latin typeface="+mn-lt"/>
                <a:ea typeface="Cambria" panose="02040503050406030204" pitchFamily="18" charset="0"/>
              </a:rPr>
              <a:t>(ESV)</a:t>
            </a:r>
            <a:endParaRPr kumimoji="0" lang="en-US" sz="2400" b="0" i="0" u="none" strike="noStrike" kern="1200" cap="none" spc="0" normalizeH="0" baseline="0" noProof="0" dirty="0">
              <a:ln>
                <a:noFill/>
              </a:ln>
              <a:solidFill>
                <a:prstClr val="white"/>
              </a:solidFill>
              <a:effectLst/>
              <a:uLnTx/>
              <a:uFillTx/>
              <a:latin typeface="+mn-lt"/>
              <a:ea typeface="Cambria" panose="02040503050406030204" pitchFamily="18" charset="0"/>
            </a:endParaRPr>
          </a:p>
        </p:txBody>
      </p:sp>
      <p:sp>
        <p:nvSpPr>
          <p:cNvPr id="5" name="Content Placeholder 2">
            <a:extLst>
              <a:ext uri="{FF2B5EF4-FFF2-40B4-BE49-F238E27FC236}">
                <a16:creationId xmlns:a16="http://schemas.microsoft.com/office/drawing/2014/main" id="{CC22EE9C-83B0-AF45-39BA-966499BA4424}"/>
              </a:ext>
            </a:extLst>
          </p:cNvPr>
          <p:cNvSpPr>
            <a:spLocks noGrp="1"/>
          </p:cNvSpPr>
          <p:nvPr>
            <p:ph idx="1"/>
          </p:nvPr>
        </p:nvSpPr>
        <p:spPr>
          <a:xfrm>
            <a:off x="82413" y="3429000"/>
            <a:ext cx="9034115" cy="3191570"/>
          </a:xfrm>
        </p:spPr>
        <p:txBody>
          <a:bodyPr>
            <a:normAutofit fontScale="85000" lnSpcReduction="20000"/>
          </a:bodyPr>
          <a:lstStyle/>
          <a:p>
            <a:r>
              <a:rPr lang="en-US" dirty="0"/>
              <a:t>In the previous two verses, (</a:t>
            </a:r>
            <a:r>
              <a:rPr lang="en-US" dirty="0">
                <a:solidFill>
                  <a:srgbClr val="FFFF99"/>
                </a:solidFill>
              </a:rPr>
              <a:t>Romans 9:31-32</a:t>
            </a:r>
            <a:r>
              <a:rPr lang="en-US" dirty="0"/>
              <a:t>) Paul points out the Jews were trying to save themselves through their own works, and, as a result were </a:t>
            </a:r>
            <a:r>
              <a:rPr lang="en-US" b="1" i="1" dirty="0"/>
              <a:t>failing</a:t>
            </a:r>
            <a:r>
              <a:rPr lang="en-US" dirty="0"/>
              <a:t>.</a:t>
            </a:r>
          </a:p>
          <a:p>
            <a:r>
              <a:rPr lang="en-US" dirty="0"/>
              <a:t>In verse 33 Paul’s inclusion of </a:t>
            </a:r>
            <a:r>
              <a:rPr lang="en-US" dirty="0">
                <a:solidFill>
                  <a:srgbClr val="FFFF99"/>
                </a:solidFill>
              </a:rPr>
              <a:t>Isaiah 8:14</a:t>
            </a:r>
            <a:r>
              <a:rPr lang="en-US" dirty="0"/>
              <a:t> shows that the Jews were “</a:t>
            </a:r>
            <a:r>
              <a:rPr lang="en-US" i="1" dirty="0">
                <a:solidFill>
                  <a:srgbClr val="ED7D31">
                    <a:lumMod val="60000"/>
                    <a:lumOff val="40000"/>
                  </a:srgbClr>
                </a:solidFill>
                <a:latin typeface="Cambria" panose="02040503050406030204" pitchFamily="18" charset="0"/>
                <a:ea typeface="Cambria" panose="02040503050406030204" pitchFamily="18" charset="0"/>
              </a:rPr>
              <a:t>stumbling</a:t>
            </a:r>
            <a:r>
              <a:rPr lang="en-US" dirty="0"/>
              <a:t>” over </a:t>
            </a:r>
            <a:r>
              <a:rPr lang="en-US" b="1" i="1" dirty="0"/>
              <a:t>Christ</a:t>
            </a:r>
            <a:r>
              <a:rPr lang="en-US" dirty="0"/>
              <a:t>, the “</a:t>
            </a:r>
            <a:r>
              <a:rPr lang="en-US" i="1" dirty="0">
                <a:solidFill>
                  <a:srgbClr val="ED7D31">
                    <a:lumMod val="60000"/>
                    <a:lumOff val="40000"/>
                  </a:srgbClr>
                </a:solidFill>
                <a:latin typeface="Cambria" panose="02040503050406030204" pitchFamily="18" charset="0"/>
                <a:ea typeface="Cambria" panose="02040503050406030204" pitchFamily="18" charset="0"/>
              </a:rPr>
              <a:t>rock of stumbling</a:t>
            </a:r>
            <a:r>
              <a:rPr lang="en-US" dirty="0"/>
              <a:t>”, as Isaiah had predicted they would. </a:t>
            </a:r>
          </a:p>
          <a:p>
            <a:r>
              <a:rPr lang="en-US" dirty="0"/>
              <a:t>Paul’s inclusion of </a:t>
            </a:r>
            <a:r>
              <a:rPr lang="en-US" dirty="0">
                <a:solidFill>
                  <a:srgbClr val="FFFF99"/>
                </a:solidFill>
              </a:rPr>
              <a:t>Isaiah 28:16 </a:t>
            </a:r>
            <a:r>
              <a:rPr lang="en-US" dirty="0"/>
              <a:t>shows that, on the other hand, those who, like the Gentiles, put their faith in Christ as the “</a:t>
            </a:r>
            <a:r>
              <a:rPr lang="en-US" i="1" dirty="0">
                <a:solidFill>
                  <a:srgbClr val="ED7D31">
                    <a:lumMod val="60000"/>
                    <a:lumOff val="40000"/>
                  </a:srgbClr>
                </a:solidFill>
                <a:latin typeface="Cambria" panose="02040503050406030204" pitchFamily="18" charset="0"/>
                <a:ea typeface="Cambria" panose="02040503050406030204" pitchFamily="18" charset="0"/>
              </a:rPr>
              <a:t>precious cornerstone</a:t>
            </a:r>
            <a:r>
              <a:rPr lang="en-US" dirty="0"/>
              <a:t>” will “</a:t>
            </a:r>
            <a:r>
              <a:rPr lang="en-US" b="1" i="1" dirty="0">
                <a:solidFill>
                  <a:srgbClr val="00B0F0"/>
                </a:solidFill>
                <a:latin typeface="Cambria" panose="02040503050406030204" pitchFamily="18" charset="0"/>
                <a:ea typeface="Cambria" panose="02040503050406030204" pitchFamily="18" charset="0"/>
              </a:rPr>
              <a:t>not</a:t>
            </a:r>
            <a:r>
              <a:rPr lang="en-US" i="1" dirty="0">
                <a:solidFill>
                  <a:schemeClr val="accent5">
                    <a:lumMod val="40000"/>
                    <a:lumOff val="60000"/>
                  </a:schemeClr>
                </a:solidFill>
                <a:latin typeface="Cambria" panose="02040503050406030204" pitchFamily="18" charset="0"/>
                <a:ea typeface="Cambria" panose="02040503050406030204" pitchFamily="18" charset="0"/>
              </a:rPr>
              <a:t> be put to shame</a:t>
            </a:r>
            <a:r>
              <a:rPr lang="en-US" dirty="0"/>
              <a:t>” (in the Day of judgment).</a:t>
            </a:r>
          </a:p>
          <a:p>
            <a:endParaRPr lang="en-US" dirty="0"/>
          </a:p>
        </p:txBody>
      </p:sp>
      <p:sp>
        <p:nvSpPr>
          <p:cNvPr id="2" name="Title 1">
            <a:extLst>
              <a:ext uri="{FF2B5EF4-FFF2-40B4-BE49-F238E27FC236}">
                <a16:creationId xmlns:a16="http://schemas.microsoft.com/office/drawing/2014/main" id="{64C6F363-40C6-392D-814F-2EB035CD0467}"/>
              </a:ext>
            </a:extLst>
          </p:cNvPr>
          <p:cNvSpPr txBox="1">
            <a:spLocks/>
          </p:cNvSpPr>
          <p:nvPr/>
        </p:nvSpPr>
        <p:spPr>
          <a:xfrm>
            <a:off x="0" y="2197700"/>
            <a:ext cx="9144000" cy="1145944"/>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lvl="0" algn="l">
              <a:spcBef>
                <a:spcPts val="750"/>
              </a:spcBef>
              <a:defRPr/>
            </a:pPr>
            <a:r>
              <a:rPr lang="en-US" sz="2400" b="0" baseline="30000" dirty="0">
                <a:solidFill>
                  <a:prstClr val="white"/>
                </a:solidFill>
                <a:latin typeface="Cambria" panose="02040503050406030204" pitchFamily="18" charset="0"/>
                <a:ea typeface="Cambria" panose="02040503050406030204" pitchFamily="18" charset="0"/>
              </a:rPr>
              <a:t>Rom 9:33</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j-cs"/>
              </a:rPr>
              <a:t> </a:t>
            </a:r>
            <a:r>
              <a:rPr lang="en-US" sz="2400" b="0" i="1" dirty="0">
                <a:solidFill>
                  <a:srgbClr val="5B9BD5">
                    <a:lumMod val="40000"/>
                    <a:lumOff val="60000"/>
                  </a:srgbClr>
                </a:solidFill>
                <a:latin typeface="Cambria" panose="02040503050406030204" pitchFamily="18" charset="0"/>
                <a:ea typeface="Cambria" panose="02040503050406030204" pitchFamily="18" charset="0"/>
              </a:rPr>
              <a:t>As it is written, “</a:t>
            </a:r>
            <a:r>
              <a:rPr lang="en-US" sz="2400" i="1" dirty="0">
                <a:solidFill>
                  <a:srgbClr val="00B0F0"/>
                </a:solidFill>
                <a:latin typeface="Cambria" panose="02040503050406030204" pitchFamily="18" charset="0"/>
                <a:ea typeface="Cambria" panose="02040503050406030204" pitchFamily="18" charset="0"/>
              </a:rPr>
              <a:t>Behold, I am laying in Zion a stone of stumbling, and a rock of offense; and whoever believes in him will not be put to shame</a:t>
            </a:r>
            <a:r>
              <a:rPr lang="en-US" sz="2400" b="0" i="1" dirty="0">
                <a:solidFill>
                  <a:srgbClr val="5B9BD5">
                    <a:lumMod val="40000"/>
                    <a:lumOff val="60000"/>
                  </a:srgbClr>
                </a:solidFill>
                <a:latin typeface="Cambria" panose="02040503050406030204" pitchFamily="18" charset="0"/>
                <a:ea typeface="Cambria" panose="02040503050406030204" pitchFamily="18" charset="0"/>
              </a:rPr>
              <a:t>.” </a:t>
            </a:r>
            <a:r>
              <a:rPr kumimoji="0" lang="en-US" sz="2400" b="0" i="0" u="none" strike="noStrike" kern="1200" cap="none" spc="0" normalizeH="0" baseline="0" noProof="0" dirty="0">
                <a:ln>
                  <a:noFill/>
                </a:ln>
                <a:solidFill>
                  <a:srgbClr val="5B9BD5">
                    <a:lumMod val="40000"/>
                    <a:lumOff val="60000"/>
                  </a:srgbClr>
                </a:solidFill>
                <a:effectLst/>
                <a:uLnTx/>
                <a:uFillTx/>
                <a:latin typeface="Calibri" panose="020F0502020204030204"/>
                <a:ea typeface="Cambria" panose="02040503050406030204" pitchFamily="18" charset="0"/>
                <a:cs typeface="+mj-cs"/>
              </a:rPr>
              <a:t>(ESV)</a:t>
            </a:r>
          </a:p>
        </p:txBody>
      </p:sp>
    </p:spTree>
    <p:extLst>
      <p:ext uri="{BB962C8B-B14F-4D97-AF65-F5344CB8AC3E}">
        <p14:creationId xmlns:p14="http://schemas.microsoft.com/office/powerpoint/2010/main" val="2153301311"/>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2C1D973C-6B9D-63A7-F3A2-DEAEE2D0EC42}"/>
              </a:ext>
            </a:extLst>
          </p:cNvPr>
          <p:cNvSpPr txBox="1"/>
          <p:nvPr/>
        </p:nvSpPr>
        <p:spPr>
          <a:xfrm>
            <a:off x="0" y="6488666"/>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G. K. Beale and D. A. Carson.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Commentary on the NT Use of the OT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(p. 1026). </a:t>
            </a:r>
          </a:p>
        </p:txBody>
      </p:sp>
      <p:sp>
        <p:nvSpPr>
          <p:cNvPr id="6" name="Title 5">
            <a:extLst>
              <a:ext uri="{FF2B5EF4-FFF2-40B4-BE49-F238E27FC236}">
                <a16:creationId xmlns:a16="http://schemas.microsoft.com/office/drawing/2014/main" id="{14617549-0D4E-83AC-C4C0-5032F9ED1ADC}"/>
              </a:ext>
            </a:extLst>
          </p:cNvPr>
          <p:cNvSpPr>
            <a:spLocks noGrp="1"/>
          </p:cNvSpPr>
          <p:nvPr>
            <p:ph type="title"/>
          </p:nvPr>
        </p:nvSpPr>
        <p:spPr/>
        <p:txBody>
          <a:bodyPr/>
          <a:lstStyle/>
          <a:p>
            <a:endParaRPr lang="en-US" dirty="0"/>
          </a:p>
        </p:txBody>
      </p:sp>
      <p:sp>
        <p:nvSpPr>
          <p:cNvPr id="8" name="Title 1">
            <a:extLst>
              <a:ext uri="{FF2B5EF4-FFF2-40B4-BE49-F238E27FC236}">
                <a16:creationId xmlns:a16="http://schemas.microsoft.com/office/drawing/2014/main" id="{70F7D930-7AE4-D22C-3C88-BE0E516600FB}"/>
              </a:ext>
            </a:extLst>
          </p:cNvPr>
          <p:cNvSpPr txBox="1">
            <a:spLocks/>
          </p:cNvSpPr>
          <p:nvPr/>
        </p:nvSpPr>
        <p:spPr>
          <a:xfrm>
            <a:off x="0" y="2"/>
            <a:ext cx="9144000" cy="1455973"/>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kumimoji="0" lang="en-US" sz="24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rPr>
              <a:t>Isaiah 28:16</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rPr>
              <a:t> </a:t>
            </a:r>
            <a:r>
              <a:rPr kumimoji="0" lang="en-US" sz="2400" b="1" i="1" u="none" strike="noStrike" kern="1200" cap="none" spc="0" normalizeH="0" baseline="0" noProof="0" dirty="0">
                <a:ln>
                  <a:noFill/>
                </a:ln>
                <a:solidFill>
                  <a:srgbClr val="ED7D31"/>
                </a:solidFill>
                <a:effectLst/>
                <a:uLnTx/>
                <a:uFillTx/>
                <a:latin typeface="Cambria" panose="02040503050406030204" pitchFamily="18" charset="0"/>
                <a:ea typeface="Cambria" panose="02040503050406030204" pitchFamily="18" charset="0"/>
              </a:rPr>
              <a:t> </a:t>
            </a:r>
            <a:r>
              <a:rPr lang="en-US" sz="2400" b="0" i="1" dirty="0">
                <a:solidFill>
                  <a:srgbClr val="ED7D31">
                    <a:lumMod val="60000"/>
                    <a:lumOff val="40000"/>
                  </a:srgbClr>
                </a:solidFill>
                <a:latin typeface="Cambria" panose="02040503050406030204" pitchFamily="18" charset="0"/>
                <a:ea typeface="Cambria" panose="02040503050406030204" pitchFamily="18" charset="0"/>
              </a:rPr>
              <a:t>Therefore thus says the Lord GOD, “Behold, I am the one who has laid as a foundation in Zion, a stone, a tested stone, a precious cornerstone, of a sure foundation: ‘Whoever believes will not be in haste.’”</a:t>
            </a:r>
            <a:r>
              <a:rPr lang="en-US" sz="2400" b="0" dirty="0">
                <a:solidFill>
                  <a:srgbClr val="ED7D31">
                    <a:lumMod val="60000"/>
                    <a:lumOff val="40000"/>
                  </a:srgbClr>
                </a:solidFill>
                <a:latin typeface="Cambria" panose="02040503050406030204" pitchFamily="18" charset="0"/>
                <a:ea typeface="Cambria" panose="02040503050406030204" pitchFamily="18" charset="0"/>
              </a:rPr>
              <a:t> </a:t>
            </a:r>
            <a:r>
              <a:rPr kumimoji="0" lang="en-US" sz="2400" b="0" i="0"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rPr>
              <a:t>(ESV)</a:t>
            </a:r>
            <a:endParaRPr kumimoji="0" lang="en-US" sz="2400" b="0" i="0" u="none" strike="noStrike" kern="1200" cap="none" spc="0" normalizeH="0" baseline="0" noProof="0" dirty="0">
              <a:ln>
                <a:noFill/>
              </a:ln>
              <a:solidFill>
                <a:prstClr val="white"/>
              </a:solidFill>
              <a:effectLst/>
              <a:uLnTx/>
              <a:uFillTx/>
              <a:latin typeface="Cambria" panose="02040503050406030204" pitchFamily="18" charset="0"/>
              <a:ea typeface="Cambria" panose="02040503050406030204" pitchFamily="18" charset="0"/>
            </a:endParaRPr>
          </a:p>
        </p:txBody>
      </p:sp>
      <p:sp>
        <p:nvSpPr>
          <p:cNvPr id="9" name="Title 1">
            <a:extLst>
              <a:ext uri="{FF2B5EF4-FFF2-40B4-BE49-F238E27FC236}">
                <a16:creationId xmlns:a16="http://schemas.microsoft.com/office/drawing/2014/main" id="{D4BD0E45-49D7-D606-9A35-208F09FEFD7D}"/>
              </a:ext>
            </a:extLst>
          </p:cNvPr>
          <p:cNvSpPr txBox="1">
            <a:spLocks/>
          </p:cNvSpPr>
          <p:nvPr/>
        </p:nvSpPr>
        <p:spPr>
          <a:xfrm>
            <a:off x="0" y="1455975"/>
            <a:ext cx="9144000" cy="1145944"/>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lvl="0" algn="l">
              <a:spcBef>
                <a:spcPts val="750"/>
              </a:spcBef>
              <a:defRPr/>
            </a:pPr>
            <a:r>
              <a:rPr kumimoji="0" lang="en-US" sz="24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j-cs"/>
              </a:rPr>
              <a:t>1Pet 2:6</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j-cs"/>
              </a:rPr>
              <a:t> </a:t>
            </a:r>
            <a:r>
              <a:rPr lang="en-US" sz="2400" b="0" i="1" dirty="0">
                <a:solidFill>
                  <a:srgbClr val="5B9BD5">
                    <a:lumMod val="40000"/>
                    <a:lumOff val="60000"/>
                  </a:srgbClr>
                </a:solidFill>
                <a:latin typeface="Cambria" panose="02040503050406030204" pitchFamily="18" charset="0"/>
                <a:ea typeface="Cambria" panose="02040503050406030204" pitchFamily="18" charset="0"/>
              </a:rPr>
              <a:t>For it stands in Scripture: "Behold, I am laying in Zion a stone, a cornerstone chosen and precious, and whoever believes in him will not be put to shame." </a:t>
            </a:r>
            <a:r>
              <a:rPr kumimoji="0" lang="en-US" sz="2400" b="0" i="0" u="none" strike="noStrike" kern="1200" cap="none" spc="0" normalizeH="0" baseline="0" noProof="0" dirty="0">
                <a:ln>
                  <a:noFill/>
                </a:ln>
                <a:solidFill>
                  <a:srgbClr val="5B9BD5">
                    <a:lumMod val="40000"/>
                    <a:lumOff val="60000"/>
                  </a:srgbClr>
                </a:solidFill>
                <a:effectLst/>
                <a:uLnTx/>
                <a:uFillTx/>
                <a:latin typeface="Calibri" panose="020F0502020204030204"/>
                <a:ea typeface="Cambria" panose="02040503050406030204" pitchFamily="18" charset="0"/>
                <a:cs typeface="+mj-cs"/>
              </a:rPr>
              <a:t>(ESV)</a:t>
            </a:r>
          </a:p>
        </p:txBody>
      </p:sp>
      <p:sp>
        <p:nvSpPr>
          <p:cNvPr id="5" name="Content Placeholder 2">
            <a:extLst>
              <a:ext uri="{FF2B5EF4-FFF2-40B4-BE49-F238E27FC236}">
                <a16:creationId xmlns:a16="http://schemas.microsoft.com/office/drawing/2014/main" id="{CC22EE9C-83B0-AF45-39BA-966499BA4424}"/>
              </a:ext>
            </a:extLst>
          </p:cNvPr>
          <p:cNvSpPr>
            <a:spLocks noGrp="1"/>
          </p:cNvSpPr>
          <p:nvPr>
            <p:ph idx="1"/>
          </p:nvPr>
        </p:nvSpPr>
        <p:spPr>
          <a:xfrm>
            <a:off x="325730" y="2688258"/>
            <a:ext cx="8582802" cy="3830277"/>
          </a:xfrm>
        </p:spPr>
        <p:txBody>
          <a:bodyPr>
            <a:normAutofit fontScale="92500" lnSpcReduction="20000"/>
          </a:bodyPr>
          <a:lstStyle/>
          <a:p>
            <a:r>
              <a:rPr lang="en-US" dirty="0"/>
              <a:t>The Apostle Peter cites </a:t>
            </a:r>
            <a:r>
              <a:rPr lang="en-US" dirty="0">
                <a:solidFill>
                  <a:srgbClr val="FFFF99"/>
                </a:solidFill>
              </a:rPr>
              <a:t>Isaiah 28:16 </a:t>
            </a:r>
            <a:r>
              <a:rPr lang="en-US" dirty="0"/>
              <a:t>in </a:t>
            </a:r>
            <a:r>
              <a:rPr lang="en-US" dirty="0">
                <a:solidFill>
                  <a:srgbClr val="FFFF99"/>
                </a:solidFill>
              </a:rPr>
              <a:t>1 Peter 2:6 </a:t>
            </a:r>
            <a:r>
              <a:rPr lang="en-US" dirty="0"/>
              <a:t>to encourage his readers as they face suffering and persecution from the unbelieving world around them.</a:t>
            </a:r>
          </a:p>
          <a:p>
            <a:r>
              <a:rPr lang="en-US" dirty="0"/>
              <a:t>Just prior to this citation, Peter tells his readers that “</a:t>
            </a:r>
            <a:r>
              <a:rPr lang="en-US" i="1" dirty="0">
                <a:solidFill>
                  <a:srgbClr val="5B9BD5">
                    <a:lumMod val="40000"/>
                    <a:lumOff val="60000"/>
                  </a:srgbClr>
                </a:solidFill>
                <a:latin typeface="Cambria" panose="02040503050406030204" pitchFamily="18" charset="0"/>
                <a:ea typeface="Cambria" panose="02040503050406030204" pitchFamily="18" charset="0"/>
              </a:rPr>
              <a:t>you come to [Christ], a living stone </a:t>
            </a:r>
            <a:r>
              <a:rPr lang="en-US" b="1" i="1" dirty="0">
                <a:solidFill>
                  <a:srgbClr val="00B0F0"/>
                </a:solidFill>
                <a:latin typeface="Cambria" panose="02040503050406030204" pitchFamily="18" charset="0"/>
                <a:ea typeface="Cambria" panose="02040503050406030204" pitchFamily="18" charset="0"/>
              </a:rPr>
              <a:t>rejected by men </a:t>
            </a:r>
            <a:r>
              <a:rPr lang="en-US" i="1" dirty="0">
                <a:solidFill>
                  <a:srgbClr val="5B9BD5">
                    <a:lumMod val="40000"/>
                    <a:lumOff val="60000"/>
                  </a:srgbClr>
                </a:solidFill>
                <a:latin typeface="Cambria" panose="02040503050406030204" pitchFamily="18" charset="0"/>
                <a:ea typeface="Cambria" panose="02040503050406030204" pitchFamily="18" charset="0"/>
              </a:rPr>
              <a:t>but </a:t>
            </a:r>
            <a:r>
              <a:rPr lang="en-US" b="1" i="1" dirty="0">
                <a:solidFill>
                  <a:srgbClr val="00B0F0"/>
                </a:solidFill>
                <a:latin typeface="Cambria" panose="02040503050406030204" pitchFamily="18" charset="0"/>
                <a:ea typeface="Cambria" panose="02040503050406030204" pitchFamily="18" charset="0"/>
              </a:rPr>
              <a:t>in the sight of God chosen and precious</a:t>
            </a:r>
            <a:r>
              <a:rPr lang="en-US" i="1" dirty="0">
                <a:solidFill>
                  <a:srgbClr val="5B9BD5">
                    <a:lumMod val="40000"/>
                    <a:lumOff val="60000"/>
                  </a:srgbClr>
                </a:solidFill>
                <a:latin typeface="Cambria" panose="02040503050406030204" pitchFamily="18" charset="0"/>
                <a:ea typeface="Cambria" panose="02040503050406030204" pitchFamily="18" charset="0"/>
              </a:rPr>
              <a:t>,</a:t>
            </a:r>
            <a:r>
              <a:rPr lang="en-US" dirty="0"/>
              <a:t> </a:t>
            </a:r>
            <a:r>
              <a:rPr lang="en-US" i="1" dirty="0">
                <a:solidFill>
                  <a:srgbClr val="5B9BD5">
                    <a:lumMod val="40000"/>
                    <a:lumOff val="60000"/>
                  </a:srgbClr>
                </a:solidFill>
                <a:latin typeface="Cambria" panose="02040503050406030204" pitchFamily="18" charset="0"/>
                <a:ea typeface="Cambria" panose="02040503050406030204" pitchFamily="18" charset="0"/>
              </a:rPr>
              <a:t>you yourselves like living stones are being built up as a spiritual house, to be a holy priesthood, to offer spiritual sacrifices acceptable to God through Jesus Christ.</a:t>
            </a:r>
            <a:r>
              <a:rPr lang="en-US" dirty="0"/>
              <a:t> ” (1 Pet 2:4-5)</a:t>
            </a:r>
          </a:p>
          <a:p>
            <a:endParaRPr lang="en-US" dirty="0"/>
          </a:p>
          <a:p>
            <a:endParaRPr lang="en-US" i="1" dirty="0">
              <a:solidFill>
                <a:srgbClr val="5B9BD5">
                  <a:lumMod val="40000"/>
                  <a:lumOff val="60000"/>
                </a:srgbClr>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739309846"/>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animEffect transition="in" filter="fade">
                                      <p:cBhvr>
                                        <p:cTn id="9" dur="500"/>
                                        <p:tgtEl>
                                          <p:spTgt spid="9"/>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 calcmode="lin" valueType="num">
                                      <p:cBhvr>
                                        <p:cTn id="14"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5">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1" end="1"/>
                                            </p:txEl>
                                          </p:spTgt>
                                        </p:tgtEl>
                                        <p:attrNameLst>
                                          <p:attrName>style.visibility</p:attrName>
                                        </p:attrNameLst>
                                      </p:cBhvr>
                                      <p:to>
                                        <p:strVal val="visible"/>
                                      </p:to>
                                    </p:set>
                                    <p:anim calcmode="lin" valueType="num">
                                      <p:cBhvr>
                                        <p:cTn id="21"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23"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2C1D973C-6B9D-63A7-F3A2-DEAEE2D0EC42}"/>
              </a:ext>
            </a:extLst>
          </p:cNvPr>
          <p:cNvSpPr txBox="1"/>
          <p:nvPr/>
        </p:nvSpPr>
        <p:spPr>
          <a:xfrm>
            <a:off x="0" y="6488666"/>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G. K. Beale and D. A. Carson.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Commentary on the NT Use of the OT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(p. 1026). </a:t>
            </a:r>
          </a:p>
        </p:txBody>
      </p:sp>
      <p:sp>
        <p:nvSpPr>
          <p:cNvPr id="6" name="Title 5">
            <a:extLst>
              <a:ext uri="{FF2B5EF4-FFF2-40B4-BE49-F238E27FC236}">
                <a16:creationId xmlns:a16="http://schemas.microsoft.com/office/drawing/2014/main" id="{14617549-0D4E-83AC-C4C0-5032F9ED1ADC}"/>
              </a:ext>
            </a:extLst>
          </p:cNvPr>
          <p:cNvSpPr>
            <a:spLocks noGrp="1"/>
          </p:cNvSpPr>
          <p:nvPr>
            <p:ph type="title"/>
          </p:nvPr>
        </p:nvSpPr>
        <p:spPr/>
        <p:txBody>
          <a:bodyPr/>
          <a:lstStyle/>
          <a:p>
            <a:endParaRPr lang="en-US" dirty="0"/>
          </a:p>
        </p:txBody>
      </p:sp>
      <p:sp>
        <p:nvSpPr>
          <p:cNvPr id="8" name="Title 1">
            <a:extLst>
              <a:ext uri="{FF2B5EF4-FFF2-40B4-BE49-F238E27FC236}">
                <a16:creationId xmlns:a16="http://schemas.microsoft.com/office/drawing/2014/main" id="{70F7D930-7AE4-D22C-3C88-BE0E516600FB}"/>
              </a:ext>
            </a:extLst>
          </p:cNvPr>
          <p:cNvSpPr txBox="1">
            <a:spLocks/>
          </p:cNvSpPr>
          <p:nvPr/>
        </p:nvSpPr>
        <p:spPr>
          <a:xfrm>
            <a:off x="0" y="2"/>
            <a:ext cx="9144000" cy="1455973"/>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kumimoji="0" lang="en-US" sz="24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rPr>
              <a:t>Isaiah 28:16</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rPr>
              <a:t> </a:t>
            </a:r>
            <a:r>
              <a:rPr kumimoji="0" lang="en-US" sz="2400" b="1" i="1" u="none" strike="noStrike" kern="1200" cap="none" spc="0" normalizeH="0" baseline="0" noProof="0" dirty="0">
                <a:ln>
                  <a:noFill/>
                </a:ln>
                <a:solidFill>
                  <a:srgbClr val="ED7D31"/>
                </a:solidFill>
                <a:effectLst/>
                <a:uLnTx/>
                <a:uFillTx/>
                <a:latin typeface="Cambria" panose="02040503050406030204" pitchFamily="18" charset="0"/>
                <a:ea typeface="Cambria" panose="02040503050406030204" pitchFamily="18" charset="0"/>
              </a:rPr>
              <a:t> </a:t>
            </a:r>
            <a:r>
              <a:rPr lang="en-US" sz="2400" b="0" i="1" dirty="0">
                <a:solidFill>
                  <a:srgbClr val="ED7D31">
                    <a:lumMod val="60000"/>
                    <a:lumOff val="40000"/>
                  </a:srgbClr>
                </a:solidFill>
                <a:latin typeface="Cambria" panose="02040503050406030204" pitchFamily="18" charset="0"/>
                <a:ea typeface="Cambria" panose="02040503050406030204" pitchFamily="18" charset="0"/>
              </a:rPr>
              <a:t>Therefore thus says the Lord GOD, “Behold, I am the one who has laid as a foundation in Zion, a stone, a tested stone, a precious cornerstone, of a sure foundation: ‘Whoever believes will not be in haste.’”</a:t>
            </a:r>
            <a:r>
              <a:rPr lang="en-US" sz="2400" b="0" dirty="0">
                <a:solidFill>
                  <a:srgbClr val="ED7D31">
                    <a:lumMod val="60000"/>
                    <a:lumOff val="40000"/>
                  </a:srgbClr>
                </a:solidFill>
                <a:latin typeface="Cambria" panose="02040503050406030204" pitchFamily="18" charset="0"/>
                <a:ea typeface="Cambria" panose="02040503050406030204" pitchFamily="18" charset="0"/>
              </a:rPr>
              <a:t> </a:t>
            </a:r>
            <a:r>
              <a:rPr kumimoji="0" lang="en-US" sz="2400" b="0" i="0"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rPr>
              <a:t>(ESV)</a:t>
            </a:r>
            <a:endParaRPr kumimoji="0" lang="en-US" sz="2400" b="0" i="0" u="none" strike="noStrike" kern="1200" cap="none" spc="0" normalizeH="0" baseline="0" noProof="0" dirty="0">
              <a:ln>
                <a:noFill/>
              </a:ln>
              <a:solidFill>
                <a:prstClr val="white"/>
              </a:solidFill>
              <a:effectLst/>
              <a:uLnTx/>
              <a:uFillTx/>
              <a:latin typeface="Cambria" panose="02040503050406030204" pitchFamily="18" charset="0"/>
              <a:ea typeface="Cambria" panose="02040503050406030204" pitchFamily="18" charset="0"/>
            </a:endParaRPr>
          </a:p>
        </p:txBody>
      </p:sp>
      <p:sp>
        <p:nvSpPr>
          <p:cNvPr id="9" name="Title 1">
            <a:extLst>
              <a:ext uri="{FF2B5EF4-FFF2-40B4-BE49-F238E27FC236}">
                <a16:creationId xmlns:a16="http://schemas.microsoft.com/office/drawing/2014/main" id="{D4BD0E45-49D7-D606-9A35-208F09FEFD7D}"/>
              </a:ext>
            </a:extLst>
          </p:cNvPr>
          <p:cNvSpPr txBox="1">
            <a:spLocks/>
          </p:cNvSpPr>
          <p:nvPr/>
        </p:nvSpPr>
        <p:spPr>
          <a:xfrm>
            <a:off x="0" y="1455975"/>
            <a:ext cx="9144000" cy="1145944"/>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lvl="0" algn="l">
              <a:spcBef>
                <a:spcPts val="750"/>
              </a:spcBef>
              <a:defRPr/>
            </a:pPr>
            <a:r>
              <a:rPr kumimoji="0" lang="en-US" sz="24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j-cs"/>
              </a:rPr>
              <a:t>1Pet 2:6</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j-cs"/>
              </a:rPr>
              <a:t> </a:t>
            </a:r>
            <a:r>
              <a:rPr lang="en-US" sz="2400" b="0" i="1" dirty="0">
                <a:solidFill>
                  <a:srgbClr val="5B9BD5">
                    <a:lumMod val="40000"/>
                    <a:lumOff val="60000"/>
                  </a:srgbClr>
                </a:solidFill>
                <a:latin typeface="Cambria" panose="02040503050406030204" pitchFamily="18" charset="0"/>
                <a:ea typeface="Cambria" panose="02040503050406030204" pitchFamily="18" charset="0"/>
              </a:rPr>
              <a:t>For it stands in Scripture: "Behold, I am laying in Zion a stone, a cornerstone chosen and precious, and whoever believes in him will not be put to shame." </a:t>
            </a:r>
            <a:r>
              <a:rPr kumimoji="0" lang="en-US" sz="2400" b="0" i="0" u="none" strike="noStrike" kern="1200" cap="none" spc="0" normalizeH="0" baseline="0" noProof="0" dirty="0">
                <a:ln>
                  <a:noFill/>
                </a:ln>
                <a:solidFill>
                  <a:srgbClr val="5B9BD5">
                    <a:lumMod val="40000"/>
                    <a:lumOff val="60000"/>
                  </a:srgbClr>
                </a:solidFill>
                <a:effectLst/>
                <a:uLnTx/>
                <a:uFillTx/>
                <a:latin typeface="Calibri" panose="020F0502020204030204"/>
                <a:ea typeface="Cambria" panose="02040503050406030204" pitchFamily="18" charset="0"/>
                <a:cs typeface="+mj-cs"/>
              </a:rPr>
              <a:t>(ESV)</a:t>
            </a:r>
          </a:p>
        </p:txBody>
      </p:sp>
      <p:sp>
        <p:nvSpPr>
          <p:cNvPr id="5" name="Content Placeholder 2">
            <a:extLst>
              <a:ext uri="{FF2B5EF4-FFF2-40B4-BE49-F238E27FC236}">
                <a16:creationId xmlns:a16="http://schemas.microsoft.com/office/drawing/2014/main" id="{CC22EE9C-83B0-AF45-39BA-966499BA4424}"/>
              </a:ext>
            </a:extLst>
          </p:cNvPr>
          <p:cNvSpPr>
            <a:spLocks noGrp="1"/>
          </p:cNvSpPr>
          <p:nvPr>
            <p:ph idx="1"/>
          </p:nvPr>
        </p:nvSpPr>
        <p:spPr>
          <a:xfrm>
            <a:off x="325730" y="2943349"/>
            <a:ext cx="8582802" cy="3575186"/>
          </a:xfrm>
        </p:spPr>
        <p:txBody>
          <a:bodyPr>
            <a:normAutofit fontScale="85000" lnSpcReduction="10000"/>
          </a:bodyPr>
          <a:lstStyle/>
          <a:p>
            <a:r>
              <a:rPr lang="en-US" dirty="0"/>
              <a:t>Peter’s statement is reminiscent of a </a:t>
            </a:r>
            <a:r>
              <a:rPr lang="en-US" b="1" i="1" dirty="0"/>
              <a:t>similar</a:t>
            </a:r>
            <a:r>
              <a:rPr lang="en-US" dirty="0"/>
              <a:t> statement made by the Apostle Paul:</a:t>
            </a:r>
          </a:p>
          <a:p>
            <a:r>
              <a:rPr lang="en-US" i="1" dirty="0">
                <a:solidFill>
                  <a:srgbClr val="5B9BD5">
                    <a:lumMod val="40000"/>
                    <a:lumOff val="60000"/>
                  </a:srgbClr>
                </a:solidFill>
                <a:latin typeface="Cambria" panose="02040503050406030204" pitchFamily="18" charset="0"/>
                <a:ea typeface="Cambria" panose="02040503050406030204" pitchFamily="18" charset="0"/>
              </a:rPr>
              <a:t>So then you [Gentiles] are no longer strangers and aliens, but you are fellow citizens with the saints and members of the household of God, built on the foundation of the apostles and prophets, </a:t>
            </a:r>
            <a:r>
              <a:rPr lang="en-US" b="1" i="1" dirty="0">
                <a:solidFill>
                  <a:srgbClr val="00B0F0"/>
                </a:solidFill>
                <a:latin typeface="Cambria" panose="02040503050406030204" pitchFamily="18" charset="0"/>
                <a:ea typeface="Cambria" panose="02040503050406030204" pitchFamily="18" charset="0"/>
              </a:rPr>
              <a:t>Christ Jesus himself being the cornerstone</a:t>
            </a:r>
            <a:r>
              <a:rPr lang="en-US" i="1" dirty="0">
                <a:solidFill>
                  <a:srgbClr val="5B9BD5">
                    <a:lumMod val="40000"/>
                    <a:lumOff val="60000"/>
                  </a:srgbClr>
                </a:solidFill>
                <a:latin typeface="Cambria" panose="02040503050406030204" pitchFamily="18" charset="0"/>
                <a:ea typeface="Cambria" panose="02040503050406030204" pitchFamily="18" charset="0"/>
              </a:rPr>
              <a:t>, in whom the whole structure, being joined together, grows into a holy temple in the Lord. In him you also are being built together into a dwelling place for God by the Spirit. </a:t>
            </a:r>
            <a:r>
              <a:rPr lang="en-US" dirty="0"/>
              <a:t>(Eph 2:19-22 ESV)</a:t>
            </a:r>
          </a:p>
          <a:p>
            <a:endParaRPr lang="en-US" dirty="0"/>
          </a:p>
          <a:p>
            <a:endParaRPr lang="en-US" i="1" dirty="0">
              <a:solidFill>
                <a:srgbClr val="5B9BD5">
                  <a:lumMod val="40000"/>
                  <a:lumOff val="60000"/>
                </a:srgbClr>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1160139973"/>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D3185-EF80-D9D1-F41B-C2D6768C7D37}"/>
              </a:ext>
            </a:extLst>
          </p:cNvPr>
          <p:cNvSpPr>
            <a:spLocks noGrp="1"/>
          </p:cNvSpPr>
          <p:nvPr>
            <p:ph type="title"/>
          </p:nvPr>
        </p:nvSpPr>
        <p:spPr>
          <a:xfrm>
            <a:off x="0" y="1"/>
            <a:ext cx="9144000" cy="1188719"/>
          </a:xfrm>
        </p:spPr>
        <p:txBody>
          <a:bodyPr>
            <a:noAutofit/>
          </a:bodyPr>
          <a:lstStyle/>
          <a:p>
            <a:r>
              <a:rPr lang="en-US" sz="4400" dirty="0"/>
              <a:t>Next Time</a:t>
            </a:r>
          </a:p>
        </p:txBody>
      </p:sp>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364974" y="1284315"/>
            <a:ext cx="8525487" cy="5353398"/>
          </a:xfrm>
        </p:spPr>
        <p:txBody>
          <a:bodyPr>
            <a:normAutofit/>
          </a:bodyPr>
          <a:lstStyle/>
          <a:p>
            <a:pPr marL="0" indent="0">
              <a:buNone/>
            </a:pPr>
            <a:r>
              <a:rPr lang="en-US" sz="3600" dirty="0"/>
              <a:t>I plan to look at </a:t>
            </a:r>
            <a:r>
              <a:rPr lang="en-US" sz="3600" dirty="0">
                <a:solidFill>
                  <a:srgbClr val="FFFF99"/>
                </a:solidFill>
              </a:rPr>
              <a:t>Isaiah 29:9-16</a:t>
            </a:r>
            <a:r>
              <a:rPr lang="en-US" sz="3600" dirty="0"/>
              <a:t> which describes the spiritual insensitivity of God’s people.</a:t>
            </a:r>
          </a:p>
          <a:p>
            <a:pPr marL="0" indent="0">
              <a:buNone/>
            </a:pPr>
            <a:endParaRPr lang="en-US" sz="3600" dirty="0"/>
          </a:p>
          <a:p>
            <a:pPr marL="0" indent="0">
              <a:buNone/>
            </a:pPr>
            <a:r>
              <a:rPr lang="en-US" dirty="0"/>
              <a:t> </a:t>
            </a:r>
          </a:p>
        </p:txBody>
      </p:sp>
    </p:spTree>
    <p:extLst>
      <p:ext uri="{BB962C8B-B14F-4D97-AF65-F5344CB8AC3E}">
        <p14:creationId xmlns:p14="http://schemas.microsoft.com/office/powerpoint/2010/main" val="155910326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17000" r="-17000"/>
          </a:stretch>
        </a:blipFill>
        <a:effectLst/>
      </p:bgPr>
    </p:bg>
    <p:spTree>
      <p:nvGrpSpPr>
        <p:cNvPr id="1" name=""/>
        <p:cNvGrpSpPr/>
        <p:nvPr/>
      </p:nvGrpSpPr>
      <p:grpSpPr>
        <a:xfrm>
          <a:off x="0" y="0"/>
          <a:ext cx="0" cy="0"/>
          <a:chOff x="0" y="0"/>
          <a:chExt cx="0" cy="0"/>
        </a:xfrm>
      </p:grpSpPr>
      <p:sp>
        <p:nvSpPr>
          <p:cNvPr id="4" name="Rectangle 3"/>
          <p:cNvSpPr/>
          <p:nvPr/>
        </p:nvSpPr>
        <p:spPr>
          <a:xfrm>
            <a:off x="152400" y="6519446"/>
            <a:ext cx="8915400" cy="338554"/>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prstClr val="black"/>
                </a:solidFill>
                <a:effectLst/>
                <a:uLnTx/>
                <a:uFillTx/>
                <a:latin typeface="Calibri"/>
                <a:ea typeface="+mn-ea"/>
                <a:cs typeface="+mn-cs"/>
                <a:hlinkClick r:id="rId4"/>
              </a:rPr>
              <a:t>https://www.weareteachers.com/moving-beyond-classroom-discussions/</a:t>
            </a:r>
            <a:r>
              <a:rPr kumimoji="0" lang="en-US" sz="1600" b="0" i="0" u="none" strike="noStrike" kern="1200" cap="none" spc="0" normalizeH="0" baseline="0" noProof="0">
                <a:ln>
                  <a:noFill/>
                </a:ln>
                <a:solidFill>
                  <a:prstClr val="black"/>
                </a:solidFill>
                <a:effectLst/>
                <a:uLnTx/>
                <a:uFillTx/>
                <a:latin typeface="Calibri"/>
                <a:ea typeface="+mn-ea"/>
                <a:cs typeface="+mn-cs"/>
              </a:rPr>
              <a:t> </a:t>
            </a:r>
          </a:p>
        </p:txBody>
      </p:sp>
      <p:sp>
        <p:nvSpPr>
          <p:cNvPr id="7" name="Title 2"/>
          <p:cNvSpPr>
            <a:spLocks noGrp="1"/>
          </p:cNvSpPr>
          <p:nvPr>
            <p:ph type="title"/>
          </p:nvPr>
        </p:nvSpPr>
        <p:spPr>
          <a:xfrm>
            <a:off x="0" y="25879"/>
            <a:ext cx="9144000" cy="1269521"/>
          </a:xfrm>
          <a:effectLst/>
        </p:spPr>
        <p:txBody>
          <a:bodyPr>
            <a:noAutofit/>
          </a:bodyPr>
          <a:lstStyle/>
          <a:p>
            <a:r>
              <a:rPr lang="en-US" sz="6600" b="1">
                <a:solidFill>
                  <a:schemeClr val="bg1"/>
                </a:solidFill>
                <a:effectLst>
                  <a:glow rad="139700">
                    <a:srgbClr val="C00000">
                      <a:alpha val="40000"/>
                    </a:srgbClr>
                  </a:glow>
                  <a:outerShdw blurRad="114300" dist="38100" dir="13500000" algn="br" rotWithShape="0">
                    <a:prstClr val="black"/>
                  </a:outerShdw>
                </a:effectLst>
              </a:rPr>
              <a:t>Class Discussion Time</a:t>
            </a:r>
            <a:endParaRPr lang="en-US" sz="4000" b="1">
              <a:ln w="12700">
                <a:solidFill>
                  <a:schemeClr val="tx2">
                    <a:satMod val="155000"/>
                  </a:schemeClr>
                </a:solidFill>
                <a:prstDash val="solid"/>
              </a:ln>
              <a:solidFill>
                <a:schemeClr val="bg1"/>
              </a:solidFill>
              <a:effectLst>
                <a:glow rad="139700">
                  <a:srgbClr val="C00000">
                    <a:alpha val="40000"/>
                  </a:srgbClr>
                </a:glow>
                <a:outerShdw blurRad="114300" dist="38100" dir="13500000" algn="br" rotWithShape="0">
                  <a:prstClr val="black"/>
                </a:outerShdw>
              </a:effectLst>
            </a:endParaRPr>
          </a:p>
        </p:txBody>
      </p:sp>
    </p:spTree>
    <p:extLst>
      <p:ext uri="{BB962C8B-B14F-4D97-AF65-F5344CB8AC3E}">
        <p14:creationId xmlns:p14="http://schemas.microsoft.com/office/powerpoint/2010/main" val="1683766171"/>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7000" r="-17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719981"/>
          </a:xfrm>
        </p:spPr>
        <p:txBody>
          <a:bodyPr>
            <a:normAutofit/>
          </a:bodyPr>
          <a:lstStyle/>
          <a:p>
            <a:r>
              <a:rPr lang="en-US" sz="4000" b="1" dirty="0"/>
              <a:t>Class Discussion Time</a:t>
            </a:r>
          </a:p>
        </p:txBody>
      </p:sp>
      <p:sp>
        <p:nvSpPr>
          <p:cNvPr id="4" name="Content Placeholder 3"/>
          <p:cNvSpPr>
            <a:spLocks noGrp="1"/>
          </p:cNvSpPr>
          <p:nvPr>
            <p:ph idx="1"/>
          </p:nvPr>
        </p:nvSpPr>
        <p:spPr>
          <a:xfrm>
            <a:off x="31630" y="788817"/>
            <a:ext cx="8991600" cy="6069183"/>
          </a:xfrm>
        </p:spPr>
        <p:txBody>
          <a:bodyPr>
            <a:normAutofit fontScale="92500" lnSpcReduction="10000"/>
          </a:bodyPr>
          <a:lstStyle/>
          <a:p>
            <a:r>
              <a:rPr lang="en-US" sz="3200" dirty="0"/>
              <a:t>The temptation in Isaiah’s day was to reject God’s provisions and to seek worldly solutions to the problems they faced in their day.</a:t>
            </a:r>
          </a:p>
          <a:p>
            <a:r>
              <a:rPr lang="en-US" sz="3200" dirty="0"/>
              <a:t>In our day, we are not facing an invasion by Assyria (though there are some menacing nations on the world scene), but we face pressure from our own government and even corporations to go against the Word of God.</a:t>
            </a:r>
          </a:p>
          <a:p>
            <a:r>
              <a:rPr lang="en-US" sz="3200" dirty="0"/>
              <a:t>For example, more and more Christians are being pressured by their place of employment to </a:t>
            </a:r>
            <a:r>
              <a:rPr lang="en-US" sz="3200" b="1" i="1" dirty="0"/>
              <a:t>agree with</a:t>
            </a:r>
            <a:r>
              <a:rPr lang="en-US" sz="3200" dirty="0"/>
              <a:t> and celebrate sexual deviancy.</a:t>
            </a:r>
          </a:p>
          <a:p>
            <a:r>
              <a:rPr lang="en-US" sz="3200" dirty="0"/>
              <a:t>In light of that, can you see where a passage like this would have relevance in our day?</a:t>
            </a:r>
          </a:p>
          <a:p>
            <a:endParaRPr lang="en-US" sz="3200" dirty="0"/>
          </a:p>
          <a:p>
            <a:pPr lvl="0"/>
            <a:endParaRPr lang="en-US" dirty="0"/>
          </a:p>
        </p:txBody>
      </p:sp>
    </p:spTree>
    <p:extLst>
      <p:ext uri="{BB962C8B-B14F-4D97-AF65-F5344CB8AC3E}">
        <p14:creationId xmlns:p14="http://schemas.microsoft.com/office/powerpoint/2010/main" val="164467527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 calcmode="lin" valueType="num">
                                      <p:cBhvr>
                                        <p:cTn id="14"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4">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 calcmode="lin" valueType="num">
                                      <p:cBhvr>
                                        <p:cTn id="21"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4">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3" end="3"/>
                                            </p:txEl>
                                          </p:spTgt>
                                        </p:tgtEl>
                                        <p:attrNameLst>
                                          <p:attrName>style.visibility</p:attrName>
                                        </p:attrNameLst>
                                      </p:cBhvr>
                                      <p:to>
                                        <p:strVal val="visible"/>
                                      </p:to>
                                    </p:set>
                                    <p:anim calcmode="lin" valueType="num">
                                      <p:cBhvr>
                                        <p:cTn id="28"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7000" r="-17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719981"/>
          </a:xfrm>
        </p:spPr>
        <p:txBody>
          <a:bodyPr>
            <a:normAutofit/>
          </a:bodyPr>
          <a:lstStyle/>
          <a:p>
            <a:r>
              <a:rPr lang="en-US" sz="4000" b="1" dirty="0"/>
              <a:t>Class Discussion Time</a:t>
            </a:r>
          </a:p>
        </p:txBody>
      </p:sp>
      <p:sp>
        <p:nvSpPr>
          <p:cNvPr id="4" name="Content Placeholder 3"/>
          <p:cNvSpPr>
            <a:spLocks noGrp="1"/>
          </p:cNvSpPr>
          <p:nvPr>
            <p:ph idx="1"/>
          </p:nvPr>
        </p:nvSpPr>
        <p:spPr>
          <a:xfrm>
            <a:off x="31630" y="788817"/>
            <a:ext cx="8991600" cy="6069183"/>
          </a:xfrm>
        </p:spPr>
        <p:txBody>
          <a:bodyPr>
            <a:normAutofit fontScale="92500" lnSpcReduction="10000"/>
          </a:bodyPr>
          <a:lstStyle/>
          <a:p>
            <a:r>
              <a:rPr lang="en-US" sz="3200" dirty="0"/>
              <a:t>Peter’s application of this passage was to point out that we should not be surprised when the world rejects us since we are “stones” in God’s building that is build on Jesus Christ as the chief cornerstone – a stone which the world “stumbles” over.</a:t>
            </a:r>
          </a:p>
          <a:p>
            <a:r>
              <a:rPr lang="en-US" sz="3200" dirty="0"/>
              <a:t>Jesus put it like this: </a:t>
            </a:r>
            <a:r>
              <a:rPr lang="en-US" dirty="0"/>
              <a:t> </a:t>
            </a:r>
            <a:r>
              <a:rPr lang="en-US" baseline="30000" dirty="0"/>
              <a:t>18</a:t>
            </a:r>
            <a:r>
              <a:rPr lang="en-US" dirty="0"/>
              <a:t> “</a:t>
            </a:r>
            <a:r>
              <a:rPr lang="en-US" i="1" dirty="0">
                <a:solidFill>
                  <a:srgbClr val="0000FF"/>
                </a:solidFill>
                <a:latin typeface="Cambria" panose="02040503050406030204" pitchFamily="18" charset="0"/>
                <a:ea typeface="Cambria" panose="02040503050406030204" pitchFamily="18" charset="0"/>
              </a:rPr>
              <a:t>If the world hates you, know that it has hated me before it hated you. </a:t>
            </a:r>
            <a:r>
              <a:rPr lang="en-US" baseline="30000" dirty="0"/>
              <a:t>19</a:t>
            </a:r>
            <a:r>
              <a:rPr lang="en-US" dirty="0"/>
              <a:t> </a:t>
            </a:r>
            <a:r>
              <a:rPr lang="en-US" i="1" dirty="0">
                <a:solidFill>
                  <a:srgbClr val="0000FF"/>
                </a:solidFill>
                <a:latin typeface="Cambria" panose="02040503050406030204" pitchFamily="18" charset="0"/>
                <a:ea typeface="Cambria" panose="02040503050406030204" pitchFamily="18" charset="0"/>
              </a:rPr>
              <a:t>If you were of the world, the world would love you as its own; but because you are not of the world, but I chose you out of the world, therefore the world hates you. </a:t>
            </a:r>
            <a:r>
              <a:rPr lang="en-US" baseline="30000" dirty="0"/>
              <a:t>20</a:t>
            </a:r>
            <a:r>
              <a:rPr lang="en-US" dirty="0"/>
              <a:t> </a:t>
            </a:r>
            <a:r>
              <a:rPr lang="en-US" i="1" dirty="0">
                <a:solidFill>
                  <a:srgbClr val="0000FF"/>
                </a:solidFill>
                <a:latin typeface="Cambria" panose="02040503050406030204" pitchFamily="18" charset="0"/>
                <a:ea typeface="Cambria" panose="02040503050406030204" pitchFamily="18" charset="0"/>
              </a:rPr>
              <a:t>Remember the word that I said to you: ‘A servant is not greater than his master.’ If they persecuted me, they will also persecute you. If they kept my word, they will also keep yours. </a:t>
            </a:r>
            <a:r>
              <a:rPr lang="en-US" baseline="30000" dirty="0"/>
              <a:t>21</a:t>
            </a:r>
            <a:r>
              <a:rPr lang="en-US" dirty="0"/>
              <a:t> </a:t>
            </a:r>
            <a:r>
              <a:rPr lang="en-US" i="1" dirty="0">
                <a:solidFill>
                  <a:srgbClr val="0000FF"/>
                </a:solidFill>
                <a:latin typeface="Cambria" panose="02040503050406030204" pitchFamily="18" charset="0"/>
                <a:ea typeface="Cambria" panose="02040503050406030204" pitchFamily="18" charset="0"/>
              </a:rPr>
              <a:t>But all these things they will do to you on account of my name, because they do not know him who sent me</a:t>
            </a:r>
            <a:r>
              <a:rPr lang="en-US" dirty="0"/>
              <a:t>.” (John 15:18-21 ESV)</a:t>
            </a:r>
            <a:endParaRPr lang="en-US" sz="3200" dirty="0"/>
          </a:p>
          <a:p>
            <a:endParaRPr lang="en-US" sz="3200" dirty="0"/>
          </a:p>
          <a:p>
            <a:endParaRPr lang="en-US" sz="3200" dirty="0"/>
          </a:p>
          <a:p>
            <a:pPr lvl="0"/>
            <a:endParaRPr lang="en-US" dirty="0"/>
          </a:p>
        </p:txBody>
      </p:sp>
    </p:spTree>
    <p:extLst>
      <p:ext uri="{BB962C8B-B14F-4D97-AF65-F5344CB8AC3E}">
        <p14:creationId xmlns:p14="http://schemas.microsoft.com/office/powerpoint/2010/main" val="3973290117"/>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 calcmode="lin" valueType="num">
                                      <p:cBhvr>
                                        <p:cTn id="14"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0"/>
            <a:ext cx="9144000" cy="671083"/>
          </a:xfrm>
        </p:spPr>
        <p:txBody>
          <a:bodyPr>
            <a:noAutofit/>
          </a:bodyPr>
          <a:lstStyle/>
          <a:p>
            <a:r>
              <a:rPr lang="en-US" sz="3600" dirty="0">
                <a:solidFill>
                  <a:srgbClr val="FFFF99"/>
                </a:solidFill>
              </a:rPr>
              <a:t>The Cornerstone </a:t>
            </a:r>
            <a:r>
              <a:rPr lang="en-US" sz="3600" dirty="0"/>
              <a:t>(Isaiah 28:14-22)</a:t>
            </a:r>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196223" y="745648"/>
            <a:ext cx="8849665" cy="6049561"/>
          </a:xfrm>
        </p:spPr>
        <p:txBody>
          <a:bodyPr>
            <a:normAutofit fontScale="92500" lnSpcReduction="20000"/>
          </a:bodyPr>
          <a:lstStyle/>
          <a:p>
            <a:pPr marL="0" indent="0">
              <a:buNone/>
            </a:pPr>
            <a:r>
              <a:rPr lang="en-US" sz="3600" baseline="30000" dirty="0">
                <a:latin typeface="Cambria" panose="02040503050406030204" pitchFamily="18" charset="0"/>
                <a:ea typeface="Cambria" panose="02040503050406030204" pitchFamily="18" charset="0"/>
              </a:rPr>
              <a:t>28:14</a:t>
            </a:r>
            <a:r>
              <a:rPr lang="en-US" sz="36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Therefore, listen to the LORD’s message, you who mock, you rulers of these people who reside in Jerusalem. </a:t>
            </a:r>
            <a:r>
              <a:rPr lang="en-US" sz="3600" baseline="30000" dirty="0">
                <a:latin typeface="Cambria" panose="02040503050406030204" pitchFamily="18" charset="0"/>
                <a:ea typeface="Cambria" panose="02040503050406030204" pitchFamily="18" charset="0"/>
              </a:rPr>
              <a:t>15</a:t>
            </a:r>
            <a:r>
              <a:rPr lang="en-US" sz="36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For you say, “We have made a treaty with death, with Sheol we have made an agreement. When the overwhelming judgment sweeps by it will not reach us. For we have made a lie our refuge, we have hidden ourselves in a deceitful word.” </a:t>
            </a:r>
            <a:r>
              <a:rPr lang="en-US" sz="3600" baseline="30000" dirty="0">
                <a:latin typeface="Cambria" panose="02040503050406030204" pitchFamily="18" charset="0"/>
                <a:ea typeface="Cambria" panose="02040503050406030204" pitchFamily="18" charset="0"/>
              </a:rPr>
              <a:t>16</a:t>
            </a:r>
            <a:r>
              <a:rPr lang="en-US" sz="36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Therefore, this is what the Sovereign LORD, says: “Look, I am laying a stone in Zion, an approved stone, set in place as a precious cornerstone for the foundation. The one who maintains his faith will not panic. </a:t>
            </a:r>
            <a:r>
              <a:rPr lang="en-US" sz="3600" baseline="30000" dirty="0">
                <a:latin typeface="Cambria" panose="02040503050406030204" pitchFamily="18" charset="0"/>
                <a:ea typeface="Cambria" panose="02040503050406030204" pitchFamily="18" charset="0"/>
              </a:rPr>
              <a:t>17</a:t>
            </a:r>
            <a:r>
              <a:rPr lang="en-US" sz="36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I will make justice the measuring line, fairness the plumb line; hail will sweep away the unreliable refuge, the floodwaters will overwhelm the hiding place. </a:t>
            </a:r>
          </a:p>
        </p:txBody>
      </p:sp>
    </p:spTree>
    <p:extLst>
      <p:ext uri="{BB962C8B-B14F-4D97-AF65-F5344CB8AC3E}">
        <p14:creationId xmlns:p14="http://schemas.microsoft.com/office/powerpoint/2010/main" val="261423815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0"/>
            <a:ext cx="9144000" cy="671083"/>
          </a:xfrm>
        </p:spPr>
        <p:txBody>
          <a:bodyPr>
            <a:noAutofit/>
          </a:bodyPr>
          <a:lstStyle/>
          <a:p>
            <a:r>
              <a:rPr lang="en-US" sz="3600" dirty="0">
                <a:solidFill>
                  <a:srgbClr val="FFFF99"/>
                </a:solidFill>
              </a:rPr>
              <a:t>The Cornerstone </a:t>
            </a:r>
            <a:r>
              <a:rPr lang="en-US" sz="3600" dirty="0"/>
              <a:t>(Isaiah 28:14-22)</a:t>
            </a:r>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196223" y="745648"/>
            <a:ext cx="8849665" cy="6049561"/>
          </a:xfrm>
        </p:spPr>
        <p:txBody>
          <a:bodyPr>
            <a:normAutofit fontScale="85000" lnSpcReduction="20000"/>
          </a:bodyPr>
          <a:lstStyle/>
          <a:p>
            <a:pPr marL="0" indent="0">
              <a:buNone/>
            </a:pPr>
            <a:r>
              <a:rPr lang="en-US" sz="3600" baseline="30000" dirty="0">
                <a:latin typeface="Cambria" panose="02040503050406030204" pitchFamily="18" charset="0"/>
                <a:ea typeface="Cambria" panose="02040503050406030204" pitchFamily="18" charset="0"/>
              </a:rPr>
              <a:t>28:18</a:t>
            </a:r>
            <a:r>
              <a:rPr lang="en-US" sz="36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Your treaty with death will be dissolved; your agreement with Sheol will not last. When the overwhelming judgment sweeps by, you will be overrun by it. </a:t>
            </a:r>
            <a:r>
              <a:rPr lang="en-US" sz="3600" baseline="30000" dirty="0">
                <a:latin typeface="Cambria" panose="02040503050406030204" pitchFamily="18" charset="0"/>
                <a:ea typeface="Cambria" panose="02040503050406030204" pitchFamily="18" charset="0"/>
              </a:rPr>
              <a:t>19</a:t>
            </a:r>
            <a:r>
              <a:rPr lang="en-US" sz="36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Whenever it sweeps by, it will overtake you; indeed, every morning it will sweep by, it will come through during the day and the night.” When this announcement is understood, it will cause nothing but terror. </a:t>
            </a:r>
            <a:r>
              <a:rPr lang="en-US" sz="3600" baseline="30000" dirty="0">
                <a:latin typeface="Cambria" panose="02040503050406030204" pitchFamily="18" charset="0"/>
                <a:ea typeface="Cambria" panose="02040503050406030204" pitchFamily="18" charset="0"/>
              </a:rPr>
              <a:t>20</a:t>
            </a:r>
            <a:r>
              <a:rPr lang="en-US" sz="36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For the bed is too short to stretch out on, and the blanket is too narrow to wrap around oneself. </a:t>
            </a:r>
            <a:r>
              <a:rPr lang="en-US" sz="3600" baseline="30000" dirty="0">
                <a:latin typeface="Cambria" panose="02040503050406030204" pitchFamily="18" charset="0"/>
                <a:ea typeface="Cambria" panose="02040503050406030204" pitchFamily="18" charset="0"/>
              </a:rPr>
              <a:t>21</a:t>
            </a:r>
            <a:r>
              <a:rPr lang="en-US" sz="36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For the LORD will rise up, as he did at Mount </a:t>
            </a:r>
            <a:r>
              <a:rPr lang="en-US" sz="3600" b="0" i="1" u="none" strike="noStrike" baseline="0" dirty="0" err="1">
                <a:solidFill>
                  <a:schemeClr val="accent2">
                    <a:lumMod val="60000"/>
                    <a:lumOff val="40000"/>
                  </a:schemeClr>
                </a:solidFill>
                <a:latin typeface="Cambria" panose="02040503050406030204" pitchFamily="18" charset="0"/>
                <a:ea typeface="Cambria" panose="02040503050406030204" pitchFamily="18" charset="0"/>
              </a:rPr>
              <a:t>Perazim</a:t>
            </a:r>
            <a:r>
              <a:rPr lang="en-US" sz="36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he will rouse himself, as he did in the Valley of Gibeon, to accomplish his work, his peculiar work, to perform his task, his strange task. </a:t>
            </a:r>
            <a:r>
              <a:rPr lang="en-US" sz="3600" baseline="30000" dirty="0">
                <a:latin typeface="Cambria" panose="02040503050406030204" pitchFamily="18" charset="0"/>
                <a:ea typeface="Cambria" panose="02040503050406030204" pitchFamily="18" charset="0"/>
              </a:rPr>
              <a:t>22</a:t>
            </a:r>
            <a:r>
              <a:rPr lang="en-US" sz="36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So now, do not mock, or your chains will become heavier! For I have heard a message about decreed destruction, from the Sovereign LORD of Heaven’s Armies against the entire land. </a:t>
            </a:r>
          </a:p>
        </p:txBody>
      </p:sp>
    </p:spTree>
    <p:extLst>
      <p:ext uri="{BB962C8B-B14F-4D97-AF65-F5344CB8AC3E}">
        <p14:creationId xmlns:p14="http://schemas.microsoft.com/office/powerpoint/2010/main" val="399249062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4617549-0D4E-83AC-C4C0-5032F9ED1ADC}"/>
              </a:ext>
            </a:extLst>
          </p:cNvPr>
          <p:cNvSpPr>
            <a:spLocks noGrp="1"/>
          </p:cNvSpPr>
          <p:nvPr>
            <p:ph type="title"/>
          </p:nvPr>
        </p:nvSpPr>
        <p:spPr/>
        <p:txBody>
          <a:bodyPr/>
          <a:lstStyle/>
          <a:p>
            <a:endParaRPr lang="en-US" dirty="0"/>
          </a:p>
        </p:txBody>
      </p:sp>
      <p:sp>
        <p:nvSpPr>
          <p:cNvPr id="8" name="Title 1">
            <a:extLst>
              <a:ext uri="{FF2B5EF4-FFF2-40B4-BE49-F238E27FC236}">
                <a16:creationId xmlns:a16="http://schemas.microsoft.com/office/drawing/2014/main" id="{70F7D930-7AE4-D22C-3C88-BE0E516600FB}"/>
              </a:ext>
            </a:extLst>
          </p:cNvPr>
          <p:cNvSpPr txBox="1">
            <a:spLocks/>
          </p:cNvSpPr>
          <p:nvPr/>
        </p:nvSpPr>
        <p:spPr>
          <a:xfrm>
            <a:off x="0" y="3"/>
            <a:ext cx="9144000" cy="930095"/>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lvl="0" algn="l">
              <a:spcBef>
                <a:spcPts val="750"/>
              </a:spcBef>
              <a:defRPr/>
            </a:pPr>
            <a:r>
              <a:rPr lang="en-US" sz="2400" b="0" baseline="30000" dirty="0">
                <a:solidFill>
                  <a:prstClr val="white"/>
                </a:solidFill>
                <a:latin typeface="Cambria" panose="02040503050406030204" pitchFamily="18" charset="0"/>
                <a:ea typeface="Cambria" panose="02040503050406030204" pitchFamily="18" charset="0"/>
                <a:cs typeface="+mn-cs"/>
              </a:rPr>
              <a:t>28:14</a:t>
            </a:r>
            <a:r>
              <a:rPr lang="en-US" sz="2400" b="0" i="1" dirty="0">
                <a:solidFill>
                  <a:srgbClr val="ED7D31">
                    <a:lumMod val="60000"/>
                    <a:lumOff val="40000"/>
                  </a:srgbClr>
                </a:solidFill>
                <a:latin typeface="Cambria" panose="02040503050406030204" pitchFamily="18" charset="0"/>
                <a:ea typeface="Cambria" panose="02040503050406030204" pitchFamily="18" charset="0"/>
                <a:cs typeface="+mn-cs"/>
              </a:rPr>
              <a:t> </a:t>
            </a:r>
            <a:r>
              <a:rPr lang="en-US" sz="2400" i="1" dirty="0">
                <a:solidFill>
                  <a:schemeClr val="accent2"/>
                </a:solidFill>
                <a:latin typeface="Cambria" panose="02040503050406030204" pitchFamily="18" charset="0"/>
                <a:ea typeface="Cambria" panose="02040503050406030204" pitchFamily="18" charset="0"/>
                <a:cs typeface="+mn-cs"/>
              </a:rPr>
              <a:t>Therefore</a:t>
            </a:r>
            <a:r>
              <a:rPr lang="en-US" sz="2400" b="0" i="1" dirty="0">
                <a:solidFill>
                  <a:srgbClr val="ED7D31">
                    <a:lumMod val="60000"/>
                    <a:lumOff val="40000"/>
                  </a:srgbClr>
                </a:solidFill>
                <a:latin typeface="Cambria" panose="02040503050406030204" pitchFamily="18" charset="0"/>
                <a:ea typeface="Cambria" panose="02040503050406030204" pitchFamily="18" charset="0"/>
                <a:cs typeface="+mn-cs"/>
              </a:rPr>
              <a:t>, listen to the </a:t>
            </a:r>
            <a:r>
              <a:rPr lang="en-US" sz="2400" i="1" dirty="0">
                <a:solidFill>
                  <a:schemeClr val="accent2"/>
                </a:solidFill>
                <a:latin typeface="Cambria" panose="02040503050406030204" pitchFamily="18" charset="0"/>
                <a:ea typeface="Cambria" panose="02040503050406030204" pitchFamily="18" charset="0"/>
                <a:cs typeface="+mn-cs"/>
              </a:rPr>
              <a:t>LORD’s message</a:t>
            </a:r>
            <a:r>
              <a:rPr lang="en-US" sz="2400" b="0" i="1" dirty="0">
                <a:solidFill>
                  <a:srgbClr val="ED7D31">
                    <a:lumMod val="60000"/>
                    <a:lumOff val="40000"/>
                  </a:srgbClr>
                </a:solidFill>
                <a:latin typeface="Cambria" panose="02040503050406030204" pitchFamily="18" charset="0"/>
                <a:ea typeface="Cambria" panose="02040503050406030204" pitchFamily="18" charset="0"/>
                <a:cs typeface="+mn-cs"/>
              </a:rPr>
              <a:t>, </a:t>
            </a:r>
            <a:r>
              <a:rPr lang="en-US" sz="2400" i="1" dirty="0">
                <a:solidFill>
                  <a:schemeClr val="accent2"/>
                </a:solidFill>
                <a:latin typeface="Cambria" panose="02040503050406030204" pitchFamily="18" charset="0"/>
                <a:ea typeface="Cambria" panose="02040503050406030204" pitchFamily="18" charset="0"/>
                <a:cs typeface="+mn-cs"/>
              </a:rPr>
              <a:t>you who mock</a:t>
            </a:r>
            <a:r>
              <a:rPr lang="en-US" sz="2400" b="0" i="1" dirty="0">
                <a:solidFill>
                  <a:srgbClr val="ED7D31">
                    <a:lumMod val="60000"/>
                    <a:lumOff val="40000"/>
                  </a:srgbClr>
                </a:solidFill>
                <a:latin typeface="Cambria" panose="02040503050406030204" pitchFamily="18" charset="0"/>
                <a:ea typeface="Cambria" panose="02040503050406030204" pitchFamily="18" charset="0"/>
                <a:cs typeface="+mn-cs"/>
              </a:rPr>
              <a:t>, you rulers of these people who reside in Jerusalem.</a:t>
            </a:r>
            <a:endParaRPr kumimoji="0" lang="en-US" sz="2400" b="0" i="0" u="none" strike="noStrike" kern="1200" cap="none" spc="0" normalizeH="0" baseline="0" noProof="0" dirty="0">
              <a:ln>
                <a:noFill/>
              </a:ln>
              <a:solidFill>
                <a:prstClr val="white"/>
              </a:solidFill>
              <a:effectLst/>
              <a:uLnTx/>
              <a:uFillTx/>
              <a:latin typeface="Calibri" panose="020F0502020204030204"/>
              <a:ea typeface="Cambria" panose="02040503050406030204" pitchFamily="18" charset="0"/>
            </a:endParaRPr>
          </a:p>
        </p:txBody>
      </p:sp>
      <p:sp>
        <p:nvSpPr>
          <p:cNvPr id="5" name="Content Placeholder 2">
            <a:extLst>
              <a:ext uri="{FF2B5EF4-FFF2-40B4-BE49-F238E27FC236}">
                <a16:creationId xmlns:a16="http://schemas.microsoft.com/office/drawing/2014/main" id="{CC22EE9C-83B0-AF45-39BA-966499BA4424}"/>
              </a:ext>
            </a:extLst>
          </p:cNvPr>
          <p:cNvSpPr>
            <a:spLocks noGrp="1"/>
          </p:cNvSpPr>
          <p:nvPr>
            <p:ph idx="1"/>
          </p:nvPr>
        </p:nvSpPr>
        <p:spPr>
          <a:xfrm>
            <a:off x="280599" y="1020360"/>
            <a:ext cx="8582802" cy="5529569"/>
          </a:xfrm>
        </p:spPr>
        <p:txBody>
          <a:bodyPr>
            <a:normAutofit fontScale="92500" lnSpcReduction="10000"/>
          </a:bodyPr>
          <a:lstStyle/>
          <a:p>
            <a:r>
              <a:rPr lang="en-US" dirty="0"/>
              <a:t>The focus now shifts from the leaders of Samaria to the leaders in Jerusalem. </a:t>
            </a:r>
          </a:p>
          <a:p>
            <a:r>
              <a:rPr lang="en-US" dirty="0"/>
              <a:t>With the opening “</a:t>
            </a:r>
            <a:r>
              <a:rPr lang="en-US" i="1" dirty="0">
                <a:solidFill>
                  <a:srgbClr val="ED7D31">
                    <a:lumMod val="60000"/>
                    <a:lumOff val="40000"/>
                  </a:srgbClr>
                </a:solidFill>
                <a:latin typeface="Cambria" panose="02040503050406030204" pitchFamily="18" charset="0"/>
                <a:ea typeface="Cambria" panose="02040503050406030204" pitchFamily="18" charset="0"/>
              </a:rPr>
              <a:t>therefore</a:t>
            </a:r>
            <a:r>
              <a:rPr lang="en-US" dirty="0"/>
              <a:t>” Isaiah is urging them to </a:t>
            </a:r>
            <a:r>
              <a:rPr lang="en-US" b="1" i="1" dirty="0"/>
              <a:t>pay attention </a:t>
            </a:r>
            <a:r>
              <a:rPr lang="en-US" dirty="0"/>
              <a:t>to what has been said to the leaders of the northern kingdom and </a:t>
            </a:r>
            <a:r>
              <a:rPr lang="en-US" b="1" i="1" dirty="0"/>
              <a:t>learn something</a:t>
            </a:r>
            <a:r>
              <a:rPr lang="en-US" dirty="0"/>
              <a:t> from what has happened to them. </a:t>
            </a:r>
          </a:p>
          <a:p>
            <a:r>
              <a:rPr lang="en-US" dirty="0"/>
              <a:t>Judgment has either already taken place in the north, and if they persist in their present behavior, they will receive a similar judgment.</a:t>
            </a:r>
          </a:p>
          <a:p>
            <a:r>
              <a:rPr lang="en-US" dirty="0"/>
              <a:t>Isaiah refers to these leaders as “</a:t>
            </a:r>
            <a:r>
              <a:rPr lang="en-US" i="1" dirty="0">
                <a:solidFill>
                  <a:srgbClr val="ED7D31">
                    <a:lumMod val="60000"/>
                    <a:lumOff val="40000"/>
                  </a:srgbClr>
                </a:solidFill>
                <a:latin typeface="Cambria" panose="02040503050406030204" pitchFamily="18" charset="0"/>
                <a:ea typeface="Cambria" panose="02040503050406030204" pitchFamily="18" charset="0"/>
              </a:rPr>
              <a:t>you who mock</a:t>
            </a:r>
            <a:r>
              <a:rPr lang="en-US" dirty="0"/>
              <a:t>”. </a:t>
            </a:r>
          </a:p>
          <a:p>
            <a:r>
              <a:rPr lang="en-US" dirty="0"/>
              <a:t>Someone who “</a:t>
            </a:r>
            <a:r>
              <a:rPr lang="en-US" i="1" dirty="0">
                <a:solidFill>
                  <a:srgbClr val="ED7D31">
                    <a:lumMod val="60000"/>
                    <a:lumOff val="40000"/>
                  </a:srgbClr>
                </a:solidFill>
                <a:latin typeface="Cambria" panose="02040503050406030204" pitchFamily="18" charset="0"/>
                <a:ea typeface="Cambria" panose="02040503050406030204" pitchFamily="18" charset="0"/>
              </a:rPr>
              <a:t>mocks</a:t>
            </a:r>
            <a:r>
              <a:rPr lang="en-US" dirty="0"/>
              <a:t>” the “</a:t>
            </a:r>
            <a:r>
              <a:rPr lang="en-US" sz="3200" b="0" i="1" dirty="0">
                <a:solidFill>
                  <a:srgbClr val="ED7D31">
                    <a:lumMod val="60000"/>
                    <a:lumOff val="40000"/>
                  </a:srgbClr>
                </a:solidFill>
                <a:latin typeface="Cambria" panose="02040503050406030204" pitchFamily="18" charset="0"/>
                <a:ea typeface="Cambria" panose="02040503050406030204" pitchFamily="18" charset="0"/>
                <a:cs typeface="+mn-cs"/>
              </a:rPr>
              <a:t>LORD’s message</a:t>
            </a:r>
            <a:r>
              <a:rPr lang="en-US" dirty="0"/>
              <a:t>” is someone who not only </a:t>
            </a:r>
            <a:r>
              <a:rPr lang="en-US" b="1" i="1" dirty="0"/>
              <a:t>rejects</a:t>
            </a:r>
            <a:r>
              <a:rPr lang="en-US" dirty="0"/>
              <a:t> the truth but also </a:t>
            </a:r>
            <a:r>
              <a:rPr lang="en-US" b="1" i="1" dirty="0"/>
              <a:t>makes light </a:t>
            </a:r>
            <a:r>
              <a:rPr lang="en-US" dirty="0"/>
              <a:t>of it.</a:t>
            </a:r>
          </a:p>
        </p:txBody>
      </p:sp>
      <p:sp>
        <p:nvSpPr>
          <p:cNvPr id="7" name="TextBox 6">
            <a:extLst>
              <a:ext uri="{FF2B5EF4-FFF2-40B4-BE49-F238E27FC236}">
                <a16:creationId xmlns:a16="http://schemas.microsoft.com/office/drawing/2014/main" id="{2C1D973C-6B9D-63A7-F3A2-DEAEE2D0EC42}"/>
              </a:ext>
            </a:extLst>
          </p:cNvPr>
          <p:cNvSpPr txBox="1"/>
          <p:nvPr/>
        </p:nvSpPr>
        <p:spPr>
          <a:xfrm>
            <a:off x="0" y="6488666"/>
            <a:ext cx="9144000" cy="369332"/>
          </a:xfrm>
          <a:prstGeom prst="rect">
            <a:avLst/>
          </a:prstGeom>
          <a:noFill/>
        </p:spPr>
        <p:txBody>
          <a:bodyPr wrap="square" rtlCol="0">
            <a:spAutoFit/>
          </a:bodyPr>
          <a:lstStyle/>
          <a:p>
            <a:pPr lvl="0">
              <a:defRPr/>
            </a:pPr>
            <a:r>
              <a:rPr lang="en-US" dirty="0">
                <a:solidFill>
                  <a:prstClr val="white"/>
                </a:solidFill>
              </a:rPr>
              <a:t>Oswalt, John . Isaiah (The NIV Application Commentary) (p. 319). Zondervan Academic</a:t>
            </a:r>
          </a:p>
        </p:txBody>
      </p:sp>
    </p:spTree>
    <p:extLst>
      <p:ext uri="{BB962C8B-B14F-4D97-AF65-F5344CB8AC3E}">
        <p14:creationId xmlns:p14="http://schemas.microsoft.com/office/powerpoint/2010/main" val="2258117489"/>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 calcmode="lin" valueType="num">
                                      <p:cBhvr>
                                        <p:cTn id="35"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4617549-0D4E-83AC-C4C0-5032F9ED1ADC}"/>
              </a:ext>
            </a:extLst>
          </p:cNvPr>
          <p:cNvSpPr>
            <a:spLocks noGrp="1"/>
          </p:cNvSpPr>
          <p:nvPr>
            <p:ph type="title"/>
          </p:nvPr>
        </p:nvSpPr>
        <p:spPr/>
        <p:txBody>
          <a:bodyPr/>
          <a:lstStyle/>
          <a:p>
            <a:endParaRPr lang="en-US" dirty="0"/>
          </a:p>
        </p:txBody>
      </p:sp>
      <p:sp>
        <p:nvSpPr>
          <p:cNvPr id="8" name="Title 1">
            <a:extLst>
              <a:ext uri="{FF2B5EF4-FFF2-40B4-BE49-F238E27FC236}">
                <a16:creationId xmlns:a16="http://schemas.microsoft.com/office/drawing/2014/main" id="{70F7D930-7AE4-D22C-3C88-BE0E516600FB}"/>
              </a:ext>
            </a:extLst>
          </p:cNvPr>
          <p:cNvSpPr txBox="1">
            <a:spLocks/>
          </p:cNvSpPr>
          <p:nvPr/>
        </p:nvSpPr>
        <p:spPr>
          <a:xfrm>
            <a:off x="0" y="3"/>
            <a:ext cx="9144000" cy="1369635"/>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lvl="0" algn="l">
              <a:spcBef>
                <a:spcPts val="750"/>
              </a:spcBef>
              <a:defRPr/>
            </a:pPr>
            <a:r>
              <a:rPr lang="en-US" sz="2400" b="0" baseline="30000" dirty="0">
                <a:solidFill>
                  <a:prstClr val="white"/>
                </a:solidFill>
                <a:latin typeface="Cambria" panose="02040503050406030204" pitchFamily="18" charset="0"/>
                <a:ea typeface="Cambria" panose="02040503050406030204" pitchFamily="18" charset="0"/>
                <a:cs typeface="+mn-cs"/>
              </a:rPr>
              <a:t>28:</a:t>
            </a:r>
            <a:r>
              <a:rPr kumimoji="0" lang="en-US" sz="24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15</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For you say, “We have made a </a:t>
            </a:r>
            <a:r>
              <a:rPr kumimoji="0" lang="en-US" sz="24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treaty with death</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with </a:t>
            </a:r>
            <a:r>
              <a:rPr kumimoji="0" lang="en-US" sz="24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Sheol</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we have made </a:t>
            </a:r>
            <a:r>
              <a:rPr kumimoji="0" lang="en-US" sz="24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an agreement</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When the </a:t>
            </a:r>
            <a:r>
              <a:rPr kumimoji="0" lang="en-US" sz="24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overwhelming judgment</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sweeps by it will not reach us. For we have made a lie our refuge, we have hidden ourselves in a deceitful word.”</a:t>
            </a:r>
            <a:endParaRPr kumimoji="0" lang="en-US" sz="2400" b="0" i="0" u="none" strike="noStrike" kern="1200" cap="none" spc="0" normalizeH="0" baseline="0" noProof="0" dirty="0">
              <a:ln>
                <a:noFill/>
              </a:ln>
              <a:solidFill>
                <a:prstClr val="white"/>
              </a:solidFill>
              <a:effectLst/>
              <a:uLnTx/>
              <a:uFillTx/>
              <a:latin typeface="Calibri" panose="020F0502020204030204"/>
              <a:ea typeface="Cambria" panose="02040503050406030204" pitchFamily="18" charset="0"/>
            </a:endParaRPr>
          </a:p>
        </p:txBody>
      </p:sp>
      <p:sp>
        <p:nvSpPr>
          <p:cNvPr id="5" name="Content Placeholder 2">
            <a:extLst>
              <a:ext uri="{FF2B5EF4-FFF2-40B4-BE49-F238E27FC236}">
                <a16:creationId xmlns:a16="http://schemas.microsoft.com/office/drawing/2014/main" id="{CC22EE9C-83B0-AF45-39BA-966499BA4424}"/>
              </a:ext>
            </a:extLst>
          </p:cNvPr>
          <p:cNvSpPr>
            <a:spLocks noGrp="1"/>
          </p:cNvSpPr>
          <p:nvPr>
            <p:ph idx="1"/>
          </p:nvPr>
        </p:nvSpPr>
        <p:spPr>
          <a:xfrm>
            <a:off x="313956" y="1487372"/>
            <a:ext cx="8582802" cy="5001295"/>
          </a:xfrm>
        </p:spPr>
        <p:txBody>
          <a:bodyPr>
            <a:normAutofit fontScale="92500"/>
          </a:bodyPr>
          <a:lstStyle/>
          <a:p>
            <a:r>
              <a:rPr lang="en-US" dirty="0"/>
              <a:t>This “</a:t>
            </a:r>
            <a:r>
              <a:rPr kumimoji="0" lang="en-US" sz="32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treaty with death</a:t>
            </a:r>
            <a:r>
              <a:rPr lang="en-US" dirty="0"/>
              <a:t>” or “</a:t>
            </a:r>
            <a:r>
              <a:rPr kumimoji="0" lang="en-US" sz="32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agreement…</a:t>
            </a:r>
            <a:r>
              <a:rPr lang="en-US" dirty="0"/>
              <a:t> </a:t>
            </a:r>
            <a:r>
              <a:rPr kumimoji="0" lang="en-US" sz="32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with Sheol</a:t>
            </a:r>
            <a:r>
              <a:rPr lang="en-US" dirty="0"/>
              <a:t>” is probably a sarcastic caricature of the foolish decisions being made by these leaders.</a:t>
            </a:r>
          </a:p>
          <a:p>
            <a:r>
              <a:rPr lang="en-US" dirty="0"/>
              <a:t>They have entered into an alliance with Egypt, an alliance that they </a:t>
            </a:r>
            <a:r>
              <a:rPr lang="en-US" b="1" i="1" dirty="0"/>
              <a:t>think</a:t>
            </a:r>
            <a:r>
              <a:rPr lang="en-US" dirty="0"/>
              <a:t> will spare them. </a:t>
            </a:r>
          </a:p>
          <a:p>
            <a:r>
              <a:rPr lang="en-US" dirty="0"/>
              <a:t>But in </a:t>
            </a:r>
            <a:r>
              <a:rPr lang="en-US" b="1" i="1" dirty="0"/>
              <a:t>actuality</a:t>
            </a:r>
            <a:r>
              <a:rPr lang="en-US" dirty="0"/>
              <a:t> it will prove to be a “</a:t>
            </a:r>
            <a:r>
              <a:rPr kumimoji="0" lang="en-US" sz="32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treaty with death</a:t>
            </a:r>
            <a:r>
              <a:rPr lang="en-US" dirty="0"/>
              <a:t>” – one that will ultimately bring the devastating power of Assyria down on their heads. </a:t>
            </a:r>
          </a:p>
          <a:p>
            <a:r>
              <a:rPr lang="en-US" dirty="0"/>
              <a:t>They </a:t>
            </a:r>
            <a:r>
              <a:rPr lang="en-US" b="1" i="1" dirty="0"/>
              <a:t>think</a:t>
            </a:r>
            <a:r>
              <a:rPr lang="en-US" dirty="0"/>
              <a:t> that their pact will </a:t>
            </a:r>
            <a:r>
              <a:rPr lang="en-US" b="1" i="1" dirty="0"/>
              <a:t>save</a:t>
            </a:r>
            <a:r>
              <a:rPr lang="en-US" dirty="0"/>
              <a:t> them from the “</a:t>
            </a:r>
            <a:r>
              <a:rPr kumimoji="0" lang="en-US" sz="32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overwhelming judgment</a:t>
            </a:r>
            <a:r>
              <a:rPr lang="en-US" dirty="0"/>
              <a:t>”, but in reality they will be overwhelmed and swept away.</a:t>
            </a:r>
          </a:p>
        </p:txBody>
      </p:sp>
      <p:sp>
        <p:nvSpPr>
          <p:cNvPr id="7" name="TextBox 6">
            <a:extLst>
              <a:ext uri="{FF2B5EF4-FFF2-40B4-BE49-F238E27FC236}">
                <a16:creationId xmlns:a16="http://schemas.microsoft.com/office/drawing/2014/main" id="{2C1D973C-6B9D-63A7-F3A2-DEAEE2D0EC42}"/>
              </a:ext>
            </a:extLst>
          </p:cNvPr>
          <p:cNvSpPr txBox="1"/>
          <p:nvPr/>
        </p:nvSpPr>
        <p:spPr>
          <a:xfrm>
            <a:off x="0" y="6488666"/>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G. K. Beale and D. A. Carson.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Commentary on the NT Use of the OT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(p. 1024). </a:t>
            </a:r>
          </a:p>
        </p:txBody>
      </p:sp>
    </p:spTree>
    <p:extLst>
      <p:ext uri="{BB962C8B-B14F-4D97-AF65-F5344CB8AC3E}">
        <p14:creationId xmlns:p14="http://schemas.microsoft.com/office/powerpoint/2010/main" val="1724481290"/>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4617549-0D4E-83AC-C4C0-5032F9ED1ADC}"/>
              </a:ext>
            </a:extLst>
          </p:cNvPr>
          <p:cNvSpPr>
            <a:spLocks noGrp="1"/>
          </p:cNvSpPr>
          <p:nvPr>
            <p:ph type="title"/>
          </p:nvPr>
        </p:nvSpPr>
        <p:spPr/>
        <p:txBody>
          <a:bodyPr/>
          <a:lstStyle/>
          <a:p>
            <a:endParaRPr lang="en-US" dirty="0"/>
          </a:p>
        </p:txBody>
      </p:sp>
      <p:sp>
        <p:nvSpPr>
          <p:cNvPr id="8" name="Title 1">
            <a:extLst>
              <a:ext uri="{FF2B5EF4-FFF2-40B4-BE49-F238E27FC236}">
                <a16:creationId xmlns:a16="http://schemas.microsoft.com/office/drawing/2014/main" id="{70F7D930-7AE4-D22C-3C88-BE0E516600FB}"/>
              </a:ext>
            </a:extLst>
          </p:cNvPr>
          <p:cNvSpPr txBox="1">
            <a:spLocks/>
          </p:cNvSpPr>
          <p:nvPr/>
        </p:nvSpPr>
        <p:spPr>
          <a:xfrm>
            <a:off x="0" y="3"/>
            <a:ext cx="9144000" cy="1369635"/>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lvl="0" algn="l">
              <a:spcBef>
                <a:spcPts val="750"/>
              </a:spcBef>
              <a:defRPr/>
            </a:pPr>
            <a:r>
              <a:rPr lang="en-US" sz="2400" b="0" baseline="30000" dirty="0">
                <a:solidFill>
                  <a:prstClr val="white"/>
                </a:solidFill>
                <a:latin typeface="Cambria" panose="02040503050406030204" pitchFamily="18" charset="0"/>
                <a:ea typeface="Cambria" panose="02040503050406030204" pitchFamily="18" charset="0"/>
                <a:cs typeface="+mn-cs"/>
              </a:rPr>
              <a:t>28:</a:t>
            </a:r>
            <a:r>
              <a:rPr kumimoji="0" lang="en-US" sz="24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16</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a:t>
            </a:r>
            <a:r>
              <a:rPr kumimoji="0" lang="en-US" sz="24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Therefore</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this is what the </a:t>
            </a:r>
            <a:r>
              <a:rPr kumimoji="0" lang="en-US" sz="24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Sovereign LORD</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says: “Look, I am laying a stone in Zion, an approved stone, set in place as a precious cornerstone for the foundation. The one who maintains his faith will not panic. </a:t>
            </a:r>
            <a:endParaRPr kumimoji="0" lang="en-US" sz="2400" b="0" i="0" u="none" strike="noStrike" kern="1200" cap="none" spc="0" normalizeH="0" baseline="0" noProof="0" dirty="0">
              <a:ln>
                <a:noFill/>
              </a:ln>
              <a:solidFill>
                <a:prstClr val="white"/>
              </a:solidFill>
              <a:effectLst/>
              <a:uLnTx/>
              <a:uFillTx/>
              <a:latin typeface="Calibri" panose="020F0502020204030204"/>
              <a:ea typeface="Cambria" panose="02040503050406030204" pitchFamily="18" charset="0"/>
            </a:endParaRPr>
          </a:p>
        </p:txBody>
      </p:sp>
      <p:sp>
        <p:nvSpPr>
          <p:cNvPr id="5" name="Content Placeholder 2">
            <a:extLst>
              <a:ext uri="{FF2B5EF4-FFF2-40B4-BE49-F238E27FC236}">
                <a16:creationId xmlns:a16="http://schemas.microsoft.com/office/drawing/2014/main" id="{CC22EE9C-83B0-AF45-39BA-966499BA4424}"/>
              </a:ext>
            </a:extLst>
          </p:cNvPr>
          <p:cNvSpPr>
            <a:spLocks noGrp="1"/>
          </p:cNvSpPr>
          <p:nvPr>
            <p:ph idx="1"/>
          </p:nvPr>
        </p:nvSpPr>
        <p:spPr>
          <a:xfrm>
            <a:off x="280599" y="1577634"/>
            <a:ext cx="8582802" cy="4819242"/>
          </a:xfrm>
        </p:spPr>
        <p:txBody>
          <a:bodyPr>
            <a:normAutofit fontScale="92500" lnSpcReduction="20000"/>
          </a:bodyPr>
          <a:lstStyle/>
          <a:p>
            <a:r>
              <a:rPr lang="en-US" dirty="0"/>
              <a:t>Against the background of the nation’s vain and misplaced confidence in its false security, Isaiah utters one of the grandest Messianic prophesies in his entire work.</a:t>
            </a:r>
            <a:r>
              <a:rPr kumimoji="0" lang="en-US" sz="3200" b="0" i="0" u="none" strike="noStrike" kern="1200" cap="none" spc="0" normalizeH="0" baseline="30000" noProof="0" dirty="0">
                <a:ln>
                  <a:noFill/>
                </a:ln>
                <a:solidFill>
                  <a:prstClr val="white"/>
                </a:solidFill>
                <a:effectLst/>
                <a:uLnTx/>
                <a:uFillTx/>
                <a:latin typeface="Calibri" panose="020F0502020204030204"/>
                <a:ea typeface="+mn-ea"/>
                <a:cs typeface="+mn-cs"/>
              </a:rPr>
              <a:t> 1</a:t>
            </a:r>
            <a:endParaRPr lang="en-US" dirty="0"/>
          </a:p>
          <a:p>
            <a:r>
              <a:rPr lang="en-US" dirty="0"/>
              <a:t>“</a:t>
            </a:r>
            <a:r>
              <a:rPr kumimoji="0" lang="en-US" sz="32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Therefore</a:t>
            </a:r>
            <a:r>
              <a:rPr lang="en-US" dirty="0"/>
              <a:t>” because of the rulers’ boast that they have </a:t>
            </a:r>
            <a:r>
              <a:rPr lang="en-US" b="1" i="1" dirty="0"/>
              <a:t>secured</a:t>
            </a:r>
            <a:r>
              <a:rPr lang="en-US" dirty="0"/>
              <a:t> themselves against impending disaster, the word of the “</a:t>
            </a:r>
            <a:r>
              <a:rPr kumimoji="0" lang="en-US" sz="32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Sovereign LORD</a:t>
            </a:r>
            <a:r>
              <a:rPr lang="en-US" dirty="0"/>
              <a:t>” of the universe comes to them.</a:t>
            </a:r>
            <a:r>
              <a:rPr kumimoji="0" lang="en-US" sz="3200" b="0" i="0" u="none" strike="noStrike" kern="1200" cap="none" spc="0" normalizeH="0" baseline="30000" noProof="0" dirty="0">
                <a:ln>
                  <a:noFill/>
                </a:ln>
                <a:solidFill>
                  <a:prstClr val="white"/>
                </a:solidFill>
                <a:effectLst/>
                <a:uLnTx/>
                <a:uFillTx/>
                <a:latin typeface="Calibri" panose="020F0502020204030204"/>
                <a:ea typeface="+mn-ea"/>
                <a:cs typeface="+mn-cs"/>
              </a:rPr>
              <a:t> 2</a:t>
            </a:r>
            <a:r>
              <a:rPr lang="en-US" dirty="0"/>
              <a:t> </a:t>
            </a:r>
          </a:p>
          <a:p>
            <a:r>
              <a:rPr lang="en-US" dirty="0"/>
              <a:t>The message here is a double-edged one: God is establishing a structure in Zion which will be a source of </a:t>
            </a:r>
            <a:r>
              <a:rPr lang="en-US" b="1" i="1" dirty="0"/>
              <a:t>comfort and encouragement </a:t>
            </a:r>
            <a:r>
              <a:rPr lang="en-US" dirty="0"/>
              <a:t>to those who will trust him but a source of </a:t>
            </a:r>
            <a:r>
              <a:rPr lang="en-US" b="1" i="1" dirty="0"/>
              <a:t>judgment</a:t>
            </a:r>
            <a:r>
              <a:rPr lang="en-US" dirty="0"/>
              <a:t> for those who refuse to do so.</a:t>
            </a:r>
            <a:r>
              <a:rPr kumimoji="0" lang="en-US" sz="3200" b="0" i="0" u="none" strike="noStrike" kern="1200" cap="none" spc="0" normalizeH="0" baseline="30000" noProof="0" dirty="0">
                <a:ln>
                  <a:noFill/>
                </a:ln>
                <a:solidFill>
                  <a:prstClr val="white"/>
                </a:solidFill>
                <a:effectLst/>
                <a:uLnTx/>
                <a:uFillTx/>
                <a:latin typeface="Calibri" panose="020F0502020204030204"/>
                <a:ea typeface="+mn-ea"/>
                <a:cs typeface="+mn-cs"/>
              </a:rPr>
              <a:t> 2</a:t>
            </a:r>
            <a:r>
              <a:rPr lang="en-US" dirty="0"/>
              <a:t> </a:t>
            </a:r>
          </a:p>
        </p:txBody>
      </p:sp>
      <p:sp>
        <p:nvSpPr>
          <p:cNvPr id="7" name="TextBox 6">
            <a:extLst>
              <a:ext uri="{FF2B5EF4-FFF2-40B4-BE49-F238E27FC236}">
                <a16:creationId xmlns:a16="http://schemas.microsoft.com/office/drawing/2014/main" id="{2C1D973C-6B9D-63A7-F3A2-DEAEE2D0EC42}"/>
              </a:ext>
            </a:extLst>
          </p:cNvPr>
          <p:cNvSpPr txBox="1"/>
          <p:nvPr/>
        </p:nvSpPr>
        <p:spPr>
          <a:xfrm>
            <a:off x="0" y="6207141"/>
            <a:ext cx="9144000" cy="646331"/>
          </a:xfrm>
          <a:prstGeom prst="rect">
            <a:avLst/>
          </a:prstGeom>
          <a:noFill/>
        </p:spPr>
        <p:txBody>
          <a:bodyPr wrap="square" rtlCol="0">
            <a:spAutoFit/>
          </a:bodyPr>
          <a:lstStyle/>
          <a:p>
            <a:pPr>
              <a:defRPr/>
            </a:pPr>
            <a:r>
              <a:rPr kumimoji="0" lang="en-US" sz="1800" b="0" i="0" u="none" strike="noStrike" kern="1200" cap="none" spc="0" normalizeH="0" baseline="30000" noProof="0" dirty="0">
                <a:ln>
                  <a:noFill/>
                </a:ln>
                <a:solidFill>
                  <a:prstClr val="white"/>
                </a:solidFill>
                <a:effectLst/>
                <a:uLnTx/>
                <a:uFillTx/>
                <a:latin typeface="Calibri" panose="020F0502020204030204"/>
                <a:ea typeface="+mn-ea"/>
                <a:cs typeface="+mn-cs"/>
              </a:rPr>
              <a:t>1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Young, Edward J. –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The Book of Isaiah – Volume 2</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Eerdmans; p. 284</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30000" noProof="0" dirty="0">
                <a:ln>
                  <a:noFill/>
                </a:ln>
                <a:solidFill>
                  <a:prstClr val="white"/>
                </a:solidFill>
                <a:effectLst/>
                <a:uLnTx/>
                <a:uFillTx/>
                <a:latin typeface="Calibri" panose="020F0502020204030204"/>
                <a:ea typeface="+mn-ea"/>
                <a:cs typeface="+mn-cs"/>
              </a:rPr>
              <a:t>2 </a:t>
            </a:r>
            <a:r>
              <a:rPr kumimoji="0" lang="en-US" b="0" i="0" u="none" strike="noStrike" kern="1200" cap="none" spc="0" normalizeH="0" baseline="0" noProof="0" dirty="0">
                <a:ln>
                  <a:noFill/>
                </a:ln>
                <a:solidFill>
                  <a:prstClr val="white"/>
                </a:solidFill>
                <a:effectLst/>
                <a:uLnTx/>
                <a:uFillTx/>
                <a:latin typeface="Calibri" panose="020F0502020204030204"/>
                <a:ea typeface="+mn-ea"/>
                <a:cs typeface="+mn-cs"/>
              </a:rPr>
              <a:t>Oswalt, John N. – </a:t>
            </a:r>
            <a:r>
              <a:rPr kumimoji="0" lang="en-US" b="0" i="1" u="none" strike="noStrike" kern="1200" cap="none" spc="0" normalizeH="0" baseline="0" noProof="0" dirty="0">
                <a:ln>
                  <a:noFill/>
                </a:ln>
                <a:solidFill>
                  <a:prstClr val="white"/>
                </a:solidFill>
                <a:effectLst/>
                <a:uLnTx/>
                <a:uFillTx/>
                <a:latin typeface="Calibri" panose="020F0502020204030204"/>
                <a:ea typeface="+mn-ea"/>
                <a:cs typeface="+mn-cs"/>
              </a:rPr>
              <a:t>The Book of Isaiah, Chapters 1–39 (The NIC the OT) </a:t>
            </a:r>
            <a:r>
              <a:rPr kumimoji="0" lang="en-US" b="0" i="0" u="none" strike="noStrike" kern="1200" cap="none" spc="0" normalizeH="0" baseline="0" noProof="0" dirty="0">
                <a:ln>
                  <a:noFill/>
                </a:ln>
                <a:solidFill>
                  <a:prstClr val="white"/>
                </a:solidFill>
                <a:effectLst/>
                <a:uLnTx/>
                <a:uFillTx/>
                <a:latin typeface="Calibri" panose="020F0502020204030204"/>
                <a:ea typeface="+mn-ea"/>
                <a:cs typeface="+mn-cs"/>
              </a:rPr>
              <a:t>(pp. 517-519) </a:t>
            </a:r>
          </a:p>
        </p:txBody>
      </p:sp>
    </p:spTree>
    <p:extLst>
      <p:ext uri="{BB962C8B-B14F-4D97-AF65-F5344CB8AC3E}">
        <p14:creationId xmlns:p14="http://schemas.microsoft.com/office/powerpoint/2010/main" val="1060829376"/>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4617549-0D4E-83AC-C4C0-5032F9ED1ADC}"/>
              </a:ext>
            </a:extLst>
          </p:cNvPr>
          <p:cNvSpPr>
            <a:spLocks noGrp="1"/>
          </p:cNvSpPr>
          <p:nvPr>
            <p:ph type="title"/>
          </p:nvPr>
        </p:nvSpPr>
        <p:spPr/>
        <p:txBody>
          <a:bodyPr/>
          <a:lstStyle/>
          <a:p>
            <a:endParaRPr lang="en-US" dirty="0"/>
          </a:p>
        </p:txBody>
      </p:sp>
      <p:sp>
        <p:nvSpPr>
          <p:cNvPr id="8" name="Title 1">
            <a:extLst>
              <a:ext uri="{FF2B5EF4-FFF2-40B4-BE49-F238E27FC236}">
                <a16:creationId xmlns:a16="http://schemas.microsoft.com/office/drawing/2014/main" id="{70F7D930-7AE4-D22C-3C88-BE0E516600FB}"/>
              </a:ext>
            </a:extLst>
          </p:cNvPr>
          <p:cNvSpPr txBox="1">
            <a:spLocks/>
          </p:cNvSpPr>
          <p:nvPr/>
        </p:nvSpPr>
        <p:spPr>
          <a:xfrm>
            <a:off x="0" y="3"/>
            <a:ext cx="9144000" cy="1369635"/>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lvl="0" algn="l">
              <a:spcBef>
                <a:spcPts val="750"/>
              </a:spcBef>
              <a:defRPr/>
            </a:pPr>
            <a:r>
              <a:rPr lang="en-US" sz="2400" b="0" baseline="30000" dirty="0">
                <a:solidFill>
                  <a:prstClr val="white"/>
                </a:solidFill>
                <a:latin typeface="Cambria" panose="02040503050406030204" pitchFamily="18" charset="0"/>
                <a:ea typeface="Cambria" panose="02040503050406030204" pitchFamily="18" charset="0"/>
                <a:cs typeface="+mn-cs"/>
              </a:rPr>
              <a:t>28:</a:t>
            </a:r>
            <a:r>
              <a:rPr kumimoji="0" lang="en-US" sz="24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16</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Therefore, this is what the Sovereign LORD, says: “</a:t>
            </a:r>
            <a:r>
              <a:rPr kumimoji="0" lang="en-US" sz="24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Look, I am laying a stone in Zion</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an approved stone, set in place as </a:t>
            </a:r>
            <a:r>
              <a:rPr lang="en-US" sz="2400" i="1" dirty="0">
                <a:solidFill>
                  <a:schemeClr val="accent2"/>
                </a:solidFill>
                <a:latin typeface="Cambria" panose="02040503050406030204" pitchFamily="18" charset="0"/>
                <a:ea typeface="Cambria" panose="02040503050406030204" pitchFamily="18" charset="0"/>
                <a:cs typeface="+mn-cs"/>
              </a:rPr>
              <a:t>a</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a:t>
            </a:r>
            <a:r>
              <a:rPr kumimoji="0" lang="en-US" sz="24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precious</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a:t>
            </a:r>
            <a:r>
              <a:rPr lang="en-US" sz="2400" i="1" dirty="0">
                <a:solidFill>
                  <a:schemeClr val="accent2"/>
                </a:solidFill>
                <a:latin typeface="Cambria" panose="02040503050406030204" pitchFamily="18" charset="0"/>
                <a:ea typeface="Cambria" panose="02040503050406030204" pitchFamily="18" charset="0"/>
                <a:cs typeface="+mn-cs"/>
              </a:rPr>
              <a:t>cornerstone for the </a:t>
            </a:r>
            <a:r>
              <a:rPr kumimoji="0" lang="en-US" sz="24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foundation</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The one who maintains his faith will not panic. </a:t>
            </a:r>
            <a:endParaRPr kumimoji="0" lang="en-US" sz="2400" b="0" i="0" u="none" strike="noStrike" kern="1200" cap="none" spc="0" normalizeH="0" baseline="0" noProof="0" dirty="0">
              <a:ln>
                <a:noFill/>
              </a:ln>
              <a:solidFill>
                <a:prstClr val="white"/>
              </a:solidFill>
              <a:effectLst/>
              <a:uLnTx/>
              <a:uFillTx/>
              <a:latin typeface="Calibri" panose="020F0502020204030204"/>
              <a:ea typeface="Cambria" panose="02040503050406030204" pitchFamily="18" charset="0"/>
            </a:endParaRPr>
          </a:p>
        </p:txBody>
      </p:sp>
      <p:sp>
        <p:nvSpPr>
          <p:cNvPr id="5" name="Content Placeholder 2">
            <a:extLst>
              <a:ext uri="{FF2B5EF4-FFF2-40B4-BE49-F238E27FC236}">
                <a16:creationId xmlns:a16="http://schemas.microsoft.com/office/drawing/2014/main" id="{CC22EE9C-83B0-AF45-39BA-966499BA4424}"/>
              </a:ext>
            </a:extLst>
          </p:cNvPr>
          <p:cNvSpPr>
            <a:spLocks noGrp="1"/>
          </p:cNvSpPr>
          <p:nvPr>
            <p:ph idx="1"/>
          </p:nvPr>
        </p:nvSpPr>
        <p:spPr>
          <a:xfrm>
            <a:off x="313956" y="1444203"/>
            <a:ext cx="8582802" cy="5113576"/>
          </a:xfrm>
        </p:spPr>
        <p:txBody>
          <a:bodyPr>
            <a:normAutofit fontScale="92500" lnSpcReduction="20000"/>
          </a:bodyPr>
          <a:lstStyle/>
          <a:p>
            <a:r>
              <a:rPr lang="en-US" dirty="0"/>
              <a:t>Isaiah’s imagery is obviously drawn from the construction of a building.</a:t>
            </a:r>
          </a:p>
          <a:p>
            <a:r>
              <a:rPr lang="en-US" dirty="0"/>
              <a:t>At that time a “</a:t>
            </a:r>
            <a:r>
              <a:rPr kumimoji="0" lang="en-US" sz="32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cornerstone</a:t>
            </a:r>
            <a:r>
              <a:rPr lang="en-US" dirty="0"/>
              <a:t>” played a </a:t>
            </a:r>
            <a:r>
              <a:rPr lang="en-US" b="1" i="1" dirty="0"/>
              <a:t>vital role </a:t>
            </a:r>
            <a:r>
              <a:rPr lang="en-US" dirty="0"/>
              <a:t>in the construction of a building.</a:t>
            </a:r>
          </a:p>
          <a:p>
            <a:r>
              <a:rPr lang="en-US" dirty="0"/>
              <a:t>It was a stone of larger than normal size that had been carefully prepared and was used to determine the line of two adjacent walls and to knit them together.</a:t>
            </a:r>
          </a:p>
          <a:p>
            <a:r>
              <a:rPr lang="en-US" dirty="0"/>
              <a:t>At the base of the walls it would also act as a “</a:t>
            </a:r>
            <a:r>
              <a:rPr kumimoji="0" lang="en-US" sz="32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foundation</a:t>
            </a:r>
            <a:r>
              <a:rPr lang="en-US" dirty="0"/>
              <a:t>”.</a:t>
            </a:r>
          </a:p>
          <a:p>
            <a:r>
              <a:rPr lang="en-US" dirty="0"/>
              <a:t>It was “</a:t>
            </a:r>
            <a:r>
              <a:rPr kumimoji="0" lang="en-US" sz="32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precious</a:t>
            </a:r>
            <a:r>
              <a:rPr lang="en-US" dirty="0"/>
              <a:t>”, i.e. a costly piece of material which added to the strength and value of the building.</a:t>
            </a:r>
          </a:p>
          <a:p>
            <a:r>
              <a:rPr lang="en-US" dirty="0"/>
              <a:t>And it would, in this case, be “</a:t>
            </a:r>
            <a:r>
              <a:rPr lang="en-US" i="1" dirty="0">
                <a:solidFill>
                  <a:srgbClr val="ED7D31">
                    <a:lumMod val="60000"/>
                    <a:lumOff val="40000"/>
                  </a:srgbClr>
                </a:solidFill>
                <a:latin typeface="Cambria" panose="02040503050406030204" pitchFamily="18" charset="0"/>
                <a:ea typeface="Cambria" panose="02040503050406030204" pitchFamily="18" charset="0"/>
              </a:rPr>
              <a:t>laid</a:t>
            </a:r>
            <a:r>
              <a:rPr lang="en-US" dirty="0"/>
              <a:t>” by the divine builder.</a:t>
            </a:r>
          </a:p>
          <a:p>
            <a:endParaRPr lang="en-US" dirty="0"/>
          </a:p>
        </p:txBody>
      </p:sp>
      <p:sp>
        <p:nvSpPr>
          <p:cNvPr id="7" name="TextBox 6">
            <a:extLst>
              <a:ext uri="{FF2B5EF4-FFF2-40B4-BE49-F238E27FC236}">
                <a16:creationId xmlns:a16="http://schemas.microsoft.com/office/drawing/2014/main" id="{2C1D973C-6B9D-63A7-F3A2-DEAEE2D0EC42}"/>
              </a:ext>
            </a:extLst>
          </p:cNvPr>
          <p:cNvSpPr txBox="1"/>
          <p:nvPr/>
        </p:nvSpPr>
        <p:spPr>
          <a:xfrm>
            <a:off x="0" y="6488666"/>
            <a:ext cx="9144000" cy="369332"/>
          </a:xfrm>
          <a:prstGeom prst="rect">
            <a:avLst/>
          </a:prstGeom>
          <a:noFill/>
        </p:spPr>
        <p:txBody>
          <a:bodyPr wrap="square" rtlCol="0">
            <a:spAutoFit/>
          </a:bodyPr>
          <a:lstStyle/>
          <a:p>
            <a:pPr lvl="0">
              <a:defRPr/>
            </a:pPr>
            <a:r>
              <a:rPr lang="en-US" dirty="0">
                <a:solidFill>
                  <a:prstClr val="white"/>
                </a:solidFill>
              </a:rPr>
              <a:t>Mackay, John L. – </a:t>
            </a:r>
            <a:r>
              <a:rPr lang="en-US" i="1" dirty="0">
                <a:solidFill>
                  <a:prstClr val="white"/>
                </a:solidFill>
              </a:rPr>
              <a:t>A Study Commentary on Isaiah Volume I: Chapters 1-39 </a:t>
            </a:r>
            <a:r>
              <a:rPr lang="en-US" dirty="0">
                <a:solidFill>
                  <a:prstClr val="white"/>
                </a:solidFill>
              </a:rPr>
              <a:t>–  </a:t>
            </a:r>
            <a:r>
              <a:rPr lang="en-US" dirty="0">
                <a:solidFill>
                  <a:prstClr val="white"/>
                </a:solidFill>
                <a:latin typeface="Calibri" panose="020F0502020204030204"/>
              </a:rPr>
              <a:t>p.562</a:t>
            </a:r>
          </a:p>
        </p:txBody>
      </p:sp>
    </p:spTree>
    <p:extLst>
      <p:ext uri="{BB962C8B-B14F-4D97-AF65-F5344CB8AC3E}">
        <p14:creationId xmlns:p14="http://schemas.microsoft.com/office/powerpoint/2010/main" val="165277451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5" end="5"/>
                                            </p:txEl>
                                          </p:spTgt>
                                        </p:tgtEl>
                                        <p:attrNameLst>
                                          <p:attrName>style.visibility</p:attrName>
                                        </p:attrNameLst>
                                      </p:cBhvr>
                                      <p:to>
                                        <p:strVal val="visible"/>
                                      </p:to>
                                    </p:set>
                                    <p:anim calcmode="lin" valueType="num">
                                      <p:cBhvr>
                                        <p:cTn id="35"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rgbClr val="3D481F"/>
            </a:gs>
            <a:gs pos="100000">
              <a:srgbClr val="334017"/>
            </a:gs>
          </a:gsLst>
          <a:lin ang="10800000" scaled="0"/>
        </a:gra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2626C26F-0C79-C693-BCA8-B37FC7C632BF}"/>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2317193" y="2003637"/>
            <a:ext cx="4568203" cy="4417079"/>
          </a:xfrm>
          <a:prstGeom prst="rect">
            <a:avLst/>
          </a:prstGeom>
        </p:spPr>
      </p:pic>
      <p:sp>
        <p:nvSpPr>
          <p:cNvPr id="4" name="TextBox 3">
            <a:extLst>
              <a:ext uri="{FF2B5EF4-FFF2-40B4-BE49-F238E27FC236}">
                <a16:creationId xmlns:a16="http://schemas.microsoft.com/office/drawing/2014/main" id="{6A780B00-B018-D4C5-8F9A-8C75716DD069}"/>
              </a:ext>
            </a:extLst>
          </p:cNvPr>
          <p:cNvSpPr txBox="1"/>
          <p:nvPr/>
        </p:nvSpPr>
        <p:spPr>
          <a:xfrm>
            <a:off x="0" y="6550223"/>
            <a:ext cx="9144000"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white"/>
                </a:solidFill>
                <a:effectLst/>
                <a:uLnTx/>
                <a:uFillTx/>
                <a:latin typeface="Calibri" panose="020F0502020204030204"/>
                <a:ea typeface="+mn-ea"/>
                <a:cs typeface="+mn-cs"/>
                <a:hlinkClick r:id="rId4"/>
              </a:rPr>
              <a:t>https://www.nickhelliwell.ca/i-lay-a-stone-in-zion</a:t>
            </a:r>
            <a:r>
              <a:rPr kumimoji="0" lang="en-US" sz="1400" b="0" i="0" u="none" strike="noStrike" kern="1200" cap="none" spc="0" normalizeH="0" baseline="0" noProof="0" dirty="0">
                <a:ln>
                  <a:noFill/>
                </a:ln>
                <a:solidFill>
                  <a:prstClr val="white"/>
                </a:solidFill>
                <a:effectLst/>
                <a:uLnTx/>
                <a:uFillTx/>
                <a:latin typeface="Calibri" panose="020F0502020204030204"/>
                <a:ea typeface="+mn-ea"/>
                <a:cs typeface="+mn-cs"/>
              </a:rPr>
              <a:t> </a:t>
            </a:r>
          </a:p>
        </p:txBody>
      </p:sp>
      <p:sp>
        <p:nvSpPr>
          <p:cNvPr id="5" name="Title 4">
            <a:extLst>
              <a:ext uri="{FF2B5EF4-FFF2-40B4-BE49-F238E27FC236}">
                <a16:creationId xmlns:a16="http://schemas.microsoft.com/office/drawing/2014/main" id="{FFCD8D72-7A61-23D6-F4DD-91B16377AD32}"/>
              </a:ext>
            </a:extLst>
          </p:cNvPr>
          <p:cNvSpPr>
            <a:spLocks noGrp="1"/>
          </p:cNvSpPr>
          <p:nvPr>
            <p:ph type="title"/>
          </p:nvPr>
        </p:nvSpPr>
        <p:spPr>
          <a:xfrm>
            <a:off x="0" y="228600"/>
            <a:ext cx="9144000" cy="1584502"/>
          </a:xfrm>
        </p:spPr>
        <p:txBody>
          <a:bodyPr/>
          <a:lstStyle/>
          <a:p>
            <a:pPr algn="ctr"/>
            <a:r>
              <a:rPr lang="en-US" dirty="0"/>
              <a:t>A Precious Cornerstone for the Foundation</a:t>
            </a:r>
          </a:p>
        </p:txBody>
      </p:sp>
    </p:spTree>
    <p:extLst>
      <p:ext uri="{BB962C8B-B14F-4D97-AF65-F5344CB8AC3E}">
        <p14:creationId xmlns:p14="http://schemas.microsoft.com/office/powerpoint/2010/main" val="2942213433"/>
      </p:ext>
    </p:extLst>
  </p:cSld>
  <p:clrMapOvr>
    <a:overrideClrMapping bg1="lt1" tx1="dk1" bg2="lt2" tx2="dk2" accent1="accent1" accent2="accent2" accent3="accent3" accent4="accent4" accent5="accent5" accent6="accent6" hlink="hlink" folHlink="folHlink"/>
  </p:clrMapOvr>
  <p:transition>
    <p:zoom/>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105554</TotalTime>
  <Words>3739</Words>
  <Application>Microsoft Office PowerPoint</Application>
  <PresentationFormat>On-screen Show (4:3)</PresentationFormat>
  <Paragraphs>137</Paragraphs>
  <Slides>26</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26</vt:i4>
      </vt:variant>
    </vt:vector>
  </HeadingPairs>
  <TitlesOfParts>
    <vt:vector size="33" baseType="lpstr">
      <vt:lpstr>Arial</vt:lpstr>
      <vt:lpstr>Calibri</vt:lpstr>
      <vt:lpstr>Calibri Light</vt:lpstr>
      <vt:lpstr>Cambria</vt:lpstr>
      <vt:lpstr>Century Gothic</vt:lpstr>
      <vt:lpstr>Office Theme</vt:lpstr>
      <vt:lpstr>2_Office Theme</vt:lpstr>
      <vt:lpstr>Highlights     From the  Book of  Isaiah</vt:lpstr>
      <vt:lpstr>Outline of the Book of Isaiah</vt:lpstr>
      <vt:lpstr>The Cornerstone (Isaiah 28:14-22)</vt:lpstr>
      <vt:lpstr>The Cornerstone (Isaiah 28:14-22)</vt:lpstr>
      <vt:lpstr>PowerPoint Presentation</vt:lpstr>
      <vt:lpstr>PowerPoint Presentation</vt:lpstr>
      <vt:lpstr>PowerPoint Presentation</vt:lpstr>
      <vt:lpstr>PowerPoint Presentation</vt:lpstr>
      <vt:lpstr>A Precious Cornerstone for the Foundation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New Testament Usage of  Isaiah 28:16</vt:lpstr>
      <vt:lpstr>PowerPoint Presentation</vt:lpstr>
      <vt:lpstr>PowerPoint Presentation</vt:lpstr>
      <vt:lpstr>PowerPoint Presentation</vt:lpstr>
      <vt:lpstr>PowerPoint Presentation</vt:lpstr>
      <vt:lpstr>Next Time</vt:lpstr>
      <vt:lpstr>Class Discussion Time</vt:lpstr>
      <vt:lpstr>Class Discussion Time</vt:lpstr>
      <vt:lpstr>Class Discussion Time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Highlights  from the  Book of  Isaiah</dc:title>
  <dc:creator>Robert Connolly</dc:creator>
  <cp:lastModifiedBy>Robert Connolly</cp:lastModifiedBy>
  <cp:revision>1316</cp:revision>
  <cp:lastPrinted>2023-08-20T14:11:47Z</cp:lastPrinted>
  <dcterms:created xsi:type="dcterms:W3CDTF">2022-12-04T03:23:23Z</dcterms:created>
  <dcterms:modified xsi:type="dcterms:W3CDTF">2023-08-20T14:19:03Z</dcterms:modified>
</cp:coreProperties>
</file>