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33"/>
  </p:notesMasterIdLst>
  <p:handoutMasterIdLst>
    <p:handoutMasterId r:id="rId34"/>
  </p:handoutMasterIdLst>
  <p:sldIdLst>
    <p:sldId id="4011" r:id="rId3"/>
    <p:sldId id="4047" r:id="rId4"/>
    <p:sldId id="4046" r:id="rId5"/>
    <p:sldId id="4023" r:id="rId6"/>
    <p:sldId id="4024" r:id="rId7"/>
    <p:sldId id="4043" r:id="rId8"/>
    <p:sldId id="4045" r:id="rId9"/>
    <p:sldId id="4013" r:id="rId10"/>
    <p:sldId id="4016" r:id="rId11"/>
    <p:sldId id="4017" r:id="rId12"/>
    <p:sldId id="4027" r:id="rId13"/>
    <p:sldId id="4029" r:id="rId14"/>
    <p:sldId id="4026" r:id="rId15"/>
    <p:sldId id="4025" r:id="rId16"/>
    <p:sldId id="4030" r:id="rId17"/>
    <p:sldId id="4031" r:id="rId18"/>
    <p:sldId id="4032" r:id="rId19"/>
    <p:sldId id="4033" r:id="rId20"/>
    <p:sldId id="4034" r:id="rId21"/>
    <p:sldId id="4049" r:id="rId22"/>
    <p:sldId id="4035" r:id="rId23"/>
    <p:sldId id="4036" r:id="rId24"/>
    <p:sldId id="4051" r:id="rId25"/>
    <p:sldId id="4037" r:id="rId26"/>
    <p:sldId id="4038" r:id="rId27"/>
    <p:sldId id="4039" r:id="rId28"/>
    <p:sldId id="4050" r:id="rId29"/>
    <p:sldId id="4040" r:id="rId30"/>
    <p:sldId id="4041" r:id="rId31"/>
    <p:sldId id="4042" r:id="rId32"/>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4B183"/>
    <a:srgbClr val="0000FF"/>
    <a:srgbClr val="FFF4E7"/>
    <a:srgbClr val="FFF2CC"/>
    <a:srgbClr val="3D481F"/>
    <a:srgbClr val="334017"/>
    <a:srgbClr val="FFCCCC"/>
    <a:srgbClr val="3E491F"/>
    <a:srgbClr val="3440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48" autoAdjust="0"/>
    <p:restoredTop sz="94636" autoAdjust="0"/>
  </p:normalViewPr>
  <p:slideViewPr>
    <p:cSldViewPr snapToGrid="0">
      <p:cViewPr varScale="1">
        <p:scale>
          <a:sx n="162" d="100"/>
          <a:sy n="162" d="100"/>
        </p:scale>
        <p:origin x="1096" y="100"/>
      </p:cViewPr>
      <p:guideLst/>
    </p:cSldViewPr>
  </p:slideViewPr>
  <p:notesTextViewPr>
    <p:cViewPr>
      <p:scale>
        <a:sx n="1" d="1"/>
        <a:sy n="1" d="1"/>
      </p:scale>
      <p:origin x="0" y="0"/>
    </p:cViewPr>
  </p:notesTextViewPr>
  <p:sorterViewPr>
    <p:cViewPr>
      <p:scale>
        <a:sx n="100" d="100"/>
        <a:sy n="100" d="100"/>
      </p:scale>
      <p:origin x="0" y="-47284"/>
    </p:cViewPr>
  </p:sorter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C46CDA2-243C-4BE4-BB8A-CCE78D818377}" type="datetimeFigureOut">
              <a:rPr lang="en-US" smtClean="0"/>
              <a:t>8/30/2023</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95968A8-64DE-47C8-ACE8-5907827ACF34}" type="datetimeFigureOut">
              <a:rPr lang="en-US" smtClean="0"/>
              <a:t>8/30/2023</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8/30/2023</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8/30/2023</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8/30/2023</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7199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03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749669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8/30/2023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1214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8/30/2023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15266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8/30/2023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90127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8/30/2023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26227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8/30/2023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95388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8/30/2023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53837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009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7914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8/30/2023</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8/30/2023</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8/30/2023</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8/30/2023</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8/30/2023</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8/30/2023</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8/30/2023</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8/30/2023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893281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kiart.org/en/ernest-meissonier/isaiah" TargetMode="External"/><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hyperlink" Target="http://www.purifiedbyfaith.com/Isaiah/Hebrews.ht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6.xml"/><Relationship Id="rId1" Type="http://schemas.openxmlformats.org/officeDocument/2006/relationships/themeOverride" Target="../theme/themeOverride1.xml"/><Relationship Id="rId4" Type="http://schemas.openxmlformats.org/officeDocument/2006/relationships/hyperlink" Target="https://warfarehistorynetwork.com/wp-content/uploads/Jerusalem-Surviving-The-Second-Siege-By-Assyrian-King-Sennacherib-1.jpg"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7.xml"/><Relationship Id="rId1" Type="http://schemas.openxmlformats.org/officeDocument/2006/relationships/themeOverride" Target="../theme/themeOverride2.xml"/><Relationship Id="rId4" Type="http://schemas.openxmlformats.org/officeDocument/2006/relationships/hyperlink" Target="https://www.weareteachers.com/moving-beyond-classroom-discussion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42644EB-3F5F-EA2D-2D0C-28D56C902C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 y="0"/>
            <a:ext cx="9136766" cy="6858000"/>
          </a:xfrm>
          <a:prstGeom prst="rect">
            <a:avLst/>
          </a:prstGeom>
        </p:spPr>
      </p:pic>
      <p:sp>
        <p:nvSpPr>
          <p:cNvPr id="7" name="Title 6">
            <a:extLst>
              <a:ext uri="{FF2B5EF4-FFF2-40B4-BE49-F238E27FC236}">
                <a16:creationId xmlns:a16="http://schemas.microsoft.com/office/drawing/2014/main" id="{54AB2C89-0599-CA33-72B1-16350A6720C9}"/>
              </a:ext>
            </a:extLst>
          </p:cNvPr>
          <p:cNvSpPr>
            <a:spLocks noGrp="1"/>
          </p:cNvSpPr>
          <p:nvPr>
            <p:ph type="title"/>
          </p:nvPr>
        </p:nvSpPr>
        <p:spPr>
          <a:xfrm>
            <a:off x="4816829" y="0"/>
            <a:ext cx="4219106" cy="4733886"/>
          </a:xfrm>
          <a:effectLst/>
        </p:spPr>
        <p:txBody>
          <a:bodyPr>
            <a:noAutofit/>
          </a:bodyPr>
          <a:lstStyle/>
          <a:p>
            <a:pPr algn="ctr">
              <a:spcBef>
                <a:spcPts val="0"/>
              </a:spcBef>
            </a:pP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Highlights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800" b="1" dirty="0">
                <a:solidFill>
                  <a:srgbClr val="CC3300"/>
                </a:solidFill>
                <a:effectLst>
                  <a:outerShdw blurRad="25400" dist="38100" dir="2400000" algn="tl" rotWithShape="0">
                    <a:srgbClr val="FFFF99"/>
                  </a:outerShdw>
                </a:effectLst>
                <a:latin typeface="Century Gothic" panose="020B0502020202020204" pitchFamily="34" charset="0"/>
              </a:rPr>
              <a:t>  </a:t>
            </a:r>
            <a:br>
              <a:rPr lang="en-US" sz="8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From the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Book of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9600" b="1" dirty="0">
                <a:solidFill>
                  <a:srgbClr val="CC3300"/>
                </a:solidFill>
                <a:effectLst>
                  <a:outerShdw blurRad="25400" dist="38100" dir="2400000" algn="tl" rotWithShape="0">
                    <a:srgbClr val="FFFF99"/>
                  </a:outerShdw>
                </a:effectLst>
                <a:latin typeface="Century Gothic" panose="020B0502020202020204" pitchFamily="34" charset="0"/>
              </a:rPr>
              <a:t>Isaiah</a:t>
            </a:r>
          </a:p>
        </p:txBody>
      </p:sp>
      <p:sp>
        <p:nvSpPr>
          <p:cNvPr id="10" name="TextBox 9">
            <a:extLst>
              <a:ext uri="{FF2B5EF4-FFF2-40B4-BE49-F238E27FC236}">
                <a16:creationId xmlns:a16="http://schemas.microsoft.com/office/drawing/2014/main" id="{D7E56C7F-388E-A031-CB9B-C90A23AC59B5}"/>
              </a:ext>
            </a:extLst>
          </p:cNvPr>
          <p:cNvSpPr txBox="1"/>
          <p:nvPr/>
        </p:nvSpPr>
        <p:spPr>
          <a:xfrm>
            <a:off x="4921277" y="6550223"/>
            <a:ext cx="421910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hlinkClick r:id="rId3"/>
              </a:rPr>
              <a:t>https://www.wikiart.org/en/ernest-meissonier/isaiah</a:t>
            </a:r>
            <a:endPar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EBD4CB24-A0F0-4E6E-D4A2-DE300945CBE9}"/>
              </a:ext>
            </a:extLst>
          </p:cNvPr>
          <p:cNvSpPr txBox="1"/>
          <p:nvPr/>
        </p:nvSpPr>
        <p:spPr>
          <a:xfrm>
            <a:off x="0"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4"/>
              </a:rPr>
              <a:t>http://www.purifiedbyfaith.com/Isaiah/Isaiah.htm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681056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142019"/>
          </a:xfrm>
        </p:spPr>
        <p:txBody>
          <a:bodyPr>
            <a:noAutofit/>
          </a:bodyPr>
          <a:lstStyle/>
          <a:p>
            <a:r>
              <a:rPr lang="en-US" sz="3600" dirty="0"/>
              <a:t>The Chief Adviser’s First Speech: No Salvation in Faith! (36:1-10)</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1142018"/>
            <a:ext cx="8849665" cy="5653191"/>
          </a:xfrm>
        </p:spPr>
        <p:txBody>
          <a:bodyPr>
            <a:normAutofit/>
          </a:bodyPr>
          <a:lstStyle/>
          <a:p>
            <a:pPr marL="0" indent="0">
              <a:buNone/>
            </a:pPr>
            <a:r>
              <a:rPr lang="en-US" sz="3600" baseline="30000" dirty="0">
                <a:latin typeface="Cambria" panose="02040503050406030204" pitchFamily="18" charset="0"/>
                <a:ea typeface="Cambria" panose="02040503050406030204" pitchFamily="18" charset="0"/>
              </a:rPr>
              <a:t>36:</a:t>
            </a:r>
            <a:r>
              <a:rPr lang="en-US" sz="3500" baseline="30000" dirty="0">
                <a:latin typeface="Cambria" panose="02040503050406030204" pitchFamily="18" charset="0"/>
                <a:ea typeface="Cambria" panose="02040503050406030204" pitchFamily="18" charset="0"/>
              </a:rPr>
              <a:t>8</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Now make a deal with my master the king of Assyria, and I will give you 2,000 horses, provided you can find enough riders for them. </a:t>
            </a:r>
            <a:r>
              <a:rPr lang="en-US" sz="3500" baseline="30000" dirty="0">
                <a:latin typeface="Cambria" panose="02040503050406030204" pitchFamily="18" charset="0"/>
                <a:ea typeface="Cambria" panose="02040503050406030204" pitchFamily="18" charset="0"/>
              </a:rPr>
              <a:t>9 </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Certainly you will not refuse one of my master’s minor officials and trust in Egypt for chariots and horsemen. </a:t>
            </a:r>
            <a:r>
              <a:rPr lang="en-US" sz="3500" baseline="30000" dirty="0">
                <a:latin typeface="Cambria" panose="02040503050406030204" pitchFamily="18" charset="0"/>
                <a:ea typeface="Cambria" panose="02040503050406030204" pitchFamily="18" charset="0"/>
              </a:rPr>
              <a:t>10</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Furthermore it was by the command of the LORD that I marched up against this land to destroy it. The LORD told me, “March up against this land and destroy it!”</a:t>
            </a:r>
          </a:p>
        </p:txBody>
      </p:sp>
    </p:spTree>
    <p:extLst>
      <p:ext uri="{BB962C8B-B14F-4D97-AF65-F5344CB8AC3E}">
        <p14:creationId xmlns:p14="http://schemas.microsoft.com/office/powerpoint/2010/main" val="11537013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119303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36:1</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In the fourteenth year of King Hezekiah’s reign</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King Sennacherib of Assyria marched up against all the fortified cities of Judah and captured them.</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80599" y="1275452"/>
            <a:ext cx="8582802" cy="5274478"/>
          </a:xfrm>
        </p:spPr>
        <p:txBody>
          <a:bodyPr>
            <a:normAutofit fontScale="85000" lnSpcReduction="10000"/>
          </a:bodyPr>
          <a:lstStyle/>
          <a:p>
            <a:r>
              <a:rPr lang="en-US" dirty="0"/>
              <a:t>The events described here in “</a:t>
            </a:r>
            <a:r>
              <a:rPr lang="en-US" i="1" dirty="0">
                <a:solidFill>
                  <a:srgbClr val="ED7D31">
                    <a:lumMod val="60000"/>
                    <a:lumOff val="40000"/>
                  </a:srgbClr>
                </a:solidFill>
                <a:latin typeface="Cambria" panose="02040503050406030204" pitchFamily="18" charset="0"/>
                <a:ea typeface="Cambria" panose="02040503050406030204" pitchFamily="18" charset="0"/>
              </a:rPr>
              <a:t>the fourteenth year of King Hezekiah’s reign</a:t>
            </a:r>
            <a:r>
              <a:rPr lang="en-US" dirty="0"/>
              <a:t>” occurred in 701 BC</a:t>
            </a:r>
          </a:p>
          <a:p>
            <a:r>
              <a:rPr lang="en-US" dirty="0"/>
              <a:t>By this time, Sennacherib, king of Assyria, had been on his throne for about four years. </a:t>
            </a:r>
          </a:p>
          <a:p>
            <a:r>
              <a:rPr lang="en-US" dirty="0"/>
              <a:t>Those four years had largely been spent putting down a number of revolts that had occurred subsequent to the death of his father, Sargon II. </a:t>
            </a:r>
          </a:p>
          <a:p>
            <a:r>
              <a:rPr lang="en-US" dirty="0"/>
              <a:t>When nations to the east and south had been dealt with in an at least temporary fashion, the Assyrian emperor was ready to turn to the West. </a:t>
            </a:r>
          </a:p>
          <a:p>
            <a:r>
              <a:rPr lang="en-US" dirty="0"/>
              <a:t>There Hezekiah, emboldened by promises of Egyptian aid and perhaps also by Babylonian encouragement, was spearheading a revolt against Assyria in the small states west and south of Samaria.</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The Book of Isaiah, Chapters 1–39 (</a:t>
            </a:r>
            <a:r>
              <a:rPr lang="en-US" sz="1800" dirty="0">
                <a:solidFill>
                  <a:prstClr val="white"/>
                </a:solidFill>
                <a:latin typeface="Calibri" panose="020F0502020204030204"/>
              </a:rPr>
              <a:t>The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NIC on the OT) (pp. 631-632). </a:t>
            </a:r>
          </a:p>
        </p:txBody>
      </p:sp>
    </p:spTree>
    <p:extLst>
      <p:ext uri="{BB962C8B-B14F-4D97-AF65-F5344CB8AC3E}">
        <p14:creationId xmlns:p14="http://schemas.microsoft.com/office/powerpoint/2010/main" val="289662322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119303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36:1</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In the fourteenth year of King Hezekiah’s reign,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King Sennacherib of Assyria marched up against all the fortified cities of Judah and captured them.</a:t>
            </a:r>
            <a:endParaRPr kumimoji="0" lang="en-US" sz="2400" i="0" u="none" strike="noStrike" kern="1200" cap="none" spc="0" normalizeH="0" baseline="0" noProof="0" dirty="0">
              <a:ln>
                <a:noFill/>
              </a:ln>
              <a:solidFill>
                <a:schemeClr val="accent2"/>
              </a:solidFill>
              <a:effectLst/>
              <a:uLnTx/>
              <a:uFillTx/>
              <a:latin typeface="Calibri" panose="020F0502020204030204"/>
              <a:ea typeface="Cambria" panose="02040503050406030204" pitchFamily="18" charset="0"/>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80599" y="1326469"/>
            <a:ext cx="8582802" cy="5223461"/>
          </a:xfrm>
        </p:spPr>
        <p:txBody>
          <a:bodyPr>
            <a:normAutofit fontScale="92500" lnSpcReduction="20000"/>
          </a:bodyPr>
          <a:lstStyle/>
          <a:p>
            <a:r>
              <a:rPr lang="en-US" dirty="0"/>
              <a:t>The Assyrian army struck first at the city of Sidon </a:t>
            </a:r>
          </a:p>
          <a:p>
            <a:r>
              <a:rPr lang="en-US" dirty="0"/>
              <a:t>From that point it worked its way southward, devouring opponent after opponent until the Egyptian army finally made a stand about twenty miles west of Jerusalem. </a:t>
            </a:r>
          </a:p>
          <a:p>
            <a:r>
              <a:rPr lang="en-US" dirty="0"/>
              <a:t>There Isaiah’s prophecies concerning the foolishness of dependence upon Egypt (20:1-6; 30:1-5; 31:1-3) proved </a:t>
            </a:r>
            <a:r>
              <a:rPr lang="en-US" b="1" i="1" dirty="0"/>
              <a:t>painfully</a:t>
            </a:r>
            <a:r>
              <a:rPr lang="en-US" dirty="0"/>
              <a:t> true.</a:t>
            </a:r>
          </a:p>
          <a:p>
            <a:r>
              <a:rPr lang="en-US" dirty="0"/>
              <a:t>The Egyptians were </a:t>
            </a:r>
            <a:r>
              <a:rPr lang="en-US" b="1" i="1" dirty="0"/>
              <a:t>routed</a:t>
            </a:r>
            <a:r>
              <a:rPr lang="en-US" dirty="0"/>
              <a:t> and the Assyrians continued on to Lachish, Judah’s last hope for stemming the tide. </a:t>
            </a:r>
          </a:p>
          <a:p>
            <a:r>
              <a:rPr lang="en-US" dirty="0"/>
              <a:t>Once Lachish’s fate was sure, Jerusalem would have no choice but to surrender, much as does the chess player who has lost his last rook.</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The Book of Isaiah, Chapters 1–39 (</a:t>
            </a:r>
            <a:r>
              <a:rPr lang="en-US" sz="1800" dirty="0">
                <a:solidFill>
                  <a:prstClr val="white"/>
                </a:solidFill>
                <a:latin typeface="Calibri" panose="020F0502020204030204"/>
              </a:rPr>
              <a:t>The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NIC on the OT) (pp. 631-632). </a:t>
            </a:r>
          </a:p>
        </p:txBody>
      </p:sp>
    </p:spTree>
    <p:extLst>
      <p:ext uri="{BB962C8B-B14F-4D97-AF65-F5344CB8AC3E}">
        <p14:creationId xmlns:p14="http://schemas.microsoft.com/office/powerpoint/2010/main" val="180140813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626C26F-0C79-C693-BCA8-B37FC7C632BF}"/>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143814" y="1917701"/>
            <a:ext cx="3103334" cy="4417079"/>
          </a:xfrm>
          <a:prstGeom prst="rect">
            <a:avLst/>
          </a:prstGeom>
        </p:spPr>
      </p:pic>
      <p:sp>
        <p:nvSpPr>
          <p:cNvPr id="4" name="TextBox 3">
            <a:extLst>
              <a:ext uri="{FF2B5EF4-FFF2-40B4-BE49-F238E27FC236}">
                <a16:creationId xmlns:a16="http://schemas.microsoft.com/office/drawing/2014/main" id="{6A780B00-B018-D4C5-8F9A-8C75716DD069}"/>
              </a:ext>
            </a:extLst>
          </p:cNvPr>
          <p:cNvSpPr txBox="1"/>
          <p:nvPr/>
        </p:nvSpPr>
        <p:spPr>
          <a:xfrm>
            <a:off x="0" y="6334780"/>
            <a:ext cx="914400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hlinkClick r:id="rId4"/>
              </a:rPr>
              <a:t>https://warfarehistorynetwork.com/wp-content/uploads/Jerusalem-Surviving-The-Second-Siege-By-Assyrian-King-Sennacherib-1.jpg</a:t>
            </a: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5" name="Title 4">
            <a:extLst>
              <a:ext uri="{FF2B5EF4-FFF2-40B4-BE49-F238E27FC236}">
                <a16:creationId xmlns:a16="http://schemas.microsoft.com/office/drawing/2014/main" id="{FFCD8D72-7A61-23D6-F4DD-91B16377AD32}"/>
              </a:ext>
            </a:extLst>
          </p:cNvPr>
          <p:cNvSpPr>
            <a:spLocks noGrp="1"/>
          </p:cNvSpPr>
          <p:nvPr>
            <p:ph type="title"/>
          </p:nvPr>
        </p:nvSpPr>
        <p:spPr>
          <a:xfrm>
            <a:off x="0" y="228600"/>
            <a:ext cx="9144000" cy="1380430"/>
          </a:xfrm>
        </p:spPr>
        <p:txBody>
          <a:bodyPr/>
          <a:lstStyle/>
          <a:p>
            <a:pPr algn="ctr"/>
            <a:r>
              <a:rPr lang="en-US" dirty="0"/>
              <a:t>Sennacherib’s Route to Jerusalem</a:t>
            </a:r>
          </a:p>
        </p:txBody>
      </p:sp>
    </p:spTree>
    <p:extLst>
      <p:ext uri="{BB962C8B-B14F-4D97-AF65-F5344CB8AC3E}">
        <p14:creationId xmlns:p14="http://schemas.microsoft.com/office/powerpoint/2010/main" val="3077022652"/>
      </p:ext>
    </p:extLst>
  </p:cSld>
  <p:clrMapOvr>
    <a:overrideClrMapping bg1="lt1" tx1="dk1" bg2="lt2" tx2="dk2" accent1="accent1" accent2="accent2" accent3="accent3" accent4="accent4" accent5="accent5" accent6="accent6" hlink="hlink" folHlink="folHlink"/>
  </p:clrMapOvr>
  <p:transition>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144812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36:2</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The king of Assyria sent his chief adviser from Lachish to King Hezekiah in Jerusalem</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along with a large army. The </a:t>
            </a:r>
            <a:r>
              <a:rPr lang="en-US" sz="2400" b="0" i="1" dirty="0">
                <a:solidFill>
                  <a:srgbClr val="ED7D31">
                    <a:lumMod val="60000"/>
                    <a:lumOff val="40000"/>
                  </a:srgbClr>
                </a:solidFill>
                <a:latin typeface="Cambria" panose="02040503050406030204" pitchFamily="18" charset="0"/>
                <a:ea typeface="Cambria" panose="02040503050406030204" pitchFamily="18" charset="0"/>
                <a:cs typeface="+mn-cs"/>
              </a:rPr>
              <a:t>chief adviser </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stood at the conduit of the upper pool that is located on the road to the field where they wash and dry cloth.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80599" y="1461644"/>
            <a:ext cx="8582802" cy="5211688"/>
          </a:xfrm>
        </p:spPr>
        <p:txBody>
          <a:bodyPr>
            <a:normAutofit fontScale="92500" lnSpcReduction="10000"/>
          </a:bodyPr>
          <a:lstStyle/>
          <a:p>
            <a:r>
              <a:rPr lang="en-US" dirty="0"/>
              <a:t>As the siege of “</a:t>
            </a:r>
            <a:r>
              <a:rPr lang="en-US" sz="3100" i="1" dirty="0">
                <a:solidFill>
                  <a:srgbClr val="ED7D31">
                    <a:lumMod val="60000"/>
                    <a:lumOff val="40000"/>
                  </a:srgbClr>
                </a:solidFill>
                <a:latin typeface="Cambria" panose="02040503050406030204" pitchFamily="18" charset="0"/>
                <a:ea typeface="Cambria" panose="02040503050406030204" pitchFamily="18" charset="0"/>
              </a:rPr>
              <a:t>Lachish</a:t>
            </a:r>
            <a:r>
              <a:rPr lang="en-US" dirty="0"/>
              <a:t>” was drawing to a successful close (from an Assyrian perspective), Sennacherib decided that it was time to put pressure on the now isolated King Hezekiah. </a:t>
            </a:r>
          </a:p>
          <a:p>
            <a:r>
              <a:rPr lang="en-US" dirty="0"/>
              <a:t>The account in 2 Kings tells us that he sent his </a:t>
            </a:r>
            <a:r>
              <a:rPr lang="en-US" b="1" i="1" dirty="0"/>
              <a:t>three</a:t>
            </a:r>
            <a:r>
              <a:rPr lang="en-US" dirty="0"/>
              <a:t> highest officials, “</a:t>
            </a:r>
            <a:r>
              <a:rPr lang="en-US" sz="3100" i="1" dirty="0">
                <a:solidFill>
                  <a:srgbClr val="ED7D31">
                    <a:lumMod val="60000"/>
                    <a:lumOff val="40000"/>
                  </a:srgbClr>
                </a:solidFill>
                <a:latin typeface="Cambria" panose="02040503050406030204" pitchFamily="18" charset="0"/>
                <a:ea typeface="Cambria" panose="02040503050406030204" pitchFamily="18" charset="0"/>
              </a:rPr>
              <a:t>his commanding general, the chief eunuch, and the chief adviser</a:t>
            </a:r>
            <a:r>
              <a:rPr lang="en-US" dirty="0"/>
              <a:t>”, with a substantial military force to demand Hezekiah’s surrender (2 Kings 18:17). </a:t>
            </a:r>
          </a:p>
          <a:p>
            <a:r>
              <a:rPr lang="en-US" dirty="0"/>
              <a:t>The “</a:t>
            </a:r>
            <a:r>
              <a:rPr lang="en-US" i="1" dirty="0">
                <a:solidFill>
                  <a:srgbClr val="ED7D31">
                    <a:lumMod val="60000"/>
                    <a:lumOff val="40000"/>
                  </a:srgbClr>
                </a:solidFill>
                <a:latin typeface="Cambria" panose="02040503050406030204" pitchFamily="18" charset="0"/>
                <a:ea typeface="Cambria" panose="02040503050406030204" pitchFamily="18" charset="0"/>
              </a:rPr>
              <a:t>chief adviser </a:t>
            </a:r>
            <a:r>
              <a:rPr lang="en-US" dirty="0"/>
              <a:t>” may have been the king’s personal advisor (cf. Nehemiah’s position, Neh 1:11). </a:t>
            </a:r>
          </a:p>
          <a:p>
            <a:r>
              <a:rPr lang="en-US" dirty="0"/>
              <a:t>If so, this would explain why it is </a:t>
            </a:r>
            <a:r>
              <a:rPr lang="en-US" b="1" i="1" dirty="0"/>
              <a:t>this</a:t>
            </a:r>
            <a:r>
              <a:rPr lang="en-US" dirty="0"/>
              <a:t> person who speaks, and not the “</a:t>
            </a:r>
            <a:r>
              <a:rPr lang="en-US" i="1" dirty="0">
                <a:solidFill>
                  <a:srgbClr val="ED7D31">
                    <a:lumMod val="60000"/>
                    <a:lumOff val="40000"/>
                  </a:srgbClr>
                </a:solidFill>
                <a:latin typeface="Cambria" panose="02040503050406030204" pitchFamily="18" charset="0"/>
                <a:ea typeface="Cambria" panose="02040503050406030204" pitchFamily="18" charset="0"/>
              </a:rPr>
              <a:t>commanding general</a:t>
            </a:r>
            <a:r>
              <a:rPr lang="en-US" dirty="0"/>
              <a:t>”.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The Book of Isaiah, Chapters 1–39 (</a:t>
            </a:r>
            <a:r>
              <a:rPr lang="en-US" sz="1800" dirty="0">
                <a:solidFill>
                  <a:prstClr val="white"/>
                </a:solidFill>
                <a:latin typeface="Calibri" panose="020F0502020204030204"/>
              </a:rPr>
              <a:t>The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NIC on the OT) (pp. 632-633). </a:t>
            </a:r>
          </a:p>
        </p:txBody>
      </p:sp>
    </p:spTree>
    <p:extLst>
      <p:ext uri="{BB962C8B-B14F-4D97-AF65-F5344CB8AC3E}">
        <p14:creationId xmlns:p14="http://schemas.microsoft.com/office/powerpoint/2010/main" val="27177383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144812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36:2</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 king of Assyria sent his chief adviser from Lachish to King Hezekiah in Jerusalem, along with a large army. The chief adviser stood at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the conduit of the upper pool </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that is located on the road to the field where they wash and dry cloth.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80599" y="1593332"/>
            <a:ext cx="8582802" cy="4956598"/>
          </a:xfrm>
        </p:spPr>
        <p:txBody>
          <a:bodyPr>
            <a:normAutofit/>
          </a:bodyPr>
          <a:lstStyle/>
          <a:p>
            <a:r>
              <a:rPr lang="en-US" dirty="0"/>
              <a:t>“</a:t>
            </a:r>
            <a:r>
              <a:rPr lang="en-US" i="1" dirty="0">
                <a:solidFill>
                  <a:srgbClr val="ED7D31">
                    <a:lumMod val="60000"/>
                    <a:lumOff val="40000"/>
                  </a:srgbClr>
                </a:solidFill>
                <a:latin typeface="Cambria" panose="02040503050406030204" pitchFamily="18" charset="0"/>
                <a:ea typeface="Cambria" panose="02040503050406030204" pitchFamily="18" charset="0"/>
              </a:rPr>
              <a:t>The conduit of the upper pool </a:t>
            </a:r>
            <a:r>
              <a:rPr lang="en-US" dirty="0"/>
              <a:t>” is the place where Isaiah met Ahaz as he was surveying </a:t>
            </a:r>
            <a:r>
              <a:rPr lang="en-US" b="1" i="1" dirty="0"/>
              <a:t>his</a:t>
            </a:r>
            <a:r>
              <a:rPr lang="en-US" dirty="0"/>
              <a:t> defenses (Isaiah 7:3). </a:t>
            </a:r>
          </a:p>
          <a:p>
            <a:r>
              <a:rPr lang="en-US" dirty="0"/>
              <a:t>Now the representatives of the Assyrian horde which Isaiah foretold (Isaiah 7:17-19) are standing on this very same spot! </a:t>
            </a:r>
          </a:p>
          <a:p>
            <a:r>
              <a:rPr lang="en-US" dirty="0"/>
              <a:t>Given the preciousness of water in any siege, the decision of the Assyrians to make their threat at that point may have had a symbolic purpose as well.</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The Book of Isaiah, Chapters 1–39 (</a:t>
            </a:r>
            <a:r>
              <a:rPr lang="en-US" sz="1800" dirty="0">
                <a:solidFill>
                  <a:prstClr val="white"/>
                </a:solidFill>
                <a:latin typeface="Calibri" panose="020F0502020204030204"/>
              </a:rPr>
              <a:t>The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NIC on the OT) (pp. 632-633). </a:t>
            </a:r>
          </a:p>
        </p:txBody>
      </p:sp>
    </p:spTree>
    <p:extLst>
      <p:ext uri="{BB962C8B-B14F-4D97-AF65-F5344CB8AC3E}">
        <p14:creationId xmlns:p14="http://schemas.microsoft.com/office/powerpoint/2010/main" val="302678425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119695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36:3</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Eliakim</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son of Hilkiah, </a:t>
            </a:r>
            <a:r>
              <a:rPr lang="en-US" sz="2400" i="1" dirty="0">
                <a:solidFill>
                  <a:schemeClr val="accent2"/>
                </a:solidFill>
                <a:latin typeface="Cambria" panose="02040503050406030204" pitchFamily="18" charset="0"/>
                <a:ea typeface="Cambria" panose="02040503050406030204" pitchFamily="18" charset="0"/>
                <a:cs typeface="+mn-cs"/>
              </a:rPr>
              <a:t>the palace supervisor</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accompanied by </a:t>
            </a:r>
            <a:r>
              <a:rPr lang="en-US" sz="2400" i="1" dirty="0">
                <a:solidFill>
                  <a:schemeClr val="accent2"/>
                </a:solidFill>
                <a:latin typeface="Cambria" panose="02040503050406030204" pitchFamily="18" charset="0"/>
                <a:ea typeface="Cambria" panose="02040503050406030204" pitchFamily="18" charset="0"/>
                <a:cs typeface="+mn-cs"/>
              </a:rPr>
              <a:t>Shebna</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lang="en-US" sz="2400" i="1" dirty="0">
                <a:solidFill>
                  <a:schemeClr val="accent2"/>
                </a:solidFill>
                <a:latin typeface="Cambria" panose="02040503050406030204" pitchFamily="18" charset="0"/>
                <a:ea typeface="Cambria" panose="02040503050406030204" pitchFamily="18" charset="0"/>
                <a:cs typeface="+mn-cs"/>
              </a:rPr>
              <a:t>the scribe </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and </a:t>
            </a:r>
            <a:r>
              <a:rPr lang="en-US" sz="2400" i="1" dirty="0" err="1">
                <a:solidFill>
                  <a:schemeClr val="accent2"/>
                </a:solidFill>
                <a:latin typeface="Cambria" panose="02040503050406030204" pitchFamily="18" charset="0"/>
                <a:ea typeface="Cambria" panose="02040503050406030204" pitchFamily="18" charset="0"/>
                <a:cs typeface="+mn-cs"/>
              </a:rPr>
              <a:t>Joah</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son of Asaph, the secretary, went out to meet him.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80599" y="1381411"/>
            <a:ext cx="8582802" cy="5168519"/>
          </a:xfrm>
        </p:spPr>
        <p:txBody>
          <a:bodyPr>
            <a:normAutofit lnSpcReduction="10000"/>
          </a:bodyPr>
          <a:lstStyle/>
          <a:p>
            <a:r>
              <a:rPr lang="en-US" dirty="0"/>
              <a:t>Three Judean officers were sent out to meet the enemy. </a:t>
            </a:r>
          </a:p>
          <a:p>
            <a:r>
              <a:rPr lang="en-US" dirty="0"/>
              <a:t>None of these were a military men; they all came from the civilian side of the royal cabinet. </a:t>
            </a:r>
          </a:p>
          <a:p>
            <a:r>
              <a:rPr lang="en-US" dirty="0"/>
              <a:t>It is interesting to note that this verse confirms one part of Isaiah’s prophecy concerning “</a:t>
            </a:r>
            <a:r>
              <a:rPr lang="en-US" i="1" dirty="0">
                <a:solidFill>
                  <a:srgbClr val="ED7D31">
                    <a:lumMod val="60000"/>
                    <a:lumOff val="40000"/>
                  </a:srgbClr>
                </a:solidFill>
                <a:latin typeface="Cambria" panose="02040503050406030204" pitchFamily="18" charset="0"/>
                <a:ea typeface="Cambria" panose="02040503050406030204" pitchFamily="18" charset="0"/>
              </a:rPr>
              <a:t>Shebna</a:t>
            </a:r>
            <a:r>
              <a:rPr lang="en-US" dirty="0"/>
              <a:t>” and “</a:t>
            </a:r>
            <a:r>
              <a:rPr lang="en-US" i="1" dirty="0">
                <a:solidFill>
                  <a:srgbClr val="ED7D31">
                    <a:lumMod val="60000"/>
                    <a:lumOff val="40000"/>
                  </a:srgbClr>
                </a:solidFill>
                <a:latin typeface="Cambria" panose="02040503050406030204" pitchFamily="18" charset="0"/>
                <a:ea typeface="Cambria" panose="02040503050406030204" pitchFamily="18" charset="0"/>
              </a:rPr>
              <a:t>Eliakim</a:t>
            </a:r>
            <a:r>
              <a:rPr lang="en-US" dirty="0"/>
              <a:t>” (22:20-23), for Eliakim is now “</a:t>
            </a:r>
            <a:r>
              <a:rPr lang="en-US" i="1" dirty="0">
                <a:solidFill>
                  <a:srgbClr val="ED7D31">
                    <a:lumMod val="60000"/>
                    <a:lumOff val="40000"/>
                  </a:srgbClr>
                </a:solidFill>
                <a:latin typeface="Cambria" panose="02040503050406030204" pitchFamily="18" charset="0"/>
                <a:ea typeface="Cambria" panose="02040503050406030204" pitchFamily="18" charset="0"/>
              </a:rPr>
              <a:t>the palace supervisor</a:t>
            </a:r>
            <a:r>
              <a:rPr lang="en-US" dirty="0"/>
              <a:t>”, while Shebna has been demoted to the lower position of “</a:t>
            </a:r>
            <a:r>
              <a:rPr lang="en-US" i="1" dirty="0">
                <a:solidFill>
                  <a:srgbClr val="ED7D31">
                    <a:lumMod val="60000"/>
                    <a:lumOff val="40000"/>
                  </a:srgbClr>
                </a:solidFill>
                <a:latin typeface="Cambria" panose="02040503050406030204" pitchFamily="18" charset="0"/>
                <a:ea typeface="Cambria" panose="02040503050406030204" pitchFamily="18" charset="0"/>
              </a:rPr>
              <a:t>scribe</a:t>
            </a:r>
            <a:r>
              <a:rPr lang="en-US" dirty="0"/>
              <a:t>”. </a:t>
            </a:r>
          </a:p>
          <a:p>
            <a:r>
              <a:rPr lang="en-US" dirty="0"/>
              <a:t>The third official, “</a:t>
            </a:r>
            <a:r>
              <a:rPr lang="en-US" i="1" dirty="0" err="1">
                <a:solidFill>
                  <a:srgbClr val="ED7D31">
                    <a:lumMod val="60000"/>
                    <a:lumOff val="40000"/>
                  </a:srgbClr>
                </a:solidFill>
                <a:latin typeface="Cambria" panose="02040503050406030204" pitchFamily="18" charset="0"/>
                <a:ea typeface="Cambria" panose="02040503050406030204" pitchFamily="18" charset="0"/>
              </a:rPr>
              <a:t>Joah</a:t>
            </a:r>
            <a:r>
              <a:rPr lang="en-US" dirty="0"/>
              <a:t>”, seems to have had the position of intermediary between king and people.</a:t>
            </a:r>
          </a:p>
          <a:p>
            <a:endParaRPr lang="en-US"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The Book of Isaiah, Chapters 1–39 (</a:t>
            </a:r>
            <a:r>
              <a:rPr lang="en-US" sz="1800" dirty="0">
                <a:solidFill>
                  <a:prstClr val="white"/>
                </a:solidFill>
                <a:latin typeface="Calibri" panose="020F0502020204030204"/>
              </a:rPr>
              <a:t>The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NIC on the OT) (pp. 632-633). </a:t>
            </a:r>
          </a:p>
        </p:txBody>
      </p:sp>
    </p:spTree>
    <p:extLst>
      <p:ext uri="{BB962C8B-B14F-4D97-AF65-F5344CB8AC3E}">
        <p14:creationId xmlns:p14="http://schemas.microsoft.com/office/powerpoint/2010/main" val="32763056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119695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36:4</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chief adviser </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said to them, “Tell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Hezekiah</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‘This is what the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great king, the king of Assyria</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says: “What is your source of </a:t>
            </a:r>
            <a:r>
              <a:rPr lang="en-US" sz="2400" i="1" dirty="0">
                <a:solidFill>
                  <a:schemeClr val="accent2"/>
                </a:solidFill>
                <a:latin typeface="Cambria" panose="02040503050406030204" pitchFamily="18" charset="0"/>
                <a:ea typeface="Cambria" panose="02040503050406030204" pitchFamily="18" charset="0"/>
                <a:cs typeface="+mn-cs"/>
              </a:rPr>
              <a:t>confidence</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23694" y="1397109"/>
            <a:ext cx="8782950" cy="4984069"/>
          </a:xfrm>
        </p:spPr>
        <p:txBody>
          <a:bodyPr>
            <a:normAutofit fontScale="85000" lnSpcReduction="10000"/>
          </a:bodyPr>
          <a:lstStyle/>
          <a:p>
            <a:r>
              <a:rPr lang="en-US" dirty="0"/>
              <a:t>Without any diplomatic niceties, the “</a:t>
            </a:r>
            <a:r>
              <a:rPr lang="en-US" i="1" dirty="0">
                <a:solidFill>
                  <a:srgbClr val="ED7D31">
                    <a:lumMod val="60000"/>
                    <a:lumOff val="40000"/>
                  </a:srgbClr>
                </a:solidFill>
                <a:latin typeface="Cambria" panose="02040503050406030204" pitchFamily="18" charset="0"/>
                <a:ea typeface="Cambria" panose="02040503050406030204" pitchFamily="18" charset="0"/>
              </a:rPr>
              <a:t>chief adviser</a:t>
            </a:r>
            <a:r>
              <a:rPr lang="en-US" dirty="0"/>
              <a:t>” gets right to the point. </a:t>
            </a:r>
          </a:p>
          <a:p>
            <a:r>
              <a:rPr lang="en-US" dirty="0"/>
              <a:t>He bluntly bypasses the Judean emissaries and addresses himself to “</a:t>
            </a:r>
            <a:r>
              <a:rPr lang="en-US" i="1" dirty="0">
                <a:solidFill>
                  <a:srgbClr val="ED7D31">
                    <a:lumMod val="60000"/>
                    <a:lumOff val="40000"/>
                  </a:srgbClr>
                </a:solidFill>
                <a:latin typeface="Cambria" panose="02040503050406030204" pitchFamily="18" charset="0"/>
                <a:ea typeface="Cambria" panose="02040503050406030204" pitchFamily="18" charset="0"/>
              </a:rPr>
              <a:t>Hezekiah</a:t>
            </a:r>
            <a:r>
              <a:rPr lang="en-US" dirty="0"/>
              <a:t>”, whom he </a:t>
            </a:r>
            <a:r>
              <a:rPr lang="en-US" b="1" i="1" dirty="0"/>
              <a:t>refuses</a:t>
            </a:r>
            <a:r>
              <a:rPr lang="en-US" dirty="0"/>
              <a:t> to call king. </a:t>
            </a:r>
          </a:p>
          <a:p>
            <a:r>
              <a:rPr lang="en-US" dirty="0"/>
              <a:t>Clearly, this is not a </a:t>
            </a:r>
            <a:r>
              <a:rPr lang="en-US" b="1" i="1" dirty="0"/>
              <a:t>request</a:t>
            </a:r>
            <a:r>
              <a:rPr lang="en-US" dirty="0"/>
              <a:t> but an </a:t>
            </a:r>
            <a:r>
              <a:rPr lang="en-US" b="1" i="1" dirty="0"/>
              <a:t>ultimatum</a:t>
            </a:r>
            <a:r>
              <a:rPr lang="en-US" dirty="0"/>
              <a:t>. </a:t>
            </a:r>
          </a:p>
          <a:p>
            <a:r>
              <a:rPr lang="en-US" dirty="0"/>
              <a:t>The chief adviser’s refusal acknowledge Hezekiah as </a:t>
            </a:r>
            <a:r>
              <a:rPr lang="en-US" b="1" i="1" dirty="0"/>
              <a:t>king</a:t>
            </a:r>
            <a:r>
              <a:rPr lang="en-US" dirty="0"/>
              <a:t> stems from his belief that Hezekiah’s kingship is </a:t>
            </a:r>
            <a:r>
              <a:rPr lang="en-US" b="1" i="1" dirty="0"/>
              <a:t>nothing</a:t>
            </a:r>
            <a:r>
              <a:rPr lang="en-US" dirty="0"/>
              <a:t> in comparison to the splendor of “</a:t>
            </a:r>
            <a:r>
              <a:rPr lang="en-US" i="1" dirty="0">
                <a:solidFill>
                  <a:srgbClr val="ED7D31">
                    <a:lumMod val="60000"/>
                    <a:lumOff val="40000"/>
                  </a:srgbClr>
                </a:solidFill>
                <a:latin typeface="Cambria" panose="02040503050406030204" pitchFamily="18" charset="0"/>
                <a:ea typeface="Cambria" panose="02040503050406030204" pitchFamily="18" charset="0"/>
              </a:rPr>
              <a:t>the </a:t>
            </a:r>
            <a:r>
              <a:rPr lang="en-US" b="1" i="1" dirty="0">
                <a:solidFill>
                  <a:schemeClr val="accent2"/>
                </a:solidFill>
                <a:latin typeface="Cambria" panose="02040503050406030204" pitchFamily="18" charset="0"/>
                <a:ea typeface="Cambria" panose="02040503050406030204" pitchFamily="18" charset="0"/>
              </a:rPr>
              <a:t>great</a:t>
            </a:r>
            <a:r>
              <a:rPr lang="en-US" i="1" dirty="0">
                <a:solidFill>
                  <a:srgbClr val="ED7D31">
                    <a:lumMod val="60000"/>
                    <a:lumOff val="40000"/>
                  </a:srgbClr>
                </a:solidFill>
                <a:latin typeface="Cambria" panose="02040503050406030204" pitchFamily="18" charset="0"/>
                <a:ea typeface="Cambria" panose="02040503050406030204" pitchFamily="18" charset="0"/>
              </a:rPr>
              <a:t> king… of Assyria</a:t>
            </a:r>
            <a:r>
              <a:rPr lang="en-US" dirty="0"/>
              <a:t>”</a:t>
            </a:r>
          </a:p>
          <a:p>
            <a:r>
              <a:rPr lang="en-US" dirty="0"/>
              <a:t>How could a “nobody” </a:t>
            </a:r>
            <a:r>
              <a:rPr lang="en-US" b="1" i="1" dirty="0"/>
              <a:t>dare</a:t>
            </a:r>
            <a:r>
              <a:rPr lang="en-US" dirty="0"/>
              <a:t> to stand up to one who contained in himself the splendor of all earthly authority? </a:t>
            </a:r>
          </a:p>
          <a:p>
            <a:r>
              <a:rPr lang="en-US" dirty="0"/>
              <a:t>In essence, the “</a:t>
            </a:r>
            <a:r>
              <a:rPr lang="en-US" i="1" dirty="0">
                <a:solidFill>
                  <a:srgbClr val="ED7D31">
                    <a:lumMod val="60000"/>
                    <a:lumOff val="40000"/>
                  </a:srgbClr>
                </a:solidFill>
                <a:latin typeface="Cambria" panose="02040503050406030204" pitchFamily="18" charset="0"/>
                <a:ea typeface="Cambria" panose="02040503050406030204" pitchFamily="18" charset="0"/>
              </a:rPr>
              <a:t>chief adviser’s</a:t>
            </a:r>
            <a:r>
              <a:rPr lang="en-US" dirty="0"/>
              <a:t>” blunt opening question is “What on earth gives you the “</a:t>
            </a:r>
            <a:r>
              <a:rPr lang="en-US" i="1" dirty="0">
                <a:solidFill>
                  <a:srgbClr val="ED7D31">
                    <a:lumMod val="60000"/>
                    <a:lumOff val="40000"/>
                  </a:srgbClr>
                </a:solidFill>
                <a:latin typeface="Cambria" panose="02040503050406030204" pitchFamily="18" charset="0"/>
                <a:ea typeface="Cambria" panose="02040503050406030204" pitchFamily="18" charset="0"/>
              </a:rPr>
              <a:t>confidence</a:t>
            </a:r>
            <a:r>
              <a:rPr lang="en-US" dirty="0"/>
              <a:t>” to make such an obviously foolish and rash decision, Hezekiah?”</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The Book of Isaiah, Chapters 1–39 (</a:t>
            </a:r>
            <a:r>
              <a:rPr lang="en-US" sz="1800" dirty="0">
                <a:solidFill>
                  <a:prstClr val="white"/>
                </a:solidFill>
                <a:latin typeface="Calibri" panose="020F0502020204030204"/>
              </a:rPr>
              <a:t>The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NIC on the OT) (pp. 634-635). </a:t>
            </a:r>
          </a:p>
        </p:txBody>
      </p:sp>
    </p:spTree>
    <p:extLst>
      <p:ext uri="{BB962C8B-B14F-4D97-AF65-F5344CB8AC3E}">
        <p14:creationId xmlns:p14="http://schemas.microsoft.com/office/powerpoint/2010/main" val="178599617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119695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36:5</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Your claim to have a strategy and military strength is just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empty talk</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In whom are you trusting, that you would dare to rebel against me?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80599" y="1381411"/>
            <a:ext cx="8582802" cy="5168519"/>
          </a:xfrm>
        </p:spPr>
        <p:txBody>
          <a:bodyPr>
            <a:normAutofit/>
          </a:bodyPr>
          <a:lstStyle/>
          <a:p>
            <a:r>
              <a:rPr lang="en-US" dirty="0"/>
              <a:t>In essence, the “</a:t>
            </a:r>
            <a:r>
              <a:rPr lang="en-US" i="1" dirty="0">
                <a:solidFill>
                  <a:srgbClr val="ED7D31">
                    <a:lumMod val="60000"/>
                    <a:lumOff val="40000"/>
                  </a:srgbClr>
                </a:solidFill>
                <a:latin typeface="Cambria" panose="02040503050406030204" pitchFamily="18" charset="0"/>
                <a:ea typeface="Cambria" panose="02040503050406030204" pitchFamily="18" charset="0"/>
              </a:rPr>
              <a:t>chief adviser</a:t>
            </a:r>
            <a:r>
              <a:rPr lang="en-US" dirty="0"/>
              <a:t>” is saying here is that when it comes to war, “</a:t>
            </a:r>
            <a:r>
              <a:rPr lang="en-US" i="1" dirty="0">
                <a:solidFill>
                  <a:srgbClr val="ED7D31">
                    <a:lumMod val="60000"/>
                    <a:lumOff val="40000"/>
                  </a:srgbClr>
                </a:solidFill>
                <a:latin typeface="Cambria" panose="02040503050406030204" pitchFamily="18" charset="0"/>
                <a:ea typeface="Cambria" panose="02040503050406030204" pitchFamily="18" charset="0"/>
              </a:rPr>
              <a:t>empty talk</a:t>
            </a:r>
            <a:r>
              <a:rPr lang="en-US" dirty="0"/>
              <a:t>” will not get the job done – but that’s really all you have, Hezekiah! </a:t>
            </a:r>
          </a:p>
          <a:p>
            <a:r>
              <a:rPr lang="en-US" dirty="0"/>
              <a:t>You have risked the wrath of Assyria while having no support at all.</a:t>
            </a:r>
          </a:p>
          <a:p>
            <a:r>
              <a:rPr lang="en-US" dirty="0"/>
              <a:t>The Assyrian proceeds to show why he believes that </a:t>
            </a:r>
            <a:r>
              <a:rPr lang="en-US" b="1" i="1" dirty="0"/>
              <a:t>any</a:t>
            </a:r>
            <a:r>
              <a:rPr lang="en-US" dirty="0"/>
              <a:t> argument which might be given to justify their rebellion against Assyria is just a bunch of hot air.</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The Book of Isaiah, Chapters 1–39 (</a:t>
            </a:r>
            <a:r>
              <a:rPr lang="en-US" sz="1800" dirty="0">
                <a:solidFill>
                  <a:prstClr val="white"/>
                </a:solidFill>
                <a:latin typeface="Calibri" panose="020F0502020204030204"/>
              </a:rPr>
              <a:t>The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NIC on the OT) (pp. 634-635). </a:t>
            </a:r>
          </a:p>
        </p:txBody>
      </p:sp>
    </p:spTree>
    <p:extLst>
      <p:ext uri="{BB962C8B-B14F-4D97-AF65-F5344CB8AC3E}">
        <p14:creationId xmlns:p14="http://schemas.microsoft.com/office/powerpoint/2010/main" val="235941388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119695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36:6</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Look, you must be trusting in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Egypt</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that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splintered reed staff</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If someone leans on it for support, it punctures his hand and wounds him. That is what Pharaoh king of Egypt does to all who trust in him!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80599" y="1381411"/>
            <a:ext cx="8582802" cy="5168519"/>
          </a:xfrm>
        </p:spPr>
        <p:txBody>
          <a:bodyPr>
            <a:normAutofit fontScale="92500"/>
          </a:bodyPr>
          <a:lstStyle/>
          <a:p>
            <a:r>
              <a:rPr lang="en-US" dirty="0"/>
              <a:t>His first argument is meant to undermine any confidence they might have in “</a:t>
            </a:r>
            <a:r>
              <a:rPr lang="en-US" i="1" dirty="0">
                <a:solidFill>
                  <a:srgbClr val="ED7D31">
                    <a:lumMod val="60000"/>
                    <a:lumOff val="40000"/>
                  </a:srgbClr>
                </a:solidFill>
                <a:latin typeface="Cambria" panose="02040503050406030204" pitchFamily="18" charset="0"/>
                <a:ea typeface="Cambria" panose="02040503050406030204" pitchFamily="18" charset="0"/>
              </a:rPr>
              <a:t>Egypt</a:t>
            </a:r>
            <a:r>
              <a:rPr lang="en-US" dirty="0"/>
              <a:t>” coming to their aid. </a:t>
            </a:r>
          </a:p>
          <a:p>
            <a:r>
              <a:rPr lang="en-US" dirty="0"/>
              <a:t>His description of Egypt is similar to descriptions given by Isaiah himself:</a:t>
            </a:r>
          </a:p>
          <a:p>
            <a:pPr lvl="1"/>
            <a:r>
              <a:rPr lang="en-US" sz="2700" i="1" dirty="0">
                <a:solidFill>
                  <a:srgbClr val="ED7D31">
                    <a:lumMod val="60000"/>
                    <a:lumOff val="40000"/>
                  </a:srgbClr>
                </a:solidFill>
                <a:latin typeface="Cambria" panose="02040503050406030204" pitchFamily="18" charset="0"/>
                <a:ea typeface="Cambria" panose="02040503050406030204" pitchFamily="18" charset="0"/>
              </a:rPr>
              <a:t>Egypt will not be able to do a thing… at that time the Egyptians will be like women. They will tremble and fear…</a:t>
            </a:r>
            <a:r>
              <a:rPr lang="en-US" dirty="0"/>
              <a:t> (19:15-16)</a:t>
            </a:r>
          </a:p>
          <a:p>
            <a:pPr lvl="1"/>
            <a:r>
              <a:rPr lang="en-US" i="1" dirty="0">
                <a:solidFill>
                  <a:srgbClr val="ED7D31">
                    <a:lumMod val="60000"/>
                    <a:lumOff val="40000"/>
                  </a:srgbClr>
                </a:solidFill>
                <a:latin typeface="Cambria" panose="02040503050406030204" pitchFamily="18" charset="0"/>
                <a:ea typeface="Cambria" panose="02040503050406030204" pitchFamily="18" charset="0"/>
              </a:rPr>
              <a:t>Egypt is totally incapable of helping</a:t>
            </a:r>
            <a:r>
              <a:rPr lang="en-US" dirty="0"/>
              <a:t> (30:7) </a:t>
            </a:r>
          </a:p>
          <a:p>
            <a:r>
              <a:rPr lang="en-US" dirty="0"/>
              <a:t>He says that Egypt is a “</a:t>
            </a:r>
            <a:r>
              <a:rPr lang="en-US" i="1" dirty="0">
                <a:solidFill>
                  <a:srgbClr val="ED7D31">
                    <a:lumMod val="60000"/>
                    <a:lumOff val="40000"/>
                  </a:srgbClr>
                </a:solidFill>
                <a:latin typeface="Cambria" panose="02040503050406030204" pitchFamily="18" charset="0"/>
                <a:ea typeface="Cambria" panose="02040503050406030204" pitchFamily="18" charset="0"/>
              </a:rPr>
              <a:t>splintered reed staff</a:t>
            </a:r>
            <a:r>
              <a:rPr lang="en-US" dirty="0"/>
              <a:t>” which not only </a:t>
            </a:r>
            <a:r>
              <a:rPr lang="en-US" b="1" i="1" dirty="0"/>
              <a:t>can’t help </a:t>
            </a:r>
            <a:r>
              <a:rPr lang="en-US" dirty="0"/>
              <a:t>the one who leans on it, but is actually </a:t>
            </a:r>
            <a:r>
              <a:rPr lang="en-US" b="1" i="1" dirty="0"/>
              <a:t>hazardous</a:t>
            </a:r>
            <a:r>
              <a:rPr lang="en-US" dirty="0"/>
              <a:t> to anyone who tries to do so.</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The Book of Isaiah, Chapters 1–39 (</a:t>
            </a:r>
            <a:r>
              <a:rPr lang="en-US" sz="1800" dirty="0">
                <a:solidFill>
                  <a:prstClr val="white"/>
                </a:solidFill>
                <a:latin typeface="Calibri" panose="020F0502020204030204"/>
              </a:rPr>
              <a:t>The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NIC on the OT) (pp. 634-635). </a:t>
            </a:r>
          </a:p>
        </p:txBody>
      </p:sp>
    </p:spTree>
    <p:extLst>
      <p:ext uri="{BB962C8B-B14F-4D97-AF65-F5344CB8AC3E}">
        <p14:creationId xmlns:p14="http://schemas.microsoft.com/office/powerpoint/2010/main" val="47460430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647534"/>
          </a:xfrm>
        </p:spPr>
        <p:txBody>
          <a:bodyPr>
            <a:noAutofit/>
          </a:bodyPr>
          <a:lstStyle/>
          <a:p>
            <a:r>
              <a:rPr lang="en-US" sz="4000" dirty="0"/>
              <a:t>Outline of the Book of Isaiah</a:t>
            </a:r>
            <a:endParaRPr lang="en-US" sz="4000" b="1"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7470" y="722101"/>
            <a:ext cx="9116529" cy="6135896"/>
          </a:xfrm>
        </p:spPr>
        <p:txBody>
          <a:bodyPr>
            <a:normAutofit lnSpcReduction="10000"/>
          </a:bodyPr>
          <a:lstStyle/>
          <a:p>
            <a:pPr marL="458788" lvl="0" indent="-458788">
              <a:spcBef>
                <a:spcPts val="600"/>
              </a:spcBef>
              <a:buFont typeface="+mj-lt"/>
              <a:buAutoNum type="romanUcPeriod"/>
            </a:pPr>
            <a:r>
              <a:rPr lang="en-US" sz="4300" b="1" dirty="0"/>
              <a:t>Isaiah’s Warning of Judgment on Israel </a:t>
            </a:r>
            <a:r>
              <a:rPr lang="en-US" sz="4300" dirty="0">
                <a:solidFill>
                  <a:srgbClr val="FFFF99"/>
                </a:solidFill>
              </a:rPr>
              <a:t>(1-39)</a:t>
            </a:r>
          </a:p>
          <a:p>
            <a:pPr marL="914400" lvl="1" indent="-455613">
              <a:spcBef>
                <a:spcPts val="600"/>
              </a:spcBef>
              <a:buFont typeface="+mj-lt"/>
              <a:buAutoNum type="alphaUcPeriod"/>
            </a:pPr>
            <a:r>
              <a:rPr lang="en-US" sz="3900" dirty="0">
                <a:solidFill>
                  <a:schemeClr val="bg1">
                    <a:lumMod val="65000"/>
                  </a:schemeClr>
                </a:solidFill>
              </a:rPr>
              <a:t>Judgement and Hope for Jerusalem </a:t>
            </a:r>
            <a:r>
              <a:rPr lang="en-US" sz="3900" dirty="0">
                <a:solidFill>
                  <a:srgbClr val="FFFF99"/>
                </a:solidFill>
              </a:rPr>
              <a:t>(1-12)</a:t>
            </a:r>
          </a:p>
          <a:p>
            <a:pPr marL="914400" lvl="1" indent="-455613">
              <a:spcBef>
                <a:spcPts val="600"/>
              </a:spcBef>
              <a:buFont typeface="+mj-lt"/>
              <a:buAutoNum type="alphaUcPeriod"/>
            </a:pPr>
            <a:r>
              <a:rPr lang="en-US" sz="3900" dirty="0">
                <a:solidFill>
                  <a:schemeClr val="bg1">
                    <a:lumMod val="65000"/>
                  </a:schemeClr>
                </a:solidFill>
              </a:rPr>
              <a:t>Judgement and Hope for the Nations </a:t>
            </a:r>
            <a:r>
              <a:rPr lang="en-US" sz="3900" dirty="0">
                <a:solidFill>
                  <a:srgbClr val="FFFF99"/>
                </a:solidFill>
              </a:rPr>
              <a:t>(13-27)</a:t>
            </a:r>
          </a:p>
          <a:p>
            <a:pPr marL="914400" lvl="1" indent="-455613">
              <a:spcBef>
                <a:spcPts val="600"/>
              </a:spcBef>
              <a:buFont typeface="+mj-lt"/>
              <a:buAutoNum type="alphaUcPeriod"/>
            </a:pPr>
            <a:r>
              <a:rPr lang="en-US" sz="3900" dirty="0">
                <a:solidFill>
                  <a:schemeClr val="bg1">
                    <a:lumMod val="65000"/>
                  </a:schemeClr>
                </a:solidFill>
              </a:rPr>
              <a:t>True Deliverance Is Found, Not in Egypt, But in the Lord   </a:t>
            </a:r>
            <a:r>
              <a:rPr lang="en-US" sz="3900" dirty="0">
                <a:solidFill>
                  <a:srgbClr val="FFFF99"/>
                </a:solidFill>
              </a:rPr>
              <a:t>(28-35)</a:t>
            </a:r>
          </a:p>
          <a:p>
            <a:pPr marL="912813" lvl="1" indent="-454025">
              <a:spcBef>
                <a:spcPts val="600"/>
              </a:spcBef>
              <a:buFont typeface="+mj-lt"/>
              <a:buAutoNum type="alphaUcPeriod"/>
            </a:pPr>
            <a:r>
              <a:rPr lang="en-US" sz="3900" b="1" dirty="0"/>
              <a:t>The Lessons of History </a:t>
            </a:r>
            <a:r>
              <a:rPr lang="en-US" sz="3900" dirty="0">
                <a:solidFill>
                  <a:srgbClr val="FFFF99"/>
                </a:solidFill>
              </a:rPr>
              <a:t>(36-39)</a:t>
            </a:r>
          </a:p>
          <a:p>
            <a:pPr marL="457200" indent="-457200">
              <a:spcBef>
                <a:spcPts val="600"/>
              </a:spcBef>
              <a:buFont typeface="+mj-lt"/>
              <a:buAutoNum type="romanUcPeriod"/>
            </a:pPr>
            <a:r>
              <a:rPr lang="en-US" sz="4300" dirty="0">
                <a:solidFill>
                  <a:schemeClr val="bg1">
                    <a:lumMod val="65000"/>
                  </a:schemeClr>
                </a:solidFill>
              </a:rPr>
              <a:t>The Promise of Future Hope in the New Jerusalem </a:t>
            </a:r>
            <a:r>
              <a:rPr lang="en-US" sz="4300" dirty="0">
                <a:solidFill>
                  <a:srgbClr val="FFFF99"/>
                </a:solidFill>
              </a:rPr>
              <a:t>(40-66)</a:t>
            </a:r>
          </a:p>
          <a:p>
            <a:pPr marL="457200" indent="-457200">
              <a:buFont typeface="+mj-lt"/>
              <a:buAutoNum type="romanUcPeriod"/>
            </a:pPr>
            <a:endParaRPr lang="en-US" b="1" dirty="0"/>
          </a:p>
        </p:txBody>
      </p:sp>
    </p:spTree>
    <p:extLst>
      <p:ext uri="{BB962C8B-B14F-4D97-AF65-F5344CB8AC3E}">
        <p14:creationId xmlns:p14="http://schemas.microsoft.com/office/powerpoint/2010/main" val="11217526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119695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36:6</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Look, you must be trusting in Egypt</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that splintered reed staff. If someone leans on it for support, it punctures his hand and wounds him. That is what Pharaoh king of Egypt does to all who trust in him!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80599" y="1381411"/>
            <a:ext cx="8582802" cy="5168519"/>
          </a:xfrm>
        </p:spPr>
        <p:txBody>
          <a:bodyPr>
            <a:normAutofit/>
          </a:bodyPr>
          <a:lstStyle/>
          <a:p>
            <a:r>
              <a:rPr lang="en-US" dirty="0"/>
              <a:t>As their forefathers had once trusted Assyria, their worst enemy, to defeat Syria and Ephraim, so this generation trusted in Egypt, which had neither strength nor Judah’s best interests at heart. </a:t>
            </a:r>
          </a:p>
          <a:p>
            <a:r>
              <a:rPr lang="en-US" dirty="0"/>
              <a:t>Sometimes it is only our enemies who see the true folly of our behavior. </a:t>
            </a:r>
          </a:p>
          <a:p>
            <a:r>
              <a:rPr lang="en-US" dirty="0"/>
              <a:t>The people who refused to receive the godly instruction of  </a:t>
            </a:r>
            <a:r>
              <a:rPr lang="en-US" b="1" i="1" dirty="0"/>
              <a:t>Isaiah</a:t>
            </a:r>
            <a:r>
              <a:rPr lang="en-US" dirty="0"/>
              <a:t> are now forced to listen to the </a:t>
            </a:r>
            <a:r>
              <a:rPr lang="en-US" b="1" i="1" dirty="0"/>
              <a:t>same</a:t>
            </a:r>
            <a:r>
              <a:rPr lang="en-US" dirty="0"/>
              <a:t> instruction from the boastful lips of their </a:t>
            </a:r>
            <a:r>
              <a:rPr lang="en-US" b="1" i="1" dirty="0"/>
              <a:t>enemy</a:t>
            </a:r>
            <a:r>
              <a:rPr lang="en-US" dirty="0"/>
              <a:t>.</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The Book of Isaiah, Chapters 1–39 (</a:t>
            </a:r>
            <a:r>
              <a:rPr lang="en-US" sz="1800" dirty="0">
                <a:solidFill>
                  <a:prstClr val="white"/>
                </a:solidFill>
                <a:latin typeface="Calibri" panose="020F0502020204030204"/>
              </a:rPr>
              <a:t>The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NIC on the OT) (pp. 634-635). </a:t>
            </a:r>
          </a:p>
        </p:txBody>
      </p:sp>
    </p:spTree>
    <p:extLst>
      <p:ext uri="{BB962C8B-B14F-4D97-AF65-F5344CB8AC3E}">
        <p14:creationId xmlns:p14="http://schemas.microsoft.com/office/powerpoint/2010/main" val="389043857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138140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36:7</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Perhaps you will tell me, ‘We are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trusting in the </a:t>
            </a:r>
            <a:r>
              <a:rPr lang="en-US" sz="2400" i="1" dirty="0">
                <a:solidFill>
                  <a:schemeClr val="accent2"/>
                </a:solidFill>
                <a:latin typeface="Cambria" panose="02040503050406030204" pitchFamily="18" charset="0"/>
                <a:ea typeface="Cambria" panose="02040503050406030204" pitchFamily="18" charset="0"/>
                <a:cs typeface="+mn-cs"/>
              </a:rPr>
              <a:t>LORD</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our God.’ But Hezekiah is the one who eliminated his high places and altars and then told the people of Judah and Jerusalem, ‘You must worship at this altar.’</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80599" y="1483447"/>
            <a:ext cx="8582802" cy="5066483"/>
          </a:xfrm>
        </p:spPr>
        <p:txBody>
          <a:bodyPr>
            <a:normAutofit fontScale="92500"/>
          </a:bodyPr>
          <a:lstStyle/>
          <a:p>
            <a:r>
              <a:rPr lang="en-US" dirty="0"/>
              <a:t>Before proceeding further with his attack on their trust in Egypt, the chief adviser apparently feels it necessary to demolish the hope of </a:t>
            </a:r>
            <a:r>
              <a:rPr lang="en-US" b="1" i="1" dirty="0"/>
              <a:t>another</a:t>
            </a:r>
            <a:r>
              <a:rPr lang="en-US" dirty="0"/>
              <a:t> group of hearers who might dismiss his remarks about Egypt by saying that they are “</a:t>
            </a:r>
            <a:r>
              <a:rPr lang="en-US" i="1" dirty="0">
                <a:solidFill>
                  <a:srgbClr val="ED7D31">
                    <a:lumMod val="60000"/>
                    <a:lumOff val="40000"/>
                  </a:srgbClr>
                </a:solidFill>
                <a:latin typeface="Cambria" panose="02040503050406030204" pitchFamily="18" charset="0"/>
                <a:ea typeface="Cambria" panose="02040503050406030204" pitchFamily="18" charset="0"/>
              </a:rPr>
              <a:t>trusting in the LORD </a:t>
            </a:r>
            <a:r>
              <a:rPr lang="en-US" dirty="0"/>
              <a:t>”. </a:t>
            </a:r>
          </a:p>
          <a:p>
            <a:r>
              <a:rPr lang="en-US" dirty="0"/>
              <a:t>To them his response shows the care with which the Assyria kept track of events in countries under their dominion. </a:t>
            </a:r>
          </a:p>
          <a:p>
            <a:r>
              <a:rPr lang="en-US" dirty="0"/>
              <a:t>Hezekiah’s destruction of the worship centers outside Jerusalem must have seemed like a colossal blunder to the idolatrous and polytheistic Assyrians.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The Book of Isaiah, Chapters 1–39 (</a:t>
            </a:r>
            <a:r>
              <a:rPr lang="en-US" sz="1800" dirty="0">
                <a:solidFill>
                  <a:prstClr val="white"/>
                </a:solidFill>
                <a:latin typeface="Calibri" panose="020F0502020204030204"/>
              </a:rPr>
              <a:t>The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NIC on the OT) (pp. 636-637). </a:t>
            </a:r>
          </a:p>
        </p:txBody>
      </p:sp>
    </p:spTree>
    <p:extLst>
      <p:ext uri="{BB962C8B-B14F-4D97-AF65-F5344CB8AC3E}">
        <p14:creationId xmlns:p14="http://schemas.microsoft.com/office/powerpoint/2010/main" val="80446420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120480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36:7</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Perhaps you will tell me, ‘We are trusting in the LORD our God.’ But Hezekiah is the one who eliminated his high places and altars and then told the people of Judah and Jerusalem, ‘You must worship at this altar.’</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80599" y="1381411"/>
            <a:ext cx="8582802" cy="5168519"/>
          </a:xfrm>
        </p:spPr>
        <p:txBody>
          <a:bodyPr>
            <a:normAutofit/>
          </a:bodyPr>
          <a:lstStyle/>
          <a:p>
            <a:r>
              <a:rPr lang="en-US" sz="3600" dirty="0"/>
              <a:t>For them, the more places at which their god was worshiped, the more chance they had of getting their god to listen to them. </a:t>
            </a:r>
          </a:p>
          <a:p>
            <a:r>
              <a:rPr lang="en-US" sz="3600" dirty="0"/>
              <a:t>To limit the worship to one place could only lessen its power and possibly infuriate their god. </a:t>
            </a:r>
          </a:p>
          <a:p>
            <a:r>
              <a:rPr lang="en-US" sz="3600" dirty="0"/>
              <a:t>It is likely that the Assyrians also knew that a substantial number of Israelites felt the same way.</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The Book of Isaiah, Chapters 1–39 (</a:t>
            </a:r>
            <a:r>
              <a:rPr lang="en-US" sz="1800" dirty="0">
                <a:solidFill>
                  <a:prstClr val="white"/>
                </a:solidFill>
                <a:latin typeface="Calibri" panose="020F0502020204030204"/>
              </a:rPr>
              <a:t>The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NIC on the OT) (pp. 636-637). </a:t>
            </a:r>
          </a:p>
        </p:txBody>
      </p:sp>
    </p:spTree>
    <p:extLst>
      <p:ext uri="{BB962C8B-B14F-4D97-AF65-F5344CB8AC3E}">
        <p14:creationId xmlns:p14="http://schemas.microsoft.com/office/powerpoint/2010/main" val="281275593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120480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36:7</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Perhaps you will tell me, ‘We are trusting in the LORD our God.’ But Hezekiah is the one who eliminated his high places and altars and then told the people of Judah and Jerusalem, ‘You must worship at this altar.’</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80599" y="1306847"/>
            <a:ext cx="8582802" cy="5243084"/>
          </a:xfrm>
        </p:spPr>
        <p:txBody>
          <a:bodyPr>
            <a:normAutofit fontScale="92500" lnSpcReduction="20000"/>
          </a:bodyPr>
          <a:lstStyle/>
          <a:p>
            <a:r>
              <a:rPr lang="en-US" dirty="0"/>
              <a:t>Even years later, during the ministry of Jeremiah, many Judeans will </a:t>
            </a:r>
            <a:r>
              <a:rPr lang="en-US" b="1" i="1" dirty="0"/>
              <a:t>still</a:t>
            </a:r>
            <a:r>
              <a:rPr lang="en-US" dirty="0"/>
              <a:t> regret being prevented from sacrificing to their false gods:</a:t>
            </a:r>
          </a:p>
          <a:p>
            <a:pPr lvl="1"/>
            <a:r>
              <a:rPr lang="en-US" i="1" dirty="0">
                <a:solidFill>
                  <a:srgbClr val="ED7D31">
                    <a:lumMod val="60000"/>
                    <a:lumOff val="40000"/>
                  </a:srgbClr>
                </a:solidFill>
                <a:latin typeface="Cambria" panose="02040503050406030204" pitchFamily="18" charset="0"/>
                <a:ea typeface="Cambria" panose="02040503050406030204" pitchFamily="18" charset="0"/>
              </a:rPr>
              <a:t>We will not listen to what you claim the Lord has spoken to us! Instead we will do everything we vowed we would do. We will sacrifice and pour out drink offerings to the goddess called the Queen of Heaven just as we and our ancestors, our kings, and our leaders previously did in the towns of Judah and in the streets of Jerusalem. For then we had plenty of food, were well off, and had no troubles. But ever since we stopped sacrificing and pouring out drink offerings to the Queen of Heaven, we have been in great need. Our people have died in wars or of starvation. </a:t>
            </a:r>
            <a:r>
              <a:rPr lang="en-US" dirty="0"/>
              <a:t>(Jer 44:16-18)</a:t>
            </a:r>
          </a:p>
          <a:p>
            <a:r>
              <a:rPr lang="en-US" dirty="0"/>
              <a:t>So the Assyrian officer’s confident assertion probably touched a raw nerve of doubt with many of the people.</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The Book of Isaiah, Chapters 1–39 (</a:t>
            </a:r>
            <a:r>
              <a:rPr lang="en-US" sz="1800" dirty="0">
                <a:solidFill>
                  <a:prstClr val="white"/>
                </a:solidFill>
                <a:latin typeface="Calibri" panose="020F0502020204030204"/>
              </a:rPr>
              <a:t>The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NIC on the OT) (pp. 636-637). </a:t>
            </a:r>
          </a:p>
        </p:txBody>
      </p:sp>
    </p:spTree>
    <p:extLst>
      <p:ext uri="{BB962C8B-B14F-4D97-AF65-F5344CB8AC3E}">
        <p14:creationId xmlns:p14="http://schemas.microsoft.com/office/powerpoint/2010/main" val="123407825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149129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36:8</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Now make a deal with my master the king of Assyria, and I will give you 2,000 horses, provided you can find enough riders for them. </a:t>
            </a:r>
            <a:r>
              <a:rPr lang="en-US" sz="2400" b="0" baseline="30000" dirty="0">
                <a:solidFill>
                  <a:schemeClr val="bg1"/>
                </a:solidFill>
                <a:latin typeface="Cambria" panose="02040503050406030204" pitchFamily="18" charset="0"/>
                <a:ea typeface="Cambria" panose="02040503050406030204" pitchFamily="18" charset="0"/>
                <a:cs typeface="+mn-cs"/>
              </a:rPr>
              <a:t>9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Certainly you will not refuse one of my master’s minor officials and trust in Egypt for chariots and horsemen.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80599" y="1726764"/>
            <a:ext cx="8582802" cy="4823166"/>
          </a:xfrm>
        </p:spPr>
        <p:txBody>
          <a:bodyPr>
            <a:normAutofit/>
          </a:bodyPr>
          <a:lstStyle/>
          <a:p>
            <a:r>
              <a:rPr lang="en-US" sz="3600" dirty="0"/>
              <a:t>Having put any alternate views in doubt, the challenger now returns to the Egyptian question. </a:t>
            </a:r>
          </a:p>
          <a:p>
            <a:r>
              <a:rPr lang="en-US" sz="3600" dirty="0"/>
              <a:t>Little Judah had never had the wealth or the manpower to assemble a significant army of chariots and cavalry. </a:t>
            </a:r>
          </a:p>
          <a:p>
            <a:r>
              <a:rPr lang="en-US" sz="3600" dirty="0"/>
              <a:t>The Assyrian knows this, and offers, with sneering sarcasm, to meet the Judeans halfway.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The Book of Isaiah, Chapters 1–39 (</a:t>
            </a:r>
            <a:r>
              <a:rPr lang="en-US" sz="1800" dirty="0">
                <a:solidFill>
                  <a:prstClr val="white"/>
                </a:solidFill>
                <a:latin typeface="Calibri" panose="020F0502020204030204"/>
              </a:rPr>
              <a:t>The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NIC on the OT) (pp. 636-637). </a:t>
            </a:r>
          </a:p>
        </p:txBody>
      </p:sp>
    </p:spTree>
    <p:extLst>
      <p:ext uri="{BB962C8B-B14F-4D97-AF65-F5344CB8AC3E}">
        <p14:creationId xmlns:p14="http://schemas.microsoft.com/office/powerpoint/2010/main" val="403635887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149129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36:8</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Now make a deal with my master the king of Assyria, and I will give you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2,000 horses</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provided you can find enough riders for them. </a:t>
            </a:r>
            <a:r>
              <a:rPr lang="en-US" sz="2400" b="0" baseline="30000" dirty="0">
                <a:solidFill>
                  <a:schemeClr val="bg1"/>
                </a:solidFill>
                <a:latin typeface="Cambria" panose="02040503050406030204" pitchFamily="18" charset="0"/>
                <a:ea typeface="Cambria" panose="02040503050406030204" pitchFamily="18" charset="0"/>
                <a:cs typeface="+mn-cs"/>
              </a:rPr>
              <a:t>9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Certainly you will not refuse one of my master’s minor officials and trust in Egypt for chariots and horsemen.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80599" y="1726764"/>
            <a:ext cx="8582802" cy="4823166"/>
          </a:xfrm>
        </p:spPr>
        <p:txBody>
          <a:bodyPr>
            <a:normAutofit/>
          </a:bodyPr>
          <a:lstStyle/>
          <a:p>
            <a:r>
              <a:rPr lang="en-US" dirty="0"/>
              <a:t>The Assyrians are so powerful, they can afford to give Judah “</a:t>
            </a:r>
            <a:r>
              <a:rPr lang="en-US" i="1" dirty="0">
                <a:solidFill>
                  <a:srgbClr val="ED7D31">
                    <a:lumMod val="60000"/>
                    <a:lumOff val="40000"/>
                  </a:srgbClr>
                </a:solidFill>
                <a:latin typeface="Cambria" panose="02040503050406030204" pitchFamily="18" charset="0"/>
                <a:ea typeface="Cambria" panose="02040503050406030204" pitchFamily="18" charset="0"/>
              </a:rPr>
              <a:t>2,000 horses</a:t>
            </a:r>
            <a:r>
              <a:rPr lang="en-US" dirty="0"/>
              <a:t>” and still easily conquer the little Palestinian country. </a:t>
            </a:r>
          </a:p>
          <a:p>
            <a:r>
              <a:rPr lang="en-US" dirty="0"/>
              <a:t>Judah could not even put trained riders on their </a:t>
            </a:r>
            <a:r>
              <a:rPr lang="en-US" b="1" i="1" dirty="0"/>
              <a:t>own</a:t>
            </a:r>
            <a:r>
              <a:rPr lang="en-US" dirty="0"/>
              <a:t> horses, so what good is it to ask for Egyptian help? </a:t>
            </a:r>
          </a:p>
          <a:p>
            <a:r>
              <a:rPr lang="en-US" dirty="0"/>
              <a:t>The fact is, with or without Egypt’s aid, Judah is not strong enough to defy even the </a:t>
            </a:r>
            <a:r>
              <a:rPr lang="en-US" b="1" i="1" dirty="0"/>
              <a:t>lowest</a:t>
            </a:r>
            <a:r>
              <a:rPr lang="en-US" dirty="0"/>
              <a:t> of Sennacherib’s underlings, </a:t>
            </a:r>
            <a:r>
              <a:rPr lang="en-US" b="1" i="1" dirty="0"/>
              <a:t>let alone </a:t>
            </a:r>
            <a:r>
              <a:rPr lang="en-US" dirty="0"/>
              <a:t>the great king himself.</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The Book of Isaiah, Chapters 1–39 (</a:t>
            </a:r>
            <a:r>
              <a:rPr lang="en-US" sz="1800" dirty="0">
                <a:solidFill>
                  <a:prstClr val="white"/>
                </a:solidFill>
                <a:latin typeface="Calibri" panose="020F0502020204030204"/>
              </a:rPr>
              <a:t>The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NIC on the OT) (pp. 636-637). </a:t>
            </a:r>
          </a:p>
        </p:txBody>
      </p:sp>
    </p:spTree>
    <p:extLst>
      <p:ext uri="{BB962C8B-B14F-4D97-AF65-F5344CB8AC3E}">
        <p14:creationId xmlns:p14="http://schemas.microsoft.com/office/powerpoint/2010/main" val="103061076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116556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36:10</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Furthermore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it was by the command of the LORD that I marched up against this land to destroy it</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 LORD told me, “March up against this land and destroy it!”</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80599" y="1291148"/>
            <a:ext cx="8582802" cy="5258782"/>
          </a:xfrm>
        </p:spPr>
        <p:txBody>
          <a:bodyPr>
            <a:normAutofit/>
          </a:bodyPr>
          <a:lstStyle/>
          <a:p>
            <a:r>
              <a:rPr lang="en-US" sz="3600" dirty="0"/>
              <a:t>It isn’t just Assyria’s </a:t>
            </a:r>
            <a:r>
              <a:rPr lang="en-US" sz="3600" b="1" i="1" dirty="0"/>
              <a:t>strength</a:t>
            </a:r>
            <a:r>
              <a:rPr lang="en-US" sz="3600" dirty="0"/>
              <a:t> which will destroy Judah; it is her own God’s will! </a:t>
            </a:r>
          </a:p>
          <a:p>
            <a:r>
              <a:rPr lang="en-US" sz="3600" dirty="0"/>
              <a:t>It is not particularly surprising that the chief adviser would say this. </a:t>
            </a:r>
          </a:p>
          <a:p>
            <a:r>
              <a:rPr lang="en-US" sz="3600" dirty="0"/>
              <a:t>Other evidence from the ancient Near East shows that it was not unusual for a conqueror to claim that his conquest was made possible because the god of those who had been defeated had joined the side of the conqueror.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The Book of Isaiah, Chapters 1–39 (</a:t>
            </a:r>
            <a:r>
              <a:rPr lang="en-US" sz="1800" dirty="0">
                <a:solidFill>
                  <a:prstClr val="white"/>
                </a:solidFill>
                <a:latin typeface="Calibri" panose="020F0502020204030204"/>
              </a:rPr>
              <a:t>The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NIC on the OT) (pp. 636-638). </a:t>
            </a:r>
          </a:p>
        </p:txBody>
      </p:sp>
    </p:spTree>
    <p:extLst>
      <p:ext uri="{BB962C8B-B14F-4D97-AF65-F5344CB8AC3E}">
        <p14:creationId xmlns:p14="http://schemas.microsoft.com/office/powerpoint/2010/main" val="27454839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116556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36:10</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Furthermore it was by the command of the LORD that I marched up against this land to destroy it. The LORD told me, “March up against this land and destroy it!”</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80599" y="1291148"/>
            <a:ext cx="8582802" cy="5258782"/>
          </a:xfrm>
        </p:spPr>
        <p:txBody>
          <a:bodyPr>
            <a:normAutofit lnSpcReduction="10000"/>
          </a:bodyPr>
          <a:lstStyle/>
          <a:p>
            <a:r>
              <a:rPr lang="en-US" dirty="0"/>
              <a:t>We don’t know for sure whether the Assyrians were aware of Isaiah’s claim that God would use the Assyrians to punish his people: </a:t>
            </a:r>
          </a:p>
          <a:p>
            <a:pPr lvl="1"/>
            <a:r>
              <a:rPr lang="en-US" sz="2700" i="1" dirty="0">
                <a:solidFill>
                  <a:srgbClr val="ED7D31">
                    <a:lumMod val="60000"/>
                    <a:lumOff val="40000"/>
                  </a:srgbClr>
                </a:solidFill>
                <a:latin typeface="Cambria" panose="02040503050406030204" pitchFamily="18" charset="0"/>
                <a:ea typeface="Cambria" panose="02040503050406030204" pitchFamily="18" charset="0"/>
              </a:rPr>
              <a:t>So look, </a:t>
            </a:r>
            <a:r>
              <a:rPr lang="en-US" sz="2700" b="1" i="1" dirty="0">
                <a:solidFill>
                  <a:schemeClr val="accent2"/>
                </a:solidFill>
                <a:latin typeface="Cambria" panose="02040503050406030204" pitchFamily="18" charset="0"/>
                <a:ea typeface="Cambria" panose="02040503050406030204" pitchFamily="18" charset="0"/>
              </a:rPr>
              <a:t>the Lord is bringing </a:t>
            </a:r>
            <a:r>
              <a:rPr lang="en-US" sz="2700" i="1" dirty="0">
                <a:solidFill>
                  <a:srgbClr val="ED7D31">
                    <a:lumMod val="60000"/>
                    <a:lumOff val="40000"/>
                  </a:srgbClr>
                </a:solidFill>
                <a:latin typeface="Cambria" panose="02040503050406030204" pitchFamily="18" charset="0"/>
                <a:ea typeface="Cambria" panose="02040503050406030204" pitchFamily="18" charset="0"/>
              </a:rPr>
              <a:t>up against [these people] </a:t>
            </a:r>
            <a:r>
              <a:rPr lang="en-US" sz="2700" b="1" i="1" dirty="0">
                <a:solidFill>
                  <a:schemeClr val="accent2"/>
                </a:solidFill>
                <a:latin typeface="Cambria" panose="02040503050406030204" pitchFamily="18" charset="0"/>
                <a:ea typeface="Cambria" panose="02040503050406030204" pitchFamily="18" charset="0"/>
              </a:rPr>
              <a:t>the king of Assyria </a:t>
            </a:r>
            <a:r>
              <a:rPr lang="en-US" sz="2700" i="1" dirty="0">
                <a:solidFill>
                  <a:srgbClr val="ED7D31">
                    <a:lumMod val="60000"/>
                    <a:lumOff val="40000"/>
                  </a:srgbClr>
                </a:solidFill>
                <a:latin typeface="Cambria" panose="02040503050406030204" pitchFamily="18" charset="0"/>
                <a:ea typeface="Cambria" panose="02040503050406030204" pitchFamily="18" charset="0"/>
              </a:rPr>
              <a:t>and all his majestic power. </a:t>
            </a:r>
            <a:r>
              <a:rPr lang="en-US" dirty="0"/>
              <a:t>(8:7)</a:t>
            </a:r>
          </a:p>
          <a:p>
            <a:pPr lvl="1"/>
            <a:r>
              <a:rPr lang="en-US" sz="2700" b="1" i="1" dirty="0">
                <a:solidFill>
                  <a:schemeClr val="accent2"/>
                </a:solidFill>
                <a:latin typeface="Cambria" panose="02040503050406030204" pitchFamily="18" charset="0"/>
                <a:ea typeface="Cambria" panose="02040503050406030204" pitchFamily="18" charset="0"/>
              </a:rPr>
              <a:t>Beware</a:t>
            </a:r>
            <a:r>
              <a:rPr lang="en-US" sz="2700" i="1" dirty="0">
                <a:solidFill>
                  <a:srgbClr val="ED7D31">
                    <a:lumMod val="60000"/>
                    <a:lumOff val="40000"/>
                  </a:srgbClr>
                </a:solidFill>
                <a:latin typeface="Cambria" panose="02040503050406030204" pitchFamily="18" charset="0"/>
                <a:ea typeface="Cambria" panose="02040503050406030204" pitchFamily="18" charset="0"/>
              </a:rPr>
              <a:t>, </a:t>
            </a:r>
            <a:r>
              <a:rPr lang="en-US" sz="2700" b="1" i="1" dirty="0">
                <a:solidFill>
                  <a:schemeClr val="accent2"/>
                </a:solidFill>
                <a:latin typeface="Cambria" panose="02040503050406030204" pitchFamily="18" charset="0"/>
                <a:ea typeface="Cambria" panose="02040503050406030204" pitchFamily="18" charset="0"/>
              </a:rPr>
              <a:t>Assyria</a:t>
            </a:r>
            <a:r>
              <a:rPr lang="en-US" sz="2700" i="1" dirty="0">
                <a:solidFill>
                  <a:srgbClr val="ED7D31">
                    <a:lumMod val="60000"/>
                    <a:lumOff val="40000"/>
                  </a:srgbClr>
                </a:solidFill>
                <a:latin typeface="Cambria" panose="02040503050406030204" pitchFamily="18" charset="0"/>
                <a:ea typeface="Cambria" panose="02040503050406030204" pitchFamily="18" charset="0"/>
              </a:rPr>
              <a:t>, the club I use to vent my anger, a cudgel with which I angrily punish… </a:t>
            </a:r>
            <a:r>
              <a:rPr lang="en-US" sz="2700" b="1" i="1" dirty="0">
                <a:solidFill>
                  <a:schemeClr val="accent2"/>
                </a:solidFill>
                <a:latin typeface="Cambria" panose="02040503050406030204" pitchFamily="18" charset="0"/>
                <a:ea typeface="Cambria" panose="02040503050406030204" pitchFamily="18" charset="0"/>
              </a:rPr>
              <a:t>I ordered him to attack the people with whom I was angry</a:t>
            </a:r>
            <a:r>
              <a:rPr lang="en-US" sz="2700" i="1" dirty="0">
                <a:solidFill>
                  <a:srgbClr val="ED7D31">
                    <a:lumMod val="60000"/>
                    <a:lumOff val="40000"/>
                  </a:srgbClr>
                </a:solidFill>
                <a:latin typeface="Cambria" panose="02040503050406030204" pitchFamily="18" charset="0"/>
                <a:ea typeface="Cambria" panose="02040503050406030204" pitchFamily="18" charset="0"/>
              </a:rPr>
              <a:t>, to take plunder and to carry away loot, to trample them down like dirt in the streets. </a:t>
            </a:r>
            <a:r>
              <a:rPr lang="en-US" dirty="0"/>
              <a:t>(10:5-6)</a:t>
            </a:r>
          </a:p>
          <a:p>
            <a:r>
              <a:rPr lang="en-US" dirty="0"/>
              <a:t>But the </a:t>
            </a:r>
            <a:r>
              <a:rPr lang="en-US" b="1" i="1" dirty="0"/>
              <a:t>Jews</a:t>
            </a:r>
            <a:r>
              <a:rPr lang="en-US" dirty="0"/>
              <a:t> were aware, and the chief adviser’s echoing of the prophet’s words must have given them a feeling of utter </a:t>
            </a:r>
            <a:r>
              <a:rPr lang="en-US" dirty="0" err="1"/>
              <a:t>hopelesness</a:t>
            </a:r>
            <a:r>
              <a:rPr lang="en-US" dirty="0"/>
              <a:t>.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The Book of Isaiah, Chapters 1–39 (</a:t>
            </a:r>
            <a:r>
              <a:rPr lang="en-US" sz="1800" dirty="0">
                <a:solidFill>
                  <a:prstClr val="white"/>
                </a:solidFill>
                <a:latin typeface="Calibri" panose="020F0502020204030204"/>
              </a:rPr>
              <a:t>The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NIC on the OT) (pp. 636-638). </a:t>
            </a:r>
          </a:p>
        </p:txBody>
      </p:sp>
    </p:spTree>
    <p:extLst>
      <p:ext uri="{BB962C8B-B14F-4D97-AF65-F5344CB8AC3E}">
        <p14:creationId xmlns:p14="http://schemas.microsoft.com/office/powerpoint/2010/main" val="245746591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188719"/>
          </a:xfrm>
        </p:spPr>
        <p:txBody>
          <a:bodyPr>
            <a:noAutofit/>
          </a:bodyPr>
          <a:lstStyle/>
          <a:p>
            <a:r>
              <a:rPr lang="en-US" sz="4400" dirty="0"/>
              <a:t>Next Time</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4" y="1284315"/>
            <a:ext cx="8525487" cy="5353398"/>
          </a:xfrm>
        </p:spPr>
        <p:txBody>
          <a:bodyPr>
            <a:normAutofit/>
          </a:bodyPr>
          <a:lstStyle/>
          <a:p>
            <a:pPr marL="0" indent="0">
              <a:buNone/>
            </a:pPr>
            <a:r>
              <a:rPr lang="en-US" sz="3600" dirty="0"/>
              <a:t>I plan to look at the Chief Adviser’s </a:t>
            </a:r>
            <a:r>
              <a:rPr lang="en-US" sz="3600" b="1" i="1" dirty="0"/>
              <a:t>second</a:t>
            </a:r>
            <a:r>
              <a:rPr lang="en-US" sz="3600" dirty="0"/>
              <a:t> speech in </a:t>
            </a:r>
            <a:r>
              <a:rPr lang="en-US" sz="3600" dirty="0">
                <a:solidFill>
                  <a:srgbClr val="FFFF99"/>
                </a:solidFill>
              </a:rPr>
              <a:t>Isaiah 36:11-22 </a:t>
            </a:r>
            <a:r>
              <a:rPr lang="en-US" sz="3600" dirty="0"/>
              <a:t>where he </a:t>
            </a:r>
            <a:r>
              <a:rPr lang="en-US" sz="3600" b="1" i="1" dirty="0"/>
              <a:t>directly</a:t>
            </a:r>
            <a:r>
              <a:rPr lang="en-US" sz="3600" dirty="0"/>
              <a:t> addresses the people sitting on the wall.</a:t>
            </a:r>
          </a:p>
          <a:p>
            <a:pPr marL="0" indent="0">
              <a:buNone/>
            </a:pPr>
            <a:endParaRPr lang="en-US" sz="3600" dirty="0"/>
          </a:p>
          <a:p>
            <a:pPr marL="0" indent="0">
              <a:buNone/>
            </a:pPr>
            <a:r>
              <a:rPr lang="en-US" dirty="0"/>
              <a:t> </a:t>
            </a:r>
          </a:p>
        </p:txBody>
      </p:sp>
    </p:spTree>
    <p:extLst>
      <p:ext uri="{BB962C8B-B14F-4D97-AF65-F5344CB8AC3E}">
        <p14:creationId xmlns:p14="http://schemas.microsoft.com/office/powerpoint/2010/main" val="35829564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421265659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757419"/>
          </a:xfrm>
        </p:spPr>
        <p:txBody>
          <a:bodyPr>
            <a:noAutofit/>
          </a:bodyPr>
          <a:lstStyle/>
          <a:p>
            <a:r>
              <a:rPr lang="en-US" sz="4000" dirty="0"/>
              <a:t>The Lessons of History (Isaiah 36-39)</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05740" y="863382"/>
            <a:ext cx="8745961" cy="5725792"/>
          </a:xfrm>
        </p:spPr>
        <p:txBody>
          <a:bodyPr>
            <a:normAutofit/>
          </a:bodyPr>
          <a:lstStyle/>
          <a:p>
            <a:pPr marL="800100" indent="-571500">
              <a:spcBef>
                <a:spcPts val="600"/>
              </a:spcBef>
            </a:pPr>
            <a:r>
              <a:rPr lang="en-US" sz="3600" dirty="0"/>
              <a:t>One of the major questions that Isaiah has raised is throughout the book is this: Will the people of God put their trust in the </a:t>
            </a:r>
            <a:r>
              <a:rPr lang="en-US" sz="3600" b="1" i="1" dirty="0"/>
              <a:t>LORD</a:t>
            </a:r>
            <a:r>
              <a:rPr lang="en-US" sz="3600" dirty="0"/>
              <a:t> or in </a:t>
            </a:r>
            <a:r>
              <a:rPr lang="en-US" sz="3600" b="1" i="1" dirty="0"/>
              <a:t>other nations</a:t>
            </a:r>
            <a:r>
              <a:rPr lang="en-US" sz="3600" dirty="0"/>
              <a:t>?</a:t>
            </a:r>
          </a:p>
          <a:p>
            <a:pPr marL="1143000" lvl="1" indent="-571500">
              <a:spcBef>
                <a:spcPts val="600"/>
              </a:spcBef>
            </a:pPr>
            <a:r>
              <a:rPr lang="en-US" sz="3200" dirty="0">
                <a:solidFill>
                  <a:srgbClr val="FFFF99"/>
                </a:solidFill>
              </a:rPr>
              <a:t>Isaiah 7-12 </a:t>
            </a:r>
            <a:r>
              <a:rPr lang="en-US" sz="3200" dirty="0"/>
              <a:t>showed the foolishness of </a:t>
            </a:r>
            <a:r>
              <a:rPr lang="en-US" sz="3200" b="1" i="1" dirty="0"/>
              <a:t>Ahaz</a:t>
            </a:r>
            <a:r>
              <a:rPr lang="en-US" sz="3200" dirty="0"/>
              <a:t> as he put </a:t>
            </a:r>
            <a:r>
              <a:rPr lang="en-US" sz="3200" b="1" i="1" dirty="0"/>
              <a:t>his</a:t>
            </a:r>
            <a:r>
              <a:rPr lang="en-US" sz="3200" dirty="0"/>
              <a:t> trust in </a:t>
            </a:r>
            <a:r>
              <a:rPr lang="en-US" sz="3200" b="1" i="1" dirty="0"/>
              <a:t>Assyria.</a:t>
            </a:r>
          </a:p>
          <a:p>
            <a:pPr marL="1143000" lvl="1" indent="-571500">
              <a:spcBef>
                <a:spcPts val="600"/>
              </a:spcBef>
            </a:pPr>
            <a:r>
              <a:rPr lang="en-US" sz="3200" dirty="0">
                <a:solidFill>
                  <a:srgbClr val="FFFF99"/>
                </a:solidFill>
              </a:rPr>
              <a:t>Isaiah 13-27 </a:t>
            </a:r>
            <a:r>
              <a:rPr lang="en-US" sz="3200" dirty="0"/>
              <a:t>showed that God is LORD and judge of </a:t>
            </a:r>
            <a:r>
              <a:rPr lang="en-US" sz="3200" b="1" i="1" dirty="0"/>
              <a:t>all</a:t>
            </a:r>
            <a:r>
              <a:rPr lang="en-US" sz="3200" dirty="0"/>
              <a:t> the nations.</a:t>
            </a:r>
          </a:p>
          <a:p>
            <a:pPr marL="1143000" lvl="1" indent="-571500">
              <a:spcBef>
                <a:spcPts val="600"/>
              </a:spcBef>
            </a:pPr>
            <a:r>
              <a:rPr lang="en-US" sz="3200" dirty="0">
                <a:solidFill>
                  <a:srgbClr val="FFFF99"/>
                </a:solidFill>
              </a:rPr>
              <a:t>Isaiah 28-35 </a:t>
            </a:r>
            <a:r>
              <a:rPr lang="en-US" sz="3200" dirty="0"/>
              <a:t>showed the foolishness of the spiritually blind </a:t>
            </a:r>
            <a:r>
              <a:rPr lang="en-US" sz="3200" b="1" i="1" dirty="0"/>
              <a:t>Jewish people </a:t>
            </a:r>
            <a:r>
              <a:rPr lang="en-US" sz="3200" dirty="0"/>
              <a:t>and their leaders as they put their trust in </a:t>
            </a:r>
            <a:r>
              <a:rPr lang="en-US" sz="3200" b="1" i="1" dirty="0"/>
              <a:t>Egypt</a:t>
            </a:r>
            <a:r>
              <a:rPr lang="en-US" sz="3200" dirty="0"/>
              <a:t>.</a:t>
            </a:r>
          </a:p>
          <a:p>
            <a:pPr marL="800100" indent="-571500">
              <a:spcBef>
                <a:spcPts val="600"/>
              </a:spcBef>
            </a:pPr>
            <a:endParaRPr lang="en-US" sz="3100" dirty="0"/>
          </a:p>
          <a:p>
            <a:pPr marL="1143000" lvl="1" indent="-571500">
              <a:spcBef>
                <a:spcPts val="600"/>
              </a:spcBef>
            </a:pPr>
            <a:endParaRPr lang="en-US" sz="3100" dirty="0"/>
          </a:p>
          <a:p>
            <a:pPr marL="1143000" lvl="1" indent="-571500">
              <a:spcBef>
                <a:spcPts val="600"/>
              </a:spcBef>
            </a:pPr>
            <a:endParaRPr lang="en-US" sz="3100" dirty="0"/>
          </a:p>
        </p:txBody>
      </p:sp>
      <p:sp>
        <p:nvSpPr>
          <p:cNvPr id="5" name="TextBox 4">
            <a:extLst>
              <a:ext uri="{FF2B5EF4-FFF2-40B4-BE49-F238E27FC236}">
                <a16:creationId xmlns:a16="http://schemas.microsoft.com/office/drawing/2014/main" id="{473CEB4F-3DFA-912D-B3D0-4705330BCE2B}"/>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Isaiah (The NIV Application Commentary)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(pp. 398-399). </a:t>
            </a:r>
          </a:p>
        </p:txBody>
      </p:sp>
    </p:spTree>
    <p:extLst>
      <p:ext uri="{BB962C8B-B14F-4D97-AF65-F5344CB8AC3E}">
        <p14:creationId xmlns:p14="http://schemas.microsoft.com/office/powerpoint/2010/main" val="170002573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19981"/>
          </a:xfrm>
        </p:spPr>
        <p:txBody>
          <a:bodyPr>
            <a:normAutofit/>
          </a:bodyPr>
          <a:lstStyle/>
          <a:p>
            <a:r>
              <a:rPr lang="en-US" sz="4000" b="1" dirty="0"/>
              <a:t>Class Discussion Time</a:t>
            </a:r>
          </a:p>
        </p:txBody>
      </p:sp>
      <p:sp>
        <p:nvSpPr>
          <p:cNvPr id="4" name="Content Placeholder 3"/>
          <p:cNvSpPr>
            <a:spLocks noGrp="1"/>
          </p:cNvSpPr>
          <p:nvPr>
            <p:ph idx="1"/>
          </p:nvPr>
        </p:nvSpPr>
        <p:spPr>
          <a:xfrm>
            <a:off x="31630" y="788817"/>
            <a:ext cx="8991600" cy="6069183"/>
          </a:xfrm>
        </p:spPr>
        <p:txBody>
          <a:bodyPr>
            <a:normAutofit/>
          </a:bodyPr>
          <a:lstStyle/>
          <a:p>
            <a:r>
              <a:rPr lang="en-US" sz="3200" dirty="0"/>
              <a:t>Today we have seen an enemy of God “getting in the face” of the citizens of Jerusalem and ridiculing them with seemingly irrefutable arguments, sneering sarcasm, and great confidence.</a:t>
            </a:r>
          </a:p>
          <a:p>
            <a:r>
              <a:rPr lang="en-US" sz="3200" dirty="0"/>
              <a:t>Have you ever been placed in a situation like this in your Christian life – or maybe seen other Christians subjected to such an attack?</a:t>
            </a:r>
          </a:p>
          <a:p>
            <a:r>
              <a:rPr lang="en-US" sz="3200" dirty="0"/>
              <a:t>If so, tell us what you saw and how you think it went versus maybe how you </a:t>
            </a:r>
            <a:r>
              <a:rPr lang="en-US" sz="3200" b="1" i="1" dirty="0"/>
              <a:t>wish</a:t>
            </a:r>
            <a:r>
              <a:rPr lang="en-US" sz="3200" dirty="0"/>
              <a:t> it might have gone.</a:t>
            </a:r>
          </a:p>
          <a:p>
            <a:endParaRPr lang="en-US" sz="3200" dirty="0"/>
          </a:p>
          <a:p>
            <a:pPr lvl="0"/>
            <a:endParaRPr lang="en-US" dirty="0"/>
          </a:p>
        </p:txBody>
      </p:sp>
    </p:spTree>
    <p:extLst>
      <p:ext uri="{BB962C8B-B14F-4D97-AF65-F5344CB8AC3E}">
        <p14:creationId xmlns:p14="http://schemas.microsoft.com/office/powerpoint/2010/main" val="6397992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757419"/>
          </a:xfrm>
        </p:spPr>
        <p:txBody>
          <a:bodyPr>
            <a:noAutofit/>
          </a:bodyPr>
          <a:lstStyle/>
          <a:p>
            <a:r>
              <a:rPr lang="en-US" sz="4000" dirty="0"/>
              <a:t>The Lessons of History (Isaiah 36-39)</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05740" y="863382"/>
            <a:ext cx="8745961" cy="5725792"/>
          </a:xfrm>
        </p:spPr>
        <p:txBody>
          <a:bodyPr>
            <a:normAutofit fontScale="92500" lnSpcReduction="20000"/>
          </a:bodyPr>
          <a:lstStyle/>
          <a:p>
            <a:pPr marL="800100" indent="-571500">
              <a:spcBef>
                <a:spcPts val="600"/>
              </a:spcBef>
            </a:pPr>
            <a:r>
              <a:rPr lang="en-US" sz="3600" dirty="0"/>
              <a:t>After these lessons in trust, the test as to whether to trust the LORD or the nations is administered once again, this time to King Hezekiah. </a:t>
            </a:r>
          </a:p>
          <a:p>
            <a:pPr marL="800100" indent="-571500">
              <a:spcBef>
                <a:spcPts val="600"/>
              </a:spcBef>
            </a:pPr>
            <a:r>
              <a:rPr lang="en-US" sz="3600" dirty="0">
                <a:solidFill>
                  <a:srgbClr val="FFFF99"/>
                </a:solidFill>
              </a:rPr>
              <a:t>Isaiah 36-39 </a:t>
            </a:r>
            <a:r>
              <a:rPr lang="en-US" sz="3600" dirty="0"/>
              <a:t>is not just a historical appendix – These chapters are the </a:t>
            </a:r>
            <a:r>
              <a:rPr lang="en-US" sz="3600" b="1" i="1" dirty="0"/>
              <a:t>climax</a:t>
            </a:r>
            <a:r>
              <a:rPr lang="en-US" sz="3600" dirty="0"/>
              <a:t> of the whole argument of the book up to this point. </a:t>
            </a:r>
          </a:p>
          <a:p>
            <a:pPr marL="800100" indent="-571500">
              <a:spcBef>
                <a:spcPts val="600"/>
              </a:spcBef>
            </a:pPr>
            <a:r>
              <a:rPr lang="en-US" sz="3600" dirty="0"/>
              <a:t>Isaiah has asserted over and over that God can be trusted. </a:t>
            </a:r>
          </a:p>
          <a:p>
            <a:pPr marL="800100" indent="-571500">
              <a:spcBef>
                <a:spcPts val="600"/>
              </a:spcBef>
            </a:pPr>
            <a:r>
              <a:rPr lang="en-US" sz="3600" dirty="0"/>
              <a:t>But is that all just rhetoric? Are they just words that have no historical significance? </a:t>
            </a:r>
          </a:p>
          <a:p>
            <a:pPr marL="800100" indent="-571500">
              <a:spcBef>
                <a:spcPts val="600"/>
              </a:spcBef>
            </a:pPr>
            <a:r>
              <a:rPr lang="en-US" sz="3600" dirty="0"/>
              <a:t>No! Everything the prophet has said is true. The only question is whether anyone is listening or not.</a:t>
            </a:r>
          </a:p>
        </p:txBody>
      </p:sp>
      <p:sp>
        <p:nvSpPr>
          <p:cNvPr id="5" name="TextBox 4">
            <a:extLst>
              <a:ext uri="{FF2B5EF4-FFF2-40B4-BE49-F238E27FC236}">
                <a16:creationId xmlns:a16="http://schemas.microsoft.com/office/drawing/2014/main" id="{473CEB4F-3DFA-912D-B3D0-4705330BCE2B}"/>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Isaiah (The NIV Application Commentary)</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398-399).</a:t>
            </a:r>
          </a:p>
        </p:txBody>
      </p:sp>
    </p:spTree>
    <p:extLst>
      <p:ext uri="{BB962C8B-B14F-4D97-AF65-F5344CB8AC3E}">
        <p14:creationId xmlns:p14="http://schemas.microsoft.com/office/powerpoint/2010/main" val="17228545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757419"/>
          </a:xfrm>
        </p:spPr>
        <p:txBody>
          <a:bodyPr>
            <a:noAutofit/>
          </a:bodyPr>
          <a:lstStyle/>
          <a:p>
            <a:r>
              <a:rPr lang="en-US" sz="4000" dirty="0"/>
              <a:t>The Lessons of History (Isaiah 36-39)</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05740" y="686780"/>
            <a:ext cx="8745961" cy="5902393"/>
          </a:xfrm>
        </p:spPr>
        <p:txBody>
          <a:bodyPr>
            <a:normAutofit fontScale="85000" lnSpcReduction="10000"/>
          </a:bodyPr>
          <a:lstStyle/>
          <a:p>
            <a:pPr marL="800100" indent="-571500">
              <a:spcBef>
                <a:spcPts val="600"/>
              </a:spcBef>
            </a:pPr>
            <a:r>
              <a:rPr lang="en-US" sz="3600" dirty="0"/>
              <a:t>The text of Isaiah 36:1-39:8 is </a:t>
            </a:r>
            <a:r>
              <a:rPr lang="en-US" sz="3600" b="1" i="1" dirty="0"/>
              <a:t>nearly identical </a:t>
            </a:r>
            <a:r>
              <a:rPr lang="en-US" sz="3600" dirty="0"/>
              <a:t>to the text of 2 Kings 18:13-20:21 with only </a:t>
            </a:r>
            <a:r>
              <a:rPr lang="en-US" sz="3600" b="1" i="1" dirty="0"/>
              <a:t>slight</a:t>
            </a:r>
            <a:r>
              <a:rPr lang="en-US" sz="3600" dirty="0"/>
              <a:t> variations – the most significant ones being:</a:t>
            </a:r>
          </a:p>
          <a:p>
            <a:pPr marL="1143000" lvl="1" indent="-342900">
              <a:spcBef>
                <a:spcPts val="600"/>
              </a:spcBef>
            </a:pPr>
            <a:r>
              <a:rPr lang="en-US" sz="3200" dirty="0"/>
              <a:t>Hezekiah’s surrender to the King of Assyria appears </a:t>
            </a:r>
            <a:r>
              <a:rPr lang="en-US" sz="3200" b="1" i="1" dirty="0"/>
              <a:t>only</a:t>
            </a:r>
            <a:r>
              <a:rPr lang="en-US" sz="3200" dirty="0"/>
              <a:t> in 2 Kings 18:14-16.</a:t>
            </a:r>
          </a:p>
          <a:p>
            <a:pPr marL="1143000" lvl="1" indent="-342900">
              <a:spcBef>
                <a:spcPts val="600"/>
              </a:spcBef>
            </a:pPr>
            <a:r>
              <a:rPr lang="en-US" sz="3200" dirty="0"/>
              <a:t>Hezekiah’s prayer is </a:t>
            </a:r>
            <a:r>
              <a:rPr lang="en-US" sz="3200" b="1" i="1" dirty="0"/>
              <a:t>only</a:t>
            </a:r>
            <a:r>
              <a:rPr lang="en-US" sz="3200" dirty="0"/>
              <a:t> in Isaiah 38:10-20</a:t>
            </a:r>
          </a:p>
          <a:p>
            <a:pPr marL="1143000" lvl="1" indent="-342900">
              <a:spcBef>
                <a:spcPts val="600"/>
              </a:spcBef>
            </a:pPr>
            <a:r>
              <a:rPr lang="en-US" sz="3200" dirty="0"/>
              <a:t>Only 2 Kings 18:17 mentions that the “</a:t>
            </a:r>
            <a:r>
              <a:rPr lang="nl-NL" sz="3200" i="1" dirty="0">
                <a:solidFill>
                  <a:srgbClr val="F4B183"/>
                </a:solidFill>
                <a:latin typeface="Cambria" panose="02040503050406030204" pitchFamily="18" charset="0"/>
                <a:ea typeface="Cambria" panose="02040503050406030204" pitchFamily="18" charset="0"/>
              </a:rPr>
              <a:t>commanding general</a:t>
            </a:r>
            <a:r>
              <a:rPr lang="en-US" sz="3200" dirty="0"/>
              <a:t>” also came to speak at the gate of Jerusalem.</a:t>
            </a:r>
          </a:p>
          <a:p>
            <a:pPr marL="800100" indent="-571500">
              <a:spcBef>
                <a:spcPts val="600"/>
              </a:spcBef>
            </a:pPr>
            <a:r>
              <a:rPr lang="en-US" sz="3600" dirty="0"/>
              <a:t>It is impossible to know for sure whether Isaiah borrowed from 2 Kings, or visa versa – or whether both are drawn from a third source.</a:t>
            </a:r>
          </a:p>
          <a:p>
            <a:pPr marL="800100" indent="-571500">
              <a:spcBef>
                <a:spcPts val="600"/>
              </a:spcBef>
            </a:pPr>
            <a:r>
              <a:rPr lang="en-US" sz="3600" dirty="0"/>
              <a:t>But, as we have observed before when similar questions arose – it really doesn’t matter since it is all given by inspiration of the Holy Spirit!</a:t>
            </a:r>
          </a:p>
          <a:p>
            <a:pPr marL="800100" indent="-571500">
              <a:spcBef>
                <a:spcPts val="600"/>
              </a:spcBef>
            </a:pPr>
            <a:endParaRPr lang="en-US" sz="3600" dirty="0"/>
          </a:p>
          <a:p>
            <a:pPr marL="800100" indent="-571500">
              <a:spcBef>
                <a:spcPts val="600"/>
              </a:spcBef>
            </a:pPr>
            <a:endParaRPr lang="en-US" sz="3600" dirty="0"/>
          </a:p>
        </p:txBody>
      </p:sp>
      <p:sp>
        <p:nvSpPr>
          <p:cNvPr id="5" name="TextBox 4">
            <a:extLst>
              <a:ext uri="{FF2B5EF4-FFF2-40B4-BE49-F238E27FC236}">
                <a16:creationId xmlns:a16="http://schemas.microsoft.com/office/drawing/2014/main" id="{473CEB4F-3DFA-912D-B3D0-4705330BCE2B}"/>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rPr>
              <a:t>Wegner, Paul D. – </a:t>
            </a:r>
            <a:r>
              <a:rPr lang="en-US" i="1" dirty="0">
                <a:solidFill>
                  <a:prstClr val="white"/>
                </a:solidFill>
              </a:rPr>
              <a:t>Isaiah An Introduction and Commentary – </a:t>
            </a:r>
            <a:r>
              <a:rPr lang="en-US" dirty="0">
                <a:solidFill>
                  <a:prstClr val="white"/>
                </a:solidFill>
              </a:rPr>
              <a:t>Tyndale OT Commentaries</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5478024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757419"/>
          </a:xfrm>
        </p:spPr>
        <p:txBody>
          <a:bodyPr>
            <a:noAutofit/>
          </a:bodyPr>
          <a:lstStyle/>
          <a:p>
            <a:r>
              <a:rPr lang="en-US" sz="4000" dirty="0"/>
              <a:t>The Lessons of History (Isaiah 36-39)</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05740" y="863382"/>
            <a:ext cx="8745961" cy="5725792"/>
          </a:xfrm>
        </p:spPr>
        <p:txBody>
          <a:bodyPr>
            <a:normAutofit fontScale="92500" lnSpcReduction="10000"/>
          </a:bodyPr>
          <a:lstStyle/>
          <a:p>
            <a:pPr marL="800100" indent="-571500">
              <a:spcBef>
                <a:spcPts val="600"/>
              </a:spcBef>
            </a:pPr>
            <a:r>
              <a:rPr lang="en-US" sz="3600" dirty="0">
                <a:solidFill>
                  <a:srgbClr val="FFFF99"/>
                </a:solidFill>
              </a:rPr>
              <a:t>Isaiah 36-39 </a:t>
            </a:r>
            <a:r>
              <a:rPr lang="en-US" sz="3600" dirty="0"/>
              <a:t>can be divided into </a:t>
            </a:r>
            <a:r>
              <a:rPr lang="en-US" sz="3600" b="1" i="1" dirty="0"/>
              <a:t>three</a:t>
            </a:r>
            <a:r>
              <a:rPr lang="en-US" sz="3600" dirty="0"/>
              <a:t> major sections: </a:t>
            </a:r>
          </a:p>
          <a:p>
            <a:pPr marL="1143000" lvl="1" indent="-342900">
              <a:spcBef>
                <a:spcPts val="600"/>
              </a:spcBef>
            </a:pPr>
            <a:r>
              <a:rPr lang="en-US" sz="3200" dirty="0">
                <a:solidFill>
                  <a:srgbClr val="FFFF99"/>
                </a:solidFill>
              </a:rPr>
              <a:t>Isaiah 36-37 </a:t>
            </a:r>
            <a:r>
              <a:rPr lang="en-US" sz="3200" dirty="0"/>
              <a:t>– In the </a:t>
            </a:r>
            <a:r>
              <a:rPr lang="en-US" sz="3200" b="1" i="1" dirty="0"/>
              <a:t>first</a:t>
            </a:r>
            <a:r>
              <a:rPr lang="en-US" sz="3200" dirty="0"/>
              <a:t> section, Hezekiah, reduced to helplessness before Assyria, turns to God and Jerusalem is delivered. </a:t>
            </a:r>
          </a:p>
          <a:p>
            <a:pPr marL="1143000" lvl="1" indent="-342900">
              <a:spcBef>
                <a:spcPts val="600"/>
              </a:spcBef>
            </a:pPr>
            <a:r>
              <a:rPr lang="en-US" sz="3200" dirty="0">
                <a:solidFill>
                  <a:srgbClr val="FFFF99"/>
                </a:solidFill>
              </a:rPr>
              <a:t>Isaiah 38 </a:t>
            </a:r>
            <a:r>
              <a:rPr lang="en-US" sz="3200" dirty="0"/>
              <a:t>– In the </a:t>
            </a:r>
            <a:r>
              <a:rPr lang="en-US" sz="3200" b="1" i="1" dirty="0"/>
              <a:t>second</a:t>
            </a:r>
            <a:r>
              <a:rPr lang="en-US" sz="3200" dirty="0"/>
              <a:t> section, Hezekiah is again helpless, this time with an illness. He again turns to God and is restored. </a:t>
            </a:r>
          </a:p>
          <a:p>
            <a:pPr marL="1143000" lvl="1" indent="-342900">
              <a:spcBef>
                <a:spcPts val="600"/>
              </a:spcBef>
            </a:pPr>
            <a:r>
              <a:rPr lang="en-US" sz="3200" dirty="0">
                <a:solidFill>
                  <a:srgbClr val="FFFF99"/>
                </a:solidFill>
              </a:rPr>
              <a:t>Isaiah 39 </a:t>
            </a:r>
            <a:r>
              <a:rPr lang="en-US" sz="3200" dirty="0"/>
              <a:t>– In the </a:t>
            </a:r>
            <a:r>
              <a:rPr lang="en-US" sz="3200" b="1" i="1" dirty="0"/>
              <a:t>third</a:t>
            </a:r>
            <a:r>
              <a:rPr lang="en-US" sz="3200" dirty="0"/>
              <a:t> section, Hezekiah has the opportunity to give glory to </a:t>
            </a:r>
            <a:r>
              <a:rPr lang="en-US" sz="3200" b="1" i="1" dirty="0"/>
              <a:t>God</a:t>
            </a:r>
            <a:r>
              <a:rPr lang="en-US" sz="3200" dirty="0"/>
              <a:t> in the presence of Babylon, but instead falls prey to the temptation to parade his </a:t>
            </a:r>
            <a:r>
              <a:rPr lang="en-US" sz="3200" b="1" i="1" dirty="0"/>
              <a:t>own</a:t>
            </a:r>
            <a:r>
              <a:rPr lang="en-US" sz="3200" dirty="0"/>
              <a:t> glory, with the result that the coming captivity to Babylon is announced.</a:t>
            </a:r>
          </a:p>
          <a:p>
            <a:pPr marL="800100" indent="-571500">
              <a:spcBef>
                <a:spcPts val="600"/>
              </a:spcBef>
            </a:pPr>
            <a:endParaRPr lang="en-US" sz="3600" dirty="0"/>
          </a:p>
        </p:txBody>
      </p:sp>
      <p:sp>
        <p:nvSpPr>
          <p:cNvPr id="5" name="TextBox 4">
            <a:extLst>
              <a:ext uri="{FF2B5EF4-FFF2-40B4-BE49-F238E27FC236}">
                <a16:creationId xmlns:a16="http://schemas.microsoft.com/office/drawing/2014/main" id="{473CEB4F-3DFA-912D-B3D0-4705330BCE2B}"/>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The Book of Isaiah, Chapters 1–39 (</a:t>
            </a:r>
            <a:r>
              <a:rPr lang="en-US" sz="1800" dirty="0">
                <a:solidFill>
                  <a:prstClr val="white"/>
                </a:solidFill>
                <a:latin typeface="Calibri" panose="020F0502020204030204"/>
              </a:rPr>
              <a:t>The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NIC on the OT) (p. 629).</a:t>
            </a:r>
          </a:p>
        </p:txBody>
      </p:sp>
    </p:spTree>
    <p:extLst>
      <p:ext uri="{BB962C8B-B14F-4D97-AF65-F5344CB8AC3E}">
        <p14:creationId xmlns:p14="http://schemas.microsoft.com/office/powerpoint/2010/main" val="172513560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757419"/>
          </a:xfrm>
        </p:spPr>
        <p:txBody>
          <a:bodyPr>
            <a:noAutofit/>
          </a:bodyPr>
          <a:lstStyle/>
          <a:p>
            <a:r>
              <a:rPr lang="en-US" sz="4000" dirty="0"/>
              <a:t>The Lessons of History (Isaiah 36-39)</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05740" y="863382"/>
            <a:ext cx="8745961" cy="5725792"/>
          </a:xfrm>
        </p:spPr>
        <p:txBody>
          <a:bodyPr>
            <a:normAutofit fontScale="92500" lnSpcReduction="20000"/>
          </a:bodyPr>
          <a:lstStyle/>
          <a:p>
            <a:pPr marL="800100" indent="-571500">
              <a:spcBef>
                <a:spcPts val="600"/>
              </a:spcBef>
            </a:pPr>
            <a:r>
              <a:rPr lang="en-US" sz="3500" dirty="0"/>
              <a:t>Today we will begin looking at the first section (</a:t>
            </a:r>
            <a:r>
              <a:rPr lang="en-US" sz="3500" dirty="0">
                <a:solidFill>
                  <a:srgbClr val="FFFF99"/>
                </a:solidFill>
              </a:rPr>
              <a:t>Isaiah 36-37</a:t>
            </a:r>
            <a:r>
              <a:rPr lang="en-US" sz="3500" dirty="0"/>
              <a:t>) which starts off with Hezekiah and the city of Jerusalem being faced with an Assyrian army camped outside the city gates.</a:t>
            </a:r>
          </a:p>
          <a:p>
            <a:pPr marL="800100" indent="-571500">
              <a:spcBef>
                <a:spcPts val="600"/>
              </a:spcBef>
            </a:pPr>
            <a:r>
              <a:rPr lang="en-US" sz="3500" dirty="0"/>
              <a:t>A group of Assyria’s three highest officials steps forward, one of whom is identified as the “</a:t>
            </a:r>
            <a:r>
              <a:rPr lang="en-US" sz="3500" i="1" dirty="0">
                <a:solidFill>
                  <a:srgbClr val="ED7D31">
                    <a:lumMod val="60000"/>
                    <a:lumOff val="40000"/>
                  </a:srgbClr>
                </a:solidFill>
                <a:latin typeface="Cambria" panose="02040503050406030204" pitchFamily="18" charset="0"/>
                <a:ea typeface="Cambria" panose="02040503050406030204" pitchFamily="18" charset="0"/>
              </a:rPr>
              <a:t>chief adviser </a:t>
            </a:r>
            <a:r>
              <a:rPr lang="en-US" sz="3500" dirty="0"/>
              <a:t>” to the King of Assyria.</a:t>
            </a:r>
          </a:p>
          <a:p>
            <a:pPr marL="800100" indent="-571500">
              <a:spcBef>
                <a:spcPts val="600"/>
              </a:spcBef>
            </a:pPr>
            <a:r>
              <a:rPr lang="en-US" sz="3500" dirty="0"/>
              <a:t>Standing outside the city gates, he proceeds to address three delegates sent by Hezekiah along with a number of citizens listening in as they sit on the city wall.</a:t>
            </a:r>
          </a:p>
          <a:p>
            <a:pPr marL="800100" indent="-571500">
              <a:spcBef>
                <a:spcPts val="600"/>
              </a:spcBef>
            </a:pPr>
            <a:r>
              <a:rPr lang="en-US" sz="3500" dirty="0"/>
              <a:t>Our text today will be </a:t>
            </a:r>
            <a:r>
              <a:rPr lang="en-US" sz="3500" dirty="0">
                <a:solidFill>
                  <a:srgbClr val="FFFF99"/>
                </a:solidFill>
              </a:rPr>
              <a:t>Isaiah 36:1-10 </a:t>
            </a:r>
            <a:r>
              <a:rPr lang="en-US" sz="3500" dirty="0"/>
              <a:t>which I have entitled: </a:t>
            </a:r>
            <a:r>
              <a:rPr lang="en-US" sz="3500" dirty="0">
                <a:solidFill>
                  <a:srgbClr val="FFFF99"/>
                </a:solidFill>
              </a:rPr>
              <a:t>The Chief Adviser’s First Speech: No Salvation in Faith!</a:t>
            </a:r>
          </a:p>
          <a:p>
            <a:pPr marL="800100" indent="-571500">
              <a:spcBef>
                <a:spcPts val="600"/>
              </a:spcBef>
            </a:pPr>
            <a:endParaRPr lang="en-US" sz="3600" dirty="0"/>
          </a:p>
        </p:txBody>
      </p:sp>
      <p:sp>
        <p:nvSpPr>
          <p:cNvPr id="5" name="TextBox 4">
            <a:extLst>
              <a:ext uri="{FF2B5EF4-FFF2-40B4-BE49-F238E27FC236}">
                <a16:creationId xmlns:a16="http://schemas.microsoft.com/office/drawing/2014/main" id="{473CEB4F-3DFA-912D-B3D0-4705330BCE2B}"/>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The Book of Isaiah, Chapters 1–39 (</a:t>
            </a:r>
            <a:r>
              <a:rPr lang="en-US" sz="1800" dirty="0">
                <a:solidFill>
                  <a:prstClr val="white"/>
                </a:solidFill>
                <a:latin typeface="Calibri" panose="020F0502020204030204"/>
              </a:rPr>
              <a:t>The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NIC on the OT) (p. 629).</a:t>
            </a:r>
          </a:p>
        </p:txBody>
      </p:sp>
    </p:spTree>
    <p:extLst>
      <p:ext uri="{BB962C8B-B14F-4D97-AF65-F5344CB8AC3E}">
        <p14:creationId xmlns:p14="http://schemas.microsoft.com/office/powerpoint/2010/main" val="234271658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142019"/>
          </a:xfrm>
        </p:spPr>
        <p:txBody>
          <a:bodyPr>
            <a:noAutofit/>
          </a:bodyPr>
          <a:lstStyle/>
          <a:p>
            <a:r>
              <a:rPr lang="en-US" sz="3600" dirty="0"/>
              <a:t>The Chief Adviser’s First Speech: No Salvation in Faith! (36:1-10)</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1142018"/>
            <a:ext cx="8849665" cy="5653191"/>
          </a:xfrm>
        </p:spPr>
        <p:txBody>
          <a:bodyPr>
            <a:normAutofit fontScale="92500"/>
          </a:bodyPr>
          <a:lstStyle/>
          <a:p>
            <a:pPr marL="0" indent="0">
              <a:buNone/>
            </a:pPr>
            <a:r>
              <a:rPr lang="en-US" sz="3600" baseline="30000" dirty="0">
                <a:latin typeface="Cambria" panose="02040503050406030204" pitchFamily="18" charset="0"/>
                <a:ea typeface="Cambria" panose="02040503050406030204" pitchFamily="18" charset="0"/>
              </a:rPr>
              <a:t>36:1</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In the fourteenth year of King Hezekiah’s reign, King Sennacherib of Assyria marched up against all the fortified cities of Judah and captured them. </a:t>
            </a:r>
            <a:r>
              <a:rPr lang="en-US" sz="3500" baseline="30000" dirty="0">
                <a:latin typeface="Cambria" panose="02040503050406030204" pitchFamily="18" charset="0"/>
                <a:ea typeface="Cambria" panose="02040503050406030204" pitchFamily="18" charset="0"/>
              </a:rPr>
              <a:t>2</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 king of Assyria sent his chief adviser from Lachish to King Hezekiah in Jerusalem, along with a large army. The chief adviser stood at the conduit of the upper pool that is located on the road to the field where they wash and dry cloth. </a:t>
            </a:r>
            <a:r>
              <a:rPr lang="en-US" sz="3500" baseline="30000" dirty="0">
                <a:latin typeface="Cambria" panose="02040503050406030204" pitchFamily="18" charset="0"/>
                <a:ea typeface="Cambria" panose="02040503050406030204" pitchFamily="18" charset="0"/>
              </a:rPr>
              <a:t>3</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Eliakim son of Hilkiah, the palace supervisor, accompanied by Shebna the scribe and </a:t>
            </a:r>
            <a:r>
              <a:rPr lang="en-US" sz="3600" b="0" i="1" u="none" strike="noStrike" baseline="0" dirty="0" err="1">
                <a:solidFill>
                  <a:schemeClr val="accent2">
                    <a:lumMod val="60000"/>
                    <a:lumOff val="40000"/>
                  </a:schemeClr>
                </a:solidFill>
                <a:latin typeface="Cambria" panose="02040503050406030204" pitchFamily="18" charset="0"/>
                <a:ea typeface="Cambria" panose="02040503050406030204" pitchFamily="18" charset="0"/>
              </a:rPr>
              <a:t>Joah</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son of Asaph, the secretary, went out to meet him. </a:t>
            </a:r>
          </a:p>
        </p:txBody>
      </p:sp>
    </p:spTree>
    <p:extLst>
      <p:ext uri="{BB962C8B-B14F-4D97-AF65-F5344CB8AC3E}">
        <p14:creationId xmlns:p14="http://schemas.microsoft.com/office/powerpoint/2010/main" val="24286474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142019"/>
          </a:xfrm>
        </p:spPr>
        <p:txBody>
          <a:bodyPr>
            <a:noAutofit/>
          </a:bodyPr>
          <a:lstStyle/>
          <a:p>
            <a:r>
              <a:rPr lang="en-US" sz="3600" dirty="0"/>
              <a:t>The Chief Adviser’s First Speech: No Salvation in Faith! (36:1-10)</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1142018"/>
            <a:ext cx="8849665" cy="5653191"/>
          </a:xfrm>
        </p:spPr>
        <p:txBody>
          <a:bodyPr>
            <a:normAutofit fontScale="92500" lnSpcReduction="20000"/>
          </a:bodyPr>
          <a:lstStyle/>
          <a:p>
            <a:pPr marL="0" indent="0">
              <a:buNone/>
            </a:pPr>
            <a:r>
              <a:rPr lang="en-US" sz="3600" baseline="30000" dirty="0">
                <a:latin typeface="Cambria" panose="02040503050406030204" pitchFamily="18" charset="0"/>
                <a:ea typeface="Cambria" panose="02040503050406030204" pitchFamily="18" charset="0"/>
              </a:rPr>
              <a:t>36:</a:t>
            </a:r>
            <a:r>
              <a:rPr lang="en-US" sz="3500" baseline="30000" dirty="0">
                <a:latin typeface="Cambria" panose="02040503050406030204" pitchFamily="18" charset="0"/>
                <a:ea typeface="Cambria" panose="02040503050406030204" pitchFamily="18" charset="0"/>
              </a:rPr>
              <a:t>4</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 chief adviser said to them, “Tell Hezekiah: ‘This is what the great king, the king of Assyria, says: “What is your source of confidence? </a:t>
            </a:r>
            <a:r>
              <a:rPr lang="en-US" sz="3500" baseline="30000" dirty="0">
                <a:latin typeface="Cambria" panose="02040503050406030204" pitchFamily="18" charset="0"/>
                <a:ea typeface="Cambria" panose="02040503050406030204" pitchFamily="18" charset="0"/>
              </a:rPr>
              <a:t>5</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Your claim to have a strategy and military strength is just empty talk. In whom are you trusting, that you would dare to rebel against me? </a:t>
            </a:r>
            <a:r>
              <a:rPr lang="en-US" sz="3500" baseline="30000" dirty="0">
                <a:latin typeface="Cambria" panose="02040503050406030204" pitchFamily="18" charset="0"/>
                <a:ea typeface="Cambria" panose="02040503050406030204" pitchFamily="18" charset="0"/>
              </a:rPr>
              <a:t>6</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Look, you must be trusting in Egypt, that splintered reed staff. If someone leans on it for support, it punctures his hand and wounds him. That is what Pharaoh king of Egypt does to all who trust in him! </a:t>
            </a:r>
            <a:r>
              <a:rPr lang="en-US" sz="3500" baseline="30000" dirty="0">
                <a:latin typeface="Cambria" panose="02040503050406030204" pitchFamily="18" charset="0"/>
                <a:ea typeface="Cambria" panose="02040503050406030204" pitchFamily="18" charset="0"/>
              </a:rPr>
              <a:t>7</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Perhaps you will tell me, ‘We are trusting in the LORD our God.’ But Hezekiah is the one who eliminated his high places and altars and then told the people of Judah and Jerusalem, ‘You must worship at this altar.’</a:t>
            </a:r>
          </a:p>
        </p:txBody>
      </p:sp>
    </p:spTree>
    <p:extLst>
      <p:ext uri="{BB962C8B-B14F-4D97-AF65-F5344CB8AC3E}">
        <p14:creationId xmlns:p14="http://schemas.microsoft.com/office/powerpoint/2010/main" val="7236193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118581</TotalTime>
  <Words>3949</Words>
  <Application>Microsoft Office PowerPoint</Application>
  <PresentationFormat>On-screen Show (4:3)</PresentationFormat>
  <Paragraphs>155</Paragraphs>
  <Slides>30</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30</vt:i4>
      </vt:variant>
    </vt:vector>
  </HeadingPairs>
  <TitlesOfParts>
    <vt:vector size="37" baseType="lpstr">
      <vt:lpstr>Arial</vt:lpstr>
      <vt:lpstr>Calibri</vt:lpstr>
      <vt:lpstr>Calibri Light</vt:lpstr>
      <vt:lpstr>Cambria</vt:lpstr>
      <vt:lpstr>Century Gothic</vt:lpstr>
      <vt:lpstr>Office Theme</vt:lpstr>
      <vt:lpstr>2_Office Theme</vt:lpstr>
      <vt:lpstr>Highlights     From the  Book of  Isaiah</vt:lpstr>
      <vt:lpstr>Outline of the Book of Isaiah</vt:lpstr>
      <vt:lpstr>The Lessons of History (Isaiah 36-39)</vt:lpstr>
      <vt:lpstr>The Lessons of History (Isaiah 36-39)</vt:lpstr>
      <vt:lpstr>The Lessons of History (Isaiah 36-39)</vt:lpstr>
      <vt:lpstr>The Lessons of History (Isaiah 36-39)</vt:lpstr>
      <vt:lpstr>The Lessons of History (Isaiah 36-39)</vt:lpstr>
      <vt:lpstr>The Chief Adviser’s First Speech: No Salvation in Faith! (36:1-10)</vt:lpstr>
      <vt:lpstr>The Chief Adviser’s First Speech: No Salvation in Faith! (36:1-10)</vt:lpstr>
      <vt:lpstr>The Chief Adviser’s First Speech: No Salvation in Faith! (36:1-10)</vt:lpstr>
      <vt:lpstr>PowerPoint Presentation</vt:lpstr>
      <vt:lpstr>PowerPoint Presentation</vt:lpstr>
      <vt:lpstr>Sennacherib’s Route to Jerusalem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Next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1454</cp:revision>
  <cp:lastPrinted>2023-09-03T14:12:20Z</cp:lastPrinted>
  <dcterms:created xsi:type="dcterms:W3CDTF">2022-12-04T03:23:23Z</dcterms:created>
  <dcterms:modified xsi:type="dcterms:W3CDTF">2023-09-03T14:13:34Z</dcterms:modified>
</cp:coreProperties>
</file>