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3"/>
  </p:notesMasterIdLst>
  <p:handoutMasterIdLst>
    <p:handoutMasterId r:id="rId34"/>
  </p:handoutMasterIdLst>
  <p:sldIdLst>
    <p:sldId id="4116" r:id="rId3"/>
    <p:sldId id="4117" r:id="rId4"/>
    <p:sldId id="4118" r:id="rId5"/>
    <p:sldId id="4119" r:id="rId6"/>
    <p:sldId id="4120" r:id="rId7"/>
    <p:sldId id="4122" r:id="rId8"/>
    <p:sldId id="4123" r:id="rId9"/>
    <p:sldId id="4124" r:id="rId10"/>
    <p:sldId id="4125" r:id="rId11"/>
    <p:sldId id="4128" r:id="rId12"/>
    <p:sldId id="4129" r:id="rId13"/>
    <p:sldId id="4134" r:id="rId14"/>
    <p:sldId id="4131" r:id="rId15"/>
    <p:sldId id="4121" r:id="rId16"/>
    <p:sldId id="4135" r:id="rId17"/>
    <p:sldId id="4136" r:id="rId18"/>
    <p:sldId id="4137" r:id="rId19"/>
    <p:sldId id="4138" r:id="rId20"/>
    <p:sldId id="4139" r:id="rId21"/>
    <p:sldId id="4140" r:id="rId22"/>
    <p:sldId id="4141" r:id="rId23"/>
    <p:sldId id="4142" r:id="rId24"/>
    <p:sldId id="4143" r:id="rId25"/>
    <p:sldId id="4144" r:id="rId26"/>
    <p:sldId id="4145" r:id="rId27"/>
    <p:sldId id="4146" r:id="rId28"/>
    <p:sldId id="4147" r:id="rId29"/>
    <p:sldId id="4149" r:id="rId30"/>
    <p:sldId id="4150" r:id="rId31"/>
    <p:sldId id="4148"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F4B183"/>
    <a:srgbClr val="FFF4E7"/>
    <a:srgbClr val="FFF2CC"/>
    <a:srgbClr val="3D481F"/>
    <a:srgbClr val="334017"/>
    <a:srgbClr val="FFCCCC"/>
    <a:srgbClr val="3E491F"/>
    <a:srgbClr val="344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8" autoAdjust="0"/>
    <p:restoredTop sz="94636" autoAdjust="0"/>
  </p:normalViewPr>
  <p:slideViewPr>
    <p:cSldViewPr snapToGrid="0">
      <p:cViewPr varScale="1">
        <p:scale>
          <a:sx n="162" d="100"/>
          <a:sy n="162" d="100"/>
        </p:scale>
        <p:origin x="1096" y="100"/>
      </p:cViewPr>
      <p:guideLst/>
    </p:cSldViewPr>
  </p:slideViewPr>
  <p:notesTextViewPr>
    <p:cViewPr>
      <p:scale>
        <a:sx n="1" d="1"/>
        <a:sy n="1" d="1"/>
      </p:scale>
      <p:origin x="0" y="0"/>
    </p:cViewPr>
  </p:notesTextViewPr>
  <p:sorterViewPr>
    <p:cViewPr>
      <p:scale>
        <a:sx n="100" d="100"/>
        <a:sy n="100" d="100"/>
      </p:scale>
      <p:origin x="0" y="-47284"/>
    </p:cViewPr>
  </p:sorterViewPr>
  <p:notesViewPr>
    <p:cSldViewPr snapToGrid="0">
      <p:cViewPr varScale="1">
        <p:scale>
          <a:sx n="122" d="100"/>
          <a:sy n="122"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050F2-B705-22B0-17E5-C826B5D7307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A68D3AA-DD06-9A33-8DC5-B8D77E9ECFF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46CDA2-243C-4BE4-BB8A-CCE78D818377}" type="datetimeFigureOut">
              <a:rPr lang="en-US" smtClean="0"/>
              <a:t>9/23/2023</a:t>
            </a:fld>
            <a:endParaRPr lang="en-US"/>
          </a:p>
        </p:txBody>
      </p:sp>
      <p:sp>
        <p:nvSpPr>
          <p:cNvPr id="4" name="Footer Placeholder 3">
            <a:extLst>
              <a:ext uri="{FF2B5EF4-FFF2-40B4-BE49-F238E27FC236}">
                <a16:creationId xmlns:a16="http://schemas.microsoft.com/office/drawing/2014/main" id="{C3D82612-C319-9F33-BE08-ACC0E330D2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5" name="Slide Number Placeholder 4">
            <a:extLst>
              <a:ext uri="{FF2B5EF4-FFF2-40B4-BE49-F238E27FC236}">
                <a16:creationId xmlns:a16="http://schemas.microsoft.com/office/drawing/2014/main" id="{6D2CB308-4E45-9087-D1EF-880A281B03A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B2534E-7144-40B4-918B-7E2BA6B00A45}" type="slidenum">
              <a:rPr lang="en-US" smtClean="0"/>
              <a:t>‹#›</a:t>
            </a:fld>
            <a:endParaRPr lang="en-US"/>
          </a:p>
        </p:txBody>
      </p:sp>
    </p:spTree>
    <p:extLst>
      <p:ext uri="{BB962C8B-B14F-4D97-AF65-F5344CB8AC3E}">
        <p14:creationId xmlns:p14="http://schemas.microsoft.com/office/powerpoint/2010/main" val="2042909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5968A8-64DE-47C8-ACE8-5907827ACF34}" type="datetimeFigureOut">
              <a:rPr lang="en-US" smtClean="0"/>
              <a:t>9/23/2023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78FD6F2-DA5A-4383-88C2-0A1D32D7323F}" type="slidenum">
              <a:rPr lang="en-US" smtClean="0"/>
              <a:t>‹#›</a:t>
            </a:fld>
            <a:endParaRPr lang="en-US"/>
          </a:p>
        </p:txBody>
      </p:sp>
    </p:spTree>
    <p:extLst>
      <p:ext uri="{BB962C8B-B14F-4D97-AF65-F5344CB8AC3E}">
        <p14:creationId xmlns:p14="http://schemas.microsoft.com/office/powerpoint/2010/main" val="25361527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B77-487A-CC2B-ACF6-94DC113A73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1D5E2C-365B-D2DD-CFBE-34511E0329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50012-B16C-E6B3-1135-9DDED2153C1C}"/>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5" name="Footer Placeholder 4">
            <a:extLst>
              <a:ext uri="{FF2B5EF4-FFF2-40B4-BE49-F238E27FC236}">
                <a16:creationId xmlns:a16="http://schemas.microsoft.com/office/drawing/2014/main" id="{F22E8138-1B51-C3C1-A56D-E7378E02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A051-833C-F097-0163-0DE7828FD56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64499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CDE-6A48-EDB8-49BF-EED55734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6AB15-130B-B498-CBA2-F02B539D3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5008-485D-300B-FE28-FD64D465CD03}"/>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5" name="Footer Placeholder 4">
            <a:extLst>
              <a:ext uri="{FF2B5EF4-FFF2-40B4-BE49-F238E27FC236}">
                <a16:creationId xmlns:a16="http://schemas.microsoft.com/office/drawing/2014/main" id="{A104E38C-BF2D-EFB0-F248-4EB5C202B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D659-9E26-5BF8-A5F8-DE8143D9046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42157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4557-7F9A-2497-5FE6-AE81CDD1B2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107AF-F674-233C-8BE3-B93A8819C7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A74-074B-045E-87F8-F14CA0F5573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5" name="Footer Placeholder 4">
            <a:extLst>
              <a:ext uri="{FF2B5EF4-FFF2-40B4-BE49-F238E27FC236}">
                <a16:creationId xmlns:a16="http://schemas.microsoft.com/office/drawing/2014/main" id="{C002A128-B25E-4D40-250D-26BFFE7C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E019-3400-0882-28F5-938FC3C5C58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01032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77199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03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74966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1214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9/23/2023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15266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9/23/2023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9012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9/23/2023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26227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9538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CA6-7632-25D4-B48A-BFA8A91319E9}"/>
              </a:ext>
            </a:extLst>
          </p:cNvPr>
          <p:cNvSpPr>
            <a:spLocks noGrp="1"/>
          </p:cNvSpPr>
          <p:nvPr>
            <p:ph type="title"/>
          </p:nvPr>
        </p:nvSpPr>
        <p:spPr>
          <a:xfrm>
            <a:off x="0" y="0"/>
            <a:ext cx="9144000" cy="896145"/>
          </a:xfrm>
        </p:spPr>
        <p:txBody>
          <a:bodyPr>
            <a:normAutofit/>
          </a:bodyPr>
          <a:lstStyle>
            <a:lvl1pPr algn="ctr">
              <a:defRPr sz="4800" b="1">
                <a:solidFill>
                  <a:srgbClr val="FFF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5CAD6-6C27-7A82-467E-BD3D43667402}"/>
              </a:ext>
            </a:extLst>
          </p:cNvPr>
          <p:cNvSpPr>
            <a:spLocks noGrp="1"/>
          </p:cNvSpPr>
          <p:nvPr>
            <p:ph idx="1"/>
          </p:nvPr>
        </p:nvSpPr>
        <p:spPr>
          <a:xfrm>
            <a:off x="364975" y="1047832"/>
            <a:ext cx="8449370" cy="5278403"/>
          </a:xfrm>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638947B-5521-3397-C94B-6EDAF3D7E541}"/>
              </a:ext>
            </a:extLst>
          </p:cNvPr>
          <p:cNvSpPr>
            <a:spLocks noGrp="1"/>
          </p:cNvSpPr>
          <p:nvPr>
            <p:ph type="ftr" sz="quarter" idx="11"/>
          </p:nvPr>
        </p:nvSpPr>
        <p:spPr>
          <a:xfrm>
            <a:off x="0" y="6492875"/>
            <a:ext cx="9144000" cy="365125"/>
          </a:xfrm>
        </p:spPr>
        <p:txBody>
          <a:bodyPr/>
          <a:lstStyle>
            <a:lvl1pPr algn="l">
              <a:defRPr sz="1800">
                <a:solidFill>
                  <a:schemeClr val="bg1"/>
                </a:solidFill>
              </a:defRPr>
            </a:lvl1pPr>
          </a:lstStyle>
          <a:p>
            <a:r>
              <a:rPr lang="en-US"/>
              <a:t>Footer</a:t>
            </a:r>
            <a:endParaRPr lang="en-US" dirty="0"/>
          </a:p>
        </p:txBody>
      </p:sp>
    </p:spTree>
    <p:extLst>
      <p:ext uri="{BB962C8B-B14F-4D97-AF65-F5344CB8AC3E}">
        <p14:creationId xmlns:p14="http://schemas.microsoft.com/office/powerpoint/2010/main" val="1213301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5383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0091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7914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FDE3-4C31-932F-C15E-1ACF814F1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7C8FBD2-43D8-4C19-977D-5839943554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D6EDB-B552-2B48-2A4B-ACF1F1B6E50B}"/>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5" name="Footer Placeholder 4">
            <a:extLst>
              <a:ext uri="{FF2B5EF4-FFF2-40B4-BE49-F238E27FC236}">
                <a16:creationId xmlns:a16="http://schemas.microsoft.com/office/drawing/2014/main" id="{AEE4F342-91BE-6EEE-8ADC-741967A15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4FE7-5F44-3368-149B-B9651396EE0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59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404-C9B0-1AE3-C397-FAAA137F7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4BD34-B193-A1C3-51DA-AF91DC2CCB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1081-C60F-DED8-2436-24B8621364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FBB94-90A8-F8FC-967B-84DB0A7B429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6" name="Footer Placeholder 5">
            <a:extLst>
              <a:ext uri="{FF2B5EF4-FFF2-40B4-BE49-F238E27FC236}">
                <a16:creationId xmlns:a16="http://schemas.microsoft.com/office/drawing/2014/main" id="{700EE73D-3696-BECE-C8B3-4D5DE43FA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6DE2-C09A-F5BD-2960-7EB53FAD066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2620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CCA-7B59-179B-85D3-4D30970FE9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AA025-89AA-816C-2BCF-30160B3E99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5EB38-B8D4-6F57-912F-2542328044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09745-13BC-AD72-660A-7C76352CE4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E41B4-D4B3-68FD-B42C-5F8701719B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C55AD-B154-C65C-B81E-B7A9F198C46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8" name="Footer Placeholder 7">
            <a:extLst>
              <a:ext uri="{FF2B5EF4-FFF2-40B4-BE49-F238E27FC236}">
                <a16:creationId xmlns:a16="http://schemas.microsoft.com/office/drawing/2014/main" id="{A8AAD716-F2EA-9743-B03F-56A781D6B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59F30-DB59-6E43-0343-E63D131464A5}"/>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54963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1379-91C6-EADA-843E-AAF82B2EF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EB847-734C-2F82-8FFB-9757D1FC7EA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4" name="Footer Placeholder 3">
            <a:extLst>
              <a:ext uri="{FF2B5EF4-FFF2-40B4-BE49-F238E27FC236}">
                <a16:creationId xmlns:a16="http://schemas.microsoft.com/office/drawing/2014/main" id="{A8D90EAD-B22D-0ADA-9985-3A4081C24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7D041-5C2D-6229-D4E9-5EF75A18AB2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9645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77EE-D810-B322-03EF-4A5E9735506D}"/>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3" name="Footer Placeholder 2">
            <a:extLst>
              <a:ext uri="{FF2B5EF4-FFF2-40B4-BE49-F238E27FC236}">
                <a16:creationId xmlns:a16="http://schemas.microsoft.com/office/drawing/2014/main" id="{1C9BDFDF-E4CC-0BE1-9686-85C9A5AEC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73F9B-9295-EFC5-72C6-AEE3AA04C39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4145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F13F-C5E7-411E-3139-66D2B2F92A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B1C6DE-6BDC-754B-1030-90000660C0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DC634-E992-FFC7-5E95-C09E32FCCC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F0504-E538-AEA6-DA07-85DE0B2BC16F}"/>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6" name="Footer Placeholder 5">
            <a:extLst>
              <a:ext uri="{FF2B5EF4-FFF2-40B4-BE49-F238E27FC236}">
                <a16:creationId xmlns:a16="http://schemas.microsoft.com/office/drawing/2014/main" id="{5C131B50-9F9E-5E07-2B9E-BA8A162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9388-3D8D-5C5E-496D-959ECB0F07A6}"/>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8855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85E-456F-DBF4-01DC-AA58F669C4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AC5F3-E8E2-1769-A98E-0D722CCD44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F77438-FF38-4876-7603-E44DC78FF2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231DF7-1A17-170B-F324-B4658DEF862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9/23/2023</a:t>
            </a:fld>
            <a:endParaRPr lang="en-US"/>
          </a:p>
        </p:txBody>
      </p:sp>
      <p:sp>
        <p:nvSpPr>
          <p:cNvPr id="6" name="Footer Placeholder 5">
            <a:extLst>
              <a:ext uri="{FF2B5EF4-FFF2-40B4-BE49-F238E27FC236}">
                <a16:creationId xmlns:a16="http://schemas.microsoft.com/office/drawing/2014/main" id="{7C8B79E2-B300-6A1E-9B9B-B3A624921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AC83-6463-B1C9-720A-0A8E9D59783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808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16CA-9AA2-7FDF-7B0C-5E3786063340}"/>
              </a:ext>
            </a:extLst>
          </p:cNvPr>
          <p:cNvSpPr>
            <a:spLocks noGrp="1"/>
          </p:cNvSpPr>
          <p:nvPr>
            <p:ph type="title"/>
          </p:nvPr>
        </p:nvSpPr>
        <p:spPr>
          <a:xfrm>
            <a:off x="0" y="0"/>
            <a:ext cx="9144000" cy="8202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9A3427-95DE-CABD-A825-2118C7DA8262}"/>
              </a:ext>
            </a:extLst>
          </p:cNvPr>
          <p:cNvSpPr>
            <a:spLocks noGrp="1"/>
          </p:cNvSpPr>
          <p:nvPr>
            <p:ph type="body" idx="1"/>
          </p:nvPr>
        </p:nvSpPr>
        <p:spPr>
          <a:xfrm>
            <a:off x="290410" y="985040"/>
            <a:ext cx="8527860" cy="5191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D5F239E-E35A-7E8A-F4E8-62FDEE17AACB}"/>
              </a:ext>
            </a:extLst>
          </p:cNvPr>
          <p:cNvSpPr>
            <a:spLocks noGrp="1"/>
          </p:cNvSpPr>
          <p:nvPr>
            <p:ph type="ftr" sz="quarter" idx="3"/>
          </p:nvPr>
        </p:nvSpPr>
        <p:spPr>
          <a:xfrm>
            <a:off x="0" y="6492875"/>
            <a:ext cx="9143999" cy="365125"/>
          </a:xfrm>
          <a:prstGeom prst="rect">
            <a:avLst/>
          </a:prstGeom>
        </p:spPr>
        <p:txBody>
          <a:bodyPr vert="horz" lIns="91440" tIns="45720" rIns="91440" bIns="45720" rtlCol="0" anchor="ctr"/>
          <a:lstStyle>
            <a:lvl1pPr algn="ctr">
              <a:defRPr sz="1800">
                <a:solidFill>
                  <a:schemeClr val="bg1"/>
                </a:solidFill>
              </a:defRPr>
            </a:lvl1pPr>
          </a:lstStyle>
          <a:p>
            <a:endParaRPr lang="en-US" dirty="0"/>
          </a:p>
        </p:txBody>
      </p:sp>
    </p:spTree>
    <p:extLst>
      <p:ext uri="{BB962C8B-B14F-4D97-AF65-F5344CB8AC3E}">
        <p14:creationId xmlns:p14="http://schemas.microsoft.com/office/powerpoint/2010/main" val="3412274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400" b="1" kern="1200">
          <a:solidFill>
            <a:srgbClr val="FF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9/23/2023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38932812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kiart.org/en/ernest-meissonier/isaiah" TargetMode="External"/><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hyperlink" Target="http://www.purifiedbyfaith.com/Isaiah/Hebrews.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biblemapper.com/blog/index.php/2020/01/23/sheba/"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2644EB-3F5F-EA2D-2D0C-28D56C902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 y="0"/>
            <a:ext cx="9136766" cy="6858000"/>
          </a:xfrm>
          <a:prstGeom prst="rect">
            <a:avLst/>
          </a:prstGeom>
        </p:spPr>
      </p:pic>
      <p:sp>
        <p:nvSpPr>
          <p:cNvPr id="7" name="Title 6">
            <a:extLst>
              <a:ext uri="{FF2B5EF4-FFF2-40B4-BE49-F238E27FC236}">
                <a16:creationId xmlns:a16="http://schemas.microsoft.com/office/drawing/2014/main" id="{54AB2C89-0599-CA33-72B1-16350A6720C9}"/>
              </a:ext>
            </a:extLst>
          </p:cNvPr>
          <p:cNvSpPr>
            <a:spLocks noGrp="1"/>
          </p:cNvSpPr>
          <p:nvPr>
            <p:ph type="title"/>
          </p:nvPr>
        </p:nvSpPr>
        <p:spPr>
          <a:xfrm>
            <a:off x="4816829" y="0"/>
            <a:ext cx="4219106" cy="4733886"/>
          </a:xfrm>
          <a:effectLst/>
        </p:spPr>
        <p:txBody>
          <a:bodyPr>
            <a:noAutofit/>
          </a:bodyPr>
          <a:lstStyle/>
          <a:p>
            <a:pPr algn="ctr">
              <a:spcBef>
                <a:spcPts val="0"/>
              </a:spcBef>
            </a:pP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Highlights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800" b="1"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8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From the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Book of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9600" b="1" dirty="0">
                <a:solidFill>
                  <a:srgbClr val="CC3300"/>
                </a:solidFill>
                <a:effectLst>
                  <a:outerShdw blurRad="25400" dist="38100" dir="2400000" algn="tl" rotWithShape="0">
                    <a:srgbClr val="FFFF99"/>
                  </a:outerShdw>
                </a:effectLst>
                <a:latin typeface="Century Gothic" panose="020B0502020202020204" pitchFamily="34" charset="0"/>
              </a:rPr>
              <a:t>Isaiah</a:t>
            </a:r>
          </a:p>
        </p:txBody>
      </p:sp>
      <p:sp>
        <p:nvSpPr>
          <p:cNvPr id="10" name="TextBox 9">
            <a:extLst>
              <a:ext uri="{FF2B5EF4-FFF2-40B4-BE49-F238E27FC236}">
                <a16:creationId xmlns:a16="http://schemas.microsoft.com/office/drawing/2014/main" id="{D7E56C7F-388E-A031-CB9B-C90A23AC59B5}"/>
              </a:ext>
            </a:extLst>
          </p:cNvPr>
          <p:cNvSpPr txBox="1"/>
          <p:nvPr/>
        </p:nvSpPr>
        <p:spPr>
          <a:xfrm>
            <a:off x="4921277" y="6550223"/>
            <a:ext cx="42191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hlinkClick r:id="rId3"/>
              </a:rPr>
              <a:t>https://www.wikiart.org/en/ernest-meissonier/isaiah</a:t>
            </a:r>
            <a:endPar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D4CB24-A0F0-4E6E-D4A2-DE300945CBE9}"/>
              </a:ext>
            </a:extLst>
          </p:cNvPr>
          <p:cNvSpPr txBox="1"/>
          <p:nvPr/>
        </p:nvSpPr>
        <p:spPr>
          <a:xfrm>
            <a:off x="0"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C3300"/>
                </a:solidFill>
                <a:effectLst>
                  <a:outerShdw blurRad="50800" dist="38100" dir="2700000" algn="tl" rotWithShape="0">
                    <a:prstClr val="black">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http://www.purifiedbyfaith.com/Isaiah/Isaiah.htm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060039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1"/>
            <a:ext cx="9144000" cy="149129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37:9b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He again sent messengers to Hezekiah, ordering them: </a:t>
            </a:r>
            <a:r>
              <a:rPr lang="en-US" sz="2400" b="0" baseline="30000" dirty="0">
                <a:solidFill>
                  <a:prstClr val="white"/>
                </a:solidFill>
                <a:latin typeface="Cambria" panose="02040503050406030204" pitchFamily="18" charset="0"/>
                <a:ea typeface="Cambria" panose="02040503050406030204" pitchFamily="18" charset="0"/>
              </a:rPr>
              <a:t>10</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Tell King Hezekiah</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of Judah this: ‘</a:t>
            </a:r>
            <a:r>
              <a:rPr lang="en-US" sz="2400" i="1" u="none" strike="noStrike" baseline="0" dirty="0">
                <a:solidFill>
                  <a:schemeClr val="accent2"/>
                </a:solidFill>
                <a:latin typeface="Cambria" panose="02040503050406030204" pitchFamily="18" charset="0"/>
                <a:ea typeface="Cambria" panose="02040503050406030204" pitchFamily="18" charset="0"/>
              </a:rPr>
              <a:t>Don’t let your God in whom you trust mislead you</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when he says, “Jerusalem will not be handed over to the king of Assyria.”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602925"/>
            <a:ext cx="8582802" cy="5070407"/>
          </a:xfrm>
        </p:spPr>
        <p:txBody>
          <a:bodyPr>
            <a:normAutofit fontScale="92500" lnSpcReduction="20000"/>
          </a:bodyPr>
          <a:lstStyle/>
          <a:p>
            <a:r>
              <a:rPr lang="en-US" sz="3000" dirty="0"/>
              <a:t>Before heading off to do battle with the Egyptian forces, </a:t>
            </a:r>
            <a:r>
              <a:rPr lang="en-US" dirty="0"/>
              <a:t>Sennacherib</a:t>
            </a:r>
            <a:r>
              <a:rPr lang="en-US" sz="3000" dirty="0"/>
              <a:t> sent a message to Hezekiah.</a:t>
            </a:r>
          </a:p>
          <a:p>
            <a:r>
              <a:rPr lang="en-US" sz="3000" dirty="0"/>
              <a:t>Unlike the chief adviser’s message, which was an attack upon </a:t>
            </a:r>
            <a:r>
              <a:rPr lang="en-US" sz="3000" b="1" i="1" dirty="0"/>
              <a:t>Hezekiah</a:t>
            </a:r>
            <a:r>
              <a:rPr lang="en-US" sz="3000" dirty="0"/>
              <a:t>, </a:t>
            </a:r>
            <a:r>
              <a:rPr lang="en-US" dirty="0"/>
              <a:t>Sennacherib’s</a:t>
            </a:r>
            <a:r>
              <a:rPr lang="en-US" sz="3000" dirty="0"/>
              <a:t> message was an attack upon the </a:t>
            </a:r>
            <a:r>
              <a:rPr lang="en-US" sz="3000" b="1" i="1" dirty="0"/>
              <a:t>LORD</a:t>
            </a:r>
            <a:r>
              <a:rPr lang="en-US" sz="3000" dirty="0"/>
              <a:t> himself. </a:t>
            </a:r>
          </a:p>
          <a:p>
            <a:r>
              <a:rPr lang="en-US" sz="3000" dirty="0"/>
              <a:t>In the chief adviser’s message it was </a:t>
            </a:r>
            <a:r>
              <a:rPr lang="en-US" sz="3000" b="1" i="1" dirty="0"/>
              <a:t>Hezekiah</a:t>
            </a:r>
            <a:r>
              <a:rPr lang="en-US" sz="3000" dirty="0"/>
              <a:t> who was deceiving the </a:t>
            </a:r>
            <a:r>
              <a:rPr lang="en-US" sz="3000" b="1" i="1" dirty="0"/>
              <a:t>people</a:t>
            </a:r>
            <a:r>
              <a:rPr lang="en-US" sz="3000" dirty="0"/>
              <a:t>. </a:t>
            </a:r>
          </a:p>
          <a:p>
            <a:r>
              <a:rPr lang="en-US" sz="3000" dirty="0"/>
              <a:t>Now it’s the </a:t>
            </a:r>
            <a:r>
              <a:rPr lang="en-US" sz="3000" b="1" i="1" dirty="0"/>
              <a:t>LORD</a:t>
            </a:r>
            <a:r>
              <a:rPr lang="en-US" sz="3000" dirty="0"/>
              <a:t> who is misleading </a:t>
            </a:r>
            <a:r>
              <a:rPr lang="en-US" sz="3000" b="1" i="1" dirty="0"/>
              <a:t>Hezekiah</a:t>
            </a:r>
            <a:r>
              <a:rPr lang="en-US" sz="3000" dirty="0"/>
              <a:t>! </a:t>
            </a:r>
          </a:p>
          <a:p>
            <a:r>
              <a:rPr lang="en-US" sz="3000" dirty="0"/>
              <a:t>At this point, the purpose is not to discredit </a:t>
            </a:r>
            <a:r>
              <a:rPr lang="en-US" sz="3000" b="1" i="1" dirty="0"/>
              <a:t>Hezekiah</a:t>
            </a:r>
            <a:r>
              <a:rPr lang="en-US" sz="3000" dirty="0"/>
              <a:t> in the eyes of the </a:t>
            </a:r>
            <a:r>
              <a:rPr lang="en-US" sz="3000" b="1" i="1" dirty="0"/>
              <a:t>people</a:t>
            </a:r>
            <a:r>
              <a:rPr lang="en-US" sz="3000" dirty="0"/>
              <a:t>, but to discredit the </a:t>
            </a:r>
            <a:r>
              <a:rPr lang="en-US" sz="3000" b="1" i="1" dirty="0"/>
              <a:t>LORD</a:t>
            </a:r>
            <a:r>
              <a:rPr lang="en-US" sz="3000" dirty="0"/>
              <a:t> in the eyes of </a:t>
            </a:r>
            <a:r>
              <a:rPr lang="en-US" sz="3000" b="1" i="1" dirty="0"/>
              <a:t>Hezekiah</a:t>
            </a:r>
            <a:r>
              <a:rPr lang="en-US" sz="3000" dirty="0"/>
              <a:t>. </a:t>
            </a:r>
          </a:p>
          <a:p>
            <a:r>
              <a:rPr lang="en-US" sz="3000" dirty="0"/>
              <a:t>Notice too that Sennacherib </a:t>
            </a:r>
            <a:r>
              <a:rPr lang="en-US" sz="3000" b="1" i="1" dirty="0"/>
              <a:t>finally</a:t>
            </a:r>
            <a:r>
              <a:rPr lang="en-US" sz="3000" dirty="0"/>
              <a:t> acknowledges Hezekiah’s title as “</a:t>
            </a:r>
            <a:r>
              <a:rPr lang="en-US" sz="30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King</a:t>
            </a:r>
            <a:r>
              <a:rPr lang="en-US" sz="3000" dirty="0"/>
              <a:t>” – something which the chief adviser had </a:t>
            </a:r>
            <a:r>
              <a:rPr lang="en-US" sz="3000" b="1" i="1" dirty="0"/>
              <a:t>refused</a:t>
            </a:r>
            <a:r>
              <a:rPr lang="en-US" sz="3000" dirty="0"/>
              <a:t> to do when speaking to the people.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The Book of Isaiah, Chapters 1–39 (</a:t>
            </a:r>
            <a:r>
              <a:rPr lang="en-US" sz="1800" dirty="0">
                <a:solidFill>
                  <a:prstClr val="white"/>
                </a:solidFill>
                <a:latin typeface="Calibri" panose="020F0502020204030204"/>
              </a:rPr>
              <a:t>The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NIC on the OT) (p. 650). </a:t>
            </a:r>
          </a:p>
        </p:txBody>
      </p:sp>
    </p:spTree>
    <p:extLst>
      <p:ext uri="{BB962C8B-B14F-4D97-AF65-F5344CB8AC3E}">
        <p14:creationId xmlns:p14="http://schemas.microsoft.com/office/powerpoint/2010/main" val="1738298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1"/>
            <a:ext cx="9144000" cy="78096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37:11</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Certainly you have heard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how the kings of Assyria have </a:t>
            </a:r>
            <a:r>
              <a:rPr lang="en-US" sz="2400" i="1" u="none" strike="noStrike" baseline="0" dirty="0">
                <a:solidFill>
                  <a:schemeClr val="accent2"/>
                </a:solidFill>
                <a:latin typeface="Cambria" panose="02040503050406030204" pitchFamily="18" charset="0"/>
                <a:ea typeface="Cambria" panose="02040503050406030204" pitchFamily="18" charset="0"/>
              </a:rPr>
              <a:t>annihilated</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all lands. Do you really think you will </a:t>
            </a:r>
            <a:r>
              <a:rPr lang="en-US" sz="2400" i="1" u="none" strike="noStrike" baseline="0" dirty="0">
                <a:solidFill>
                  <a:schemeClr val="accent2"/>
                </a:solidFill>
                <a:latin typeface="Cambria" panose="02040503050406030204" pitchFamily="18" charset="0"/>
                <a:ea typeface="Cambria" panose="02040503050406030204" pitchFamily="18" charset="0"/>
              </a:rPr>
              <a:t>be rescued</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039983"/>
            <a:ext cx="8582802" cy="5448683"/>
          </a:xfrm>
        </p:spPr>
        <p:txBody>
          <a:bodyPr>
            <a:normAutofit fontScale="92500" lnSpcReduction="20000"/>
          </a:bodyPr>
          <a:lstStyle/>
          <a:p>
            <a:r>
              <a:rPr lang="en-US" sz="3600" dirty="0"/>
              <a:t>By saying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Certainly you have heard…</a:t>
            </a:r>
            <a:r>
              <a:rPr lang="en-US" sz="3600" dirty="0"/>
              <a:t>” Sennacherib reminds Hezekiah of information that was in the public domain and seemingly </a:t>
            </a:r>
            <a:r>
              <a:rPr lang="en-US" sz="3600" b="1" i="1" dirty="0"/>
              <a:t>incontestable</a:t>
            </a:r>
            <a:r>
              <a:rPr lang="en-US" sz="3600" dirty="0"/>
              <a:t>.</a:t>
            </a:r>
          </a:p>
          <a:p>
            <a:r>
              <a:rPr lang="en-US" sz="3600" dirty="0"/>
              <a:t>For nearly </a:t>
            </a:r>
            <a:r>
              <a:rPr lang="en-US" sz="3600" b="1" i="1" dirty="0"/>
              <a:t>fifty years </a:t>
            </a:r>
            <a:r>
              <a:rPr lang="en-US" sz="3600" dirty="0"/>
              <a:t>the Assyrians had been extending their control over Mesopotamia and the Middle East and had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annihilated</a:t>
            </a:r>
            <a:r>
              <a:rPr lang="en-US" sz="3600" dirty="0"/>
              <a:t>” all who opposed them.</a:t>
            </a:r>
          </a:p>
          <a:p>
            <a:r>
              <a:rPr lang="en-US" sz="3600" dirty="0"/>
              <a:t>The Assyrians had enjoyed almost </a:t>
            </a:r>
            <a:r>
              <a:rPr lang="en-US" sz="3600" b="1" i="1" dirty="0"/>
              <a:t>total success </a:t>
            </a:r>
            <a:r>
              <a:rPr lang="en-US" sz="3600" dirty="0"/>
              <a:t>in their ruthless policy of exterminating the opposition.</a:t>
            </a:r>
          </a:p>
          <a:p>
            <a:r>
              <a:rPr lang="en-US" sz="3600" dirty="0"/>
              <a:t>So it seems </a:t>
            </a:r>
            <a:r>
              <a:rPr lang="en-US" sz="3600" b="1" i="1" dirty="0"/>
              <a:t>ridiculous</a:t>
            </a:r>
            <a:r>
              <a:rPr lang="en-US" sz="3600" dirty="0"/>
              <a:t> for Hezekiah to think that </a:t>
            </a:r>
            <a:r>
              <a:rPr lang="en-US" sz="3600" b="1" i="1" dirty="0"/>
              <a:t>he</a:t>
            </a:r>
            <a:r>
              <a:rPr lang="en-US" sz="3600" dirty="0"/>
              <a:t> would be the exception and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be rescued</a:t>
            </a:r>
            <a:r>
              <a:rPr lang="en-US" sz="3600" dirty="0"/>
              <a:t>”.</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(p.734)</a:t>
            </a:r>
          </a:p>
        </p:txBody>
      </p:sp>
    </p:spTree>
    <p:extLst>
      <p:ext uri="{BB962C8B-B14F-4D97-AF65-F5344CB8AC3E}">
        <p14:creationId xmlns:p14="http://schemas.microsoft.com/office/powerpoint/2010/main" val="1949658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275449"/>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lvl="0" algn="l">
              <a:spcBef>
                <a:spcPts val="750"/>
              </a:spcBef>
              <a:defRPr/>
            </a:pPr>
            <a:r>
              <a:rPr lang="en-US" sz="2400" b="0" baseline="30000" dirty="0">
                <a:solidFill>
                  <a:prstClr val="white"/>
                </a:solidFill>
                <a:latin typeface="Cambria" panose="02040503050406030204" pitchFamily="18" charset="0"/>
                <a:ea typeface="Cambria" panose="02040503050406030204" pitchFamily="18" charset="0"/>
              </a:rPr>
              <a:t>37:12</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Were the nations whom my predecessors destroyed</a:t>
            </a:r>
            <a:r>
              <a:rPr lang="en-US" sz="2400" b="0" i="1" dirty="0">
                <a:solidFill>
                  <a:schemeClr val="accent2">
                    <a:lumMod val="60000"/>
                    <a:lumOff val="40000"/>
                  </a:schemeClr>
                </a:solidFill>
                <a:latin typeface="Cambria" panose="02040503050406030204" pitchFamily="18" charset="0"/>
                <a:ea typeface="Cambria" panose="02040503050406030204" pitchFamily="18" charset="0"/>
              </a:rPr>
              <a:t> – </a:t>
            </a:r>
            <a:r>
              <a:rPr lang="en-US" sz="2400" i="1" u="none" strike="noStrike" baseline="0" dirty="0">
                <a:solidFill>
                  <a:schemeClr val="accent2"/>
                </a:solidFill>
                <a:latin typeface="Cambria" panose="02040503050406030204" pitchFamily="18" charset="0"/>
                <a:ea typeface="Cambria" panose="02040503050406030204" pitchFamily="18" charset="0"/>
              </a:rPr>
              <a:t>the nations of Gozan, Haran, Rezeph, and the people of Eden in Telassar</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b="0" i="1" dirty="0">
                <a:solidFill>
                  <a:schemeClr val="accent2">
                    <a:lumMod val="60000"/>
                    <a:lumOff val="40000"/>
                  </a:schemeClr>
                </a:solidFill>
                <a:latin typeface="Cambria" panose="02040503050406030204" pitchFamily="18" charset="0"/>
                <a:ea typeface="Cambria" panose="02040503050406030204" pitchFamily="18" charset="0"/>
              </a:rPr>
              <a:t>–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rescued by their gods?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463825"/>
            <a:ext cx="8582802" cy="5024843"/>
          </a:xfrm>
        </p:spPr>
        <p:txBody>
          <a:bodyPr>
            <a:normAutofit fontScale="77500" lnSpcReduction="20000"/>
          </a:bodyPr>
          <a:lstStyle/>
          <a:p>
            <a:r>
              <a:rPr lang="en-US" sz="4000" dirty="0"/>
              <a:t>He then lists </a:t>
            </a:r>
            <a:r>
              <a:rPr lang="en-US" sz="4000" b="1" i="1" dirty="0"/>
              <a:t>specific city-states </a:t>
            </a:r>
            <a:r>
              <a:rPr lang="en-US" sz="4000" dirty="0"/>
              <a:t>that had surrendered to Assyrian kings who </a:t>
            </a:r>
            <a:r>
              <a:rPr lang="en-US" sz="4000" b="1" i="1" dirty="0"/>
              <a:t>preceded</a:t>
            </a:r>
            <a:r>
              <a:rPr lang="en-US" sz="4000" dirty="0"/>
              <a:t> Sennacherib (including his own father, Sargon II) – the nations of: </a:t>
            </a:r>
          </a:p>
          <a:p>
            <a:pPr lvl="1"/>
            <a:r>
              <a:rPr lang="en-US" sz="3600" dirty="0"/>
              <a:t>“</a:t>
            </a:r>
            <a:r>
              <a:rPr lang="en-US" sz="3600" i="1" dirty="0">
                <a:solidFill>
                  <a:schemeClr val="accent2">
                    <a:lumMod val="60000"/>
                    <a:lumOff val="40000"/>
                  </a:schemeClr>
                </a:solidFill>
                <a:latin typeface="Cambria" panose="02040503050406030204" pitchFamily="18" charset="0"/>
                <a:ea typeface="Cambria" panose="02040503050406030204" pitchFamily="18" charset="0"/>
              </a:rPr>
              <a:t>Gozan</a:t>
            </a:r>
            <a:r>
              <a:rPr lang="en-US" sz="3600" dirty="0"/>
              <a:t>”</a:t>
            </a:r>
            <a:endPar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endParaRPr>
          </a:p>
          <a:p>
            <a:pPr lvl="1"/>
            <a:r>
              <a:rPr lang="en-US" sz="3600" dirty="0"/>
              <a:t>“</a:t>
            </a:r>
            <a:r>
              <a:rPr lang="en-US" sz="3600" i="1" dirty="0">
                <a:solidFill>
                  <a:schemeClr val="accent2">
                    <a:lumMod val="60000"/>
                    <a:lumOff val="40000"/>
                  </a:schemeClr>
                </a:solidFill>
                <a:latin typeface="Cambria" panose="02040503050406030204" pitchFamily="18" charset="0"/>
                <a:ea typeface="Cambria" panose="02040503050406030204" pitchFamily="18" charset="0"/>
              </a:rPr>
              <a:t>Haran</a:t>
            </a:r>
            <a:r>
              <a:rPr lang="en-US" sz="3600" dirty="0"/>
              <a:t>”</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p>
          <a:p>
            <a:pPr lvl="1"/>
            <a:r>
              <a:rPr lang="en-US" sz="3600" dirty="0"/>
              <a:t>“</a:t>
            </a:r>
            <a:r>
              <a:rPr lang="en-US" sz="3600" i="1" dirty="0">
                <a:solidFill>
                  <a:schemeClr val="accent2">
                    <a:lumMod val="60000"/>
                    <a:lumOff val="40000"/>
                  </a:schemeClr>
                </a:solidFill>
                <a:latin typeface="Cambria" panose="02040503050406030204" pitchFamily="18" charset="0"/>
                <a:ea typeface="Cambria" panose="02040503050406030204" pitchFamily="18" charset="0"/>
              </a:rPr>
              <a:t>Rezeph</a:t>
            </a:r>
            <a:r>
              <a:rPr lang="en-US" sz="3600" dirty="0"/>
              <a:t>”</a:t>
            </a:r>
            <a:endParaRPr lang="en-US" sz="3600" i="1" dirty="0">
              <a:solidFill>
                <a:schemeClr val="accent2">
                  <a:lumMod val="60000"/>
                  <a:lumOff val="40000"/>
                </a:schemeClr>
              </a:solidFill>
              <a:latin typeface="Cambria" panose="02040503050406030204" pitchFamily="18" charset="0"/>
              <a:ea typeface="Cambria" panose="02040503050406030204" pitchFamily="18" charset="0"/>
            </a:endParaRPr>
          </a:p>
          <a:p>
            <a:pPr lvl="1"/>
            <a:r>
              <a:rPr lang="en-US" sz="3600" dirty="0"/>
              <a:t>“</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the people of Eden in Telassar</a:t>
            </a:r>
            <a:r>
              <a:rPr lang="en-US" sz="3600" dirty="0"/>
              <a:t>”. </a:t>
            </a:r>
          </a:p>
          <a:p>
            <a:r>
              <a:rPr lang="en-US" sz="4000" dirty="0"/>
              <a:t>The point of this verse is that the gods of these nations could not protect </a:t>
            </a:r>
            <a:r>
              <a:rPr lang="en-US" sz="4000" b="1" i="1" dirty="0"/>
              <a:t>their</a:t>
            </a:r>
            <a:r>
              <a:rPr lang="en-US" sz="4000" dirty="0"/>
              <a:t> cities from the great and powerful Assyrians.</a:t>
            </a:r>
          </a:p>
          <a:p>
            <a:r>
              <a:rPr lang="en-US" sz="4000" dirty="0"/>
              <a:t>So what makes Hezekiah think that </a:t>
            </a:r>
            <a:r>
              <a:rPr lang="en-US" sz="4000" b="1" i="1" dirty="0"/>
              <a:t>his</a:t>
            </a:r>
            <a:r>
              <a:rPr lang="en-US" sz="4000" dirty="0"/>
              <a:t> God can rescue </a:t>
            </a:r>
            <a:r>
              <a:rPr lang="en-US" sz="4000" b="1" i="1" dirty="0"/>
              <a:t>his </a:t>
            </a:r>
            <a:r>
              <a:rPr lang="en-US" sz="4000" dirty="0"/>
              <a:t>city from the Assyrians?</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Wegner, Paul D.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An Introduction and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Tyndale OT Commentaries </a:t>
            </a:r>
          </a:p>
        </p:txBody>
      </p:sp>
    </p:spTree>
    <p:extLst>
      <p:ext uri="{BB962C8B-B14F-4D97-AF65-F5344CB8AC3E}">
        <p14:creationId xmlns:p14="http://schemas.microsoft.com/office/powerpoint/2010/main" val="1684324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89614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37:13</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Where is the king of Hamath or the king of Arpad or the kings of Lair, Sepharvaim, Hena, and Ivvah?’”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122398"/>
            <a:ext cx="8582802" cy="5366270"/>
          </a:xfrm>
        </p:spPr>
        <p:txBody>
          <a:bodyPr>
            <a:normAutofit/>
          </a:bodyPr>
          <a:lstStyle/>
          <a:p>
            <a:r>
              <a:rPr lang="en-US" dirty="0"/>
              <a:t>He then </a:t>
            </a:r>
            <a:r>
              <a:rPr lang="en-US" b="1" i="1" dirty="0"/>
              <a:t>personalizes</a:t>
            </a:r>
            <a:r>
              <a:rPr lang="en-US" dirty="0"/>
              <a:t> the message for King Hezekiah by asking the whereabouts of the </a:t>
            </a:r>
            <a:r>
              <a:rPr lang="en-US" b="1" i="1" dirty="0"/>
              <a:t>kings</a:t>
            </a:r>
            <a:r>
              <a:rPr lang="en-US" dirty="0"/>
              <a:t> he had defeated: “</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Where is the </a:t>
            </a:r>
            <a:r>
              <a:rPr lang="en-US" b="1" i="1" u="none" strike="noStrike" baseline="0" dirty="0">
                <a:solidFill>
                  <a:schemeClr val="accent2"/>
                </a:solidFill>
                <a:latin typeface="Cambria" panose="02040503050406030204" pitchFamily="18" charset="0"/>
                <a:ea typeface="Cambria" panose="02040503050406030204" pitchFamily="18" charset="0"/>
              </a:rPr>
              <a:t>king</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of Hamath or the </a:t>
            </a:r>
            <a:r>
              <a:rPr lang="en-US" b="1" i="1" u="none" strike="noStrike" baseline="0" dirty="0">
                <a:solidFill>
                  <a:schemeClr val="accent2"/>
                </a:solidFill>
                <a:latin typeface="Cambria" panose="02040503050406030204" pitchFamily="18" charset="0"/>
                <a:ea typeface="Cambria" panose="02040503050406030204" pitchFamily="18" charset="0"/>
              </a:rPr>
              <a:t>king</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of Arpad or the </a:t>
            </a:r>
            <a:r>
              <a:rPr lang="en-US" b="1" i="1" u="none" strike="noStrike" baseline="0" dirty="0">
                <a:solidFill>
                  <a:schemeClr val="accent2"/>
                </a:solidFill>
                <a:latin typeface="Cambria" panose="02040503050406030204" pitchFamily="18" charset="0"/>
                <a:ea typeface="Cambria" panose="02040503050406030204" pitchFamily="18" charset="0"/>
              </a:rPr>
              <a:t>kings</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of Lair, Sepharvaim, Hena, and Ivvah?</a:t>
            </a:r>
            <a:r>
              <a:rPr lang="en-US" dirty="0"/>
              <a:t>”</a:t>
            </a:r>
            <a:endParaRPr lang="en-US" sz="2400" dirty="0"/>
          </a:p>
          <a:p>
            <a:r>
              <a:rPr lang="en-US" dirty="0"/>
              <a:t>Of the cities we can identify, their kings were either killed or captured and the cities themselves destroyed. </a:t>
            </a:r>
          </a:p>
          <a:p>
            <a:r>
              <a:rPr lang="en-US" dirty="0"/>
              <a:t>Hezekiah would probably have been familiar with these Assyrian conquests.</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Wegner, Paul D.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An Introduction and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Tyndale OT Commentaries </a:t>
            </a:r>
          </a:p>
        </p:txBody>
      </p:sp>
    </p:spTree>
    <p:extLst>
      <p:ext uri="{BB962C8B-B14F-4D97-AF65-F5344CB8AC3E}">
        <p14:creationId xmlns:p14="http://schemas.microsoft.com/office/powerpoint/2010/main" val="4053287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667160"/>
          </a:xfrm>
        </p:spPr>
        <p:txBody>
          <a:bodyPr>
            <a:noAutofit/>
          </a:bodyPr>
          <a:lstStyle/>
          <a:p>
            <a:r>
              <a:rPr lang="en-US" sz="3600" dirty="0"/>
              <a:t>Hezekiah’s Prayer (37:14-20)</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25583" y="726026"/>
            <a:ext cx="8920306" cy="6098616"/>
          </a:xfrm>
        </p:spPr>
        <p:txBody>
          <a:bodyPr>
            <a:normAutofit fontScale="85000" lnSpcReduction="20000"/>
          </a:bodyPr>
          <a:lstStyle/>
          <a:p>
            <a:pPr marL="0" indent="0">
              <a:buNone/>
            </a:pPr>
            <a:r>
              <a:rPr lang="en-US" sz="3600" baseline="30000" dirty="0">
                <a:latin typeface="Cambria" panose="02040503050406030204" pitchFamily="18" charset="0"/>
                <a:ea typeface="Cambria" panose="02040503050406030204" pitchFamily="18" charset="0"/>
              </a:rPr>
              <a:t>37:14</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took the letter from the messengers and read it. Then Hezekiah went up to the LORD’s temple and spread it out before the LORD. </a:t>
            </a:r>
            <a:r>
              <a:rPr lang="en-US" sz="3600" baseline="30000" dirty="0">
                <a:latin typeface="Cambria" panose="02040503050406030204" pitchFamily="18" charset="0"/>
                <a:ea typeface="Cambria" panose="02040503050406030204" pitchFamily="18" charset="0"/>
              </a:rPr>
              <a:t>15</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prayed before the LORD: </a:t>
            </a:r>
            <a:r>
              <a:rPr lang="en-US" sz="3600" baseline="30000" dirty="0">
                <a:latin typeface="Cambria" panose="02040503050406030204" pitchFamily="18" charset="0"/>
                <a:ea typeface="Cambria" panose="02040503050406030204" pitchFamily="18" charset="0"/>
              </a:rPr>
              <a:t>16</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 LORD of Heaven’s Armies, O God of Israel, who is enthroned on the cherubim! You alone are God over all the kingdoms of the earth. You made the sky and the earth. </a:t>
            </a:r>
            <a:r>
              <a:rPr lang="en-US" sz="3600" baseline="30000" dirty="0">
                <a:latin typeface="Cambria" panose="02040503050406030204" pitchFamily="18" charset="0"/>
                <a:ea typeface="Cambria" panose="02040503050406030204" pitchFamily="18" charset="0"/>
              </a:rPr>
              <a:t>17</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Pay attention, LORD, and hear! Open your eyes, LORD, and observe! Listen to this entire message Sennacherib sent and how he taunts the living God! </a:t>
            </a:r>
            <a:r>
              <a:rPr lang="en-US" sz="3600" baseline="30000" dirty="0">
                <a:latin typeface="Cambria" panose="02040503050406030204" pitchFamily="18" charset="0"/>
                <a:ea typeface="Cambria" panose="02040503050406030204" pitchFamily="18" charset="0"/>
              </a:rPr>
              <a:t>18</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It is true, LORD, that the kings of Assyria have destroyed all the nations and their lands. </a:t>
            </a:r>
            <a:r>
              <a:rPr lang="en-US" sz="3600" baseline="30000" dirty="0">
                <a:latin typeface="Cambria" panose="02040503050406030204" pitchFamily="18" charset="0"/>
                <a:ea typeface="Cambria" panose="02040503050406030204" pitchFamily="18" charset="0"/>
              </a:rPr>
              <a:t>19</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They have burned the gods of the nations, for they are not really gods, but only the product of human hands manufactured from wood and stone. That is why the Assyrians could destroy them. </a:t>
            </a:r>
            <a:r>
              <a:rPr lang="en-US" sz="3600" baseline="30000" dirty="0">
                <a:latin typeface="Cambria" panose="02040503050406030204" pitchFamily="18" charset="0"/>
                <a:ea typeface="Cambria" panose="02040503050406030204" pitchFamily="18" charset="0"/>
              </a:rPr>
              <a:t>20</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Now, O LORD our God, rescue us from his power, so all the kingdoms of the earth may know that you alone are the LORD.” </a:t>
            </a:r>
          </a:p>
        </p:txBody>
      </p:sp>
    </p:spTree>
    <p:extLst>
      <p:ext uri="{BB962C8B-B14F-4D97-AF65-F5344CB8AC3E}">
        <p14:creationId xmlns:p14="http://schemas.microsoft.com/office/powerpoint/2010/main" val="142123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295071"/>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37:14</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took </a:t>
            </a:r>
            <a:r>
              <a:rPr lang="en-US" sz="2400" i="1" u="none" strike="noStrike" baseline="0" dirty="0">
                <a:solidFill>
                  <a:schemeClr val="accent2"/>
                </a:solidFill>
                <a:latin typeface="Cambria" panose="02040503050406030204" pitchFamily="18" charset="0"/>
                <a:ea typeface="Cambria" panose="02040503050406030204" pitchFamily="18" charset="0"/>
              </a:rPr>
              <a:t>the letter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from the messengers and </a:t>
            </a:r>
            <a:r>
              <a:rPr lang="en-US" sz="2400" i="1" u="none" strike="noStrike" baseline="0" dirty="0">
                <a:solidFill>
                  <a:schemeClr val="accent2"/>
                </a:solidFill>
                <a:latin typeface="Cambria" panose="02040503050406030204" pitchFamily="18" charset="0"/>
                <a:ea typeface="Cambria" panose="02040503050406030204" pitchFamily="18" charset="0"/>
              </a:rPr>
              <a:t>read</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it. Then Hezekiah went up to the LORD’s </a:t>
            </a:r>
            <a:r>
              <a:rPr lang="en-US" sz="2400" i="1" u="none" strike="noStrike" baseline="0" dirty="0">
                <a:solidFill>
                  <a:schemeClr val="accent2"/>
                </a:solidFill>
                <a:latin typeface="Cambria" panose="02040503050406030204" pitchFamily="18" charset="0"/>
                <a:ea typeface="Cambria" panose="02040503050406030204" pitchFamily="18" charset="0"/>
              </a:rPr>
              <a:t>temple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and spread it out before the LORD.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526616"/>
            <a:ext cx="8582802" cy="4962052"/>
          </a:xfrm>
        </p:spPr>
        <p:txBody>
          <a:bodyPr>
            <a:normAutofit fontScale="92500"/>
          </a:bodyPr>
          <a:lstStyle/>
          <a:p>
            <a:r>
              <a:rPr lang="en-US" dirty="0"/>
              <a:t>It now becomes apparent that Sennacherib had commissioned his messengers to deliver his massage orally and also give Hezekiah a written copy of what was said.</a:t>
            </a:r>
          </a:p>
          <a:p>
            <a:r>
              <a:rPr lang="en-US" dirty="0"/>
              <a:t>There is no mention here of torn clothes or sackcloth (in contrast to 37:1), and it would seem that the king was less despondent than he had been previously.</a:t>
            </a:r>
          </a:p>
          <a:p>
            <a:r>
              <a:rPr lang="en-US" dirty="0"/>
              <a:t>However it was clear that his troubles had not ended.</a:t>
            </a:r>
          </a:p>
          <a:p>
            <a:r>
              <a:rPr lang="en-US" dirty="0"/>
              <a:t>And so he </a:t>
            </a:r>
            <a:r>
              <a:rPr lang="en-US" b="1" i="1" dirty="0"/>
              <a:t>again</a:t>
            </a:r>
            <a:r>
              <a:rPr lang="en-US" dirty="0"/>
              <a:t> goes up to the “</a:t>
            </a:r>
            <a:r>
              <a:rPr lang="en-US" i="1" dirty="0">
                <a:solidFill>
                  <a:schemeClr val="accent2">
                    <a:lumMod val="60000"/>
                    <a:lumOff val="40000"/>
                  </a:schemeClr>
                </a:solidFill>
                <a:latin typeface="Cambria" panose="02040503050406030204" pitchFamily="18" charset="0"/>
                <a:ea typeface="Cambria" panose="02040503050406030204" pitchFamily="18" charset="0"/>
              </a:rPr>
              <a:t>temple</a:t>
            </a:r>
            <a:r>
              <a:rPr lang="en-US" dirty="0"/>
              <a:t>” (cf. 37:1) to seek the </a:t>
            </a:r>
            <a:r>
              <a:rPr lang="en-US" b="1" i="1" dirty="0"/>
              <a:t>LORD’s</a:t>
            </a:r>
            <a:r>
              <a:rPr lang="en-US" dirty="0"/>
              <a:t> assistance.</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(p.736)</a:t>
            </a:r>
          </a:p>
        </p:txBody>
      </p:sp>
    </p:spTree>
    <p:extLst>
      <p:ext uri="{BB962C8B-B14F-4D97-AF65-F5344CB8AC3E}">
        <p14:creationId xmlns:p14="http://schemas.microsoft.com/office/powerpoint/2010/main" val="4048995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295071"/>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37:14</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took the letter from the messengers and read it. Then Hezekiah went up to the LORD’s temple and </a:t>
            </a:r>
            <a:r>
              <a:rPr lang="en-US" sz="2400" i="1" u="none" strike="noStrike" baseline="0" dirty="0">
                <a:solidFill>
                  <a:schemeClr val="accent2"/>
                </a:solidFill>
                <a:latin typeface="Cambria" panose="02040503050406030204" pitchFamily="18" charset="0"/>
                <a:ea typeface="Cambria" panose="02040503050406030204" pitchFamily="18" charset="0"/>
              </a:rPr>
              <a:t>spread it out before the LORD</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526616"/>
            <a:ext cx="8582802" cy="4962052"/>
          </a:xfrm>
        </p:spPr>
        <p:txBody>
          <a:bodyPr>
            <a:normAutofit fontScale="92500" lnSpcReduction="20000"/>
          </a:bodyPr>
          <a:lstStyle/>
          <a:p>
            <a:r>
              <a:rPr lang="en-US" dirty="0"/>
              <a:t>We don’t know exactly how Hezekiah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spread [the letter] out before the LORD</a:t>
            </a:r>
            <a:r>
              <a:rPr lang="en-US" dirty="0"/>
              <a:t>”</a:t>
            </a:r>
          </a:p>
          <a:p>
            <a:r>
              <a:rPr lang="en-US" dirty="0"/>
              <a:t>But one thing we </a:t>
            </a:r>
            <a:r>
              <a:rPr lang="en-US" b="1" i="1" dirty="0"/>
              <a:t>do</a:t>
            </a:r>
            <a:r>
              <a:rPr lang="en-US" dirty="0"/>
              <a:t> know – this was </a:t>
            </a:r>
            <a:r>
              <a:rPr lang="en-US" b="1" i="1" dirty="0"/>
              <a:t>not</a:t>
            </a:r>
            <a:r>
              <a:rPr lang="en-US" dirty="0"/>
              <a:t> an attempt on the part of Hezekiah to </a:t>
            </a:r>
            <a:r>
              <a:rPr lang="en-US" b="1" i="1" dirty="0"/>
              <a:t>inform</a:t>
            </a:r>
            <a:r>
              <a:rPr lang="en-US" dirty="0"/>
              <a:t> God of something that he didn’t already know.</a:t>
            </a:r>
          </a:p>
          <a:p>
            <a:r>
              <a:rPr lang="en-US" b="1" i="1" dirty="0"/>
              <a:t>Instead</a:t>
            </a:r>
            <a:r>
              <a:rPr lang="en-US" dirty="0"/>
              <a:t>, it was an obvious gesture to show that he was committing the matter and its resolution to the LORD.</a:t>
            </a:r>
          </a:p>
          <a:p>
            <a:r>
              <a:rPr lang="en-US" dirty="0"/>
              <a:t>Hezekiah knew he was </a:t>
            </a:r>
            <a:r>
              <a:rPr lang="en-US" b="1" i="1" dirty="0"/>
              <a:t>incapable</a:t>
            </a:r>
            <a:r>
              <a:rPr lang="en-US" dirty="0"/>
              <a:t> of coping with the challenge, and </a:t>
            </a:r>
            <a:r>
              <a:rPr lang="en-US" b="1" i="1" dirty="0"/>
              <a:t>in faith </a:t>
            </a:r>
            <a:r>
              <a:rPr lang="en-US" dirty="0"/>
              <a:t>he awaited God’s response.</a:t>
            </a:r>
          </a:p>
          <a:p>
            <a:r>
              <a:rPr lang="en-US" dirty="0"/>
              <a:t>In this, his conduct contrasts </a:t>
            </a:r>
            <a:r>
              <a:rPr lang="en-US" b="1" i="1" dirty="0"/>
              <a:t>sharply</a:t>
            </a:r>
            <a:r>
              <a:rPr lang="en-US" dirty="0"/>
              <a:t> with that of his father, Ahaz:</a:t>
            </a:r>
          </a:p>
          <a:p>
            <a:pPr lvl="1"/>
            <a:r>
              <a:rPr lang="en-US" sz="2700" i="1" dirty="0">
                <a:solidFill>
                  <a:schemeClr val="accent2">
                    <a:lumMod val="60000"/>
                    <a:lumOff val="40000"/>
                  </a:schemeClr>
                </a:solidFill>
                <a:latin typeface="Cambria" panose="02040503050406030204" pitchFamily="18" charset="0"/>
                <a:ea typeface="Cambria" panose="02040503050406030204" pitchFamily="18" charset="0"/>
              </a:rPr>
              <a:t>But Ahaz responded, “I don’t want to ask; I don’t want to put the Lord to a test.” </a:t>
            </a:r>
            <a:r>
              <a:rPr lang="en-US" sz="2400" dirty="0"/>
              <a:t>(Isaiah 7:12)</a:t>
            </a:r>
            <a:endParaRPr lang="en-US" sz="2700" i="1" dirty="0">
              <a:solidFill>
                <a:schemeClr val="accent2">
                  <a:lumMod val="60000"/>
                  <a:lumOff val="40000"/>
                </a:schemeClr>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(p.736)</a:t>
            </a:r>
          </a:p>
        </p:txBody>
      </p:sp>
    </p:spTree>
    <p:extLst>
      <p:ext uri="{BB962C8B-B14F-4D97-AF65-F5344CB8AC3E}">
        <p14:creationId xmlns:p14="http://schemas.microsoft.com/office/powerpoint/2010/main" val="3757811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1"/>
            <a:ext cx="9144000" cy="144812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37:15</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prayed before the LORD: </a:t>
            </a:r>
            <a:r>
              <a:rPr lang="en-US" sz="2400" b="0" baseline="30000" dirty="0">
                <a:solidFill>
                  <a:prstClr val="white"/>
                </a:solidFill>
                <a:latin typeface="Cambria" panose="02040503050406030204" pitchFamily="18" charset="0"/>
                <a:ea typeface="Cambria" panose="02040503050406030204" pitchFamily="18" charset="0"/>
              </a:rPr>
              <a:t>16</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 </a:t>
            </a:r>
            <a:r>
              <a:rPr lang="en-US" sz="2400" i="1" u="none" strike="noStrike" baseline="0" dirty="0">
                <a:solidFill>
                  <a:schemeClr val="accent2"/>
                </a:solidFill>
                <a:latin typeface="Cambria" panose="02040503050406030204" pitchFamily="18" charset="0"/>
                <a:ea typeface="Cambria" panose="02040503050406030204" pitchFamily="18" charset="0"/>
              </a:rPr>
              <a:t>LORD of Heaven’s Armies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 God of Israel, who is enthroned on the cherubim! You alone are God over all the kingdoms of the earth. You made the sky and the earth.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581558"/>
            <a:ext cx="8582802" cy="4964447"/>
          </a:xfrm>
        </p:spPr>
        <p:txBody>
          <a:bodyPr>
            <a:normAutofit fontScale="92500" lnSpcReduction="10000"/>
          </a:bodyPr>
          <a:lstStyle/>
          <a:p>
            <a:r>
              <a:rPr lang="en-US" dirty="0"/>
              <a:t>Hezekiah’s approach to the LORD is not based on arguments that would portray him as somehow </a:t>
            </a:r>
            <a:r>
              <a:rPr lang="en-US" b="1" i="1" dirty="0"/>
              <a:t>worthy</a:t>
            </a:r>
            <a:r>
              <a:rPr lang="en-US" dirty="0"/>
              <a:t> of being helped.</a:t>
            </a:r>
          </a:p>
          <a:p>
            <a:r>
              <a:rPr lang="en-US" dirty="0"/>
              <a:t>He begins with </a:t>
            </a:r>
            <a:r>
              <a:rPr lang="en-US" b="1" i="1" dirty="0"/>
              <a:t>adoration</a:t>
            </a:r>
            <a:r>
              <a:rPr lang="en-US" dirty="0"/>
              <a:t> of the LORD as he wonders anew at the </a:t>
            </a:r>
            <a:r>
              <a:rPr lang="en-US" b="1" i="1" dirty="0"/>
              <a:t>privilege</a:t>
            </a:r>
            <a:r>
              <a:rPr lang="en-US" dirty="0"/>
              <a:t> he enjoys of being able to be in covenant relationship with such a God.</a:t>
            </a:r>
          </a:p>
          <a:p>
            <a:r>
              <a:rPr lang="en-US" dirty="0"/>
              <a:t>The title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LORD of Heaven’s Armies</a:t>
            </a:r>
            <a:r>
              <a:rPr lang="en-US" dirty="0"/>
              <a:t>” points to the </a:t>
            </a:r>
            <a:r>
              <a:rPr lang="en-US" b="1" i="1" dirty="0"/>
              <a:t>majesty</a:t>
            </a:r>
            <a:r>
              <a:rPr lang="en-US" dirty="0"/>
              <a:t> and </a:t>
            </a:r>
            <a:r>
              <a:rPr lang="en-US" b="1" i="1" dirty="0"/>
              <a:t>immense power </a:t>
            </a:r>
            <a:r>
              <a:rPr lang="en-US" dirty="0"/>
              <a:t>of God, who has every being under his control.</a:t>
            </a:r>
          </a:p>
          <a:p>
            <a:r>
              <a:rPr lang="en-US" dirty="0"/>
              <a:t>The mention of “Hosts” or “</a:t>
            </a:r>
            <a:r>
              <a:rPr lang="en-US" i="1" dirty="0">
                <a:solidFill>
                  <a:schemeClr val="accent2">
                    <a:lumMod val="60000"/>
                    <a:lumOff val="40000"/>
                  </a:schemeClr>
                </a:solidFill>
                <a:latin typeface="Cambria" panose="02040503050406030204" pitchFamily="18" charset="0"/>
                <a:ea typeface="Cambria" panose="02040503050406030204" pitchFamily="18" charset="0"/>
              </a:rPr>
              <a:t>Armies</a:t>
            </a:r>
            <a:r>
              <a:rPr lang="en-US" dirty="0"/>
              <a:t>”, was of </a:t>
            </a:r>
            <a:r>
              <a:rPr lang="en-US" b="1" i="1" dirty="0"/>
              <a:t>particular</a:t>
            </a:r>
            <a:r>
              <a:rPr lang="en-US" dirty="0"/>
              <a:t> relevance when facing the might of the Assyrian armies.</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(p.737)</a:t>
            </a:r>
          </a:p>
        </p:txBody>
      </p:sp>
    </p:spTree>
    <p:extLst>
      <p:ext uri="{BB962C8B-B14F-4D97-AF65-F5344CB8AC3E}">
        <p14:creationId xmlns:p14="http://schemas.microsoft.com/office/powerpoint/2010/main" val="2758220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32254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37:15</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prayed before the LORD: </a:t>
            </a:r>
            <a:r>
              <a:rPr lang="en-US" sz="2400" b="0" baseline="30000" dirty="0">
                <a:solidFill>
                  <a:prstClr val="white"/>
                </a:solidFill>
                <a:latin typeface="Cambria" panose="02040503050406030204" pitchFamily="18" charset="0"/>
                <a:ea typeface="Cambria" panose="02040503050406030204" pitchFamily="18" charset="0"/>
              </a:rPr>
              <a:t>16</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 LORD of Heaven’s Armies, O </a:t>
            </a:r>
            <a:r>
              <a:rPr lang="en-US" sz="2400" i="1" u="none" strike="noStrike" baseline="0" dirty="0">
                <a:solidFill>
                  <a:schemeClr val="accent2"/>
                </a:solidFill>
                <a:latin typeface="Cambria" panose="02040503050406030204" pitchFamily="18" charset="0"/>
                <a:ea typeface="Cambria" panose="02040503050406030204" pitchFamily="18" charset="0"/>
              </a:rPr>
              <a:t>God of Israel</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who is </a:t>
            </a:r>
            <a:r>
              <a:rPr lang="en-US" sz="2400" i="1" u="none" strike="noStrike" baseline="0" dirty="0">
                <a:solidFill>
                  <a:schemeClr val="accent2"/>
                </a:solidFill>
                <a:latin typeface="Cambria" panose="02040503050406030204" pitchFamily="18" charset="0"/>
                <a:ea typeface="Cambria" panose="02040503050406030204" pitchFamily="18" charset="0"/>
              </a:rPr>
              <a:t>enthroned on the cherubim</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You alone are God over all the kingdoms of the earth. You made the sky and the earth.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452051"/>
            <a:ext cx="8582802" cy="5203839"/>
          </a:xfrm>
        </p:spPr>
        <p:txBody>
          <a:bodyPr>
            <a:normAutofit fontScale="85000" lnSpcReduction="20000"/>
          </a:bodyPr>
          <a:lstStyle/>
          <a:p>
            <a:r>
              <a:rPr lang="en-US" dirty="0"/>
              <a:t>As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God of Israel</a:t>
            </a:r>
            <a:r>
              <a:rPr lang="en-US" dirty="0"/>
              <a:t>”, the LORD, the God of the covenant, had been pleased to enter into a special relationship with his chosen people, represented now by the remaining southern kingdom of Judah.</a:t>
            </a:r>
          </a:p>
          <a:p>
            <a:r>
              <a:rPr lang="en-US" dirty="0"/>
              <a:t>On the basis of God’s sovereign commitment, his people may come with </a:t>
            </a:r>
            <a:r>
              <a:rPr lang="en-US" b="1" i="1" dirty="0"/>
              <a:t>confidence,</a:t>
            </a:r>
            <a:r>
              <a:rPr lang="en-US" dirty="0"/>
              <a:t> knowing that he will have </a:t>
            </a:r>
            <a:r>
              <a:rPr lang="en-US" b="1" i="1" dirty="0"/>
              <a:t>compassion</a:t>
            </a:r>
            <a:r>
              <a:rPr lang="en-US" dirty="0"/>
              <a:t> on them (cf. Zech 10:6)</a:t>
            </a:r>
          </a:p>
          <a:p>
            <a:r>
              <a:rPr lang="en-US" dirty="0"/>
              <a:t>But even so, the fact that the LORD was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enthroned on the cherubim</a:t>
            </a:r>
            <a:r>
              <a:rPr lang="en-US" dirty="0"/>
              <a:t>” (cf. 1 Sam 4:4; Ps 80:1) warned against presumption. </a:t>
            </a:r>
          </a:p>
          <a:p>
            <a:r>
              <a:rPr lang="en-US" dirty="0"/>
              <a:t>For although the LORD had graciously condescended to be present in the temple at the center of the nation, he was still guarded by “</a:t>
            </a:r>
            <a:r>
              <a:rPr lang="en-US" i="1" dirty="0">
                <a:solidFill>
                  <a:schemeClr val="accent2">
                    <a:lumMod val="60000"/>
                    <a:lumOff val="40000"/>
                  </a:schemeClr>
                </a:solidFill>
                <a:latin typeface="Cambria" panose="02040503050406030204" pitchFamily="18" charset="0"/>
                <a:ea typeface="Cambria" panose="02040503050406030204" pitchFamily="18" charset="0"/>
              </a:rPr>
              <a:t>the cherubim</a:t>
            </a:r>
            <a:r>
              <a:rPr lang="en-US" dirty="0"/>
              <a:t>”.</a:t>
            </a:r>
          </a:p>
          <a:p>
            <a:r>
              <a:rPr lang="en-US" dirty="0"/>
              <a:t>These winged celestial beings are the throne attendants of God (Ezek 10:1ff) –  two of whom were represented in gold above the ark of the covenant (Ex 25:18-20)</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(p.737)</a:t>
            </a:r>
          </a:p>
        </p:txBody>
      </p:sp>
    </p:spTree>
    <p:extLst>
      <p:ext uri="{BB962C8B-B14F-4D97-AF65-F5344CB8AC3E}">
        <p14:creationId xmlns:p14="http://schemas.microsoft.com/office/powerpoint/2010/main" val="2640567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32254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37:15</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prayed before the LORD: </a:t>
            </a:r>
            <a:r>
              <a:rPr lang="en-US" sz="2400" b="0" baseline="30000" dirty="0">
                <a:solidFill>
                  <a:prstClr val="white"/>
                </a:solidFill>
                <a:latin typeface="Cambria" panose="02040503050406030204" pitchFamily="18" charset="0"/>
                <a:ea typeface="Cambria" panose="02040503050406030204" pitchFamily="18" charset="0"/>
              </a:rPr>
              <a:t>16</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 LORD of Heaven’s Armies, O God of Israel, who is enthroned on the cherubim! You </a:t>
            </a:r>
            <a:r>
              <a:rPr lang="en-US" sz="2400" i="1" u="none" strike="noStrike" baseline="0" dirty="0">
                <a:solidFill>
                  <a:schemeClr val="accent2"/>
                </a:solidFill>
                <a:latin typeface="Cambria" panose="02040503050406030204" pitchFamily="18" charset="0"/>
                <a:ea typeface="Cambria" panose="02040503050406030204" pitchFamily="18" charset="0"/>
              </a:rPr>
              <a:t>alone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are God over </a:t>
            </a:r>
            <a:r>
              <a:rPr lang="en-US" sz="2400" i="1" u="none" strike="noStrike" baseline="0" dirty="0">
                <a:solidFill>
                  <a:schemeClr val="accent2"/>
                </a:solidFill>
                <a:latin typeface="Cambria" panose="02040503050406030204" pitchFamily="18" charset="0"/>
                <a:ea typeface="Cambria" panose="02040503050406030204" pitchFamily="18" charset="0"/>
              </a:rPr>
              <a:t>all the kingdoms of the earth</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You made the sky and the earth.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577634"/>
            <a:ext cx="8582802" cy="4911034"/>
          </a:xfrm>
        </p:spPr>
        <p:txBody>
          <a:bodyPr>
            <a:normAutofit/>
          </a:bodyPr>
          <a:lstStyle/>
          <a:p>
            <a:r>
              <a:rPr lang="en-US" dirty="0"/>
              <a:t>The LORD “</a:t>
            </a:r>
            <a:r>
              <a:rPr lang="en-US" i="1" dirty="0">
                <a:solidFill>
                  <a:schemeClr val="accent2">
                    <a:lumMod val="60000"/>
                    <a:lumOff val="40000"/>
                  </a:schemeClr>
                </a:solidFill>
                <a:latin typeface="Cambria" panose="02040503050406030204" pitchFamily="18" charset="0"/>
                <a:ea typeface="Cambria" panose="02040503050406030204" pitchFamily="18" charset="0"/>
              </a:rPr>
              <a:t>alone</a:t>
            </a:r>
            <a:r>
              <a:rPr lang="en-US" dirty="0"/>
              <a:t>” is God; he is </a:t>
            </a:r>
            <a:r>
              <a:rPr lang="en-US" b="1" i="1" dirty="0"/>
              <a:t>unique</a:t>
            </a:r>
            <a:r>
              <a:rPr lang="en-US" dirty="0"/>
              <a:t>; none can rival him.</a:t>
            </a:r>
          </a:p>
          <a:p>
            <a:r>
              <a:rPr lang="en-US" dirty="0"/>
              <a:t>What is more, his authority is not limited to </a:t>
            </a:r>
            <a:r>
              <a:rPr lang="en-US" b="1" i="1" dirty="0"/>
              <a:t>one</a:t>
            </a:r>
            <a:r>
              <a:rPr lang="en-US" dirty="0"/>
              <a:t> nation, but he rules “</a:t>
            </a:r>
            <a:r>
              <a:rPr lang="en-US" sz="3200" b="1" i="1" u="none" strike="noStrike" baseline="0" dirty="0">
                <a:solidFill>
                  <a:schemeClr val="accent2"/>
                </a:solidFill>
                <a:latin typeface="Cambria" panose="02040503050406030204" pitchFamily="18" charset="0"/>
                <a:ea typeface="Cambria" panose="02040503050406030204" pitchFamily="18" charset="0"/>
              </a:rPr>
              <a:t>all</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 kingdoms of the earth</a:t>
            </a:r>
            <a:r>
              <a:rPr lang="en-US" dirty="0"/>
              <a:t>” – and that </a:t>
            </a:r>
            <a:r>
              <a:rPr lang="en-US" b="1" i="1" dirty="0"/>
              <a:t>includes</a:t>
            </a:r>
            <a:r>
              <a:rPr lang="en-US" dirty="0"/>
              <a:t> their kings.</a:t>
            </a:r>
          </a:p>
          <a:p>
            <a:r>
              <a:rPr lang="en-US" dirty="0"/>
              <a:t>His universal dominion is the result of his being the Creator of all (cf. 40:22-23).</a:t>
            </a:r>
          </a:p>
          <a:p>
            <a:r>
              <a:rPr lang="en-US" dirty="0"/>
              <a:t>In faith Hezekiah had grasped these grand truths which were </a:t>
            </a:r>
            <a:r>
              <a:rPr lang="en-US" b="1" i="1" dirty="0"/>
              <a:t>not</a:t>
            </a:r>
            <a:r>
              <a:rPr lang="en-US" dirty="0"/>
              <a:t> understood by Assyria and her leaders.</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(p.737)</a:t>
            </a:r>
          </a:p>
        </p:txBody>
      </p:sp>
    </p:spTree>
    <p:extLst>
      <p:ext uri="{BB962C8B-B14F-4D97-AF65-F5344CB8AC3E}">
        <p14:creationId xmlns:p14="http://schemas.microsoft.com/office/powerpoint/2010/main" val="3936596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647534"/>
          </a:xfrm>
        </p:spPr>
        <p:txBody>
          <a:bodyPr>
            <a:noAutofit/>
          </a:bodyPr>
          <a:lstStyle/>
          <a:p>
            <a:r>
              <a:rPr lang="en-US" sz="4000" dirty="0"/>
              <a:t>Outline of the Book of Isaiah</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7470" y="722101"/>
            <a:ext cx="9116529" cy="6135896"/>
          </a:xfrm>
        </p:spPr>
        <p:txBody>
          <a:bodyPr>
            <a:normAutofit fontScale="92500" lnSpcReduction="20000"/>
          </a:bodyPr>
          <a:lstStyle/>
          <a:p>
            <a:pPr marL="458788" lvl="0" indent="-458788">
              <a:spcBef>
                <a:spcPts val="600"/>
              </a:spcBef>
              <a:buFont typeface="+mj-lt"/>
              <a:buAutoNum type="romanUcPeriod"/>
            </a:pPr>
            <a:r>
              <a:rPr lang="en-US" sz="4300" b="1" dirty="0"/>
              <a:t>Isaiah’s Warning of Judgment on Israel </a:t>
            </a:r>
            <a:r>
              <a:rPr lang="en-US" sz="4300" dirty="0">
                <a:solidFill>
                  <a:srgbClr val="FFFF99"/>
                </a:solidFill>
              </a:rPr>
              <a:t>(1-39)</a:t>
            </a:r>
          </a:p>
          <a:p>
            <a:pPr marL="914400" lvl="1" indent="-455613">
              <a:spcBef>
                <a:spcPts val="600"/>
              </a:spcBef>
              <a:buFont typeface="+mj-lt"/>
              <a:buAutoNum type="alphaUcPeriod"/>
            </a:pPr>
            <a:r>
              <a:rPr lang="en-US" sz="3900" dirty="0">
                <a:solidFill>
                  <a:schemeClr val="bg1">
                    <a:lumMod val="65000"/>
                  </a:schemeClr>
                </a:solidFill>
              </a:rPr>
              <a:t>Judgement and Hope for Jerusalem </a:t>
            </a:r>
            <a:r>
              <a:rPr lang="en-US" sz="3900" dirty="0">
                <a:solidFill>
                  <a:srgbClr val="FFFF99"/>
                </a:solidFill>
              </a:rPr>
              <a:t>(1-12)</a:t>
            </a:r>
          </a:p>
          <a:p>
            <a:pPr marL="914400" lvl="1" indent="-455613">
              <a:spcBef>
                <a:spcPts val="600"/>
              </a:spcBef>
              <a:buFont typeface="+mj-lt"/>
              <a:buAutoNum type="alphaUcPeriod"/>
            </a:pPr>
            <a:r>
              <a:rPr lang="en-US" sz="3900" dirty="0">
                <a:solidFill>
                  <a:schemeClr val="bg1">
                    <a:lumMod val="65000"/>
                  </a:schemeClr>
                </a:solidFill>
              </a:rPr>
              <a:t>Judgement and Hope for the Nations </a:t>
            </a:r>
            <a:r>
              <a:rPr lang="en-US" sz="3900" dirty="0">
                <a:solidFill>
                  <a:srgbClr val="FFFF99"/>
                </a:solidFill>
              </a:rPr>
              <a:t>(13-27)</a:t>
            </a:r>
          </a:p>
          <a:p>
            <a:pPr marL="914400" lvl="1" indent="-455613">
              <a:spcBef>
                <a:spcPts val="600"/>
              </a:spcBef>
              <a:buFont typeface="+mj-lt"/>
              <a:buAutoNum type="alphaUcPeriod"/>
            </a:pPr>
            <a:r>
              <a:rPr lang="en-US" sz="3900" dirty="0">
                <a:solidFill>
                  <a:schemeClr val="bg1">
                    <a:lumMod val="65000"/>
                  </a:schemeClr>
                </a:solidFill>
              </a:rPr>
              <a:t>True Deliverance Is Found, Not in Egypt, But in the Lord   </a:t>
            </a:r>
            <a:r>
              <a:rPr lang="en-US" sz="3900" dirty="0">
                <a:solidFill>
                  <a:srgbClr val="FFFF99"/>
                </a:solidFill>
              </a:rPr>
              <a:t>(28-35)</a:t>
            </a:r>
          </a:p>
          <a:p>
            <a:pPr marL="912813" lvl="1" indent="-454025">
              <a:spcBef>
                <a:spcPts val="600"/>
              </a:spcBef>
              <a:buFont typeface="+mj-lt"/>
              <a:buAutoNum type="alphaUcPeriod"/>
            </a:pPr>
            <a:r>
              <a:rPr lang="en-US" sz="3900" b="1" dirty="0"/>
              <a:t>The Lessons of History </a:t>
            </a:r>
            <a:r>
              <a:rPr lang="en-US" sz="3900" dirty="0">
                <a:solidFill>
                  <a:srgbClr val="FFFF99"/>
                </a:solidFill>
              </a:rPr>
              <a:t>(36-39)</a:t>
            </a:r>
          </a:p>
          <a:p>
            <a:pPr marL="1255713" lvl="2" indent="-454025">
              <a:spcBef>
                <a:spcPts val="600"/>
              </a:spcBef>
              <a:buFont typeface="+mj-lt"/>
              <a:buAutoNum type="alphaUcPeriod"/>
            </a:pPr>
            <a:r>
              <a:rPr lang="en-US" sz="3000" dirty="0"/>
              <a:t>The Deliverance of Jerusalem from Assyria </a:t>
            </a:r>
            <a:r>
              <a:rPr lang="en-US" sz="3000" dirty="0">
                <a:solidFill>
                  <a:srgbClr val="FFFF99"/>
                </a:solidFill>
              </a:rPr>
              <a:t>(36-37)</a:t>
            </a:r>
          </a:p>
          <a:p>
            <a:pPr marL="1255713" lvl="2" indent="-454025">
              <a:spcBef>
                <a:spcPts val="600"/>
              </a:spcBef>
              <a:buFont typeface="+mj-lt"/>
              <a:buAutoNum type="alphaUcPeriod"/>
            </a:pPr>
            <a:r>
              <a:rPr lang="en-US" sz="3000" dirty="0">
                <a:solidFill>
                  <a:schemeClr val="bg1">
                    <a:lumMod val="65000"/>
                  </a:schemeClr>
                </a:solidFill>
              </a:rPr>
              <a:t>Hezekiah’s Sickness and Recovery </a:t>
            </a:r>
            <a:r>
              <a:rPr lang="en-US" sz="3000" dirty="0">
                <a:solidFill>
                  <a:srgbClr val="FFFF99"/>
                </a:solidFill>
              </a:rPr>
              <a:t>(38)</a:t>
            </a:r>
          </a:p>
          <a:p>
            <a:pPr marL="1255713" lvl="2" indent="-454025">
              <a:spcBef>
                <a:spcPts val="600"/>
              </a:spcBef>
              <a:buFont typeface="+mj-lt"/>
              <a:buAutoNum type="alphaUcPeriod"/>
            </a:pPr>
            <a:r>
              <a:rPr lang="en-US" sz="3000" dirty="0">
                <a:solidFill>
                  <a:schemeClr val="bg1">
                    <a:lumMod val="65000"/>
                  </a:schemeClr>
                </a:solidFill>
              </a:rPr>
              <a:t>A Visit From the Envoys of Babylon </a:t>
            </a:r>
            <a:r>
              <a:rPr lang="en-US" sz="3000" dirty="0">
                <a:solidFill>
                  <a:srgbClr val="FFFF99"/>
                </a:solidFill>
              </a:rPr>
              <a:t>(39)</a:t>
            </a:r>
          </a:p>
          <a:p>
            <a:pPr marL="457200" indent="-457200">
              <a:spcBef>
                <a:spcPts val="600"/>
              </a:spcBef>
              <a:buFont typeface="+mj-lt"/>
              <a:buAutoNum type="romanUcPeriod"/>
            </a:pPr>
            <a:r>
              <a:rPr lang="en-US" sz="4300" dirty="0">
                <a:solidFill>
                  <a:schemeClr val="bg1">
                    <a:lumMod val="65000"/>
                  </a:schemeClr>
                </a:solidFill>
              </a:rPr>
              <a:t>The Promise of Future Hope in the New Jerusalem </a:t>
            </a:r>
            <a:r>
              <a:rPr lang="en-US" sz="4300" dirty="0">
                <a:solidFill>
                  <a:srgbClr val="FFFF99"/>
                </a:solidFill>
              </a:rPr>
              <a:t>(40-66)</a:t>
            </a:r>
          </a:p>
          <a:p>
            <a:pPr marL="457200" indent="-457200">
              <a:buFont typeface="+mj-lt"/>
              <a:buAutoNum type="romanUcPeriod"/>
            </a:pPr>
            <a:endParaRPr lang="en-US" b="1" dirty="0"/>
          </a:p>
        </p:txBody>
      </p:sp>
    </p:spTree>
    <p:extLst>
      <p:ext uri="{BB962C8B-B14F-4D97-AF65-F5344CB8AC3E}">
        <p14:creationId xmlns:p14="http://schemas.microsoft.com/office/powerpoint/2010/main" val="958440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24797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37:17</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Pay attention, LORD, and hear! Open your eyes, LORD, and observe! Listen to this entire message Sennacherib sent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and how he taunts the living God!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322544"/>
            <a:ext cx="8582802" cy="5166124"/>
          </a:xfrm>
        </p:spPr>
        <p:txBody>
          <a:bodyPr>
            <a:normAutofit fontScale="77500" lnSpcReduction="20000"/>
          </a:bodyPr>
          <a:lstStyle/>
          <a:p>
            <a:r>
              <a:rPr lang="en-US" sz="4000" dirty="0"/>
              <a:t>Here Hezekiah addresses the LORD using </a:t>
            </a:r>
            <a:r>
              <a:rPr lang="en-US" sz="4000" b="1" i="1" dirty="0"/>
              <a:t>five</a:t>
            </a:r>
            <a:r>
              <a:rPr lang="en-US" sz="4000" dirty="0"/>
              <a:t> imperatives in rapid succession:</a:t>
            </a:r>
          </a:p>
          <a:p>
            <a:pPr lvl="1"/>
            <a:r>
              <a:rPr lang="en-US" sz="3600" dirty="0"/>
              <a:t>“</a:t>
            </a:r>
            <a:r>
              <a:rPr lang="en-US" sz="3600" i="1" dirty="0">
                <a:solidFill>
                  <a:schemeClr val="accent2">
                    <a:lumMod val="60000"/>
                    <a:lumOff val="40000"/>
                  </a:schemeClr>
                </a:solidFill>
                <a:latin typeface="Cambria" panose="02040503050406030204" pitchFamily="18" charset="0"/>
                <a:ea typeface="Cambria" panose="02040503050406030204" pitchFamily="18" charset="0"/>
              </a:rPr>
              <a:t>Pay attention</a:t>
            </a:r>
            <a:r>
              <a:rPr lang="en-US" sz="3600" dirty="0"/>
              <a:t>”</a:t>
            </a:r>
          </a:p>
          <a:p>
            <a:pPr lvl="1"/>
            <a:r>
              <a:rPr lang="en-US" sz="3600" dirty="0"/>
              <a:t>“</a:t>
            </a:r>
            <a:r>
              <a:rPr lang="en-US" sz="3600" i="1" dirty="0">
                <a:solidFill>
                  <a:schemeClr val="accent2">
                    <a:lumMod val="60000"/>
                    <a:lumOff val="40000"/>
                  </a:schemeClr>
                </a:solidFill>
                <a:latin typeface="Cambria" panose="02040503050406030204" pitchFamily="18" charset="0"/>
                <a:ea typeface="Cambria" panose="02040503050406030204" pitchFamily="18" charset="0"/>
              </a:rPr>
              <a:t>Hear</a:t>
            </a:r>
            <a:r>
              <a:rPr lang="en-US" sz="3600" dirty="0"/>
              <a:t>”</a:t>
            </a:r>
          </a:p>
          <a:p>
            <a:pPr lvl="1"/>
            <a:r>
              <a:rPr lang="en-US" sz="3600" dirty="0"/>
              <a:t>“</a:t>
            </a:r>
            <a:r>
              <a:rPr lang="en-US" sz="3600" i="1" dirty="0">
                <a:solidFill>
                  <a:schemeClr val="accent2">
                    <a:lumMod val="60000"/>
                    <a:lumOff val="40000"/>
                  </a:schemeClr>
                </a:solidFill>
                <a:latin typeface="Cambria" panose="02040503050406030204" pitchFamily="18" charset="0"/>
                <a:ea typeface="Cambria" panose="02040503050406030204" pitchFamily="18" charset="0"/>
              </a:rPr>
              <a:t>Open your eyes</a:t>
            </a:r>
            <a:r>
              <a:rPr lang="en-US" sz="3600" dirty="0"/>
              <a:t>”</a:t>
            </a:r>
          </a:p>
          <a:p>
            <a:pPr lvl="1"/>
            <a:r>
              <a:rPr lang="en-US" sz="3600" dirty="0"/>
              <a:t>“</a:t>
            </a:r>
            <a:r>
              <a:rPr lang="en-US" sz="3600" i="1" dirty="0">
                <a:solidFill>
                  <a:schemeClr val="accent2">
                    <a:lumMod val="60000"/>
                    <a:lumOff val="40000"/>
                  </a:schemeClr>
                </a:solidFill>
                <a:latin typeface="Cambria" panose="02040503050406030204" pitchFamily="18" charset="0"/>
                <a:ea typeface="Cambria" panose="02040503050406030204" pitchFamily="18" charset="0"/>
              </a:rPr>
              <a:t>Observe</a:t>
            </a:r>
            <a:r>
              <a:rPr lang="en-US" sz="3600" dirty="0"/>
              <a:t>”</a:t>
            </a:r>
          </a:p>
          <a:p>
            <a:pPr lvl="1"/>
            <a:r>
              <a:rPr lang="en-US" sz="3600" dirty="0"/>
              <a:t>“</a:t>
            </a:r>
            <a:r>
              <a:rPr lang="en-US" sz="3600" i="1" dirty="0">
                <a:solidFill>
                  <a:schemeClr val="accent2">
                    <a:lumMod val="60000"/>
                    <a:lumOff val="40000"/>
                  </a:schemeClr>
                </a:solidFill>
                <a:latin typeface="Cambria" panose="02040503050406030204" pitchFamily="18" charset="0"/>
                <a:ea typeface="Cambria" panose="02040503050406030204" pitchFamily="18" charset="0"/>
              </a:rPr>
              <a:t>Listen to this… message Sennacherib sent</a:t>
            </a:r>
            <a:r>
              <a:rPr lang="en-US" sz="3600" dirty="0"/>
              <a:t>”</a:t>
            </a:r>
          </a:p>
          <a:p>
            <a:r>
              <a:rPr lang="en-US" sz="4000" dirty="0"/>
              <a:t>But he doesn’t give the </a:t>
            </a:r>
            <a:r>
              <a:rPr lang="en-US" sz="4000" b="1" i="1" dirty="0"/>
              <a:t>actual</a:t>
            </a:r>
            <a:r>
              <a:rPr lang="en-US" sz="4000" dirty="0"/>
              <a:t> petition of his prayer until verse 20!</a:t>
            </a:r>
          </a:p>
          <a:p>
            <a:r>
              <a:rPr lang="en-US" sz="4000" dirty="0"/>
              <a:t>Here he is presenting a </a:t>
            </a:r>
            <a:r>
              <a:rPr lang="en-US" sz="4000" b="1" i="1" dirty="0"/>
              <a:t>complaint</a:t>
            </a:r>
            <a:r>
              <a:rPr lang="en-US" sz="4000" dirty="0"/>
              <a:t> with </a:t>
            </a:r>
            <a:r>
              <a:rPr lang="en-US" sz="4000" b="1" i="1" dirty="0"/>
              <a:t>great persistence</a:t>
            </a:r>
            <a:r>
              <a:rPr lang="en-US" sz="4000" dirty="0"/>
              <a:t>, using language similar to the plea of Solomon’s inaugural prayer where he says: “</a:t>
            </a:r>
            <a:r>
              <a:rPr lang="en-US" sz="4000" i="1" dirty="0">
                <a:solidFill>
                  <a:schemeClr val="accent2">
                    <a:lumMod val="60000"/>
                    <a:lumOff val="40000"/>
                  </a:schemeClr>
                </a:solidFill>
                <a:latin typeface="Cambria" panose="02040503050406030204" pitchFamily="18" charset="0"/>
                <a:ea typeface="Cambria" panose="02040503050406030204" pitchFamily="18" charset="0"/>
              </a:rPr>
              <a:t>Now, my God, may you be </a:t>
            </a:r>
            <a:r>
              <a:rPr lang="en-US" sz="4000" b="1" i="1" dirty="0">
                <a:solidFill>
                  <a:schemeClr val="accent2"/>
                </a:solidFill>
                <a:latin typeface="Cambria" panose="02040503050406030204" pitchFamily="18" charset="0"/>
                <a:ea typeface="Cambria" panose="02040503050406030204" pitchFamily="18" charset="0"/>
              </a:rPr>
              <a:t>attentive</a:t>
            </a:r>
            <a:r>
              <a:rPr lang="en-US" sz="4000" i="1" dirty="0">
                <a:solidFill>
                  <a:schemeClr val="accent2">
                    <a:lumMod val="60000"/>
                    <a:lumOff val="40000"/>
                  </a:schemeClr>
                </a:solidFill>
                <a:latin typeface="Cambria" panose="02040503050406030204" pitchFamily="18" charset="0"/>
                <a:ea typeface="Cambria" panose="02040503050406030204" pitchFamily="18" charset="0"/>
              </a:rPr>
              <a:t> and </a:t>
            </a:r>
            <a:r>
              <a:rPr lang="en-US" sz="4000" b="1" i="1" dirty="0">
                <a:solidFill>
                  <a:schemeClr val="accent2"/>
                </a:solidFill>
                <a:latin typeface="Cambria" panose="02040503050406030204" pitchFamily="18" charset="0"/>
                <a:ea typeface="Cambria" panose="02040503050406030204" pitchFamily="18" charset="0"/>
              </a:rPr>
              <a:t>responsive</a:t>
            </a:r>
            <a:r>
              <a:rPr lang="en-US" sz="4000" i="1" dirty="0">
                <a:solidFill>
                  <a:schemeClr val="accent2">
                    <a:lumMod val="60000"/>
                    <a:lumOff val="40000"/>
                  </a:schemeClr>
                </a:solidFill>
                <a:latin typeface="Cambria" panose="02040503050406030204" pitchFamily="18" charset="0"/>
                <a:ea typeface="Cambria" panose="02040503050406030204" pitchFamily="18" charset="0"/>
              </a:rPr>
              <a:t> to the prayers offered in this place</a:t>
            </a:r>
            <a:r>
              <a:rPr lang="en-US" sz="4000" dirty="0"/>
              <a:t>” (2 Chr 6:40)</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(p.738)</a:t>
            </a:r>
          </a:p>
        </p:txBody>
      </p:sp>
    </p:spTree>
    <p:extLst>
      <p:ext uri="{BB962C8B-B14F-4D97-AF65-F5344CB8AC3E}">
        <p14:creationId xmlns:p14="http://schemas.microsoft.com/office/powerpoint/2010/main" val="2880382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24797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37:17</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Pay attention, LORD, and hear! Open your eyes, LORD, and observe! Listen to this entire message Sennacherib sent and how he taunts </a:t>
            </a:r>
            <a:r>
              <a:rPr lang="en-US" sz="2400" i="1" u="none" strike="noStrike" baseline="0" dirty="0">
                <a:solidFill>
                  <a:schemeClr val="accent2"/>
                </a:solidFill>
                <a:latin typeface="Cambria" panose="02040503050406030204" pitchFamily="18" charset="0"/>
                <a:ea typeface="Cambria" panose="02040503050406030204" pitchFamily="18" charset="0"/>
              </a:rPr>
              <a:t>the living God</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322543"/>
            <a:ext cx="8582802" cy="5384365"/>
          </a:xfrm>
        </p:spPr>
        <p:txBody>
          <a:bodyPr>
            <a:normAutofit lnSpcReduction="10000"/>
          </a:bodyPr>
          <a:lstStyle/>
          <a:p>
            <a:r>
              <a:rPr lang="en-US" dirty="0"/>
              <a:t>In the mind of Hezekiah, there seemed to be a gross </a:t>
            </a:r>
            <a:r>
              <a:rPr lang="en-US" b="1" i="1" dirty="0"/>
              <a:t>discrepancy</a:t>
            </a:r>
            <a:r>
              <a:rPr lang="en-US" dirty="0"/>
              <a:t> between what he knew of the LORD’s character and the situation that currently prevailed.</a:t>
            </a:r>
          </a:p>
          <a:p>
            <a:r>
              <a:rPr lang="en-US" dirty="0"/>
              <a:t>It seemed </a:t>
            </a:r>
            <a:r>
              <a:rPr lang="en-US" b="1" i="1" dirty="0"/>
              <a:t>impossible</a:t>
            </a:r>
            <a:r>
              <a:rPr lang="en-US" dirty="0"/>
              <a:t> that the LORD could tolerate the words of Sennacherib, and yet the LORD had done </a:t>
            </a:r>
            <a:r>
              <a:rPr lang="en-US" b="1" i="1" dirty="0"/>
              <a:t>nothing</a:t>
            </a:r>
            <a:r>
              <a:rPr lang="en-US" dirty="0"/>
              <a:t> to about it.</a:t>
            </a:r>
          </a:p>
          <a:p>
            <a:r>
              <a:rPr lang="en-US" dirty="0"/>
              <a:t>How could the LORD endure such </a:t>
            </a:r>
            <a:r>
              <a:rPr lang="en-US" b="1" i="1" dirty="0"/>
              <a:t>blasphemous</a:t>
            </a:r>
            <a:r>
              <a:rPr lang="en-US" dirty="0"/>
              <a:t> statements uttered against his name? (cf. 37:4)</a:t>
            </a:r>
          </a:p>
          <a:p>
            <a:r>
              <a:rPr lang="en-US" dirty="0"/>
              <a:t>An idol would </a:t>
            </a:r>
            <a:r>
              <a:rPr lang="en-US" b="1" i="1" dirty="0"/>
              <a:t>not be able </a:t>
            </a:r>
            <a:r>
              <a:rPr lang="en-US" dirty="0"/>
              <a:t>to react against such ridicule, but the LORD is no idol – he is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the living God</a:t>
            </a:r>
            <a:r>
              <a:rPr lang="en-US" dirty="0"/>
              <a:t>”!</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(p.738)</a:t>
            </a:r>
          </a:p>
        </p:txBody>
      </p:sp>
    </p:spTree>
    <p:extLst>
      <p:ext uri="{BB962C8B-B14F-4D97-AF65-F5344CB8AC3E}">
        <p14:creationId xmlns:p14="http://schemas.microsoft.com/office/powerpoint/2010/main" val="936905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86411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37:18</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It is true, LORD, that the kings of Assyria have destroyed </a:t>
            </a:r>
            <a:r>
              <a:rPr lang="en-US" sz="2400" i="1" u="none" strike="noStrike" baseline="0" dirty="0">
                <a:solidFill>
                  <a:schemeClr val="accent2"/>
                </a:solidFill>
                <a:latin typeface="Cambria" panose="02040503050406030204" pitchFamily="18" charset="0"/>
                <a:ea typeface="Cambria" panose="02040503050406030204" pitchFamily="18" charset="0"/>
              </a:rPr>
              <a:t>all the nations and their lands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b="0" baseline="30000" dirty="0">
                <a:solidFill>
                  <a:prstClr val="white"/>
                </a:solidFill>
                <a:latin typeface="Cambria" panose="02040503050406030204" pitchFamily="18" charset="0"/>
                <a:ea typeface="Cambria" panose="02040503050406030204" pitchFamily="18" charset="0"/>
              </a:rPr>
              <a:t>19</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They have burned the gods of the nations, for they are </a:t>
            </a:r>
            <a:r>
              <a:rPr lang="en-US" sz="2400" i="1" u="none" strike="noStrike" baseline="0" dirty="0">
                <a:solidFill>
                  <a:schemeClr val="accent2"/>
                </a:solidFill>
                <a:latin typeface="Cambria" panose="02040503050406030204" pitchFamily="18" charset="0"/>
                <a:ea typeface="Cambria" panose="02040503050406030204" pitchFamily="18" charset="0"/>
              </a:rPr>
              <a:t>not really gods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but only </a:t>
            </a:r>
            <a:r>
              <a:rPr lang="en-US" sz="2400" i="1" u="none" strike="noStrike" baseline="0" dirty="0">
                <a:solidFill>
                  <a:schemeClr val="accent2"/>
                </a:solidFill>
                <a:latin typeface="Cambria" panose="02040503050406030204" pitchFamily="18" charset="0"/>
                <a:ea typeface="Cambria" panose="02040503050406030204" pitchFamily="18" charset="0"/>
              </a:rPr>
              <a:t>the product of human hands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manufactured from wood and stone. That is why the Assyrians could destroy them.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2119210"/>
            <a:ext cx="8582802" cy="4369457"/>
          </a:xfrm>
        </p:spPr>
        <p:txBody>
          <a:bodyPr>
            <a:normAutofit/>
          </a:bodyPr>
          <a:lstStyle/>
          <a:p>
            <a:r>
              <a:rPr lang="en-US" dirty="0"/>
              <a:t>Hezekiah concedes that the Assyrian kings have had great military success against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all the nations and their lands. </a:t>
            </a:r>
            <a:r>
              <a:rPr lang="en-US" dirty="0"/>
              <a:t>”</a:t>
            </a:r>
          </a:p>
          <a:p>
            <a:r>
              <a:rPr lang="en-US" dirty="0"/>
              <a:t>In their campaigns they had ravaged “</a:t>
            </a:r>
            <a:r>
              <a:rPr lang="en-US" i="1" dirty="0">
                <a:solidFill>
                  <a:schemeClr val="accent2">
                    <a:lumMod val="60000"/>
                    <a:lumOff val="40000"/>
                  </a:schemeClr>
                </a:solidFill>
                <a:latin typeface="Cambria" panose="02040503050406030204" pitchFamily="18" charset="0"/>
                <a:ea typeface="Cambria" panose="02040503050406030204" pitchFamily="18" charset="0"/>
              </a:rPr>
              <a:t>nations</a:t>
            </a:r>
            <a:r>
              <a:rPr lang="en-US" dirty="0"/>
              <a:t>” far and wide and had demonstrated their power over other “</a:t>
            </a:r>
            <a:r>
              <a:rPr lang="en-US" i="1" dirty="0">
                <a:solidFill>
                  <a:schemeClr val="accent2">
                    <a:lumMod val="60000"/>
                    <a:lumOff val="40000"/>
                  </a:schemeClr>
                </a:solidFill>
                <a:latin typeface="Cambria" panose="02040503050406030204" pitchFamily="18" charset="0"/>
                <a:ea typeface="Cambria" panose="02040503050406030204" pitchFamily="18" charset="0"/>
              </a:rPr>
              <a:t>gods</a:t>
            </a:r>
            <a:r>
              <a:rPr lang="en-US" dirty="0"/>
              <a:t>” by burning their idols.</a:t>
            </a:r>
          </a:p>
          <a:p>
            <a:r>
              <a:rPr lang="en-US" dirty="0"/>
              <a:t>However, that was not really a problem because those gods were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not really gods</a:t>
            </a:r>
            <a:r>
              <a:rPr lang="en-US" dirty="0"/>
              <a:t>”, but merely “</a:t>
            </a:r>
            <a:r>
              <a:rPr lang="en-US" i="1" dirty="0">
                <a:solidFill>
                  <a:schemeClr val="accent2">
                    <a:lumMod val="60000"/>
                    <a:lumOff val="40000"/>
                  </a:schemeClr>
                </a:solidFill>
                <a:latin typeface="Cambria" panose="02040503050406030204" pitchFamily="18" charset="0"/>
                <a:ea typeface="Cambria" panose="02040503050406030204" pitchFamily="18" charset="0"/>
              </a:rPr>
              <a:t>the product of human hands</a:t>
            </a:r>
            <a:r>
              <a:rPr lang="en-US" dirty="0"/>
              <a:t>”.</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(pp.738-739)</a:t>
            </a:r>
          </a:p>
        </p:txBody>
      </p:sp>
    </p:spTree>
    <p:extLst>
      <p:ext uri="{BB962C8B-B14F-4D97-AF65-F5344CB8AC3E}">
        <p14:creationId xmlns:p14="http://schemas.microsoft.com/office/powerpoint/2010/main" val="311706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86411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37:18</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It is true, LORD, that the kings of Assyria have destroyed all the nations and their lands. </a:t>
            </a:r>
            <a:r>
              <a:rPr lang="en-US" sz="2400" b="0" baseline="30000" dirty="0">
                <a:solidFill>
                  <a:prstClr val="white"/>
                </a:solidFill>
                <a:latin typeface="Cambria" panose="02040503050406030204" pitchFamily="18" charset="0"/>
                <a:ea typeface="Cambria" panose="02040503050406030204" pitchFamily="18" charset="0"/>
              </a:rPr>
              <a:t>19</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They have burned the gods of the nations, for they are not really gods, but only the product of human hands manufactured from wood and stone. That is why the Assyrians could destroy them.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2119210"/>
            <a:ext cx="8582802" cy="4369457"/>
          </a:xfrm>
        </p:spPr>
        <p:txBody>
          <a:bodyPr>
            <a:normAutofit fontScale="92500" lnSpcReduction="20000"/>
          </a:bodyPr>
          <a:lstStyle/>
          <a:p>
            <a:r>
              <a:rPr lang="en-US" dirty="0"/>
              <a:t>The worshippers of those pagan nations might </a:t>
            </a:r>
            <a:r>
              <a:rPr lang="en-US" b="1" i="1" dirty="0"/>
              <a:t>claim</a:t>
            </a:r>
            <a:r>
              <a:rPr lang="en-US" dirty="0"/>
              <a:t> that their objects of worship were inhabited by some divine power or force.</a:t>
            </a:r>
          </a:p>
          <a:p>
            <a:r>
              <a:rPr lang="en-US" dirty="0"/>
              <a:t>But the eye of faith could see nothing other than a material idol which could be destroyed with no consequence. </a:t>
            </a:r>
          </a:p>
          <a:p>
            <a:r>
              <a:rPr lang="en-US" dirty="0"/>
              <a:t>Though he doesn’t come right out and say it, Hezekiah is </a:t>
            </a:r>
            <a:r>
              <a:rPr lang="en-US" b="1" i="1" dirty="0"/>
              <a:t>aghast</a:t>
            </a:r>
            <a:r>
              <a:rPr lang="en-US" dirty="0"/>
              <a:t> at the idea that the Assyrians might be permitted to pillage and devastate the land of the people who worshipped </a:t>
            </a:r>
            <a:r>
              <a:rPr lang="en-US" b="1" i="1" dirty="0"/>
              <a:t>not</a:t>
            </a:r>
            <a:r>
              <a:rPr lang="en-US" dirty="0"/>
              <a:t> an idol, but the one true and living God.</a:t>
            </a:r>
          </a:p>
          <a:p>
            <a:r>
              <a:rPr lang="en-US" dirty="0"/>
              <a:t>Surely that could not be allowed to happen!</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(pp.738-739)</a:t>
            </a:r>
          </a:p>
        </p:txBody>
      </p:sp>
    </p:spTree>
    <p:extLst>
      <p:ext uri="{BB962C8B-B14F-4D97-AF65-F5344CB8AC3E}">
        <p14:creationId xmlns:p14="http://schemas.microsoft.com/office/powerpoint/2010/main" val="2549007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067451"/>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37:20</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Now</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 LORD our God, </a:t>
            </a:r>
            <a:r>
              <a:rPr lang="en-US" sz="2400" i="1" u="none" strike="noStrike" baseline="0" dirty="0">
                <a:solidFill>
                  <a:schemeClr val="accent2"/>
                </a:solidFill>
                <a:latin typeface="Cambria" panose="02040503050406030204" pitchFamily="18" charset="0"/>
                <a:ea typeface="Cambria" panose="02040503050406030204" pitchFamily="18" charset="0"/>
              </a:rPr>
              <a:t>rescue us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from his power, so all the kingdoms of the earth may know that you alone are the LORD.”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346092"/>
            <a:ext cx="8582802" cy="5142576"/>
          </a:xfrm>
        </p:spPr>
        <p:txBody>
          <a:bodyPr>
            <a:normAutofit lnSpcReduction="10000"/>
          </a:bodyPr>
          <a:lstStyle/>
          <a:p>
            <a:r>
              <a:rPr lang="en-US" dirty="0"/>
              <a:t>“</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Now</a:t>
            </a:r>
            <a:r>
              <a:rPr lang="en-US" dirty="0"/>
              <a:t>” introduces the </a:t>
            </a:r>
            <a:r>
              <a:rPr lang="en-US" b="1" i="1" dirty="0"/>
              <a:t>conclusion</a:t>
            </a:r>
            <a:r>
              <a:rPr lang="en-US" dirty="0"/>
              <a:t> of Hezekiah’s argument and (finally) the actual petition of his prayer: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rescue us! </a:t>
            </a:r>
            <a:r>
              <a:rPr lang="en-US" dirty="0"/>
              <a:t>”.</a:t>
            </a:r>
          </a:p>
          <a:p>
            <a:r>
              <a:rPr lang="en-US" dirty="0"/>
              <a:t>As leader of the LORD’s people he looks to God  to fulfill his word and rescue his people from danger.</a:t>
            </a:r>
          </a:p>
          <a:p>
            <a:r>
              <a:rPr lang="en-US" dirty="0"/>
              <a:t>The king acknowledges that they are powerless to go against the superior force possessed by their enemy.</a:t>
            </a:r>
          </a:p>
          <a:p>
            <a:r>
              <a:rPr lang="en-US" dirty="0"/>
              <a:t>But at the same time he recognizes the ability of God to intervene effectively.</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(p.739)</a:t>
            </a:r>
          </a:p>
        </p:txBody>
      </p:sp>
    </p:spTree>
    <p:extLst>
      <p:ext uri="{BB962C8B-B14F-4D97-AF65-F5344CB8AC3E}">
        <p14:creationId xmlns:p14="http://schemas.microsoft.com/office/powerpoint/2010/main" val="1114085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89614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37:20</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Now, O LORD our God, rescue us from his power, so </a:t>
            </a:r>
            <a:r>
              <a:rPr lang="en-US" sz="2400" i="1" dirty="0">
                <a:solidFill>
                  <a:schemeClr val="accent2"/>
                </a:solidFill>
                <a:latin typeface="Cambria" panose="02040503050406030204" pitchFamily="18" charset="0"/>
                <a:ea typeface="Cambria" panose="02040503050406030204" pitchFamily="18" charset="0"/>
              </a:rPr>
              <a:t>all the kingdoms of the earth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may know that you </a:t>
            </a:r>
            <a:r>
              <a:rPr lang="en-US" sz="2400" i="1" u="none" strike="noStrike" baseline="0" dirty="0">
                <a:solidFill>
                  <a:schemeClr val="accent2"/>
                </a:solidFill>
                <a:latin typeface="Cambria" panose="02040503050406030204" pitchFamily="18" charset="0"/>
                <a:ea typeface="Cambria" panose="02040503050406030204" pitchFamily="18" charset="0"/>
              </a:rPr>
              <a:t>alone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are the LORD.”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986567"/>
            <a:ext cx="8582802" cy="5502098"/>
          </a:xfrm>
        </p:spPr>
        <p:txBody>
          <a:bodyPr>
            <a:normAutofit lnSpcReduction="10000"/>
          </a:bodyPr>
          <a:lstStyle/>
          <a:p>
            <a:r>
              <a:rPr lang="en-US" dirty="0"/>
              <a:t>He </a:t>
            </a:r>
            <a:r>
              <a:rPr lang="en-US" b="1" i="1" dirty="0"/>
              <a:t>ends</a:t>
            </a:r>
            <a:r>
              <a:rPr lang="en-US" dirty="0"/>
              <a:t> here with the affirmation with which he </a:t>
            </a:r>
            <a:r>
              <a:rPr lang="en-US" b="1" i="1" dirty="0"/>
              <a:t>began</a:t>
            </a:r>
            <a:r>
              <a:rPr lang="en-US" dirty="0"/>
              <a:t> his prayer: the uniqueness of the LORD,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alone</a:t>
            </a:r>
            <a:r>
              <a:rPr lang="en-US" dirty="0"/>
              <a:t>”.</a:t>
            </a:r>
          </a:p>
          <a:p>
            <a:r>
              <a:rPr lang="en-US" dirty="0"/>
              <a:t>He who is the one true Deity who could stop the Assyrians and avert the disaster currently faced by his people.</a:t>
            </a:r>
          </a:p>
          <a:p>
            <a:r>
              <a:rPr lang="en-US" dirty="0"/>
              <a:t>If he did so, then there would be compelling grounds for </a:t>
            </a:r>
            <a:r>
              <a:rPr lang="en-US" b="1" i="1" dirty="0"/>
              <a:t>universal recognition </a:t>
            </a:r>
            <a:r>
              <a:rPr lang="en-US" dirty="0"/>
              <a:t>of the LORD’s uniqueness throughout “</a:t>
            </a:r>
            <a:r>
              <a:rPr lang="en-US" sz="3200" b="1" i="1" u="none" strike="noStrike" baseline="0" dirty="0">
                <a:solidFill>
                  <a:schemeClr val="accent2"/>
                </a:solidFill>
                <a:latin typeface="Cambria" panose="02040503050406030204" pitchFamily="18" charset="0"/>
                <a:ea typeface="Cambria" panose="02040503050406030204" pitchFamily="18" charset="0"/>
              </a:rPr>
              <a:t>all</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 kingdoms of the earth</a:t>
            </a:r>
            <a:r>
              <a:rPr lang="en-US" dirty="0"/>
              <a:t>”.</a:t>
            </a:r>
          </a:p>
          <a:p>
            <a:r>
              <a:rPr lang="en-US" dirty="0"/>
              <a:t>The </a:t>
            </a:r>
            <a:r>
              <a:rPr lang="en-US" b="1" i="1" dirty="0"/>
              <a:t>ultimate</a:t>
            </a:r>
            <a:r>
              <a:rPr lang="en-US" dirty="0"/>
              <a:t> aim of Hezekiah’s prayer was </a:t>
            </a:r>
            <a:r>
              <a:rPr lang="en-US" b="1" i="1" dirty="0"/>
              <a:t>not</a:t>
            </a:r>
            <a:r>
              <a:rPr lang="en-US" dirty="0"/>
              <a:t> the deliverance of his people, but that </a:t>
            </a:r>
            <a:r>
              <a:rPr lang="en-US" b="1" i="1" dirty="0"/>
              <a:t>through</a:t>
            </a:r>
            <a:r>
              <a:rPr lang="en-US" dirty="0"/>
              <a:t> that deliverance the </a:t>
            </a:r>
            <a:r>
              <a:rPr lang="en-US" b="1" i="1" dirty="0"/>
              <a:t>LORD</a:t>
            </a:r>
            <a:r>
              <a:rPr lang="en-US" dirty="0"/>
              <a:t> would receive </a:t>
            </a:r>
            <a:r>
              <a:rPr lang="en-US" b="1" i="1" dirty="0"/>
              <a:t>glory</a:t>
            </a:r>
            <a:r>
              <a:rPr lang="en-US" dirty="0"/>
              <a:t>.</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(p.739)</a:t>
            </a:r>
          </a:p>
        </p:txBody>
      </p:sp>
    </p:spTree>
    <p:extLst>
      <p:ext uri="{BB962C8B-B14F-4D97-AF65-F5344CB8AC3E}">
        <p14:creationId xmlns:p14="http://schemas.microsoft.com/office/powerpoint/2010/main" val="2034698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
            <a:ext cx="9144000" cy="1188719"/>
          </a:xfrm>
        </p:spPr>
        <p:txBody>
          <a:bodyPr>
            <a:noAutofit/>
          </a:bodyPr>
          <a:lstStyle/>
          <a:p>
            <a:r>
              <a:rPr lang="en-US" sz="4400" dirty="0"/>
              <a:t>Next Time</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4" y="1284315"/>
            <a:ext cx="8525487" cy="5353398"/>
          </a:xfrm>
        </p:spPr>
        <p:txBody>
          <a:bodyPr>
            <a:normAutofit/>
          </a:bodyPr>
          <a:lstStyle/>
          <a:p>
            <a:pPr marL="0" indent="0">
              <a:buNone/>
            </a:pPr>
            <a:r>
              <a:rPr lang="en-US" sz="3600" dirty="0"/>
              <a:t>I plan to look at the LORD’s response to the prayer of Hezekiah (</a:t>
            </a:r>
            <a:r>
              <a:rPr lang="en-US" sz="3600" dirty="0">
                <a:solidFill>
                  <a:srgbClr val="FFFF99"/>
                </a:solidFill>
              </a:rPr>
              <a:t>Isaiah 37:21-35</a:t>
            </a:r>
            <a:r>
              <a:rPr lang="en-US" sz="3600" dirty="0"/>
              <a:t>) and the destruction of the Assyrian army (</a:t>
            </a:r>
            <a:r>
              <a:rPr lang="en-US" sz="3600" dirty="0">
                <a:solidFill>
                  <a:srgbClr val="FFFF99"/>
                </a:solidFill>
              </a:rPr>
              <a:t>Isaiah 37:36-38</a:t>
            </a:r>
            <a:r>
              <a:rPr lang="en-US" sz="3600" dirty="0"/>
              <a:t>).</a:t>
            </a:r>
          </a:p>
          <a:p>
            <a:pPr marL="0" indent="0">
              <a:buNone/>
            </a:pPr>
            <a:r>
              <a:rPr lang="en-US" dirty="0"/>
              <a:t> </a:t>
            </a:r>
          </a:p>
        </p:txBody>
      </p:sp>
    </p:spTree>
    <p:extLst>
      <p:ext uri="{BB962C8B-B14F-4D97-AF65-F5344CB8AC3E}">
        <p14:creationId xmlns:p14="http://schemas.microsoft.com/office/powerpoint/2010/main" val="3799220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646259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3"/>
            <a:ext cx="9144000" cy="598322"/>
          </a:xfrm>
        </p:spPr>
        <p:txBody>
          <a:bodyPr>
            <a:normAutofit fontScale="90000"/>
          </a:bodyPr>
          <a:lstStyle/>
          <a:p>
            <a:r>
              <a:rPr lang="en-US" sz="4000" b="1" dirty="0"/>
              <a:t>Class Discussion Time</a:t>
            </a:r>
          </a:p>
        </p:txBody>
      </p:sp>
      <p:sp>
        <p:nvSpPr>
          <p:cNvPr id="4" name="Content Placeholder 3"/>
          <p:cNvSpPr>
            <a:spLocks noGrp="1"/>
          </p:cNvSpPr>
          <p:nvPr>
            <p:ph idx="1"/>
          </p:nvPr>
        </p:nvSpPr>
        <p:spPr>
          <a:xfrm>
            <a:off x="31630" y="722101"/>
            <a:ext cx="8991600" cy="6135900"/>
          </a:xfrm>
        </p:spPr>
        <p:txBody>
          <a:bodyPr>
            <a:normAutofit fontScale="92500" lnSpcReduction="10000"/>
          </a:bodyPr>
          <a:lstStyle/>
          <a:p>
            <a:r>
              <a:rPr lang="en-US" sz="3200" dirty="0"/>
              <a:t>In his prayer, Hezekiah doesn’t just </a:t>
            </a:r>
            <a:r>
              <a:rPr lang="en-US" sz="3200" b="1" i="1" dirty="0"/>
              <a:t>ask</a:t>
            </a:r>
            <a:r>
              <a:rPr lang="en-US" sz="3200" dirty="0"/>
              <a:t> for what he wants – he makes an </a:t>
            </a:r>
            <a:r>
              <a:rPr lang="en-US" sz="3200" b="1" i="1" dirty="0"/>
              <a:t>argument</a:t>
            </a:r>
            <a:r>
              <a:rPr lang="en-US" sz="3200" dirty="0"/>
              <a:t> as to why it would be appropriate for God to do what he is asking.</a:t>
            </a:r>
          </a:p>
          <a:p>
            <a:r>
              <a:rPr lang="en-US" sz="3200" dirty="0"/>
              <a:t>Spurgeon once observed that:</a:t>
            </a:r>
          </a:p>
          <a:p>
            <a:pPr lvl="1"/>
            <a:r>
              <a:rPr lang="en-US" sz="2800" i="1" dirty="0">
                <a:latin typeface="Cambria" panose="02040503050406030204" pitchFamily="18" charset="0"/>
                <a:ea typeface="Cambria" panose="02040503050406030204" pitchFamily="18" charset="0"/>
              </a:rPr>
              <a:t>The ancient saints were given with Job, to ordering their cause before God. As a petitioner coming into court does not come there without thought to state his case on the spur of the moment, but enters into the audience chamber with his suit well prepared, having also learned how he ought to behave himself in the presence of the great one to whom he is appealing, so it is well to approach the seat of the King of Kings as much as possible with premeditation and preparation, knowing what we are about, where we are standing, and what it is which we desire to obtain. </a:t>
            </a:r>
            <a:r>
              <a:rPr lang="en-US" sz="2800" dirty="0"/>
              <a:t>("Effective Prayer," Gospel Mission, p. 4) </a:t>
            </a:r>
          </a:p>
          <a:p>
            <a:endParaRPr lang="en-US" sz="3200" dirty="0"/>
          </a:p>
          <a:p>
            <a:endParaRPr lang="en-US" sz="3200" dirty="0"/>
          </a:p>
          <a:p>
            <a:pPr lvl="0"/>
            <a:endParaRPr lang="en-US" dirty="0"/>
          </a:p>
        </p:txBody>
      </p:sp>
    </p:spTree>
    <p:extLst>
      <p:ext uri="{BB962C8B-B14F-4D97-AF65-F5344CB8AC3E}">
        <p14:creationId xmlns:p14="http://schemas.microsoft.com/office/powerpoint/2010/main" val="2755129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3"/>
            <a:ext cx="9144000" cy="598322"/>
          </a:xfrm>
        </p:spPr>
        <p:txBody>
          <a:bodyPr>
            <a:normAutofit fontScale="90000"/>
          </a:bodyPr>
          <a:lstStyle/>
          <a:p>
            <a:r>
              <a:rPr lang="en-US" sz="4000" b="1" dirty="0"/>
              <a:t>Class Discussion Time</a:t>
            </a:r>
          </a:p>
        </p:txBody>
      </p:sp>
      <p:sp>
        <p:nvSpPr>
          <p:cNvPr id="4" name="Content Placeholder 3"/>
          <p:cNvSpPr>
            <a:spLocks noGrp="1"/>
          </p:cNvSpPr>
          <p:nvPr>
            <p:ph idx="1"/>
          </p:nvPr>
        </p:nvSpPr>
        <p:spPr>
          <a:xfrm>
            <a:off x="31630" y="722101"/>
            <a:ext cx="8991600" cy="6135900"/>
          </a:xfrm>
        </p:spPr>
        <p:txBody>
          <a:bodyPr>
            <a:normAutofit lnSpcReduction="10000"/>
          </a:bodyPr>
          <a:lstStyle/>
          <a:p>
            <a:r>
              <a:rPr lang="en-US" sz="3200" dirty="0"/>
              <a:t>Spurgeon then gives an example from his own personal experience. He says:</a:t>
            </a:r>
          </a:p>
          <a:p>
            <a:pPr lvl="1"/>
            <a:r>
              <a:rPr lang="en-US" sz="2800" i="1" dirty="0">
                <a:latin typeface="Cambria" panose="02040503050406030204" pitchFamily="18" charset="0"/>
                <a:ea typeface="Cambria" panose="02040503050406030204" pitchFamily="18" charset="0"/>
              </a:rPr>
              <a:t>The best prayers I have ever heard in our prayer meetings have been those which have been fullest of argument. Sometimes my soul has been fairly melted down where I have listened to the brethren who have come before God feeling the mercy to be really needed, and that they must have it, for they first pleaded with God to give it for this reason, and then for a second, and then for a third and then for a fourth and a fifth until they have awakened the fervency of the entire assembly.</a:t>
            </a:r>
            <a:r>
              <a:rPr lang="en-US" sz="2800" dirty="0"/>
              <a:t> ("Effective Prayer," p. 10) </a:t>
            </a:r>
          </a:p>
          <a:p>
            <a:r>
              <a:rPr lang="en-US" sz="3200" dirty="0"/>
              <a:t>Is this a practice that you think might be good to incorporate into our own prayers?</a:t>
            </a:r>
          </a:p>
          <a:p>
            <a:endParaRPr lang="en-US" sz="3200" dirty="0"/>
          </a:p>
          <a:p>
            <a:endParaRPr lang="en-US" sz="3200" dirty="0"/>
          </a:p>
          <a:p>
            <a:pPr lvl="0"/>
            <a:endParaRPr lang="en-US" dirty="0"/>
          </a:p>
        </p:txBody>
      </p:sp>
    </p:spTree>
    <p:extLst>
      <p:ext uri="{BB962C8B-B14F-4D97-AF65-F5344CB8AC3E}">
        <p14:creationId xmlns:p14="http://schemas.microsoft.com/office/powerpoint/2010/main" val="4256742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1283299"/>
          </a:xfrm>
        </p:spPr>
        <p:txBody>
          <a:bodyPr>
            <a:noAutofit/>
          </a:bodyPr>
          <a:lstStyle/>
          <a:p>
            <a:r>
              <a:rPr lang="en-US" sz="4400" dirty="0"/>
              <a:t>The Deliverance of Jerusalem from Assyria (36-37)</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05740" y="1338242"/>
            <a:ext cx="8745961" cy="5250931"/>
          </a:xfrm>
        </p:spPr>
        <p:txBody>
          <a:bodyPr>
            <a:normAutofit/>
          </a:bodyPr>
          <a:lstStyle/>
          <a:p>
            <a:pPr marL="800100" indent="-571500">
              <a:spcBef>
                <a:spcPts val="600"/>
              </a:spcBef>
            </a:pPr>
            <a:r>
              <a:rPr lang="en-US" sz="3600" dirty="0"/>
              <a:t>This section unfolds as follows:</a:t>
            </a:r>
          </a:p>
          <a:p>
            <a:pPr marL="1143000" lvl="1" indent="-401638">
              <a:spcBef>
                <a:spcPts val="600"/>
              </a:spcBef>
            </a:pPr>
            <a:r>
              <a:rPr lang="en-US" dirty="0">
                <a:solidFill>
                  <a:schemeClr val="bg1">
                    <a:lumMod val="65000"/>
                  </a:schemeClr>
                </a:solidFill>
              </a:rPr>
              <a:t>The Assyrian Chief Adviser Addresses Hezekiah Though His Envoys </a:t>
            </a:r>
            <a:r>
              <a:rPr lang="en-US" dirty="0">
                <a:solidFill>
                  <a:srgbClr val="FFFF99"/>
                </a:solidFill>
              </a:rPr>
              <a:t>(36:1-10)</a:t>
            </a:r>
          </a:p>
          <a:p>
            <a:pPr marL="1143000" lvl="1" indent="-401638">
              <a:spcBef>
                <a:spcPts val="600"/>
              </a:spcBef>
            </a:pPr>
            <a:r>
              <a:rPr lang="en-US" dirty="0">
                <a:solidFill>
                  <a:schemeClr val="bg1">
                    <a:lumMod val="65000"/>
                  </a:schemeClr>
                </a:solidFill>
              </a:rPr>
              <a:t>The Assyrian Chief Adviser Appeals to the People of Jerusalem Sitting on the Wall </a:t>
            </a:r>
            <a:r>
              <a:rPr lang="en-US" dirty="0">
                <a:solidFill>
                  <a:srgbClr val="FFFF99"/>
                </a:solidFill>
              </a:rPr>
              <a:t>(36:11-20)</a:t>
            </a:r>
          </a:p>
          <a:p>
            <a:pPr marL="1143000" lvl="1" indent="-401638">
              <a:spcBef>
                <a:spcPts val="600"/>
              </a:spcBef>
            </a:pPr>
            <a:r>
              <a:rPr lang="en-US" dirty="0">
                <a:solidFill>
                  <a:schemeClr val="bg1">
                    <a:lumMod val="65000"/>
                  </a:schemeClr>
                </a:solidFill>
              </a:rPr>
              <a:t>Reactions to the Assyrian Ultimatum </a:t>
            </a:r>
            <a:r>
              <a:rPr lang="en-US" dirty="0">
                <a:solidFill>
                  <a:srgbClr val="FFFF99"/>
                </a:solidFill>
              </a:rPr>
              <a:t>(36:21-37:7)</a:t>
            </a:r>
          </a:p>
          <a:p>
            <a:pPr marL="1143000" lvl="1" indent="-401638">
              <a:spcBef>
                <a:spcPts val="600"/>
              </a:spcBef>
            </a:pPr>
            <a:r>
              <a:rPr lang="en-US" dirty="0"/>
              <a:t>The King of Assyria’s Letter to Hezekiah </a:t>
            </a:r>
            <a:r>
              <a:rPr lang="en-US" dirty="0">
                <a:solidFill>
                  <a:srgbClr val="FFFF99"/>
                </a:solidFill>
              </a:rPr>
              <a:t>(37:8-13)</a:t>
            </a:r>
          </a:p>
          <a:p>
            <a:pPr marL="1143000" lvl="1" indent="-401638">
              <a:spcBef>
                <a:spcPts val="600"/>
              </a:spcBef>
            </a:pPr>
            <a:r>
              <a:rPr lang="en-US" dirty="0"/>
              <a:t>Hezekiah’s Prayer </a:t>
            </a:r>
            <a:r>
              <a:rPr lang="en-US" dirty="0">
                <a:solidFill>
                  <a:srgbClr val="FFFF99"/>
                </a:solidFill>
              </a:rPr>
              <a:t>(37:14-20)</a:t>
            </a:r>
          </a:p>
          <a:p>
            <a:pPr marL="1143000" lvl="1" indent="-401638">
              <a:spcBef>
                <a:spcPts val="600"/>
              </a:spcBef>
            </a:pPr>
            <a:r>
              <a:rPr lang="en-US" dirty="0">
                <a:solidFill>
                  <a:schemeClr val="bg1">
                    <a:lumMod val="65000"/>
                  </a:schemeClr>
                </a:solidFill>
              </a:rPr>
              <a:t>The LORD’s Response to the Prayer of Hezekiah </a:t>
            </a:r>
            <a:r>
              <a:rPr lang="en-US" dirty="0">
                <a:solidFill>
                  <a:srgbClr val="FFFF99"/>
                </a:solidFill>
              </a:rPr>
              <a:t>(37:21-35)</a:t>
            </a:r>
          </a:p>
          <a:p>
            <a:pPr marL="1143000" lvl="1" indent="-401638">
              <a:spcBef>
                <a:spcPts val="600"/>
              </a:spcBef>
            </a:pPr>
            <a:r>
              <a:rPr lang="en-US" dirty="0">
                <a:solidFill>
                  <a:schemeClr val="bg1">
                    <a:lumMod val="65000"/>
                  </a:schemeClr>
                </a:solidFill>
              </a:rPr>
              <a:t>The LORD Destroys the Assyrian Army </a:t>
            </a:r>
            <a:r>
              <a:rPr lang="en-US" dirty="0">
                <a:solidFill>
                  <a:srgbClr val="FFFF99"/>
                </a:solidFill>
              </a:rPr>
              <a:t>(37:36-38)</a:t>
            </a:r>
          </a:p>
          <a:p>
            <a:pPr marL="800100" indent="-571500">
              <a:spcBef>
                <a:spcPts val="600"/>
              </a:spcBef>
            </a:pPr>
            <a:endParaRPr lang="en-US" sz="3100" dirty="0"/>
          </a:p>
          <a:p>
            <a:pPr marL="1143000" lvl="1" indent="-571500">
              <a:spcBef>
                <a:spcPts val="600"/>
              </a:spcBef>
            </a:pPr>
            <a:endParaRPr lang="en-US" sz="3100" dirty="0"/>
          </a:p>
          <a:p>
            <a:pPr marL="1143000" lvl="1" indent="-571500">
              <a:spcBef>
                <a:spcPts val="600"/>
              </a:spcBef>
            </a:pPr>
            <a:endParaRPr lang="en-US" sz="3100" dirty="0"/>
          </a:p>
        </p:txBody>
      </p:sp>
      <p:sp>
        <p:nvSpPr>
          <p:cNvPr id="5" name="TextBox 4">
            <a:extLst>
              <a:ext uri="{FF2B5EF4-FFF2-40B4-BE49-F238E27FC236}">
                <a16:creationId xmlns:a16="http://schemas.microsoft.com/office/drawing/2014/main" id="{473CEB4F-3DFA-912D-B3D0-4705330BCE2B}"/>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398-399). </a:t>
            </a:r>
          </a:p>
        </p:txBody>
      </p:sp>
    </p:spTree>
    <p:extLst>
      <p:ext uri="{BB962C8B-B14F-4D97-AF65-F5344CB8AC3E}">
        <p14:creationId xmlns:p14="http://schemas.microsoft.com/office/powerpoint/2010/main" val="4007391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3"/>
            <a:ext cx="9144000" cy="598322"/>
          </a:xfrm>
        </p:spPr>
        <p:txBody>
          <a:bodyPr>
            <a:normAutofit fontScale="90000"/>
          </a:bodyPr>
          <a:lstStyle/>
          <a:p>
            <a:r>
              <a:rPr lang="en-US" sz="4000" b="1" dirty="0"/>
              <a:t>Class Discussion Time</a:t>
            </a:r>
          </a:p>
        </p:txBody>
      </p:sp>
      <p:sp>
        <p:nvSpPr>
          <p:cNvPr id="4" name="Content Placeholder 3"/>
          <p:cNvSpPr>
            <a:spLocks noGrp="1"/>
          </p:cNvSpPr>
          <p:nvPr>
            <p:ph idx="1"/>
          </p:nvPr>
        </p:nvSpPr>
        <p:spPr>
          <a:xfrm>
            <a:off x="31630" y="722101"/>
            <a:ext cx="8991600" cy="6135900"/>
          </a:xfrm>
        </p:spPr>
        <p:txBody>
          <a:bodyPr>
            <a:normAutofit fontScale="77500" lnSpcReduction="20000"/>
          </a:bodyPr>
          <a:lstStyle/>
          <a:p>
            <a:r>
              <a:rPr lang="en-US" sz="3200" dirty="0"/>
              <a:t>The ability to reason logically is a great gift. But our logic is only as good as the premises upon which that logic is built.</a:t>
            </a:r>
          </a:p>
          <a:p>
            <a:r>
              <a:rPr lang="en-US" sz="3200" dirty="0"/>
              <a:t>Sennacherib’s reasoning was very logical. Other nations had thought their gods would save them, but over and over the Assyrians had shown the trust that those nations had in their gods was misplaced. </a:t>
            </a:r>
          </a:p>
          <a:p>
            <a:r>
              <a:rPr lang="en-US" sz="3200" dirty="0"/>
              <a:t>Therefore he assumes that Hezekiah’s God would not be able to save him. But that’s where he gets it wrong because he has a wrong premise: God is not like “other gods”. </a:t>
            </a:r>
          </a:p>
          <a:p>
            <a:r>
              <a:rPr lang="en-US" sz="3200" dirty="0"/>
              <a:t>Hezekiah was being tested as to the strength of his trust in the LORD. As the Psalm says: “</a:t>
            </a:r>
            <a:r>
              <a:rPr lang="en-US" sz="3200" i="1" dirty="0">
                <a:solidFill>
                  <a:srgbClr val="0000FF"/>
                </a:solidFill>
                <a:latin typeface="Cambria" panose="02040503050406030204" pitchFamily="18" charset="0"/>
                <a:ea typeface="Cambria" panose="02040503050406030204" pitchFamily="18" charset="0"/>
              </a:rPr>
              <a:t>in </a:t>
            </a:r>
            <a:r>
              <a:rPr lang="en-US" sz="3200" b="1" i="1" dirty="0">
                <a:solidFill>
                  <a:srgbClr val="0000FF"/>
                </a:solidFill>
                <a:latin typeface="Cambria" panose="02040503050406030204" pitchFamily="18" charset="0"/>
                <a:ea typeface="Cambria" panose="02040503050406030204" pitchFamily="18" charset="0"/>
              </a:rPr>
              <a:t>God</a:t>
            </a:r>
            <a:r>
              <a:rPr lang="en-US" sz="3200" i="1" dirty="0">
                <a:solidFill>
                  <a:srgbClr val="0000FF"/>
                </a:solidFill>
                <a:latin typeface="Cambria" panose="02040503050406030204" pitchFamily="18" charset="0"/>
                <a:ea typeface="Cambria" panose="02040503050406030204" pitchFamily="18" charset="0"/>
              </a:rPr>
              <a:t> I trust; I am not afraid. What can </a:t>
            </a:r>
            <a:r>
              <a:rPr lang="en-US" sz="3200" b="1" i="1" dirty="0">
                <a:solidFill>
                  <a:srgbClr val="0000FF"/>
                </a:solidFill>
                <a:latin typeface="Cambria" panose="02040503050406030204" pitchFamily="18" charset="0"/>
                <a:ea typeface="Cambria" panose="02040503050406030204" pitchFamily="18" charset="0"/>
              </a:rPr>
              <a:t>mere men </a:t>
            </a:r>
            <a:r>
              <a:rPr lang="en-US" sz="3200" i="1" dirty="0">
                <a:solidFill>
                  <a:srgbClr val="0000FF"/>
                </a:solidFill>
                <a:latin typeface="Cambria" panose="02040503050406030204" pitchFamily="18" charset="0"/>
                <a:ea typeface="Cambria" panose="02040503050406030204" pitchFamily="18" charset="0"/>
              </a:rPr>
              <a:t>do to me?</a:t>
            </a:r>
            <a:r>
              <a:rPr lang="en-US" sz="3200" dirty="0"/>
              <a:t>” (Ps 56:11).</a:t>
            </a:r>
          </a:p>
          <a:p>
            <a:r>
              <a:rPr lang="en-US" sz="3200" dirty="0"/>
              <a:t>The same response of trust in God and his word is called for in </a:t>
            </a:r>
            <a:r>
              <a:rPr lang="en-US" sz="3200" b="1" i="1" dirty="0"/>
              <a:t>every</a:t>
            </a:r>
            <a:r>
              <a:rPr lang="en-US" sz="3200" dirty="0"/>
              <a:t> clash with worldly thinking. Faith endures by refusing to cower before worldly wisdom and might by seeing him who is invisible.</a:t>
            </a:r>
          </a:p>
          <a:p>
            <a:r>
              <a:rPr lang="en-US" sz="3200" dirty="0"/>
              <a:t>Can you think of a modern situation where we might be called upon to have such faith?</a:t>
            </a:r>
          </a:p>
          <a:p>
            <a:endParaRPr lang="en-US" sz="3200" dirty="0"/>
          </a:p>
          <a:p>
            <a:pPr lvl="0"/>
            <a:endParaRPr lang="en-US" dirty="0"/>
          </a:p>
        </p:txBody>
      </p:sp>
    </p:spTree>
    <p:extLst>
      <p:ext uri="{BB962C8B-B14F-4D97-AF65-F5344CB8AC3E}">
        <p14:creationId xmlns:p14="http://schemas.microsoft.com/office/powerpoint/2010/main" val="1870644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098847"/>
          </a:xfrm>
        </p:spPr>
        <p:txBody>
          <a:bodyPr>
            <a:noAutofit/>
          </a:bodyPr>
          <a:lstStyle/>
          <a:p>
            <a:r>
              <a:rPr lang="en-US" sz="4000" dirty="0"/>
              <a:t>The King of Assyria’s Letter to Hezekiah (37:8-13)</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1395" y="1142019"/>
            <a:ext cx="8976376" cy="5346648"/>
          </a:xfrm>
        </p:spPr>
        <p:txBody>
          <a:bodyPr>
            <a:normAutofit fontScale="77500" lnSpcReduction="20000"/>
          </a:bodyPr>
          <a:lstStyle/>
          <a:p>
            <a:pPr marL="800100" indent="-571500">
              <a:spcBef>
                <a:spcPts val="600"/>
              </a:spcBef>
            </a:pPr>
            <a:r>
              <a:rPr lang="en-US" sz="3600" dirty="0"/>
              <a:t>The chief adviser had failed to bring about an easy surrender on the part of Hezekiah and the city of Jerusalem. </a:t>
            </a:r>
          </a:p>
          <a:p>
            <a:pPr marL="800100" indent="-571500">
              <a:spcBef>
                <a:spcPts val="600"/>
              </a:spcBef>
            </a:pPr>
            <a:r>
              <a:rPr lang="en-US" sz="3600" dirty="0"/>
              <a:t>But before Sennacherib could send his whole army against Jerusalem, a major threat loomed up from the south.</a:t>
            </a:r>
          </a:p>
          <a:p>
            <a:pPr marL="800100" indent="-571500">
              <a:spcBef>
                <a:spcPts val="600"/>
              </a:spcBef>
            </a:pPr>
            <a:r>
              <a:rPr lang="en-US" sz="3600" dirty="0"/>
              <a:t>To counter that menace, Sennacherib had to take away the troops that he had already sent against the Jerusalem.</a:t>
            </a:r>
          </a:p>
          <a:p>
            <a:pPr marL="800100" indent="-571500">
              <a:spcBef>
                <a:spcPts val="600"/>
              </a:spcBef>
            </a:pPr>
            <a:r>
              <a:rPr lang="en-US" sz="3600" dirty="0"/>
              <a:t>But lest Hezekiah and his people think they were safe from Assyria’s threats, Sennacherib sent a </a:t>
            </a:r>
            <a:r>
              <a:rPr lang="en-US" sz="3600" b="1" i="1" dirty="0"/>
              <a:t>warning</a:t>
            </a:r>
            <a:r>
              <a:rPr lang="en-US" sz="3600" dirty="0"/>
              <a:t> letter to Hezekiah, implying that he would return soon.</a:t>
            </a:r>
          </a:p>
          <a:p>
            <a:pPr marL="800100" indent="-571500">
              <a:spcBef>
                <a:spcPts val="600"/>
              </a:spcBef>
            </a:pPr>
            <a:r>
              <a:rPr lang="en-US" sz="3600" dirty="0"/>
              <a:t>His letter contained no new arguments, beyond what had already been threatened by the chief adviser.</a:t>
            </a:r>
          </a:p>
          <a:p>
            <a:pPr marL="800100" indent="-571500">
              <a:spcBef>
                <a:spcPts val="600"/>
              </a:spcBef>
            </a:pPr>
            <a:r>
              <a:rPr lang="en-US" sz="3600" dirty="0"/>
              <a:t>But it did remind Hezekiah of how dangerous his situation remained.</a:t>
            </a:r>
            <a:endParaRPr lang="en-US" dirty="0"/>
          </a:p>
          <a:p>
            <a:pPr marL="800100" indent="-571500">
              <a:spcBef>
                <a:spcPts val="600"/>
              </a:spcBef>
            </a:pPr>
            <a:endParaRPr lang="en-US" sz="3100" dirty="0"/>
          </a:p>
          <a:p>
            <a:pPr marL="1143000" lvl="1" indent="-571500">
              <a:spcBef>
                <a:spcPts val="600"/>
              </a:spcBef>
            </a:pPr>
            <a:endParaRPr lang="en-US" sz="3100" dirty="0"/>
          </a:p>
          <a:p>
            <a:pPr marL="1143000" lvl="1" indent="-571500">
              <a:spcBef>
                <a:spcPts val="600"/>
              </a:spcBef>
            </a:pPr>
            <a:endParaRPr lang="en-US" sz="3100" dirty="0"/>
          </a:p>
        </p:txBody>
      </p:sp>
      <p:sp>
        <p:nvSpPr>
          <p:cNvPr id="5" name="TextBox 4">
            <a:extLst>
              <a:ext uri="{FF2B5EF4-FFF2-40B4-BE49-F238E27FC236}">
                <a16:creationId xmlns:a16="http://schemas.microsoft.com/office/drawing/2014/main" id="{473CEB4F-3DFA-912D-B3D0-4705330BCE2B}"/>
              </a:ext>
            </a:extLst>
          </p:cNvPr>
          <p:cNvSpPr txBox="1"/>
          <p:nvPr/>
        </p:nvSpPr>
        <p:spPr>
          <a:xfrm>
            <a:off x="0" y="6488666"/>
            <a:ext cx="9144000" cy="369332"/>
          </a:xfrm>
          <a:prstGeom prst="rect">
            <a:avLst/>
          </a:prstGeom>
          <a:noFill/>
        </p:spPr>
        <p:txBody>
          <a:bodyPr wrap="square" rtlCol="0">
            <a:spAutoFit/>
          </a:bodyPr>
          <a:lstStyle/>
          <a:p>
            <a:pPr>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(p.731)</a:t>
            </a:r>
          </a:p>
        </p:txBody>
      </p:sp>
    </p:spTree>
    <p:extLst>
      <p:ext uri="{BB962C8B-B14F-4D97-AF65-F5344CB8AC3E}">
        <p14:creationId xmlns:p14="http://schemas.microsoft.com/office/powerpoint/2010/main" val="1528095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1059606"/>
          </a:xfrm>
        </p:spPr>
        <p:txBody>
          <a:bodyPr>
            <a:noAutofit/>
          </a:bodyPr>
          <a:lstStyle/>
          <a:p>
            <a:r>
              <a:rPr lang="en-US" sz="3600" dirty="0"/>
              <a:t>The King of Assyria’s Letter to Hezekiah (37:8-13)</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118472"/>
            <a:ext cx="8849665" cy="5739528"/>
          </a:xfrm>
        </p:spPr>
        <p:txBody>
          <a:bodyPr>
            <a:normAutofit fontScale="85000" lnSpcReduction="20000"/>
          </a:bodyPr>
          <a:lstStyle/>
          <a:p>
            <a:pPr marL="0" indent="0">
              <a:buNone/>
            </a:pPr>
            <a:r>
              <a:rPr lang="en-US" sz="3600" baseline="30000" dirty="0">
                <a:latin typeface="Cambria" panose="02040503050406030204" pitchFamily="18" charset="0"/>
                <a:ea typeface="Cambria" panose="02040503050406030204" pitchFamily="18" charset="0"/>
              </a:rPr>
              <a:t>37:8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When the chief adviser heard the king of Assyria had departed from Lachish, he left and went to Libnah, where the king was campaigning. </a:t>
            </a:r>
            <a:r>
              <a:rPr lang="en-US" sz="3600" baseline="30000" dirty="0">
                <a:latin typeface="Cambria" panose="02040503050406030204" pitchFamily="18" charset="0"/>
                <a:ea typeface="Cambria" panose="02040503050406030204" pitchFamily="18" charset="0"/>
              </a:rPr>
              <a:t>9</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 king heard that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King Tirhakah, [the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Cushite king of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Egypt],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was marching out to fight him. He again sent messengers to Hezekiah, ordering them: </a:t>
            </a:r>
            <a:r>
              <a:rPr lang="en-US" sz="3600" baseline="30000" dirty="0">
                <a:latin typeface="Cambria" panose="02040503050406030204" pitchFamily="18" charset="0"/>
                <a:ea typeface="Cambria" panose="02040503050406030204" pitchFamily="18" charset="0"/>
              </a:rPr>
              <a:t>10</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“Tell King Hezekiah of Judah this: ‘Don’t let your God in whom you trust mislead you when he says, “Jerusalem will not be handed over to the king of Assyria.” </a:t>
            </a:r>
            <a:r>
              <a:rPr lang="en-US" sz="3600" baseline="30000" dirty="0">
                <a:latin typeface="Cambria" panose="02040503050406030204" pitchFamily="18" charset="0"/>
                <a:ea typeface="Cambria" panose="02040503050406030204" pitchFamily="18" charset="0"/>
              </a:rPr>
              <a:t>11</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Certainly you have heard how the kings of Assyria have annihilated all lands. Do you really think you will be rescued? </a:t>
            </a:r>
            <a:r>
              <a:rPr lang="en-US" sz="3600" baseline="30000" dirty="0">
                <a:latin typeface="Cambria" panose="02040503050406030204" pitchFamily="18" charset="0"/>
                <a:ea typeface="Cambria" panose="02040503050406030204" pitchFamily="18" charset="0"/>
              </a:rPr>
              <a:t>12</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Were the nations whom my predecessors destroyed—the nations of Gozan, Haran, Rezeph, and the people of Eden in Telassar—rescued by their gods? </a:t>
            </a:r>
            <a:r>
              <a:rPr lang="en-US" sz="3600" baseline="30000" dirty="0">
                <a:latin typeface="Cambria" panose="02040503050406030204" pitchFamily="18" charset="0"/>
                <a:ea typeface="Cambria" panose="02040503050406030204" pitchFamily="18" charset="0"/>
              </a:rPr>
              <a:t>13</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Where is the king of Hamath or the king of Arpad or the kings of Lair, Sepharvaim, Hena, and Ivvah?’” </a:t>
            </a:r>
          </a:p>
        </p:txBody>
      </p:sp>
    </p:spTree>
    <p:extLst>
      <p:ext uri="{BB962C8B-B14F-4D97-AF65-F5344CB8AC3E}">
        <p14:creationId xmlns:p14="http://schemas.microsoft.com/office/powerpoint/2010/main" val="667717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09884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37:8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When the </a:t>
            </a:r>
            <a:r>
              <a:rPr lang="en-US" sz="2400" i="1" u="none" strike="noStrike" baseline="0" dirty="0">
                <a:solidFill>
                  <a:schemeClr val="accent2"/>
                </a:solidFill>
                <a:latin typeface="Cambria" panose="02040503050406030204" pitchFamily="18" charset="0"/>
                <a:ea typeface="Cambria" panose="02040503050406030204" pitchFamily="18" charset="0"/>
              </a:rPr>
              <a:t>chief adviser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heard the king of Assyria had departed from </a:t>
            </a:r>
            <a:r>
              <a:rPr lang="en-US" sz="2400" i="1" dirty="0">
                <a:solidFill>
                  <a:schemeClr val="accent2"/>
                </a:solidFill>
                <a:latin typeface="Cambria" panose="02040503050406030204" pitchFamily="18" charset="0"/>
                <a:ea typeface="Cambria" panose="02040503050406030204" pitchFamily="18" charset="0"/>
              </a:rPr>
              <a:t>Lachish</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left and went to </a:t>
            </a:r>
            <a:r>
              <a:rPr lang="en-US" sz="2400" i="1" dirty="0">
                <a:solidFill>
                  <a:schemeClr val="accent2"/>
                </a:solidFill>
                <a:latin typeface="Cambria" panose="02040503050406030204" pitchFamily="18" charset="0"/>
                <a:ea typeface="Cambria" panose="02040503050406030204" pitchFamily="18" charset="0"/>
              </a:rPr>
              <a:t>Libnah</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where the king was campaigning.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212659"/>
            <a:ext cx="8582802" cy="5337272"/>
          </a:xfrm>
        </p:spPr>
        <p:txBody>
          <a:bodyPr>
            <a:normAutofit fontScale="92500"/>
          </a:bodyPr>
          <a:lstStyle/>
          <a:p>
            <a:r>
              <a:rPr lang="en-US" sz="3600" dirty="0"/>
              <a:t>The unspoken assumption here is that Hezekiah had </a:t>
            </a:r>
            <a:r>
              <a:rPr lang="en-US" sz="3600" b="1" i="1" dirty="0"/>
              <a:t>refused</a:t>
            </a:r>
            <a:r>
              <a:rPr lang="en-US" sz="3600" dirty="0"/>
              <a:t> to surrender to Sennacherib’s spokesman, the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chief adviser</a:t>
            </a:r>
            <a:r>
              <a:rPr lang="en-US" sz="3600" dirty="0"/>
              <a:t>”. </a:t>
            </a:r>
          </a:p>
          <a:p>
            <a:r>
              <a:rPr lang="en-US" sz="3600" dirty="0"/>
              <a:t>So, the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chief adviser</a:t>
            </a:r>
            <a:r>
              <a:rPr lang="en-US" sz="3600" dirty="0"/>
              <a:t>” left Jerusalem to deliver Hezekiah’s response to Sennacherib, who had just finished capturing the city of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Lachish</a:t>
            </a:r>
            <a:r>
              <a:rPr lang="en-US" sz="3600" dirty="0"/>
              <a:t>” and was now attacking the city of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Libnah</a:t>
            </a:r>
            <a:r>
              <a:rPr lang="en-US" sz="3600" dirty="0"/>
              <a:t>”, seven miles to the north. </a:t>
            </a:r>
          </a:p>
          <a:p>
            <a:r>
              <a:rPr lang="en-US" sz="3600" dirty="0"/>
              <a:t>It was common practice for the Assyrian army to capture a fortified city like Lachish first and then seize the weaker cities around it.</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Wegner, Paul D.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An Introduction and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Tyndale OT Commentaries </a:t>
            </a:r>
          </a:p>
        </p:txBody>
      </p:sp>
    </p:spTree>
    <p:extLst>
      <p:ext uri="{BB962C8B-B14F-4D97-AF65-F5344CB8AC3E}">
        <p14:creationId xmlns:p14="http://schemas.microsoft.com/office/powerpoint/2010/main" val="2757124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1"/>
            <a:ext cx="9144000" cy="99681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0" baseline="30000" dirty="0">
                <a:solidFill>
                  <a:prstClr val="white"/>
                </a:solidFill>
                <a:latin typeface="Cambria" panose="02040503050406030204" pitchFamily="18" charset="0"/>
                <a:ea typeface="Cambria" panose="02040503050406030204" pitchFamily="18" charset="0"/>
              </a:rPr>
              <a:t>37:9a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The king heard that </a:t>
            </a:r>
            <a:r>
              <a:rPr lang="en-US" sz="2400" i="1" u="none" strike="noStrike" baseline="0" dirty="0">
                <a:solidFill>
                  <a:schemeClr val="accent2"/>
                </a:solidFill>
                <a:latin typeface="Cambria" panose="02040503050406030204" pitchFamily="18" charset="0"/>
                <a:ea typeface="Cambria" panose="02040503050406030204" pitchFamily="18" charset="0"/>
              </a:rPr>
              <a:t>King Tirhakah, [the Cushite king of Egypt]</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was marching out to fight him.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091002"/>
            <a:ext cx="8582802" cy="5458930"/>
          </a:xfrm>
        </p:spPr>
        <p:txBody>
          <a:bodyPr>
            <a:normAutofit fontScale="77500" lnSpcReduction="20000"/>
          </a:bodyPr>
          <a:lstStyle/>
          <a:p>
            <a:r>
              <a:rPr lang="en-US" sz="4000" dirty="0"/>
              <a:t>In 701 BC, while Sennacherib was leading an attack against the city of Libnah, he received a report that “</a:t>
            </a:r>
            <a:r>
              <a:rPr lang="en-US" sz="4000" i="1" dirty="0">
                <a:solidFill>
                  <a:schemeClr val="accent2">
                    <a:lumMod val="60000"/>
                    <a:lumOff val="40000"/>
                  </a:schemeClr>
                </a:solidFill>
                <a:latin typeface="Cambria" panose="02040503050406030204" pitchFamily="18" charset="0"/>
                <a:ea typeface="Cambria" panose="02040503050406030204" pitchFamily="18" charset="0"/>
              </a:rPr>
              <a:t>King Tirhakah, [the Cushite king of Egypt]</a:t>
            </a:r>
            <a:r>
              <a:rPr lang="en-US" sz="4000" dirty="0"/>
              <a:t>” and his army were headed north, with the intention of attacking him. </a:t>
            </a:r>
          </a:p>
          <a:p>
            <a:r>
              <a:rPr lang="en-US" sz="4000" dirty="0"/>
              <a:t>We know from history that “</a:t>
            </a:r>
            <a:r>
              <a:rPr lang="en-US" sz="4000" i="1" dirty="0">
                <a:solidFill>
                  <a:schemeClr val="accent2">
                    <a:lumMod val="60000"/>
                    <a:lumOff val="40000"/>
                  </a:schemeClr>
                </a:solidFill>
                <a:latin typeface="Cambria" panose="02040503050406030204" pitchFamily="18" charset="0"/>
                <a:ea typeface="Cambria" panose="02040503050406030204" pitchFamily="18" charset="0"/>
              </a:rPr>
              <a:t>King Tirhakah</a:t>
            </a:r>
            <a:r>
              <a:rPr lang="en-US" sz="4000" dirty="0"/>
              <a:t>” didn’t </a:t>
            </a:r>
            <a:r>
              <a:rPr lang="en-US" sz="4000" b="1" i="1" dirty="0"/>
              <a:t>actually</a:t>
            </a:r>
            <a:r>
              <a:rPr lang="en-US" sz="4000" dirty="0"/>
              <a:t> become “</a:t>
            </a:r>
            <a:r>
              <a:rPr lang="en-US" sz="4000" i="1" dirty="0">
                <a:solidFill>
                  <a:schemeClr val="accent2">
                    <a:lumMod val="60000"/>
                    <a:lumOff val="40000"/>
                  </a:schemeClr>
                </a:solidFill>
                <a:latin typeface="Cambria" panose="02040503050406030204" pitchFamily="18" charset="0"/>
                <a:ea typeface="Cambria" panose="02040503050406030204" pitchFamily="18" charset="0"/>
              </a:rPr>
              <a:t>king</a:t>
            </a:r>
            <a:r>
              <a:rPr lang="en-US" sz="4000" dirty="0"/>
              <a:t>” until eleven years later: at which time he reigned from 690-664 BC.</a:t>
            </a:r>
          </a:p>
          <a:p>
            <a:r>
              <a:rPr lang="en-US" sz="4000" dirty="0"/>
              <a:t>Tirhakah’s </a:t>
            </a:r>
            <a:r>
              <a:rPr lang="en-US" sz="4000" b="1" i="1" dirty="0"/>
              <a:t>father</a:t>
            </a:r>
            <a:r>
              <a:rPr lang="en-US" sz="4000" dirty="0"/>
              <a:t>, Shebitku, who was the Cushite king </a:t>
            </a:r>
            <a:r>
              <a:rPr lang="en-US" sz="4000" b="1" i="1" dirty="0"/>
              <a:t>at the time</a:t>
            </a:r>
            <a:r>
              <a:rPr lang="en-US" sz="4000" dirty="0"/>
              <a:t>, sent his </a:t>
            </a:r>
            <a:r>
              <a:rPr lang="en-US" sz="4000" b="1" i="1" dirty="0"/>
              <a:t>son</a:t>
            </a:r>
            <a:r>
              <a:rPr lang="en-US" sz="4000" dirty="0"/>
              <a:t> “</a:t>
            </a:r>
            <a:r>
              <a:rPr lang="en-US" sz="40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Tirhakah</a:t>
            </a:r>
            <a:r>
              <a:rPr lang="en-US" sz="4000" dirty="0"/>
              <a:t>” as </a:t>
            </a:r>
            <a:r>
              <a:rPr lang="en-US" sz="4000" b="1" i="1" dirty="0"/>
              <a:t>commander</a:t>
            </a:r>
            <a:r>
              <a:rPr lang="en-US" sz="4000" dirty="0"/>
              <a:t> of the army to fight against Sennacherib. </a:t>
            </a:r>
          </a:p>
          <a:p>
            <a:r>
              <a:rPr lang="en-US" sz="4000" dirty="0"/>
              <a:t>“</a:t>
            </a:r>
            <a:r>
              <a:rPr lang="en-US" sz="40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Tirhakah</a:t>
            </a:r>
            <a:r>
              <a:rPr lang="en-US" sz="4000" dirty="0"/>
              <a:t>” is referred to here as “</a:t>
            </a:r>
            <a:r>
              <a:rPr lang="en-US" sz="40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king</a:t>
            </a:r>
            <a:r>
              <a:rPr lang="en-US" sz="4000" dirty="0"/>
              <a:t>” simply because he later </a:t>
            </a:r>
            <a:r>
              <a:rPr lang="en-US" sz="4000" b="1" i="1" dirty="0"/>
              <a:t>became</a:t>
            </a:r>
            <a:r>
              <a:rPr lang="en-US" sz="4000" dirty="0"/>
              <a:t> king and that’s how later readers of this account would have known him.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Wegner, Paul D.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An Introduction and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Tyndale OT Commentaries </a:t>
            </a:r>
          </a:p>
        </p:txBody>
      </p:sp>
    </p:spTree>
    <p:extLst>
      <p:ext uri="{BB962C8B-B14F-4D97-AF65-F5344CB8AC3E}">
        <p14:creationId xmlns:p14="http://schemas.microsoft.com/office/powerpoint/2010/main" val="789858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6C26F-0C79-C693-BCA8-B37FC7C632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69491" y="751655"/>
            <a:ext cx="6557778" cy="5676061"/>
          </a:xfrm>
          <a:prstGeom prst="rect">
            <a:avLst/>
          </a:prstGeom>
        </p:spPr>
      </p:pic>
      <p:sp>
        <p:nvSpPr>
          <p:cNvPr id="5" name="Title 4">
            <a:extLst>
              <a:ext uri="{FF2B5EF4-FFF2-40B4-BE49-F238E27FC236}">
                <a16:creationId xmlns:a16="http://schemas.microsoft.com/office/drawing/2014/main" id="{FFCD8D72-7A61-23D6-F4DD-91B16377AD32}"/>
              </a:ext>
            </a:extLst>
          </p:cNvPr>
          <p:cNvSpPr>
            <a:spLocks noGrp="1"/>
          </p:cNvSpPr>
          <p:nvPr>
            <p:ph type="title"/>
          </p:nvPr>
        </p:nvSpPr>
        <p:spPr>
          <a:xfrm>
            <a:off x="0" y="0"/>
            <a:ext cx="9144000" cy="690706"/>
          </a:xfrm>
        </p:spPr>
        <p:txBody>
          <a:bodyPr/>
          <a:lstStyle/>
          <a:p>
            <a:pPr algn="ctr"/>
            <a:r>
              <a:rPr lang="en-US" sz="4800" dirty="0"/>
              <a:t>Sennacherib’s Route to Jerusalem</a:t>
            </a:r>
          </a:p>
        </p:txBody>
      </p:sp>
      <p:sp>
        <p:nvSpPr>
          <p:cNvPr id="2" name="TextBox 1">
            <a:extLst>
              <a:ext uri="{FF2B5EF4-FFF2-40B4-BE49-F238E27FC236}">
                <a16:creationId xmlns:a16="http://schemas.microsoft.com/office/drawing/2014/main" id="{946135BF-CCEB-DC8F-3AE3-920DB81524D3}"/>
              </a:ext>
            </a:extLst>
          </p:cNvPr>
          <p:cNvSpPr txBox="1"/>
          <p:nvPr/>
        </p:nvSpPr>
        <p:spPr>
          <a:xfrm>
            <a:off x="0" y="6488666"/>
            <a:ext cx="9144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Ultimate Bible Atlas </a:t>
            </a:r>
            <a:r>
              <a:rPr kumimoji="0" lang="en-US" sz="1800" b="0" u="none" strike="noStrike" kern="1200" cap="none" spc="0" normalizeH="0" baseline="0" noProof="0" dirty="0">
                <a:ln>
                  <a:noFill/>
                </a:ln>
                <a:solidFill>
                  <a:prstClr val="white"/>
                </a:solidFill>
                <a:effectLst/>
                <a:uLnTx/>
                <a:uFillTx/>
                <a:latin typeface="Calibri" panose="020F0502020204030204"/>
                <a:ea typeface="+mn-ea"/>
                <a:cs typeface="+mn-cs"/>
              </a:rPr>
              <a:t>© 2020 by Holman Bible Publishers,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CSB Bibles by Holman. Ultimate Bible Atlas (Ultimate Guide) (Kindle Location 313). B&amp;H Publishing Group. Kindle Edition. </a:t>
            </a:r>
          </a:p>
        </p:txBody>
      </p:sp>
      <p:sp>
        <p:nvSpPr>
          <p:cNvPr id="6" name="Oval 5">
            <a:extLst>
              <a:ext uri="{FF2B5EF4-FFF2-40B4-BE49-F238E27FC236}">
                <a16:creationId xmlns:a16="http://schemas.microsoft.com/office/drawing/2014/main" id="{CC1B690B-C9DD-00A6-1932-9AC123C368E0}"/>
              </a:ext>
            </a:extLst>
          </p:cNvPr>
          <p:cNvSpPr/>
          <p:nvPr/>
        </p:nvSpPr>
        <p:spPr>
          <a:xfrm>
            <a:off x="3214137" y="5097878"/>
            <a:ext cx="643612" cy="2747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4C25B0A-BEF5-5D55-3963-36F7A15BD32B}"/>
              </a:ext>
            </a:extLst>
          </p:cNvPr>
          <p:cNvSpPr/>
          <p:nvPr/>
        </p:nvSpPr>
        <p:spPr>
          <a:xfrm>
            <a:off x="3535943" y="4716550"/>
            <a:ext cx="643612" cy="2747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36FDB1-44C7-025E-06C2-62B2F4788684}"/>
              </a:ext>
            </a:extLst>
          </p:cNvPr>
          <p:cNvSpPr/>
          <p:nvPr/>
        </p:nvSpPr>
        <p:spPr>
          <a:xfrm>
            <a:off x="5799704" y="3857093"/>
            <a:ext cx="643612" cy="2747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518772"/>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6C26F-0C79-C693-BCA8-B37FC7C632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88221" y="751655"/>
            <a:ext cx="4120317" cy="5676061"/>
          </a:xfrm>
          <a:prstGeom prst="rect">
            <a:avLst/>
          </a:prstGeom>
        </p:spPr>
      </p:pic>
      <p:sp>
        <p:nvSpPr>
          <p:cNvPr id="5" name="Title 4">
            <a:extLst>
              <a:ext uri="{FF2B5EF4-FFF2-40B4-BE49-F238E27FC236}">
                <a16:creationId xmlns:a16="http://schemas.microsoft.com/office/drawing/2014/main" id="{FFCD8D72-7A61-23D6-F4DD-91B16377AD32}"/>
              </a:ext>
            </a:extLst>
          </p:cNvPr>
          <p:cNvSpPr>
            <a:spLocks noGrp="1"/>
          </p:cNvSpPr>
          <p:nvPr>
            <p:ph type="title"/>
          </p:nvPr>
        </p:nvSpPr>
        <p:spPr>
          <a:xfrm>
            <a:off x="0" y="0"/>
            <a:ext cx="9144000" cy="690706"/>
          </a:xfrm>
        </p:spPr>
        <p:txBody>
          <a:bodyPr/>
          <a:lstStyle/>
          <a:p>
            <a:pPr algn="ctr"/>
            <a:r>
              <a:rPr lang="en-US" sz="4800" dirty="0"/>
              <a:t>Kingdom of Cush (</a:t>
            </a:r>
            <a:r>
              <a:rPr lang="he-IL" sz="4800" b="0" dirty="0">
                <a:latin typeface="SBL Hebrew" panose="02000000000000000000" pitchFamily="2" charset="-79"/>
              </a:rPr>
              <a:t>כּוּשׁ</a:t>
            </a:r>
            <a:r>
              <a:rPr lang="en-US" sz="4800" dirty="0"/>
              <a:t>)</a:t>
            </a:r>
          </a:p>
        </p:txBody>
      </p:sp>
      <p:sp>
        <p:nvSpPr>
          <p:cNvPr id="2" name="TextBox 1">
            <a:extLst>
              <a:ext uri="{FF2B5EF4-FFF2-40B4-BE49-F238E27FC236}">
                <a16:creationId xmlns:a16="http://schemas.microsoft.com/office/drawing/2014/main" id="{946135BF-CCEB-DC8F-3AE3-920DB81524D3}"/>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https://biblemapper.com/blog/index.php/2020/01/23/sheba/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057673"/>
      </p:ext>
    </p:extLst>
  </p:cSld>
  <p:clrMapOvr>
    <a:masterClrMapping/>
  </p:clrMapOvr>
  <p:transition>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127391</TotalTime>
  <Words>4046</Words>
  <Application>Microsoft Office PowerPoint</Application>
  <PresentationFormat>On-screen Show (4:3)</PresentationFormat>
  <Paragraphs>177</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Cambria</vt:lpstr>
      <vt:lpstr>Century Gothic</vt:lpstr>
      <vt:lpstr>SBL Hebrew</vt:lpstr>
      <vt:lpstr>Office Theme</vt:lpstr>
      <vt:lpstr>2_Office Theme</vt:lpstr>
      <vt:lpstr>Highlights     From the  Book of  Isaiah</vt:lpstr>
      <vt:lpstr>Outline of the Book of Isaiah</vt:lpstr>
      <vt:lpstr>The Deliverance of Jerusalem from Assyria (36-37)</vt:lpstr>
      <vt:lpstr>The King of Assyria’s Letter to Hezekiah (37:8-13)</vt:lpstr>
      <vt:lpstr>The King of Assyria’s Letter to Hezekiah (37:8-13)</vt:lpstr>
      <vt:lpstr>PowerPoint Presentation</vt:lpstr>
      <vt:lpstr>PowerPoint Presentation</vt:lpstr>
      <vt:lpstr>Sennacherib’s Route to Jerusalem</vt:lpstr>
      <vt:lpstr>Kingdom of Cush (כּוּשׁ)</vt:lpstr>
      <vt:lpstr>PowerPoint Presentation</vt:lpstr>
      <vt:lpstr>PowerPoint Presentation</vt:lpstr>
      <vt:lpstr>PowerPoint Presentation</vt:lpstr>
      <vt:lpstr>PowerPoint Presentation</vt:lpstr>
      <vt:lpstr>Hezekiah’s Prayer (37:14-20)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Time</vt:lpstr>
      <vt:lpstr>Class Discussion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Book of  Isaiah</dc:title>
  <dc:creator>Robert Connolly</dc:creator>
  <cp:lastModifiedBy>Robert Connolly</cp:lastModifiedBy>
  <cp:revision>1645</cp:revision>
  <cp:lastPrinted>2023-09-24T13:35:50Z</cp:lastPrinted>
  <dcterms:created xsi:type="dcterms:W3CDTF">2022-12-04T03:23:23Z</dcterms:created>
  <dcterms:modified xsi:type="dcterms:W3CDTF">2023-09-24T13:37:09Z</dcterms:modified>
</cp:coreProperties>
</file>