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9"/>
  </p:notesMasterIdLst>
  <p:handoutMasterIdLst>
    <p:handoutMasterId r:id="rId40"/>
  </p:handoutMasterIdLst>
  <p:sldIdLst>
    <p:sldId id="4254" r:id="rId3"/>
    <p:sldId id="4287" r:id="rId4"/>
    <p:sldId id="4311" r:id="rId5"/>
    <p:sldId id="4288" r:id="rId6"/>
    <p:sldId id="4290" r:id="rId7"/>
    <p:sldId id="4312" r:id="rId8"/>
    <p:sldId id="4313" r:id="rId9"/>
    <p:sldId id="4289" r:id="rId10"/>
    <p:sldId id="4262" r:id="rId11"/>
    <p:sldId id="4291" r:id="rId12"/>
    <p:sldId id="4294" r:id="rId13"/>
    <p:sldId id="4295" r:id="rId14"/>
    <p:sldId id="4314" r:id="rId15"/>
    <p:sldId id="4192" r:id="rId16"/>
    <p:sldId id="4315" r:id="rId17"/>
    <p:sldId id="4317" r:id="rId18"/>
    <p:sldId id="4297" r:id="rId19"/>
    <p:sldId id="4318" r:id="rId20"/>
    <p:sldId id="4299" r:id="rId21"/>
    <p:sldId id="4300" r:id="rId22"/>
    <p:sldId id="4292" r:id="rId23"/>
    <p:sldId id="4301" r:id="rId24"/>
    <p:sldId id="4302" r:id="rId25"/>
    <p:sldId id="4319" r:id="rId26"/>
    <p:sldId id="4320" r:id="rId27"/>
    <p:sldId id="4321" r:id="rId28"/>
    <p:sldId id="4293" r:id="rId29"/>
    <p:sldId id="4305" r:id="rId30"/>
    <p:sldId id="4306" r:id="rId31"/>
    <p:sldId id="4307" r:id="rId32"/>
    <p:sldId id="4308" r:id="rId33"/>
    <p:sldId id="4309" r:id="rId34"/>
    <p:sldId id="4284" r:id="rId35"/>
    <p:sldId id="4285" r:id="rId36"/>
    <p:sldId id="4286" r:id="rId37"/>
    <p:sldId id="4323" r:id="rId3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0000FF"/>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8" autoAdjust="0"/>
    <p:restoredTop sz="94636" autoAdjust="0"/>
  </p:normalViewPr>
  <p:slideViewPr>
    <p:cSldViewPr snapToGrid="0">
      <p:cViewPr varScale="1">
        <p:scale>
          <a:sx n="162" d="100"/>
          <a:sy n="162" d="100"/>
        </p:scale>
        <p:origin x="1096"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11/2/2023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11/2/2023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11/2/2023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0343010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102775"/>
          </a:xfrm>
        </p:spPr>
        <p:txBody>
          <a:bodyPr>
            <a:noAutofit/>
          </a:bodyPr>
          <a:lstStyle/>
          <a:p>
            <a:r>
              <a:rPr lang="en-US" sz="4000" dirty="0"/>
              <a:t>Comfort for God’s Afflicted People (40:1-2)</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503070"/>
            <a:ext cx="8849665" cy="5354930"/>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40:1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“Comfort, comfort my people,” says your God. </a:t>
            </a:r>
            <a:r>
              <a:rPr lang="en-US" sz="3700" baseline="30000" dirty="0">
                <a:latin typeface="Cambria" panose="02040503050406030204" pitchFamily="18" charset="0"/>
                <a:ea typeface="Cambria" panose="02040503050406030204" pitchFamily="18" charset="0"/>
              </a:rPr>
              <a:t>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“Speak kindly to Jerusalem and tell her that her time of warfare is over, that her punishment is completed. For the Lord has made her pay double for all her sins.”</a:t>
            </a:r>
          </a:p>
        </p:txBody>
      </p:sp>
    </p:spTree>
    <p:extLst>
      <p:ext uri="{BB962C8B-B14F-4D97-AF65-F5344CB8AC3E}">
        <p14:creationId xmlns:p14="http://schemas.microsoft.com/office/powerpoint/2010/main" val="2389141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6"/>
            <a:ext cx="9144000" cy="49840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Comfort, comfort my people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says your God.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604367"/>
            <a:ext cx="8706423" cy="5808206"/>
          </a:xfrm>
        </p:spPr>
        <p:txBody>
          <a:bodyPr>
            <a:normAutofit lnSpcReduction="10000"/>
          </a:bodyPr>
          <a:lstStyle/>
          <a:p>
            <a:r>
              <a:rPr lang="en-US" dirty="0"/>
              <a:t>Isaiah begins this section with a </a:t>
            </a:r>
            <a:r>
              <a:rPr lang="en-US" b="1" i="1" dirty="0"/>
              <a:t>command</a:t>
            </a:r>
            <a:r>
              <a:rPr lang="en-US" dirty="0"/>
              <a:t>: “</a:t>
            </a:r>
            <a:r>
              <a:rPr lang="en-US" i="1" dirty="0">
                <a:solidFill>
                  <a:schemeClr val="accent2">
                    <a:lumMod val="60000"/>
                    <a:lumOff val="40000"/>
                  </a:schemeClr>
                </a:solidFill>
                <a:latin typeface="Cambria" panose="02040503050406030204" pitchFamily="18" charset="0"/>
                <a:ea typeface="Cambria" panose="02040503050406030204" pitchFamily="18" charset="0"/>
              </a:rPr>
              <a:t>Comfort, comfort</a:t>
            </a:r>
            <a:r>
              <a:rPr lang="en-US" dirty="0"/>
              <a:t>”. </a:t>
            </a:r>
          </a:p>
          <a:p>
            <a:r>
              <a:rPr lang="en-US" dirty="0"/>
              <a:t>It is God who </a:t>
            </a:r>
            <a:r>
              <a:rPr lang="en-US" b="1" i="1" dirty="0"/>
              <a:t>speaks</a:t>
            </a:r>
            <a:r>
              <a:rPr lang="en-US" dirty="0"/>
              <a:t> and who </a:t>
            </a:r>
            <a:r>
              <a:rPr lang="en-US" b="1" i="1" dirty="0"/>
              <a:t>commands</a:t>
            </a:r>
            <a:r>
              <a:rPr lang="en-US" dirty="0"/>
              <a:t> men to accomplish His purpose. </a:t>
            </a:r>
          </a:p>
          <a:p>
            <a:r>
              <a:rPr lang="en-US" dirty="0"/>
              <a:t>Instead of saying, “I shall comfort my people,” he issues a </a:t>
            </a:r>
            <a:r>
              <a:rPr lang="en-US" b="1" i="1" dirty="0"/>
              <a:t>command</a:t>
            </a:r>
            <a:r>
              <a:rPr lang="en-US" dirty="0"/>
              <a:t>: “</a:t>
            </a:r>
            <a:r>
              <a:rPr lang="en-US" i="1" dirty="0">
                <a:solidFill>
                  <a:schemeClr val="accent2">
                    <a:lumMod val="60000"/>
                    <a:lumOff val="40000"/>
                  </a:schemeClr>
                </a:solidFill>
                <a:latin typeface="Cambria" panose="02040503050406030204" pitchFamily="18" charset="0"/>
                <a:ea typeface="Cambria" panose="02040503050406030204" pitchFamily="18" charset="0"/>
              </a:rPr>
              <a:t>Comfort my people</a:t>
            </a:r>
            <a:r>
              <a:rPr lang="en-US" dirty="0"/>
              <a:t>.”</a:t>
            </a:r>
          </a:p>
          <a:p>
            <a:r>
              <a:rPr lang="en-US" dirty="0"/>
              <a:t>To </a:t>
            </a:r>
            <a:r>
              <a:rPr lang="en-US" b="1" i="1" dirty="0"/>
              <a:t>whom</a:t>
            </a:r>
            <a:r>
              <a:rPr lang="en-US" dirty="0"/>
              <a:t> is God </a:t>
            </a:r>
            <a:r>
              <a:rPr lang="en-US" b="1" i="1" dirty="0"/>
              <a:t>addressing</a:t>
            </a:r>
            <a:r>
              <a:rPr lang="en-US" dirty="0"/>
              <a:t> this command? </a:t>
            </a:r>
          </a:p>
          <a:p>
            <a:r>
              <a:rPr lang="en-US" dirty="0"/>
              <a:t>It </a:t>
            </a:r>
            <a:r>
              <a:rPr lang="en-US" b="1" i="1" dirty="0"/>
              <a:t>appears</a:t>
            </a:r>
            <a:r>
              <a:rPr lang="en-US" dirty="0"/>
              <a:t> to be a command directed to the prophets </a:t>
            </a:r>
            <a:r>
              <a:rPr lang="en-US" b="1" i="1" dirty="0"/>
              <a:t>in general</a:t>
            </a:r>
            <a:r>
              <a:rPr lang="en-US" dirty="0"/>
              <a:t>, but probably with Isaiah </a:t>
            </a:r>
            <a:r>
              <a:rPr lang="en-US" b="1" i="1" dirty="0"/>
              <a:t>particularly</a:t>
            </a:r>
            <a:r>
              <a:rPr lang="en-US" dirty="0"/>
              <a:t> in mind. </a:t>
            </a:r>
          </a:p>
          <a:p>
            <a:r>
              <a:rPr lang="en-US" dirty="0"/>
              <a:t>For it is Isaiah who, in the words of the following chapters, brings the comfort that comes with his announcement of salvation.</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18–20.)</a:t>
            </a:r>
          </a:p>
        </p:txBody>
      </p:sp>
    </p:spTree>
    <p:extLst>
      <p:ext uri="{BB962C8B-B14F-4D97-AF65-F5344CB8AC3E}">
        <p14:creationId xmlns:p14="http://schemas.microsoft.com/office/powerpoint/2010/main" val="23750805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663229"/>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“Comfort, comfort my people,” says your God.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761347"/>
            <a:ext cx="8706423" cy="5757188"/>
          </a:xfrm>
        </p:spPr>
        <p:txBody>
          <a:bodyPr>
            <a:normAutofit fontScale="92500" lnSpcReduction="20000"/>
          </a:bodyPr>
          <a:lstStyle/>
          <a:p>
            <a:r>
              <a:rPr lang="en-US" dirty="0"/>
              <a:t>The repetition (“</a:t>
            </a:r>
            <a:r>
              <a:rPr lang="en-US" i="1" dirty="0">
                <a:solidFill>
                  <a:schemeClr val="accent2">
                    <a:lumMod val="60000"/>
                    <a:lumOff val="40000"/>
                  </a:schemeClr>
                </a:solidFill>
                <a:latin typeface="Cambria" panose="02040503050406030204" pitchFamily="18" charset="0"/>
                <a:ea typeface="Cambria" panose="02040503050406030204" pitchFamily="18" charset="0"/>
              </a:rPr>
              <a:t>Comfort, comfort</a:t>
            </a:r>
            <a:r>
              <a:rPr lang="en-US" dirty="0"/>
              <a:t>”) serves to bring out the great significance of the command and the fullness and richness of the comfort being offered. </a:t>
            </a:r>
          </a:p>
          <a:p>
            <a:r>
              <a:rPr lang="en-US" dirty="0"/>
              <a:t>As the subsequent chapters show, true comfort consists in setting forth the entire truth concerning the people’s tragic and sinful condition and in causing them to see God as their only hope. </a:t>
            </a:r>
          </a:p>
          <a:p>
            <a:r>
              <a:rPr lang="en-US" dirty="0"/>
              <a:t>When the heinousness of sin is finally faced, the announcement of deliverance can then be made. </a:t>
            </a:r>
          </a:p>
          <a:p>
            <a:r>
              <a:rPr lang="en-US" dirty="0"/>
              <a:t>Isaiah designates the </a:t>
            </a:r>
            <a:r>
              <a:rPr lang="en-US" b="1" i="1" dirty="0"/>
              <a:t>object</a:t>
            </a:r>
            <a:r>
              <a:rPr lang="en-US" dirty="0"/>
              <a:t> of  this “</a:t>
            </a:r>
            <a:r>
              <a:rPr lang="en-US" i="1" dirty="0">
                <a:solidFill>
                  <a:schemeClr val="accent2">
                    <a:lumMod val="60000"/>
                    <a:lumOff val="40000"/>
                  </a:schemeClr>
                </a:solidFill>
                <a:latin typeface="Cambria" panose="02040503050406030204" pitchFamily="18" charset="0"/>
                <a:ea typeface="Cambria" panose="02040503050406030204" pitchFamily="18" charset="0"/>
              </a:rPr>
              <a:t>comfort</a:t>
            </a:r>
            <a:r>
              <a:rPr lang="en-US" dirty="0"/>
              <a:t>” as “</a:t>
            </a:r>
            <a:r>
              <a:rPr lang="en-US" i="1" dirty="0">
                <a:solidFill>
                  <a:schemeClr val="accent2">
                    <a:lumMod val="60000"/>
                    <a:lumOff val="40000"/>
                  </a:schemeClr>
                </a:solidFill>
                <a:latin typeface="Cambria" panose="02040503050406030204" pitchFamily="18" charset="0"/>
                <a:ea typeface="Cambria" panose="02040503050406030204" pitchFamily="18" charset="0"/>
              </a:rPr>
              <a:t>my people</a:t>
            </a:r>
            <a:r>
              <a:rPr lang="en-US" dirty="0"/>
              <a:t>”. </a:t>
            </a:r>
          </a:p>
          <a:p>
            <a:r>
              <a:rPr lang="en-US" dirty="0"/>
              <a:t>The people belong to God, for He has chosen them – even though they may forsake Him, He will not abandon them. </a:t>
            </a:r>
          </a:p>
          <a:p>
            <a:r>
              <a:rPr lang="en-US" dirty="0"/>
              <a:t>In tender covenantal language, the speaker is identified as “</a:t>
            </a:r>
            <a:r>
              <a:rPr lang="en-US" b="1" i="1" dirty="0">
                <a:solidFill>
                  <a:schemeClr val="accent2"/>
                </a:solidFill>
                <a:latin typeface="Cambria" panose="02040503050406030204" pitchFamily="18" charset="0"/>
                <a:ea typeface="Cambria" panose="02040503050406030204" pitchFamily="18" charset="0"/>
              </a:rPr>
              <a:t>your</a:t>
            </a:r>
            <a:r>
              <a:rPr lang="en-US" i="1" dirty="0">
                <a:solidFill>
                  <a:schemeClr val="accent2">
                    <a:lumMod val="60000"/>
                    <a:lumOff val="40000"/>
                  </a:schemeClr>
                </a:solidFill>
                <a:latin typeface="Cambria" panose="02040503050406030204" pitchFamily="18" charset="0"/>
                <a:ea typeface="Cambria" panose="02040503050406030204" pitchFamily="18" charset="0"/>
              </a:rPr>
              <a:t> God</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18–20.)</a:t>
            </a:r>
          </a:p>
        </p:txBody>
      </p:sp>
    </p:spTree>
    <p:extLst>
      <p:ext uri="{BB962C8B-B14F-4D97-AF65-F5344CB8AC3E}">
        <p14:creationId xmlns:p14="http://schemas.microsoft.com/office/powerpoint/2010/main" val="36611314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24405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“Speak kindly to Jerusalem and tell her that her time of warfare is over, that her punishment is completed. For the Lord has made her pay </a:t>
            </a:r>
            <a:r>
              <a:rPr lang="en-US" sz="2400" i="1" u="none" strike="noStrike" baseline="0" dirty="0">
                <a:solidFill>
                  <a:schemeClr val="accent2"/>
                </a:solidFill>
                <a:latin typeface="Cambria" panose="02040503050406030204" pitchFamily="18" charset="0"/>
                <a:ea typeface="Cambria" panose="02040503050406030204" pitchFamily="18" charset="0"/>
              </a:rPr>
              <a:t>double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all her sins.”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65713"/>
            <a:ext cx="8706423" cy="5152821"/>
          </a:xfrm>
        </p:spPr>
        <p:txBody>
          <a:bodyPr>
            <a:normAutofit lnSpcReduction="10000"/>
          </a:bodyPr>
          <a:lstStyle/>
          <a:p>
            <a:r>
              <a:rPr lang="en-US" dirty="0"/>
              <a:t>Isaiah sees a day when God’s servants will be crushed to the ground under the burden of their sins. </a:t>
            </a:r>
          </a:p>
          <a:p>
            <a:r>
              <a:rPr lang="en-US" dirty="0"/>
              <a:t>They will feel sure that all is lost and that all the promises have been nullified by their rebellion. </a:t>
            </a:r>
          </a:p>
          <a:p>
            <a:r>
              <a:rPr lang="en-US" dirty="0"/>
              <a:t>But the message to be proclaimed to them is that this is not so. </a:t>
            </a:r>
          </a:p>
          <a:p>
            <a:r>
              <a:rPr lang="en-US" dirty="0"/>
              <a:t>The Exile is not to </a:t>
            </a:r>
            <a:r>
              <a:rPr lang="en-US" b="1" i="1" dirty="0"/>
              <a:t>destroy</a:t>
            </a:r>
            <a:r>
              <a:rPr lang="en-US" dirty="0"/>
              <a:t> them but only to </a:t>
            </a:r>
            <a:r>
              <a:rPr lang="en-US" b="1" i="1" dirty="0"/>
              <a:t>punish</a:t>
            </a:r>
            <a:r>
              <a:rPr lang="en-US" dirty="0"/>
              <a:t> them. </a:t>
            </a:r>
          </a:p>
          <a:p>
            <a:r>
              <a:rPr lang="en-US" dirty="0"/>
              <a:t>Now that ample (“</a:t>
            </a:r>
            <a:r>
              <a:rPr lang="en-US" i="1" dirty="0">
                <a:solidFill>
                  <a:schemeClr val="accent2">
                    <a:lumMod val="60000"/>
                    <a:lumOff val="40000"/>
                  </a:schemeClr>
                </a:solidFill>
                <a:latin typeface="Cambria" panose="02040503050406030204" pitchFamily="18" charset="0"/>
                <a:ea typeface="Cambria" panose="02040503050406030204" pitchFamily="18" charset="0"/>
              </a:rPr>
              <a:t>double</a:t>
            </a:r>
            <a:r>
              <a:rPr lang="en-US" dirty="0"/>
              <a:t>”) punishment has been meted out, God has a word of hope for them.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444-445). </a:t>
            </a:r>
          </a:p>
        </p:txBody>
      </p:sp>
    </p:spTree>
    <p:extLst>
      <p:ext uri="{BB962C8B-B14F-4D97-AF65-F5344CB8AC3E}">
        <p14:creationId xmlns:p14="http://schemas.microsoft.com/office/powerpoint/2010/main" val="29520487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24286"/>
          </a:xfrm>
        </p:spPr>
        <p:txBody>
          <a:bodyPr>
            <a:noAutofit/>
          </a:bodyPr>
          <a:lstStyle/>
          <a:p>
            <a:r>
              <a:rPr lang="en-US" sz="3600" dirty="0"/>
              <a:t>A Call to Make Ready the Way for the Lord </a:t>
            </a:r>
            <a:r>
              <a:rPr lang="en-US" sz="3500" dirty="0"/>
              <a:t>(40:3-5)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89112"/>
            <a:ext cx="8849665" cy="5668888"/>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40:</a:t>
            </a:r>
            <a:r>
              <a:rPr lang="en-US" sz="3700" baseline="30000" dirty="0">
                <a:latin typeface="Cambria" panose="02040503050406030204" pitchFamily="18" charset="0"/>
                <a:ea typeface="Cambria" panose="02040503050406030204" pitchFamily="18" charset="0"/>
              </a:rPr>
              <a:t>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voice cries out, “In the wilderness clear a way for the LORD; build a level road through the rift valley for our God. </a:t>
            </a:r>
            <a:r>
              <a:rPr lang="en-US" sz="3700" baseline="30000" dirty="0">
                <a:latin typeface="Cambria" panose="02040503050406030204" pitchFamily="18" charset="0"/>
                <a:ea typeface="Cambria" panose="02040503050406030204" pitchFamily="18" charset="0"/>
              </a:rPr>
              <a:t>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Every valley must be elevated and every mountain and hill leveled. The rough terrain will become a level plain, the rugged landscape a wide valley. </a:t>
            </a:r>
            <a:r>
              <a:rPr lang="en-US" sz="3700" baseline="30000" dirty="0">
                <a:latin typeface="Cambria" panose="02040503050406030204" pitchFamily="18" charset="0"/>
                <a:ea typeface="Cambria" panose="02040503050406030204" pitchFamily="18" charset="0"/>
              </a:rPr>
              <a:t>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splendor of the LORD will be revealed, and all people will see it at the same time. For the LORD has decreed it.”</a:t>
            </a:r>
          </a:p>
        </p:txBody>
      </p:sp>
    </p:spTree>
    <p:extLst>
      <p:ext uri="{BB962C8B-B14F-4D97-AF65-F5344CB8AC3E}">
        <p14:creationId xmlns:p14="http://schemas.microsoft.com/office/powerpoint/2010/main" val="20751859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0654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A voice cries out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 the wilderness clear </a:t>
            </a:r>
            <a:r>
              <a:rPr lang="en-US" sz="2400" i="1" u="none" strike="noStrike" baseline="0" dirty="0">
                <a:solidFill>
                  <a:schemeClr val="accent2"/>
                </a:solidFill>
                <a:latin typeface="Cambria" panose="02040503050406030204" pitchFamily="18" charset="0"/>
                <a:ea typeface="Cambria" panose="02040503050406030204" pitchFamily="18" charset="0"/>
              </a:rPr>
              <a:t>a way for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the LORD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build a level road through the rift valley for our God.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75303"/>
            <a:ext cx="8706423" cy="5443231"/>
          </a:xfrm>
        </p:spPr>
        <p:txBody>
          <a:bodyPr>
            <a:normAutofit lnSpcReduction="10000"/>
          </a:bodyPr>
          <a:lstStyle/>
          <a:p>
            <a:r>
              <a:rPr lang="en-US" dirty="0"/>
              <a:t>“</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 voice cries out</a:t>
            </a:r>
            <a:r>
              <a:rPr lang="en-US" dirty="0"/>
              <a:t>” – By whom is the proclamation here being made? </a:t>
            </a:r>
          </a:p>
          <a:p>
            <a:r>
              <a:rPr lang="en-US" dirty="0"/>
              <a:t>Answer: It doesn’t matter, and therefore the speaker is not identified. </a:t>
            </a:r>
          </a:p>
          <a:p>
            <a:r>
              <a:rPr lang="en-US" dirty="0"/>
              <a:t>The </a:t>
            </a:r>
            <a:r>
              <a:rPr lang="en-US" b="1" i="1" dirty="0"/>
              <a:t>message</a:t>
            </a:r>
            <a:r>
              <a:rPr lang="en-US" dirty="0"/>
              <a:t> is what’s important, </a:t>
            </a:r>
            <a:r>
              <a:rPr lang="en-US" b="1" i="1" dirty="0"/>
              <a:t>not</a:t>
            </a:r>
            <a:r>
              <a:rPr lang="en-US" dirty="0"/>
              <a:t> the one who speaks it. </a:t>
            </a:r>
          </a:p>
          <a:p>
            <a:r>
              <a:rPr lang="en-US" b="1" i="1" dirty="0"/>
              <a:t>Preparations</a:t>
            </a:r>
            <a:r>
              <a:rPr lang="en-US" dirty="0"/>
              <a:t> are to be made –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 way</a:t>
            </a:r>
            <a:r>
              <a:rPr lang="en-US" dirty="0"/>
              <a:t>” is to be made ready. </a:t>
            </a:r>
          </a:p>
          <a:p>
            <a:r>
              <a:rPr lang="en-US" dirty="0"/>
              <a:t>Who will </a:t>
            </a:r>
            <a:r>
              <a:rPr lang="en-US" b="1" i="1" dirty="0"/>
              <a:t>make use</a:t>
            </a:r>
            <a:r>
              <a:rPr lang="en-US" dirty="0"/>
              <a:t> of this “</a:t>
            </a:r>
            <a:r>
              <a:rPr lang="en-US" i="1" dirty="0">
                <a:solidFill>
                  <a:schemeClr val="accent2">
                    <a:lumMod val="60000"/>
                    <a:lumOff val="40000"/>
                  </a:schemeClr>
                </a:solidFill>
                <a:latin typeface="Cambria" panose="02040503050406030204" pitchFamily="18" charset="0"/>
                <a:ea typeface="Cambria" panose="02040503050406030204" pitchFamily="18" charset="0"/>
              </a:rPr>
              <a:t>way</a:t>
            </a:r>
            <a:r>
              <a:rPr lang="en-US" dirty="0"/>
              <a:t>” that is to be prepared? </a:t>
            </a:r>
          </a:p>
          <a:p>
            <a:r>
              <a:rPr lang="en-US" dirty="0"/>
              <a:t>Answer: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LORD</a:t>
            </a:r>
            <a:r>
              <a:rPr lang="en-US" dirty="0"/>
              <a:t>” himself. </a:t>
            </a:r>
          </a:p>
          <a:p>
            <a:r>
              <a:rPr lang="en-US" dirty="0"/>
              <a:t>Which is why it’s called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 </a:t>
            </a:r>
            <a:r>
              <a:rPr lang="en-US" sz="3200" b="1" i="1" u="none" strike="noStrike" baseline="0" dirty="0">
                <a:solidFill>
                  <a:schemeClr val="accent2"/>
                </a:solidFill>
                <a:latin typeface="Cambria" panose="02040503050406030204" pitchFamily="18" charset="0"/>
                <a:ea typeface="Cambria" panose="02040503050406030204" pitchFamily="18" charset="0"/>
              </a:rPr>
              <a:t>way</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the </a:t>
            </a:r>
            <a:r>
              <a:rPr lang="en-US" sz="3200" b="1" i="1" u="none" strike="noStrike" baseline="0" dirty="0">
                <a:solidFill>
                  <a:schemeClr val="accent2"/>
                </a:solidFill>
                <a:latin typeface="Cambria" panose="02040503050406030204" pitchFamily="18" charset="0"/>
                <a:ea typeface="Cambria" panose="02040503050406030204" pitchFamily="18" charset="0"/>
              </a:rPr>
              <a:t>LORD</a:t>
            </a:r>
            <a:r>
              <a:rPr lang="en-US" dirty="0"/>
              <a:t>.” </a:t>
            </a:r>
          </a:p>
          <a:p>
            <a:pPr lvl="1"/>
            <a:endParaRPr lang="en-US"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lvl="0">
              <a:defRPr/>
            </a:pPr>
            <a:r>
              <a:rPr lang="en-US" sz="1600" dirty="0">
                <a:solidFill>
                  <a:prstClr val="white"/>
                </a:solidFill>
              </a:rPr>
              <a:t>Leupold,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600" dirty="0">
                <a:solidFill>
                  <a:prstClr val="white"/>
                </a:solidFill>
              </a:rPr>
              <a:t> –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600" dirty="0">
                <a:solidFill>
                  <a:prstClr val="white"/>
                </a:solidFill>
              </a:rPr>
              <a:t>2 (pp. 23–24)</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0204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0654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voice cries out, “In the wilderness clear a way for the LORD; build a level road through the rift valley for our God.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141282" y="1075303"/>
            <a:ext cx="8783930" cy="5413365"/>
          </a:xfrm>
        </p:spPr>
        <p:txBody>
          <a:bodyPr>
            <a:normAutofit fontScale="92500" lnSpcReduction="10000"/>
          </a:bodyPr>
          <a:lstStyle/>
          <a:p>
            <a:r>
              <a:rPr lang="en-US" dirty="0"/>
              <a:t>At this point, it is helpful to remember the passages in the book of </a:t>
            </a:r>
            <a:r>
              <a:rPr lang="en-US" b="1" i="1" dirty="0"/>
              <a:t>Ezekiel</a:t>
            </a:r>
            <a:r>
              <a:rPr lang="en-US" dirty="0"/>
              <a:t> which describe the Glory of the LORD departing from the temple, out the east gate of Jerusalem to the Mount of Olives and the desert lands to the east. (Ezek 9:3; 10:18-19; 11:22-23)</a:t>
            </a:r>
          </a:p>
          <a:p>
            <a:r>
              <a:rPr lang="en-US" dirty="0"/>
              <a:t>That state of affairs continued during the </a:t>
            </a:r>
            <a:r>
              <a:rPr lang="en-US" b="1" i="1" dirty="0"/>
              <a:t>entire period</a:t>
            </a:r>
            <a:r>
              <a:rPr lang="en-US" dirty="0"/>
              <a:t> of the Babylonian Captivity (587–538 B.C.). </a:t>
            </a:r>
          </a:p>
          <a:p>
            <a:r>
              <a:rPr lang="en-US" dirty="0"/>
              <a:t>But now Isaiah tells us a </a:t>
            </a:r>
            <a:r>
              <a:rPr lang="en-US" b="1" i="1" dirty="0"/>
              <a:t>new</a:t>
            </a:r>
            <a:r>
              <a:rPr lang="en-US" dirty="0"/>
              <a:t> day is dawning!</a:t>
            </a:r>
          </a:p>
          <a:p>
            <a:r>
              <a:rPr lang="en-US" dirty="0"/>
              <a:t>The LORD will again take up his habitation among his people. (cf. Ezek 43:1-3)</a:t>
            </a:r>
          </a:p>
          <a:p>
            <a:r>
              <a:rPr lang="en-US" dirty="0"/>
              <a:t>Therefore there is a call for the people to </a:t>
            </a:r>
            <a:r>
              <a:rPr lang="en-US" b="1" i="1" dirty="0"/>
              <a:t>prepare</a:t>
            </a:r>
            <a:r>
              <a:rPr lang="en-US" dirty="0"/>
              <a:t> to receive their King.</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lvl="0">
              <a:defRPr/>
            </a:pPr>
            <a:r>
              <a:rPr lang="en-US" sz="1600" dirty="0">
                <a:solidFill>
                  <a:prstClr val="white"/>
                </a:solidFill>
              </a:rPr>
              <a:t>Leupold,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600" dirty="0">
                <a:solidFill>
                  <a:prstClr val="white"/>
                </a:solidFill>
              </a:rPr>
              <a:t> –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600" dirty="0">
                <a:solidFill>
                  <a:prstClr val="white"/>
                </a:solidFill>
              </a:rPr>
              <a:t>2 (pp. 23–24)</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39116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0654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voice cries out, “In the wilderness </a:t>
            </a:r>
            <a:r>
              <a:rPr lang="en-US" sz="2400" i="1" u="none" strike="noStrike" baseline="0" dirty="0">
                <a:solidFill>
                  <a:schemeClr val="accent2"/>
                </a:solidFill>
                <a:latin typeface="Cambria" panose="02040503050406030204" pitchFamily="18" charset="0"/>
                <a:ea typeface="Cambria" panose="02040503050406030204" pitchFamily="18" charset="0"/>
              </a:rPr>
              <a:t>clear a way for the LORD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build a level road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through the rift valley </a:t>
            </a:r>
            <a:r>
              <a:rPr lang="en-US" sz="2400" i="1" u="none" strike="noStrike" baseline="0" dirty="0">
                <a:solidFill>
                  <a:schemeClr val="accent2"/>
                </a:solidFill>
                <a:latin typeface="Cambria" panose="02040503050406030204" pitchFamily="18" charset="0"/>
                <a:ea typeface="Cambria" panose="02040503050406030204" pitchFamily="18" charset="0"/>
              </a:rPr>
              <a:t>for our God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75303"/>
            <a:ext cx="8706423" cy="5443231"/>
          </a:xfrm>
        </p:spPr>
        <p:txBody>
          <a:bodyPr>
            <a:normAutofit lnSpcReduction="10000"/>
          </a:bodyPr>
          <a:lstStyle/>
          <a:p>
            <a:r>
              <a:rPr lang="en-US" sz="3600" dirty="0"/>
              <a:t>In the ancient East, it was common to find roads that were not properly maintained. </a:t>
            </a:r>
          </a:p>
          <a:p>
            <a:r>
              <a:rPr lang="en-US" sz="3600" dirty="0"/>
              <a:t>So, when a king was going to visit an area, it was customary to send a herald in advance to command the local residents to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build a level road</a:t>
            </a:r>
            <a:r>
              <a:rPr lang="en-US" sz="3600" dirty="0"/>
              <a:t>” where the king would be coming.</a:t>
            </a:r>
          </a:p>
          <a:p>
            <a:r>
              <a:rPr lang="en-US" sz="3600" dirty="0"/>
              <a:t>Of course, the LORD doesn’t use roads to travel. </a:t>
            </a:r>
          </a:p>
          <a:p>
            <a:r>
              <a:rPr lang="en-US" sz="3600" dirty="0"/>
              <a:t>So what is meant here by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clear a way for the </a:t>
            </a:r>
            <a:r>
              <a:rPr lang="en-US" sz="3600" b="1" i="1" u="none" strike="noStrike" baseline="0" dirty="0">
                <a:solidFill>
                  <a:schemeClr val="accent2"/>
                </a:solidFill>
                <a:latin typeface="Cambria" panose="02040503050406030204" pitchFamily="18" charset="0"/>
                <a:ea typeface="Cambria" panose="02040503050406030204" pitchFamily="18" charset="0"/>
              </a:rPr>
              <a:t>LORD</a:t>
            </a:r>
            <a:r>
              <a:rPr lang="en-US" sz="3600" dirty="0"/>
              <a:t>” and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build a level road … for our </a:t>
            </a:r>
            <a:r>
              <a:rPr lang="en-US" sz="3600" b="1" i="1" u="none" strike="noStrike" baseline="0" dirty="0">
                <a:solidFill>
                  <a:schemeClr val="accent2"/>
                </a:solidFill>
                <a:latin typeface="Cambria" panose="02040503050406030204" pitchFamily="18" charset="0"/>
                <a:ea typeface="Cambria" panose="02040503050406030204" pitchFamily="18" charset="0"/>
              </a:rPr>
              <a:t>God</a:t>
            </a:r>
            <a:r>
              <a:rPr lang="en-US" sz="3600"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18–19.</a:t>
            </a:r>
          </a:p>
        </p:txBody>
      </p:sp>
    </p:spTree>
    <p:extLst>
      <p:ext uri="{BB962C8B-B14F-4D97-AF65-F5344CB8AC3E}">
        <p14:creationId xmlns:p14="http://schemas.microsoft.com/office/powerpoint/2010/main" val="30938681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90654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voice cries out, “In the </a:t>
            </a:r>
            <a:r>
              <a:rPr lang="en-US" sz="2400" i="1" u="none" strike="noStrike" baseline="0" dirty="0">
                <a:solidFill>
                  <a:schemeClr val="accent2"/>
                </a:solidFill>
                <a:latin typeface="Cambria" panose="02040503050406030204" pitchFamily="18" charset="0"/>
                <a:ea typeface="Cambria" panose="02040503050406030204" pitchFamily="18" charset="0"/>
              </a:rPr>
              <a:t>wilderness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clear a way for </a:t>
            </a:r>
            <a:r>
              <a:rPr lang="en-US" sz="2400" i="1" u="none" strike="noStrike" baseline="0" dirty="0">
                <a:solidFill>
                  <a:schemeClr val="accent2"/>
                </a:solidFill>
                <a:latin typeface="Cambria" panose="02040503050406030204" pitchFamily="18" charset="0"/>
                <a:ea typeface="Cambria" panose="02040503050406030204" pitchFamily="18" charset="0"/>
              </a:rPr>
              <a:t>the LORD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build a level road through the </a:t>
            </a:r>
            <a:r>
              <a:rPr lang="en-US" sz="2400" i="1" u="none" strike="noStrike" baseline="0" dirty="0">
                <a:solidFill>
                  <a:schemeClr val="accent2"/>
                </a:solidFill>
                <a:latin typeface="Cambria" panose="02040503050406030204" pitchFamily="18" charset="0"/>
                <a:ea typeface="Cambria" panose="02040503050406030204" pitchFamily="18" charset="0"/>
              </a:rPr>
              <a:t>rift valley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for our God.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075303"/>
            <a:ext cx="8706423" cy="5443231"/>
          </a:xfrm>
        </p:spPr>
        <p:txBody>
          <a:bodyPr>
            <a:normAutofit/>
          </a:bodyPr>
          <a:lstStyle/>
          <a:p>
            <a:r>
              <a:rPr lang="en-US" dirty="0"/>
              <a:t>The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wilderness</a:t>
            </a:r>
            <a:r>
              <a:rPr lang="en-US" dirty="0"/>
              <a:t>” and the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rift valley</a:t>
            </a:r>
            <a:r>
              <a:rPr lang="en-US" dirty="0"/>
              <a:t>” describe a land that has suffered divine discipline for its sin.</a:t>
            </a:r>
          </a:p>
          <a:p>
            <a:r>
              <a:rPr lang="en-US" dirty="0"/>
              <a:t>This indicates that there are </a:t>
            </a:r>
            <a:r>
              <a:rPr lang="en-US" b="1" i="1" dirty="0"/>
              <a:t>obstacles</a:t>
            </a:r>
            <a:r>
              <a:rPr lang="en-US" dirty="0"/>
              <a:t> which have to be dealt with to before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LORD</a:t>
            </a:r>
            <a:r>
              <a:rPr lang="en-US" dirty="0"/>
              <a:t>” can return to dwell among his people. </a:t>
            </a:r>
          </a:p>
          <a:p>
            <a:r>
              <a:rPr lang="en-US" dirty="0"/>
              <a:t>The preparation the people are being admonished to make for </a:t>
            </a:r>
            <a:r>
              <a:rPr lang="en-US" b="1" i="1" dirty="0"/>
              <a:t>this</a:t>
            </a:r>
            <a:r>
              <a:rPr lang="en-US" dirty="0"/>
              <a:t> king is a </a:t>
            </a:r>
            <a:r>
              <a:rPr lang="en-US" b="1" i="1" dirty="0"/>
              <a:t>spiritual</a:t>
            </a:r>
            <a:r>
              <a:rPr lang="en-US" dirty="0"/>
              <a:t> preparation – in other words, </a:t>
            </a:r>
            <a:r>
              <a:rPr lang="en-US" b="1" i="1" dirty="0"/>
              <a:t>repentance</a:t>
            </a:r>
            <a:r>
              <a:rPr lang="en-US" dirty="0"/>
              <a:t> (cf. Luke 3:3-9).</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18–19.</a:t>
            </a:r>
          </a:p>
        </p:txBody>
      </p:sp>
    </p:spTree>
    <p:extLst>
      <p:ext uri="{BB962C8B-B14F-4D97-AF65-F5344CB8AC3E}">
        <p14:creationId xmlns:p14="http://schemas.microsoft.com/office/powerpoint/2010/main" val="34861780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5567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Every valley must be elevated and every mountain and hill leveled. The </a:t>
            </a:r>
            <a:r>
              <a:rPr lang="en-US" sz="2400" i="1" u="none" strike="noStrike" baseline="0" dirty="0">
                <a:solidFill>
                  <a:schemeClr val="accent2"/>
                </a:solidFill>
                <a:latin typeface="Cambria" panose="02040503050406030204" pitchFamily="18" charset="0"/>
                <a:ea typeface="Cambria" panose="02040503050406030204" pitchFamily="18" charset="0"/>
              </a:rPr>
              <a:t>rough terrain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will become a </a:t>
            </a:r>
            <a:r>
              <a:rPr lang="en-US" sz="2400" i="1" u="none" strike="noStrike" baseline="0" dirty="0">
                <a:solidFill>
                  <a:schemeClr val="accent2"/>
                </a:solidFill>
                <a:latin typeface="Cambria" panose="02040503050406030204" pitchFamily="18" charset="0"/>
                <a:ea typeface="Cambria" panose="02040503050406030204" pitchFamily="18" charset="0"/>
              </a:rPr>
              <a:t>level plain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a:t>
            </a:r>
            <a:r>
              <a:rPr lang="en-US" sz="2400" i="1" u="none" strike="noStrike" baseline="0" dirty="0">
                <a:solidFill>
                  <a:schemeClr val="accent2"/>
                </a:solidFill>
                <a:latin typeface="Cambria" panose="02040503050406030204" pitchFamily="18" charset="0"/>
                <a:ea typeface="Cambria" panose="02040503050406030204" pitchFamily="18" charset="0"/>
              </a:rPr>
              <a:t>rugged landscape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wide valley.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51018" y="1171544"/>
            <a:ext cx="8979172" cy="5486401"/>
          </a:xfrm>
        </p:spPr>
        <p:txBody>
          <a:bodyPr>
            <a:normAutofit fontScale="92500" lnSpcReduction="10000"/>
          </a:bodyPr>
          <a:lstStyle/>
          <a:p>
            <a:r>
              <a:rPr lang="en-US" dirty="0"/>
              <a:t>The description of what must be done to prepare for the arrival of the LORD is expanded here. </a:t>
            </a:r>
          </a:p>
          <a:p>
            <a:r>
              <a:rPr lang="en-US" dirty="0"/>
              <a:t>Every possible obstruction is to be removed from the royal route. </a:t>
            </a:r>
          </a:p>
          <a:p>
            <a:r>
              <a:rPr lang="en-US" dirty="0"/>
              <a:t>Both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rough terrain</a:t>
            </a:r>
            <a:r>
              <a:rPr lang="en-US" dirty="0"/>
              <a:t>” and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rugged landscape</a:t>
            </a:r>
            <a:r>
              <a:rPr lang="en-US" dirty="0"/>
              <a:t>” will be transformed into a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level plain</a:t>
            </a:r>
            <a:r>
              <a:rPr lang="en-US" dirty="0"/>
              <a:t>”. </a:t>
            </a:r>
          </a:p>
          <a:p>
            <a:r>
              <a:rPr lang="en-US" dirty="0"/>
              <a:t>The picture of the removal of physical impediments </a:t>
            </a:r>
            <a:r>
              <a:rPr lang="en-US" b="1" i="1" dirty="0"/>
              <a:t>symbolizes</a:t>
            </a:r>
            <a:r>
              <a:rPr lang="en-US" dirty="0"/>
              <a:t> the eradication of </a:t>
            </a:r>
            <a:r>
              <a:rPr lang="en-US" b="1" i="1" dirty="0"/>
              <a:t>all spiritual hindrances </a:t>
            </a:r>
            <a:r>
              <a:rPr lang="en-US" dirty="0"/>
              <a:t>in the way of the LORD’s return to his people. </a:t>
            </a:r>
          </a:p>
          <a:p>
            <a:r>
              <a:rPr lang="en-US" dirty="0"/>
              <a:t>It emphasizes the removal of obstacles of </a:t>
            </a:r>
            <a:r>
              <a:rPr lang="en-US" b="1" i="1" dirty="0"/>
              <a:t>every sort</a:t>
            </a:r>
            <a:r>
              <a:rPr lang="en-US" dirty="0"/>
              <a:t>, no matter how great.</a:t>
            </a:r>
          </a:p>
          <a:p>
            <a:r>
              <a:rPr lang="en-US" dirty="0"/>
              <a:t>And this is to be done </a:t>
            </a:r>
            <a:r>
              <a:rPr lang="en-US" b="1" i="1" dirty="0"/>
              <a:t>in faith</a:t>
            </a:r>
            <a:r>
              <a:rPr lang="en-US" dirty="0"/>
              <a:t>, anticipating the arrival of the one whose coming is announced.</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lvl="0">
              <a:defRPr/>
            </a:pPr>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prstClr val="white"/>
                </a:solidFill>
                <a:latin typeface="Calibri" panose="020F0502020204030204"/>
              </a:rPr>
              <a:t>pp.19-20</a:t>
            </a:r>
          </a:p>
        </p:txBody>
      </p:sp>
    </p:spTree>
    <p:extLst>
      <p:ext uri="{BB962C8B-B14F-4D97-AF65-F5344CB8AC3E}">
        <p14:creationId xmlns:p14="http://schemas.microsoft.com/office/powerpoint/2010/main" val="26039638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t>Outline of the Book of Isaiah</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a:bodyPr>
          <a:lstStyle/>
          <a:p>
            <a:pPr marL="687388" lvl="0" indent="-687388">
              <a:spcBef>
                <a:spcPts val="600"/>
              </a:spcBef>
              <a:buFont typeface="+mj-lt"/>
              <a:buAutoNum type="romanUcPeriod"/>
            </a:pPr>
            <a:r>
              <a:rPr lang="en-US" sz="4300" b="1" dirty="0">
                <a:solidFill>
                  <a:schemeClr val="bg1">
                    <a:lumMod val="65000"/>
                  </a:schemeClr>
                </a:solidFill>
              </a:rPr>
              <a:t>Warning of Judgment on Israel </a:t>
            </a:r>
            <a:r>
              <a:rPr lang="en-US" sz="4300" dirty="0">
                <a:solidFill>
                  <a:srgbClr val="FFFF99"/>
                </a:solidFill>
              </a:rPr>
              <a:t>(1-39)</a:t>
            </a:r>
          </a:p>
          <a:p>
            <a:pPr marL="687388" indent="-687388">
              <a:spcBef>
                <a:spcPts val="600"/>
              </a:spcBef>
              <a:buFont typeface="+mj-lt"/>
              <a:buAutoNum type="romanUcPeriod"/>
            </a:pPr>
            <a:r>
              <a:rPr lang="en-US" sz="4300" b="1" dirty="0"/>
              <a:t>The Promise of Future Hope in the New Jerusalem </a:t>
            </a:r>
            <a:r>
              <a:rPr lang="en-US" sz="4300" dirty="0">
                <a:solidFill>
                  <a:srgbClr val="FFFF99"/>
                </a:solidFill>
              </a:rPr>
              <a:t>(40-66)</a:t>
            </a:r>
          </a:p>
          <a:p>
            <a:pPr marL="1373188" lvl="1" indent="-685800">
              <a:spcBef>
                <a:spcPts val="600"/>
              </a:spcBef>
              <a:buAutoNum type="alphaUcPeriod"/>
            </a:pPr>
            <a:r>
              <a:rPr lang="en-US" sz="3900" b="1" dirty="0"/>
              <a:t>The Announcement of Hope </a:t>
            </a:r>
            <a:r>
              <a:rPr lang="en-US" sz="3900" dirty="0">
                <a:solidFill>
                  <a:srgbClr val="FFFF99"/>
                </a:solidFill>
              </a:rPr>
              <a:t>(40-48)</a:t>
            </a:r>
          </a:p>
          <a:p>
            <a:pPr marL="1373188" lvl="1" indent="-685800">
              <a:spcBef>
                <a:spcPts val="600"/>
              </a:spcBef>
              <a:buAutoNum type="alphaUcPeriod"/>
            </a:pPr>
            <a:r>
              <a:rPr lang="en-US" sz="3900" b="1" dirty="0"/>
              <a:t>The Servant Fulfills God’s Mission </a:t>
            </a:r>
            <a:r>
              <a:rPr lang="en-US" sz="3900" dirty="0">
                <a:solidFill>
                  <a:srgbClr val="FFFF99"/>
                </a:solidFill>
              </a:rPr>
              <a:t>(49-55)</a:t>
            </a:r>
          </a:p>
          <a:p>
            <a:pPr marL="1373188" lvl="1" indent="-685800">
              <a:spcBef>
                <a:spcPts val="600"/>
              </a:spcBef>
              <a:buAutoNum type="alphaUcPeriod"/>
            </a:pPr>
            <a:r>
              <a:rPr lang="en-US" sz="3900" b="1" dirty="0"/>
              <a:t>Everlasting Deliverance and Everlasting Judgment </a:t>
            </a:r>
            <a:r>
              <a:rPr lang="en-US" sz="3900" dirty="0">
                <a:solidFill>
                  <a:srgbClr val="FFFF99"/>
                </a:solidFill>
              </a:rPr>
              <a:t>(56-66)</a:t>
            </a:r>
          </a:p>
          <a:p>
            <a:pPr marL="1085850" lvl="1" indent="-742950">
              <a:spcBef>
                <a:spcPts val="600"/>
              </a:spcBef>
              <a:buAutoNum type="alphaUcPeriod"/>
            </a:pPr>
            <a:endParaRPr lang="en-US" sz="3900" dirty="0">
              <a:solidFill>
                <a:srgbClr val="FFFF99"/>
              </a:solidFill>
            </a:endParaRPr>
          </a:p>
          <a:p>
            <a:pPr marL="1085850" lvl="1" indent="-742950">
              <a:spcBef>
                <a:spcPts val="600"/>
              </a:spcBef>
              <a:buAutoNum type="alphaUcPeriod"/>
            </a:pPr>
            <a:endParaRPr lang="en-US" sz="3900" dirty="0">
              <a:solidFill>
                <a:srgbClr val="FFFF99"/>
              </a:solidFill>
            </a:endParaRPr>
          </a:p>
          <a:p>
            <a:pPr marL="457200" indent="-457200">
              <a:buFont typeface="+mj-lt"/>
              <a:buAutoNum type="romanUcPeriod"/>
            </a:pPr>
            <a:endParaRPr lang="en-US" b="1" dirty="0"/>
          </a:p>
        </p:txBody>
      </p:sp>
    </p:spTree>
    <p:extLst>
      <p:ext uri="{BB962C8B-B14F-4D97-AF65-F5344CB8AC3E}">
        <p14:creationId xmlns:p14="http://schemas.microsoft.com/office/powerpoint/2010/main" val="2602348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6337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splendor of the LORD will be revealed, and all people will see it at the same time. For the LORD has decreed it.”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951775"/>
            <a:ext cx="8706423" cy="5706170"/>
          </a:xfrm>
        </p:spPr>
        <p:txBody>
          <a:bodyPr>
            <a:normAutofit fontScale="85000" lnSpcReduction="10000"/>
          </a:bodyPr>
          <a:lstStyle/>
          <a:p>
            <a:r>
              <a:rPr lang="en-US" dirty="0"/>
              <a:t>The royal herald continues to speak. </a:t>
            </a:r>
          </a:p>
          <a:p>
            <a:r>
              <a:rPr lang="en-US" dirty="0"/>
              <a:t>After all the preparations have been made,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splendor of the Lord will be revealed</a:t>
            </a:r>
            <a:r>
              <a:rPr lang="en-US" dirty="0"/>
              <a:t>” – that is, the LORD himself will make a grand disclosure of his majestic splendor. </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and </a:t>
            </a:r>
            <a:r>
              <a:rPr lang="en-US" sz="3200" b="1" i="1" u="none" strike="noStrike" baseline="0" dirty="0">
                <a:solidFill>
                  <a:schemeClr val="accent2"/>
                </a:solidFill>
                <a:latin typeface="Cambria" panose="02040503050406030204" pitchFamily="18" charset="0"/>
                <a:ea typeface="Cambria" panose="02040503050406030204" pitchFamily="18" charset="0"/>
              </a:rPr>
              <a:t>all</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people will see it </a:t>
            </a:r>
            <a:r>
              <a:rPr lang="en-US" dirty="0"/>
              <a:t>” introduces an eschatological dimension to the vision which anticipates the final, universal revelation of divine greatness and grandeur that will be perceptible to all mankind “</a:t>
            </a:r>
            <a:r>
              <a:rPr lang="en-US" i="1" dirty="0">
                <a:solidFill>
                  <a:schemeClr val="accent2">
                    <a:lumMod val="60000"/>
                    <a:lumOff val="40000"/>
                  </a:schemeClr>
                </a:solidFill>
                <a:latin typeface="Cambria" panose="02040503050406030204" pitchFamily="18" charset="0"/>
                <a:ea typeface="Cambria" panose="02040503050406030204" pitchFamily="18" charset="0"/>
              </a:rPr>
              <a:t>at the same time</a:t>
            </a:r>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 </a:t>
            </a:r>
            <a:r>
              <a:rPr lang="en-US" dirty="0"/>
              <a:t>at what we call the </a:t>
            </a:r>
            <a:r>
              <a:rPr lang="en-US" b="1" i="1" dirty="0"/>
              <a:t>second coming</a:t>
            </a:r>
            <a:r>
              <a:rPr lang="en-US" dirty="0"/>
              <a:t>:</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Look! He is returning with the clouds, and </a:t>
            </a:r>
            <a:r>
              <a:rPr lang="en-US" b="1" i="1" dirty="0">
                <a:solidFill>
                  <a:schemeClr val="accent2"/>
                </a:solidFill>
                <a:latin typeface="Cambria" panose="02040503050406030204" pitchFamily="18" charset="0"/>
                <a:ea typeface="Cambria" panose="02040503050406030204" pitchFamily="18" charset="0"/>
              </a:rPr>
              <a:t>every eye will see him</a:t>
            </a:r>
            <a:r>
              <a:rPr lang="en-US" i="1" dirty="0">
                <a:solidFill>
                  <a:schemeClr val="accent2">
                    <a:lumMod val="60000"/>
                    <a:lumOff val="40000"/>
                  </a:schemeClr>
                </a:solidFill>
                <a:latin typeface="Cambria" panose="02040503050406030204" pitchFamily="18" charset="0"/>
                <a:ea typeface="Cambria" panose="02040503050406030204" pitchFamily="18" charset="0"/>
              </a:rPr>
              <a:t>, even those who pierced him, and all the tribes on the earth will mourn because of him. </a:t>
            </a:r>
            <a:r>
              <a:rPr lang="en-US" b="1" i="1" dirty="0">
                <a:solidFill>
                  <a:schemeClr val="accent2"/>
                </a:solidFill>
                <a:latin typeface="Cambria" panose="02040503050406030204" pitchFamily="18" charset="0"/>
                <a:ea typeface="Cambria" panose="02040503050406030204" pitchFamily="18" charset="0"/>
              </a:rPr>
              <a:t>This will certainly come to pass! </a:t>
            </a:r>
            <a:r>
              <a:rPr lang="en-US" i="1" dirty="0">
                <a:solidFill>
                  <a:schemeClr val="accent2">
                    <a:lumMod val="60000"/>
                    <a:lumOff val="40000"/>
                  </a:schemeClr>
                </a:solidFill>
                <a:latin typeface="Cambria" panose="02040503050406030204" pitchFamily="18" charset="0"/>
                <a:ea typeface="Cambria" panose="02040503050406030204" pitchFamily="18" charset="0"/>
              </a:rPr>
              <a:t>Amen. </a:t>
            </a:r>
            <a:r>
              <a:rPr lang="en-US" dirty="0"/>
              <a:t>(Rev 1:7)</a:t>
            </a:r>
          </a:p>
          <a:p>
            <a:r>
              <a:rPr lang="en-US" dirty="0"/>
              <a:t>There should be no doubt about this coming to pass,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For the LORD has decreed it</a:t>
            </a:r>
            <a:r>
              <a:rPr lang="en-US" dirty="0"/>
              <a:t>” (cf. 1:20; 58:14), and it is therefore guaranteed and certain.</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19–20.</a:t>
            </a:r>
          </a:p>
        </p:txBody>
      </p:sp>
    </p:spTree>
    <p:extLst>
      <p:ext uri="{BB962C8B-B14F-4D97-AF65-F5344CB8AC3E}">
        <p14:creationId xmlns:p14="http://schemas.microsoft.com/office/powerpoint/2010/main" val="14893667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24286"/>
          </a:xfrm>
        </p:spPr>
        <p:txBody>
          <a:bodyPr>
            <a:noAutofit/>
          </a:bodyPr>
          <a:lstStyle/>
          <a:p>
            <a:r>
              <a:rPr lang="en-US" sz="3600" dirty="0"/>
              <a:t>The Frailty of Man and the Enduring Character of God’s Word (40:6-8)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89112"/>
            <a:ext cx="8849665" cy="5668888"/>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40:</a:t>
            </a:r>
            <a:r>
              <a:rPr lang="en-US" sz="3700" baseline="30000" dirty="0">
                <a:latin typeface="Cambria" panose="02040503050406030204" pitchFamily="18" charset="0"/>
                <a:ea typeface="Cambria" panose="02040503050406030204" pitchFamily="18" charset="0"/>
              </a:rPr>
              <a:t>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voice says, “Cry out!” Another asks, “What should I cry out?” The first voice responds: “All people are like grass, and all their promises are like the flowers in the field.</a:t>
            </a:r>
            <a:r>
              <a:rPr lang="en-US" sz="3700" baseline="30000" dirty="0">
                <a:latin typeface="Cambria" panose="02040503050406030204" pitchFamily="18" charset="0"/>
                <a:ea typeface="Cambria" panose="02040503050406030204" pitchFamily="18" charset="0"/>
              </a:rPr>
              <a:t> 7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grass dries up, the flowers wither, when the wind sent by the LORD blows on them. Surely humanity is like grass. </a:t>
            </a:r>
            <a:r>
              <a:rPr lang="en-US" sz="3700" baseline="30000" dirty="0">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grass dries up, the flowers wither, but the decree of our God is forever reliable.”</a:t>
            </a:r>
          </a:p>
        </p:txBody>
      </p:sp>
    </p:spTree>
    <p:extLst>
      <p:ext uri="{BB962C8B-B14F-4D97-AF65-F5344CB8AC3E}">
        <p14:creationId xmlns:p14="http://schemas.microsoft.com/office/powerpoint/2010/main" val="22529626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099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A voice says, “Cry out!”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Another asks, </a:t>
            </a:r>
            <a:r>
              <a:rPr lang="en-US" sz="2400" i="1" u="none" strike="noStrike" baseline="0" dirty="0">
                <a:solidFill>
                  <a:schemeClr val="accent2"/>
                </a:solidFill>
                <a:latin typeface="Cambria" panose="02040503050406030204" pitchFamily="18" charset="0"/>
                <a:ea typeface="Cambria" panose="02040503050406030204" pitchFamily="18" charset="0"/>
              </a:rPr>
              <a:t>“What should I cry out?”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first voice responds: “</a:t>
            </a:r>
            <a:r>
              <a:rPr lang="en-US" sz="2400" i="1" u="none" strike="noStrike" baseline="0" dirty="0">
                <a:solidFill>
                  <a:schemeClr val="accent2"/>
                </a:solidFill>
                <a:latin typeface="Cambria" panose="02040503050406030204" pitchFamily="18" charset="0"/>
                <a:ea typeface="Cambria" panose="02040503050406030204" pitchFamily="18" charset="0"/>
              </a:rPr>
              <a:t>All people are like grass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all their promises are like the flowers in the field.</a:t>
            </a:r>
            <a:r>
              <a:rPr lang="en-US" sz="2400" baseline="30000" dirty="0">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55828"/>
            <a:ext cx="8706423" cy="5262706"/>
          </a:xfrm>
        </p:spPr>
        <p:txBody>
          <a:bodyPr>
            <a:normAutofit fontScale="92500" lnSpcReduction="20000"/>
          </a:bodyPr>
          <a:lstStyle/>
          <a:p>
            <a:r>
              <a:rPr lang="en-US" dirty="0"/>
              <a:t>Isaiah records that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 voice </a:t>
            </a:r>
            <a:r>
              <a:rPr lang="en-US" i="1" dirty="0">
                <a:solidFill>
                  <a:schemeClr val="accent2">
                    <a:lumMod val="60000"/>
                    <a:lumOff val="40000"/>
                  </a:schemeClr>
                </a:solidFill>
                <a:latin typeface="Cambria" panose="02040503050406030204" pitchFamily="18" charset="0"/>
                <a:ea typeface="Cambria" panose="02040503050406030204" pitchFamily="18" charset="0"/>
              </a:rPr>
              <a:t>says, ‘Cry out!’</a:t>
            </a:r>
            <a:r>
              <a:rPr lang="en-US" dirty="0"/>
              <a:t>”, as one prophetic figure exhorts another to discharge the mandate given to them. </a:t>
            </a:r>
          </a:p>
          <a:p>
            <a:r>
              <a:rPr lang="en-US" dirty="0"/>
              <a:t>The second speaker, however, responds in a puzzled tone that borders on dejection. </a:t>
            </a:r>
          </a:p>
          <a:p>
            <a:r>
              <a:rPr lang="en-US" dirty="0"/>
              <a:t>He asks,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What should I cry out?</a:t>
            </a:r>
            <a:r>
              <a:rPr lang="en-US" dirty="0"/>
              <a:t>”</a:t>
            </a:r>
          </a:p>
          <a:p>
            <a:r>
              <a:rPr lang="en-US" dirty="0"/>
              <a:t>The reason for his question is that he is unable to see how declaring the promises of God will be able to achieve anything because of the unfaithfulness and powerlessness of those addressed. </a:t>
            </a:r>
          </a:p>
          <a:p>
            <a:r>
              <a:rPr lang="en-US" dirty="0"/>
              <a:t>Grass is often viewed in Scripture as short-lived and perishable (cf. 37:27), and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All people are like grass</a:t>
            </a:r>
            <a:r>
              <a:rPr lang="en-US" dirty="0"/>
              <a:t>” is a general statement regarding the frailty of mankind.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21–23.</a:t>
            </a:r>
          </a:p>
        </p:txBody>
      </p:sp>
    </p:spTree>
    <p:extLst>
      <p:ext uri="{BB962C8B-B14F-4D97-AF65-F5344CB8AC3E}">
        <p14:creationId xmlns:p14="http://schemas.microsoft.com/office/powerpoint/2010/main" val="19456296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099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40:6</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 voice says, “Cry out!” Another asks, “What should I cry out?” The first voice responds: “All people are like grass, and all their </a:t>
            </a:r>
            <a:r>
              <a:rPr lang="en-US" sz="2400" i="1" u="none" strike="noStrike" baseline="0" dirty="0">
                <a:solidFill>
                  <a:schemeClr val="accent2"/>
                </a:solidFill>
                <a:latin typeface="Cambria" panose="02040503050406030204" pitchFamily="18" charset="0"/>
                <a:ea typeface="Cambria" panose="02040503050406030204" pitchFamily="18" charset="0"/>
              </a:rPr>
              <a:t>promises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are like the flowers in the field.</a:t>
            </a:r>
            <a:r>
              <a:rPr lang="en-US" sz="2400" baseline="30000" dirty="0">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126321"/>
            <a:ext cx="8706423" cy="5498173"/>
          </a:xfrm>
        </p:spPr>
        <p:txBody>
          <a:bodyPr>
            <a:normAutofit fontScale="85000" lnSpcReduction="10000"/>
          </a:bodyPr>
          <a:lstStyle/>
          <a:p>
            <a:r>
              <a:rPr lang="en-US" dirty="0"/>
              <a:t>It is not just </a:t>
            </a:r>
            <a:r>
              <a:rPr lang="en-US" b="1" i="1" dirty="0"/>
              <a:t>physical weakness </a:t>
            </a:r>
            <a:r>
              <a:rPr lang="en-US" dirty="0"/>
              <a:t>that is the problem, but </a:t>
            </a:r>
            <a:r>
              <a:rPr lang="en-US" b="1" i="1" dirty="0"/>
              <a:t>moral untrustworthiness</a:t>
            </a:r>
            <a:r>
              <a:rPr lang="en-US" dirty="0"/>
              <a:t>.</a:t>
            </a:r>
          </a:p>
          <a:p>
            <a:r>
              <a:rPr lang="en-US" dirty="0"/>
              <a:t>“</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promises</a:t>
            </a:r>
            <a:r>
              <a:rPr lang="en-US" dirty="0"/>
              <a:t>” translates the Hebrew word </a:t>
            </a:r>
            <a:r>
              <a:rPr lang="en-US" i="1" dirty="0" err="1">
                <a:latin typeface="Cambria" panose="02040503050406030204" pitchFamily="18" charset="0"/>
                <a:ea typeface="Cambria" panose="02040503050406030204" pitchFamily="18" charset="0"/>
              </a:rPr>
              <a:t>ḥesed</a:t>
            </a:r>
            <a:r>
              <a:rPr lang="en-US" dirty="0"/>
              <a:t>, which </a:t>
            </a:r>
            <a:r>
              <a:rPr lang="en-US" b="1" i="1" dirty="0"/>
              <a:t>usually</a:t>
            </a:r>
            <a:r>
              <a:rPr lang="en-US" dirty="0"/>
              <a:t> refers to the LORD’s covenant love and loyalty. </a:t>
            </a:r>
          </a:p>
          <a:p>
            <a:r>
              <a:rPr lang="en-US" dirty="0"/>
              <a:t>The Septuagint (quoted in 1 Peter 1:24) seems to have read it as a different word, “</a:t>
            </a:r>
            <a:r>
              <a:rPr lang="en-US" i="1" dirty="0">
                <a:solidFill>
                  <a:schemeClr val="accent2">
                    <a:lumMod val="60000"/>
                    <a:lumOff val="40000"/>
                  </a:schemeClr>
                </a:solidFill>
                <a:latin typeface="Cambria" panose="02040503050406030204" pitchFamily="18" charset="0"/>
                <a:ea typeface="Cambria" panose="02040503050406030204" pitchFamily="18" charset="0"/>
              </a:rPr>
              <a:t>glory</a:t>
            </a:r>
            <a:r>
              <a:rPr lang="en-US" dirty="0"/>
              <a:t>”, in the sense of “beauty”, and this is often assumed to fit the context better. </a:t>
            </a:r>
          </a:p>
          <a:p>
            <a:r>
              <a:rPr lang="en-US" dirty="0"/>
              <a:t>However, the thought is not focused on the outward gracefulness of grass, but on the inability of mankind to remain true to their word. </a:t>
            </a:r>
          </a:p>
          <a:p>
            <a:r>
              <a:rPr lang="en-US" dirty="0"/>
              <a:t>Just as the grass starts off fresh and green and the flowers are colorfully resplendent, so men make promising beginnings which they fail to live up to: “</a:t>
            </a:r>
            <a:r>
              <a:rPr lang="en-US" i="1" dirty="0">
                <a:solidFill>
                  <a:schemeClr val="accent2">
                    <a:lumMod val="60000"/>
                    <a:lumOff val="40000"/>
                  </a:schemeClr>
                </a:solidFill>
                <a:latin typeface="Cambria" panose="02040503050406030204" pitchFamily="18" charset="0"/>
                <a:ea typeface="Cambria" panose="02040503050406030204" pitchFamily="18" charset="0"/>
              </a:rPr>
              <a:t>your faithfulness is as fleeting as the morning mist; it disappears as quickly as dawn’s dew.</a:t>
            </a:r>
            <a:r>
              <a:rPr lang="en-US" dirty="0"/>
              <a:t>” (Hosea 6:4).</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21–23.</a:t>
            </a:r>
          </a:p>
        </p:txBody>
      </p:sp>
    </p:spTree>
    <p:extLst>
      <p:ext uri="{BB962C8B-B14F-4D97-AF65-F5344CB8AC3E}">
        <p14:creationId xmlns:p14="http://schemas.microsoft.com/office/powerpoint/2010/main" val="1254881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869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40:7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a:t>
            </a:r>
            <a:r>
              <a:rPr lang="en-US" sz="2400" i="1" u="none" strike="noStrike" baseline="0" dirty="0">
                <a:solidFill>
                  <a:schemeClr val="accent2"/>
                </a:solidFill>
                <a:latin typeface="Cambria" panose="02040503050406030204" pitchFamily="18" charset="0"/>
                <a:ea typeface="Cambria" panose="02040503050406030204" pitchFamily="18" charset="0"/>
              </a:rPr>
              <a:t>grass dries up, the flowers wither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when the </a:t>
            </a:r>
            <a:r>
              <a:rPr lang="en-US" sz="2400" i="1" u="none" strike="noStrike" baseline="0" dirty="0">
                <a:solidFill>
                  <a:schemeClr val="accent2"/>
                </a:solidFill>
                <a:latin typeface="Cambria" panose="02040503050406030204" pitchFamily="18" charset="0"/>
                <a:ea typeface="Cambria" panose="02040503050406030204" pitchFamily="18" charset="0"/>
              </a:rPr>
              <a:t>wind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sent by the LORD blows on them. Surely humanity is like grass.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963549"/>
            <a:ext cx="8706423" cy="5694396"/>
          </a:xfrm>
        </p:spPr>
        <p:txBody>
          <a:bodyPr>
            <a:normAutofit/>
          </a:bodyPr>
          <a:lstStyle/>
          <a:p>
            <a:r>
              <a:rPr lang="en-US" dirty="0"/>
              <a:t>The thought is further brought out by stating the general truths: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grass dries up, the flowers wither</a:t>
            </a:r>
            <a:r>
              <a:rPr lang="en-US" dirty="0"/>
              <a:t>” </a:t>
            </a:r>
          </a:p>
          <a:p>
            <a:r>
              <a:rPr lang="en-US" dirty="0"/>
              <a:t>This would especially be the case when the wild flowers that grew abundantly in the spring were blasted by the searing wind that blew in off the eastern desert in May. </a:t>
            </a:r>
          </a:p>
          <a:p>
            <a:r>
              <a:rPr lang="en-US" dirty="0"/>
              <a:t>A play is made on the twofold meaning of the Hebrew word </a:t>
            </a:r>
            <a:r>
              <a:rPr lang="en-US" i="1" dirty="0" err="1">
                <a:latin typeface="Cambria" panose="02040503050406030204" pitchFamily="18" charset="0"/>
                <a:ea typeface="Cambria" panose="02040503050406030204" pitchFamily="18" charset="0"/>
              </a:rPr>
              <a:t>rûaḥ</a:t>
            </a:r>
            <a:r>
              <a:rPr lang="en-US" dirty="0"/>
              <a:t> as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wind</a:t>
            </a:r>
            <a:r>
              <a:rPr lang="en-US" dirty="0"/>
              <a:t>” and “</a:t>
            </a:r>
            <a:r>
              <a:rPr lang="en-US" i="1" dirty="0">
                <a:solidFill>
                  <a:schemeClr val="accent2">
                    <a:lumMod val="60000"/>
                    <a:lumOff val="40000"/>
                  </a:schemeClr>
                </a:solidFill>
                <a:latin typeface="Cambria" panose="02040503050406030204" pitchFamily="18" charset="0"/>
                <a:ea typeface="Cambria" panose="02040503050406030204" pitchFamily="18" charset="0"/>
              </a:rPr>
              <a:t>spirit</a:t>
            </a:r>
            <a:r>
              <a:rPr lang="en-US" dirty="0"/>
              <a:t>”. </a:t>
            </a:r>
          </a:p>
          <a:p>
            <a:r>
              <a:rPr lang="en-US" dirty="0"/>
              <a:t>The wild flowers could not withstand the desert “</a:t>
            </a:r>
            <a:r>
              <a:rPr lang="en-US" i="1" dirty="0">
                <a:solidFill>
                  <a:schemeClr val="accent2">
                    <a:lumMod val="60000"/>
                    <a:lumOff val="40000"/>
                  </a:schemeClr>
                </a:solidFill>
                <a:latin typeface="Cambria" panose="02040503050406030204" pitchFamily="18" charset="0"/>
                <a:ea typeface="Cambria" panose="02040503050406030204" pitchFamily="18" charset="0"/>
              </a:rPr>
              <a:t>wind</a:t>
            </a:r>
            <a:r>
              <a:rPr lang="en-US" dirty="0"/>
              <a:t>” (Ps. 103:16),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21–23.</a:t>
            </a:r>
          </a:p>
        </p:txBody>
      </p:sp>
    </p:spTree>
    <p:extLst>
      <p:ext uri="{BB962C8B-B14F-4D97-AF65-F5344CB8AC3E}">
        <p14:creationId xmlns:p14="http://schemas.microsoft.com/office/powerpoint/2010/main" val="7697548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869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40:7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grass dries up, the flowers wither, when </a:t>
            </a:r>
            <a:r>
              <a:rPr lang="en-US" sz="2400" i="1" u="none" strike="noStrike" baseline="0" dirty="0">
                <a:solidFill>
                  <a:schemeClr val="accent2"/>
                </a:solidFill>
                <a:latin typeface="Cambria" panose="02040503050406030204" pitchFamily="18" charset="0"/>
                <a:ea typeface="Cambria" panose="02040503050406030204" pitchFamily="18" charset="0"/>
              </a:rPr>
              <a:t>the wind sent by the LORD blows on them</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Surely humanity is like grass.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963549"/>
            <a:ext cx="8706423" cy="5694396"/>
          </a:xfrm>
        </p:spPr>
        <p:txBody>
          <a:bodyPr>
            <a:normAutofit lnSpcReduction="10000"/>
          </a:bodyPr>
          <a:lstStyle/>
          <a:p>
            <a:r>
              <a:rPr lang="en-US" dirty="0"/>
              <a:t>Likewise, humanity can no longer flourish, because “</a:t>
            </a:r>
            <a:r>
              <a:rPr lang="en-US" i="1" dirty="0">
                <a:solidFill>
                  <a:schemeClr val="accent2">
                    <a:lumMod val="60000"/>
                    <a:lumOff val="40000"/>
                  </a:schemeClr>
                </a:solidFill>
                <a:latin typeface="Cambria" panose="02040503050406030204" pitchFamily="18" charset="0"/>
                <a:ea typeface="Cambria" panose="02040503050406030204" pitchFamily="18" charset="0"/>
              </a:rPr>
              <a:t>the wind [i.e., Spirit] sent by the LORD blows on them</a:t>
            </a:r>
            <a:r>
              <a:rPr lang="en-US" dirty="0"/>
              <a:t>”, causing them to dry up (cf. 40:24). </a:t>
            </a:r>
          </a:p>
          <a:p>
            <a:r>
              <a:rPr lang="en-US" dirty="0"/>
              <a:t>The energizing power of the Spirit of the LORD often </a:t>
            </a:r>
            <a:r>
              <a:rPr lang="en-US" b="1" i="1" dirty="0"/>
              <a:t>imparts life</a:t>
            </a:r>
            <a:r>
              <a:rPr lang="en-US" dirty="0"/>
              <a:t> to mankind, but </a:t>
            </a:r>
            <a:r>
              <a:rPr lang="en-US" b="1" i="1" dirty="0"/>
              <a:t>here</a:t>
            </a:r>
            <a:r>
              <a:rPr lang="en-US" dirty="0"/>
              <a:t> we see that the Spirit sometimes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blows</a:t>
            </a:r>
            <a:r>
              <a:rPr lang="en-US" dirty="0"/>
              <a:t>” on them in </a:t>
            </a:r>
            <a:r>
              <a:rPr lang="en-US" b="1" i="1" dirty="0"/>
              <a:t>judgement</a:t>
            </a:r>
            <a:r>
              <a:rPr lang="en-US" dirty="0"/>
              <a:t>. </a:t>
            </a:r>
          </a:p>
          <a:p>
            <a:r>
              <a:rPr lang="en-US" dirty="0"/>
              <a:t>How can those who have become dried up before the scorching imposition of divine wrath exhibit any form of spiritual life? </a:t>
            </a:r>
          </a:p>
          <a:p>
            <a:r>
              <a:rPr lang="en-US" dirty="0"/>
              <a:t>What is the point of issuing any divine exhortation to them?</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r>
              <a:rPr lang="en-US" sz="1600" dirty="0">
                <a:solidFill>
                  <a:prstClr val="white"/>
                </a:solidFill>
              </a:rPr>
              <a:t>Mackay, John L. – </a:t>
            </a:r>
            <a:r>
              <a:rPr lang="en-US" sz="1600" i="1" dirty="0">
                <a:solidFill>
                  <a:prstClr val="white"/>
                </a:solidFill>
              </a:rPr>
              <a:t>A Study Commentary on Isaiah Volume 2: Chapters 40-66 </a:t>
            </a:r>
            <a:r>
              <a:rPr lang="en-US" sz="1600" dirty="0">
                <a:solidFill>
                  <a:prstClr val="white"/>
                </a:solidFill>
              </a:rPr>
              <a:t>– </a:t>
            </a:r>
            <a:r>
              <a:rPr lang="en-US" sz="1600" dirty="0">
                <a:solidFill>
                  <a:schemeClr val="bg1"/>
                </a:solidFill>
              </a:rPr>
              <a:t>pp. 21–23.</a:t>
            </a:r>
          </a:p>
        </p:txBody>
      </p:sp>
    </p:spTree>
    <p:extLst>
      <p:ext uri="{BB962C8B-B14F-4D97-AF65-F5344CB8AC3E}">
        <p14:creationId xmlns:p14="http://schemas.microsoft.com/office/powerpoint/2010/main" val="28229643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8692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The grass dries up, the flowers wither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but the [but the </a:t>
            </a:r>
            <a:r>
              <a:rPr lang="en-US" sz="2400" i="1" u="none" strike="noStrike" baseline="0" dirty="0">
                <a:solidFill>
                  <a:schemeClr val="accent2"/>
                </a:solidFill>
                <a:latin typeface="Cambria" panose="02040503050406030204" pitchFamily="18" charset="0"/>
                <a:ea typeface="Cambria" panose="02040503050406030204" pitchFamily="18" charset="0"/>
              </a:rPr>
              <a:t>word of our God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stands forever. (NIV)].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963549"/>
            <a:ext cx="8706423" cy="5456873"/>
          </a:xfrm>
        </p:spPr>
        <p:txBody>
          <a:bodyPr>
            <a:normAutofit fontScale="92500"/>
          </a:bodyPr>
          <a:lstStyle/>
          <a:p>
            <a:r>
              <a:rPr lang="en-US" dirty="0"/>
              <a:t>“</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grass dries up, the flowers wither</a:t>
            </a:r>
            <a:r>
              <a:rPr lang="en-US" dirty="0"/>
              <a:t>” – this solemn thought is reiterated from the previous verse. </a:t>
            </a:r>
          </a:p>
          <a:p>
            <a:r>
              <a:rPr lang="en-US" dirty="0"/>
              <a:t>But the writer does not end on this note of weakness. </a:t>
            </a:r>
          </a:p>
          <a:p>
            <a:r>
              <a:rPr lang="en-US" dirty="0"/>
              <a:t>He knows a power by the use of which eternal results </a:t>
            </a:r>
            <a:r>
              <a:rPr lang="en-US" b="1" i="1" dirty="0"/>
              <a:t>can</a:t>
            </a:r>
            <a:r>
              <a:rPr lang="en-US" dirty="0"/>
              <a:t> be achieved. </a:t>
            </a:r>
          </a:p>
          <a:p>
            <a:r>
              <a:rPr lang="en-US" dirty="0"/>
              <a:t>That power is the “</a:t>
            </a:r>
            <a:r>
              <a:rPr lang="en-US" i="1" dirty="0">
                <a:solidFill>
                  <a:schemeClr val="accent2">
                    <a:lumMod val="60000"/>
                    <a:lumOff val="40000"/>
                  </a:schemeClr>
                </a:solidFill>
                <a:latin typeface="Cambria" panose="02040503050406030204" pitchFamily="18" charset="0"/>
                <a:ea typeface="Cambria" panose="02040503050406030204" pitchFamily="18" charset="0"/>
              </a:rPr>
              <a:t>word of our God</a:t>
            </a:r>
            <a:r>
              <a:rPr lang="en-US" dirty="0"/>
              <a:t>”. </a:t>
            </a:r>
          </a:p>
          <a:p>
            <a:r>
              <a:rPr lang="en-US" dirty="0"/>
              <a:t>Heaven and earth may pass away; not that Word. </a:t>
            </a:r>
          </a:p>
          <a:p>
            <a:r>
              <a:rPr lang="en-US" b="1" i="1" dirty="0"/>
              <a:t>Trusting</a:t>
            </a:r>
            <a:r>
              <a:rPr lang="en-US" dirty="0"/>
              <a:t> in that Word and </a:t>
            </a:r>
            <a:r>
              <a:rPr lang="en-US" b="1" i="1" dirty="0"/>
              <a:t>using</a:t>
            </a:r>
            <a:r>
              <a:rPr lang="en-US" dirty="0"/>
              <a:t> that Word, God’s people can confidently face the future, which will bring for Israel results that are </a:t>
            </a:r>
            <a:r>
              <a:rPr lang="en-US" b="1" i="1" dirty="0"/>
              <a:t>otherwise</a:t>
            </a:r>
            <a:r>
              <a:rPr lang="en-US" dirty="0"/>
              <a:t> humanly </a:t>
            </a:r>
            <a:r>
              <a:rPr lang="en-US" b="1" i="1" dirty="0"/>
              <a:t>impossible</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lvl="0">
              <a:defRPr/>
            </a:pPr>
            <a:r>
              <a:rPr lang="en-US" sz="1600" dirty="0">
                <a:solidFill>
                  <a:prstClr val="white"/>
                </a:solidFill>
              </a:rPr>
              <a:t>Leupold,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600" dirty="0">
                <a:solidFill>
                  <a:prstClr val="white"/>
                </a:solidFill>
              </a:rPr>
              <a:t> –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600" dirty="0">
                <a:solidFill>
                  <a:prstClr val="white"/>
                </a:solidFill>
              </a:rPr>
              <a:t>2 (p. 26)</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60163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24286"/>
          </a:xfrm>
        </p:spPr>
        <p:txBody>
          <a:bodyPr>
            <a:noAutofit/>
          </a:bodyPr>
          <a:lstStyle/>
          <a:p>
            <a:r>
              <a:rPr lang="en-US" sz="3600" dirty="0"/>
              <a:t>Zion’s Proclamation: God Has Come to Her (40:9-11)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189112"/>
            <a:ext cx="8849665" cy="5668888"/>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40:</a:t>
            </a:r>
            <a:r>
              <a:rPr lang="en-US" sz="3700" baseline="30000" dirty="0">
                <a:latin typeface="Cambria" panose="02040503050406030204" pitchFamily="18" charset="0"/>
                <a:ea typeface="Cambria" panose="02040503050406030204" pitchFamily="18" charset="0"/>
              </a:rPr>
              <a:t>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 up on a high mountain, O herald Zion. Shout out loudly, O herald Jerusalem! Shout, don’t be afraid! Say to the towns of Judah, “Here is your God!” </a:t>
            </a:r>
            <a:r>
              <a:rPr lang="en-US" sz="3700" baseline="30000" dirty="0">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the Sovereign LORD comes as a victorious warrior; his military power establishes his rule. Look, his reward is with him; his prize goes before him. </a:t>
            </a:r>
            <a:r>
              <a:rPr lang="en-US" sz="3700" baseline="30000" dirty="0">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Like a shepherd he tends his flock; he gathers up the lambs with his arm; he carries them close to his heart; he leads the ewes along.</a:t>
            </a:r>
          </a:p>
        </p:txBody>
      </p:sp>
    </p:spTree>
    <p:extLst>
      <p:ext uri="{BB962C8B-B14F-4D97-AF65-F5344CB8AC3E}">
        <p14:creationId xmlns:p14="http://schemas.microsoft.com/office/powerpoint/2010/main" val="41739008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49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 up on a high mountain, O herald </a:t>
            </a:r>
            <a:r>
              <a:rPr lang="en-US" sz="2400" i="1" u="none" strike="noStrike" baseline="0" dirty="0">
                <a:solidFill>
                  <a:schemeClr val="accent2"/>
                </a:solidFill>
                <a:latin typeface="Cambria" panose="02040503050406030204" pitchFamily="18" charset="0"/>
                <a:ea typeface="Cambria" panose="02040503050406030204" pitchFamily="18" charset="0"/>
              </a:rPr>
              <a:t>Zion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Shout out loudly, O herald Jerusalem! Shout, don’t be afraid! Say </a:t>
            </a:r>
            <a:r>
              <a:rPr lang="en-US" sz="2400" i="1" u="none" strike="noStrike" baseline="0" dirty="0">
                <a:solidFill>
                  <a:schemeClr val="accent2"/>
                </a:solidFill>
                <a:latin typeface="Cambria" panose="02040503050406030204" pitchFamily="18" charset="0"/>
                <a:ea typeface="Cambria" panose="02040503050406030204" pitchFamily="18" charset="0"/>
              </a:rPr>
              <a:t>to the towns of Judah</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“Here is your God!”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18619"/>
            <a:ext cx="8706423" cy="5117501"/>
          </a:xfrm>
        </p:spPr>
        <p:txBody>
          <a:bodyPr>
            <a:normAutofit fontScale="92500"/>
          </a:bodyPr>
          <a:lstStyle/>
          <a:p>
            <a:r>
              <a:rPr lang="en-US" sz="3600" dirty="0"/>
              <a:t>We now reach the </a:t>
            </a:r>
            <a:r>
              <a:rPr lang="en-US" sz="3600" b="1" i="1" dirty="0"/>
              <a:t>climax</a:t>
            </a:r>
            <a:r>
              <a:rPr lang="en-US" sz="3600" dirty="0"/>
              <a:t> of what the “voices” that have been saying in previous verses. </a:t>
            </a:r>
          </a:p>
          <a:p>
            <a:pPr algn="l" rtl="0"/>
            <a:r>
              <a:rPr lang="en-US" sz="3600" dirty="0"/>
              <a:t>The true believers among the people of God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Zion</a:t>
            </a:r>
            <a:r>
              <a:rPr lang="en-US" sz="3600" dirty="0"/>
              <a:t>”) are to make known what their faith has grasped: the fact that God is graciously returning to his people, and in fact, has returned. </a:t>
            </a:r>
          </a:p>
          <a:p>
            <a:pPr algn="l" rtl="0"/>
            <a:r>
              <a:rPr lang="en-US" sz="3600" dirty="0"/>
              <a:t>They are to proclaim these glad tidings throughout the whole land, i.e.,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to the towns of Judah</a:t>
            </a:r>
            <a:r>
              <a:rPr lang="en-US" sz="36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lvl="0">
              <a:defRPr/>
            </a:pPr>
            <a:r>
              <a:rPr lang="en-US" sz="1600" dirty="0">
                <a:solidFill>
                  <a:prstClr val="white"/>
                </a:solidFill>
              </a:rPr>
              <a:t>Leupold,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600" dirty="0">
                <a:solidFill>
                  <a:prstClr val="white"/>
                </a:solidFill>
              </a:rPr>
              <a:t> –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600" dirty="0">
                <a:solidFill>
                  <a:prstClr val="white"/>
                </a:solidFill>
              </a:rPr>
              <a:t>2 (pp.27-28)</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59721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49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 up on a </a:t>
            </a:r>
            <a:r>
              <a:rPr lang="en-US" sz="2400" i="1" u="none" strike="noStrike" baseline="0" dirty="0">
                <a:solidFill>
                  <a:schemeClr val="accent2"/>
                </a:solidFill>
                <a:latin typeface="Cambria" panose="02040503050406030204" pitchFamily="18" charset="0"/>
                <a:ea typeface="Cambria" panose="02040503050406030204" pitchFamily="18" charset="0"/>
              </a:rPr>
              <a:t>high mountain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 herald Zion. Shout out loudly, O herald Jerusalem! Shout, </a:t>
            </a:r>
            <a:r>
              <a:rPr lang="en-US" sz="2400" i="1" u="none" strike="noStrike" baseline="0" dirty="0">
                <a:solidFill>
                  <a:schemeClr val="accent2"/>
                </a:solidFill>
                <a:latin typeface="Cambria" panose="02040503050406030204" pitchFamily="18" charset="0"/>
                <a:ea typeface="Cambria" panose="02040503050406030204" pitchFamily="18" charset="0"/>
              </a:rPr>
              <a:t>don’t be afraid!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Say to the towns of Judah, “Here is your God!”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18619"/>
            <a:ext cx="8706423" cy="5117501"/>
          </a:xfrm>
        </p:spPr>
        <p:txBody>
          <a:bodyPr>
            <a:normAutofit fontScale="92500" lnSpcReduction="10000"/>
          </a:bodyPr>
          <a:lstStyle/>
          <a:p>
            <a:pPr algn="l" rtl="0"/>
            <a:r>
              <a:rPr lang="en-US" dirty="0"/>
              <a:t>The message to be proclaimed is so momentous that Zion is told to go up into a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high mountain</a:t>
            </a:r>
            <a:r>
              <a:rPr lang="en-US" dirty="0"/>
              <a:t>” in order that her voice may carry far and wide (cf. Judg. 9:7). </a:t>
            </a:r>
          </a:p>
          <a:p>
            <a:pPr algn="l" rtl="0"/>
            <a:r>
              <a:rPr lang="en-US" dirty="0"/>
              <a:t>The same admonition is given to Jerusalem, which here apparently is used as substitute for Judah, since the term Jerusalem is used more than thirty times in these chapters for Judah. </a:t>
            </a:r>
          </a:p>
          <a:p>
            <a:r>
              <a:rPr lang="en-US" dirty="0"/>
              <a:t>In fact, all the members of the nation are to mutually reassure one another of the good news that is breaking. </a:t>
            </a:r>
          </a:p>
          <a:p>
            <a:pPr algn="l" rtl="0"/>
            <a:r>
              <a:rPr lang="en-US" dirty="0"/>
              <a:t>All timidness about the future is to be banished—“</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don’t be afraid! </a:t>
            </a:r>
            <a:r>
              <a:rPr lang="en-US" dirty="0"/>
              <a:t>”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lvl="0">
              <a:defRPr/>
            </a:pPr>
            <a:r>
              <a:rPr lang="en-US" sz="1600" dirty="0">
                <a:solidFill>
                  <a:prstClr val="white"/>
                </a:solidFill>
              </a:rPr>
              <a:t>Leupold,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600" dirty="0">
                <a:solidFill>
                  <a:prstClr val="white"/>
                </a:solidFill>
              </a:rPr>
              <a:t> –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600" dirty="0">
                <a:solidFill>
                  <a:prstClr val="white"/>
                </a:solidFill>
              </a:rPr>
              <a:t>2 (pp.27-28)</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27190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Introduction to Isaiah 40-66</a:t>
            </a:r>
          </a:p>
        </p:txBody>
      </p:sp>
    </p:spTree>
    <p:extLst>
      <p:ext uri="{BB962C8B-B14F-4D97-AF65-F5344CB8AC3E}">
        <p14:creationId xmlns:p14="http://schemas.microsoft.com/office/powerpoint/2010/main" val="15085285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49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 up on a high mountain, O </a:t>
            </a:r>
            <a:r>
              <a:rPr lang="en-US" sz="2400" i="1" u="none" strike="noStrike" baseline="0" dirty="0">
                <a:solidFill>
                  <a:schemeClr val="accent2"/>
                </a:solidFill>
                <a:latin typeface="Cambria" panose="02040503050406030204" pitchFamily="18" charset="0"/>
                <a:ea typeface="Cambria" panose="02040503050406030204" pitchFamily="18" charset="0"/>
              </a:rPr>
              <a:t>herald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Zion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Shout out loudly, O </a:t>
            </a:r>
            <a:r>
              <a:rPr lang="en-US" sz="2400" i="1" u="none" strike="noStrike" baseline="0" dirty="0">
                <a:solidFill>
                  <a:schemeClr val="accent2"/>
                </a:solidFill>
                <a:latin typeface="Cambria" panose="02040503050406030204" pitchFamily="18" charset="0"/>
                <a:ea typeface="Cambria" panose="02040503050406030204" pitchFamily="18" charset="0"/>
              </a:rPr>
              <a:t>herald Jerusalem</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Shout, don’t be afraid! Say to the towns of Judah, “</a:t>
            </a:r>
            <a:r>
              <a:rPr lang="en-US" sz="2400" i="1" u="none" strike="noStrike" baseline="0" dirty="0">
                <a:solidFill>
                  <a:schemeClr val="accent2"/>
                </a:solidFill>
                <a:latin typeface="Cambria" panose="02040503050406030204" pitchFamily="18" charset="0"/>
                <a:ea typeface="Cambria" panose="02040503050406030204" pitchFamily="18" charset="0"/>
              </a:rPr>
              <a:t>Here is your God!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318619"/>
            <a:ext cx="8706423" cy="5117501"/>
          </a:xfrm>
        </p:spPr>
        <p:txBody>
          <a:bodyPr>
            <a:normAutofit fontScale="92500" lnSpcReduction="10000"/>
          </a:bodyPr>
          <a:lstStyle/>
          <a:p>
            <a:r>
              <a:rPr lang="en-US" sz="4000" dirty="0"/>
              <a:t>The title “</a:t>
            </a:r>
            <a:r>
              <a:rPr lang="en-US" sz="4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herald</a:t>
            </a:r>
            <a:r>
              <a:rPr lang="en-US" sz="4000" dirty="0"/>
              <a:t>” that is used here of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Zion</a:t>
            </a:r>
            <a:r>
              <a:rPr lang="en-US" sz="4000" dirty="0"/>
              <a:t>” and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Jerusalem</a:t>
            </a:r>
            <a:r>
              <a:rPr lang="en-US" sz="4000" dirty="0"/>
              <a:t>”, is a term that could well be translated “bearer of good news.” </a:t>
            </a:r>
          </a:p>
          <a:p>
            <a:pPr algn="l" rtl="0"/>
            <a:r>
              <a:rPr lang="en-US" sz="4000" dirty="0"/>
              <a:t>But the message that is to be proclaimed is: “</a:t>
            </a:r>
            <a:r>
              <a:rPr lang="en-US" sz="4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Here is your God!</a:t>
            </a:r>
            <a:r>
              <a:rPr lang="en-US" sz="4000" dirty="0"/>
              <a:t>” </a:t>
            </a:r>
          </a:p>
          <a:p>
            <a:pPr algn="l" rtl="0"/>
            <a:r>
              <a:rPr lang="en-US" sz="4000" dirty="0"/>
              <a:t>The proclaimers are, as it were, to point directly to the one who has just appeared on the scene, and to exclaim: “Here he is! He is in your midst!”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lvl="0">
              <a:defRPr/>
            </a:pPr>
            <a:r>
              <a:rPr lang="en-US" sz="1600" dirty="0">
                <a:solidFill>
                  <a:prstClr val="white"/>
                </a:solidFill>
              </a:rPr>
              <a:t>Leupold,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600" dirty="0">
                <a:solidFill>
                  <a:prstClr val="white"/>
                </a:solidFill>
              </a:rPr>
              <a:t> –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600" dirty="0">
                <a:solidFill>
                  <a:prstClr val="white"/>
                </a:solidFill>
              </a:rPr>
              <a:t>2 (pp.27-28)</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69106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109492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40:10</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the </a:t>
            </a:r>
            <a:r>
              <a:rPr lang="en-US" sz="2400" i="1" u="none" strike="noStrike" baseline="0" dirty="0">
                <a:solidFill>
                  <a:schemeClr val="accent2"/>
                </a:solidFill>
                <a:latin typeface="Cambria" panose="02040503050406030204" pitchFamily="18" charset="0"/>
                <a:ea typeface="Cambria" panose="02040503050406030204" pitchFamily="18" charset="0"/>
              </a:rPr>
              <a:t>Sovereign LORD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comes as a </a:t>
            </a:r>
            <a:r>
              <a:rPr lang="en-US" sz="2400" i="1" u="none" strike="noStrike" baseline="0" dirty="0">
                <a:solidFill>
                  <a:schemeClr val="accent2"/>
                </a:solidFill>
                <a:latin typeface="Cambria" panose="02040503050406030204" pitchFamily="18" charset="0"/>
                <a:ea typeface="Cambria" panose="02040503050406030204" pitchFamily="18" charset="0"/>
              </a:rPr>
              <a:t>victorious </a:t>
            </a:r>
            <a:r>
              <a:rPr lang="en-US" sz="2400" i="1" dirty="0">
                <a:solidFill>
                  <a:schemeClr val="accent2"/>
                </a:solidFill>
                <a:latin typeface="Cambria" panose="02040503050406030204" pitchFamily="18" charset="0"/>
                <a:ea typeface="Cambria" panose="02040503050406030204" pitchFamily="18" charset="0"/>
              </a:rPr>
              <a:t>warrior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dirty="0">
                <a:solidFill>
                  <a:schemeClr val="accent2"/>
                </a:solidFill>
                <a:latin typeface="Cambria" panose="02040503050406030204" pitchFamily="18" charset="0"/>
                <a:ea typeface="Cambria" panose="02040503050406030204" pitchFamily="18" charset="0"/>
              </a:rPr>
              <a:t>his military power establishes his rule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his </a:t>
            </a:r>
            <a:r>
              <a:rPr lang="en-US" sz="2400" i="1" dirty="0">
                <a:solidFill>
                  <a:schemeClr val="accent2"/>
                </a:solidFill>
                <a:latin typeface="Cambria" panose="02040503050406030204" pitchFamily="18" charset="0"/>
                <a:ea typeface="Cambria" panose="02040503050406030204" pitchFamily="18" charset="0"/>
              </a:rPr>
              <a:t>reward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is with him; his </a:t>
            </a:r>
            <a:r>
              <a:rPr lang="en-US" sz="2400" i="1" dirty="0">
                <a:solidFill>
                  <a:schemeClr val="accent2"/>
                </a:solidFill>
                <a:latin typeface="Cambria" panose="02040503050406030204" pitchFamily="18" charset="0"/>
                <a:ea typeface="Cambria" panose="02040503050406030204" pitchFamily="18" charset="0"/>
              </a:rPr>
              <a:t>prize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goes before him.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1210264"/>
            <a:ext cx="8706423" cy="5278404"/>
          </a:xfrm>
        </p:spPr>
        <p:txBody>
          <a:bodyPr>
            <a:normAutofit fontScale="77500" lnSpcReduction="20000"/>
          </a:bodyPr>
          <a:lstStyle/>
          <a:p>
            <a:pPr algn="l" rtl="0"/>
            <a:r>
              <a:rPr lang="en-US" sz="4000" dirty="0"/>
              <a:t>Two figures are used to describe the “</a:t>
            </a:r>
            <a:r>
              <a:rPr lang="en-US" sz="4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Sovereign LORD</a:t>
            </a:r>
            <a:r>
              <a:rPr lang="en-US" sz="4000" dirty="0"/>
              <a:t>” who appears. </a:t>
            </a:r>
          </a:p>
          <a:p>
            <a:pPr algn="l" rtl="0"/>
            <a:r>
              <a:rPr lang="en-US" sz="4000" dirty="0"/>
              <a:t>First of all, he is a conquering hero, or a “</a:t>
            </a:r>
            <a:r>
              <a:rPr lang="en-US" sz="4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victorious warrior</a:t>
            </a:r>
            <a:r>
              <a:rPr lang="en-US" sz="4000" dirty="0"/>
              <a:t>.” </a:t>
            </a:r>
          </a:p>
          <a:p>
            <a:pPr algn="l" rtl="0"/>
            <a:r>
              <a:rPr lang="en-US" sz="4000" dirty="0"/>
              <a:t>The same thought is expressed by the statement “</a:t>
            </a:r>
            <a:r>
              <a:rPr lang="en-US" sz="4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his military power establishes his rule</a:t>
            </a:r>
            <a:r>
              <a:rPr lang="en-US" sz="4000" dirty="0"/>
              <a:t>.” </a:t>
            </a:r>
          </a:p>
          <a:p>
            <a:pPr algn="l" rtl="0"/>
            <a:r>
              <a:rPr lang="en-US" sz="4000" dirty="0"/>
              <a:t>But the statement now following adds a very significant thought: </a:t>
            </a:r>
          </a:p>
          <a:p>
            <a:pPr algn="l" rtl="0"/>
            <a:r>
              <a:rPr lang="en-US" sz="4000" dirty="0"/>
              <a:t>The “</a:t>
            </a:r>
            <a:r>
              <a:rPr lang="en-US" sz="4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reward</a:t>
            </a:r>
            <a:r>
              <a:rPr lang="en-US" sz="4000" dirty="0"/>
              <a:t>” or “</a:t>
            </a:r>
            <a:r>
              <a:rPr lang="en-US" sz="4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prize</a:t>
            </a:r>
            <a:r>
              <a:rPr lang="en-US" sz="4000" dirty="0"/>
              <a:t>” that this conquering hero brings </a:t>
            </a:r>
            <a:r>
              <a:rPr lang="en-US" sz="4000" b="1" i="1" dirty="0"/>
              <a:t>with him </a:t>
            </a:r>
            <a:r>
              <a:rPr lang="en-US" sz="4000" dirty="0"/>
              <a:t>is </a:t>
            </a:r>
            <a:r>
              <a:rPr lang="en-US" sz="4000" b="1" i="1" dirty="0"/>
              <a:t>his people</a:t>
            </a:r>
            <a:r>
              <a:rPr lang="en-US" sz="4000" dirty="0"/>
              <a:t>, whom he has regained as his own and delivered from the power of the enemy. </a:t>
            </a:r>
          </a:p>
          <a:p>
            <a:pPr algn="l" rtl="0"/>
            <a:r>
              <a:rPr lang="en-US" sz="4000" dirty="0"/>
              <a:t>The victor and those whom he has redeemed are both on the scene.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lvl="0">
              <a:defRPr/>
            </a:pPr>
            <a:r>
              <a:rPr lang="en-US" sz="1600" dirty="0">
                <a:solidFill>
                  <a:prstClr val="white"/>
                </a:solidFill>
              </a:rPr>
              <a:t>Leupold,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600" dirty="0">
                <a:solidFill>
                  <a:prstClr val="white"/>
                </a:solidFill>
              </a:rPr>
              <a:t> –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600" dirty="0">
                <a:solidFill>
                  <a:prstClr val="white"/>
                </a:solidFill>
              </a:rPr>
              <a:t>2 (pp.27-28)</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28910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0F7D930-7AE4-D22C-3C88-BE0E516600FB}"/>
              </a:ext>
            </a:extLst>
          </p:cNvPr>
          <p:cNvSpPr txBox="1">
            <a:spLocks/>
          </p:cNvSpPr>
          <p:nvPr/>
        </p:nvSpPr>
        <p:spPr>
          <a:xfrm>
            <a:off x="0" y="5"/>
            <a:ext cx="9144000" cy="8594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aseline="30000" dirty="0">
                <a:latin typeface="Cambria" panose="02040503050406030204" pitchFamily="18" charset="0"/>
                <a:ea typeface="Cambria" panose="02040503050406030204" pitchFamily="18" charset="0"/>
              </a:rPr>
              <a:t>40:11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Like a </a:t>
            </a:r>
            <a:r>
              <a:rPr lang="en-US" sz="2400" i="1" u="none" strike="noStrike" baseline="0" dirty="0">
                <a:solidFill>
                  <a:schemeClr val="accent2"/>
                </a:solidFill>
                <a:latin typeface="Cambria" panose="02040503050406030204" pitchFamily="18" charset="0"/>
                <a:ea typeface="Cambria" panose="02040503050406030204" pitchFamily="18" charset="0"/>
              </a:rPr>
              <a:t>shepherd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tends his flock; he gathers up the lambs with his arm; he carries them </a:t>
            </a:r>
            <a:r>
              <a:rPr lang="en-US" sz="2400" i="1" u="none" strike="noStrike" baseline="0" dirty="0">
                <a:solidFill>
                  <a:schemeClr val="accent2"/>
                </a:solidFill>
                <a:latin typeface="Cambria" panose="02040503050406030204" pitchFamily="18" charset="0"/>
                <a:ea typeface="Cambria" panose="02040503050406030204" pitchFamily="18" charset="0"/>
              </a:rPr>
              <a:t>close to his heart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a:t>
            </a:r>
            <a:r>
              <a:rPr lang="en-US" sz="2400" i="1" u="none" strike="noStrike" baseline="0" dirty="0">
                <a:solidFill>
                  <a:schemeClr val="accent2"/>
                </a:solidFill>
                <a:latin typeface="Cambria" panose="02040503050406030204" pitchFamily="18" charset="0"/>
                <a:ea typeface="Cambria" panose="02040503050406030204" pitchFamily="18" charset="0"/>
              </a:rPr>
              <a:t>leads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ewes along.</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18788" y="953643"/>
            <a:ext cx="8706423" cy="5535025"/>
          </a:xfrm>
        </p:spPr>
        <p:txBody>
          <a:bodyPr>
            <a:normAutofit lnSpcReduction="10000"/>
          </a:bodyPr>
          <a:lstStyle/>
          <a:p>
            <a:pPr algn="l" rtl="0"/>
            <a:r>
              <a:rPr lang="en-US" sz="2800" dirty="0"/>
              <a:t>As so often happens in Isaiah, the figure swiftly changes. </a:t>
            </a:r>
          </a:p>
          <a:p>
            <a:pPr algn="l" rtl="0"/>
            <a:r>
              <a:rPr lang="en-US" sz="2800" dirty="0"/>
              <a:t>Now it is the “</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shepherd</a:t>
            </a:r>
            <a:r>
              <a:rPr lang="en-US" sz="2800" dirty="0"/>
              <a:t>” who is approaching, a figure often used in the Old Testament to describe God’s relation to his people (cf. Mic 2:12; Jer 31:10; Ezek 34:11ff; Ps 78:52; 80:1). </a:t>
            </a:r>
          </a:p>
          <a:p>
            <a:r>
              <a:rPr lang="en-US" sz="2800" dirty="0"/>
              <a:t>His most tender care is reflected in the various activities that the Shepherd engages in for his flock: he “</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leads</a:t>
            </a:r>
            <a:r>
              <a:rPr lang="en-US" sz="2800" dirty="0"/>
              <a:t>” them rather than drives them. </a:t>
            </a:r>
          </a:p>
          <a:p>
            <a:pPr algn="l" rtl="0"/>
            <a:r>
              <a:rPr lang="en-US" sz="2800" dirty="0"/>
              <a:t>He gathers the newly-born lambs in his arms and carries them “</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close to his heart</a:t>
            </a:r>
            <a:r>
              <a:rPr lang="en-US" sz="2800" dirty="0"/>
              <a:t>”. </a:t>
            </a:r>
          </a:p>
          <a:p>
            <a:pPr algn="l" rtl="0"/>
            <a:r>
              <a:rPr lang="en-US" sz="2800" dirty="0"/>
              <a:t>These are the things that Zion is to proclaim throughout the cities of Judah. </a:t>
            </a:r>
          </a:p>
          <a:p>
            <a:pPr algn="l" rtl="0"/>
            <a:r>
              <a:rPr lang="en-US" sz="2800" dirty="0"/>
              <a:t>But she cannot proclaim them effectively unless she first appropriates them in faith.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38554"/>
          </a:xfrm>
          <a:prstGeom prst="rect">
            <a:avLst/>
          </a:prstGeom>
          <a:noFill/>
        </p:spPr>
        <p:txBody>
          <a:bodyPr wrap="square" rtlCol="0">
            <a:spAutoFit/>
          </a:bodyPr>
          <a:lstStyle/>
          <a:p>
            <a:pPr lvl="0">
              <a:defRPr/>
            </a:pPr>
            <a:r>
              <a:rPr lang="en-US" sz="1600" dirty="0">
                <a:solidFill>
                  <a:prstClr val="white"/>
                </a:solidFill>
              </a:rPr>
              <a:t>Leupold,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H. C.</a:t>
            </a:r>
            <a:r>
              <a:rPr lang="en-US" sz="1600" dirty="0">
                <a:solidFill>
                  <a:prstClr val="white"/>
                </a:solidFill>
              </a:rPr>
              <a:t> – </a:t>
            </a: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Exposition of Isaiah, Volume </a:t>
            </a:r>
            <a:r>
              <a:rPr lang="en-US" sz="1600" dirty="0">
                <a:solidFill>
                  <a:prstClr val="white"/>
                </a:solidFill>
              </a:rPr>
              <a:t>2 (pp. 28–29)</a:t>
            </a:r>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95762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look at the New Testament usage of </a:t>
            </a:r>
            <a:r>
              <a:rPr lang="en-US" sz="3600" dirty="0">
                <a:solidFill>
                  <a:srgbClr val="FFFF99"/>
                </a:solidFill>
              </a:rPr>
              <a:t>Isaiah 40:3-8 </a:t>
            </a:r>
            <a:r>
              <a:rPr lang="en-US" sz="3600" dirty="0"/>
              <a:t>which includes the following passages:</a:t>
            </a:r>
          </a:p>
          <a:p>
            <a:pPr lvl="1"/>
            <a:r>
              <a:rPr lang="en-US" sz="3200" dirty="0">
                <a:solidFill>
                  <a:srgbClr val="FFFF99"/>
                </a:solidFill>
              </a:rPr>
              <a:t>Matthew 3:3</a:t>
            </a:r>
          </a:p>
          <a:p>
            <a:pPr lvl="1"/>
            <a:r>
              <a:rPr lang="en-US" sz="3200" dirty="0">
                <a:solidFill>
                  <a:srgbClr val="FFFF99"/>
                </a:solidFill>
              </a:rPr>
              <a:t>Mark 1:2-3</a:t>
            </a:r>
          </a:p>
          <a:p>
            <a:pPr lvl="1"/>
            <a:r>
              <a:rPr lang="en-US" sz="3200" dirty="0">
                <a:solidFill>
                  <a:srgbClr val="FFFF99"/>
                </a:solidFill>
              </a:rPr>
              <a:t>Luke 3:4-6</a:t>
            </a:r>
          </a:p>
          <a:p>
            <a:pPr lvl="1"/>
            <a:r>
              <a:rPr lang="en-US" sz="3200" dirty="0">
                <a:solidFill>
                  <a:srgbClr val="FFFF99"/>
                </a:solidFill>
              </a:rPr>
              <a:t>John 1:23</a:t>
            </a:r>
          </a:p>
          <a:p>
            <a:pPr lvl="1"/>
            <a:r>
              <a:rPr lang="en-US" sz="3200" dirty="0">
                <a:solidFill>
                  <a:srgbClr val="FFFF99"/>
                </a:solidFill>
              </a:rPr>
              <a:t>1 Peter 1:24-25</a:t>
            </a:r>
          </a:p>
          <a:p>
            <a:endParaRPr lang="en-US" sz="3600" dirty="0"/>
          </a:p>
          <a:p>
            <a:pPr marL="0" indent="0">
              <a:buNone/>
            </a:pPr>
            <a:r>
              <a:rPr lang="en-US" dirty="0"/>
              <a:t> </a:t>
            </a:r>
          </a:p>
        </p:txBody>
      </p:sp>
    </p:spTree>
    <p:extLst>
      <p:ext uri="{BB962C8B-B14F-4D97-AF65-F5344CB8AC3E}">
        <p14:creationId xmlns:p14="http://schemas.microsoft.com/office/powerpoint/2010/main" val="22726444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1075684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lnSpcReduction="10000"/>
          </a:bodyPr>
          <a:lstStyle/>
          <a:p>
            <a:r>
              <a:rPr lang="en-US" sz="3200" dirty="0"/>
              <a:t>In our lesson today, we observed that true comfort consists in setting forth the entire truth concerning the people’s tragic and sinful condition and in causing them to see God as their only hope.</a:t>
            </a:r>
          </a:p>
          <a:p>
            <a:r>
              <a:rPr lang="en-US" sz="3200" dirty="0"/>
              <a:t>The New Testament writers seem to affirm this idea as well. For example, the Apostle Paul in his </a:t>
            </a:r>
            <a:r>
              <a:rPr lang="en-US" sz="3200" i="1" dirty="0"/>
              <a:t>magnum opus </a:t>
            </a:r>
            <a:r>
              <a:rPr lang="en-US" sz="3200" dirty="0"/>
              <a:t>on the Christian faith (the book of Romans) spends three chapters establishing that all men are sinful, before he introduces the idea of salvation by faith.</a:t>
            </a:r>
          </a:p>
          <a:p>
            <a:r>
              <a:rPr lang="en-US" sz="3200" dirty="0"/>
              <a:t>How should this idea impact how we think about our own relationship to God? And how might it impact our approach to evangelism?</a:t>
            </a:r>
          </a:p>
          <a:p>
            <a:endParaRPr lang="en-US" dirty="0"/>
          </a:p>
        </p:txBody>
      </p:sp>
    </p:spTree>
    <p:extLst>
      <p:ext uri="{BB962C8B-B14F-4D97-AF65-F5344CB8AC3E}">
        <p14:creationId xmlns:p14="http://schemas.microsoft.com/office/powerpoint/2010/main" val="32621481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a:bodyPr>
          <a:lstStyle/>
          <a:p>
            <a:r>
              <a:rPr lang="en-US" sz="3200" dirty="0"/>
              <a:t>In previous lessons we have talked about there being “layers” to the ideas that Isaiah presents.</a:t>
            </a:r>
          </a:p>
          <a:p>
            <a:r>
              <a:rPr lang="en-US" sz="3200" dirty="0"/>
              <a:t>Today’s text speaks of the coming of God to deliver his people. Do you see any layers to that coming in today’s text? If so what are they?</a:t>
            </a:r>
          </a:p>
          <a:p>
            <a:r>
              <a:rPr lang="en-US" sz="3200" dirty="0"/>
              <a:t>I see three:</a:t>
            </a:r>
          </a:p>
          <a:p>
            <a:pPr lvl="1"/>
            <a:r>
              <a:rPr lang="en-US" sz="2800" dirty="0"/>
              <a:t>The deliverance of the Israelites from Babylonian exile</a:t>
            </a:r>
          </a:p>
          <a:p>
            <a:pPr lvl="1"/>
            <a:r>
              <a:rPr lang="en-US" sz="2800" dirty="0"/>
              <a:t>The coming of Christ as announced by John the Baptist at the First Advent.</a:t>
            </a:r>
          </a:p>
          <a:p>
            <a:pPr lvl="1"/>
            <a:r>
              <a:rPr lang="en-US" sz="2800" dirty="0"/>
              <a:t>The Second Coming when the LORD returns with his people in tow and “every eye will see him”.</a:t>
            </a:r>
          </a:p>
          <a:p>
            <a:endParaRPr lang="en-US" dirty="0"/>
          </a:p>
        </p:txBody>
      </p:sp>
    </p:spTree>
    <p:extLst>
      <p:ext uri="{BB962C8B-B14F-4D97-AF65-F5344CB8AC3E}">
        <p14:creationId xmlns:p14="http://schemas.microsoft.com/office/powerpoint/2010/main" val="27017197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753494"/>
          </a:xfrm>
        </p:spPr>
        <p:txBody>
          <a:bodyPr>
            <a:noAutofit/>
          </a:bodyPr>
          <a:lstStyle/>
          <a:p>
            <a:r>
              <a:rPr lang="en-US" dirty="0"/>
              <a:t>Introduction to Isaiah 40-66</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33431" y="671083"/>
            <a:ext cx="8877137" cy="5937714"/>
          </a:xfrm>
        </p:spPr>
        <p:txBody>
          <a:bodyPr>
            <a:normAutofit lnSpcReduction="10000"/>
          </a:bodyPr>
          <a:lstStyle/>
          <a:p>
            <a:pPr marL="571500" indent="-342900">
              <a:spcBef>
                <a:spcPts val="600"/>
              </a:spcBef>
            </a:pPr>
            <a:r>
              <a:rPr lang="en-US" dirty="0"/>
              <a:t>When we turn from </a:t>
            </a:r>
            <a:r>
              <a:rPr lang="en-US" dirty="0">
                <a:solidFill>
                  <a:srgbClr val="FFFF99"/>
                </a:solidFill>
              </a:rPr>
              <a:t>chapter 39 </a:t>
            </a:r>
            <a:r>
              <a:rPr lang="en-US" dirty="0"/>
              <a:t>to </a:t>
            </a:r>
            <a:r>
              <a:rPr lang="en-US" dirty="0">
                <a:solidFill>
                  <a:srgbClr val="FFFF99"/>
                </a:solidFill>
              </a:rPr>
              <a:t>chapter 40</a:t>
            </a:r>
            <a:r>
              <a:rPr lang="en-US" dirty="0"/>
              <a:t> in the book of Isaiah, it’s as though we step out of the darkness of judgment into the light of salvation. </a:t>
            </a:r>
          </a:p>
          <a:p>
            <a:pPr marL="571500" indent="-342900">
              <a:spcBef>
                <a:spcPts val="600"/>
              </a:spcBef>
            </a:pPr>
            <a:r>
              <a:rPr lang="en-US" dirty="0"/>
              <a:t>The contrast is great, and yet it’s clear that </a:t>
            </a:r>
            <a:r>
              <a:rPr lang="en-US" dirty="0">
                <a:solidFill>
                  <a:srgbClr val="FFFF99"/>
                </a:solidFill>
              </a:rPr>
              <a:t>chapter 39 </a:t>
            </a:r>
            <a:r>
              <a:rPr lang="en-US" dirty="0"/>
              <a:t>is a </a:t>
            </a:r>
            <a:r>
              <a:rPr lang="en-US" b="1" i="1" dirty="0"/>
              <a:t>preparation</a:t>
            </a:r>
            <a:r>
              <a:rPr lang="en-US" dirty="0"/>
              <a:t> for </a:t>
            </a:r>
            <a:r>
              <a:rPr lang="en-US" dirty="0">
                <a:solidFill>
                  <a:srgbClr val="FFFF99"/>
                </a:solidFill>
              </a:rPr>
              <a:t>chapter 40</a:t>
            </a:r>
            <a:r>
              <a:rPr lang="en-US" dirty="0"/>
              <a:t>. </a:t>
            </a:r>
          </a:p>
          <a:p>
            <a:pPr marL="571500" indent="-342900">
              <a:spcBef>
                <a:spcPts val="600"/>
              </a:spcBef>
            </a:pPr>
            <a:r>
              <a:rPr lang="en-US" dirty="0"/>
              <a:t>In </a:t>
            </a:r>
            <a:r>
              <a:rPr lang="en-US" dirty="0">
                <a:solidFill>
                  <a:srgbClr val="FFFF99"/>
                </a:solidFill>
              </a:rPr>
              <a:t>chapter 39 </a:t>
            </a:r>
            <a:r>
              <a:rPr lang="en-US" dirty="0"/>
              <a:t>Babylon is prophesied to be the nation that would take God’s people into captivity. </a:t>
            </a:r>
          </a:p>
          <a:p>
            <a:pPr marL="571500" indent="-342900">
              <a:spcBef>
                <a:spcPts val="600"/>
              </a:spcBef>
            </a:pPr>
            <a:r>
              <a:rPr lang="en-US" dirty="0">
                <a:solidFill>
                  <a:srgbClr val="FFFF99"/>
                </a:solidFill>
              </a:rPr>
              <a:t>Chapter 39 </a:t>
            </a:r>
            <a:r>
              <a:rPr lang="en-US" dirty="0"/>
              <a:t>then </a:t>
            </a:r>
            <a:r>
              <a:rPr lang="en-US" b="1" i="1" dirty="0"/>
              <a:t>concludes</a:t>
            </a:r>
            <a:r>
              <a:rPr lang="en-US" dirty="0"/>
              <a:t> on this tragic note. </a:t>
            </a:r>
          </a:p>
          <a:p>
            <a:pPr marL="571500" indent="-342900">
              <a:spcBef>
                <a:spcPts val="600"/>
              </a:spcBef>
            </a:pPr>
            <a:r>
              <a:rPr lang="en-US" dirty="0"/>
              <a:t>There was to be “</a:t>
            </a:r>
            <a:r>
              <a:rPr lang="en-US" i="1" dirty="0">
                <a:solidFill>
                  <a:schemeClr val="accent2">
                    <a:lumMod val="60000"/>
                    <a:lumOff val="40000"/>
                  </a:schemeClr>
                </a:solidFill>
                <a:latin typeface="Cambria" panose="02040503050406030204" pitchFamily="18" charset="0"/>
                <a:ea typeface="Cambria" panose="02040503050406030204" pitchFamily="18" charset="0"/>
              </a:rPr>
              <a:t>peace and stability</a:t>
            </a:r>
            <a:r>
              <a:rPr lang="en-US" dirty="0"/>
              <a:t>” in Hezekiah’s lifetime (the period of Assyrian supremacy), but the </a:t>
            </a:r>
            <a:r>
              <a:rPr lang="en-US" b="1" i="1" dirty="0"/>
              <a:t>descendants</a:t>
            </a:r>
            <a:r>
              <a:rPr lang="en-US" dirty="0"/>
              <a:t> of Hezekiah would go into </a:t>
            </a:r>
            <a:r>
              <a:rPr lang="en-US" b="1" i="1" dirty="0"/>
              <a:t>exile</a:t>
            </a:r>
            <a:r>
              <a:rPr lang="en-US" dirty="0"/>
              <a:t>. </a:t>
            </a:r>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(p.17)</a:t>
            </a:r>
          </a:p>
        </p:txBody>
      </p:sp>
    </p:spTree>
    <p:extLst>
      <p:ext uri="{BB962C8B-B14F-4D97-AF65-F5344CB8AC3E}">
        <p14:creationId xmlns:p14="http://schemas.microsoft.com/office/powerpoint/2010/main" val="6543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934020"/>
          </a:xfrm>
        </p:spPr>
        <p:txBody>
          <a:bodyPr>
            <a:noAutofit/>
          </a:bodyPr>
          <a:lstStyle/>
          <a:p>
            <a:r>
              <a:rPr lang="en-US" dirty="0"/>
              <a:t>Introduction to Isaiah 40-66</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29507" y="804515"/>
            <a:ext cx="8877137" cy="5619833"/>
          </a:xfrm>
        </p:spPr>
        <p:txBody>
          <a:bodyPr>
            <a:normAutofit fontScale="77500" lnSpcReduction="20000"/>
          </a:bodyPr>
          <a:lstStyle/>
          <a:p>
            <a:pPr marL="571500" indent="-342900">
              <a:spcBef>
                <a:spcPts val="600"/>
              </a:spcBef>
            </a:pPr>
            <a:r>
              <a:rPr lang="en-US" sz="4400" dirty="0"/>
              <a:t>There had been earlier hints in the book of Isaiah that Babylon would be the power that would rise to oppose the theocracy of God’s people (cf. Isaiah 14:4-22).</a:t>
            </a:r>
          </a:p>
          <a:p>
            <a:pPr marL="571500" indent="-342900">
              <a:spcBef>
                <a:spcPts val="600"/>
              </a:spcBef>
            </a:pPr>
            <a:r>
              <a:rPr lang="en-US" sz="4400" dirty="0"/>
              <a:t>And subsequent history makes it clear that Babylon did indeed replace Assyria as the dominant Mesopotamian world power.</a:t>
            </a:r>
          </a:p>
          <a:p>
            <a:pPr marL="571500" indent="-342900">
              <a:spcBef>
                <a:spcPts val="600"/>
              </a:spcBef>
            </a:pPr>
            <a:r>
              <a:rPr lang="en-US" sz="4400" dirty="0"/>
              <a:t>And so we see later in the book of Daniel, Babylon is the “head of gold” (2:31-37) and the lion with eagle’s wings (7:4).</a:t>
            </a:r>
          </a:p>
          <a:p>
            <a:pPr marL="571500" indent="-342900">
              <a:spcBef>
                <a:spcPts val="600"/>
              </a:spcBef>
            </a:pPr>
            <a:r>
              <a:rPr lang="en-US" sz="4400" dirty="0"/>
              <a:t>Babylon is the first and greatest part of the human kingdom whose purpose was the overthrow of the people of God.</a:t>
            </a:r>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(p.17)</a:t>
            </a:r>
          </a:p>
        </p:txBody>
      </p:sp>
    </p:spTree>
    <p:extLst>
      <p:ext uri="{BB962C8B-B14F-4D97-AF65-F5344CB8AC3E}">
        <p14:creationId xmlns:p14="http://schemas.microsoft.com/office/powerpoint/2010/main" val="351781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934020"/>
          </a:xfrm>
        </p:spPr>
        <p:txBody>
          <a:bodyPr>
            <a:noAutofit/>
          </a:bodyPr>
          <a:lstStyle/>
          <a:p>
            <a:r>
              <a:rPr lang="en-US" dirty="0"/>
              <a:t>Introduction to Isaiah 40-66</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29507" y="1028209"/>
            <a:ext cx="8877137" cy="5396139"/>
          </a:xfrm>
        </p:spPr>
        <p:txBody>
          <a:bodyPr>
            <a:normAutofit fontScale="85000" lnSpcReduction="20000"/>
          </a:bodyPr>
          <a:lstStyle/>
          <a:p>
            <a:pPr marL="571500" indent="-342900">
              <a:spcBef>
                <a:spcPts val="600"/>
              </a:spcBef>
            </a:pPr>
            <a:r>
              <a:rPr lang="en-US" sz="4400" dirty="0">
                <a:solidFill>
                  <a:srgbClr val="FFFF99"/>
                </a:solidFill>
              </a:rPr>
              <a:t>Isaiah 40-66 </a:t>
            </a:r>
            <a:r>
              <a:rPr lang="en-US" sz="4400" dirty="0"/>
              <a:t>serves to </a:t>
            </a:r>
            <a:r>
              <a:rPr lang="en-US" sz="4400" b="1" i="1" dirty="0"/>
              <a:t>remedy</a:t>
            </a:r>
            <a:r>
              <a:rPr lang="en-US" sz="4400" dirty="0"/>
              <a:t> the dark picture that </a:t>
            </a:r>
            <a:r>
              <a:rPr lang="en-US" sz="4400" dirty="0">
                <a:solidFill>
                  <a:srgbClr val="FFFF99"/>
                </a:solidFill>
              </a:rPr>
              <a:t>chapter 39 </a:t>
            </a:r>
            <a:r>
              <a:rPr lang="en-US" sz="4400" dirty="0"/>
              <a:t>had created. </a:t>
            </a:r>
          </a:p>
          <a:p>
            <a:pPr marL="571500" indent="-342900">
              <a:spcBef>
                <a:spcPts val="600"/>
              </a:spcBef>
            </a:pPr>
            <a:r>
              <a:rPr lang="en-US" sz="4400" dirty="0"/>
              <a:t>These chapters see the people of God in human bondage, but they go far deeper and show that the people are really in </a:t>
            </a:r>
            <a:r>
              <a:rPr lang="en-US" sz="4400" b="1" i="1" dirty="0"/>
              <a:t>spiritual</a:t>
            </a:r>
            <a:r>
              <a:rPr lang="en-US" sz="4400" dirty="0"/>
              <a:t> bondage, subject to the taskmaster of their own </a:t>
            </a:r>
            <a:r>
              <a:rPr lang="en-US" sz="4400" b="1" i="1" dirty="0"/>
              <a:t>sin</a:t>
            </a:r>
            <a:r>
              <a:rPr lang="en-US" sz="4400" dirty="0"/>
              <a:t>. </a:t>
            </a:r>
          </a:p>
          <a:p>
            <a:pPr marL="571500" indent="-342900">
              <a:spcBef>
                <a:spcPts val="600"/>
              </a:spcBef>
            </a:pPr>
            <a:r>
              <a:rPr lang="en-US" sz="4400" dirty="0"/>
              <a:t>From this bondage there is to be a deliverer – the “</a:t>
            </a:r>
            <a:r>
              <a:rPr lang="en-US" sz="4400" i="1" dirty="0">
                <a:solidFill>
                  <a:srgbClr val="F4B183"/>
                </a:solidFill>
                <a:latin typeface="Cambria" panose="02040503050406030204" pitchFamily="18" charset="0"/>
                <a:ea typeface="Cambria" panose="02040503050406030204" pitchFamily="18" charset="0"/>
              </a:rPr>
              <a:t>servant</a:t>
            </a:r>
            <a:r>
              <a:rPr lang="en-US" sz="4400" dirty="0"/>
              <a:t>” of the LORD. </a:t>
            </a:r>
          </a:p>
          <a:p>
            <a:pPr marL="571500" indent="-342900">
              <a:spcBef>
                <a:spcPts val="600"/>
              </a:spcBef>
            </a:pPr>
            <a:r>
              <a:rPr lang="en-US" sz="4400" dirty="0"/>
              <a:t>As they face the future the people of God are assured that the LORD will be with them in all their troubles.</a:t>
            </a:r>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Volume 3: Chapters 40–66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(p.17)</a:t>
            </a:r>
          </a:p>
        </p:txBody>
      </p:sp>
    </p:spTree>
    <p:extLst>
      <p:ext uri="{BB962C8B-B14F-4D97-AF65-F5344CB8AC3E}">
        <p14:creationId xmlns:p14="http://schemas.microsoft.com/office/powerpoint/2010/main" val="10058524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149868"/>
            <a:ext cx="9144000" cy="3555136"/>
          </a:xfrm>
        </p:spPr>
        <p:txBody>
          <a:bodyPr>
            <a:noAutofit/>
          </a:bodyPr>
          <a:lstStyle/>
          <a:p>
            <a:pPr algn="ctr"/>
            <a:r>
              <a:rPr lang="en-US" sz="8800" dirty="0"/>
              <a:t>Today’s Text:</a:t>
            </a:r>
            <a:br>
              <a:rPr lang="en-US" sz="8800" dirty="0"/>
            </a:br>
            <a:br>
              <a:rPr lang="en-US" sz="8800" dirty="0"/>
            </a:br>
            <a:r>
              <a:rPr lang="en-US" dirty="0"/>
              <a:t>God’s Promised Deliverance</a:t>
            </a:r>
            <a:br>
              <a:rPr lang="en-US" dirty="0"/>
            </a:br>
            <a:r>
              <a:rPr lang="en-US" dirty="0"/>
              <a:t>Isaiah 40:1-11</a:t>
            </a:r>
            <a:endParaRPr lang="en-US" sz="8800" dirty="0"/>
          </a:p>
        </p:txBody>
      </p:sp>
    </p:spTree>
    <p:extLst>
      <p:ext uri="{BB962C8B-B14F-4D97-AF65-F5344CB8AC3E}">
        <p14:creationId xmlns:p14="http://schemas.microsoft.com/office/powerpoint/2010/main" val="3750901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714250"/>
          </a:xfrm>
        </p:spPr>
        <p:txBody>
          <a:bodyPr>
            <a:noAutofit/>
          </a:bodyPr>
          <a:lstStyle/>
          <a:p>
            <a:r>
              <a:rPr lang="en-US" sz="3600" dirty="0"/>
              <a:t>God’s Promised Deliverance (40:1-11)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019" y="714252"/>
            <a:ext cx="8959550" cy="5533494"/>
          </a:xfrm>
        </p:spPr>
        <p:txBody>
          <a:bodyPr>
            <a:normAutofit fontScale="70000" lnSpcReduction="20000"/>
          </a:bodyPr>
          <a:lstStyle/>
          <a:p>
            <a:pPr marL="571500" indent="-342900">
              <a:spcBef>
                <a:spcPts val="600"/>
              </a:spcBef>
            </a:pPr>
            <a:r>
              <a:rPr lang="en-US" sz="4400" dirty="0">
                <a:solidFill>
                  <a:srgbClr val="FFFF99"/>
                </a:solidFill>
              </a:rPr>
              <a:t>Isaiah 40:1-11</a:t>
            </a:r>
            <a:r>
              <a:rPr lang="en-US" sz="4400" dirty="0"/>
              <a:t> is often referred to as the “prologue” to the second half of the book of Isaiah.</a:t>
            </a:r>
            <a:r>
              <a:rPr kumimoji="0" lang="en-US" sz="4400" b="0" i="0" u="none" strike="noStrike" kern="1200" cap="none" spc="0" normalizeH="0" baseline="30000" noProof="0" dirty="0">
                <a:ln>
                  <a:noFill/>
                </a:ln>
                <a:solidFill>
                  <a:prstClr val="white"/>
                </a:solidFill>
                <a:effectLst/>
                <a:uLnTx/>
                <a:uFillTx/>
                <a:latin typeface="Calibri" panose="020F0502020204030204"/>
                <a:ea typeface="+mn-ea"/>
                <a:cs typeface="+mn-cs"/>
              </a:rPr>
              <a:t>1</a:t>
            </a:r>
            <a:endParaRPr lang="en-US" sz="4400" dirty="0"/>
          </a:p>
          <a:p>
            <a:pPr marL="571500" indent="-342900">
              <a:spcBef>
                <a:spcPts val="600"/>
              </a:spcBef>
            </a:pPr>
            <a:r>
              <a:rPr lang="en-US" sz="4400" dirty="0"/>
              <a:t>No longer is the prophetic message to be </a:t>
            </a:r>
            <a:r>
              <a:rPr lang="en-US" sz="4400" b="1" i="1" dirty="0"/>
              <a:t>primarily</a:t>
            </a:r>
            <a:r>
              <a:rPr lang="en-US" sz="4400" dirty="0"/>
              <a:t> one of judgment.</a:t>
            </a:r>
            <a:r>
              <a:rPr kumimoji="0" lang="en-US" sz="44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lang="en-US" sz="4400" dirty="0"/>
              <a:t> </a:t>
            </a:r>
          </a:p>
          <a:p>
            <a:pPr marL="571500" indent="-342900">
              <a:spcBef>
                <a:spcPts val="600"/>
              </a:spcBef>
            </a:pPr>
            <a:r>
              <a:rPr lang="en-US" sz="4400" dirty="0"/>
              <a:t>That point has been made and will be confirmed in the fires of the Exile.</a:t>
            </a:r>
            <a:r>
              <a:rPr kumimoji="0" lang="en-US" sz="44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lang="en-US" sz="4400" dirty="0"/>
              <a:t> </a:t>
            </a:r>
          </a:p>
          <a:p>
            <a:pPr marL="571500" indent="-342900">
              <a:spcBef>
                <a:spcPts val="600"/>
              </a:spcBef>
            </a:pPr>
            <a:r>
              <a:rPr lang="en-US" sz="4400" dirty="0"/>
              <a:t>Now, however, the message is to be one of </a:t>
            </a:r>
            <a:r>
              <a:rPr lang="en-US" sz="4400" b="1" i="1" dirty="0"/>
              <a:t>hope</a:t>
            </a:r>
            <a:r>
              <a:rPr lang="en-US" sz="4400" dirty="0"/>
              <a:t>.</a:t>
            </a:r>
            <a:r>
              <a:rPr kumimoji="0" lang="en-US" sz="44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lang="en-US" sz="4400" dirty="0"/>
              <a:t> </a:t>
            </a:r>
          </a:p>
          <a:p>
            <a:pPr marL="571500" indent="-342900">
              <a:spcBef>
                <a:spcPts val="600"/>
              </a:spcBef>
            </a:pPr>
            <a:r>
              <a:rPr lang="en-US" sz="4400" dirty="0"/>
              <a:t>This section is to encourage the exiles that their captivity is nearly over, and that their God will display both his power as a great “</a:t>
            </a:r>
            <a:r>
              <a:rPr lang="en-US" sz="4400" i="1" dirty="0">
                <a:solidFill>
                  <a:schemeClr val="accent2">
                    <a:lumMod val="60000"/>
                    <a:lumOff val="40000"/>
                  </a:schemeClr>
                </a:solidFill>
                <a:latin typeface="Cambria" panose="02040503050406030204" pitchFamily="18" charset="0"/>
                <a:ea typeface="Cambria" panose="02040503050406030204" pitchFamily="18" charset="0"/>
              </a:rPr>
              <a:t>warrior</a:t>
            </a:r>
            <a:r>
              <a:rPr lang="en-US" sz="4400" dirty="0"/>
              <a:t>” and his gentleness as a “</a:t>
            </a:r>
            <a:r>
              <a:rPr lang="en-US" sz="4500" i="1" dirty="0">
                <a:solidFill>
                  <a:schemeClr val="accent2">
                    <a:lumMod val="60000"/>
                    <a:lumOff val="40000"/>
                  </a:schemeClr>
                </a:solidFill>
                <a:latin typeface="Cambria" panose="02040503050406030204" pitchFamily="18" charset="0"/>
                <a:ea typeface="Cambria" panose="02040503050406030204" pitchFamily="18" charset="0"/>
              </a:rPr>
              <a:t>shepherd</a:t>
            </a:r>
            <a:r>
              <a:rPr lang="en-US" sz="4400" dirty="0"/>
              <a:t>” to bring them home.</a:t>
            </a:r>
            <a:r>
              <a:rPr lang="en-US" sz="4400" baseline="30000" dirty="0"/>
              <a:t>2</a:t>
            </a:r>
            <a:r>
              <a:rPr lang="en-US" sz="4400" dirty="0"/>
              <a:t> </a:t>
            </a:r>
          </a:p>
          <a:p>
            <a:pPr marL="571500" indent="-342900">
              <a:spcBef>
                <a:spcPts val="600"/>
              </a:spcBef>
            </a:pPr>
            <a:r>
              <a:rPr lang="en-US" sz="4400" dirty="0"/>
              <a:t>They need not doubt this deliverance, for the word of our God endures forever: once he has declared it, it </a:t>
            </a:r>
            <a:r>
              <a:rPr lang="en-US" sz="4400" b="1" i="1" dirty="0"/>
              <a:t>will</a:t>
            </a:r>
            <a:r>
              <a:rPr lang="en-US" sz="4400" dirty="0"/>
              <a:t> happen.</a:t>
            </a:r>
            <a:r>
              <a:rPr lang="en-US" sz="4400" baseline="30000" dirty="0"/>
              <a:t>2</a:t>
            </a:r>
            <a:endParaRPr lang="en-US" sz="4400" dirty="0"/>
          </a:p>
        </p:txBody>
      </p:sp>
      <p:sp>
        <p:nvSpPr>
          <p:cNvPr id="4" name="TextBox 3">
            <a:extLst>
              <a:ext uri="{FF2B5EF4-FFF2-40B4-BE49-F238E27FC236}">
                <a16:creationId xmlns:a16="http://schemas.microsoft.com/office/drawing/2014/main" id="{491AF8F3-CBB7-52CF-1C18-DC1FB0362DD9}"/>
              </a:ext>
            </a:extLst>
          </p:cNvPr>
          <p:cNvSpPr txBox="1"/>
          <p:nvPr/>
        </p:nvSpPr>
        <p:spPr>
          <a:xfrm>
            <a:off x="0" y="6212426"/>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lang="en-US" baseline="30000" dirty="0">
                <a:solidFill>
                  <a:prstClr val="white"/>
                </a:solidFill>
              </a:rPr>
              <a: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444)</a:t>
            </a:r>
          </a:p>
          <a:p>
            <a:pPr>
              <a:defRPr/>
            </a:pPr>
            <a:r>
              <a:rPr lang="en-US" baseline="30000" dirty="0">
                <a:solidFill>
                  <a:prstClr val="white"/>
                </a:solidFill>
              </a:rPr>
              <a:t>2 </a:t>
            </a: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3284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24135"/>
          </a:xfrm>
        </p:spPr>
        <p:txBody>
          <a:bodyPr>
            <a:noAutofit/>
          </a:bodyPr>
          <a:lstStyle/>
          <a:p>
            <a:r>
              <a:rPr lang="en-US" sz="3600" dirty="0"/>
              <a:t>God’s Promised Deliverance (40:1-11)</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29507" y="824137"/>
            <a:ext cx="8877137" cy="5725793"/>
          </a:xfrm>
        </p:spPr>
        <p:txBody>
          <a:bodyPr>
            <a:normAutofit lnSpcReduction="10000"/>
          </a:bodyPr>
          <a:lstStyle/>
          <a:p>
            <a:pPr marL="571500" indent="-342900">
              <a:spcBef>
                <a:spcPts val="600"/>
              </a:spcBef>
            </a:pPr>
            <a:r>
              <a:rPr lang="en-US" sz="4400" dirty="0"/>
              <a:t>I will be covering today’s text in </a:t>
            </a:r>
            <a:r>
              <a:rPr lang="en-US" sz="4400" b="1" i="1" dirty="0"/>
              <a:t>four</a:t>
            </a:r>
            <a:r>
              <a:rPr lang="en-US" sz="4400" dirty="0"/>
              <a:t> sections:</a:t>
            </a:r>
          </a:p>
          <a:p>
            <a:pPr marL="914400" lvl="1" indent="-342900">
              <a:spcBef>
                <a:spcPts val="600"/>
              </a:spcBef>
            </a:pPr>
            <a:r>
              <a:rPr lang="en-US" sz="4000" dirty="0"/>
              <a:t>Comfort for God’s Afflicted People </a:t>
            </a:r>
            <a:r>
              <a:rPr lang="en-US" sz="4000" dirty="0">
                <a:solidFill>
                  <a:srgbClr val="FFFF99"/>
                </a:solidFill>
              </a:rPr>
              <a:t>(40:1-2)</a:t>
            </a:r>
          </a:p>
          <a:p>
            <a:pPr marL="914400" lvl="1" indent="-342900">
              <a:spcBef>
                <a:spcPts val="600"/>
              </a:spcBef>
            </a:pPr>
            <a:r>
              <a:rPr lang="en-US" sz="4000" dirty="0"/>
              <a:t>A Call to Make Ready the Way for the Lord </a:t>
            </a:r>
            <a:r>
              <a:rPr lang="en-US" sz="4000" dirty="0">
                <a:solidFill>
                  <a:srgbClr val="FFFF99"/>
                </a:solidFill>
              </a:rPr>
              <a:t>(40:3-5)</a:t>
            </a:r>
          </a:p>
          <a:p>
            <a:pPr marL="914400" lvl="1" indent="-342900">
              <a:spcBef>
                <a:spcPts val="600"/>
              </a:spcBef>
            </a:pPr>
            <a:r>
              <a:rPr lang="en-US" sz="4000" dirty="0"/>
              <a:t>The Frailty of Man and the Enduring Character of God’s Word </a:t>
            </a:r>
            <a:r>
              <a:rPr lang="en-US" sz="4000" dirty="0">
                <a:solidFill>
                  <a:srgbClr val="FFFF99"/>
                </a:solidFill>
              </a:rPr>
              <a:t>(40:6-8)</a:t>
            </a:r>
          </a:p>
          <a:p>
            <a:pPr marL="914400" lvl="1" indent="-342900">
              <a:spcBef>
                <a:spcPts val="600"/>
              </a:spcBef>
            </a:pPr>
            <a:r>
              <a:rPr lang="en-US" sz="4000" dirty="0"/>
              <a:t>Zion’s Proclamation: God Has Come to Her </a:t>
            </a:r>
            <a:r>
              <a:rPr lang="en-US" sz="4000" dirty="0">
                <a:solidFill>
                  <a:srgbClr val="FFFF99"/>
                </a:solidFill>
              </a:rPr>
              <a:t>(40:9-11)</a:t>
            </a:r>
          </a:p>
        </p:txBody>
      </p:sp>
      <p:sp>
        <p:nvSpPr>
          <p:cNvPr id="4" name="TextBox 3">
            <a:extLst>
              <a:ext uri="{FF2B5EF4-FFF2-40B4-BE49-F238E27FC236}">
                <a16:creationId xmlns:a16="http://schemas.microsoft.com/office/drawing/2014/main" id="{491AF8F3-CBB7-52CF-1C18-DC1FB0362DD9}"/>
              </a:ext>
            </a:extLst>
          </p:cNvPr>
          <p:cNvSpPr txBox="1"/>
          <p:nvPr/>
        </p:nvSpPr>
        <p:spPr>
          <a:xfrm>
            <a:off x="0" y="6488668"/>
            <a:ext cx="9144000" cy="369332"/>
          </a:xfrm>
          <a:prstGeom prst="rect">
            <a:avLst/>
          </a:prstGeom>
          <a:noFill/>
        </p:spPr>
        <p:txBody>
          <a:bodyPr wrap="square" rtlCol="0">
            <a:spAutoFit/>
          </a:bodyPr>
          <a:lstStyle/>
          <a:p>
            <a:pPr lvl="0">
              <a:defRPr/>
            </a:pPr>
            <a:r>
              <a:rPr lang="en-US" dirty="0">
                <a:solidFill>
                  <a:prstClr val="white"/>
                </a:solidFill>
              </a:rPr>
              <a:t>Leupold,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H. C. Exposition of Isaiah, Volume </a:t>
            </a:r>
            <a:r>
              <a:rPr lang="en-US" dirty="0">
                <a:solidFill>
                  <a:prstClr val="white"/>
                </a:solidFill>
              </a:rPr>
              <a:t>2</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2797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151907</TotalTime>
  <Words>4367</Words>
  <Application>Microsoft Office PowerPoint</Application>
  <PresentationFormat>On-screen Show (4:3)</PresentationFormat>
  <Paragraphs>209</Paragraphs>
  <Slides>36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36</vt:i4>
      </vt:variant>
    </vt:vector>
  </HeadingPairs>
  <TitlesOfParts>
    <vt:vector size="43"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Introduction to Isaiah 40-66</vt:lpstr>
      <vt:lpstr>Introduction to Isaiah 40-66</vt:lpstr>
      <vt:lpstr>Introduction to Isaiah 40-66</vt:lpstr>
      <vt:lpstr>Introduction to Isaiah 40-66</vt:lpstr>
      <vt:lpstr>Today’s Text:  God’s Promised Deliverance Isaiah 40:1-11</vt:lpstr>
      <vt:lpstr>God’s Promised Deliverance (40:1-11)</vt:lpstr>
      <vt:lpstr>God’s Promised Deliverance (40:1-11)</vt:lpstr>
      <vt:lpstr>Comfort for God’s Afflicted People (40:1-2)</vt:lpstr>
      <vt:lpstr>PowerPoint Presentation</vt:lpstr>
      <vt:lpstr>PowerPoint Presentation</vt:lpstr>
      <vt:lpstr>PowerPoint Presentation</vt:lpstr>
      <vt:lpstr>A Call to Make Ready the Way for the Lord (40:3-5)</vt:lpstr>
      <vt:lpstr>PowerPoint Presentation</vt:lpstr>
      <vt:lpstr>PowerPoint Presentation</vt:lpstr>
      <vt:lpstr>PowerPoint Presentation</vt:lpstr>
      <vt:lpstr>PowerPoint Presentation</vt:lpstr>
      <vt:lpstr>PowerPoint Presentation</vt:lpstr>
      <vt:lpstr>PowerPoint Presentation</vt:lpstr>
      <vt:lpstr>The Frailty of Man and the Enduring Character of God’s Word (40:6-8)</vt:lpstr>
      <vt:lpstr>PowerPoint Presentation</vt:lpstr>
      <vt:lpstr>PowerPoint Presentation</vt:lpstr>
      <vt:lpstr>PowerPoint Presentation</vt:lpstr>
      <vt:lpstr>PowerPoint Presentation</vt:lpstr>
      <vt:lpstr>PowerPoint Presentation</vt:lpstr>
      <vt:lpstr>Zion’s Proclamation: God Has Come to Her (40:9-11)</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1991</cp:revision>
  <cp:lastPrinted>2023-11-05T15:01:51Z</cp:lastPrinted>
  <dcterms:created xsi:type="dcterms:W3CDTF">2022-12-04T03:23:23Z</dcterms:created>
  <dcterms:modified xsi:type="dcterms:W3CDTF">2023-11-05T15:08:45Z</dcterms:modified>
</cp:coreProperties>
</file>