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5"/>
  </p:notesMasterIdLst>
  <p:handoutMasterIdLst>
    <p:handoutMasterId r:id="rId36"/>
  </p:handoutMasterIdLst>
  <p:sldIdLst>
    <p:sldId id="4770" r:id="rId3"/>
    <p:sldId id="4787" r:id="rId4"/>
    <p:sldId id="4772" r:id="rId5"/>
    <p:sldId id="4789" r:id="rId6"/>
    <p:sldId id="4790" r:id="rId7"/>
    <p:sldId id="272" r:id="rId8"/>
    <p:sldId id="4791" r:id="rId9"/>
    <p:sldId id="4804" r:id="rId10"/>
    <p:sldId id="4788" r:id="rId11"/>
    <p:sldId id="4793" r:id="rId12"/>
    <p:sldId id="4794" r:id="rId13"/>
    <p:sldId id="4795" r:id="rId14"/>
    <p:sldId id="4796" r:id="rId15"/>
    <p:sldId id="4805" r:id="rId16"/>
    <p:sldId id="4799" r:id="rId17"/>
    <p:sldId id="4807" r:id="rId18"/>
    <p:sldId id="4808" r:id="rId19"/>
    <p:sldId id="4798" r:id="rId20"/>
    <p:sldId id="4801" r:id="rId21"/>
    <p:sldId id="4810" r:id="rId22"/>
    <p:sldId id="4803" r:id="rId23"/>
    <p:sldId id="4811" r:id="rId24"/>
    <p:sldId id="4812" r:id="rId25"/>
    <p:sldId id="4813" r:id="rId26"/>
    <p:sldId id="4815" r:id="rId27"/>
    <p:sldId id="4816" r:id="rId28"/>
    <p:sldId id="4817" r:id="rId29"/>
    <p:sldId id="4818" r:id="rId30"/>
    <p:sldId id="4820" r:id="rId31"/>
    <p:sldId id="4802" r:id="rId32"/>
    <p:sldId id="4821" r:id="rId33"/>
    <p:sldId id="4822"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0000FF"/>
    <a:srgbClr val="FFFF99"/>
    <a:srgbClr val="9999FF"/>
    <a:srgbClr val="000066"/>
    <a:srgbClr val="333399"/>
    <a:srgbClr val="6600FF"/>
    <a:srgbClr val="6600CC"/>
    <a:srgbClr val="FFF4E7"/>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7" autoAdjust="0"/>
    <p:restoredTop sz="94636" autoAdjust="0"/>
  </p:normalViewPr>
  <p:slideViewPr>
    <p:cSldViewPr snapToGrid="0">
      <p:cViewPr varScale="1">
        <p:scale>
          <a:sx n="153" d="100"/>
          <a:sy n="153" d="100"/>
        </p:scale>
        <p:origin x="556" y="104"/>
      </p:cViewPr>
      <p:guideLst/>
    </p:cSldViewPr>
  </p:slideViewPr>
  <p:notesTextViewPr>
    <p:cViewPr>
      <p:scale>
        <a:sx n="1" d="1"/>
        <a:sy n="1" d="1"/>
      </p:scale>
      <p:origin x="0" y="0"/>
    </p:cViewPr>
  </p:notesTextViewPr>
  <p:sorterViewPr>
    <p:cViewPr>
      <p:scale>
        <a:sx n="100" d="100"/>
        <a:sy n="100" d="100"/>
      </p:scale>
      <p:origin x="0" y="-47284"/>
    </p:cViewPr>
  </p:sorter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1/16/2024</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1/16/2024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09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00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00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58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8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20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0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10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957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87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09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26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98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89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99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02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65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1/16/2024</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jesuswalk.com/isaiah/maps/cush-egypt-1317x1500x300.jpg"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britannica.com/place/Saba-ancient-kingdom-Arabi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995510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217812"/>
          </a:xfrm>
        </p:spPr>
        <p:txBody>
          <a:bodyPr>
            <a:noAutofit/>
          </a:bodyPr>
          <a:lstStyle/>
          <a:p>
            <a:r>
              <a:rPr lang="en-US" sz="4400" dirty="0">
                <a:effectLst>
                  <a:outerShdw blurRad="38100" dist="38100" dir="2700000" algn="tl">
                    <a:srgbClr val="000000"/>
                  </a:outerShdw>
                </a:effectLst>
              </a:rPr>
              <a:t>Isaiah Responds to What the LORD Has Said (45:15–17)</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1379913"/>
            <a:ext cx="8822817" cy="5187142"/>
          </a:xfrm>
        </p:spPr>
        <p:txBody>
          <a:bodyPr>
            <a:normAutofit fontScale="77500" lnSpcReduction="20000"/>
          </a:bodyPr>
          <a:lstStyle/>
          <a:p>
            <a:r>
              <a:rPr lang="en-US" sz="3600" dirty="0">
                <a:effectLst>
                  <a:outerShdw blurRad="38100" dist="38100" dir="2700000" algn="tl">
                    <a:srgbClr val="000000"/>
                  </a:outerShdw>
                </a:effectLst>
              </a:rPr>
              <a:t>Isaiah’s response is like a gasp of amazement at the seeming audacity of what God has just proclaimed! </a:t>
            </a:r>
          </a:p>
          <a:p>
            <a:r>
              <a:rPr lang="en-US" sz="3600" dirty="0">
                <a:effectLst>
                  <a:outerShdw blurRad="38100" dist="38100" dir="2700000" algn="tl">
                    <a:srgbClr val="000000"/>
                  </a:outerShdw>
                </a:effectLst>
              </a:rPr>
              <a:t>No one who saw the captives from Judah struggling to rebuild their shattered lives in Babylon would have ever guessed their significance. </a:t>
            </a:r>
          </a:p>
          <a:p>
            <a:r>
              <a:rPr lang="en-US" sz="3600" dirty="0">
                <a:effectLst>
                  <a:outerShdw blurRad="38100" dist="38100" dir="2700000" algn="tl">
                    <a:srgbClr val="000000"/>
                  </a:outerShdw>
                </a:effectLst>
              </a:rPr>
              <a:t>They were </a:t>
            </a:r>
            <a:r>
              <a:rPr lang="en-US" sz="3600" b="1" i="1" dirty="0">
                <a:effectLst>
                  <a:outerShdw blurRad="38100" dist="38100" dir="2700000" algn="tl">
                    <a:srgbClr val="000000"/>
                  </a:outerShdw>
                </a:effectLst>
              </a:rPr>
              <a:t>not</a:t>
            </a:r>
            <a:r>
              <a:rPr lang="en-US" sz="3600" dirty="0">
                <a:effectLst>
                  <a:outerShdw blurRad="38100" dist="38100" dir="2700000" algn="tl">
                    <a:srgbClr val="000000"/>
                  </a:outerShdw>
                </a:effectLst>
              </a:rPr>
              <a:t> a nation – scarcely even the </a:t>
            </a:r>
            <a:r>
              <a:rPr lang="en-US" sz="3600" b="1" i="1" dirty="0">
                <a:effectLst>
                  <a:outerShdw blurRad="38100" dist="38100" dir="2700000" algn="tl">
                    <a:srgbClr val="000000"/>
                  </a:outerShdw>
                </a:effectLst>
              </a:rPr>
              <a:t>remnant</a:t>
            </a:r>
            <a:r>
              <a:rPr lang="en-US" sz="3600" dirty="0">
                <a:effectLst>
                  <a:outerShdw blurRad="38100" dist="38100" dir="2700000" algn="tl">
                    <a:srgbClr val="000000"/>
                  </a:outerShdw>
                </a:effectLst>
              </a:rPr>
              <a:t> of one, since all their national institutions had been destroyed. </a:t>
            </a:r>
          </a:p>
          <a:p>
            <a:r>
              <a:rPr lang="en-US" sz="3600" dirty="0">
                <a:effectLst>
                  <a:outerShdw blurRad="38100" dist="38100" dir="2700000" algn="tl">
                    <a:srgbClr val="000000"/>
                  </a:outerShdw>
                </a:effectLst>
              </a:rPr>
              <a:t>God’s purposes, for the present, were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hidden</a:t>
            </a:r>
            <a:r>
              <a:rPr lang="en-US" sz="3600" dirty="0">
                <a:effectLst>
                  <a:outerShdw blurRad="38100" dist="38100" dir="2700000" algn="tl">
                    <a:srgbClr val="000000"/>
                  </a:outerShdw>
                </a:effectLst>
              </a:rPr>
              <a:t>” in them, but would one day become visible. </a:t>
            </a:r>
          </a:p>
          <a:p>
            <a:r>
              <a:rPr lang="en-US" sz="3600" dirty="0">
                <a:effectLst>
                  <a:outerShdw blurRad="38100" dist="38100" dir="2700000" algn="tl">
                    <a:srgbClr val="000000"/>
                  </a:outerShdw>
                </a:effectLst>
              </a:rPr>
              <a:t>Then the tables will be completely turned.</a:t>
            </a:r>
          </a:p>
          <a:p>
            <a:r>
              <a:rPr lang="en-US" sz="3600" dirty="0">
                <a:effectLst>
                  <a:outerShdw blurRad="38100" dist="38100" dir="2700000" algn="tl">
                    <a:srgbClr val="000000"/>
                  </a:outerShdw>
                </a:effectLst>
              </a:rPr>
              <a:t>Idolaters, presently so powerful, will be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ashamed and embarrassed</a:t>
            </a:r>
            <a:r>
              <a:rPr lang="en-US" sz="3600" dirty="0">
                <a:effectLst>
                  <a:outerShdw blurRad="38100" dist="38100" dir="2700000" algn="tl">
                    <a:srgbClr val="000000"/>
                  </a:outerShdw>
                </a:effectLst>
              </a:rPr>
              <a:t>”, while God’s people, presently weak and insignificant, will be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delivered once and for all by the LORD</a:t>
            </a:r>
            <a:r>
              <a:rPr lang="en-US" sz="3600" dirty="0">
                <a:effectLst>
                  <a:outerShdw blurRad="38100" dist="38100" dir="2700000" algn="tl">
                    <a:srgbClr val="000000"/>
                  </a:outerShdw>
                </a:effectLst>
              </a:rPr>
              <a:t>”. </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(pp. 185-186).</a:t>
            </a:r>
          </a:p>
        </p:txBody>
      </p:sp>
    </p:spTree>
    <p:extLst>
      <p:ext uri="{BB962C8B-B14F-4D97-AF65-F5344CB8AC3E}">
        <p14:creationId xmlns:p14="http://schemas.microsoft.com/office/powerpoint/2010/main" val="1098572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34684"/>
          </a:xfrm>
        </p:spPr>
        <p:txBody>
          <a:bodyPr>
            <a:noAutofit/>
          </a:bodyPr>
          <a:lstStyle/>
          <a:p>
            <a:r>
              <a:rPr lang="en-US" sz="4400" dirty="0">
                <a:effectLst>
                  <a:outerShdw blurRad="38100" dist="38100" dir="2700000" algn="tl">
                    <a:srgbClr val="000000"/>
                  </a:outerShdw>
                </a:effectLst>
              </a:rPr>
              <a:t>Isaiah Responds to What the LORD Has Said (45:15–17)</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1371599"/>
            <a:ext cx="8822817" cy="5195455"/>
          </a:xfrm>
        </p:spPr>
        <p:txBody>
          <a:bodyPr>
            <a:normAutofit fontScale="85000" lnSpcReduction="20000"/>
          </a:bodyPr>
          <a:lstStyle/>
          <a:p>
            <a:r>
              <a:rPr lang="en-US" sz="3600" dirty="0">
                <a:effectLst>
                  <a:outerShdw blurRad="38100" dist="38100" dir="2700000" algn="tl">
                    <a:srgbClr val="000000"/>
                  </a:outerShdw>
                </a:effectLst>
              </a:rPr>
              <a:t>Jesus later made the same point in his teaching about the kingdom of God: It is like a treasure in a field (Mat 13:44), or yeast in flour (Mat 13:33),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hidden</a:t>
            </a:r>
            <a:r>
              <a:rPr lang="en-US" sz="3600" dirty="0">
                <a:effectLst>
                  <a:outerShdw blurRad="38100" dist="38100" dir="2700000" algn="tl">
                    <a:srgbClr val="000000"/>
                  </a:outerShdw>
                </a:effectLst>
              </a:rPr>
              <a:t>” from view, but destined to </a:t>
            </a:r>
            <a:r>
              <a:rPr lang="en-US" sz="3600" b="1" i="1" dirty="0">
                <a:effectLst>
                  <a:outerShdw blurRad="38100" dist="38100" dir="2700000" algn="tl">
                    <a:srgbClr val="000000"/>
                  </a:outerShdw>
                </a:effectLst>
              </a:rPr>
              <a:t>eventually</a:t>
            </a:r>
            <a:r>
              <a:rPr lang="en-US" sz="3600" dirty="0">
                <a:effectLst>
                  <a:outerShdw blurRad="38100" dist="38100" dir="2700000" algn="tl">
                    <a:srgbClr val="000000"/>
                  </a:outerShdw>
                </a:effectLst>
              </a:rPr>
              <a:t> dwarf everything else into insignificance. </a:t>
            </a:r>
          </a:p>
          <a:p>
            <a:r>
              <a:rPr lang="en-US" sz="3600" dirty="0">
                <a:effectLst>
                  <a:outerShdw blurRad="38100" dist="38100" dir="2700000" algn="tl">
                    <a:srgbClr val="000000"/>
                  </a:outerShdw>
                </a:effectLst>
              </a:rPr>
              <a:t>As he says in Mat 5:5 –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Blessed are the meek [i.e. God’s people], for they will </a:t>
            </a:r>
            <a:r>
              <a:rPr lang="en-US" sz="3600" b="1"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inherit the earth</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Or as Paul put it,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Or do you not know that the </a:t>
            </a:r>
            <a:r>
              <a:rPr lang="en-US" sz="3600" b="1"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saints</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will judge the </a:t>
            </a:r>
            <a:r>
              <a:rPr lang="en-US" sz="3600" b="1"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world</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sz="3600" dirty="0">
                <a:effectLst>
                  <a:outerShdw blurRad="38100" dist="38100" dir="2700000" algn="tl">
                    <a:srgbClr val="000000"/>
                  </a:outerShdw>
                </a:effectLst>
              </a:rPr>
              <a:t>” (1Co 6:2) </a:t>
            </a:r>
          </a:p>
          <a:p>
            <a:r>
              <a:rPr lang="en-US" sz="3600" dirty="0">
                <a:effectLst>
                  <a:outerShdw blurRad="38100" dist="38100" dir="2700000" algn="tl">
                    <a:srgbClr val="000000"/>
                  </a:outerShdw>
                </a:effectLst>
              </a:rPr>
              <a:t>It is something we do well to remember in our own day, when we might be tempted to lose heart at the “hiddenness” of God. </a:t>
            </a:r>
          </a:p>
          <a:p>
            <a:r>
              <a:rPr lang="en-US" sz="3600" dirty="0">
                <a:effectLst>
                  <a:outerShdw blurRad="38100" dist="38100" dir="2700000" algn="tl">
                    <a:srgbClr val="000000"/>
                  </a:outerShdw>
                </a:effectLst>
              </a:rPr>
              <a:t>Things are not always as they seem!</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(pp. 185-186).</a:t>
            </a:r>
          </a:p>
        </p:txBody>
      </p:sp>
    </p:spTree>
    <p:extLst>
      <p:ext uri="{BB962C8B-B14F-4D97-AF65-F5344CB8AC3E}">
        <p14:creationId xmlns:p14="http://schemas.microsoft.com/office/powerpoint/2010/main" val="19868732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727365"/>
          </a:xfrm>
        </p:spPr>
        <p:txBody>
          <a:bodyPr>
            <a:noAutofit/>
          </a:bodyPr>
          <a:lstStyle/>
          <a:p>
            <a:pPr marL="458788" indent="-458788"/>
            <a:r>
              <a:rPr lang="en-US" sz="4000" b="1" dirty="0">
                <a:effectLst>
                  <a:outerShdw blurRad="38100" dist="38100" dir="2700000" algn="tl">
                    <a:srgbClr val="000000"/>
                  </a:outerShdw>
                </a:effectLst>
              </a:rPr>
              <a:t>The LORD Speaks Again (45:18-24a)</a:t>
            </a:r>
            <a:endParaRPr lang="en-US" sz="4000"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97367" y="947651"/>
            <a:ext cx="8948522" cy="5877100"/>
          </a:xfrm>
        </p:spPr>
        <p:txBody>
          <a:bodyPr>
            <a:normAutofit/>
          </a:bodyPr>
          <a:lstStyle/>
          <a:p>
            <a:pPr marL="0" indent="0">
              <a:buNone/>
            </a:pP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45:18</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For this is what the LORD says, the one who created the sky— he is the true God, the one who formed the earth and made it; he established it, he did not create it without order, he formed it to be inhabited: “I am the LORD, I have no peer. </a:t>
            </a: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19</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 have not spoken in secret, in some hidden place. I did not tell Jacob’s descendants, ‘Seek me in vain!’ I am the LORD, the one who speaks honestly, who makes reliable announcements. </a:t>
            </a:r>
          </a:p>
        </p:txBody>
      </p:sp>
    </p:spTree>
    <p:extLst>
      <p:ext uri="{BB962C8B-B14F-4D97-AF65-F5344CB8AC3E}">
        <p14:creationId xmlns:p14="http://schemas.microsoft.com/office/powerpoint/2010/main" val="36855268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719052"/>
          </a:xfrm>
        </p:spPr>
        <p:txBody>
          <a:bodyPr>
            <a:noAutofit/>
          </a:bodyPr>
          <a:lstStyle/>
          <a:p>
            <a:pPr marL="458788" indent="-458788"/>
            <a:r>
              <a:rPr lang="en-US" sz="4000" b="1" dirty="0">
                <a:effectLst>
                  <a:outerShdw blurRad="38100" dist="38100" dir="2700000" algn="tl">
                    <a:srgbClr val="000000"/>
                  </a:outerShdw>
                </a:effectLst>
              </a:rPr>
              <a:t>The LORD Speaks Again (45:18-24a)</a:t>
            </a:r>
            <a:endParaRPr lang="en-US" sz="4000"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97367" y="856211"/>
            <a:ext cx="8948522" cy="5968540"/>
          </a:xfrm>
        </p:spPr>
        <p:txBody>
          <a:bodyPr>
            <a:normAutofit lnSpcReduction="10000"/>
          </a:bodyPr>
          <a:lstStyle/>
          <a:p>
            <a:pPr marL="0" indent="0">
              <a:buNone/>
            </a:pP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45:20</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Gather together and come! Approach together, you refugees from the nations. Those who carry wooden idols know nothing, those who pray to a god that cannot deliver. </a:t>
            </a: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21</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Tell me! Present the evidence! Let them consult with one another. Who predicted this in the past? Who announced it beforehand? Was it not I, the LORD? I have no peer, there is no God but me, a God who vindicates and delivers; there is none but me.</a:t>
            </a: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 22</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Turn to me so you can be delivered, all you who live in the earth’s remote regions! For I am God, and I have no peer. </a:t>
            </a:r>
          </a:p>
        </p:txBody>
      </p:sp>
    </p:spTree>
    <p:extLst>
      <p:ext uri="{BB962C8B-B14F-4D97-AF65-F5344CB8AC3E}">
        <p14:creationId xmlns:p14="http://schemas.microsoft.com/office/powerpoint/2010/main" val="34918625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689957"/>
          </a:xfrm>
        </p:spPr>
        <p:txBody>
          <a:bodyPr>
            <a:noAutofit/>
          </a:bodyPr>
          <a:lstStyle/>
          <a:p>
            <a:pPr marL="458788" indent="-458788"/>
            <a:r>
              <a:rPr lang="en-US" sz="4000" b="1" dirty="0">
                <a:effectLst>
                  <a:outerShdw blurRad="38100" dist="38100" dir="2700000" algn="tl">
                    <a:srgbClr val="000000"/>
                  </a:outerShdw>
                </a:effectLst>
              </a:rPr>
              <a:t>The LORD Speaks Again (45:18-24a)</a:t>
            </a:r>
            <a:endParaRPr lang="en-US" sz="4000"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97367" y="1034935"/>
            <a:ext cx="8948522" cy="5789816"/>
          </a:xfrm>
        </p:spPr>
        <p:txBody>
          <a:bodyPr>
            <a:normAutofit/>
          </a:bodyPr>
          <a:lstStyle/>
          <a:p>
            <a:pPr marL="0" indent="0">
              <a:buNone/>
            </a:pP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45:23</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I solemnly make this oath – what I say is true and reliable: ‘Surely every knee will bow to me, every tongue will solemnly affirm; </a:t>
            </a: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24</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say about me, “Yes, the LORD is a powerful deliverer.”’”</a:t>
            </a:r>
          </a:p>
        </p:txBody>
      </p:sp>
    </p:spTree>
    <p:extLst>
      <p:ext uri="{BB962C8B-B14F-4D97-AF65-F5344CB8AC3E}">
        <p14:creationId xmlns:p14="http://schemas.microsoft.com/office/powerpoint/2010/main" val="12095933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818801"/>
          </a:xfrm>
        </p:spPr>
        <p:txBody>
          <a:bodyPr>
            <a:noAutofit/>
          </a:bodyPr>
          <a:lstStyle/>
          <a:p>
            <a:r>
              <a:rPr lang="en-US" sz="3600" dirty="0">
                <a:effectLst>
                  <a:outerShdw blurRad="38100" dist="38100" dir="2700000" algn="tl">
                    <a:srgbClr val="000000"/>
                  </a:outerShdw>
                </a:effectLst>
              </a:rPr>
              <a:t>The LORD Speaks Again (45:18-24a)</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860367"/>
            <a:ext cx="8822817" cy="5706688"/>
          </a:xfrm>
        </p:spPr>
        <p:txBody>
          <a:bodyPr>
            <a:normAutofit fontScale="85000" lnSpcReduction="20000"/>
          </a:bodyPr>
          <a:lstStyle/>
          <a:p>
            <a:r>
              <a:rPr lang="en-US" sz="3600" dirty="0">
                <a:effectLst>
                  <a:outerShdw blurRad="38100" dist="38100" dir="2700000" algn="tl">
                    <a:srgbClr val="000000"/>
                  </a:outerShdw>
                </a:effectLst>
              </a:rPr>
              <a:t>The LORD, the creator of the heavens and earth, has had a </a:t>
            </a:r>
            <a:r>
              <a:rPr lang="en-US" sz="3600" b="1" i="1" dirty="0">
                <a:effectLst>
                  <a:outerShdw blurRad="38100" dist="38100" dir="2700000" algn="tl">
                    <a:srgbClr val="000000"/>
                  </a:outerShdw>
                </a:effectLst>
              </a:rPr>
              <a:t>purpose</a:t>
            </a:r>
            <a:r>
              <a:rPr lang="en-US" sz="3600" dirty="0">
                <a:effectLst>
                  <a:outerShdw blurRad="38100" dist="38100" dir="2700000" algn="tl">
                    <a:srgbClr val="000000"/>
                  </a:outerShdw>
                </a:effectLst>
              </a:rPr>
              <a:t> for all of creation from the very beginning: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he did not create it without order, he formed it to be inhabited</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He stresses the fact that creation was “</a:t>
            </a:r>
            <a:r>
              <a:rPr lang="en-US" sz="37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created</a:t>
            </a:r>
            <a:r>
              <a:rPr lang="en-US" sz="3600" dirty="0">
                <a:effectLst>
                  <a:outerShdw blurRad="38100" dist="38100" dir="2700000" algn="tl">
                    <a:srgbClr val="000000"/>
                  </a:outerShdw>
                </a:effectLst>
              </a:rPr>
              <a:t>”,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formed</a:t>
            </a:r>
            <a:r>
              <a:rPr lang="en-US" sz="3600" dirty="0">
                <a:effectLst>
                  <a:outerShdw blurRad="38100" dist="38100" dir="2700000" algn="tl">
                    <a:srgbClr val="000000"/>
                  </a:outerShdw>
                </a:effectLst>
              </a:rPr>
              <a:t>”, “</a:t>
            </a:r>
            <a:r>
              <a:rPr lang="en-US" sz="37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made</a:t>
            </a:r>
            <a:r>
              <a:rPr lang="en-US" sz="3600" dirty="0">
                <a:effectLst>
                  <a:outerShdw blurRad="38100" dist="38100" dir="2700000" algn="tl">
                    <a:srgbClr val="000000"/>
                  </a:outerShdw>
                </a:effectLst>
              </a:rPr>
              <a:t>” and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established</a:t>
            </a:r>
            <a:r>
              <a:rPr lang="en-US" sz="3600" dirty="0">
                <a:effectLst>
                  <a:outerShdw blurRad="38100" dist="38100" dir="2700000" algn="tl">
                    <a:srgbClr val="000000"/>
                  </a:outerShdw>
                </a:effectLst>
              </a:rPr>
              <a:t>” by him. </a:t>
            </a:r>
          </a:p>
          <a:p>
            <a:r>
              <a:rPr lang="en-US" sz="3600" dirty="0">
                <a:effectLst>
                  <a:outerShdw blurRad="38100" dist="38100" dir="2700000" algn="tl">
                    <a:srgbClr val="000000"/>
                  </a:outerShdw>
                </a:effectLst>
              </a:rPr>
              <a:t>He therefore has a right to declare its purpose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he formed it to be inhabited</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To make clear that </a:t>
            </a:r>
            <a:r>
              <a:rPr lang="en-US" sz="3600" b="1" i="1" dirty="0">
                <a:effectLst>
                  <a:outerShdw blurRad="38100" dist="38100" dir="2700000" algn="tl">
                    <a:srgbClr val="000000"/>
                  </a:outerShdw>
                </a:effectLst>
              </a:rPr>
              <a:t>no one else </a:t>
            </a:r>
            <a:r>
              <a:rPr lang="en-US" sz="3600" dirty="0">
                <a:effectLst>
                  <a:outerShdw blurRad="38100" dist="38100" dir="2700000" algn="tl">
                    <a:srgbClr val="000000"/>
                  </a:outerShdw>
                </a:effectLst>
              </a:rPr>
              <a:t>has this right, he </a:t>
            </a:r>
            <a:r>
              <a:rPr lang="en-US" sz="3600" b="1" i="1" dirty="0">
                <a:effectLst>
                  <a:outerShdw blurRad="38100" dist="38100" dir="2700000" algn="tl">
                    <a:srgbClr val="000000"/>
                  </a:outerShdw>
                </a:effectLst>
              </a:rPr>
              <a:t>again</a:t>
            </a:r>
            <a:r>
              <a:rPr lang="en-US" sz="3600" dirty="0">
                <a:effectLst>
                  <a:outerShdw blurRad="38100" dist="38100" dir="2700000" algn="tl">
                    <a:srgbClr val="000000"/>
                  </a:outerShdw>
                </a:effectLst>
              </a:rPr>
              <a:t> declares that there is </a:t>
            </a:r>
            <a:r>
              <a:rPr lang="en-US" sz="3600" b="1" i="1" dirty="0">
                <a:effectLst>
                  <a:outerShdw blurRad="38100" dist="38100" dir="2700000" algn="tl">
                    <a:srgbClr val="000000"/>
                  </a:outerShdw>
                </a:effectLst>
              </a:rPr>
              <a:t>no</a:t>
            </a:r>
            <a:r>
              <a:rPr lang="en-US" sz="3600" dirty="0">
                <a:effectLst>
                  <a:outerShdw blurRad="38100" dist="38100" dir="2700000" algn="tl">
                    <a:srgbClr val="000000"/>
                  </a:outerShdw>
                </a:effectLst>
              </a:rPr>
              <a:t> other god; he </a:t>
            </a:r>
            <a:r>
              <a:rPr lang="en-US" sz="3600" b="1" i="1" dirty="0">
                <a:effectLst>
                  <a:outerShdw blurRad="38100" dist="38100" dir="2700000" algn="tl">
                    <a:srgbClr val="000000"/>
                  </a:outerShdw>
                </a:effectLst>
              </a:rPr>
              <a:t>alone</a:t>
            </a:r>
            <a:r>
              <a:rPr lang="en-US" sz="3600" dirty="0">
                <a:effectLst>
                  <a:outerShdw blurRad="38100" dist="38100" dir="2700000" algn="tl">
                    <a:srgbClr val="000000"/>
                  </a:outerShdw>
                </a:effectLst>
              </a:rPr>
              <a:t> is the LORD.</a:t>
            </a:r>
          </a:p>
          <a:p>
            <a:r>
              <a:rPr lang="en-US" sz="3600" dirty="0">
                <a:effectLst>
                  <a:outerShdw blurRad="38100" dist="38100" dir="2700000" algn="tl">
                    <a:srgbClr val="000000"/>
                  </a:outerShdw>
                </a:effectLst>
              </a:rPr>
              <a:t>God did not perform any of his actions “</a:t>
            </a:r>
            <a:r>
              <a:rPr lang="en-US" sz="37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in secret</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 in some hidden place</a:t>
            </a:r>
            <a:r>
              <a:rPr lang="en-US" sz="3600" dirty="0">
                <a:effectLst>
                  <a:outerShdw blurRad="38100" dist="38100" dir="2700000" algn="tl">
                    <a:srgbClr val="000000"/>
                  </a:outerShdw>
                </a:effectLst>
              </a:rPr>
              <a:t>”, but openly so that all nations might see that LORD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speaks honestly</a:t>
            </a:r>
            <a:r>
              <a:rPr lang="en-US" sz="3600" dirty="0">
                <a:effectLst>
                  <a:outerShdw blurRad="38100" dist="38100" dir="2700000" algn="tl">
                    <a:srgbClr val="000000"/>
                  </a:outerShdw>
                </a:effectLst>
              </a:rPr>
              <a:t>” and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makes reliable announcements</a:t>
            </a:r>
            <a:r>
              <a:rPr lang="en-US" sz="3600" dirty="0">
                <a:effectLst>
                  <a:outerShdw blurRad="38100" dist="38100" dir="2700000" algn="tl">
                    <a:srgbClr val="000000"/>
                  </a:outerShdw>
                </a:effectLst>
              </a:rPr>
              <a:t>”.</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effectLst>
                  <a:outerShdw blurRad="38100" dist="38100" dir="2700000" algn="tl">
                    <a:srgbClr val="000000"/>
                  </a:outerShdw>
                </a:effectLst>
              </a:rPr>
              <a:t>Wegner, Paul D. – </a:t>
            </a:r>
            <a:r>
              <a:rPr lang="en-US" i="1" dirty="0">
                <a:solidFill>
                  <a:prstClr val="white"/>
                </a:solidFill>
                <a:effectLst>
                  <a:outerShdw blurRad="38100" dist="38100" dir="2700000" algn="tl">
                    <a:srgbClr val="000000"/>
                  </a:outerShdw>
                </a:effectLst>
              </a:rPr>
              <a:t>Isaiah An Introduction and Commentary – </a:t>
            </a:r>
            <a:r>
              <a:rPr lang="en-US" dirty="0">
                <a:solidFill>
                  <a:prstClr val="white"/>
                </a:solidFill>
                <a:effectLst>
                  <a:outerShdw blurRad="38100" dist="38100" dir="2700000" algn="tl">
                    <a:srgbClr val="000000"/>
                  </a:outerShdw>
                </a:effectLst>
              </a:rPr>
              <a:t>Tyndale OT Commentaries</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ndParaRPr>
          </a:p>
        </p:txBody>
      </p:sp>
    </p:spTree>
    <p:extLst>
      <p:ext uri="{BB962C8B-B14F-4D97-AF65-F5344CB8AC3E}">
        <p14:creationId xmlns:p14="http://schemas.microsoft.com/office/powerpoint/2010/main" val="17652974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818801"/>
          </a:xfrm>
        </p:spPr>
        <p:txBody>
          <a:bodyPr>
            <a:noAutofit/>
          </a:bodyPr>
          <a:lstStyle/>
          <a:p>
            <a:r>
              <a:rPr lang="en-US" sz="3600" dirty="0">
                <a:effectLst>
                  <a:outerShdw blurRad="38100" dist="38100" dir="2700000" algn="tl">
                    <a:srgbClr val="000000"/>
                  </a:outerShdw>
                </a:effectLst>
              </a:rPr>
              <a:t>The LORD Speaks Again (45:18-24a)</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860367"/>
            <a:ext cx="8822817" cy="5706688"/>
          </a:xfrm>
        </p:spPr>
        <p:txBody>
          <a:bodyPr>
            <a:normAutofit fontScale="77500" lnSpcReduction="20000"/>
          </a:bodyPr>
          <a:lstStyle/>
          <a:p>
            <a:r>
              <a:rPr lang="en-US" sz="3600" dirty="0">
                <a:effectLst>
                  <a:outerShdw blurRad="38100" dist="38100" dir="2700000" algn="tl">
                    <a:srgbClr val="000000"/>
                  </a:outerShdw>
                </a:effectLst>
              </a:rPr>
              <a:t>God gathers up the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refugees</a:t>
            </a:r>
            <a:r>
              <a:rPr lang="en-US" sz="3600" dirty="0">
                <a:effectLst>
                  <a:outerShdw blurRad="38100" dist="38100" dir="2700000" algn="tl">
                    <a:srgbClr val="000000"/>
                  </a:outerShdw>
                </a:effectLst>
              </a:rPr>
              <a:t>” (i.e. those who have survived the Persian onslaught) from all the nations who still cling to the worthless idols that cannot save them.</a:t>
            </a:r>
          </a:p>
          <a:p>
            <a:r>
              <a:rPr lang="en-US" sz="3600" dirty="0">
                <a:effectLst>
                  <a:outerShdw blurRad="38100" dist="38100" dir="2700000" algn="tl">
                    <a:srgbClr val="000000"/>
                  </a:outerShdw>
                </a:effectLst>
              </a:rPr>
              <a:t>The next verse (v. 21) proclaims how futile it is to carry around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wooden idols</a:t>
            </a:r>
            <a:r>
              <a:rPr lang="en-US" sz="3600" dirty="0">
                <a:effectLst>
                  <a:outerShdw blurRad="38100" dist="38100" dir="2700000" algn="tl">
                    <a:srgbClr val="000000"/>
                  </a:outerShdw>
                </a:effectLst>
              </a:rPr>
              <a:t>” that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know nothing</a:t>
            </a:r>
            <a:r>
              <a:rPr lang="en-US" sz="3600" dirty="0">
                <a:effectLst>
                  <a:outerShdw blurRad="38100" dist="38100" dir="2700000" algn="tl">
                    <a:srgbClr val="000000"/>
                  </a:outerShdw>
                </a:effectLst>
              </a:rPr>
              <a:t>”, and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cannot deliver</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By </a:t>
            </a:r>
            <a:r>
              <a:rPr lang="en-US" sz="3600" b="1" i="1" dirty="0">
                <a:effectLst>
                  <a:outerShdw blurRad="38100" dist="38100" dir="2700000" algn="tl">
                    <a:srgbClr val="000000"/>
                  </a:outerShdw>
                </a:effectLst>
              </a:rPr>
              <a:t>contrast</a:t>
            </a:r>
            <a:r>
              <a:rPr lang="en-US" sz="3600" dirty="0">
                <a:effectLst>
                  <a:outerShdw blurRad="38100" dist="38100" dir="2700000" algn="tl">
                    <a:srgbClr val="000000"/>
                  </a:outerShdw>
                </a:effectLst>
              </a:rPr>
              <a:t>, there is great </a:t>
            </a:r>
            <a:r>
              <a:rPr lang="en-US" sz="3600" b="1" i="1" dirty="0">
                <a:effectLst>
                  <a:outerShdw blurRad="38100" dist="38100" dir="2700000" algn="tl">
                    <a:srgbClr val="000000"/>
                  </a:outerShdw>
                </a:effectLst>
              </a:rPr>
              <a:t>wisdom</a:t>
            </a:r>
            <a:r>
              <a:rPr lang="en-US" sz="3600" dirty="0">
                <a:effectLst>
                  <a:outerShdw blurRad="38100" dist="38100" dir="2700000" algn="tl">
                    <a:srgbClr val="000000"/>
                  </a:outerShdw>
                </a:effectLst>
              </a:rPr>
              <a:t> in trusting the LORD – he declared his intentions long ago and his plans will </a:t>
            </a:r>
            <a:r>
              <a:rPr lang="en-US" sz="3600" b="1" i="1" dirty="0">
                <a:effectLst>
                  <a:outerShdw blurRad="38100" dist="38100" dir="2700000" algn="tl">
                    <a:srgbClr val="000000"/>
                  </a:outerShdw>
                </a:effectLst>
              </a:rPr>
              <a:t>all</a:t>
            </a:r>
            <a:r>
              <a:rPr lang="en-US" sz="3600" dirty="0">
                <a:effectLst>
                  <a:outerShdw blurRad="38100" dist="38100" dir="2700000" algn="tl">
                    <a:srgbClr val="000000"/>
                  </a:outerShdw>
                </a:effectLst>
              </a:rPr>
              <a:t> be fulfilled.</a:t>
            </a:r>
          </a:p>
          <a:p>
            <a:r>
              <a:rPr lang="en-US" sz="3600" dirty="0">
                <a:effectLst>
                  <a:outerShdw blurRad="38100" dist="38100" dir="2700000" algn="tl">
                    <a:srgbClr val="000000"/>
                  </a:outerShdw>
                </a:effectLst>
              </a:rPr>
              <a:t>God then asks the rhetorical question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Who predicted this in the past? </a:t>
            </a:r>
            <a:r>
              <a:rPr lang="en-US" sz="3600" dirty="0">
                <a:effectLst>
                  <a:outerShdw blurRad="38100" dist="38100" dir="2700000" algn="tl">
                    <a:srgbClr val="000000"/>
                  </a:outerShdw>
                </a:effectLst>
              </a:rPr>
              <a:t>” [i.e. Israel’s deliverance; see v. 17]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Who announced it beforehand? </a:t>
            </a:r>
            <a:r>
              <a:rPr lang="en-US" sz="3600" dirty="0">
                <a:effectLst>
                  <a:outerShdw blurRad="38100" dist="38100" dir="2700000" algn="tl">
                    <a:srgbClr val="000000"/>
                  </a:outerShdw>
                </a:effectLst>
              </a:rPr>
              <a:t>”</a:t>
            </a:r>
          </a:p>
          <a:p>
            <a:r>
              <a:rPr lang="en-US" sz="3600" dirty="0">
                <a:effectLst>
                  <a:outerShdw blurRad="38100" dist="38100" dir="2700000" algn="tl">
                    <a:srgbClr val="000000"/>
                  </a:outerShdw>
                </a:effectLst>
              </a:rPr>
              <a:t>He answers his own question, declaring that </a:t>
            </a:r>
            <a:r>
              <a:rPr lang="en-US" sz="3600" b="1" i="1" dirty="0">
                <a:effectLst>
                  <a:outerShdw blurRad="38100" dist="38100" dir="2700000" algn="tl">
                    <a:srgbClr val="000000"/>
                  </a:outerShdw>
                </a:effectLst>
              </a:rPr>
              <a:t>he</a:t>
            </a:r>
            <a:r>
              <a:rPr lang="en-US" sz="3600" dirty="0">
                <a:effectLst>
                  <a:outerShdw blurRad="38100" dist="38100" dir="2700000" algn="tl">
                    <a:srgbClr val="000000"/>
                  </a:outerShdw>
                </a:effectLst>
              </a:rPr>
              <a:t> is the one who foretold this deliverance which has now transpired. </a:t>
            </a:r>
          </a:p>
          <a:p>
            <a:r>
              <a:rPr lang="en-US" sz="3600" dirty="0">
                <a:effectLst>
                  <a:outerShdw blurRad="38100" dist="38100" dir="2700000" algn="tl">
                    <a:srgbClr val="000000"/>
                  </a:outerShdw>
                </a:effectLst>
              </a:rPr>
              <a:t>The LORD has </a:t>
            </a:r>
            <a:r>
              <a:rPr lang="en-US" sz="3600" b="1" i="1" dirty="0">
                <a:effectLst>
                  <a:outerShdw blurRad="38100" dist="38100" dir="2700000" algn="tl">
                    <a:srgbClr val="000000"/>
                  </a:outerShdw>
                </a:effectLst>
              </a:rPr>
              <a:t>proven</a:t>
            </a:r>
            <a:r>
              <a:rPr lang="en-US" sz="3600" dirty="0">
                <a:effectLst>
                  <a:outerShdw blurRad="38100" dist="38100" dir="2700000" algn="tl">
                    <a:srgbClr val="000000"/>
                  </a:outerShdw>
                </a:effectLst>
              </a:rPr>
              <a:t> that he has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no peer, there is no God but [him]</a:t>
            </a:r>
            <a:r>
              <a:rPr lang="en-US" sz="3600" dirty="0">
                <a:effectLst>
                  <a:outerShdw blurRad="38100" dist="38100" dir="2700000" algn="tl">
                    <a:srgbClr val="000000"/>
                  </a:outerShdw>
                </a:effectLst>
              </a:rPr>
              <a:t>”, that he is indeed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 God who vindicates and delivers</a:t>
            </a:r>
            <a:r>
              <a:rPr lang="en-US" sz="3600" dirty="0">
                <a:effectLst>
                  <a:outerShdw blurRad="38100" dist="38100" dir="2700000" algn="tl">
                    <a:srgbClr val="000000"/>
                  </a:outerShdw>
                </a:effectLst>
              </a:rPr>
              <a:t>”. </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rPr>
              <a:t>Wegner, Paul D. – </a:t>
            </a:r>
            <a:r>
              <a:rPr lang="en-US" i="1" dirty="0">
                <a:solidFill>
                  <a:prstClr val="white"/>
                </a:solidFill>
              </a:rPr>
              <a:t>Isaiah An Introduction and Commentary – </a:t>
            </a:r>
            <a:r>
              <a:rPr lang="en-US" dirty="0">
                <a:solidFill>
                  <a:prstClr val="white"/>
                </a:solidFill>
              </a:rPr>
              <a:t>Tyndale OT Commentaries</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756271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818801"/>
          </a:xfrm>
        </p:spPr>
        <p:txBody>
          <a:bodyPr>
            <a:noAutofit/>
          </a:bodyPr>
          <a:lstStyle/>
          <a:p>
            <a:r>
              <a:rPr lang="en-US" sz="3600" dirty="0">
                <a:effectLst>
                  <a:outerShdw blurRad="38100" dist="38100" dir="2700000" algn="tl">
                    <a:srgbClr val="000000"/>
                  </a:outerShdw>
                </a:effectLst>
              </a:rPr>
              <a:t>The LORD Speaks Again (45:18-24a)</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818803"/>
            <a:ext cx="8822817" cy="5748251"/>
          </a:xfrm>
        </p:spPr>
        <p:txBody>
          <a:bodyPr>
            <a:normAutofit fontScale="77500" lnSpcReduction="20000"/>
          </a:bodyPr>
          <a:lstStyle/>
          <a:p>
            <a:r>
              <a:rPr lang="en-US" sz="3600" dirty="0">
                <a:effectLst>
                  <a:outerShdw blurRad="38100" dist="38100" dir="2700000" algn="tl">
                    <a:srgbClr val="000000"/>
                  </a:outerShdw>
                </a:effectLst>
              </a:rPr>
              <a:t>He then addresses </a:t>
            </a:r>
            <a:r>
              <a:rPr lang="en-US" sz="3600" b="1" i="1" dirty="0">
                <a:effectLst>
                  <a:outerShdw blurRad="38100" dist="38100" dir="2700000" algn="tl">
                    <a:srgbClr val="000000"/>
                  </a:outerShdw>
                </a:effectLst>
              </a:rPr>
              <a:t>all</a:t>
            </a:r>
            <a:r>
              <a:rPr lang="en-US" sz="3600" dirty="0">
                <a:effectLst>
                  <a:outerShdw blurRad="38100" dist="38100" dir="2700000" algn="tl">
                    <a:srgbClr val="000000"/>
                  </a:outerShdw>
                </a:effectLst>
              </a:rPr>
              <a:t> people </a:t>
            </a:r>
            <a:r>
              <a:rPr lang="en-US" sz="3600" b="1" i="1" dirty="0">
                <a:effectLst>
                  <a:outerShdw blurRad="38100" dist="38100" dir="2700000" algn="tl">
                    <a:srgbClr val="000000"/>
                  </a:outerShdw>
                </a:effectLst>
              </a:rPr>
              <a:t>everywhere</a:t>
            </a:r>
            <a:r>
              <a:rPr lang="en-US" sz="3600" dirty="0">
                <a:effectLst>
                  <a:outerShdw blurRad="38100" dist="38100" dir="2700000" algn="tl">
                    <a:srgbClr val="000000"/>
                  </a:outerShdw>
                </a:effectLst>
              </a:rPr>
              <a:t>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all you who live in the earth’s remote regions! </a:t>
            </a:r>
            <a:r>
              <a:rPr lang="en-US" sz="3600" dirty="0">
                <a:effectLst>
                  <a:outerShdw blurRad="38100" dist="38100" dir="2700000" algn="tl">
                    <a:srgbClr val="000000"/>
                  </a:outerShdw>
                </a:effectLst>
              </a:rPr>
              <a:t>”), urging them to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turn</a:t>
            </a:r>
            <a:r>
              <a:rPr lang="en-US" sz="3600" dirty="0">
                <a:effectLst>
                  <a:outerShdw blurRad="38100" dist="38100" dir="2700000" algn="tl">
                    <a:srgbClr val="000000"/>
                  </a:outerShdw>
                </a:effectLst>
              </a:rPr>
              <a:t>” to him (i.e. in belief) and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be delivered</a:t>
            </a:r>
            <a:r>
              <a:rPr lang="en-US" sz="3600" dirty="0">
                <a:effectLst>
                  <a:outerShdw blurRad="38100" dist="38100" dir="2700000" algn="tl">
                    <a:srgbClr val="000000"/>
                  </a:outerShdw>
                </a:effectLst>
              </a:rPr>
              <a:t>” (i.e. saved), for he is the only true God.</a:t>
            </a:r>
          </a:p>
          <a:p>
            <a:r>
              <a:rPr lang="en-US" sz="3600" dirty="0">
                <a:effectLst>
                  <a:outerShdw blurRad="38100" dist="38100" dir="2700000" algn="tl">
                    <a:srgbClr val="000000"/>
                  </a:outerShdw>
                </a:effectLst>
              </a:rPr>
              <a:t>In this major step into a new age, even </a:t>
            </a:r>
            <a:r>
              <a:rPr lang="en-US" sz="3600" b="1" i="1" dirty="0">
                <a:effectLst>
                  <a:outerShdw blurRad="38100" dist="38100" dir="2700000" algn="tl">
                    <a:srgbClr val="000000"/>
                  </a:outerShdw>
                </a:effectLst>
              </a:rPr>
              <a:t>Gentiles</a:t>
            </a:r>
            <a:r>
              <a:rPr lang="en-US" sz="3600" dirty="0">
                <a:effectLst>
                  <a:outerShdw blurRad="38100" dist="38100" dir="2700000" algn="tl">
                    <a:srgbClr val="000000"/>
                  </a:outerShdw>
                </a:effectLst>
              </a:rPr>
              <a:t> can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turn</a:t>
            </a:r>
            <a:r>
              <a:rPr lang="en-US" sz="3600" dirty="0">
                <a:effectLst>
                  <a:outerShdw blurRad="38100" dist="38100" dir="2700000" algn="tl">
                    <a:srgbClr val="000000"/>
                  </a:outerShdw>
                </a:effectLst>
              </a:rPr>
              <a:t>” to the LORD.</a:t>
            </a:r>
          </a:p>
          <a:p>
            <a:r>
              <a:rPr lang="en-US" sz="3600" dirty="0">
                <a:effectLst>
                  <a:outerShdw blurRad="38100" dist="38100" dir="2700000" algn="tl">
                    <a:srgbClr val="000000"/>
                  </a:outerShdw>
                </a:effectLst>
              </a:rPr>
              <a:t>In the strongest words possible the LORD says,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I solemnly make this oath – what I say is true and reliable</a:t>
            </a:r>
            <a:r>
              <a:rPr lang="en-US" sz="3600" dirty="0">
                <a:effectLst>
                  <a:outerShdw blurRad="38100" dist="38100" dir="2700000" algn="tl">
                    <a:srgbClr val="000000"/>
                  </a:outerShdw>
                </a:effectLst>
              </a:rPr>
              <a:t>”.</a:t>
            </a:r>
          </a:p>
          <a:p>
            <a:r>
              <a:rPr lang="en-US" sz="3600" dirty="0">
                <a:effectLst>
                  <a:outerShdw blurRad="38100" dist="38100" dir="2700000" algn="tl">
                    <a:srgbClr val="000000"/>
                  </a:outerShdw>
                </a:effectLst>
              </a:rPr>
              <a:t>The LORD confirms that one day “</a:t>
            </a:r>
            <a:r>
              <a:rPr lang="en-US" sz="3600" b="1"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every</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knee will bow </a:t>
            </a:r>
            <a:r>
              <a:rPr lang="en-US" sz="3600" dirty="0">
                <a:effectLst>
                  <a:outerShdw blurRad="38100" dist="38100" dir="2700000" algn="tl">
                    <a:srgbClr val="000000"/>
                  </a:outerShdw>
                </a:effectLst>
              </a:rPr>
              <a:t>” to him and “</a:t>
            </a:r>
            <a:r>
              <a:rPr lang="en-US" sz="3600" b="1"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every</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tongue will solemnly affirm</a:t>
            </a:r>
            <a:r>
              <a:rPr lang="en-US" sz="3600" dirty="0">
                <a:effectLst>
                  <a:outerShdw blurRad="38100" dist="38100" dir="2700000" algn="tl">
                    <a:srgbClr val="000000"/>
                  </a:outerShdw>
                </a:effectLst>
              </a:rPr>
              <a:t>” that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the LORD is a powerful deliverer</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If the nations will examine what the LORD has said in the past, they will clearly see that the LORD keeps his word.</a:t>
            </a:r>
          </a:p>
          <a:p>
            <a:r>
              <a:rPr lang="en-US" sz="3600" dirty="0">
                <a:effectLst>
                  <a:outerShdw blurRad="38100" dist="38100" dir="2700000" algn="tl">
                    <a:srgbClr val="000000"/>
                  </a:outerShdw>
                </a:effectLst>
              </a:rPr>
              <a:t> As a result, </a:t>
            </a:r>
            <a:r>
              <a:rPr lang="en-US" sz="3600" b="1" i="1" dirty="0">
                <a:effectLst>
                  <a:outerShdw blurRad="38100" dist="38100" dir="2700000" algn="tl">
                    <a:srgbClr val="000000"/>
                  </a:outerShdw>
                </a:effectLst>
              </a:rPr>
              <a:t>all</a:t>
            </a:r>
            <a:r>
              <a:rPr lang="en-US" sz="3600" dirty="0">
                <a:effectLst>
                  <a:outerShdw blurRad="38100" dist="38100" dir="2700000" algn="tl">
                    <a:srgbClr val="000000"/>
                  </a:outerShdw>
                </a:effectLst>
              </a:rPr>
              <a:t> people will have to acknowledge that he is the </a:t>
            </a:r>
            <a:r>
              <a:rPr lang="en-US" sz="3600" b="1" i="1" dirty="0">
                <a:effectLst>
                  <a:outerShdw blurRad="38100" dist="38100" dir="2700000" algn="tl">
                    <a:srgbClr val="000000"/>
                  </a:outerShdw>
                </a:effectLst>
              </a:rPr>
              <a:t>only</a:t>
            </a:r>
            <a:r>
              <a:rPr lang="en-US" sz="3600" dirty="0">
                <a:effectLst>
                  <a:outerShdw blurRad="38100" dist="38100" dir="2700000" algn="tl">
                    <a:srgbClr val="000000"/>
                  </a:outerShdw>
                </a:effectLst>
              </a:rPr>
              <a:t> true God and it is </a:t>
            </a:r>
            <a:r>
              <a:rPr lang="en-US" sz="3600" b="1" i="1" dirty="0">
                <a:effectLst>
                  <a:outerShdw blurRad="38100" dist="38100" dir="2700000" algn="tl">
                    <a:srgbClr val="000000"/>
                  </a:outerShdw>
                </a:effectLst>
              </a:rPr>
              <a:t>only</a:t>
            </a:r>
            <a:r>
              <a:rPr lang="en-US" sz="3600" dirty="0">
                <a:effectLst>
                  <a:outerShdw blurRad="38100" dist="38100" dir="2700000" algn="tl">
                    <a:srgbClr val="000000"/>
                  </a:outerShdw>
                </a:effectLst>
              </a:rPr>
              <a:t> in the LORD that we can find true deliverance.</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rPr>
              <a:t>Wegner, Paul D. – </a:t>
            </a:r>
            <a:r>
              <a:rPr lang="en-US" i="1" dirty="0">
                <a:solidFill>
                  <a:prstClr val="white"/>
                </a:solidFill>
              </a:rPr>
              <a:t>Isaiah An Introduction and Commentary – </a:t>
            </a:r>
            <a:r>
              <a:rPr lang="en-US" dirty="0">
                <a:solidFill>
                  <a:prstClr val="white"/>
                </a:solidFill>
              </a:rPr>
              <a:t>Tyndale OT Commentaries</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611609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292630"/>
          </a:xfrm>
        </p:spPr>
        <p:txBody>
          <a:bodyPr>
            <a:noAutofit/>
          </a:bodyPr>
          <a:lstStyle/>
          <a:p>
            <a:pPr marL="458788" indent="-458788"/>
            <a:r>
              <a:rPr lang="en-US" sz="4400" dirty="0">
                <a:effectLst>
                  <a:outerShdw blurRad="38100" dist="38100" dir="2700000" algn="tl">
                    <a:srgbClr val="000000"/>
                  </a:outerShdw>
                </a:effectLst>
              </a:rPr>
              <a:t>Isaiah Again Responds to What the LORD Has Said </a:t>
            </a:r>
            <a:r>
              <a:rPr lang="en-US" sz="4400" b="1" dirty="0">
                <a:effectLst>
                  <a:outerShdw blurRad="38100" dist="38100" dir="2700000" algn="tl">
                    <a:srgbClr val="000000"/>
                  </a:outerShdw>
                </a:effectLst>
              </a:rPr>
              <a:t>(45:24b-25)</a:t>
            </a:r>
            <a:endParaRPr lang="en-US" sz="4400"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97367" y="1612669"/>
            <a:ext cx="8948522" cy="5212081"/>
          </a:xfrm>
        </p:spPr>
        <p:txBody>
          <a:bodyPr>
            <a:normAutofit/>
          </a:bodyPr>
          <a:lstStyle/>
          <a:p>
            <a:pPr marL="0" indent="0">
              <a:buNone/>
            </a:pP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45:24b</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All who are angry at him will cower before him. </a:t>
            </a:r>
            <a:r>
              <a:rPr lang="en-US" sz="3600" baseline="30000" dirty="0">
                <a:effectLst>
                  <a:outerShdw blurRad="38100" dist="38100" dir="2700000" algn="tl">
                    <a:srgbClr val="000000"/>
                  </a:outerShdw>
                </a:effectLst>
                <a:latin typeface="Cambria" panose="02040503050406030204" pitchFamily="18" charset="0"/>
                <a:ea typeface="Cambria" panose="02040503050406030204" pitchFamily="18" charset="0"/>
              </a:rPr>
              <a:t>25</a:t>
            </a:r>
            <a:r>
              <a:rPr lang="en-US" sz="36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All the descendants of Israel will be vindicated by the LORD and will boast in him.</a:t>
            </a:r>
          </a:p>
        </p:txBody>
      </p:sp>
    </p:spTree>
    <p:extLst>
      <p:ext uri="{BB962C8B-B14F-4D97-AF65-F5344CB8AC3E}">
        <p14:creationId xmlns:p14="http://schemas.microsoft.com/office/powerpoint/2010/main" val="52283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34684"/>
          </a:xfrm>
        </p:spPr>
        <p:txBody>
          <a:bodyPr>
            <a:noAutofit/>
          </a:bodyPr>
          <a:lstStyle/>
          <a:p>
            <a:r>
              <a:rPr lang="en-US" sz="4000" dirty="0">
                <a:effectLst>
                  <a:outerShdw blurRad="38100" dist="38100" dir="2700000" algn="tl">
                    <a:srgbClr val="000000"/>
                  </a:outerShdw>
                </a:effectLst>
              </a:rPr>
              <a:t>Isaiah Again Responds to What the LORD Has Said (45:24b-25)</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1263535"/>
            <a:ext cx="8822817" cy="5303520"/>
          </a:xfrm>
        </p:spPr>
        <p:txBody>
          <a:bodyPr>
            <a:normAutofit fontScale="85000" lnSpcReduction="20000"/>
          </a:bodyPr>
          <a:lstStyle/>
          <a:p>
            <a:r>
              <a:rPr lang="en-US" sz="3600" dirty="0">
                <a:effectLst>
                  <a:outerShdw blurRad="38100" dist="38100" dir="2700000" algn="tl">
                    <a:srgbClr val="000000"/>
                  </a:outerShdw>
                </a:effectLst>
              </a:rPr>
              <a:t>Isaiah’s final response clarifies who will acquiesce to the LORD: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All who are angry at him will cower before him. </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They will be forced to acknowledge that he is the true God – </a:t>
            </a:r>
            <a:r>
              <a:rPr lang="en-US" sz="3600" b="1" i="1" dirty="0">
                <a:effectLst>
                  <a:outerShdw blurRad="38100" dist="38100" dir="2700000" algn="tl">
                    <a:srgbClr val="000000"/>
                  </a:outerShdw>
                </a:effectLst>
              </a:rPr>
              <a:t>even</a:t>
            </a:r>
            <a:r>
              <a:rPr lang="en-US" sz="3600" dirty="0">
                <a:effectLst>
                  <a:outerShdw blurRad="38100" dist="38100" dir="2700000" algn="tl">
                    <a:srgbClr val="000000"/>
                  </a:outerShdw>
                </a:effectLst>
              </a:rPr>
              <a:t> if they don’t accept him as their spiritual deliverer. </a:t>
            </a:r>
          </a:p>
          <a:p>
            <a:r>
              <a:rPr lang="en-US" sz="3600" dirty="0">
                <a:effectLst>
                  <a:outerShdw blurRad="38100" dist="38100" dir="2700000" algn="tl">
                    <a:srgbClr val="000000"/>
                  </a:outerShdw>
                </a:effectLst>
              </a:rPr>
              <a:t>Salvation is </a:t>
            </a:r>
            <a:r>
              <a:rPr lang="en-US" sz="3600" b="1" i="1" dirty="0">
                <a:effectLst>
                  <a:outerShdw blurRad="38100" dist="38100" dir="2700000" algn="tl">
                    <a:srgbClr val="000000"/>
                  </a:outerShdw>
                </a:effectLst>
              </a:rPr>
              <a:t>not</a:t>
            </a:r>
            <a:r>
              <a:rPr lang="en-US" sz="3600" dirty="0">
                <a:effectLst>
                  <a:outerShdw blurRad="38100" dist="38100" dir="2700000" algn="tl">
                    <a:srgbClr val="000000"/>
                  </a:outerShdw>
                </a:effectLst>
              </a:rPr>
              <a:t>, therefore, </a:t>
            </a:r>
            <a:r>
              <a:rPr lang="en-US" sz="3600" b="1" i="1" dirty="0">
                <a:effectLst>
                  <a:outerShdw blurRad="38100" dist="38100" dir="2700000" algn="tl">
                    <a:srgbClr val="000000"/>
                  </a:outerShdw>
                </a:effectLst>
              </a:rPr>
              <a:t>universal</a:t>
            </a:r>
            <a:r>
              <a:rPr lang="en-US" sz="3600" dirty="0">
                <a:effectLst>
                  <a:outerShdw blurRad="38100" dist="38100" dir="2700000" algn="tl">
                    <a:srgbClr val="000000"/>
                  </a:outerShdw>
                </a:effectLst>
              </a:rPr>
              <a:t>, but only for those who </a:t>
            </a:r>
            <a:r>
              <a:rPr lang="en-US" sz="3600" b="1" i="1" dirty="0">
                <a:effectLst>
                  <a:outerShdw blurRad="38100" dist="38100" dir="2700000" algn="tl">
                    <a:srgbClr val="000000"/>
                  </a:outerShdw>
                </a:effectLst>
              </a:rPr>
              <a:t>turn</a:t>
            </a:r>
            <a:r>
              <a:rPr lang="en-US" sz="3600" dirty="0">
                <a:effectLst>
                  <a:outerShdw blurRad="38100" dist="38100" dir="2700000" algn="tl">
                    <a:srgbClr val="000000"/>
                  </a:outerShdw>
                </a:effectLst>
              </a:rPr>
              <a:t> to the LORD in faith and repentance.</a:t>
            </a:r>
          </a:p>
          <a:p>
            <a:r>
              <a:rPr lang="en-US" sz="3600" dirty="0">
                <a:effectLst>
                  <a:outerShdw blurRad="38100" dist="38100" dir="2700000" algn="tl">
                    <a:srgbClr val="000000"/>
                  </a:outerShdw>
                </a:effectLst>
              </a:rPr>
              <a:t>However,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all the descendants of Israel </a:t>
            </a:r>
            <a:r>
              <a:rPr lang="en-US" sz="3600" dirty="0">
                <a:effectLst>
                  <a:outerShdw blurRad="38100" dist="38100" dir="2700000" algn="tl">
                    <a:srgbClr val="000000"/>
                  </a:outerShdw>
                </a:effectLst>
              </a:rPr>
              <a:t>”, meaning true Israel, those who have trusted in the LORD,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will be vindicated</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They too will see and acknowledge that he is the one true God and they will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boast</a:t>
            </a:r>
            <a:r>
              <a:rPr lang="en-US" sz="3600" dirty="0">
                <a:effectLst>
                  <a:outerShdw blurRad="38100" dist="38100" dir="2700000" algn="tl">
                    <a:srgbClr val="000000"/>
                  </a:outerShdw>
                </a:effectLst>
              </a:rPr>
              <a:t>” about their sovereign God who has delivered them. </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effectLst>
                  <a:outerShdw blurRad="38100" dist="38100" dir="2700000" algn="tl">
                    <a:srgbClr val="000000"/>
                  </a:outerShdw>
                </a:effectLst>
              </a:rPr>
              <a:t>Wegner, Paul D. – </a:t>
            </a:r>
            <a:r>
              <a:rPr lang="en-US" i="1" dirty="0">
                <a:solidFill>
                  <a:prstClr val="white"/>
                </a:solidFill>
                <a:effectLst>
                  <a:outerShdw blurRad="38100" dist="38100" dir="2700000" algn="tl">
                    <a:srgbClr val="000000"/>
                  </a:outerShdw>
                </a:effectLst>
              </a:rPr>
              <a:t>Isaiah An Introduction and Commentary – </a:t>
            </a:r>
            <a:r>
              <a:rPr lang="en-US" dirty="0">
                <a:solidFill>
                  <a:prstClr val="white"/>
                </a:solidFill>
                <a:effectLst>
                  <a:outerShdw blurRad="38100" dist="38100" dir="2700000" algn="tl">
                    <a:srgbClr val="000000"/>
                  </a:outerShdw>
                </a:effectLst>
              </a:rPr>
              <a:t>Tyndale OT Commentaries</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ndParaRPr>
          </a:p>
        </p:txBody>
      </p:sp>
    </p:spTree>
    <p:extLst>
      <p:ext uri="{BB962C8B-B14F-4D97-AF65-F5344CB8AC3E}">
        <p14:creationId xmlns:p14="http://schemas.microsoft.com/office/powerpoint/2010/main" val="18931766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026622"/>
          </a:xfrm>
        </p:spPr>
        <p:txBody>
          <a:bodyPr>
            <a:noAutofit/>
          </a:bodyPr>
          <a:lstStyle/>
          <a:p>
            <a:r>
              <a:rPr lang="en-US" sz="3600" b="1" dirty="0">
                <a:effectLst>
                  <a:outerShdw blurRad="38100" dist="38100" dir="2700000" algn="tl">
                    <a:srgbClr val="000000"/>
                  </a:outerShdw>
                </a:effectLst>
              </a:rPr>
              <a:t>The Future Vindication of God on the World Stage </a:t>
            </a:r>
            <a:r>
              <a:rPr lang="en-US" sz="3600" dirty="0">
                <a:effectLst>
                  <a:outerShdw blurRad="38100" dist="38100" dir="2700000" algn="tl">
                    <a:srgbClr val="000000"/>
                  </a:outerShdw>
                </a:effectLst>
              </a:rPr>
              <a:t>(</a:t>
            </a:r>
            <a:r>
              <a:rPr lang="en-US" sz="3600" dirty="0">
                <a:solidFill>
                  <a:srgbClr val="FFFF99"/>
                </a:solidFill>
                <a:effectLst>
                  <a:outerShdw blurRad="38100" dist="38100" dir="2700000" algn="tl">
                    <a:srgbClr val="000000"/>
                  </a:outerShdw>
                </a:effectLst>
              </a:rPr>
              <a:t>45:14-25</a:t>
            </a:r>
            <a:r>
              <a:rPr lang="en-US" sz="3600" dirty="0">
                <a:effectLst>
                  <a:outerShdw blurRad="38100" dist="38100" dir="2700000" algn="tl">
                    <a:srgbClr val="000000"/>
                  </a:outerShdw>
                </a:effectLst>
              </a:rPr>
              <a:t>)</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1080655"/>
            <a:ext cx="8822817" cy="5486400"/>
          </a:xfrm>
        </p:spPr>
        <p:txBody>
          <a:bodyPr>
            <a:normAutofit fontScale="92500" lnSpcReduction="10000"/>
          </a:bodyPr>
          <a:lstStyle/>
          <a:p>
            <a:r>
              <a:rPr lang="en-US" dirty="0">
                <a:effectLst>
                  <a:outerShdw blurRad="38100" dist="38100" dir="2700000" algn="tl">
                    <a:srgbClr val="000000"/>
                  </a:outerShdw>
                </a:effectLst>
              </a:rPr>
              <a:t>We have now reached one of the grandest moments in the book. </a:t>
            </a:r>
          </a:p>
          <a:p>
            <a:r>
              <a:rPr lang="en-US" dirty="0">
                <a:effectLst>
                  <a:outerShdw blurRad="38100" dist="38100" dir="2700000" algn="tl">
                    <a:srgbClr val="000000"/>
                  </a:outerShdw>
                </a:effectLst>
              </a:rPr>
              <a:t>Cyrus fades into the background and the whole scene is dominated by the uniqueness and glory of the one who has chosen to use him. </a:t>
            </a:r>
          </a:p>
          <a:p>
            <a:r>
              <a:rPr lang="en-US" dirty="0">
                <a:effectLst>
                  <a:outerShdw blurRad="38100" dist="38100" dir="2700000" algn="tl">
                    <a:srgbClr val="000000"/>
                  </a:outerShdw>
                </a:effectLst>
              </a:rPr>
              <a:t>This magnificent poem develops the thought introduced in Isaiah 45:6 – “</a:t>
            </a:r>
            <a:r>
              <a:rPr lang="en-US" i="1" dirty="0">
                <a:solidFill>
                  <a:srgbClr val="F4B183"/>
                </a:solidFill>
                <a:latin typeface="Cambria" panose="02040503050406030204" pitchFamily="18" charset="0"/>
                <a:ea typeface="Cambria" panose="02040503050406030204" pitchFamily="18" charset="0"/>
              </a:rPr>
              <a:t>I do this so people will recognize from east to west that there is no God but me; I am the LORD, I have no peer.</a:t>
            </a:r>
            <a:r>
              <a:rPr lang="en-US" dirty="0">
                <a:effectLst>
                  <a:outerShdw blurRad="38100" dist="38100" dir="2700000" algn="tl">
                    <a:srgbClr val="000000"/>
                  </a:outerShdw>
                </a:effectLst>
              </a:rPr>
              <a:t> ”</a:t>
            </a:r>
            <a:r>
              <a:rPr lang="en-US" i="1" dirty="0">
                <a:solidFill>
                  <a:srgbClr val="F4B183"/>
                </a:solidFill>
                <a:latin typeface="Cambria" panose="02040503050406030204" pitchFamily="18" charset="0"/>
                <a:ea typeface="Cambria" panose="02040503050406030204" pitchFamily="18" charset="0"/>
              </a:rPr>
              <a:t> </a:t>
            </a:r>
          </a:p>
          <a:p>
            <a:r>
              <a:rPr lang="en-US" dirty="0">
                <a:effectLst>
                  <a:outerShdw blurRad="38100" dist="38100" dir="2700000" algn="tl">
                    <a:srgbClr val="000000"/>
                  </a:outerShdw>
                </a:effectLst>
              </a:rPr>
              <a:t>Cyrus’s mission will demonstrate this fact, and one day people everywhere will acknowledge it. </a:t>
            </a:r>
          </a:p>
          <a:p>
            <a:r>
              <a:rPr lang="en-US" dirty="0">
                <a:effectLst>
                  <a:outerShdw blurRad="38100" dist="38100" dir="2700000" algn="tl">
                    <a:srgbClr val="000000"/>
                  </a:outerShdw>
                </a:effectLst>
              </a:rPr>
              <a:t>There are </a:t>
            </a:r>
            <a:r>
              <a:rPr lang="en-US" b="1" i="1" dirty="0">
                <a:effectLst>
                  <a:outerShdw blurRad="38100" dist="38100" dir="2700000" algn="tl">
                    <a:srgbClr val="000000"/>
                  </a:outerShdw>
                </a:effectLst>
              </a:rPr>
              <a:t>two</a:t>
            </a:r>
            <a:r>
              <a:rPr lang="en-US" dirty="0">
                <a:effectLst>
                  <a:outerShdw blurRad="38100" dist="38100" dir="2700000" algn="tl">
                    <a:srgbClr val="000000"/>
                  </a:outerShdw>
                </a:effectLst>
              </a:rPr>
              <a:t> speeches by the LORD in this passage, and two short responses by Isaiah.</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(p. 185).</a:t>
            </a:r>
          </a:p>
        </p:txBody>
      </p:sp>
    </p:spTree>
    <p:extLst>
      <p:ext uri="{BB962C8B-B14F-4D97-AF65-F5344CB8AC3E}">
        <p14:creationId xmlns:p14="http://schemas.microsoft.com/office/powerpoint/2010/main" val="5873028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34684"/>
          </a:xfrm>
        </p:spPr>
        <p:txBody>
          <a:bodyPr>
            <a:noAutofit/>
          </a:bodyPr>
          <a:lstStyle/>
          <a:p>
            <a:r>
              <a:rPr lang="en-US" sz="4000" dirty="0">
                <a:effectLst>
                  <a:outerShdw blurRad="38100" dist="38100" dir="2700000" algn="tl">
                    <a:srgbClr val="000000"/>
                  </a:outerShdw>
                </a:effectLst>
              </a:rPr>
              <a:t>Isaiah Again Responds to What the LORD Has Said (45:24b-25)</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1263535"/>
            <a:ext cx="8822817" cy="5303520"/>
          </a:xfrm>
        </p:spPr>
        <p:txBody>
          <a:bodyPr>
            <a:normAutofit fontScale="92500" lnSpcReduction="10000"/>
          </a:bodyPr>
          <a:lstStyle/>
          <a:p>
            <a:r>
              <a:rPr lang="en-US" sz="3600" dirty="0">
                <a:effectLst>
                  <a:outerShdw blurRad="38100" dist="38100" dir="2700000" algn="tl">
                    <a:srgbClr val="000000"/>
                  </a:outerShdw>
                </a:effectLst>
              </a:rPr>
              <a:t>God’s people will </a:t>
            </a:r>
            <a:r>
              <a:rPr lang="en-US" sz="3600" b="1" i="1" dirty="0">
                <a:effectLst>
                  <a:outerShdw blurRad="38100" dist="38100" dir="2700000" algn="tl">
                    <a:srgbClr val="000000"/>
                  </a:outerShdw>
                </a:effectLst>
              </a:rPr>
              <a:t>at last </a:t>
            </a:r>
            <a:r>
              <a:rPr lang="en-US" sz="3600" dirty="0">
                <a:effectLst>
                  <a:outerShdw blurRad="38100" dist="38100" dir="2700000" algn="tl">
                    <a:srgbClr val="000000"/>
                  </a:outerShdw>
                </a:effectLst>
              </a:rPr>
              <a:t>be a light to the nations. </a:t>
            </a:r>
          </a:p>
          <a:p>
            <a:r>
              <a:rPr lang="en-US" sz="3600" dirty="0">
                <a:effectLst>
                  <a:outerShdw blurRad="38100" dist="38100" dir="2700000" algn="tl">
                    <a:srgbClr val="000000"/>
                  </a:outerShdw>
                </a:effectLst>
              </a:rPr>
              <a:t>They too will now see that this amazing, all-powerful God has delivered them. </a:t>
            </a:r>
          </a:p>
          <a:p>
            <a:r>
              <a:rPr lang="en-US" sz="3600" dirty="0">
                <a:effectLst>
                  <a:outerShdw blurRad="38100" dist="38100" dir="2700000" algn="tl">
                    <a:srgbClr val="000000"/>
                  </a:outerShdw>
                </a:effectLst>
              </a:rPr>
              <a:t>Even though only the believing remnant cared enough about serving God to take advantage of this deliverance from Babylon – the offer was open to </a:t>
            </a:r>
            <a:r>
              <a:rPr lang="en-US" sz="3600" b="1" i="1" dirty="0">
                <a:effectLst>
                  <a:outerShdw blurRad="38100" dist="38100" dir="2700000" algn="tl">
                    <a:srgbClr val="000000"/>
                  </a:outerShdw>
                </a:effectLst>
              </a:rPr>
              <a:t>all</a:t>
            </a:r>
            <a:r>
              <a:rPr lang="en-US" sz="3600" dirty="0">
                <a:effectLst>
                  <a:outerShdw blurRad="38100" dist="38100" dir="2700000" algn="tl">
                    <a:srgbClr val="000000"/>
                  </a:outerShdw>
                </a:effectLst>
              </a:rPr>
              <a:t> the exiled Israelites. </a:t>
            </a:r>
          </a:p>
          <a:p>
            <a:r>
              <a:rPr lang="en-US" sz="3600" dirty="0">
                <a:effectLst>
                  <a:outerShdw blurRad="38100" dist="38100" dir="2700000" algn="tl">
                    <a:srgbClr val="000000"/>
                  </a:outerShdw>
                </a:effectLst>
              </a:rPr>
              <a:t>The remnant’s physical deliverance is a picture of their spiritual deliverance as they chose to step out in faith to return and rebuild Jerusalem and the temple so that they could offer the sacrifices God required.</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effectLst>
                  <a:outerShdw blurRad="38100" dist="38100" dir="2700000" algn="tl">
                    <a:srgbClr val="000000"/>
                  </a:outerShdw>
                </a:effectLst>
              </a:rPr>
              <a:t>Wegner, Paul D. – </a:t>
            </a:r>
            <a:r>
              <a:rPr lang="en-US" i="1" dirty="0">
                <a:solidFill>
                  <a:prstClr val="white"/>
                </a:solidFill>
                <a:effectLst>
                  <a:outerShdw blurRad="38100" dist="38100" dir="2700000" algn="tl">
                    <a:srgbClr val="000000"/>
                  </a:outerShdw>
                </a:effectLst>
              </a:rPr>
              <a:t>Isaiah An Introduction and Commentary – </a:t>
            </a:r>
            <a:r>
              <a:rPr lang="en-US" dirty="0">
                <a:solidFill>
                  <a:prstClr val="white"/>
                </a:solidFill>
                <a:effectLst>
                  <a:outerShdw blurRad="38100" dist="38100" dir="2700000" algn="tl">
                    <a:srgbClr val="000000"/>
                  </a:outerShdw>
                </a:effectLst>
              </a:rPr>
              <a:t>Tyndale OT Commentaries</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ndParaRPr>
          </a:p>
        </p:txBody>
      </p:sp>
    </p:spTree>
    <p:extLst>
      <p:ext uri="{BB962C8B-B14F-4D97-AF65-F5344CB8AC3E}">
        <p14:creationId xmlns:p14="http://schemas.microsoft.com/office/powerpoint/2010/main" val="26720036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2138"/>
            <a:ext cx="9144000" cy="6362875"/>
          </a:xfrm>
        </p:spPr>
        <p:txBody>
          <a:bodyPr>
            <a:noAutofit/>
          </a:bodyPr>
          <a:lstStyle/>
          <a:p>
            <a:pPr algn="ctr"/>
            <a:r>
              <a:rPr lang="en-US" sz="6600" dirty="0">
                <a:solidFill>
                  <a:schemeClr val="bg1"/>
                </a:solidFill>
                <a:effectLst>
                  <a:outerShdw blurRad="38100" dist="38100" dir="2700000" algn="tl">
                    <a:srgbClr val="000000"/>
                  </a:outerShdw>
                </a:effectLst>
              </a:rPr>
              <a:t>Paul’s Use of </a:t>
            </a:r>
            <a:r>
              <a:rPr lang="en-US" sz="6600" dirty="0">
                <a:effectLst>
                  <a:outerShdw blurRad="38100" dist="38100" dir="2700000" algn="tl">
                    <a:srgbClr val="000000"/>
                  </a:outerShdw>
                </a:effectLst>
              </a:rPr>
              <a:t>Isaiah 45:23 </a:t>
            </a:r>
            <a:r>
              <a:rPr lang="en-US" sz="6600" dirty="0">
                <a:solidFill>
                  <a:schemeClr val="bg1"/>
                </a:solidFill>
                <a:effectLst>
                  <a:outerShdw blurRad="38100" dist="38100" dir="2700000" algn="tl">
                    <a:srgbClr val="000000"/>
                  </a:outerShdw>
                </a:effectLst>
              </a:rPr>
              <a:t>in</a:t>
            </a:r>
            <a:r>
              <a:rPr lang="en-US" sz="6600" dirty="0">
                <a:effectLst>
                  <a:outerShdw blurRad="38100" dist="38100" dir="2700000" algn="tl">
                    <a:srgbClr val="000000"/>
                  </a:outerShdw>
                </a:effectLst>
              </a:rPr>
              <a:t> Romans 14:11</a:t>
            </a:r>
            <a:br>
              <a:rPr lang="en-US" sz="6600" dirty="0">
                <a:effectLst>
                  <a:outerShdw blurRad="38100" dist="38100" dir="2700000" algn="tl">
                    <a:srgbClr val="000000"/>
                  </a:outerShdw>
                </a:effectLst>
              </a:rPr>
            </a:br>
            <a:r>
              <a:rPr lang="en-US" sz="6600" dirty="0">
                <a:solidFill>
                  <a:schemeClr val="bg1"/>
                </a:solidFill>
                <a:effectLst>
                  <a:outerShdw blurRad="38100" dist="38100" dir="2700000" algn="tl">
                    <a:srgbClr val="000000"/>
                  </a:outerShdw>
                </a:effectLst>
              </a:rPr>
              <a:t>and</a:t>
            </a:r>
            <a:r>
              <a:rPr lang="en-US" sz="6600" dirty="0">
                <a:effectLst>
                  <a:outerShdw blurRad="38100" dist="38100" dir="2700000" algn="tl">
                    <a:srgbClr val="000000"/>
                  </a:outerShdw>
                </a:effectLst>
              </a:rPr>
              <a:t> Philippians 2:10-11</a:t>
            </a:r>
            <a:br>
              <a:rPr lang="en-US" sz="4400" dirty="0">
                <a:effectLst>
                  <a:outerShdw blurRad="38100" dist="38100" dir="2700000" algn="tl">
                    <a:srgbClr val="000000"/>
                  </a:outerShdw>
                </a:effectLst>
              </a:rPr>
            </a:br>
            <a:endParaRPr lang="en-US" sz="4400" dirty="0">
              <a:effectLst>
                <a:outerShdw blurRad="38100" dist="38100" dir="2700000" algn="tl">
                  <a:srgbClr val="000000"/>
                </a:outerShdw>
              </a:effectLst>
            </a:endParaRPr>
          </a:p>
        </p:txBody>
      </p:sp>
    </p:spTree>
    <p:extLst>
      <p:ext uri="{BB962C8B-B14F-4D97-AF65-F5344CB8AC3E}">
        <p14:creationId xmlns:p14="http://schemas.microsoft.com/office/powerpoint/2010/main" val="3324116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D0E45-49D7-D606-9A35-208F09FEFD7D}"/>
              </a:ext>
            </a:extLst>
          </p:cNvPr>
          <p:cNvSpPr txBox="1">
            <a:spLocks/>
          </p:cNvSpPr>
          <p:nvPr/>
        </p:nvSpPr>
        <p:spPr>
          <a:xfrm>
            <a:off x="11773" y="1159625"/>
            <a:ext cx="9144000" cy="2115590"/>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lvl="0" algn="l">
              <a:spcBef>
                <a:spcPts val="750"/>
              </a:spcBef>
              <a:defRPr/>
            </a:pPr>
            <a:r>
              <a:rPr kumimoji="0" lang="en-US" sz="2400" b="0" i="0" u="none" strike="noStrike" kern="1200" cap="none" spc="0" normalizeH="0" baseline="30000" noProof="0" dirty="0">
                <a:ln>
                  <a:noFill/>
                </a:ln>
                <a:solidFill>
                  <a:prstClr val="white"/>
                </a:solidFill>
                <a:effectLst>
                  <a:outerShdw blurRad="38100" dist="38100" dir="2700000" algn="tl">
                    <a:srgbClr val="000000"/>
                  </a:outerShdw>
                </a:effectLst>
                <a:uLnTx/>
                <a:uFillTx/>
                <a:latin typeface="Cambria" panose="02040503050406030204" pitchFamily="18" charset="0"/>
                <a:ea typeface="Cambria" panose="02040503050406030204" pitchFamily="18" charset="0"/>
              </a:rPr>
              <a:t>Romans 14:10</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But you who eat vegetables only – why do you judge your brother or sister? And you who eat everything – why do you despise your brother or sister? For we will all stand before the judgment seat of God. </a:t>
            </a:r>
            <a:r>
              <a:rPr lang="en-US" sz="2400" b="0" baseline="30000" dirty="0">
                <a:solidFill>
                  <a:prstClr val="white"/>
                </a:solidFill>
                <a:effectLst>
                  <a:outerShdw blurRad="38100" dist="38100" dir="2700000" algn="tl">
                    <a:srgbClr val="000000"/>
                  </a:outerShdw>
                </a:effectLst>
                <a:latin typeface="Cambria" panose="02040503050406030204" pitchFamily="18" charset="0"/>
                <a:ea typeface="Cambria" panose="02040503050406030204" pitchFamily="18" charset="0"/>
              </a:rPr>
              <a:t>11</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For it is written, “</a:t>
            </a:r>
            <a:r>
              <a:rPr lang="en-US" sz="2400" b="0"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As I live, says the Lord, every knee will bow to me, and every tongue will give praise to God</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sz="2400" b="0" baseline="30000" dirty="0">
                <a:solidFill>
                  <a:prstClr val="white"/>
                </a:solidFill>
                <a:effectLst>
                  <a:outerShdw blurRad="38100" dist="38100" dir="2700000" algn="tl">
                    <a:srgbClr val="000000"/>
                  </a:outerShdw>
                </a:effectLst>
                <a:latin typeface="Cambria" panose="02040503050406030204" pitchFamily="18" charset="0"/>
                <a:ea typeface="Cambria" panose="02040503050406030204" pitchFamily="18" charset="0"/>
              </a:rPr>
              <a:t>12</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Therefore, each of us will give an account of himself to God. </a:t>
            </a:r>
            <a:r>
              <a:rPr kumimoji="0" lang="en-US" sz="2400" b="0" i="0" u="none" strike="noStrike" kern="1200" cap="none" spc="0" normalizeH="0" baseline="0" noProof="0" dirty="0">
                <a:ln>
                  <a:noFill/>
                </a:ln>
                <a:solidFill>
                  <a:srgbClr val="5B9BD5">
                    <a:lumMod val="40000"/>
                    <a:lumOff val="60000"/>
                  </a:srgbClr>
                </a:solidFill>
                <a:effectLst>
                  <a:outerShdw blurRad="38100" dist="38100" dir="2700000" algn="tl">
                    <a:srgbClr val="000000"/>
                  </a:outerShdw>
                </a:effectLst>
                <a:uLnTx/>
                <a:uFillTx/>
                <a:latin typeface="Calibri" panose="020F0502020204030204"/>
                <a:ea typeface="Cambria" panose="02040503050406030204" pitchFamily="18" charset="0"/>
              </a:rPr>
              <a:t>(NET) </a:t>
            </a:r>
            <a:endParaRPr kumimoji="0" lang="en-US" sz="2400" b="0" i="1" u="none" strike="noStrike" kern="1200" cap="none" spc="0" normalizeH="0" baseline="0" noProof="0" dirty="0">
              <a:ln>
                <a:noFill/>
              </a:ln>
              <a:solidFill>
                <a:srgbClr val="5B9BD5">
                  <a:lumMod val="40000"/>
                  <a:lumOff val="6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BB4FE5FB-7426-20B5-593A-D68A0D33F509}"/>
              </a:ext>
            </a:extLst>
          </p:cNvPr>
          <p:cNvSpPr txBox="1">
            <a:spLocks/>
          </p:cNvSpPr>
          <p:nvPr/>
        </p:nvSpPr>
        <p:spPr>
          <a:xfrm>
            <a:off x="11773" y="-67111"/>
            <a:ext cx="9144000" cy="1226736"/>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algn="l">
              <a:spcBef>
                <a:spcPts val="750"/>
              </a:spcBef>
              <a:defRPr/>
            </a:pPr>
            <a:r>
              <a:rPr kumimoji="0" lang="en-US" sz="2400" b="0" i="0" u="none" strike="noStrike" kern="1200" cap="none" spc="0" normalizeH="0" baseline="30000" noProof="0" dirty="0">
                <a:ln>
                  <a:noFill/>
                </a:ln>
                <a:solidFill>
                  <a:prstClr val="white"/>
                </a:solidFill>
                <a:effectLst>
                  <a:outerShdw blurRad="38100" dist="38100" dir="2700000" algn="tl">
                    <a:srgbClr val="000000"/>
                  </a:outerShdw>
                </a:effectLst>
                <a:uLnTx/>
                <a:uFillTx/>
                <a:latin typeface="Cambria" panose="02040503050406030204" pitchFamily="18" charset="0"/>
                <a:ea typeface="Cambria" panose="02040503050406030204" pitchFamily="18" charset="0"/>
              </a:rPr>
              <a:t>Isaiah 45:23</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rPr>
              <a:t> </a:t>
            </a:r>
            <a:r>
              <a:rPr lang="en-US" sz="2400" b="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“I solemnly </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make this oath— what I say is true and reliable: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Surely every knee will bow to me, every tongue will solemnly affirm; </a:t>
            </a:r>
            <a:r>
              <a:rPr lang="en-US" sz="2400" b="0" baseline="30000" dirty="0">
                <a:solidFill>
                  <a:prstClr val="white"/>
                </a:solidFill>
                <a:effectLst>
                  <a:outerShdw blurRad="38100" dist="38100" dir="2700000" algn="tl">
                    <a:srgbClr val="000000"/>
                  </a:outerShdw>
                </a:effectLst>
                <a:latin typeface="Cambria" panose="02040503050406030204" pitchFamily="18" charset="0"/>
                <a:ea typeface="Cambria" panose="02040503050406030204" pitchFamily="18" charset="0"/>
              </a:rPr>
              <a:t>24</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 they will say about me, “Yes, the LORD is a powerful deliverer</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kumimoji="0" lang="en-US" sz="2400" b="0" i="0"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(NET)</a:t>
            </a:r>
            <a:endPar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59728B36-B418-B587-C938-5E4E77042294}"/>
              </a:ext>
            </a:extLst>
          </p:cNvPr>
          <p:cNvSpPr txBox="1">
            <a:spLocks/>
          </p:cNvSpPr>
          <p:nvPr/>
        </p:nvSpPr>
        <p:spPr>
          <a:xfrm>
            <a:off x="11773" y="3275215"/>
            <a:ext cx="9144000" cy="1492134"/>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lvl="0" algn="l">
              <a:spcBef>
                <a:spcPts val="750"/>
              </a:spcBef>
              <a:defRPr/>
            </a:pPr>
            <a:r>
              <a:rPr kumimoji="0" lang="en-US" sz="2400" b="0" i="0" u="none" strike="noStrike" kern="1200" cap="none" spc="0" normalizeH="0" baseline="30000" noProof="0" dirty="0">
                <a:ln>
                  <a:noFill/>
                </a:ln>
                <a:solidFill>
                  <a:prstClr val="white"/>
                </a:solidFill>
                <a:effectLst>
                  <a:outerShdw blurRad="38100" dist="38100" dir="2700000" algn="tl">
                    <a:srgbClr val="000000"/>
                  </a:outerShdw>
                </a:effectLst>
                <a:uLnTx/>
                <a:uFillTx/>
                <a:latin typeface="Cambria" panose="02040503050406030204" pitchFamily="18" charset="0"/>
                <a:ea typeface="Cambria" panose="02040503050406030204" pitchFamily="18" charset="0"/>
              </a:rPr>
              <a:t>Philippians 2:</a:t>
            </a:r>
            <a:r>
              <a:rPr lang="en-US" sz="2400" b="0" baseline="30000" dirty="0">
                <a:solidFill>
                  <a:prstClr val="white"/>
                </a:solidFill>
                <a:effectLst>
                  <a:outerShdw blurRad="38100" dist="38100" dir="2700000" algn="tl">
                    <a:srgbClr val="000000"/>
                  </a:outerShdw>
                </a:effectLst>
                <a:latin typeface="Cambria" panose="02040503050406030204" pitchFamily="18" charset="0"/>
                <a:ea typeface="Cambria" panose="02040503050406030204" pitchFamily="18" charset="0"/>
              </a:rPr>
              <a:t>9</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…God highly exalted [Jesus] and gave him the name that is above every name, </a:t>
            </a:r>
            <a:r>
              <a:rPr lang="en-US" sz="2400" b="0" baseline="30000" dirty="0">
                <a:solidFill>
                  <a:prstClr val="white"/>
                </a:solidFill>
                <a:effectLst>
                  <a:outerShdw blurRad="38100" dist="38100" dir="2700000" algn="tl">
                    <a:srgbClr val="000000"/>
                  </a:outerShdw>
                </a:effectLst>
                <a:latin typeface="Cambria" panose="02040503050406030204" pitchFamily="18" charset="0"/>
                <a:ea typeface="Cambria" panose="02040503050406030204" pitchFamily="18" charset="0"/>
              </a:rPr>
              <a:t>10</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so that </a:t>
            </a:r>
            <a:r>
              <a:rPr lang="en-US" sz="2400" b="0"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at the name of Jesus every knee will bow</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 in heaven and on earth and under the earth – </a:t>
            </a:r>
            <a:r>
              <a:rPr lang="en-US" sz="2400" b="0" baseline="30000" dirty="0">
                <a:solidFill>
                  <a:prstClr val="white"/>
                </a:solidFill>
                <a:effectLst>
                  <a:outerShdw blurRad="38100" dist="38100" dir="2700000" algn="tl">
                    <a:srgbClr val="000000"/>
                  </a:outerShdw>
                </a:effectLst>
                <a:latin typeface="Cambria" panose="02040503050406030204" pitchFamily="18" charset="0"/>
                <a:ea typeface="Cambria" panose="02040503050406030204" pitchFamily="18" charset="0"/>
              </a:rPr>
              <a:t>11</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sz="2400" b="0"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and every tongue confess that Jesus Christ is Lord </a:t>
            </a:r>
            <a:r>
              <a:rPr lang="en-US" sz="24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to the glory of God the Father. </a:t>
            </a:r>
            <a:r>
              <a:rPr kumimoji="0" lang="en-US" sz="2400" b="0" i="0" u="none" strike="noStrike" kern="1200" cap="none" spc="0" normalizeH="0" baseline="0" noProof="0" dirty="0">
                <a:ln>
                  <a:noFill/>
                </a:ln>
                <a:solidFill>
                  <a:srgbClr val="5B9BD5">
                    <a:lumMod val="40000"/>
                    <a:lumOff val="60000"/>
                  </a:srgbClr>
                </a:solidFill>
                <a:effectLst>
                  <a:outerShdw blurRad="38100" dist="38100" dir="2700000" algn="tl">
                    <a:srgbClr val="000000"/>
                  </a:outerShdw>
                </a:effectLst>
                <a:uLnTx/>
                <a:uFillTx/>
                <a:latin typeface="Calibri" panose="020F0502020204030204"/>
                <a:ea typeface="Cambria" panose="02040503050406030204" pitchFamily="18" charset="0"/>
              </a:rPr>
              <a:t>(NET) </a:t>
            </a:r>
            <a:endParaRPr kumimoji="0" lang="en-US" sz="2400" b="0" i="1" u="none" strike="noStrike" kern="1200" cap="none" spc="0" normalizeH="0" baseline="0" noProof="0" dirty="0">
              <a:ln>
                <a:noFill/>
              </a:ln>
              <a:solidFill>
                <a:srgbClr val="5B9BD5">
                  <a:lumMod val="40000"/>
                  <a:lumOff val="6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3238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80404"/>
          </a:xfrm>
        </p:spPr>
        <p:txBody>
          <a:bodyPr>
            <a:noAutofit/>
          </a:bodyPr>
          <a:lstStyle/>
          <a:p>
            <a:r>
              <a:rPr lang="en-US" sz="3600" dirty="0">
                <a:effectLst>
                  <a:outerShdw blurRad="38100" dist="38100" dir="2700000" algn="tl">
                    <a:srgbClr val="000000"/>
                  </a:outerShdw>
                </a:effectLst>
              </a:rPr>
              <a:t>Paul’s Use of Isaiah 45:23 </a:t>
            </a:r>
            <a:br>
              <a:rPr lang="en-US" sz="3600" dirty="0">
                <a:effectLst>
                  <a:outerShdw blurRad="38100" dist="38100" dir="2700000" algn="tl">
                    <a:srgbClr val="000000"/>
                  </a:outerShdw>
                </a:effectLst>
              </a:rPr>
            </a:br>
            <a:r>
              <a:rPr lang="en-US" sz="3600" dirty="0">
                <a:effectLst>
                  <a:outerShdw blurRad="38100" dist="38100" dir="2700000" algn="tl">
                    <a:srgbClr val="000000"/>
                  </a:outerShdw>
                </a:effectLst>
              </a:rPr>
              <a:t>in Romans 14:11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2509" y="1230284"/>
            <a:ext cx="8487295" cy="5515493"/>
          </a:xfrm>
        </p:spPr>
        <p:txBody>
          <a:bodyPr>
            <a:normAutofit fontScale="92500" lnSpcReduction="20000"/>
          </a:bodyPr>
          <a:lstStyle/>
          <a:p>
            <a:r>
              <a:rPr lang="en-US" dirty="0">
                <a:effectLst>
                  <a:outerShdw blurRad="38100" dist="38100" dir="2700000" algn="tl">
                    <a:srgbClr val="000000"/>
                  </a:outerShdw>
                </a:effectLst>
              </a:rPr>
              <a:t>The Apostle Paul cites </a:t>
            </a:r>
            <a:r>
              <a:rPr lang="en-US" dirty="0">
                <a:solidFill>
                  <a:srgbClr val="FFFF99"/>
                </a:solidFill>
                <a:effectLst>
                  <a:outerShdw blurRad="38100" dist="38100" dir="2700000" algn="tl">
                    <a:srgbClr val="000000"/>
                  </a:outerShdw>
                </a:effectLst>
              </a:rPr>
              <a:t>Isaiah 45:23 </a:t>
            </a:r>
            <a:r>
              <a:rPr lang="en-US" dirty="0">
                <a:effectLst>
                  <a:outerShdw blurRad="38100" dist="38100" dir="2700000" algn="tl">
                    <a:srgbClr val="000000"/>
                  </a:outerShdw>
                </a:effectLst>
              </a:rPr>
              <a:t>in a section of the book of Romans (14:1-15:13) where he makes a lengthy plea for </a:t>
            </a:r>
            <a:r>
              <a:rPr lang="en-US" b="1" i="1" dirty="0">
                <a:effectLst>
                  <a:outerShdw blurRad="38100" dist="38100" dir="2700000" algn="tl">
                    <a:srgbClr val="000000"/>
                  </a:outerShdw>
                </a:effectLst>
              </a:rPr>
              <a:t>two groups</a:t>
            </a:r>
            <a:r>
              <a:rPr lang="en-US" dirty="0">
                <a:effectLst>
                  <a:outerShdw blurRad="38100" dist="38100" dir="2700000" algn="tl">
                    <a:srgbClr val="000000"/>
                  </a:outerShdw>
                </a:effectLst>
              </a:rPr>
              <a:t> of believers in the Roman church to </a:t>
            </a:r>
            <a:r>
              <a:rPr lang="en-US" b="1" i="1" dirty="0">
                <a:effectLst>
                  <a:outerShdw blurRad="38100" dist="38100" dir="2700000" algn="tl">
                    <a:srgbClr val="000000"/>
                  </a:outerShdw>
                </a:effectLst>
              </a:rPr>
              <a:t>welcome</a:t>
            </a:r>
            <a:r>
              <a:rPr lang="en-US" dirty="0">
                <a:effectLst>
                  <a:outerShdw blurRad="38100" dist="38100" dir="2700000" algn="tl">
                    <a:srgbClr val="000000"/>
                  </a:outerShdw>
                </a:effectLst>
              </a:rPr>
              <a:t> </a:t>
            </a:r>
            <a:r>
              <a:rPr lang="en-US" b="1" i="1" dirty="0">
                <a:effectLst>
                  <a:outerShdw blurRad="38100" dist="38100" dir="2700000" algn="tl">
                    <a:srgbClr val="000000"/>
                  </a:outerShdw>
                </a:effectLst>
              </a:rPr>
              <a:t>and accept</a:t>
            </a:r>
            <a:r>
              <a:rPr lang="en-US" dirty="0">
                <a:effectLst>
                  <a:outerShdw blurRad="38100" dist="38100" dir="2700000" algn="tl">
                    <a:srgbClr val="000000"/>
                  </a:outerShdw>
                </a:effectLst>
              </a:rPr>
              <a:t> one another. </a:t>
            </a:r>
          </a:p>
          <a:p>
            <a:r>
              <a:rPr lang="en-US" dirty="0">
                <a:effectLst>
                  <a:outerShdw blurRad="38100" dist="38100" dir="2700000" algn="tl">
                    <a:srgbClr val="000000"/>
                  </a:outerShdw>
                </a:effectLst>
              </a:rPr>
              <a:t>Paul identifies these two groups in the Roman church as:</a:t>
            </a:r>
          </a:p>
          <a:p>
            <a:pPr lvl="1"/>
            <a:r>
              <a:rPr lang="en-US" dirty="0">
                <a:effectLst>
                  <a:outerShdw blurRad="38100" dist="38100" dir="2700000" algn="tl">
                    <a:srgbClr val="000000"/>
                  </a:outerShdw>
                </a:effectLst>
              </a:rPr>
              <a:t>Those who are “</a:t>
            </a:r>
            <a:r>
              <a:rPr lang="en-US" b="1" i="1" dirty="0">
                <a:solidFill>
                  <a:srgbClr val="00B0F0"/>
                </a:solidFill>
                <a:effectLst>
                  <a:outerShdw blurRad="38100" dist="38100" dir="2700000" algn="tl">
                    <a:srgbClr val="000000"/>
                  </a:outerShdw>
                </a:effectLst>
              </a:rPr>
              <a:t>weak</a:t>
            </a:r>
            <a:r>
              <a:rPr lang="en-US" i="1" dirty="0">
                <a:solidFill>
                  <a:schemeClr val="accent1">
                    <a:lumMod val="40000"/>
                    <a:lumOff val="60000"/>
                  </a:schemeClr>
                </a:solidFill>
                <a:effectLst>
                  <a:outerShdw blurRad="38100" dist="38100" dir="2700000" algn="tl">
                    <a:srgbClr val="000000"/>
                  </a:outerShdw>
                </a:effectLst>
              </a:rPr>
              <a:t> in the faith</a:t>
            </a:r>
            <a:r>
              <a:rPr lang="en-US" dirty="0">
                <a:effectLst>
                  <a:outerShdw blurRad="38100" dist="38100" dir="2700000" algn="tl">
                    <a:srgbClr val="000000"/>
                  </a:outerShdw>
                </a:effectLst>
              </a:rPr>
              <a:t>” (14:1)</a:t>
            </a:r>
          </a:p>
          <a:p>
            <a:pPr lvl="1"/>
            <a:r>
              <a:rPr lang="en-US" dirty="0">
                <a:effectLst>
                  <a:outerShdw blurRad="38100" dist="38100" dir="2700000" algn="tl">
                    <a:srgbClr val="000000"/>
                  </a:outerShdw>
                </a:effectLst>
              </a:rPr>
              <a:t>Those who are “</a:t>
            </a:r>
            <a:r>
              <a:rPr lang="en-US" b="1" i="1" dirty="0">
                <a:solidFill>
                  <a:srgbClr val="00B0F0"/>
                </a:solidFill>
                <a:effectLst>
                  <a:outerShdw blurRad="38100" dist="38100" dir="2700000" algn="tl">
                    <a:srgbClr val="000000"/>
                  </a:outerShdw>
                </a:effectLst>
              </a:rPr>
              <a:t>strong</a:t>
            </a:r>
            <a:r>
              <a:rPr lang="en-US" dirty="0">
                <a:effectLst>
                  <a:outerShdw blurRad="38100" dist="38100" dir="2700000" algn="tl">
                    <a:srgbClr val="000000"/>
                  </a:outerShdw>
                </a:effectLst>
              </a:rPr>
              <a:t>” in the faith (15:1)</a:t>
            </a:r>
          </a:p>
          <a:p>
            <a:r>
              <a:rPr lang="en-US" dirty="0">
                <a:effectLst>
                  <a:outerShdw blurRad="38100" dist="38100" dir="2700000" algn="tl">
                    <a:srgbClr val="000000"/>
                  </a:outerShdw>
                </a:effectLst>
              </a:rPr>
              <a:t> As we read through the text, we see </a:t>
            </a:r>
            <a:r>
              <a:rPr lang="en-US" b="1" i="1" dirty="0">
                <a:effectLst>
                  <a:outerShdw blurRad="38100" dist="38100" dir="2700000" algn="tl">
                    <a:srgbClr val="000000"/>
                  </a:outerShdw>
                </a:effectLst>
              </a:rPr>
              <a:t>three issues</a:t>
            </a:r>
            <a:r>
              <a:rPr lang="en-US" dirty="0">
                <a:effectLst>
                  <a:outerShdw blurRad="38100" dist="38100" dir="2700000" algn="tl">
                    <a:srgbClr val="000000"/>
                  </a:outerShdw>
                </a:effectLst>
              </a:rPr>
              <a:t> over which these two groups </a:t>
            </a:r>
            <a:r>
              <a:rPr lang="en-US" b="1" i="1" dirty="0">
                <a:effectLst>
                  <a:outerShdw blurRad="38100" dist="38100" dir="2700000" algn="tl">
                    <a:srgbClr val="000000"/>
                  </a:outerShdw>
                </a:effectLst>
              </a:rPr>
              <a:t>disagree</a:t>
            </a:r>
            <a:r>
              <a:rPr lang="en-US" dirty="0">
                <a:effectLst>
                  <a:outerShdw blurRad="38100" dist="38100" dir="2700000" algn="tl">
                    <a:srgbClr val="000000"/>
                  </a:outerShdw>
                </a:effectLst>
              </a:rPr>
              <a:t>:</a:t>
            </a:r>
          </a:p>
          <a:p>
            <a:pPr lvl="1"/>
            <a:r>
              <a:rPr lang="en-US" dirty="0">
                <a:effectLst>
                  <a:outerShdw blurRad="38100" dist="38100" dir="2700000" algn="tl">
                    <a:srgbClr val="000000"/>
                  </a:outerShdw>
                </a:effectLst>
              </a:rPr>
              <a:t>The “</a:t>
            </a:r>
            <a:r>
              <a:rPr lang="en-US" i="1" dirty="0">
                <a:solidFill>
                  <a:schemeClr val="accent1">
                    <a:lumMod val="40000"/>
                    <a:lumOff val="60000"/>
                  </a:schemeClr>
                </a:solidFill>
                <a:effectLst>
                  <a:outerShdw blurRad="38100" dist="38100" dir="2700000" algn="tl">
                    <a:srgbClr val="000000"/>
                  </a:outerShdw>
                </a:effectLst>
              </a:rPr>
              <a:t>strong</a:t>
            </a:r>
            <a:r>
              <a:rPr lang="en-US" dirty="0">
                <a:effectLst>
                  <a:outerShdw blurRad="38100" dist="38100" dir="2700000" algn="tl">
                    <a:srgbClr val="000000"/>
                  </a:outerShdw>
                </a:effectLst>
              </a:rPr>
              <a:t>” eat all kinds of food while the “</a:t>
            </a:r>
            <a:r>
              <a:rPr lang="en-US" i="1" dirty="0">
                <a:solidFill>
                  <a:schemeClr val="accent1">
                    <a:lumMod val="40000"/>
                    <a:lumOff val="60000"/>
                  </a:schemeClr>
                </a:solidFill>
                <a:effectLst>
                  <a:outerShdw blurRad="38100" dist="38100" dir="2700000" algn="tl">
                    <a:srgbClr val="000000"/>
                  </a:outerShdw>
                </a:effectLst>
              </a:rPr>
              <a:t>weak</a:t>
            </a:r>
            <a:r>
              <a:rPr lang="en-US" dirty="0">
                <a:effectLst>
                  <a:outerShdw blurRad="38100" dist="38100" dir="2700000" algn="tl">
                    <a:srgbClr val="000000"/>
                  </a:outerShdw>
                </a:effectLst>
              </a:rPr>
              <a:t>” eat only vegetables (14:2)</a:t>
            </a:r>
          </a:p>
          <a:p>
            <a:pPr lvl="1"/>
            <a:r>
              <a:rPr lang="en-US" dirty="0">
                <a:effectLst>
                  <a:outerShdw blurRad="38100" dist="38100" dir="2700000" algn="tl">
                    <a:srgbClr val="000000"/>
                  </a:outerShdw>
                </a:effectLst>
              </a:rPr>
              <a:t>The “</a:t>
            </a:r>
            <a:r>
              <a:rPr lang="en-US" i="1" dirty="0">
                <a:solidFill>
                  <a:schemeClr val="accent1">
                    <a:lumMod val="40000"/>
                    <a:lumOff val="60000"/>
                  </a:schemeClr>
                </a:solidFill>
                <a:effectLst>
                  <a:outerShdw blurRad="38100" dist="38100" dir="2700000" algn="tl">
                    <a:srgbClr val="000000"/>
                  </a:outerShdw>
                </a:effectLst>
              </a:rPr>
              <a:t>strong</a:t>
            </a:r>
            <a:r>
              <a:rPr lang="en-US" dirty="0">
                <a:effectLst>
                  <a:outerShdw blurRad="38100" dist="38100" dir="2700000" algn="tl">
                    <a:srgbClr val="000000"/>
                  </a:outerShdw>
                </a:effectLst>
              </a:rPr>
              <a:t>” make no distinction between days while the “</a:t>
            </a:r>
            <a:r>
              <a:rPr lang="en-US" i="1" dirty="0">
                <a:solidFill>
                  <a:schemeClr val="accent1">
                    <a:lumMod val="40000"/>
                    <a:lumOff val="60000"/>
                  </a:schemeClr>
                </a:solidFill>
                <a:effectLst>
                  <a:outerShdw blurRad="38100" dist="38100" dir="2700000" algn="tl">
                    <a:srgbClr val="000000"/>
                  </a:outerShdw>
                </a:effectLst>
              </a:rPr>
              <a:t>weak</a:t>
            </a:r>
            <a:r>
              <a:rPr lang="en-US" dirty="0">
                <a:effectLst>
                  <a:outerShdw blurRad="38100" dist="38100" dir="2700000" algn="tl">
                    <a:srgbClr val="000000"/>
                  </a:outerShdw>
                </a:effectLst>
              </a:rPr>
              <a:t>” value some days more than others (14:5)</a:t>
            </a:r>
          </a:p>
          <a:p>
            <a:pPr lvl="1"/>
            <a:r>
              <a:rPr lang="en-US" dirty="0">
                <a:effectLst>
                  <a:outerShdw blurRad="38100" dist="38100" dir="2700000" algn="tl">
                    <a:srgbClr val="000000"/>
                  </a:outerShdw>
                </a:effectLst>
              </a:rPr>
              <a:t>The “</a:t>
            </a:r>
            <a:r>
              <a:rPr lang="en-US" i="1" dirty="0">
                <a:solidFill>
                  <a:schemeClr val="accent1">
                    <a:lumMod val="40000"/>
                    <a:lumOff val="60000"/>
                  </a:schemeClr>
                </a:solidFill>
                <a:effectLst>
                  <a:outerShdw blurRad="38100" dist="38100" dir="2700000" algn="tl">
                    <a:srgbClr val="000000"/>
                  </a:outerShdw>
                </a:effectLst>
              </a:rPr>
              <a:t>strong</a:t>
            </a:r>
            <a:r>
              <a:rPr lang="en-US" dirty="0">
                <a:effectLst>
                  <a:outerShdw blurRad="38100" dist="38100" dir="2700000" algn="tl">
                    <a:srgbClr val="000000"/>
                  </a:outerShdw>
                </a:effectLst>
              </a:rPr>
              <a:t>” drink wine while the “</a:t>
            </a:r>
            <a:r>
              <a:rPr lang="en-US" i="1" dirty="0">
                <a:solidFill>
                  <a:schemeClr val="accent1">
                    <a:lumMod val="40000"/>
                    <a:lumOff val="60000"/>
                  </a:schemeClr>
                </a:solidFill>
                <a:effectLst>
                  <a:outerShdw blurRad="38100" dist="38100" dir="2700000" algn="tl">
                    <a:srgbClr val="000000"/>
                  </a:outerShdw>
                </a:effectLst>
              </a:rPr>
              <a:t>weak</a:t>
            </a:r>
            <a:r>
              <a:rPr lang="en-US" dirty="0">
                <a:effectLst>
                  <a:outerShdw blurRad="38100" dist="38100" dir="2700000" algn="tl">
                    <a:srgbClr val="000000"/>
                  </a:outerShdw>
                </a:effectLst>
              </a:rPr>
              <a:t>” abstain (14:21 cf. 14:17)</a:t>
            </a:r>
          </a:p>
          <a:p>
            <a:pPr lvl="1"/>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815256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80404"/>
          </a:xfrm>
        </p:spPr>
        <p:txBody>
          <a:bodyPr>
            <a:noAutofit/>
          </a:bodyPr>
          <a:lstStyle/>
          <a:p>
            <a:r>
              <a:rPr lang="en-US" sz="3600" dirty="0">
                <a:effectLst>
                  <a:outerShdw blurRad="38100" dist="38100" dir="2700000" algn="tl">
                    <a:srgbClr val="000000"/>
                  </a:outerShdw>
                </a:effectLst>
              </a:rPr>
              <a:t>Paul’s Use of Isaiah 45:23 </a:t>
            </a:r>
            <a:br>
              <a:rPr lang="en-US" sz="3600" dirty="0">
                <a:effectLst>
                  <a:outerShdw blurRad="38100" dist="38100" dir="2700000" algn="tl">
                    <a:srgbClr val="000000"/>
                  </a:outerShdw>
                </a:effectLst>
              </a:rPr>
            </a:br>
            <a:r>
              <a:rPr lang="en-US" sz="3600" dirty="0">
                <a:effectLst>
                  <a:outerShdw blurRad="38100" dist="38100" dir="2700000" algn="tl">
                    <a:srgbClr val="000000"/>
                  </a:outerShdw>
                </a:effectLst>
              </a:rPr>
              <a:t>in Romans 14:11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2509" y="1230284"/>
            <a:ext cx="8487295" cy="5515493"/>
          </a:xfrm>
        </p:spPr>
        <p:txBody>
          <a:bodyPr>
            <a:normAutofit/>
          </a:bodyPr>
          <a:lstStyle/>
          <a:p>
            <a:pPr>
              <a:lnSpc>
                <a:spcPct val="80000"/>
              </a:lnSpc>
              <a:spcBef>
                <a:spcPts val="0"/>
              </a:spcBef>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As Paul addresses these two groups, it becomes clear that the issues over which they differ are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sin issues, but issues of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personal</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conviction</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and/or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preference</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a:t>
            </a:r>
          </a:p>
          <a:p>
            <a:pPr>
              <a:lnSpc>
                <a:spcPct val="80000"/>
              </a:lnSpc>
              <a:spcBef>
                <a:spcPts val="0"/>
              </a:spcBef>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It is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important</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for us to notice that when dealing with an issue that involves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sinful</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behavior, Paul does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counsel believers to “welcome and accept” one another as he does here. </a:t>
            </a:r>
          </a:p>
          <a:p>
            <a:pPr>
              <a:lnSpc>
                <a:spcPct val="80000"/>
              </a:lnSpc>
              <a:spcBef>
                <a:spcPts val="0"/>
              </a:spcBef>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Instead he councils them to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confront</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the sinning party, and if they are unwilling to repent, to disassociate from them and put them out of the church (1 Cor 5), which Jesus also taught (Mat 18:15ff).</a:t>
            </a:r>
          </a:p>
          <a:p>
            <a:pPr lvl="1">
              <a:lnSpc>
                <a:spcPct val="80000"/>
              </a:lnSpc>
            </a:pP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17757923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947648"/>
          </a:xfrm>
        </p:spPr>
        <p:txBody>
          <a:bodyPr>
            <a:noAutofit/>
          </a:bodyPr>
          <a:lstStyle/>
          <a:p>
            <a:r>
              <a:rPr lang="en-US" sz="3600" dirty="0">
                <a:effectLst>
                  <a:outerShdw blurRad="38100" dist="38100" dir="2700000" algn="tl">
                    <a:srgbClr val="000000"/>
                  </a:outerShdw>
                </a:effectLst>
              </a:rPr>
              <a:t>Paul’s Use of Isaiah 45:23 </a:t>
            </a:r>
            <a:br>
              <a:rPr lang="en-US" sz="3600" dirty="0">
                <a:effectLst>
                  <a:outerShdw blurRad="38100" dist="38100" dir="2700000" algn="tl">
                    <a:srgbClr val="000000"/>
                  </a:outerShdw>
                </a:effectLst>
              </a:rPr>
            </a:br>
            <a:r>
              <a:rPr lang="en-US" sz="3600" dirty="0">
                <a:effectLst>
                  <a:outerShdw blurRad="38100" dist="38100" dir="2700000" algn="tl">
                    <a:srgbClr val="000000"/>
                  </a:outerShdw>
                </a:effectLst>
              </a:rPr>
              <a:t>in Romans 14:11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2509" y="1097280"/>
            <a:ext cx="8487295" cy="5648497"/>
          </a:xfrm>
        </p:spPr>
        <p:txBody>
          <a:bodyPr>
            <a:normAutofit/>
          </a:bodyPr>
          <a:lstStyle/>
          <a:p>
            <a:pPr>
              <a:lnSpc>
                <a:spcPct val="70000"/>
              </a:lnSpc>
              <a:spcBef>
                <a:spcPts val="0"/>
              </a:spcBef>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Throughout the course of this section of Romans Paul addresses many aspects of this division that existed within the Roman church and gives many reasons why the rivalry between these two groups must cease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immediately</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a:t>
            </a:r>
          </a:p>
          <a:p>
            <a:pPr>
              <a:lnSpc>
                <a:spcPct val="70000"/>
              </a:lnSpc>
              <a:spcBef>
                <a:spcPts val="0"/>
              </a:spcBef>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In verse 10, Paul tells them “</a:t>
            </a:r>
            <a:r>
              <a:rPr lang="en-US"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For we will </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all</a:t>
            </a:r>
            <a:r>
              <a:rPr lang="en-US"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stand before the judgment seat of </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God</a:t>
            </a:r>
            <a:r>
              <a:rPr lang="en-US"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a:t>
            </a:r>
          </a:p>
          <a:p>
            <a:pPr>
              <a:lnSpc>
                <a:spcPct val="70000"/>
              </a:lnSpc>
              <a:spcBef>
                <a:spcPts val="0"/>
              </a:spcBef>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He then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supports</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this idea by citing Isaiah 43:23 which says that “</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every</a:t>
            </a:r>
            <a:r>
              <a:rPr lang="en-US" b="0"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knee will bow… to </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God</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to one another.</a:t>
            </a:r>
          </a:p>
          <a:p>
            <a:pPr>
              <a:lnSpc>
                <a:spcPct val="70000"/>
              </a:lnSpc>
              <a:spcBef>
                <a:spcPts val="0"/>
              </a:spcBef>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In other words, unless God has rendered a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clear judgment </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in his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word</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that what a fellow believer is doing (or not doing) is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sinful</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we have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no right </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to judge or condemn him.</a:t>
            </a:r>
          </a:p>
          <a:p>
            <a:pPr>
              <a:lnSpc>
                <a:spcPct val="70000"/>
              </a:lnSpc>
              <a:spcBef>
                <a:spcPts val="0"/>
              </a:spcBef>
            </a:pP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God</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is his judge and therefore he answers to God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alone</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 </a:t>
            </a:r>
            <a:r>
              <a:rPr lang="en-US"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you!.</a:t>
            </a:r>
          </a:p>
          <a:p>
            <a:pPr marL="0" indent="0">
              <a:lnSpc>
                <a:spcPct val="70000"/>
              </a:lnSpc>
              <a:spcBef>
                <a:spcPts val="0"/>
              </a:spcBef>
              <a:buNone/>
            </a:pPr>
            <a:endParaRPr lang="en-US" sz="2800"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6131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068182"/>
          </a:xfrm>
        </p:spPr>
        <p:txBody>
          <a:bodyPr>
            <a:noAutofit/>
          </a:bodyPr>
          <a:lstStyle/>
          <a:p>
            <a:r>
              <a:rPr lang="en-US" sz="3600" dirty="0">
                <a:effectLst>
                  <a:outerShdw blurRad="38100" dist="38100" dir="2700000" algn="tl">
                    <a:srgbClr val="000000"/>
                  </a:outerShdw>
                </a:effectLst>
              </a:rPr>
              <a:t>Paul’s Use of Isaiah 45:23 </a:t>
            </a:r>
            <a:br>
              <a:rPr lang="en-US" sz="3600" dirty="0">
                <a:effectLst>
                  <a:outerShdw blurRad="38100" dist="38100" dir="2700000" algn="tl">
                    <a:srgbClr val="000000"/>
                  </a:outerShdw>
                </a:effectLst>
              </a:rPr>
            </a:br>
            <a:r>
              <a:rPr lang="en-US" sz="3600" dirty="0">
                <a:effectLst>
                  <a:outerShdw blurRad="38100" dist="38100" dir="2700000" algn="tl">
                    <a:srgbClr val="000000"/>
                  </a:outerShdw>
                </a:effectLst>
              </a:rPr>
              <a:t>in Romans 14:11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20287" y="1097280"/>
            <a:ext cx="8732520" cy="5715000"/>
          </a:xfrm>
        </p:spPr>
        <p:txBody>
          <a:bodyPr>
            <a:normAutofit/>
          </a:bodyPr>
          <a:lstStyle/>
          <a:p>
            <a:pPr>
              <a:lnSpc>
                <a:spcPct val="70000"/>
              </a:lnSpc>
              <a:spcBef>
                <a:spcPts val="0"/>
              </a:spcBef>
              <a:spcAft>
                <a:spcPts val="600"/>
              </a:spcAft>
            </a:pPr>
            <a:r>
              <a:rPr lang="en-US" sz="3600"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Notice this is very </a:t>
            </a:r>
            <a:r>
              <a:rPr lang="en-US" sz="3600"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similar</a:t>
            </a:r>
            <a:r>
              <a:rPr lang="en-US" sz="3600"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to what the Apostle Paul wrote to the </a:t>
            </a:r>
            <a:r>
              <a:rPr lang="en-US" sz="3600" b="1" i="1"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Corinthian</a:t>
            </a:r>
            <a:r>
              <a:rPr lang="en-US" sz="3600"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church (who had a similar dispute in their church concerning eating of foods that had been sacrificed to idols – see 1 Cor 8-10):</a:t>
            </a:r>
          </a:p>
          <a:p>
            <a:pPr lvl="1">
              <a:lnSpc>
                <a:spcPct val="70000"/>
              </a:lnSpc>
              <a:spcBef>
                <a:spcPts val="0"/>
              </a:spcBef>
              <a:spcAft>
                <a:spcPts val="600"/>
              </a:spcAft>
            </a:pPr>
            <a:r>
              <a:rPr lang="en-US" sz="320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So then, do not judge anything before the time. Wait until the Lord comes. </a:t>
            </a:r>
            <a:r>
              <a:rPr lang="en-US" sz="3200"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He</a:t>
            </a:r>
            <a:r>
              <a:rPr lang="en-US" sz="320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will bring to light the hidden things of darkness and reveal the motives of hearts. Then each will receive recognition from </a:t>
            </a:r>
            <a:r>
              <a:rPr lang="en-US" sz="3200"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God</a:t>
            </a:r>
            <a:r>
              <a:rPr lang="en-US" sz="320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learn ‘not to go beyond what is written,’ so that none of you will be puffed up.</a:t>
            </a:r>
            <a:r>
              <a:rPr lang="en-US" sz="3200" dirty="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 (1Cor 4:5-6)</a:t>
            </a:r>
            <a:endParaRPr 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33477976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80404"/>
          </a:xfrm>
        </p:spPr>
        <p:txBody>
          <a:bodyPr>
            <a:noAutofit/>
          </a:bodyPr>
          <a:lstStyle/>
          <a:p>
            <a:r>
              <a:rPr lang="en-US" sz="3600" dirty="0">
                <a:effectLst>
                  <a:outerShdw blurRad="38100" dist="38100" dir="2700000" algn="tl">
                    <a:srgbClr val="000000"/>
                  </a:outerShdw>
                </a:effectLst>
              </a:rPr>
              <a:t>Paul’s Use of Isaiah 45:23 </a:t>
            </a:r>
            <a:br>
              <a:rPr lang="en-US" sz="3600" dirty="0">
                <a:effectLst>
                  <a:outerShdw blurRad="38100" dist="38100" dir="2700000" algn="tl">
                    <a:srgbClr val="000000"/>
                  </a:outerShdw>
                </a:effectLst>
              </a:rPr>
            </a:br>
            <a:r>
              <a:rPr lang="en-US" sz="3600" dirty="0">
                <a:effectLst>
                  <a:outerShdw blurRad="38100" dist="38100" dir="2700000" algn="tl">
                    <a:srgbClr val="000000"/>
                  </a:outerShdw>
                </a:effectLst>
              </a:rPr>
              <a:t>in Philippians 2:10-11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2509" y="1230284"/>
            <a:ext cx="8487295" cy="5515493"/>
          </a:xfrm>
        </p:spPr>
        <p:txBody>
          <a:bodyPr>
            <a:normAutofit fontScale="92500" lnSpcReduction="10000"/>
          </a:bodyPr>
          <a:lstStyle/>
          <a:p>
            <a:r>
              <a:rPr lang="en-US" dirty="0">
                <a:effectLst>
                  <a:outerShdw blurRad="38100" dist="38100" dir="2700000" algn="tl">
                    <a:srgbClr val="000000"/>
                  </a:outerShdw>
                </a:effectLst>
              </a:rPr>
              <a:t>A citation of </a:t>
            </a:r>
            <a:r>
              <a:rPr lang="en-US" dirty="0">
                <a:solidFill>
                  <a:srgbClr val="FFFF99"/>
                </a:solidFill>
                <a:effectLst>
                  <a:outerShdw blurRad="38100" dist="38100" dir="2700000" algn="tl">
                    <a:srgbClr val="000000"/>
                  </a:outerShdw>
                </a:effectLst>
              </a:rPr>
              <a:t>Isaiah 45:23 </a:t>
            </a:r>
            <a:r>
              <a:rPr lang="en-US" dirty="0">
                <a:effectLst>
                  <a:outerShdw blurRad="38100" dist="38100" dir="2700000" algn="tl">
                    <a:srgbClr val="000000"/>
                  </a:outerShdw>
                </a:effectLst>
              </a:rPr>
              <a:t>can be found in the book of Philippians near the end of what is thought to be an ancient historic hymn of praise to Christ (sometimes referred to as the </a:t>
            </a:r>
            <a:r>
              <a:rPr lang="en-US" i="1" dirty="0">
                <a:effectLst>
                  <a:outerShdw blurRad="38100" dist="38100" dir="2700000" algn="tl">
                    <a:srgbClr val="000000"/>
                  </a:outerShdw>
                </a:effectLst>
              </a:rPr>
              <a:t>Carmen Christi</a:t>
            </a:r>
            <a:r>
              <a:rPr lang="en-US" dirty="0">
                <a:effectLst>
                  <a:outerShdw blurRad="38100" dist="38100" dir="2700000" algn="tl">
                    <a:srgbClr val="000000"/>
                  </a:outerShdw>
                </a:effectLst>
              </a:rPr>
              <a:t>) that is cited by the Apostle Paul in Phil 2:5-11.</a:t>
            </a:r>
          </a:p>
          <a:p>
            <a:r>
              <a:rPr lang="en-US" dirty="0">
                <a:effectLst>
                  <a:outerShdw blurRad="38100" dist="38100" dir="2700000" algn="tl">
                    <a:srgbClr val="000000"/>
                  </a:outerShdw>
                </a:effectLst>
              </a:rPr>
              <a:t>In verse 5-8 the Philippians are encouraged to imitate the mindset of Christ as the one who, as God, “</a:t>
            </a:r>
            <a:r>
              <a:rPr lang="en-US" i="1" dirty="0">
                <a:solidFill>
                  <a:schemeClr val="accent1">
                    <a:lumMod val="40000"/>
                    <a:lumOff val="6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emptied himself by taking on the form of a slave</a:t>
            </a:r>
            <a:r>
              <a:rPr lang="en-US" dirty="0">
                <a:effectLst>
                  <a:outerShdw blurRad="38100" dist="38100" dir="2700000" algn="tl">
                    <a:srgbClr val="000000"/>
                  </a:outerShdw>
                </a:effectLst>
              </a:rPr>
              <a:t>” and was “</a:t>
            </a:r>
            <a:r>
              <a:rPr lang="en-US" i="1" dirty="0">
                <a:solidFill>
                  <a:schemeClr val="accent1">
                    <a:lumMod val="40000"/>
                    <a:lumOff val="6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obedient to the point of death– even death on a cross!</a:t>
            </a:r>
            <a:r>
              <a:rPr lang="en-US" dirty="0">
                <a:effectLst>
                  <a:outerShdw blurRad="38100" dist="38100" dir="2700000" algn="tl">
                    <a:srgbClr val="000000"/>
                  </a:outerShdw>
                </a:effectLst>
              </a:rPr>
              <a:t>”.</a:t>
            </a:r>
          </a:p>
          <a:p>
            <a:r>
              <a:rPr lang="en-US" dirty="0">
                <a:effectLst>
                  <a:outerShdw blurRad="38100" dist="38100" dir="2700000" algn="tl">
                    <a:srgbClr val="000000"/>
                  </a:outerShdw>
                </a:effectLst>
              </a:rPr>
              <a:t>In verses 9-11 a description is given of the reward which Jesus received because of his obedience: “</a:t>
            </a:r>
            <a:r>
              <a:rPr lang="en-US" sz="32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God highly exalted him..</a:t>
            </a:r>
            <a:r>
              <a:rPr lang="en-US" dirty="0">
                <a:effectLst>
                  <a:outerShdw blurRad="38100" dist="38100" dir="2700000" algn="tl">
                    <a:srgbClr val="000000"/>
                  </a:outerShdw>
                </a:effectLst>
              </a:rPr>
              <a:t>”.</a:t>
            </a:r>
          </a:p>
          <a:p>
            <a:pPr lvl="1"/>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23753179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80404"/>
          </a:xfrm>
        </p:spPr>
        <p:txBody>
          <a:bodyPr>
            <a:noAutofit/>
          </a:bodyPr>
          <a:lstStyle/>
          <a:p>
            <a:r>
              <a:rPr lang="en-US" sz="3600" dirty="0">
                <a:effectLst>
                  <a:outerShdw blurRad="38100" dist="38100" dir="2700000" algn="tl">
                    <a:srgbClr val="000000"/>
                  </a:outerShdw>
                </a:effectLst>
              </a:rPr>
              <a:t>Paul’s Use of Isaiah 45:23 </a:t>
            </a:r>
            <a:br>
              <a:rPr lang="en-US" sz="3600" dirty="0">
                <a:effectLst>
                  <a:outerShdw blurRad="38100" dist="38100" dir="2700000" algn="tl">
                    <a:srgbClr val="000000"/>
                  </a:outerShdw>
                </a:effectLst>
              </a:rPr>
            </a:br>
            <a:r>
              <a:rPr lang="en-US" sz="3600" dirty="0">
                <a:effectLst>
                  <a:outerShdw blurRad="38100" dist="38100" dir="2700000" algn="tl">
                    <a:srgbClr val="000000"/>
                  </a:outerShdw>
                </a:effectLst>
              </a:rPr>
              <a:t>in Philippians 2:10-11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2509" y="1230284"/>
            <a:ext cx="8487295" cy="5515493"/>
          </a:xfrm>
        </p:spPr>
        <p:txBody>
          <a:bodyPr>
            <a:normAutofit/>
          </a:bodyPr>
          <a:lstStyle/>
          <a:p>
            <a:r>
              <a:rPr lang="en-US" dirty="0">
                <a:effectLst>
                  <a:outerShdw blurRad="38100" dist="38100" dir="2700000" algn="tl">
                    <a:srgbClr val="000000"/>
                  </a:outerShdw>
                </a:effectLst>
              </a:rPr>
              <a:t>Paul then continues: “</a:t>
            </a:r>
            <a:r>
              <a:rPr lang="en-US" sz="32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and gave him </a:t>
            </a:r>
            <a:r>
              <a:rPr lang="en-US" sz="3200"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the</a:t>
            </a:r>
            <a:r>
              <a:rPr lang="en-US" sz="32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name that is above every name</a:t>
            </a:r>
            <a:r>
              <a:rPr lang="en-US" dirty="0">
                <a:effectLst>
                  <a:outerShdw blurRad="38100" dist="38100" dir="2700000" algn="tl">
                    <a:srgbClr val="000000"/>
                  </a:outerShdw>
                </a:effectLst>
              </a:rPr>
              <a:t>”. </a:t>
            </a:r>
          </a:p>
          <a:p>
            <a:r>
              <a:rPr lang="en-US" dirty="0">
                <a:effectLst>
                  <a:outerShdw blurRad="38100" dist="38100" dir="2700000" algn="tl">
                    <a:srgbClr val="000000"/>
                  </a:outerShdw>
                </a:effectLst>
              </a:rPr>
              <a:t>He doesn’t yet tell us what “</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the</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name</a:t>
            </a:r>
            <a:r>
              <a:rPr lang="en-US" dirty="0">
                <a:effectLst>
                  <a:outerShdw blurRad="38100" dist="38100" dir="2700000" algn="tl">
                    <a:srgbClr val="000000"/>
                  </a:outerShdw>
                </a:effectLst>
              </a:rPr>
              <a:t>” is but saves it for the climax in verse 11.</a:t>
            </a:r>
          </a:p>
          <a:p>
            <a:r>
              <a:rPr lang="en-US" dirty="0">
                <a:effectLst>
                  <a:outerShdw blurRad="38100" dist="38100" dir="2700000" algn="tl">
                    <a:srgbClr val="000000"/>
                  </a:outerShdw>
                </a:effectLst>
              </a:rPr>
              <a:t>The purpose of Christ’s exaltation is “</a:t>
            </a:r>
            <a:r>
              <a:rPr lang="en-US" sz="32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so </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that at the name of Jesus </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every</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knee will bow </a:t>
            </a:r>
            <a:r>
              <a:rPr lang="en-US" sz="32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dirty="0">
                <a:effectLst>
                  <a:outerShdw blurRad="38100" dist="38100" dir="2700000" algn="tl">
                    <a:srgbClr val="000000"/>
                  </a:outerShdw>
                </a:effectLst>
              </a:rPr>
              <a:t>”</a:t>
            </a:r>
            <a:endParaRPr lang="en-US" sz="32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endParaRPr>
          </a:p>
          <a:p>
            <a:pPr lvl="1"/>
            <a:r>
              <a:rPr lang="en-US" dirty="0">
                <a:effectLst>
                  <a:outerShdw blurRad="38100" dist="38100" dir="2700000" algn="tl">
                    <a:srgbClr val="000000"/>
                  </a:outerShdw>
                </a:effectLst>
              </a:rPr>
              <a:t>“</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in heaven</a:t>
            </a:r>
            <a:r>
              <a:rPr lang="en-US" dirty="0">
                <a:effectLst>
                  <a:outerShdw blurRad="38100" dist="38100" dir="2700000" algn="tl">
                    <a:srgbClr val="000000"/>
                  </a:outerShdw>
                </a:effectLst>
              </a:rPr>
              <a:t>” – angels (including archangels) and, of course all redeemed human beings who have departed </a:t>
            </a:r>
          </a:p>
          <a:p>
            <a:pPr lvl="1"/>
            <a:r>
              <a:rPr lang="en-US" dirty="0">
                <a:effectLst>
                  <a:outerShdw blurRad="38100" dist="38100" dir="2700000" algn="tl">
                    <a:srgbClr val="000000"/>
                  </a:outerShdw>
                </a:effectLst>
              </a:rPr>
              <a:t>“</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on</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earth</a:t>
            </a:r>
            <a:r>
              <a:rPr lang="en-US" dirty="0">
                <a:effectLst>
                  <a:outerShdw blurRad="38100" dist="38100" dir="2700000" algn="tl">
                    <a:srgbClr val="000000"/>
                  </a:outerShdw>
                </a:effectLst>
              </a:rPr>
              <a:t>” – all human beings on the earth</a:t>
            </a:r>
          </a:p>
          <a:p>
            <a:pPr lvl="1"/>
            <a:r>
              <a:rPr lang="en-US" dirty="0">
                <a:effectLst>
                  <a:outerShdw blurRad="38100" dist="38100" dir="2700000" algn="tl">
                    <a:srgbClr val="000000"/>
                  </a:outerShdw>
                </a:effectLst>
              </a:rPr>
              <a:t>“</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under</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the earth</a:t>
            </a:r>
            <a:r>
              <a:rPr lang="en-US" dirty="0">
                <a:effectLst>
                  <a:outerShdw blurRad="38100" dist="38100" dir="2700000" algn="tl">
                    <a:srgbClr val="000000"/>
                  </a:outerShdw>
                </a:effectLst>
              </a:rPr>
              <a:t>” – all the damned in hell, both human beings and evil angels</a:t>
            </a:r>
          </a:p>
          <a:p>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33673278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1180404"/>
          </a:xfrm>
        </p:spPr>
        <p:txBody>
          <a:bodyPr>
            <a:noAutofit/>
          </a:bodyPr>
          <a:lstStyle/>
          <a:p>
            <a:r>
              <a:rPr lang="en-US" sz="3600" dirty="0">
                <a:effectLst>
                  <a:outerShdw blurRad="38100" dist="38100" dir="2700000" algn="tl">
                    <a:srgbClr val="000000"/>
                  </a:outerShdw>
                </a:effectLst>
              </a:rPr>
              <a:t>Paul’s Use of Isaiah 45:23 </a:t>
            </a:r>
            <a:br>
              <a:rPr lang="en-US" sz="3600" dirty="0">
                <a:effectLst>
                  <a:outerShdw blurRad="38100" dist="38100" dir="2700000" algn="tl">
                    <a:srgbClr val="000000"/>
                  </a:outerShdw>
                </a:effectLst>
              </a:rPr>
            </a:br>
            <a:r>
              <a:rPr lang="en-US" sz="3600" dirty="0">
                <a:effectLst>
                  <a:outerShdw blurRad="38100" dist="38100" dir="2700000" algn="tl">
                    <a:srgbClr val="000000"/>
                  </a:outerShdw>
                </a:effectLst>
              </a:rPr>
              <a:t>in Philippians 2:10-11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2509" y="1230284"/>
            <a:ext cx="8487295" cy="5515493"/>
          </a:xfrm>
        </p:spPr>
        <p:txBody>
          <a:bodyPr>
            <a:normAutofit fontScale="92500" lnSpcReduction="10000"/>
          </a:bodyPr>
          <a:lstStyle/>
          <a:p>
            <a:r>
              <a:rPr lang="en-US" dirty="0">
                <a:effectLst>
                  <a:outerShdw blurRad="38100" dist="38100" dir="2700000" algn="tl">
                    <a:srgbClr val="000000"/>
                  </a:outerShdw>
                </a:effectLst>
              </a:rPr>
              <a:t>Finally, Paul arrives at the </a:t>
            </a:r>
            <a:r>
              <a:rPr lang="en-US" b="1" i="1" dirty="0">
                <a:effectLst>
                  <a:outerShdw blurRad="38100" dist="38100" dir="2700000" algn="tl">
                    <a:srgbClr val="000000"/>
                  </a:outerShdw>
                </a:effectLst>
              </a:rPr>
              <a:t>climax</a:t>
            </a:r>
            <a:r>
              <a:rPr lang="en-US" dirty="0">
                <a:effectLst>
                  <a:outerShdw blurRad="38100" dist="38100" dir="2700000" algn="tl">
                    <a:srgbClr val="000000"/>
                  </a:outerShdw>
                </a:effectLst>
              </a:rPr>
              <a:t> which he has been building up to and </a:t>
            </a:r>
            <a:r>
              <a:rPr lang="en-US" b="1" i="1" dirty="0">
                <a:effectLst>
                  <a:outerShdw blurRad="38100" dist="38100" dir="2700000" algn="tl">
                    <a:srgbClr val="000000"/>
                  </a:outerShdw>
                </a:effectLst>
              </a:rPr>
              <a:t>tells</a:t>
            </a:r>
            <a:r>
              <a:rPr lang="en-US" dirty="0">
                <a:effectLst>
                  <a:outerShdw blurRad="38100" dist="38100" dir="2700000" algn="tl">
                    <a:srgbClr val="000000"/>
                  </a:outerShdw>
                </a:effectLst>
              </a:rPr>
              <a:t> us “</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the name</a:t>
            </a:r>
            <a:r>
              <a:rPr lang="en-US" dirty="0">
                <a:effectLst>
                  <a:outerShdw blurRad="38100" dist="38100" dir="2700000" algn="tl">
                    <a:srgbClr val="000000"/>
                  </a:outerShdw>
                </a:effectLst>
              </a:rPr>
              <a:t>” which has been given to Jesus: “</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and every tongue [will] confess that Jesus Christ is </a:t>
            </a:r>
            <a:r>
              <a:rPr lang="en-US" b="1" i="1" dirty="0">
                <a:solidFill>
                  <a:srgbClr val="00B0F0"/>
                </a:solidFill>
                <a:effectLst>
                  <a:outerShdw blurRad="38100" dist="38100" dir="2700000" algn="tl">
                    <a:srgbClr val="000000"/>
                  </a:outerShdw>
                </a:effectLst>
                <a:latin typeface="Cambria" panose="02040503050406030204" pitchFamily="18" charset="0"/>
                <a:ea typeface="Cambria" panose="02040503050406030204" pitchFamily="18" charset="0"/>
              </a:rPr>
              <a:t>Lord</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 t</a:t>
            </a:r>
            <a:r>
              <a:rPr lang="en-US" sz="3200" b="0"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o the glory of God the Father.</a:t>
            </a:r>
            <a:r>
              <a:rPr lang="en-US" dirty="0">
                <a:effectLst>
                  <a:outerShdw blurRad="38100" dist="38100" dir="2700000" algn="tl">
                    <a:srgbClr val="000000"/>
                  </a:outerShdw>
                </a:effectLst>
              </a:rPr>
              <a:t>”</a:t>
            </a:r>
          </a:p>
          <a:p>
            <a:r>
              <a:rPr lang="en-US" dirty="0">
                <a:effectLst>
                  <a:outerShdw blurRad="38100" dist="38100" dir="2700000" algn="tl">
                    <a:srgbClr val="000000"/>
                  </a:outerShdw>
                </a:effectLst>
              </a:rPr>
              <a:t>Note that in the Hebrew of Isaiah 45:23, the name of “</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Lord</a:t>
            </a:r>
            <a:r>
              <a:rPr lang="en-US" dirty="0">
                <a:effectLst>
                  <a:outerShdw blurRad="38100" dist="38100" dir="2700000" algn="tl">
                    <a:srgbClr val="000000"/>
                  </a:outerShdw>
                </a:effectLst>
              </a:rPr>
              <a:t>” which Paul here ascribes to Jesus is none other than </a:t>
            </a:r>
            <a:r>
              <a:rPr lang="en-US" i="1" dirty="0">
                <a:effectLst>
                  <a:outerShdw blurRad="38100" dist="38100" dir="2700000" algn="tl">
                    <a:srgbClr val="000000"/>
                  </a:outerShdw>
                </a:effectLst>
              </a:rPr>
              <a:t>Yahweh</a:t>
            </a:r>
            <a:r>
              <a:rPr lang="en-US" dirty="0">
                <a:effectLst>
                  <a:outerShdw blurRad="38100" dist="38100" dir="2700000" algn="tl">
                    <a:srgbClr val="000000"/>
                  </a:outerShdw>
                </a:effectLst>
              </a:rPr>
              <a:t>, the holy </a:t>
            </a:r>
            <a:r>
              <a:rPr lang="en-US" b="1" i="1" dirty="0">
                <a:effectLst>
                  <a:outerShdw blurRad="38100" dist="38100" dir="2700000" algn="tl">
                    <a:srgbClr val="000000"/>
                  </a:outerShdw>
                </a:effectLst>
              </a:rPr>
              <a:t>name</a:t>
            </a:r>
            <a:r>
              <a:rPr lang="en-US" dirty="0">
                <a:effectLst>
                  <a:outerShdw blurRad="38100" dist="38100" dir="2700000" algn="tl">
                    <a:srgbClr val="000000"/>
                  </a:outerShdw>
                </a:effectLst>
              </a:rPr>
              <a:t> of God himself!</a:t>
            </a:r>
          </a:p>
          <a:p>
            <a:r>
              <a:rPr lang="en-US" dirty="0">
                <a:effectLst>
                  <a:outerShdw blurRad="38100" dist="38100" dir="2700000" algn="tl">
                    <a:srgbClr val="000000"/>
                  </a:outerShdw>
                </a:effectLst>
              </a:rPr>
              <a:t>And so we see that the one who “</a:t>
            </a:r>
            <a:r>
              <a:rPr lang="en-US" i="1" dirty="0">
                <a:solidFill>
                  <a:srgbClr val="5B9BD5">
                    <a:lumMod val="40000"/>
                    <a:lumOff val="60000"/>
                  </a:srgbClr>
                </a:solidFill>
                <a:effectLst>
                  <a:outerShdw blurRad="38100" dist="38100" dir="2700000" algn="tl">
                    <a:srgbClr val="000000"/>
                  </a:outerShdw>
                </a:effectLst>
                <a:latin typeface="Cambria" panose="02040503050406030204" pitchFamily="18" charset="0"/>
                <a:ea typeface="Cambria" panose="02040503050406030204" pitchFamily="18" charset="0"/>
              </a:rPr>
              <a:t>existed in the form of God [and] did not regard equality with God as something to be grasped</a:t>
            </a:r>
            <a:r>
              <a:rPr lang="en-US" dirty="0">
                <a:effectLst>
                  <a:outerShdw blurRad="38100" dist="38100" dir="2700000" algn="tl">
                    <a:srgbClr val="000000"/>
                  </a:outerShdw>
                </a:effectLst>
              </a:rPr>
              <a:t>” (Phil 2:6) is, in his final exaltation, acknowledged to be LORD (Yahweh) by every class of created intelligent beings!</a:t>
            </a:r>
          </a:p>
          <a:p>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6423977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773085"/>
          </a:xfrm>
        </p:spPr>
        <p:txBody>
          <a:bodyPr>
            <a:noAutofit/>
          </a:bodyPr>
          <a:lstStyle/>
          <a:p>
            <a:pPr marL="458788" indent="-458788"/>
            <a:r>
              <a:rPr lang="en-US" b="1" dirty="0">
                <a:effectLst>
                  <a:outerShdw blurRad="38100" dist="38100" dir="2700000" algn="tl">
                    <a:srgbClr val="000000"/>
                  </a:outerShdw>
                </a:effectLst>
              </a:rPr>
              <a:t>The LORD Speaks (45:14)</a:t>
            </a:r>
            <a:endParaRPr lang="en-US"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97367" y="1130531"/>
            <a:ext cx="8948522" cy="5694220"/>
          </a:xfrm>
        </p:spPr>
        <p:txBody>
          <a:bodyPr>
            <a:normAutofit/>
          </a:bodyPr>
          <a:lstStyle/>
          <a:p>
            <a:pPr marL="0" indent="0">
              <a:buNone/>
            </a:pPr>
            <a:r>
              <a:rPr lang="en-US" baseline="30000" dirty="0">
                <a:effectLst>
                  <a:outerShdw blurRad="38100" dist="38100" dir="2700000" algn="tl">
                    <a:srgbClr val="000000"/>
                  </a:outerShdw>
                </a:effectLst>
                <a:latin typeface="Cambria" panose="02040503050406030204" pitchFamily="18" charset="0"/>
                <a:ea typeface="Cambria" panose="02040503050406030204" pitchFamily="18" charset="0"/>
              </a:rPr>
              <a:t>45:14</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This is what the LORD says: “The profit of Egypt and the revenue of Ethiopia, along with the Sabeans, those tall men, will be brought to you and become yours. They will walk behind you, coming along in chains. They will bow down to you and pray to you: ‘Truly God is with you; he has no peer; there is no other God!’”</a:t>
            </a:r>
          </a:p>
        </p:txBody>
      </p:sp>
    </p:spTree>
    <p:extLst>
      <p:ext uri="{BB962C8B-B14F-4D97-AF65-F5344CB8AC3E}">
        <p14:creationId xmlns:p14="http://schemas.microsoft.com/office/powerpoint/2010/main" val="90626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effectLst>
                  <a:outerShdw blurRad="38100" dist="38100" dir="2700000" algn="tl">
                    <a:srgbClr val="000000"/>
                  </a:outerShdw>
                </a:effectLst>
              </a:rPr>
              <a:t>Next Time</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284315"/>
            <a:ext cx="8525487" cy="5353398"/>
          </a:xfrm>
        </p:spPr>
        <p:txBody>
          <a:bodyPr>
            <a:normAutofit/>
          </a:bodyPr>
          <a:lstStyle/>
          <a:p>
            <a:pPr marL="0" indent="0">
              <a:buNone/>
            </a:pPr>
            <a:r>
              <a:rPr lang="en-US" sz="3600" dirty="0">
                <a:effectLst>
                  <a:outerShdw blurRad="38100" dist="38100" dir="2700000" algn="tl">
                    <a:srgbClr val="000000"/>
                  </a:outerShdw>
                </a:effectLst>
              </a:rPr>
              <a:t>I plan to look at another one of the “</a:t>
            </a:r>
            <a:r>
              <a:rPr lang="en-US" sz="3600" i="1" dirty="0">
                <a:solidFill>
                  <a:srgbClr val="F4B183"/>
                </a:solidFill>
                <a:effectLst>
                  <a:outerShdw blurRad="38100" dist="38100" dir="2700000" algn="tl">
                    <a:srgbClr val="000000"/>
                  </a:outerShdw>
                </a:effectLst>
                <a:latin typeface="Cambria" panose="02040503050406030204" pitchFamily="18" charset="0"/>
                <a:ea typeface="Cambria" panose="02040503050406030204" pitchFamily="18" charset="0"/>
              </a:rPr>
              <a:t>servant</a:t>
            </a:r>
            <a:r>
              <a:rPr lang="en-US" sz="3600" dirty="0">
                <a:effectLst>
                  <a:outerShdw blurRad="38100" dist="38100" dir="2700000" algn="tl">
                    <a:srgbClr val="000000"/>
                  </a:outerShdw>
                </a:effectLst>
              </a:rPr>
              <a:t>” passages in </a:t>
            </a:r>
            <a:r>
              <a:rPr lang="en-US" sz="3600" dirty="0">
                <a:solidFill>
                  <a:srgbClr val="FFFF99"/>
                </a:solidFill>
                <a:effectLst>
                  <a:outerShdw blurRad="38100" dist="38100" dir="2700000" algn="tl">
                    <a:srgbClr val="000000"/>
                  </a:outerShdw>
                </a:effectLst>
              </a:rPr>
              <a:t>Isaiah 49:1-13</a:t>
            </a:r>
            <a:r>
              <a:rPr lang="en-US" sz="3600" dirty="0">
                <a:effectLst>
                  <a:outerShdw blurRad="38100" dist="38100" dir="2700000" algn="tl">
                    <a:srgbClr val="000000"/>
                  </a:outerShdw>
                </a:effectLst>
              </a:rPr>
              <a:t>. This one talks about: “</a:t>
            </a:r>
            <a:r>
              <a:rPr lang="en-US" sz="3600" b="1" dirty="0">
                <a:effectLst>
                  <a:outerShdw blurRad="38100" dist="38100" dir="2700000" algn="tl">
                    <a:srgbClr val="000000"/>
                  </a:outerShdw>
                </a:effectLst>
              </a:rPr>
              <a:t>The Mission of the LORD’s Servant</a:t>
            </a:r>
            <a:r>
              <a:rPr lang="en-US" sz="3600" dirty="0">
                <a:effectLst>
                  <a:outerShdw blurRad="38100" dist="38100" dir="2700000" algn="tl">
                    <a:srgbClr val="000000"/>
                  </a:outerShdw>
                </a:effectLst>
              </a:rPr>
              <a:t>”. </a:t>
            </a:r>
          </a:p>
          <a:p>
            <a:pPr marL="0" indent="0">
              <a:buNone/>
            </a:pPr>
            <a:endParaRPr lang="en-US" sz="3600" dirty="0">
              <a:effectLst>
                <a:outerShdw blurRad="38100" dist="38100" dir="2700000" algn="tl">
                  <a:srgbClr val="000000"/>
                </a:outerShdw>
              </a:effectLst>
            </a:endParaRPr>
          </a:p>
          <a:p>
            <a:pPr marL="0" indent="0">
              <a:buNone/>
            </a:pPr>
            <a:r>
              <a:rPr lang="en-US" sz="3600" dirty="0">
                <a:effectLst>
                  <a:outerShdw blurRad="38100" dist="38100" dir="2700000" algn="tl">
                    <a:srgbClr val="000000"/>
                  </a:outerShdw>
                </a:effectLst>
              </a:rPr>
              <a:t>There are </a:t>
            </a:r>
            <a:r>
              <a:rPr lang="en-US" sz="3600" b="1" i="1" dirty="0">
                <a:effectLst>
                  <a:outerShdw blurRad="38100" dist="38100" dir="2700000" algn="tl">
                    <a:srgbClr val="000000"/>
                  </a:outerShdw>
                </a:effectLst>
              </a:rPr>
              <a:t>at least </a:t>
            </a:r>
            <a:r>
              <a:rPr lang="en-US" sz="3600" dirty="0">
                <a:effectLst>
                  <a:outerShdw blurRad="38100" dist="38100" dir="2700000" algn="tl">
                    <a:srgbClr val="000000"/>
                  </a:outerShdw>
                </a:effectLst>
              </a:rPr>
              <a:t>three New Testament passages that give citations from this section of Isaiah.</a:t>
            </a:r>
            <a:endParaRPr lang="en-US" sz="3600" dirty="0">
              <a:effectLst>
                <a:outerShdw blurRad="38100" dist="38100" dir="2700000" algn="tl">
                  <a:srgbClr val="000000"/>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0960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722101"/>
            <a:ext cx="8991600" cy="6106306"/>
          </a:xfrm>
        </p:spPr>
        <p:txBody>
          <a:bodyPr>
            <a:normAutofit lnSpcReduction="10000"/>
          </a:bodyPr>
          <a:lstStyle/>
          <a:p>
            <a:r>
              <a:rPr lang="en-US" dirty="0"/>
              <a:t>Do you find it </a:t>
            </a:r>
            <a:r>
              <a:rPr lang="en-US" b="1" i="1" dirty="0"/>
              <a:t>comforting</a:t>
            </a:r>
            <a:r>
              <a:rPr lang="en-US" dirty="0"/>
              <a:t> to be reminded that though: </a:t>
            </a:r>
          </a:p>
          <a:p>
            <a:pPr lvl="1"/>
            <a:r>
              <a:rPr lang="en-US" dirty="0"/>
              <a:t>God’s influence in the world seems “</a:t>
            </a:r>
            <a:r>
              <a:rPr lang="en-US" i="1" dirty="0">
                <a:solidFill>
                  <a:srgbClr val="0000FF"/>
                </a:solidFill>
                <a:latin typeface="Cambria" panose="02040503050406030204" pitchFamily="18" charset="0"/>
                <a:ea typeface="Cambria" panose="02040503050406030204" pitchFamily="18" charset="0"/>
              </a:rPr>
              <a:t>hidden</a:t>
            </a:r>
            <a:r>
              <a:rPr lang="en-US" dirty="0"/>
              <a:t>” as ungodliness and rebellion are breaking out all around us</a:t>
            </a:r>
          </a:p>
          <a:p>
            <a:pPr lvl="1"/>
            <a:r>
              <a:rPr lang="en-US" dirty="0"/>
              <a:t>The glorious blessings that we have been given, as the people of God, is not recognized for the most part in our modern society</a:t>
            </a:r>
          </a:p>
          <a:p>
            <a:r>
              <a:rPr lang="en-US" dirty="0"/>
              <a:t>There is coming a day when: </a:t>
            </a:r>
          </a:p>
          <a:p>
            <a:pPr lvl="1"/>
            <a:r>
              <a:rPr lang="en-US" dirty="0"/>
              <a:t>Our trust in God will be vindicated </a:t>
            </a:r>
          </a:p>
          <a:p>
            <a:pPr lvl="1"/>
            <a:r>
              <a:rPr lang="en-US" dirty="0"/>
              <a:t>Those who have given themselves over to the idolatrous beliefs and practices of our day will be </a:t>
            </a:r>
            <a:r>
              <a:rPr lang="en-US" b="1" i="1" dirty="0"/>
              <a:t>ashamed</a:t>
            </a:r>
            <a:r>
              <a:rPr lang="en-US" dirty="0"/>
              <a:t> of what they have done.</a:t>
            </a:r>
          </a:p>
          <a:p>
            <a:r>
              <a:rPr lang="en-US" dirty="0"/>
              <a:t>There </a:t>
            </a:r>
            <a:r>
              <a:rPr lang="en-US" b="1" i="1" dirty="0"/>
              <a:t>is</a:t>
            </a:r>
            <a:r>
              <a:rPr lang="en-US" dirty="0"/>
              <a:t> coming a day of reckoning – a day when “</a:t>
            </a:r>
            <a:r>
              <a:rPr lang="en-US" sz="2400" i="1" dirty="0">
                <a:solidFill>
                  <a:srgbClr val="0000FF"/>
                </a:solidFill>
                <a:latin typeface="Cambria" panose="02040503050406030204" pitchFamily="18" charset="0"/>
                <a:ea typeface="Cambria" panose="02040503050406030204" pitchFamily="18" charset="0"/>
              </a:rPr>
              <a:t>at the name of Jesus </a:t>
            </a:r>
            <a:r>
              <a:rPr lang="en-US" sz="2400" b="1" i="1" dirty="0">
                <a:solidFill>
                  <a:srgbClr val="0000FF"/>
                </a:solidFill>
                <a:latin typeface="Cambria" panose="02040503050406030204" pitchFamily="18" charset="0"/>
                <a:ea typeface="Cambria" panose="02040503050406030204" pitchFamily="18" charset="0"/>
              </a:rPr>
              <a:t>every</a:t>
            </a:r>
            <a:r>
              <a:rPr lang="en-US" sz="2400" i="1" dirty="0">
                <a:solidFill>
                  <a:srgbClr val="0000FF"/>
                </a:solidFill>
                <a:latin typeface="Cambria" panose="02040503050406030204" pitchFamily="18" charset="0"/>
                <a:ea typeface="Cambria" panose="02040503050406030204" pitchFamily="18" charset="0"/>
              </a:rPr>
              <a:t> knee will bow – in heaven and on earth and under the earth – and </a:t>
            </a:r>
            <a:r>
              <a:rPr lang="en-US" sz="2400" b="1" i="1" dirty="0">
                <a:solidFill>
                  <a:srgbClr val="0000FF"/>
                </a:solidFill>
                <a:latin typeface="Cambria" panose="02040503050406030204" pitchFamily="18" charset="0"/>
                <a:ea typeface="Cambria" panose="02040503050406030204" pitchFamily="18" charset="0"/>
              </a:rPr>
              <a:t>every</a:t>
            </a:r>
            <a:r>
              <a:rPr lang="en-US" sz="2400" i="1" dirty="0">
                <a:solidFill>
                  <a:srgbClr val="0000FF"/>
                </a:solidFill>
                <a:latin typeface="Cambria" panose="02040503050406030204" pitchFamily="18" charset="0"/>
                <a:ea typeface="Cambria" panose="02040503050406030204" pitchFamily="18" charset="0"/>
              </a:rPr>
              <a:t> tongue confess that Jesus Christ is LORD to the glory of God the Father</a:t>
            </a:r>
            <a:r>
              <a:rPr lang="en-US" dirty="0"/>
              <a:t>”!</a:t>
            </a:r>
            <a:br>
              <a:rPr lang="en-US" dirty="0"/>
            </a:br>
            <a:endParaRPr lang="en-US" dirty="0"/>
          </a:p>
        </p:txBody>
      </p:sp>
    </p:spTree>
    <p:extLst>
      <p:ext uri="{BB962C8B-B14F-4D97-AF65-F5344CB8AC3E}">
        <p14:creationId xmlns:p14="http://schemas.microsoft.com/office/powerpoint/2010/main" val="394724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722101"/>
            <a:ext cx="8991600" cy="6106306"/>
          </a:xfrm>
        </p:spPr>
        <p:txBody>
          <a:bodyPr>
            <a:normAutofit lnSpcReduction="10000"/>
          </a:bodyPr>
          <a:lstStyle/>
          <a:p>
            <a:r>
              <a:rPr lang="en-US" dirty="0"/>
              <a:t>There seems to be a lot of confusion in the church today about when we should judge and when we shouldn’t.</a:t>
            </a:r>
          </a:p>
          <a:p>
            <a:r>
              <a:rPr lang="en-US" dirty="0"/>
              <a:t>On one hand, we have churches welcoming members who are living in open sin because, after all, “we’re not supposed to judge” – even though the scriptures are clear that we </a:t>
            </a:r>
            <a:r>
              <a:rPr lang="en-US" b="1" dirty="0"/>
              <a:t>are</a:t>
            </a:r>
            <a:r>
              <a:rPr lang="en-US" dirty="0"/>
              <a:t> supposed to “</a:t>
            </a:r>
            <a:r>
              <a:rPr lang="en-US" i="1" dirty="0">
                <a:solidFill>
                  <a:srgbClr val="0000FF"/>
                </a:solidFill>
                <a:latin typeface="Cambria" panose="02040503050406030204" pitchFamily="18" charset="0"/>
                <a:ea typeface="Cambria" panose="02040503050406030204" pitchFamily="18" charset="0"/>
              </a:rPr>
              <a:t>judge those inside</a:t>
            </a:r>
            <a:r>
              <a:rPr lang="en-US" dirty="0"/>
              <a:t>” the church who are living in open unrepentant sin (1Cor 5:12) by putting them out of the church (Mat 18:15-17)</a:t>
            </a:r>
          </a:p>
          <a:p>
            <a:r>
              <a:rPr lang="en-US" dirty="0"/>
              <a:t>On the other hand we sometimes see church members who “</a:t>
            </a:r>
            <a:r>
              <a:rPr lang="en-US" i="1" dirty="0">
                <a:solidFill>
                  <a:srgbClr val="0000FF"/>
                </a:solidFill>
                <a:latin typeface="Cambria" panose="02040503050406030204" pitchFamily="18" charset="0"/>
                <a:ea typeface="Cambria" panose="02040503050406030204" pitchFamily="18" charset="0"/>
              </a:rPr>
              <a:t>go beyond what is written</a:t>
            </a:r>
            <a:r>
              <a:rPr lang="en-US" dirty="0"/>
              <a:t>” and try to impose additional rules and standards on other believers that are not clearly commanded in the scriptures.</a:t>
            </a:r>
          </a:p>
          <a:p>
            <a:r>
              <a:rPr lang="en-US" dirty="0"/>
              <a:t>Can you think of any examples where you have seen this kind of behavior in a Christian church?</a:t>
            </a:r>
          </a:p>
        </p:txBody>
      </p:sp>
    </p:spTree>
    <p:extLst>
      <p:ext uri="{BB962C8B-B14F-4D97-AF65-F5344CB8AC3E}">
        <p14:creationId xmlns:p14="http://schemas.microsoft.com/office/powerpoint/2010/main" val="4189313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789710"/>
          </a:xfrm>
        </p:spPr>
        <p:txBody>
          <a:bodyPr>
            <a:noAutofit/>
          </a:bodyPr>
          <a:lstStyle/>
          <a:p>
            <a:r>
              <a:rPr lang="en-US" dirty="0">
                <a:effectLst>
                  <a:outerShdw blurRad="38100" dist="38100" dir="2700000" algn="tl">
                    <a:srgbClr val="000000"/>
                  </a:outerShdw>
                </a:effectLst>
              </a:rPr>
              <a:t>The LORD Speaks (45:14)</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993371"/>
            <a:ext cx="8822817" cy="5573684"/>
          </a:xfrm>
        </p:spPr>
        <p:txBody>
          <a:bodyPr>
            <a:normAutofit/>
          </a:bodyPr>
          <a:lstStyle/>
          <a:p>
            <a:r>
              <a:rPr lang="en-US" sz="3600" dirty="0">
                <a:effectLst>
                  <a:outerShdw blurRad="38100" dist="38100" dir="2700000" algn="tl">
                    <a:srgbClr val="000000"/>
                  </a:outerShdw>
                </a:effectLst>
              </a:rPr>
              <a:t>This first speech is addressed to Jerusalem, as indicated by use of the feminine singular pronoun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you</a:t>
            </a:r>
            <a:r>
              <a:rPr lang="en-US" sz="3600" dirty="0">
                <a:effectLst>
                  <a:outerShdw blurRad="38100" dist="38100" dir="2700000" algn="tl">
                    <a:srgbClr val="000000"/>
                  </a:outerShdw>
                </a:effectLst>
              </a:rPr>
              <a:t>” (in the previous verse Isaiah has just referred to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my city</a:t>
            </a:r>
            <a:r>
              <a:rPr lang="en-US" sz="3600" dirty="0">
                <a:effectLst>
                  <a:outerShdw blurRad="38100" dist="38100" dir="2700000" algn="tl">
                    <a:srgbClr val="000000"/>
                  </a:outerShdw>
                </a:effectLst>
              </a:rPr>
              <a:t>”, a feminine noun). </a:t>
            </a:r>
          </a:p>
          <a:p>
            <a:r>
              <a:rPr lang="en-US" sz="3600" dirty="0">
                <a:effectLst>
                  <a:outerShdw blurRad="38100" dist="38100" dir="2700000" algn="tl">
                    <a:srgbClr val="000000"/>
                  </a:outerShdw>
                </a:effectLst>
              </a:rPr>
              <a:t>In a larger sense, Jerusalem in this passage represents the people of God. </a:t>
            </a:r>
          </a:p>
          <a:p>
            <a:r>
              <a:rPr lang="en-US" sz="3600" dirty="0">
                <a:effectLst>
                  <a:outerShdw blurRad="38100" dist="38100" dir="2700000" algn="tl">
                    <a:srgbClr val="000000"/>
                  </a:outerShdw>
                </a:effectLst>
              </a:rPr>
              <a:t>And the astounding assertion of this speech is that the people of God will rule the world! </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(p. 185).</a:t>
            </a:r>
          </a:p>
        </p:txBody>
      </p:sp>
    </p:spTree>
    <p:extLst>
      <p:ext uri="{BB962C8B-B14F-4D97-AF65-F5344CB8AC3E}">
        <p14:creationId xmlns:p14="http://schemas.microsoft.com/office/powerpoint/2010/main" val="41960622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789710"/>
          </a:xfrm>
        </p:spPr>
        <p:txBody>
          <a:bodyPr>
            <a:noAutofit/>
          </a:bodyPr>
          <a:lstStyle/>
          <a:p>
            <a:r>
              <a:rPr lang="en-US" dirty="0">
                <a:effectLst>
                  <a:outerShdw blurRad="38100" dist="38100" dir="2700000" algn="tl">
                    <a:srgbClr val="000000"/>
                  </a:outerShdw>
                </a:effectLst>
              </a:rPr>
              <a:t>The LORD Speaks (45:14)</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856211"/>
            <a:ext cx="8822817" cy="5710844"/>
          </a:xfrm>
        </p:spPr>
        <p:txBody>
          <a:bodyPr>
            <a:normAutofit/>
          </a:bodyPr>
          <a:lstStyle/>
          <a:p>
            <a:r>
              <a:rPr lang="en-US" dirty="0">
                <a:effectLst>
                  <a:outerShdw blurRad="38100" dist="38100" dir="2700000" algn="tl">
                    <a:srgbClr val="000000"/>
                  </a:outerShdw>
                </a:effectLst>
              </a:rPr>
              <a:t>Verse 14 tells us that the rich agricultural products of the Nile valley and other merchandise of “</a:t>
            </a:r>
            <a:r>
              <a:rPr lang="en-US"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Egypt</a:t>
            </a:r>
            <a:r>
              <a:rPr lang="en-US" dirty="0">
                <a:effectLst>
                  <a:outerShdw blurRad="38100" dist="38100" dir="2700000" algn="tl">
                    <a:srgbClr val="000000"/>
                  </a:outerShdw>
                </a:effectLst>
              </a:rPr>
              <a:t>” and “</a:t>
            </a:r>
            <a:r>
              <a:rPr lang="en-US"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Ethiopia</a:t>
            </a:r>
            <a:r>
              <a:rPr lang="en-US" dirty="0">
                <a:effectLst>
                  <a:outerShdw blurRad="38100" dist="38100" dir="2700000" algn="tl">
                    <a:srgbClr val="000000"/>
                  </a:outerShdw>
                </a:effectLst>
              </a:rPr>
              <a:t>” will flow into Jerusalem.</a:t>
            </a:r>
          </a:p>
          <a:p>
            <a:r>
              <a:rPr lang="en-US" dirty="0">
                <a:effectLst>
                  <a:outerShdw blurRad="38100" dist="38100" dir="2700000" algn="tl">
                    <a:srgbClr val="000000"/>
                  </a:outerShdw>
                </a:effectLst>
              </a:rPr>
              <a:t>Likewise, the tall “</a:t>
            </a:r>
            <a:r>
              <a:rPr lang="en-US"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Sabeans</a:t>
            </a:r>
            <a:r>
              <a:rPr lang="en-US" dirty="0">
                <a:effectLst>
                  <a:outerShdw blurRad="38100" dist="38100" dir="2700000" algn="tl">
                    <a:srgbClr val="000000"/>
                  </a:outerShdw>
                </a:effectLst>
              </a:rPr>
              <a:t>” will come like prisoners in a victory parade, confessing that there is no God but the one who reigns in Jerusalem. </a:t>
            </a:r>
          </a:p>
          <a:p>
            <a:r>
              <a:rPr lang="en-US" dirty="0">
                <a:effectLst>
                  <a:outerShdw blurRad="38100" dist="38100" dir="2700000" algn="tl">
                    <a:srgbClr val="000000"/>
                  </a:outerShdw>
                </a:effectLst>
              </a:rPr>
              <a:t>Like the magi who came to worship Jesus, they represent all that is remote and exotic in heathendom.</a:t>
            </a:r>
          </a:p>
          <a:p>
            <a:r>
              <a:rPr lang="en-US" dirty="0">
                <a:effectLst>
                  <a:outerShdw blurRad="38100" dist="38100" dir="2700000" algn="tl">
                    <a:srgbClr val="000000"/>
                  </a:outerShdw>
                </a:effectLst>
              </a:rPr>
              <a:t>Egypt, on the other hand, represents everything that is cultured and rich. </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(p. 185).</a:t>
            </a:r>
          </a:p>
        </p:txBody>
      </p:sp>
    </p:spTree>
    <p:extLst>
      <p:ext uri="{BB962C8B-B14F-4D97-AF65-F5344CB8AC3E}">
        <p14:creationId xmlns:p14="http://schemas.microsoft.com/office/powerpoint/2010/main" val="36448116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62251E-442C-F469-363C-B6D69E15813A}"/>
              </a:ext>
            </a:extLst>
          </p:cNvPr>
          <p:cNvSpPr>
            <a:spLocks noGrp="1"/>
          </p:cNvSpPr>
          <p:nvPr>
            <p:ph type="title"/>
          </p:nvPr>
        </p:nvSpPr>
        <p:spPr/>
        <p:txBody>
          <a:bodyPr/>
          <a:lstStyle/>
          <a:p>
            <a:r>
              <a:rPr lang="en-US" sz="4800" dirty="0"/>
              <a:t>Nations Mentioned in Isaiah 45:14</a:t>
            </a:r>
          </a:p>
        </p:txBody>
      </p:sp>
      <p:pic>
        <p:nvPicPr>
          <p:cNvPr id="8" name="Content Placeholder 7">
            <a:extLst>
              <a:ext uri="{FF2B5EF4-FFF2-40B4-BE49-F238E27FC236}">
                <a16:creationId xmlns:a16="http://schemas.microsoft.com/office/drawing/2014/main" id="{F61A15C4-C38B-F099-500F-5D252A18BF1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112222" y="1504950"/>
            <a:ext cx="4156075" cy="4438650"/>
          </a:xfrm>
        </p:spPr>
      </p:pic>
      <p:sp>
        <p:nvSpPr>
          <p:cNvPr id="4" name="TextBox 3">
            <a:extLst>
              <a:ext uri="{FF2B5EF4-FFF2-40B4-BE49-F238E27FC236}">
                <a16:creationId xmlns:a16="http://schemas.microsoft.com/office/drawing/2014/main" id="{DFCE20D4-03EE-F942-1274-47424AD04736}"/>
              </a:ext>
            </a:extLst>
          </p:cNvPr>
          <p:cNvSpPr txBox="1"/>
          <p:nvPr/>
        </p:nvSpPr>
        <p:spPr>
          <a:xfrm>
            <a:off x="0" y="6211669"/>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https://www.jesuswalk.com/isaiah/maps/cush-egypt-1317x1500x300.jpg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https://www.britannica.com/place/Saba-ancient-kingdom-Arabia</a:t>
            </a:r>
            <a:r>
              <a:rPr lang="en-US" dirty="0">
                <a:solidFill>
                  <a:prstClr val="white"/>
                </a:solidFill>
                <a:latin typeface="Calibri" panose="020F0502020204030204"/>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5D33BCBE-66A9-C442-CFE1-806F2D561211}"/>
              </a:ext>
            </a:extLst>
          </p:cNvPr>
          <p:cNvPicPr>
            <a:picLocks noChangeAspect="1"/>
          </p:cNvPicPr>
          <p:nvPr/>
        </p:nvPicPr>
        <p:blipFill>
          <a:blip r:embed="rId5"/>
          <a:stretch>
            <a:fillRect/>
          </a:stretch>
        </p:blipFill>
        <p:spPr>
          <a:xfrm>
            <a:off x="4621974" y="1504602"/>
            <a:ext cx="4442077" cy="4438995"/>
          </a:xfrm>
          <a:prstGeom prst="rect">
            <a:avLst/>
          </a:prstGeom>
        </p:spPr>
      </p:pic>
    </p:spTree>
    <p:extLst>
      <p:ext uri="{BB962C8B-B14F-4D97-AF65-F5344CB8AC3E}">
        <p14:creationId xmlns:p14="http://schemas.microsoft.com/office/powerpoint/2010/main" val="1364942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868677"/>
          </a:xfrm>
        </p:spPr>
        <p:txBody>
          <a:bodyPr>
            <a:noAutofit/>
          </a:bodyPr>
          <a:lstStyle/>
          <a:p>
            <a:r>
              <a:rPr lang="en-US" sz="5400" dirty="0">
                <a:effectLst>
                  <a:outerShdw blurRad="38100" dist="38100" dir="2700000" algn="tl">
                    <a:srgbClr val="000000"/>
                  </a:outerShdw>
                </a:effectLst>
              </a:rPr>
              <a:t>The LORD Speaks (45:14)</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947651"/>
            <a:ext cx="8822817" cy="5264018"/>
          </a:xfrm>
        </p:spPr>
        <p:txBody>
          <a:bodyPr>
            <a:normAutofit/>
          </a:bodyPr>
          <a:lstStyle/>
          <a:p>
            <a:r>
              <a:rPr lang="en-US" sz="3600" dirty="0">
                <a:effectLst>
                  <a:outerShdw blurRad="38100" dist="38100" dir="2700000" algn="tl">
                    <a:srgbClr val="000000"/>
                  </a:outerShdw>
                </a:effectLst>
              </a:rPr>
              <a:t>And although the imagery is commercial and military, what is ultimately in view is a conquest that is intensely </a:t>
            </a:r>
            <a:r>
              <a:rPr lang="en-US" sz="3600" b="1" i="1" dirty="0">
                <a:effectLst>
                  <a:outerShdw blurRad="38100" dist="38100" dir="2700000" algn="tl">
                    <a:srgbClr val="000000"/>
                  </a:outerShdw>
                </a:effectLst>
              </a:rPr>
              <a:t>spiritual</a:t>
            </a:r>
            <a:r>
              <a:rPr lang="en-US" sz="3600" dirty="0">
                <a:effectLst>
                  <a:outerShdw blurRad="38100" dist="38100" dir="2700000" algn="tl">
                    <a:srgbClr val="000000"/>
                  </a:outerShdw>
                </a:effectLst>
              </a:rPr>
              <a:t> in nature, the final triumph of the truth about God.</a:t>
            </a:r>
            <a:r>
              <a:rPr lang="en-US" sz="3600" baseline="30000" dirty="0">
                <a:solidFill>
                  <a:prstClr val="white"/>
                </a:solidFill>
                <a:effectLst>
                  <a:outerShdw blurRad="38100" dist="38100" dir="2700000" algn="tl">
                    <a:srgbClr val="000000"/>
                  </a:outerShdw>
                </a:effectLst>
              </a:rPr>
              <a:t> 1</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There will be genuine recognition of the unique status of Jerusalem, in that these nations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bow down</a:t>
            </a:r>
            <a:r>
              <a:rPr lang="en-US" sz="3600" dirty="0">
                <a:effectLst>
                  <a:outerShdw blurRad="38100" dist="38100" dir="2700000" algn="tl">
                    <a:srgbClr val="000000"/>
                  </a:outerShdw>
                </a:effectLst>
              </a:rPr>
              <a:t>” in deference before her.</a:t>
            </a:r>
            <a:r>
              <a:rPr lang="en-US" sz="3600" baseline="30000" dirty="0">
                <a:solidFill>
                  <a:prstClr val="white"/>
                </a:solidFill>
                <a:effectLst>
                  <a:outerShdw blurRad="38100" dist="38100" dir="2700000" algn="tl">
                    <a:srgbClr val="000000"/>
                  </a:outerShdw>
                </a:effectLst>
              </a:rPr>
              <a:t>2</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pray to you</a:t>
            </a:r>
            <a:r>
              <a:rPr lang="en-US" sz="3600" dirty="0">
                <a:effectLst>
                  <a:outerShdw blurRad="38100" dist="38100" dir="2700000" algn="tl">
                    <a:srgbClr val="000000"/>
                  </a:outerShdw>
                </a:effectLst>
              </a:rPr>
              <a:t>” is a term used elsewhere of supplication to a god (cf. 44:17). </a:t>
            </a:r>
            <a:r>
              <a:rPr lang="en-US" sz="3600" baseline="30000" dirty="0">
                <a:solidFill>
                  <a:prstClr val="white"/>
                </a:solidFill>
                <a:effectLst>
                  <a:outerShdw blurRad="38100" dist="38100" dir="2700000" algn="tl">
                    <a:srgbClr val="000000"/>
                  </a:outerShdw>
                </a:effectLst>
              </a:rPr>
              <a:t>2</a:t>
            </a:r>
            <a:endParaRPr lang="en-US" sz="3600" dirty="0">
              <a:effectLst>
                <a:outerShdw blurRad="38100" dist="38100" dir="2700000" algn="tl">
                  <a:srgbClr val="000000"/>
                </a:outerShdw>
              </a:effectLst>
            </a:endParaRP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211669"/>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1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(p. 185).</a:t>
            </a:r>
          </a:p>
          <a:p>
            <a:pPr>
              <a:defRPr/>
            </a:pP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2: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177–178.</a:t>
            </a:r>
          </a:p>
        </p:txBody>
      </p:sp>
    </p:spTree>
    <p:extLst>
      <p:ext uri="{BB962C8B-B14F-4D97-AF65-F5344CB8AC3E}">
        <p14:creationId xmlns:p14="http://schemas.microsoft.com/office/powerpoint/2010/main" val="37249052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835426"/>
          </a:xfrm>
        </p:spPr>
        <p:txBody>
          <a:bodyPr>
            <a:noAutofit/>
          </a:bodyPr>
          <a:lstStyle/>
          <a:p>
            <a:r>
              <a:rPr lang="en-US" sz="5400" dirty="0">
                <a:effectLst>
                  <a:outerShdw blurRad="38100" dist="38100" dir="2700000" algn="tl">
                    <a:srgbClr val="000000"/>
                  </a:outerShdw>
                </a:effectLst>
              </a:rPr>
              <a:t>The LORD Speaks (45:14)</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935182"/>
            <a:ext cx="8822817" cy="5523807"/>
          </a:xfrm>
        </p:spPr>
        <p:txBody>
          <a:bodyPr>
            <a:normAutofit/>
          </a:bodyPr>
          <a:lstStyle/>
          <a:p>
            <a:r>
              <a:rPr lang="en-US" dirty="0">
                <a:effectLst>
                  <a:outerShdw blurRad="38100" dist="38100" dir="2700000" algn="tl">
                    <a:srgbClr val="000000"/>
                  </a:outerShdw>
                </a:effectLst>
              </a:rPr>
              <a:t>But here it describes the nations’ request to Jerusalem to be permitted to be associated with her because of the unique way in which God has acted in determining the fortunes of his people and in being present with them in the holy city.</a:t>
            </a:r>
            <a:r>
              <a:rPr lang="en-US" baseline="30000" dirty="0">
                <a:solidFill>
                  <a:prstClr val="white"/>
                </a:solidFill>
                <a:effectLst>
                  <a:outerShdw blurRad="38100" dist="38100" dir="2700000" algn="tl">
                    <a:srgbClr val="000000"/>
                  </a:outerShdw>
                </a:effectLst>
              </a:rPr>
              <a:t> </a:t>
            </a:r>
            <a:r>
              <a:rPr lang="en-US" dirty="0">
                <a:effectLst>
                  <a:outerShdw blurRad="38100" dist="38100" dir="2700000" algn="tl">
                    <a:srgbClr val="000000"/>
                  </a:outerShdw>
                </a:effectLst>
              </a:rPr>
              <a:t> </a:t>
            </a:r>
          </a:p>
          <a:p>
            <a:r>
              <a:rPr lang="en-US" dirty="0">
                <a:effectLst>
                  <a:outerShdw blurRad="38100" dist="38100" dir="2700000" algn="tl">
                    <a:srgbClr val="000000"/>
                  </a:outerShdw>
                </a:effectLst>
              </a:rPr>
              <a:t>There is an unequivocal confession of the absolute and sole deity of the LORD, similar to the confession of the man Paul describes in  1 Cor 14:25: </a:t>
            </a:r>
            <a:r>
              <a:rPr lang="en-US" i="1" dirty="0">
                <a:solidFill>
                  <a:srgbClr val="F4B183"/>
                </a:solidFill>
                <a:effectLst>
                  <a:outerShdw blurRad="38100" dist="38100" dir="2700000" algn="tl">
                    <a:srgbClr val="000000"/>
                  </a:outerShdw>
                </a:effectLst>
                <a:latin typeface="Cambria" panose="02040503050406030204" pitchFamily="18" charset="0"/>
                <a:ea typeface="Cambria" panose="02040503050406030204" pitchFamily="18" charset="0"/>
              </a:rPr>
              <a:t>…he will fall down with his face to the ground and worship God, declaring, “God is really among you”</a:t>
            </a:r>
            <a:r>
              <a:rPr lang="en-US" dirty="0">
                <a:effectLst>
                  <a:outerShdw blurRad="38100" dist="38100" dir="2700000" algn="tl">
                    <a:srgbClr val="000000"/>
                  </a:outerShdw>
                </a:effectLst>
              </a:rPr>
              <a:t>.</a:t>
            </a:r>
          </a:p>
        </p:txBody>
      </p:sp>
      <p:sp>
        <p:nvSpPr>
          <p:cNvPr id="4" name="TextBox 3">
            <a:extLst>
              <a:ext uri="{FF2B5EF4-FFF2-40B4-BE49-F238E27FC236}">
                <a16:creationId xmlns:a16="http://schemas.microsoft.com/office/drawing/2014/main" id="{491AF8F3-CBB7-52CF-1C18-DC1FB0362DD9}"/>
              </a:ext>
            </a:extLst>
          </p:cNvPr>
          <p:cNvSpPr txBox="1"/>
          <p:nvPr/>
        </p:nvSpPr>
        <p:spPr>
          <a:xfrm>
            <a:off x="0" y="649073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2: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177–178.</a:t>
            </a:r>
          </a:p>
        </p:txBody>
      </p:sp>
    </p:spTree>
    <p:extLst>
      <p:ext uri="{BB962C8B-B14F-4D97-AF65-F5344CB8AC3E}">
        <p14:creationId xmlns:p14="http://schemas.microsoft.com/office/powerpoint/2010/main" val="17706869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292630"/>
          </a:xfrm>
        </p:spPr>
        <p:txBody>
          <a:bodyPr>
            <a:noAutofit/>
          </a:bodyPr>
          <a:lstStyle/>
          <a:p>
            <a:pPr marL="458788" indent="-458788"/>
            <a:r>
              <a:rPr lang="en-US" sz="4400" b="1" dirty="0">
                <a:effectLst>
                  <a:outerShdw blurRad="38100" dist="38100" dir="2700000" algn="tl">
                    <a:srgbClr val="000000"/>
                  </a:outerShdw>
                </a:effectLst>
              </a:rPr>
              <a:t>Isaiah Responds to What the LORD Has Said (45:15–17)</a:t>
            </a:r>
            <a:endParaRPr lang="en-US" sz="4400"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97367" y="1566949"/>
            <a:ext cx="8948522" cy="5257802"/>
          </a:xfrm>
        </p:spPr>
        <p:txBody>
          <a:bodyPr>
            <a:normAutofit/>
          </a:bodyPr>
          <a:lstStyle/>
          <a:p>
            <a:pPr marL="0" indent="0">
              <a:buNone/>
            </a:pPr>
            <a:r>
              <a:rPr lang="en-US" baseline="30000" dirty="0">
                <a:effectLst>
                  <a:outerShdw blurRad="38100" dist="38100" dir="2700000" algn="tl">
                    <a:srgbClr val="000000"/>
                  </a:outerShdw>
                </a:effectLst>
                <a:latin typeface="Cambria" panose="02040503050406030204" pitchFamily="18" charset="0"/>
                <a:ea typeface="Cambria" panose="02040503050406030204" pitchFamily="18" charset="0"/>
              </a:rPr>
              <a:t>45:15</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Yes, you are a God who keeps hidden, O God of Israel, deliverer! </a:t>
            </a:r>
            <a:r>
              <a:rPr lang="en-US" baseline="30000" dirty="0">
                <a:effectLst>
                  <a:outerShdw blurRad="38100" dist="38100" dir="2700000" algn="tl">
                    <a:srgbClr val="000000"/>
                  </a:outerShdw>
                </a:effectLst>
                <a:latin typeface="Cambria" panose="02040503050406030204" pitchFamily="18" charset="0"/>
                <a:ea typeface="Cambria" panose="02040503050406030204" pitchFamily="18" charset="0"/>
              </a:rPr>
              <a:t>16</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all be ashamed and embarrassed; those who fashion idols will all be humiliated. </a:t>
            </a:r>
            <a:r>
              <a:rPr lang="en-US" baseline="30000" dirty="0">
                <a:effectLst>
                  <a:outerShdw blurRad="38100" dist="38100" dir="2700000" algn="tl">
                    <a:srgbClr val="000000"/>
                  </a:outerShdw>
                </a:effectLst>
                <a:latin typeface="Cambria" panose="02040503050406030204" pitchFamily="18" charset="0"/>
                <a:ea typeface="Cambria" panose="02040503050406030204" pitchFamily="18" charset="0"/>
              </a:rPr>
              <a:t>17</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Israel will be delivered once and for all by the LORD; you will never again be ashamed or humiliated. </a:t>
            </a:r>
          </a:p>
        </p:txBody>
      </p:sp>
    </p:spTree>
    <p:extLst>
      <p:ext uri="{BB962C8B-B14F-4D97-AF65-F5344CB8AC3E}">
        <p14:creationId xmlns:p14="http://schemas.microsoft.com/office/powerpoint/2010/main" val="14906798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200203</TotalTime>
  <Words>4102</Words>
  <Application>Microsoft Office PowerPoint</Application>
  <PresentationFormat>On-screen Show (4:3)</PresentationFormat>
  <Paragraphs>194</Paragraphs>
  <Slides>32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Cambria</vt:lpstr>
      <vt:lpstr>Century Gothic</vt:lpstr>
      <vt:lpstr>Office Theme</vt:lpstr>
      <vt:lpstr>2_Office Theme</vt:lpstr>
      <vt:lpstr>Highlights     From the  Book of  Isaiah</vt:lpstr>
      <vt:lpstr>The Future Vindication of God on the World Stage (45:14-25)</vt:lpstr>
      <vt:lpstr>The LORD Speaks (45:14)</vt:lpstr>
      <vt:lpstr>The LORD Speaks (45:14)</vt:lpstr>
      <vt:lpstr>The LORD Speaks (45:14)</vt:lpstr>
      <vt:lpstr>Nations Mentioned in Isaiah 45:14</vt:lpstr>
      <vt:lpstr>The LORD Speaks (45:14)</vt:lpstr>
      <vt:lpstr>The LORD Speaks (45:14)</vt:lpstr>
      <vt:lpstr>Isaiah Responds to What the LORD Has Said (45:15–17)</vt:lpstr>
      <vt:lpstr>Isaiah Responds to What the LORD Has Said (45:15–17)</vt:lpstr>
      <vt:lpstr>Isaiah Responds to What the LORD Has Said (45:15–17)</vt:lpstr>
      <vt:lpstr>The LORD Speaks Again (45:18-24a)</vt:lpstr>
      <vt:lpstr>The LORD Speaks Again (45:18-24a)</vt:lpstr>
      <vt:lpstr>The LORD Speaks Again (45:18-24a)</vt:lpstr>
      <vt:lpstr>The LORD Speaks Again (45:18-24a)</vt:lpstr>
      <vt:lpstr>The LORD Speaks Again (45:18-24a)</vt:lpstr>
      <vt:lpstr>The LORD Speaks Again (45:18-24a)</vt:lpstr>
      <vt:lpstr>Isaiah Again Responds to What the LORD Has Said (45:24b-25)</vt:lpstr>
      <vt:lpstr>Isaiah Again Responds to What the LORD Has Said (45:24b-25)</vt:lpstr>
      <vt:lpstr>Isaiah Again Responds to What the LORD Has Said (45:24b-25)</vt:lpstr>
      <vt:lpstr>Paul’s Use of Isaiah 45:23 in Romans 14:11 and Philippians 2:10-11 </vt:lpstr>
      <vt:lpstr>PowerPoint Presentation</vt:lpstr>
      <vt:lpstr>Paul’s Use of Isaiah 45:23  in Romans 14:11</vt:lpstr>
      <vt:lpstr>Paul’s Use of Isaiah 45:23  in Romans 14:11</vt:lpstr>
      <vt:lpstr>Paul’s Use of Isaiah 45:23  in Romans 14:11</vt:lpstr>
      <vt:lpstr>Paul’s Use of Isaiah 45:23  in Romans 14:11</vt:lpstr>
      <vt:lpstr>Paul’s Use of Isaiah 45:23  in Philippians 2:10-11</vt:lpstr>
      <vt:lpstr>Paul’s Use of Isaiah 45:23  in Philippians 2:10-11</vt:lpstr>
      <vt:lpstr>Paul’s Use of Isaiah 45:23  in Philippians 2:10-11</vt:lpstr>
      <vt:lpstr>Next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2656</cp:revision>
  <cp:lastPrinted>2024-01-21T15:19:06Z</cp:lastPrinted>
  <dcterms:created xsi:type="dcterms:W3CDTF">2022-12-04T03:23:23Z</dcterms:created>
  <dcterms:modified xsi:type="dcterms:W3CDTF">2024-01-21T15:20:02Z</dcterms:modified>
</cp:coreProperties>
</file>