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29"/>
  </p:notesMasterIdLst>
  <p:handoutMasterIdLst>
    <p:handoutMasterId r:id="rId30"/>
  </p:handoutMasterIdLst>
  <p:sldIdLst>
    <p:sldId id="4979" r:id="rId3"/>
    <p:sldId id="4961" r:id="rId4"/>
    <p:sldId id="4962" r:id="rId5"/>
    <p:sldId id="4981" r:id="rId6"/>
    <p:sldId id="4983" r:id="rId7"/>
    <p:sldId id="4984" r:id="rId8"/>
    <p:sldId id="4986" r:id="rId9"/>
    <p:sldId id="4988" r:id="rId10"/>
    <p:sldId id="4987" r:id="rId11"/>
    <p:sldId id="4990" r:id="rId12"/>
    <p:sldId id="4963" r:id="rId13"/>
    <p:sldId id="4982" r:id="rId14"/>
    <p:sldId id="4991" r:id="rId15"/>
    <p:sldId id="4992" r:id="rId16"/>
    <p:sldId id="4993" r:id="rId17"/>
    <p:sldId id="4994" r:id="rId18"/>
    <p:sldId id="4995" r:id="rId19"/>
    <p:sldId id="4996" r:id="rId20"/>
    <p:sldId id="4964" r:id="rId21"/>
    <p:sldId id="4969" r:id="rId22"/>
    <p:sldId id="4999" r:id="rId23"/>
    <p:sldId id="5000" r:id="rId24"/>
    <p:sldId id="4913" r:id="rId25"/>
    <p:sldId id="4966" r:id="rId26"/>
    <p:sldId id="4998" r:id="rId27"/>
    <p:sldId id="5001"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varScale="1">
        <p:scale>
          <a:sx n="153" d="100"/>
          <a:sy n="153" d="100"/>
        </p:scale>
        <p:origin x="1276"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2/28/2024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2/28/2024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6170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87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2362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78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205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089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904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6059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9221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110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9764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81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6774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820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3493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1256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2697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2/28/2024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7976605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a:effectLst>
                  <a:outerShdw blurRad="38100" dist="38100" dir="2700000" algn="tl">
                    <a:srgbClr val="000000"/>
                  </a:outerShdw>
                </a:effectLst>
              </a:rPr>
              <a:t>God is blasphemed among the Gentiles because of you</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8"/>
            <a:ext cx="8416636" cy="5196037"/>
          </a:xfrm>
        </p:spPr>
        <p:txBody>
          <a:bodyPr>
            <a:normAutofit fontScale="92500" lnSpcReduction="10000"/>
          </a:bodyPr>
          <a:lstStyle/>
          <a:p>
            <a:r>
              <a:rPr lang="en-US" dirty="0">
                <a:effectLst>
                  <a:outerShdw blurRad="38100" dist="38100" dir="2700000" algn="tl">
                    <a:srgbClr val="000000"/>
                  </a:outerShdw>
                </a:effectLst>
              </a:rPr>
              <a:t>Ezekiel 36 demonstrates that it was in fact the sin of the Israelites that had </a:t>
            </a:r>
            <a:r>
              <a:rPr lang="en-US" b="1" i="1" dirty="0">
                <a:effectLst>
                  <a:outerShdw blurRad="38100" dist="38100" dir="2700000" algn="tl">
                    <a:srgbClr val="000000"/>
                  </a:outerShdw>
                </a:effectLst>
              </a:rPr>
              <a:t>ultimately</a:t>
            </a:r>
            <a:r>
              <a:rPr lang="en-US" dirty="0">
                <a:effectLst>
                  <a:outerShdw blurRad="38100" dist="38100" dir="2700000" algn="tl">
                    <a:srgbClr val="000000"/>
                  </a:outerShdw>
                </a:effectLst>
              </a:rPr>
              <a:t> led to the Gentiles blaspheming of the name of God, because it was their sin that was the </a:t>
            </a:r>
            <a:r>
              <a:rPr lang="en-US" b="1" i="1" dirty="0">
                <a:effectLst>
                  <a:outerShdw blurRad="38100" dist="38100" dir="2700000" algn="tl">
                    <a:srgbClr val="000000"/>
                  </a:outerShdw>
                </a:effectLst>
              </a:rPr>
              <a:t>cause</a:t>
            </a:r>
            <a:r>
              <a:rPr lang="en-US" dirty="0">
                <a:effectLst>
                  <a:outerShdw blurRad="38100" dist="38100" dir="2700000" algn="tl">
                    <a:srgbClr val="000000"/>
                  </a:outerShdw>
                </a:effectLst>
              </a:rPr>
              <a:t> of their being exiled, which then caused the Gentiles to blaspheme God:</a:t>
            </a:r>
          </a:p>
          <a:p>
            <a:pPr lvl="1"/>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…when the house of Israel was living on their own land,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they defiled it by their behavior and their deeds</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So… I scattered them among the nations… But when they arrived in the nations where they went… It was said of them, “These are the people of the LORD, yet they have departed from his land.” … Therefore … “This is what the sovereign LORD says: It is not for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sake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that I am about to act, O house of Israel,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but for the sake of my holy reputation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which you profaned among the nations where you went.” </a:t>
            </a:r>
            <a:r>
              <a:rPr lang="en-US" dirty="0">
                <a:effectLst>
                  <a:outerShdw blurRad="38100" dist="38100" dir="2700000" algn="tl">
                    <a:srgbClr val="000000"/>
                  </a:outerShdw>
                </a:effectLst>
                <a:ea typeface="Cambria" panose="02040503050406030204" pitchFamily="18" charset="0"/>
              </a:rPr>
              <a:t>(Ezekiel 36:17-23)</a:t>
            </a:r>
          </a:p>
        </p:txBody>
      </p:sp>
      <p:sp>
        <p:nvSpPr>
          <p:cNvPr id="4" name="TextBox 3">
            <a:extLst>
              <a:ext uri="{FF2B5EF4-FFF2-40B4-BE49-F238E27FC236}">
                <a16:creationId xmlns:a16="http://schemas.microsoft.com/office/drawing/2014/main" id="{B7F1C888-A550-525C-6B93-ADE44C9E8218}"/>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Hodge, Charles.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Epistle to the Romans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63). </a:t>
            </a:r>
          </a:p>
        </p:txBody>
      </p:sp>
    </p:spTree>
    <p:extLst>
      <p:ext uri="{BB962C8B-B14F-4D97-AF65-F5344CB8AC3E}">
        <p14:creationId xmlns:p14="http://schemas.microsoft.com/office/powerpoint/2010/main" val="16192280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3CC07-8DB1-74BF-320F-29D1BDB41341}"/>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75ABF8E3-0F69-F5E4-06BA-90D5716C9858}"/>
              </a:ext>
            </a:extLst>
          </p:cNvPr>
          <p:cNvSpPr txBox="1">
            <a:spLocks/>
          </p:cNvSpPr>
          <p:nvPr/>
        </p:nvSpPr>
        <p:spPr>
          <a:xfrm>
            <a:off x="-1392" y="1458274"/>
            <a:ext cx="9144000" cy="14511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52:7</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How beautiful </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upon the mountains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are the feet of him who brings good news</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who publishes peace, who brings good news of happiness, who publishes salvation, who says to Zion, "Your God reigns." (Isa 52:7 ESV)</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2A9A9D3A-D01A-9DC6-1826-349254614807}"/>
              </a:ext>
            </a:extLst>
          </p:cNvPr>
          <p:cNvSpPr>
            <a:spLocks noGrp="1"/>
          </p:cNvSpPr>
          <p:nvPr>
            <p:ph type="title"/>
          </p:nvPr>
        </p:nvSpPr>
        <p:spPr>
          <a:xfrm>
            <a:off x="0" y="0"/>
            <a:ext cx="9144000" cy="1271847"/>
          </a:xfrm>
        </p:spPr>
        <p:txBody>
          <a:bodyPr/>
          <a:lstStyle/>
          <a:p>
            <a:pPr algn="ctr"/>
            <a:r>
              <a:rPr lang="en-US" sz="4800" b="1" dirty="0">
                <a:effectLst>
                  <a:outerShdw blurRad="38100" dist="38100" dir="2700000" algn="tl">
                    <a:srgbClr val="000000"/>
                  </a:outerShdw>
                </a:effectLst>
              </a:rPr>
              <a:t>How beautiful are the feet of those who preach the good news</a:t>
            </a:r>
            <a:endParaRPr lang="en-US" sz="4800" dirty="0">
              <a:effectLst>
                <a:outerShdw blurRad="38100" dist="38100" dir="2700000" algn="tl">
                  <a:srgbClr val="000000"/>
                </a:outerShdw>
              </a:effectLst>
            </a:endParaRPr>
          </a:p>
        </p:txBody>
      </p:sp>
      <p:sp>
        <p:nvSpPr>
          <p:cNvPr id="5" name="Title 1">
            <a:extLst>
              <a:ext uri="{FF2B5EF4-FFF2-40B4-BE49-F238E27FC236}">
                <a16:creationId xmlns:a16="http://schemas.microsoft.com/office/drawing/2014/main" id="{B7AF4EBF-9A8D-5CED-854B-D4ED58419AB5}"/>
              </a:ext>
            </a:extLst>
          </p:cNvPr>
          <p:cNvSpPr txBox="1">
            <a:spLocks/>
          </p:cNvSpPr>
          <p:nvPr/>
        </p:nvSpPr>
        <p:spPr>
          <a:xfrm>
            <a:off x="-1392" y="2909454"/>
            <a:ext cx="9144000" cy="1184564"/>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Rom 10:15</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how are they to preach unless they are sent?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As it is written </a:t>
            </a:r>
            <a:r>
              <a:rPr lang="en-US" sz="2400" b="0" i="1" dirty="0">
                <a:solidFill>
                  <a:schemeClr val="accent1">
                    <a:lumMod val="20000"/>
                    <a:lumOff val="8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Isaiah 52:7],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"How beautiful are the feet of those who preach the good news!" </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(Rom 10:15 ESV)</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523660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How beautiful are the feet of those who preach the good news</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507182"/>
          </a:xfrm>
        </p:spPr>
        <p:txBody>
          <a:bodyPr>
            <a:normAutofit/>
          </a:bodyPr>
          <a:lstStyle/>
          <a:p>
            <a:r>
              <a:rPr lang="en-US" dirty="0">
                <a:effectLst>
                  <a:outerShdw blurRad="38100" dist="38100" dir="2700000" algn="tl">
                    <a:srgbClr val="000000"/>
                  </a:outerShdw>
                </a:effectLst>
              </a:rPr>
              <a:t>The Apostle Paul’s citation of Isaiah 52:7 in Romans 10:25 occurs in Romans 9-11, a section of the book of Romans where the Apostle Paul is addressing a possible of </a:t>
            </a:r>
            <a:r>
              <a:rPr lang="en-US" b="1" i="1" dirty="0">
                <a:effectLst>
                  <a:outerShdw blurRad="38100" dist="38100" dir="2700000" algn="tl">
                    <a:srgbClr val="000000"/>
                  </a:outerShdw>
                </a:effectLst>
              </a:rPr>
              <a:t>objection</a:t>
            </a:r>
            <a:r>
              <a:rPr lang="en-US" dirty="0">
                <a:effectLst>
                  <a:outerShdw blurRad="38100" dist="38100" dir="2700000" algn="tl">
                    <a:srgbClr val="000000"/>
                  </a:outerShdw>
                </a:effectLst>
              </a:rPr>
              <a:t> to the Gospel that he has just laid out in the previous eight chapters.</a:t>
            </a:r>
          </a:p>
          <a:p>
            <a:r>
              <a:rPr lang="en-US" dirty="0">
                <a:effectLst>
                  <a:outerShdw blurRad="38100" dist="38100" dir="2700000" algn="tl">
                    <a:srgbClr val="000000"/>
                  </a:outerShdw>
                </a:effectLst>
              </a:rPr>
              <a:t>The possible objection that Paul addresses is this: How can the coming of the Gospel and the New Testament age be a fulfillment of God’s promises to Israel, when a large numbers of Jews in Paul’s day were </a:t>
            </a:r>
            <a:r>
              <a:rPr lang="en-US" b="1" i="1" dirty="0">
                <a:effectLst>
                  <a:outerShdw blurRad="38100" dist="38100" dir="2700000" algn="tl">
                    <a:srgbClr val="000000"/>
                  </a:outerShdw>
                </a:effectLst>
              </a:rPr>
              <a:t>rejecting</a:t>
            </a:r>
            <a:r>
              <a:rPr lang="en-US" dirty="0">
                <a:effectLst>
                  <a:outerShdw blurRad="38100" dist="38100" dir="2700000" algn="tl">
                    <a:srgbClr val="000000"/>
                  </a:outerShdw>
                </a:effectLst>
              </a:rPr>
              <a:t> the Gospel?</a:t>
            </a:r>
          </a:p>
        </p:txBody>
      </p:sp>
    </p:spTree>
    <p:extLst>
      <p:ext uri="{BB962C8B-B14F-4D97-AF65-F5344CB8AC3E}">
        <p14:creationId xmlns:p14="http://schemas.microsoft.com/office/powerpoint/2010/main" val="2469907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How beautiful are the feet of those who preach the good news</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507182"/>
          </a:xfrm>
        </p:spPr>
        <p:txBody>
          <a:bodyPr>
            <a:normAutofit lnSpcReduction="10000"/>
          </a:bodyPr>
          <a:lstStyle/>
          <a:p>
            <a:r>
              <a:rPr lang="en-US" dirty="0">
                <a:effectLst>
                  <a:outerShdw blurRad="38100" dist="38100" dir="2700000" algn="tl">
                    <a:srgbClr val="000000"/>
                  </a:outerShdw>
                </a:effectLst>
              </a:rPr>
              <a:t>In his response to this objection, after first reaffirming his deep love for the Jewish people (</a:t>
            </a:r>
            <a:r>
              <a:rPr lang="en-US" dirty="0">
                <a:solidFill>
                  <a:srgbClr val="FFFF99"/>
                </a:solidFill>
                <a:effectLst>
                  <a:outerShdw blurRad="38100" dist="38100" dir="2700000" algn="tl">
                    <a:srgbClr val="000000"/>
                  </a:outerShdw>
                </a:effectLst>
              </a:rPr>
              <a:t>Romans 9:1-5</a:t>
            </a:r>
            <a:r>
              <a:rPr lang="en-US" dirty="0">
                <a:effectLst>
                  <a:outerShdw blurRad="38100" dist="38100" dir="2700000" algn="tl">
                    <a:srgbClr val="000000"/>
                  </a:outerShdw>
                </a:effectLst>
              </a:rPr>
              <a:t>), Paul makes the following points:</a:t>
            </a:r>
          </a:p>
          <a:p>
            <a:pPr lvl="1"/>
            <a:r>
              <a:rPr lang="en-US" dirty="0">
                <a:effectLst>
                  <a:outerShdw blurRad="38100" dist="38100" dir="2700000" algn="tl">
                    <a:srgbClr val="000000"/>
                  </a:outerShdw>
                </a:effectLst>
              </a:rPr>
              <a:t>God has </a:t>
            </a:r>
            <a:r>
              <a:rPr lang="en-US" b="1" i="1" dirty="0">
                <a:effectLst>
                  <a:outerShdw blurRad="38100" dist="38100" dir="2700000" algn="tl">
                    <a:srgbClr val="000000"/>
                  </a:outerShdw>
                </a:effectLst>
              </a:rPr>
              <a:t>always</a:t>
            </a:r>
            <a:r>
              <a:rPr lang="en-US" dirty="0">
                <a:effectLst>
                  <a:outerShdw blurRad="38100" dist="38100" dir="2700000" algn="tl">
                    <a:srgbClr val="000000"/>
                  </a:outerShdw>
                </a:effectLst>
              </a:rPr>
              <a:t> had the sovereign freedom to choose </a:t>
            </a:r>
            <a:r>
              <a:rPr lang="en-US" b="1" i="1" dirty="0">
                <a:effectLst>
                  <a:outerShdw blurRad="38100" dist="38100" dir="2700000" algn="tl">
                    <a:srgbClr val="000000"/>
                  </a:outerShdw>
                </a:effectLst>
              </a:rPr>
              <a:t>whoever</a:t>
            </a:r>
            <a:r>
              <a:rPr lang="en-US" dirty="0">
                <a:effectLst>
                  <a:outerShdw blurRad="38100" dist="38100" dir="2700000" algn="tl">
                    <a:srgbClr val="000000"/>
                  </a:outerShdw>
                </a:effectLst>
              </a:rPr>
              <a:t> he desires to save. (</a:t>
            </a:r>
            <a:r>
              <a:rPr lang="en-US" dirty="0">
                <a:solidFill>
                  <a:srgbClr val="FFFF99"/>
                </a:solidFill>
                <a:effectLst>
                  <a:outerShdw blurRad="38100" dist="38100" dir="2700000" algn="tl">
                    <a:srgbClr val="000000"/>
                  </a:outerShdw>
                </a:effectLst>
              </a:rPr>
              <a:t>Romans 9:6-29</a:t>
            </a:r>
            <a:r>
              <a:rPr lang="en-US" dirty="0">
                <a:effectLst>
                  <a:outerShdw blurRad="38100" dist="38100" dir="2700000" algn="tl">
                    <a:srgbClr val="000000"/>
                  </a:outerShdw>
                </a:effectLst>
              </a:rPr>
              <a:t>)</a:t>
            </a:r>
          </a:p>
          <a:p>
            <a:pPr lvl="1"/>
            <a:r>
              <a:rPr lang="en-US" dirty="0"/>
              <a:t>The </a:t>
            </a:r>
            <a:r>
              <a:rPr lang="en-US" b="1" i="1" dirty="0"/>
              <a:t>immediate</a:t>
            </a:r>
            <a:r>
              <a:rPr lang="en-US" dirty="0"/>
              <a:t> cause of the rejection of Israel and the salvation of the Gentiles was because of the </a:t>
            </a:r>
            <a:r>
              <a:rPr lang="en-US" b="1" i="1" dirty="0"/>
              <a:t>different way</a:t>
            </a:r>
            <a:r>
              <a:rPr lang="en-US" dirty="0"/>
              <a:t> in which the two groups were </a:t>
            </a:r>
            <a:r>
              <a:rPr lang="en-US" b="1" i="1" dirty="0"/>
              <a:t>responding</a:t>
            </a:r>
            <a:r>
              <a:rPr lang="en-US" dirty="0"/>
              <a:t> to the gospel.</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Romans 9:30 – 10:21</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Israel’s rejection is neither </a:t>
            </a:r>
            <a:r>
              <a:rPr lang="en-US" b="1" i="1" dirty="0">
                <a:effectLst>
                  <a:outerShdw blurRad="38100" dist="38100" dir="2700000" algn="tl">
                    <a:srgbClr val="000000"/>
                  </a:outerShdw>
                </a:effectLst>
              </a:rPr>
              <a:t>total</a:t>
            </a:r>
            <a:r>
              <a:rPr lang="en-US" dirty="0">
                <a:effectLst>
                  <a:outerShdw blurRad="38100" dist="38100" dir="2700000" algn="tl">
                    <a:srgbClr val="000000"/>
                  </a:outerShdw>
                </a:effectLst>
              </a:rPr>
              <a:t> nor </a:t>
            </a:r>
            <a:r>
              <a:rPr lang="en-US" b="1" i="1" dirty="0">
                <a:effectLst>
                  <a:outerShdw blurRad="38100" dist="38100" dir="2700000" algn="tl">
                    <a:srgbClr val="000000"/>
                  </a:outerShdw>
                </a:effectLst>
              </a:rPr>
              <a:t>final</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Romans 11:1-36</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 citation of Isaiah 52:7 occurs in the </a:t>
            </a:r>
            <a:r>
              <a:rPr lang="en-US" b="1" i="1" dirty="0">
                <a:effectLst>
                  <a:outerShdw blurRad="38100" dist="38100" dir="2700000" algn="tl">
                    <a:srgbClr val="000000"/>
                  </a:outerShdw>
                </a:effectLst>
              </a:rPr>
              <a:t>second</a:t>
            </a:r>
            <a:r>
              <a:rPr lang="en-US" dirty="0">
                <a:effectLst>
                  <a:outerShdw blurRad="38100" dist="38100" dir="2700000" algn="tl">
                    <a:srgbClr val="000000"/>
                  </a:outerShdw>
                </a:effectLst>
              </a:rPr>
              <a:t> section, where Paul addresses the </a:t>
            </a:r>
            <a:r>
              <a:rPr lang="en-US" b="1" i="1" dirty="0">
                <a:effectLst>
                  <a:outerShdw blurRad="38100" dist="38100" dir="2700000" algn="tl">
                    <a:srgbClr val="000000"/>
                  </a:outerShdw>
                </a:effectLst>
              </a:rPr>
              <a:t>immediate</a:t>
            </a:r>
            <a:r>
              <a:rPr lang="en-US" dirty="0">
                <a:effectLst>
                  <a:outerShdw blurRad="38100" dist="38100" dir="2700000" algn="tl">
                    <a:srgbClr val="000000"/>
                  </a:outerShdw>
                </a:effectLst>
              </a:rPr>
              <a:t> cause of Israel’s rejection.</a:t>
            </a:r>
          </a:p>
        </p:txBody>
      </p:sp>
    </p:spTree>
    <p:extLst>
      <p:ext uri="{BB962C8B-B14F-4D97-AF65-F5344CB8AC3E}">
        <p14:creationId xmlns:p14="http://schemas.microsoft.com/office/powerpoint/2010/main" val="6275267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How beautiful are the feet of those who preach the good news</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507182"/>
          </a:xfrm>
        </p:spPr>
        <p:txBody>
          <a:bodyPr>
            <a:normAutofit fontScale="92500" lnSpcReduction="20000"/>
          </a:bodyPr>
          <a:lstStyle/>
          <a:p>
            <a:r>
              <a:rPr lang="en-US" dirty="0">
                <a:effectLst>
                  <a:outerShdw blurRad="38100" dist="38100" dir="2700000" algn="tl">
                    <a:srgbClr val="000000"/>
                  </a:outerShdw>
                </a:effectLst>
              </a:rPr>
              <a:t>In Romans 9:30 – 10:4 Paul shows that:</a:t>
            </a:r>
          </a:p>
          <a:p>
            <a:pPr lvl="1"/>
            <a:r>
              <a:rPr lang="en-US" sz="3000" dirty="0">
                <a:effectLst>
                  <a:outerShdw blurRad="38100" dist="38100" dir="2700000" algn="tl">
                    <a:srgbClr val="000000"/>
                  </a:outerShdw>
                </a:effectLst>
              </a:rPr>
              <a:t>The </a:t>
            </a:r>
            <a:r>
              <a:rPr lang="en-US" sz="3000" b="1" i="1" dirty="0">
                <a:effectLst>
                  <a:outerShdw blurRad="38100" dist="38100" dir="2700000" algn="tl">
                    <a:srgbClr val="000000"/>
                  </a:outerShdw>
                </a:effectLst>
              </a:rPr>
              <a:t>Gentiles</a:t>
            </a:r>
            <a:r>
              <a:rPr lang="en-US" sz="3000" dirty="0">
                <a:effectLst>
                  <a:outerShdw blurRad="38100" dist="38100" dir="2700000" algn="tl">
                    <a:srgbClr val="000000"/>
                  </a:outerShdw>
                </a:effectLst>
              </a:rPr>
              <a:t> were </a:t>
            </a:r>
            <a:r>
              <a:rPr lang="en-US" sz="3000" b="1" i="1" dirty="0">
                <a:effectLst>
                  <a:outerShdw blurRad="38100" dist="38100" dir="2700000" algn="tl">
                    <a:srgbClr val="000000"/>
                  </a:outerShdw>
                </a:effectLst>
              </a:rPr>
              <a:t>receiving</a:t>
            </a:r>
            <a:r>
              <a:rPr lang="en-US" sz="3000" dirty="0">
                <a:effectLst>
                  <a:outerShdw blurRad="38100" dist="38100" dir="2700000" algn="tl">
                    <a:srgbClr val="000000"/>
                  </a:outerShdw>
                </a:effectLst>
              </a:rPr>
              <a:t> God's free gift of righteousness by means of </a:t>
            </a:r>
            <a:r>
              <a:rPr lang="en-US" sz="3000" b="1" i="1" dirty="0">
                <a:effectLst>
                  <a:outerShdw blurRad="38100" dist="38100" dir="2700000" algn="tl">
                    <a:srgbClr val="000000"/>
                  </a:outerShdw>
                </a:effectLst>
              </a:rPr>
              <a:t>faith</a:t>
            </a:r>
            <a:r>
              <a:rPr lang="en-US" sz="3000" dirty="0">
                <a:effectLst>
                  <a:outerShdw blurRad="38100" dist="38100" dir="2700000" algn="tl">
                    <a:srgbClr val="000000"/>
                  </a:outerShdw>
                </a:effectLst>
              </a:rPr>
              <a:t> </a:t>
            </a:r>
          </a:p>
          <a:p>
            <a:pPr lvl="1"/>
            <a:r>
              <a:rPr lang="en-US" sz="3000" dirty="0">
                <a:effectLst>
                  <a:outerShdw blurRad="38100" dist="38100" dir="2700000" algn="tl">
                    <a:srgbClr val="000000"/>
                  </a:outerShdw>
                </a:effectLst>
              </a:rPr>
              <a:t>Whereas the </a:t>
            </a:r>
            <a:r>
              <a:rPr lang="en-US" sz="3000" b="1" i="1" dirty="0">
                <a:effectLst>
                  <a:outerShdw blurRad="38100" dist="38100" dir="2700000" algn="tl">
                    <a:srgbClr val="000000"/>
                  </a:outerShdw>
                </a:effectLst>
              </a:rPr>
              <a:t>Jews</a:t>
            </a:r>
            <a:r>
              <a:rPr lang="en-US" sz="3000" dirty="0">
                <a:effectLst>
                  <a:outerShdw blurRad="38100" dist="38100" dir="2700000" algn="tl">
                    <a:srgbClr val="000000"/>
                  </a:outerShdw>
                </a:effectLst>
              </a:rPr>
              <a:t> were </a:t>
            </a:r>
            <a:r>
              <a:rPr lang="en-US" sz="3000" b="1" i="1" dirty="0">
                <a:effectLst>
                  <a:outerShdw blurRad="38100" dist="38100" dir="2700000" algn="tl">
                    <a:srgbClr val="000000"/>
                  </a:outerShdw>
                </a:effectLst>
              </a:rPr>
              <a:t>perishing</a:t>
            </a:r>
            <a:r>
              <a:rPr lang="en-US" sz="3000" dirty="0">
                <a:effectLst>
                  <a:outerShdw blurRad="38100" dist="38100" dir="2700000" algn="tl">
                    <a:srgbClr val="000000"/>
                  </a:outerShdw>
                </a:effectLst>
              </a:rPr>
              <a:t> because they were trying to produce their righteousness through </a:t>
            </a:r>
            <a:r>
              <a:rPr lang="en-US" sz="3000" b="1" i="1" dirty="0">
                <a:effectLst>
                  <a:outerShdw blurRad="38100" dist="38100" dir="2700000" algn="tl">
                    <a:srgbClr val="000000"/>
                  </a:outerShdw>
                </a:effectLst>
              </a:rPr>
              <a:t>good works </a:t>
            </a:r>
            <a:r>
              <a:rPr lang="en-US" sz="3000" dirty="0">
                <a:effectLst>
                  <a:outerShdw blurRad="38100" dist="38100" dir="2700000" algn="tl">
                    <a:srgbClr val="000000"/>
                  </a:outerShdw>
                </a:effectLst>
              </a:rPr>
              <a:t>and </a:t>
            </a:r>
            <a:r>
              <a:rPr lang="en-US" sz="3000" b="1" i="1" dirty="0">
                <a:effectLst>
                  <a:outerShdw blurRad="38100" dist="38100" dir="2700000" algn="tl">
                    <a:srgbClr val="000000"/>
                  </a:outerShdw>
                </a:effectLst>
              </a:rPr>
              <a:t>law keeping</a:t>
            </a:r>
            <a:r>
              <a:rPr lang="en-US" sz="3000" dirty="0">
                <a:effectLst>
                  <a:outerShdw blurRad="38100" dist="38100" dir="2700000" algn="tl">
                    <a:srgbClr val="000000"/>
                  </a:outerShdw>
                </a:effectLst>
              </a:rPr>
              <a:t>.</a:t>
            </a:r>
          </a:p>
          <a:p>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What shall we say then?– that the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Gentiles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did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not</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pursue righteousness obtained it, that is, a righteousness that is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by faith</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Israel</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even though pursuing a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law</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righteousness did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not</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attain it. Why not? Because they pursued it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not by faith but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 if it were possible)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by works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ignoring</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righteousness that comes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from</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God, and seeking instead to establish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their own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righteousness, they did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not</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submit to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God's righteousness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dirty="0">
                <a:effectLst>
                  <a:outerShdw blurRad="38100" dist="38100" dir="2700000" algn="tl">
                    <a:srgbClr val="000000"/>
                  </a:outerShdw>
                </a:effectLst>
              </a:rPr>
              <a:t> (Rom 9:30-32; 10:3 NET)</a:t>
            </a:r>
          </a:p>
        </p:txBody>
      </p:sp>
    </p:spTree>
    <p:extLst>
      <p:ext uri="{BB962C8B-B14F-4D97-AF65-F5344CB8AC3E}">
        <p14:creationId xmlns:p14="http://schemas.microsoft.com/office/powerpoint/2010/main" val="31960334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How beautiful are the feet of those who preach the good news</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282633" y="1192875"/>
            <a:ext cx="8670174" cy="5527964"/>
          </a:xfrm>
        </p:spPr>
        <p:txBody>
          <a:bodyPr>
            <a:normAutofit fontScale="85000" lnSpcReduction="10000"/>
          </a:bodyPr>
          <a:lstStyle/>
          <a:p>
            <a:r>
              <a:rPr lang="en-US" dirty="0">
                <a:effectLst>
                  <a:outerShdw blurRad="38100" dist="38100" dir="2700000" algn="tl">
                    <a:srgbClr val="000000"/>
                  </a:outerShdw>
                </a:effectLst>
              </a:rPr>
              <a:t>In Romans 10:5-13 Paul contrasts the two methods of justification in order to show that: </a:t>
            </a:r>
          </a:p>
          <a:p>
            <a:pPr lvl="1"/>
            <a:r>
              <a:rPr lang="en-US" sz="3100" dirty="0">
                <a:effectLst>
                  <a:outerShdw blurRad="38100" dist="38100" dir="2700000" algn="tl">
                    <a:srgbClr val="000000"/>
                  </a:outerShdw>
                </a:effectLst>
              </a:rPr>
              <a:t>Justification </a:t>
            </a:r>
            <a:r>
              <a:rPr lang="en-US" sz="3100" b="1" i="1" dirty="0">
                <a:effectLst>
                  <a:outerShdw blurRad="38100" dist="38100" dir="2700000" algn="tl">
                    <a:srgbClr val="000000"/>
                  </a:outerShdw>
                </a:effectLst>
              </a:rPr>
              <a:t>by law </a:t>
            </a:r>
            <a:r>
              <a:rPr lang="en-US" sz="3100" dirty="0">
                <a:effectLst>
                  <a:outerShdw blurRad="38100" dist="38100" dir="2700000" algn="tl">
                    <a:srgbClr val="000000"/>
                  </a:outerShdw>
                </a:effectLst>
              </a:rPr>
              <a:t>keeping is </a:t>
            </a:r>
            <a:r>
              <a:rPr lang="en-US" sz="3100" b="1" i="1" dirty="0">
                <a:effectLst>
                  <a:outerShdw blurRad="38100" dist="38100" dir="2700000" algn="tl">
                    <a:srgbClr val="000000"/>
                  </a:outerShdw>
                </a:effectLst>
              </a:rPr>
              <a:t>beyond</a:t>
            </a:r>
            <a:r>
              <a:rPr lang="en-US" sz="3100" dirty="0">
                <a:effectLst>
                  <a:outerShdw blurRad="38100" dist="38100" dir="2700000" algn="tl">
                    <a:srgbClr val="000000"/>
                  </a:outerShdw>
                </a:effectLst>
              </a:rPr>
              <a:t> the reach of sinful men. </a:t>
            </a:r>
          </a:p>
          <a:p>
            <a:pPr lvl="1"/>
            <a:r>
              <a:rPr lang="en-US" sz="3100" dirty="0">
                <a:effectLst>
                  <a:outerShdw blurRad="38100" dist="38100" dir="2700000" algn="tl">
                    <a:srgbClr val="000000"/>
                  </a:outerShdw>
                </a:effectLst>
              </a:rPr>
              <a:t>But justification </a:t>
            </a:r>
            <a:r>
              <a:rPr lang="en-US" sz="3100" b="1" i="1" dirty="0">
                <a:effectLst>
                  <a:outerShdw blurRad="38100" dist="38100" dir="2700000" algn="tl">
                    <a:srgbClr val="000000"/>
                  </a:outerShdw>
                </a:effectLst>
              </a:rPr>
              <a:t>by faith </a:t>
            </a:r>
            <a:r>
              <a:rPr lang="en-US" sz="3100" dirty="0">
                <a:effectLst>
                  <a:outerShdw blurRad="38100" dist="38100" dir="2700000" algn="tl">
                    <a:srgbClr val="000000"/>
                  </a:outerShdw>
                </a:effectLst>
              </a:rPr>
              <a:t>is (comparatively speaking) simple, easy, and adapted to </a:t>
            </a:r>
            <a:r>
              <a:rPr lang="en-US" sz="3100" b="1" i="1" dirty="0">
                <a:effectLst>
                  <a:outerShdw blurRad="38100" dist="38100" dir="2700000" algn="tl">
                    <a:srgbClr val="000000"/>
                  </a:outerShdw>
                </a:effectLst>
              </a:rPr>
              <a:t>all</a:t>
            </a:r>
            <a:r>
              <a:rPr lang="en-US" sz="3100" dirty="0">
                <a:effectLst>
                  <a:outerShdw blurRad="38100" dist="38100" dir="2700000" algn="tl">
                    <a:srgbClr val="000000"/>
                  </a:outerShdw>
                </a:effectLst>
              </a:rPr>
              <a:t> men without distinction.</a:t>
            </a:r>
          </a:p>
          <a:p>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Moses writes about the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righteousness that is by the law</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one who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does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these things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will live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by them.” But the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righteousness that is by faith says: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“Do not say in your heart, ‘Who will ascend into heaven?’” (that is, to bring Christ down) or “Who will descend into the abyss?” (that is, to bring Christ up from the dead)… For with the heart one believes and thus has righteousness and with the mouth one confesses and thus has salvation… For </a:t>
            </a:r>
            <a:r>
              <a:rPr lang="en-US" b="1"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everyone</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who </a:t>
            </a:r>
            <a:r>
              <a:rPr lang="en-US" b="1"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calls on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name of the Lord will be saved</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(Rom 10:5-11 NET)</a:t>
            </a:r>
          </a:p>
        </p:txBody>
      </p:sp>
    </p:spTree>
    <p:extLst>
      <p:ext uri="{BB962C8B-B14F-4D97-AF65-F5344CB8AC3E}">
        <p14:creationId xmlns:p14="http://schemas.microsoft.com/office/powerpoint/2010/main" val="6286284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How beautiful are the feet of those who preach the good news</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507182"/>
          </a:xfrm>
        </p:spPr>
        <p:txBody>
          <a:bodyPr>
            <a:normAutofit fontScale="92500"/>
          </a:bodyPr>
          <a:lstStyle/>
          <a:p>
            <a:r>
              <a:rPr lang="en-US" dirty="0">
                <a:effectLst>
                  <a:outerShdw blurRad="38100" dist="38100" dir="2700000" algn="tl">
                    <a:srgbClr val="000000"/>
                  </a:outerShdw>
                </a:effectLst>
              </a:rPr>
              <a:t>In Romans 10:14-17, the section where Paul cites Isaiah 52:7, Paul shows that: the Gospel of Christ is adapted to all men (Jew and Gentile alike), but that the gospel must be sent (preached) to all men if they are to be saved.</a:t>
            </a:r>
          </a:p>
          <a:p>
            <a:r>
              <a:rPr lang="en-US" dirty="0">
                <a:effectLst>
                  <a:outerShdw blurRad="38100" dist="38100" dir="2700000" algn="tl">
                    <a:srgbClr val="000000"/>
                  </a:outerShdw>
                </a:effectLst>
              </a:rPr>
              <a:t>Notice the chain of reasoning set forth by Paul in Romans 10:14-17 (ESV):</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How then will they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call on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him in whom they have not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believed</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how are they to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believe</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him of whom they have never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heard</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how are they to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hear</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without someone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preaching</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how are they to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preach</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unless they are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sent</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24514384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How beautiful are the feet of those who preach the good news</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507182"/>
          </a:xfrm>
        </p:spPr>
        <p:txBody>
          <a:bodyPr>
            <a:normAutofit lnSpcReduction="10000"/>
          </a:bodyPr>
          <a:lstStyle/>
          <a:p>
            <a:r>
              <a:rPr lang="en-US" dirty="0">
                <a:effectLst>
                  <a:outerShdw blurRad="38100" dist="38100" dir="2700000" algn="tl">
                    <a:srgbClr val="000000"/>
                  </a:outerShdw>
                </a:effectLst>
              </a:rPr>
              <a:t>It is at </a:t>
            </a:r>
            <a:r>
              <a:rPr lang="en-US" b="1" i="1" dirty="0">
                <a:effectLst>
                  <a:outerShdw blurRad="38100" dist="38100" dir="2700000" algn="tl">
                    <a:srgbClr val="000000"/>
                  </a:outerShdw>
                </a:effectLst>
              </a:rPr>
              <a:t>this</a:t>
            </a:r>
            <a:r>
              <a:rPr lang="en-US" dirty="0">
                <a:effectLst>
                  <a:outerShdw blurRad="38100" dist="38100" dir="2700000" algn="tl">
                    <a:srgbClr val="000000"/>
                  </a:outerShdw>
                </a:effectLst>
              </a:rPr>
              <a:t> point that Paul cites Isaiah 52:7:</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 it is written, "How beautiful are the feet of those who preach the good news!“ </a:t>
            </a:r>
            <a:r>
              <a:rPr lang="en-US" dirty="0">
                <a:effectLst>
                  <a:outerShdw blurRad="38100" dist="38100" dir="2700000" algn="tl">
                    <a:srgbClr val="000000"/>
                  </a:outerShdw>
                </a:effectLst>
              </a:rPr>
              <a:t>(Rom 10:15b ESV)</a:t>
            </a:r>
          </a:p>
          <a:p>
            <a:r>
              <a:rPr lang="en-US" dirty="0">
                <a:effectLst>
                  <a:outerShdw blurRad="38100" dist="38100" dir="2700000" algn="tl">
                    <a:srgbClr val="000000"/>
                  </a:outerShdw>
                </a:effectLst>
              </a:rPr>
              <a:t>In citing this verse, Paul is showing that the appropriate reaction for those who hear this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good news</a:t>
            </a:r>
            <a:r>
              <a:rPr lang="en-US" dirty="0">
                <a:effectLst>
                  <a:outerShdw blurRad="38100" dist="38100" dir="2700000" algn="tl">
                    <a:srgbClr val="000000"/>
                  </a:outerShdw>
                </a:effectLst>
              </a:rPr>
              <a:t>” is to react with </a:t>
            </a:r>
            <a:r>
              <a:rPr lang="en-US" b="1" i="1" dirty="0">
                <a:effectLst>
                  <a:outerShdw blurRad="38100" dist="38100" dir="2700000" algn="tl">
                    <a:srgbClr val="000000"/>
                  </a:outerShdw>
                </a:effectLst>
              </a:rPr>
              <a:t>joy</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delight</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Remember how Isaiah, after making this statement said:</a:t>
            </a:r>
          </a:p>
          <a:p>
            <a:pPr lvl="1"/>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watchmen shout; </a:t>
            </a:r>
            <a:r>
              <a:rPr lang="en-US"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 unison they shout for joy</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they see with their very own eyes the LORD’s return to Zion.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 unison give a joyful shout</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 ruins of Jerusalem! For the LORD consoles his people; he [redeems] Jerusalem.</a:t>
            </a: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41478382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How beautiful are the feet of those who preach the good news</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507182"/>
          </a:xfrm>
        </p:spPr>
        <p:txBody>
          <a:bodyPr>
            <a:normAutofit fontScale="92500" lnSpcReduction="10000"/>
          </a:bodyPr>
          <a:lstStyle/>
          <a:p>
            <a:r>
              <a:rPr lang="en-US" dirty="0">
                <a:effectLst>
                  <a:outerShdw blurRad="38100" dist="38100" dir="2700000" algn="tl">
                    <a:srgbClr val="000000"/>
                  </a:outerShdw>
                </a:effectLst>
              </a:rPr>
              <a:t>And yet, instead of </a:t>
            </a:r>
            <a:r>
              <a:rPr lang="en-US" b="1" i="1" dirty="0">
                <a:effectLst>
                  <a:outerShdw blurRad="38100" dist="38100" dir="2700000" algn="tl">
                    <a:srgbClr val="000000"/>
                  </a:outerShdw>
                </a:effectLst>
              </a:rPr>
              <a:t>shouting for joy </a:t>
            </a:r>
            <a:r>
              <a:rPr lang="en-US" dirty="0">
                <a:effectLst>
                  <a:outerShdw blurRad="38100" dist="38100" dir="2700000" algn="tl">
                    <a:srgbClr val="000000"/>
                  </a:outerShdw>
                </a:effectLst>
              </a:rPr>
              <a:t>as the LORD’s messengers proclaimed the Gospel in Paul’s day, the Jews </a:t>
            </a:r>
            <a:r>
              <a:rPr lang="en-US" b="1" i="1" dirty="0">
                <a:effectLst>
                  <a:outerShdw blurRad="38100" dist="38100" dir="2700000" algn="tl">
                    <a:srgbClr val="000000"/>
                  </a:outerShdw>
                </a:effectLst>
              </a:rPr>
              <a:t>rejected</a:t>
            </a:r>
            <a:r>
              <a:rPr lang="en-US" dirty="0">
                <a:effectLst>
                  <a:outerShdw blurRad="38100" dist="38100" dir="2700000" algn="tl">
                    <a:srgbClr val="000000"/>
                  </a:outerShdw>
                </a:effectLst>
              </a:rPr>
              <a:t> the Gospel. </a:t>
            </a:r>
          </a:p>
          <a:p>
            <a:r>
              <a:rPr lang="en-US" dirty="0">
                <a:effectLst>
                  <a:outerShdw blurRad="38100" dist="38100" dir="2700000" algn="tl">
                    <a:srgbClr val="000000"/>
                  </a:outerShdw>
                </a:effectLst>
              </a:rPr>
              <a:t>Paul goes on in the very next verse to show that this is exactly how Isaiah (in another place) </a:t>
            </a:r>
            <a:r>
              <a:rPr lang="en-US" b="1" i="1" dirty="0">
                <a:effectLst>
                  <a:outerShdw blurRad="38100" dist="38100" dir="2700000" algn="tl">
                    <a:srgbClr val="000000"/>
                  </a:outerShdw>
                </a:effectLst>
              </a:rPr>
              <a:t>prophesied</a:t>
            </a:r>
            <a:r>
              <a:rPr lang="en-US" dirty="0">
                <a:effectLst>
                  <a:outerShdw blurRad="38100" dist="38100" dir="2700000" algn="tl">
                    <a:srgbClr val="000000"/>
                  </a:outerShdw>
                </a:effectLst>
              </a:rPr>
              <a:t> that they would react:</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[the Israelites] have not all obeyed the gospel. For Isaiah says  [in Isaiah 53:1], “Lord, who has believed what he has heard from us?” </a:t>
            </a:r>
            <a:r>
              <a:rPr lang="en-US" dirty="0">
                <a:effectLst>
                  <a:outerShdw blurRad="38100" dist="38100" dir="2700000" algn="tl">
                    <a:srgbClr val="000000"/>
                  </a:outerShdw>
                </a:effectLst>
              </a:rPr>
              <a:t>(Rom 10:16 ESV)</a:t>
            </a:r>
          </a:p>
          <a:p>
            <a:r>
              <a:rPr lang="en-US" dirty="0">
                <a:effectLst>
                  <a:outerShdw blurRad="38100" dist="38100" dir="2700000" algn="tl">
                    <a:srgbClr val="000000"/>
                  </a:outerShdw>
                </a:effectLst>
              </a:rPr>
              <a:t>Therefore Paul, in his citations from the book of Isaiah, demonstrates the </a:t>
            </a:r>
            <a:r>
              <a:rPr lang="en-US" b="1" i="1" dirty="0">
                <a:effectLst>
                  <a:outerShdw blurRad="38100" dist="38100" dir="2700000" algn="tl">
                    <a:srgbClr val="000000"/>
                  </a:outerShdw>
                </a:effectLst>
              </a:rPr>
              <a:t>immediate</a:t>
            </a:r>
            <a:r>
              <a:rPr lang="en-US" dirty="0">
                <a:effectLst>
                  <a:outerShdw blurRad="38100" dist="38100" dir="2700000" algn="tl">
                    <a:srgbClr val="000000"/>
                  </a:outerShdw>
                </a:effectLst>
              </a:rPr>
              <a:t> cause for the rejection of the Jewish people in his day: instead of </a:t>
            </a:r>
            <a:r>
              <a:rPr lang="en-US" b="1" i="1" dirty="0">
                <a:effectLst>
                  <a:outerShdw blurRad="38100" dist="38100" dir="2700000" algn="tl">
                    <a:srgbClr val="000000"/>
                  </a:outerShdw>
                </a:effectLst>
              </a:rPr>
              <a:t>delighting</a:t>
            </a:r>
            <a:r>
              <a:rPr lang="en-US" dirty="0">
                <a:effectLst>
                  <a:outerShdw blurRad="38100" dist="38100" dir="2700000" algn="tl">
                    <a:srgbClr val="000000"/>
                  </a:outerShdw>
                </a:effectLst>
              </a:rPr>
              <a:t> in the good news of the Gospel, the Jews were, in large numbers, </a:t>
            </a:r>
            <a:r>
              <a:rPr lang="en-US" b="1" i="1" dirty="0">
                <a:effectLst>
                  <a:outerShdw blurRad="38100" dist="38100" dir="2700000" algn="tl">
                    <a:srgbClr val="000000"/>
                  </a:outerShdw>
                </a:effectLst>
              </a:rPr>
              <a:t>rejecting</a:t>
            </a:r>
            <a:r>
              <a:rPr lang="en-US" dirty="0">
                <a:effectLst>
                  <a:outerShdw blurRad="38100" dist="38100" dir="2700000" algn="tl">
                    <a:srgbClr val="000000"/>
                  </a:outerShdw>
                </a:effectLst>
              </a:rPr>
              <a:t> the Gospel!</a:t>
            </a:r>
          </a:p>
        </p:txBody>
      </p:sp>
    </p:spTree>
    <p:extLst>
      <p:ext uri="{BB962C8B-B14F-4D97-AF65-F5344CB8AC3E}">
        <p14:creationId xmlns:p14="http://schemas.microsoft.com/office/powerpoint/2010/main" val="15887184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9EF96-1427-CDF9-4B75-10B79F6C86B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B52214A-2494-CE32-E152-46E0431A3A6B}"/>
              </a:ext>
            </a:extLst>
          </p:cNvPr>
          <p:cNvSpPr txBox="1">
            <a:spLocks/>
          </p:cNvSpPr>
          <p:nvPr/>
        </p:nvSpPr>
        <p:spPr>
          <a:xfrm>
            <a:off x="-1392" y="1458274"/>
            <a:ext cx="9144000" cy="14511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52:11</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Depart, depart, go out from there; touch no unclean thing; go out from the midst of her; purify yourselves</a:t>
            </a:r>
            <a:r>
              <a:rPr kumimoji="0" lang="en-US" sz="23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you who bear the vessels of the LORD. (ESV)</a:t>
            </a:r>
            <a:endParaRPr kumimoji="0" lang="en-US" sz="2300" b="0" i="0"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92FD03D1-BC15-B481-0166-6305BDF17FC6}"/>
              </a:ext>
            </a:extLst>
          </p:cNvPr>
          <p:cNvSpPr>
            <a:spLocks noGrp="1"/>
          </p:cNvSpPr>
          <p:nvPr>
            <p:ph type="title"/>
          </p:nvPr>
        </p:nvSpPr>
        <p:spPr>
          <a:xfrm>
            <a:off x="0" y="0"/>
            <a:ext cx="9144000" cy="1271847"/>
          </a:xfrm>
        </p:spPr>
        <p:txBody>
          <a:bodyPr/>
          <a:lstStyle/>
          <a:p>
            <a:pPr algn="ctr"/>
            <a:r>
              <a:rPr lang="en-US" sz="4800" b="1" dirty="0">
                <a:effectLst>
                  <a:outerShdw blurRad="38100" dist="38100" dir="2700000" algn="tl">
                    <a:srgbClr val="000000"/>
                  </a:outerShdw>
                </a:effectLst>
              </a:rPr>
              <a:t>Go out from their midst… Touch no unclean thing</a:t>
            </a:r>
            <a:endParaRPr lang="en-US" sz="4800" dirty="0">
              <a:effectLst>
                <a:outerShdw blurRad="38100" dist="38100" dir="2700000" algn="tl">
                  <a:srgbClr val="000000"/>
                </a:outerShdw>
              </a:effectLst>
            </a:endParaRPr>
          </a:p>
        </p:txBody>
      </p:sp>
      <p:sp>
        <p:nvSpPr>
          <p:cNvPr id="5" name="Title 1">
            <a:extLst>
              <a:ext uri="{FF2B5EF4-FFF2-40B4-BE49-F238E27FC236}">
                <a16:creationId xmlns:a16="http://schemas.microsoft.com/office/drawing/2014/main" id="{2841ED58-6159-0559-8B86-14288B71FE3B}"/>
              </a:ext>
            </a:extLst>
          </p:cNvPr>
          <p:cNvSpPr txBox="1">
            <a:spLocks/>
          </p:cNvSpPr>
          <p:nvPr/>
        </p:nvSpPr>
        <p:spPr>
          <a:xfrm>
            <a:off x="-1392" y="2909454"/>
            <a:ext cx="9144000" cy="3308466"/>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2 Cor 6:16</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What agreement has the temple of God with idols? For we are the temple of the living God; as God said, “I will make my dwelling among them and walk among them, and I will be their God, and they shall be my people.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17</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Therefore go out from their midst, and be separate from them</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says the Lord,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and touch no unclean thing</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then I will welcome you,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18</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 will be a father to you, and you shall be sons and daughters to me, says the Lord Almighty.”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7:1</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Since we have these promises, beloved, let us cleanse ourselves from every defilement of body and spirit, bringing holiness to completion in the fear of God. (ESV)</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020769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FBE6A-D72D-BCE9-8B04-54536E1DDA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996CCD-65C2-4807-E040-136EA56B346F}"/>
              </a:ext>
            </a:extLst>
          </p:cNvPr>
          <p:cNvSpPr>
            <a:spLocks noGrp="1"/>
          </p:cNvSpPr>
          <p:nvPr>
            <p:ph type="title"/>
          </p:nvPr>
        </p:nvSpPr>
        <p:spPr>
          <a:xfrm>
            <a:off x="0" y="0"/>
            <a:ext cx="9144000" cy="3241964"/>
          </a:xfrm>
        </p:spPr>
        <p:txBody>
          <a:bodyPr>
            <a:noAutofit/>
          </a:bodyPr>
          <a:lstStyle/>
          <a:p>
            <a:pPr marL="342900" marR="0" lvl="1" algn="ctr" defTabSz="685800" rtl="0" eaLnBrk="1" fontAlgn="auto" latinLnBrk="0" hangingPunct="1">
              <a:lnSpc>
                <a:spcPct val="90000"/>
              </a:lnSpc>
              <a:spcBef>
                <a:spcPts val="375"/>
              </a:spcBef>
              <a:spcAft>
                <a:spcPts val="0"/>
              </a:spcAft>
              <a:buClrTx/>
              <a:buSzTx/>
              <a:tabLst/>
              <a:defRPr/>
            </a:pPr>
            <a:br>
              <a:rPr lang="en-US" sz="6600" dirty="0">
                <a:effectLst>
                  <a:outerShdw blurRad="38100" dist="38100" dir="2700000" algn="tl">
                    <a:srgbClr val="000000"/>
                  </a:outerShdw>
                </a:effectLst>
              </a:rPr>
            </a:br>
            <a:r>
              <a:rPr lang="en-US" sz="6600" dirty="0">
                <a:solidFill>
                  <a:schemeClr val="bg1"/>
                </a:solidFill>
                <a:effectLst>
                  <a:outerShdw blurRad="38100" dist="38100" dir="2700000" algn="tl">
                    <a:srgbClr val="000000"/>
                  </a:outerShdw>
                </a:effectLst>
              </a:rPr>
              <a:t>New Testament Citations of </a:t>
            </a:r>
            <a:br>
              <a:rPr lang="en-US" sz="6600" dirty="0">
                <a:solidFill>
                  <a:schemeClr val="bg1"/>
                </a:solidFill>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Isaiah 52:1-12</a:t>
            </a:r>
            <a:br>
              <a:rPr lang="en-US" sz="4400" dirty="0">
                <a:effectLst>
                  <a:outerShdw blurRad="38100" dist="38100" dir="2700000" algn="tl">
                    <a:srgbClr val="000000"/>
                  </a:outerShdw>
                </a:effectLst>
              </a:rPr>
            </a:b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741B083-5171-74F5-EF30-28C96BDD94ED}"/>
              </a:ext>
            </a:extLst>
          </p:cNvPr>
          <p:cNvSpPr>
            <a:spLocks noGrp="1"/>
          </p:cNvSpPr>
          <p:nvPr>
            <p:ph idx="1"/>
          </p:nvPr>
        </p:nvSpPr>
        <p:spPr>
          <a:xfrm>
            <a:off x="347315" y="3574473"/>
            <a:ext cx="8449370" cy="2722667"/>
          </a:xfrm>
        </p:spPr>
        <p:txBody>
          <a:bodyPr>
            <a:normAutofit fontScale="92500" lnSpcReduction="20000"/>
          </a:bodyPr>
          <a:lstStyle/>
          <a:p>
            <a:r>
              <a:rPr lang="en-US" dirty="0">
                <a:effectLst>
                  <a:outerShdw blurRad="38100" dist="38100" dir="2700000" algn="tl">
                    <a:srgbClr val="000000"/>
                  </a:outerShdw>
                </a:effectLst>
              </a:rPr>
              <a:t>God is blasphemed among the Gentiles because of you [Israelites] </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r>
              <a:rPr lang="en-US" dirty="0">
                <a:solidFill>
                  <a:srgbClr val="FFFF99"/>
                </a:solidFill>
                <a:effectLst>
                  <a:outerShdw blurRad="38100" dist="38100" dir="2700000" algn="tl">
                    <a:srgbClr val="000000"/>
                  </a:outerShdw>
                </a:effectLst>
              </a:rPr>
              <a:t>Isaiah 52:5</a:t>
            </a:r>
            <a:r>
              <a:rPr kumimoji="0" lang="en-US" sz="320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rPr>
              <a:t> </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cited in </a:t>
            </a:r>
            <a:r>
              <a:rPr lang="en-US" dirty="0">
                <a:solidFill>
                  <a:srgbClr val="FFFF99"/>
                </a:solidFill>
                <a:effectLst>
                  <a:outerShdw blurRad="38100" dist="38100" dir="2700000" algn="tl">
                    <a:srgbClr val="000000"/>
                  </a:outerShdw>
                </a:effectLst>
              </a:rPr>
              <a:t>Roman 2:23</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p>
          <a:p>
            <a:r>
              <a:rPr lang="en-US" dirty="0">
                <a:effectLst>
                  <a:outerShdw blurRad="38100" dist="38100" dir="2700000" algn="tl">
                    <a:srgbClr val="000000"/>
                  </a:outerShdw>
                </a:effectLst>
              </a:rPr>
              <a:t>How beautiful are the feet of those who preach the good news</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 (</a:t>
            </a:r>
            <a:r>
              <a:rPr kumimoji="0" lang="en-US" sz="320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rPr>
              <a:t>Isaiah </a:t>
            </a:r>
            <a:r>
              <a:rPr lang="en-US" dirty="0">
                <a:solidFill>
                  <a:srgbClr val="FFFF99"/>
                </a:solidFill>
                <a:effectLst>
                  <a:outerShdw blurRad="38100" dist="38100" dir="2700000" algn="tl">
                    <a:srgbClr val="000000"/>
                  </a:outerShdw>
                </a:effectLst>
              </a:rPr>
              <a:t>52:7</a:t>
            </a:r>
            <a:r>
              <a:rPr kumimoji="0" lang="en-US" sz="320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rPr>
              <a:t> </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cited in </a:t>
            </a:r>
            <a:r>
              <a:rPr lang="en-US" dirty="0">
                <a:solidFill>
                  <a:srgbClr val="FFFF99"/>
                </a:solidFill>
                <a:effectLst>
                  <a:outerShdw blurRad="38100" dist="38100" dir="2700000" algn="tl">
                    <a:srgbClr val="000000"/>
                  </a:outerShdw>
                </a:effectLst>
              </a:rPr>
              <a:t>Romans 10:15</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p>
          <a:p>
            <a:r>
              <a:rPr lang="en-US" dirty="0">
                <a:effectLst>
                  <a:outerShdw blurRad="38100" dist="38100" dir="2700000" algn="tl">
                    <a:srgbClr val="000000"/>
                  </a:outerShdw>
                </a:effectLst>
              </a:rPr>
              <a:t>Go out from their midst… Touch no unclean thing (</a:t>
            </a:r>
            <a:r>
              <a:rPr lang="en-US" dirty="0">
                <a:solidFill>
                  <a:srgbClr val="FFFF99"/>
                </a:solidFill>
                <a:effectLst>
                  <a:outerShdw blurRad="38100" dist="38100" dir="2700000" algn="tl">
                    <a:srgbClr val="000000"/>
                  </a:outerShdw>
                </a:effectLst>
              </a:rPr>
              <a:t>Isaiah 52:11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2 Cor 6:17 </a:t>
            </a:r>
            <a:r>
              <a:rPr lang="en-US" dirty="0">
                <a:effectLst>
                  <a:outerShdw blurRad="38100" dist="38100" dir="2700000" algn="tl">
                    <a:srgbClr val="000000"/>
                  </a:outerShdw>
                </a:effectLst>
              </a:rPr>
              <a:t>)</a:t>
            </a:r>
            <a:br>
              <a:rPr kumimoji="0" lang="en-US" sz="3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b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04502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Go out from their midst… Touch no unclean thing</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196036"/>
          </a:xfrm>
        </p:spPr>
        <p:txBody>
          <a:bodyPr>
            <a:normAutofit fontScale="92500" lnSpcReduction="20000"/>
          </a:bodyPr>
          <a:lstStyle/>
          <a:p>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2 Cor 6:17 </a:t>
            </a:r>
            <a:r>
              <a:rPr lang="en-US" dirty="0">
                <a:effectLst>
                  <a:outerShdw blurRad="38100" dist="38100" dir="2700000" algn="tl">
                    <a:srgbClr val="000000"/>
                  </a:outerShdw>
                </a:effectLst>
              </a:rPr>
              <a:t>Paul applies the instructions given in </a:t>
            </a:r>
            <a:r>
              <a:rPr lang="en-US" dirty="0">
                <a:solidFill>
                  <a:srgbClr val="FFFF99"/>
                </a:solidFill>
                <a:effectLst>
                  <a:outerShdw blurRad="38100" dist="38100" dir="2700000" algn="tl">
                    <a:srgbClr val="000000"/>
                  </a:outerShdw>
                </a:effectLst>
              </a:rPr>
              <a:t>Isaiah 52:11 </a:t>
            </a:r>
            <a:r>
              <a:rPr lang="en-US" dirty="0">
                <a:effectLst>
                  <a:outerShdw blurRad="38100" dist="38100" dir="2700000" algn="tl">
                    <a:srgbClr val="000000"/>
                  </a:outerShdw>
                </a:effectLst>
              </a:rPr>
              <a:t>to the exiles returning from Babylonian captivity to the Christian community as the people of God.</a:t>
            </a:r>
          </a:p>
          <a:p>
            <a:r>
              <a:rPr lang="en-US" dirty="0">
                <a:effectLst>
                  <a:outerShdw blurRad="38100" dist="38100" dir="2700000" algn="tl">
                    <a:srgbClr val="000000"/>
                  </a:outerShdw>
                </a:effectLst>
              </a:rPr>
              <a:t>This passage (in </a:t>
            </a:r>
            <a:r>
              <a:rPr lang="en-US" dirty="0">
                <a:solidFill>
                  <a:srgbClr val="FFFF99"/>
                </a:solidFill>
                <a:effectLst>
                  <a:outerShdw blurRad="38100" dist="38100" dir="2700000" algn="tl">
                    <a:srgbClr val="000000"/>
                  </a:outerShdw>
                </a:effectLst>
              </a:rPr>
              <a:t>Isaiah 52:11</a:t>
            </a:r>
            <a:r>
              <a:rPr lang="en-US" dirty="0">
                <a:effectLst>
                  <a:outerShdw blurRad="38100" dist="38100" dir="2700000" algn="tl">
                    <a:srgbClr val="000000"/>
                  </a:outerShdw>
                </a:effectLst>
              </a:rPr>
              <a:t>) and others like it given throughout the OT, speak about the special relationship between God and his people and the ethical consequences of that relationship:</a:t>
            </a:r>
          </a:p>
          <a:p>
            <a:pPr lvl="1"/>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 will bring you out from the nations, and will gather you from the lands where you are scattered… I will eliminate from among you the rebels and those who revolt against me… Then you will know that I am the LORD… For there on my holy mountain, the high mountain of Israel, declares the sovereign LORD, all the house of Israel will serve me, all of them in the land.  </a:t>
            </a:r>
            <a:r>
              <a:rPr lang="en-US" dirty="0">
                <a:effectLst>
                  <a:outerShdw blurRad="38100" dist="38100" dir="2700000" algn="tl">
                    <a:srgbClr val="000000"/>
                  </a:outerShdw>
                </a:effectLst>
              </a:rPr>
              <a:t>(Eze 20:34, 38,40 NET)</a:t>
            </a:r>
          </a:p>
        </p:txBody>
      </p:sp>
      <p:sp>
        <p:nvSpPr>
          <p:cNvPr id="4" name="TextBox 3">
            <a:extLst>
              <a:ext uri="{FF2B5EF4-FFF2-40B4-BE49-F238E27FC236}">
                <a16:creationId xmlns:a16="http://schemas.microsoft.com/office/drawing/2014/main" id="{B5946B60-C8E1-A087-B0B1-064C66A08E4D}"/>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773-774). </a:t>
            </a:r>
          </a:p>
        </p:txBody>
      </p:sp>
    </p:spTree>
    <p:extLst>
      <p:ext uri="{BB962C8B-B14F-4D97-AF65-F5344CB8AC3E}">
        <p14:creationId xmlns:p14="http://schemas.microsoft.com/office/powerpoint/2010/main" val="8833011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Go out from their midst… Touch no unclean thing</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196036"/>
          </a:xfrm>
        </p:spPr>
        <p:txBody>
          <a:bodyPr>
            <a:normAutofit fontScale="92500" lnSpcReduction="10000"/>
          </a:bodyPr>
          <a:lstStyle/>
          <a:p>
            <a:r>
              <a:rPr lang="en-US" dirty="0">
                <a:effectLst>
                  <a:outerShdw blurRad="38100" dist="38100" dir="2700000" algn="tl">
                    <a:srgbClr val="000000"/>
                  </a:outerShdw>
                </a:effectLst>
              </a:rPr>
              <a:t>In applying these OT instructions to his New Testament readers, the Apostle Paul demonstrates that the New Testament Age is the </a:t>
            </a:r>
            <a:r>
              <a:rPr lang="en-US" b="1" i="1" dirty="0">
                <a:effectLst>
                  <a:outerShdw blurRad="38100" dist="38100" dir="2700000" algn="tl">
                    <a:srgbClr val="000000"/>
                  </a:outerShdw>
                </a:effectLst>
              </a:rPr>
              <a:t>ultimate</a:t>
            </a:r>
            <a:r>
              <a:rPr lang="en-US" dirty="0">
                <a:effectLst>
                  <a:outerShdw blurRad="38100" dist="38100" dir="2700000" algn="tl">
                    <a:srgbClr val="000000"/>
                  </a:outerShdw>
                </a:effectLst>
              </a:rPr>
              <a:t> fulfillment Israel’s restoration prophesies. </a:t>
            </a:r>
          </a:p>
          <a:p>
            <a:r>
              <a:rPr lang="en-US" dirty="0">
                <a:effectLst>
                  <a:outerShdw blurRad="38100" dist="38100" dir="2700000" algn="tl">
                    <a:srgbClr val="000000"/>
                  </a:outerShdw>
                </a:effectLst>
              </a:rPr>
              <a:t>The Old Testament the people of God were commanded to </a:t>
            </a:r>
            <a:r>
              <a:rPr lang="en-US" b="1" i="1" dirty="0">
                <a:effectLst>
                  <a:outerShdw blurRad="38100" dist="38100" dir="2700000" algn="tl">
                    <a:srgbClr val="000000"/>
                  </a:outerShdw>
                </a:effectLst>
              </a:rPr>
              <a:t>separate</a:t>
            </a:r>
            <a:r>
              <a:rPr lang="en-US" dirty="0">
                <a:effectLst>
                  <a:outerShdw blurRad="38100" dist="38100" dir="2700000" algn="tl">
                    <a:srgbClr val="000000"/>
                  </a:outerShdw>
                </a:effectLst>
              </a:rPr>
              <a:t> themselves from the pagan environment they had lived in for the past 70 years: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Leave! Leave! Get out of there! </a:t>
            </a:r>
            <a:r>
              <a:rPr lang="en-US" dirty="0">
                <a:effectLst>
                  <a:outerShdw blurRad="38100" dist="38100" dir="2700000" algn="tl">
                    <a:srgbClr val="000000"/>
                  </a:outerShdw>
                </a:effectLst>
              </a:rPr>
              <a:t>” (52:11)</a:t>
            </a:r>
          </a:p>
          <a:p>
            <a:r>
              <a:rPr lang="en-US" dirty="0">
                <a:effectLst>
                  <a:outerShdw blurRad="38100" dist="38100" dir="2700000" algn="tl">
                    <a:srgbClr val="000000"/>
                  </a:outerShdw>
                </a:effectLst>
              </a:rPr>
              <a:t>Likewise, the New Testament believers living in Corinth are now instructed by the Apostle Paul, as he cites these OT restoration prophesies, to live </a:t>
            </a:r>
            <a:r>
              <a:rPr lang="en-US" b="1" i="1" dirty="0">
                <a:effectLst>
                  <a:outerShdw blurRad="38100" dist="38100" dir="2700000" algn="tl">
                    <a:srgbClr val="000000"/>
                  </a:outerShdw>
                </a:effectLst>
              </a:rPr>
              <a:t>differently</a:t>
            </a:r>
            <a:r>
              <a:rPr lang="en-US" dirty="0">
                <a:effectLst>
                  <a:outerShdw blurRad="38100" dist="38100" dir="2700000" algn="tl">
                    <a:srgbClr val="000000"/>
                  </a:outerShdw>
                </a:effectLst>
              </a:rPr>
              <a:t> from those in the pagan environment that they had come out of.</a:t>
            </a:r>
          </a:p>
        </p:txBody>
      </p:sp>
      <p:sp>
        <p:nvSpPr>
          <p:cNvPr id="4" name="TextBox 3">
            <a:extLst>
              <a:ext uri="{FF2B5EF4-FFF2-40B4-BE49-F238E27FC236}">
                <a16:creationId xmlns:a16="http://schemas.microsoft.com/office/drawing/2014/main" id="{B5946B60-C8E1-A087-B0B1-064C66A08E4D}"/>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773-774). </a:t>
            </a:r>
          </a:p>
        </p:txBody>
      </p:sp>
    </p:spTree>
    <p:extLst>
      <p:ext uri="{BB962C8B-B14F-4D97-AF65-F5344CB8AC3E}">
        <p14:creationId xmlns:p14="http://schemas.microsoft.com/office/powerpoint/2010/main" val="35914714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Go out from their midst… Touch no unclean thing</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196036"/>
          </a:xfrm>
        </p:spPr>
        <p:txBody>
          <a:bodyPr>
            <a:normAutofit/>
          </a:bodyPr>
          <a:lstStyle/>
          <a:p>
            <a:r>
              <a:rPr lang="en-US" dirty="0">
                <a:effectLst>
                  <a:outerShdw blurRad="38100" dist="38100" dir="2700000" algn="tl">
                    <a:srgbClr val="000000"/>
                  </a:outerShdw>
                </a:effectLst>
              </a:rPr>
              <a:t>Holiness is expected from them, as can be seen in Paul’s summary of the OT quotations cited in 2 Cor 6:16-18 in the next verse:</a:t>
            </a:r>
          </a:p>
          <a:p>
            <a:pPr lvl="1"/>
            <a:r>
              <a:rPr lang="en-US" sz="27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Therefore, since we have these promises, dear friends, let us cleanse ourselves from everything that could defile the body and the spirit, and thus accomplish holiness out of reverence for God. </a:t>
            </a:r>
            <a:r>
              <a:rPr lang="en-US" dirty="0">
                <a:effectLst>
                  <a:outerShdw blurRad="38100" dist="38100" dir="2700000" algn="tl">
                    <a:srgbClr val="000000"/>
                  </a:outerShdw>
                </a:effectLst>
              </a:rPr>
              <a:t>(2 Cor 7:1 NET) </a:t>
            </a:r>
          </a:p>
          <a:p>
            <a:r>
              <a:rPr lang="en-US" dirty="0">
                <a:effectLst>
                  <a:outerShdw blurRad="38100" dist="38100" dir="2700000" algn="tl">
                    <a:srgbClr val="000000"/>
                  </a:outerShdw>
                </a:effectLst>
              </a:rPr>
              <a:t>The promises of God require a life of moral holiness that is in keeping with the gift of holiness that God has bestowed upon the New Testament Christian community.</a:t>
            </a:r>
          </a:p>
        </p:txBody>
      </p:sp>
      <p:sp>
        <p:nvSpPr>
          <p:cNvPr id="4" name="TextBox 3">
            <a:extLst>
              <a:ext uri="{FF2B5EF4-FFF2-40B4-BE49-F238E27FC236}">
                <a16:creationId xmlns:a16="http://schemas.microsoft.com/office/drawing/2014/main" id="{B5946B60-C8E1-A087-B0B1-064C66A08E4D}"/>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773-774). </a:t>
            </a:r>
          </a:p>
        </p:txBody>
      </p:sp>
    </p:spTree>
    <p:extLst>
      <p:ext uri="{BB962C8B-B14F-4D97-AF65-F5344CB8AC3E}">
        <p14:creationId xmlns:p14="http://schemas.microsoft.com/office/powerpoint/2010/main" val="37782952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begin looking at The </a:t>
            </a:r>
            <a:r>
              <a:rPr lang="en-US" sz="3600" b="1" i="1" dirty="0">
                <a:effectLst>
                  <a:outerShdw blurRad="38100" dist="38100" dir="2700000" algn="tl">
                    <a:srgbClr val="000000"/>
                  </a:outerShdw>
                </a:effectLst>
              </a:rPr>
              <a:t>Fourth</a:t>
            </a:r>
            <a:r>
              <a:rPr lang="en-US" sz="3600" dirty="0">
                <a:effectLst>
                  <a:outerShdw blurRad="38100" dist="38100" dir="2700000" algn="tl">
                    <a:srgbClr val="000000"/>
                  </a:outerShdw>
                </a:effectLst>
              </a:rPr>
              <a:t> Servant Song (</a:t>
            </a:r>
            <a:r>
              <a:rPr lang="en-US" sz="3600" dirty="0">
                <a:solidFill>
                  <a:srgbClr val="FFFF99"/>
                </a:solidFill>
                <a:effectLst>
                  <a:outerShdw blurRad="38100" dist="38100" dir="2700000" algn="tl">
                    <a:srgbClr val="000000"/>
                  </a:outerShdw>
                </a:effectLst>
              </a:rPr>
              <a:t>Isaiah 52:13 – 53:12</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endParaRPr>
          </a:p>
          <a:p>
            <a:pPr marL="0" indent="0">
              <a:buNone/>
            </a:pPr>
            <a:r>
              <a:rPr lang="en-US" sz="3600" dirty="0">
                <a:effectLst>
                  <a:outerShdw blurRad="38100" dist="38100" dir="2700000" algn="tl">
                    <a:srgbClr val="000000"/>
                  </a:outerShdw>
                </a:effectLst>
              </a:rPr>
              <a:t>There are at least </a:t>
            </a:r>
            <a:r>
              <a:rPr lang="en-US" sz="3600" b="1" i="1" dirty="0">
                <a:effectLst>
                  <a:outerShdw blurRad="38100" dist="38100" dir="2700000" algn="tl">
                    <a:srgbClr val="000000"/>
                  </a:outerShdw>
                </a:effectLst>
              </a:rPr>
              <a:t>seven</a:t>
            </a:r>
            <a:r>
              <a:rPr lang="en-US" sz="3600" dirty="0">
                <a:effectLst>
                  <a:outerShdw blurRad="38100" dist="38100" dir="2700000" algn="tl">
                    <a:srgbClr val="000000"/>
                  </a:outerShdw>
                </a:effectLst>
              </a:rPr>
              <a:t> citations drawn from this text in the New Testament.</a:t>
            </a: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392463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9502EDF-EC72-2841-839E-FC85B475E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81DCD0-DD6D-5A0E-9E18-C996D4F6BCFD}"/>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3569D963-C6CC-66F2-D601-1123CEA0E016}"/>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8131156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77500" lnSpcReduction="20000"/>
          </a:bodyPr>
          <a:lstStyle/>
          <a:p>
            <a:r>
              <a:rPr lang="en-US" sz="4000" dirty="0"/>
              <a:t>We saw in Rom 2:24 how the pagan world blasphemed the name of God because of the conduct of his people, the Israelites.</a:t>
            </a:r>
          </a:p>
          <a:p>
            <a:r>
              <a:rPr lang="en-US" sz="4000" dirty="0"/>
              <a:t>Can you think of an example of people in our day who, while claiming to be the people of God, by their sinful behavior end up giving God or the Christian community a bad name?</a:t>
            </a:r>
          </a:p>
          <a:p>
            <a:r>
              <a:rPr lang="en-US" sz="4000" dirty="0"/>
              <a:t>This is not to be confused with the hatred that unbelievers have towards Christians who are serving Christ faithfully.</a:t>
            </a:r>
          </a:p>
          <a:p>
            <a:r>
              <a:rPr lang="en-US" sz="4000" dirty="0"/>
              <a:t>Remember, Jesus said:</a:t>
            </a:r>
          </a:p>
          <a:p>
            <a:pPr lvl="1"/>
            <a:r>
              <a:rPr lang="en-US" sz="3400" i="1" dirty="0">
                <a:solidFill>
                  <a:srgbClr val="0000FF"/>
                </a:solidFill>
                <a:latin typeface="Cambria" panose="02040503050406030204" pitchFamily="18" charset="0"/>
                <a:ea typeface="Cambria" panose="02040503050406030204" pitchFamily="18" charset="0"/>
              </a:rPr>
              <a:t>Remember what I told you, 'A slave is not greater than his master.' If they persecuted me, they will also persecute you… But they will do all these things to you on account of my name, because they do not know the one who sent me. </a:t>
            </a:r>
            <a:r>
              <a:rPr lang="en-US" sz="3400" dirty="0"/>
              <a:t>(John 15:20-21)</a:t>
            </a:r>
          </a:p>
          <a:p>
            <a:pPr lvl="2"/>
            <a:endParaRPr lang="en-US" sz="2800" dirty="0"/>
          </a:p>
        </p:txBody>
      </p:sp>
    </p:spTree>
    <p:extLst>
      <p:ext uri="{BB962C8B-B14F-4D97-AF65-F5344CB8AC3E}">
        <p14:creationId xmlns:p14="http://schemas.microsoft.com/office/powerpoint/2010/main" val="2763597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70000" lnSpcReduction="20000"/>
          </a:bodyPr>
          <a:lstStyle/>
          <a:p>
            <a:r>
              <a:rPr lang="en-US" sz="4000" dirty="0"/>
              <a:t>In his citation of Isaiah 52:7 in Rom 10:15 Paul affirms that the giving of the good news of the Gospel should be cause for </a:t>
            </a:r>
            <a:r>
              <a:rPr lang="en-US" sz="4000" b="1" i="1" dirty="0"/>
              <a:t>rejoicing</a:t>
            </a:r>
            <a:r>
              <a:rPr lang="en-US" sz="4000" dirty="0"/>
              <a:t>.</a:t>
            </a:r>
          </a:p>
          <a:p>
            <a:r>
              <a:rPr lang="en-US" sz="4000" dirty="0"/>
              <a:t>And yet the Jews of Paul’s day </a:t>
            </a:r>
            <a:r>
              <a:rPr lang="en-US" sz="4000" b="1" i="1" dirty="0"/>
              <a:t>rejected</a:t>
            </a:r>
            <a:r>
              <a:rPr lang="en-US" sz="4000" dirty="0"/>
              <a:t> the Gospel in large numbers.</a:t>
            </a:r>
          </a:p>
          <a:p>
            <a:r>
              <a:rPr lang="en-US" sz="4000" dirty="0"/>
              <a:t>Do you sometimes let people’s negative response to your evangelistic efforts </a:t>
            </a:r>
            <a:r>
              <a:rPr lang="en-US" sz="4000" b="1" i="1" dirty="0"/>
              <a:t>discourage</a:t>
            </a:r>
            <a:r>
              <a:rPr lang="en-US" sz="4000" dirty="0"/>
              <a:t> you from doing further evangelism?</a:t>
            </a:r>
          </a:p>
          <a:p>
            <a:r>
              <a:rPr lang="en-US" sz="4000" dirty="0"/>
              <a:t>Does it help to remember that the response that some people may have had to your efforts to give them the good news of the Gospel is an </a:t>
            </a:r>
            <a:r>
              <a:rPr lang="en-US" sz="4000" b="1" i="1" dirty="0"/>
              <a:t>inappropriate</a:t>
            </a:r>
            <a:r>
              <a:rPr lang="en-US" sz="4000" dirty="0"/>
              <a:t> reaction on their part and not necessarily a reflection on you or the message you bring?</a:t>
            </a:r>
          </a:p>
          <a:p>
            <a:r>
              <a:rPr lang="en-US" sz="4000" dirty="0"/>
              <a:t>This is not to say that we shouldn’t try to be winsome and/or wise in our efforts to evangelize: “</a:t>
            </a:r>
            <a:r>
              <a:rPr lang="en-US" sz="4000" i="1" dirty="0">
                <a:solidFill>
                  <a:srgbClr val="0000FF"/>
                </a:solidFill>
                <a:latin typeface="Cambria" panose="02040503050406030204" pitchFamily="18" charset="0"/>
                <a:ea typeface="Cambria" panose="02040503050406030204" pitchFamily="18" charset="0"/>
              </a:rPr>
              <a:t>Let your speech always be gracious, seasoned with salt, so that you may know how you should answer everyone.</a:t>
            </a:r>
            <a:r>
              <a:rPr lang="en-US" sz="4000" dirty="0"/>
              <a:t>” (Col 4:6)</a:t>
            </a:r>
            <a:endParaRPr lang="en-US" sz="2800" dirty="0"/>
          </a:p>
        </p:txBody>
      </p:sp>
    </p:spTree>
    <p:extLst>
      <p:ext uri="{BB962C8B-B14F-4D97-AF65-F5344CB8AC3E}">
        <p14:creationId xmlns:p14="http://schemas.microsoft.com/office/powerpoint/2010/main" val="24060096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2F35976E-BD41-05F9-97FD-240E94006068}"/>
              </a:ext>
            </a:extLst>
          </p:cNvPr>
          <p:cNvSpPr txBox="1">
            <a:spLocks/>
          </p:cNvSpPr>
          <p:nvPr/>
        </p:nvSpPr>
        <p:spPr>
          <a:xfrm>
            <a:off x="-1392" y="3266902"/>
            <a:ext cx="9144000" cy="195661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Isaiah 52:4</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Thus says the Lord: Formerly, my people went down into Egypt to sojourn there, and they were led by force to the Assyrians.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now, why are you here? This is what the Lord says, Because my people were taken for nothing, you marvel and howl. This is what the Lord says, </a:t>
            </a:r>
            <a:r>
              <a:rPr lang="en-US" sz="23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Because of you, my name is continually blasphemed among the nations.</a:t>
            </a:r>
            <a:r>
              <a:rPr lang="en-US" sz="23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 New English Translation of the Septuagint) </a:t>
            </a:r>
          </a:p>
        </p:txBody>
      </p:sp>
      <p:sp>
        <p:nvSpPr>
          <p:cNvPr id="4" name="Title 1">
            <a:extLst>
              <a:ext uri="{FF2B5EF4-FFF2-40B4-BE49-F238E27FC236}">
                <a16:creationId xmlns:a16="http://schemas.microsoft.com/office/drawing/2014/main" id="{1C5E7ABD-B260-6F9F-5C4C-73CD1C75FD56}"/>
              </a:ext>
            </a:extLst>
          </p:cNvPr>
          <p:cNvSpPr txBox="1">
            <a:spLocks/>
          </p:cNvSpPr>
          <p:nvPr/>
        </p:nvSpPr>
        <p:spPr>
          <a:xfrm>
            <a:off x="-1392" y="1458273"/>
            <a:ext cx="9144000" cy="18086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52:4</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For thus says the Lord GOD: "My people went down at the first into Egypt to sojourn there, and the Assyrian oppressed them for nothing. </a:t>
            </a: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 </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Now therefore what have I here,” declares the LORD, “seeing that my people are taken away for nothing? Their rulers wail,” declares the LORD, “and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continually all the day my name is despised</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(ESV)</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2">
            <a:extLst>
              <a:ext uri="{FF2B5EF4-FFF2-40B4-BE49-F238E27FC236}">
                <a16:creationId xmlns:a16="http://schemas.microsoft.com/office/drawing/2014/main" id="{E77D3B25-19FA-0865-6E8B-AFDEA0D6603A}"/>
              </a:ext>
            </a:extLst>
          </p:cNvPr>
          <p:cNvSpPr>
            <a:spLocks noGrp="1"/>
          </p:cNvSpPr>
          <p:nvPr>
            <p:ph type="title"/>
          </p:nvPr>
        </p:nvSpPr>
        <p:spPr>
          <a:xfrm>
            <a:off x="0" y="0"/>
            <a:ext cx="9144000" cy="1271847"/>
          </a:xfrm>
        </p:spPr>
        <p:txBody>
          <a:bodyPr/>
          <a:lstStyle/>
          <a:p>
            <a:pPr algn="ctr"/>
            <a:r>
              <a:rPr lang="en-US" sz="4800" b="1" dirty="0">
                <a:effectLst>
                  <a:outerShdw blurRad="38100" dist="38100" dir="2700000" algn="tl">
                    <a:srgbClr val="000000"/>
                  </a:outerShdw>
                </a:effectLst>
              </a:rPr>
              <a:t>God is blasphemed among the Gentiles because of you</a:t>
            </a:r>
            <a:endParaRPr lang="en-US" sz="4800" dirty="0">
              <a:effectLst>
                <a:outerShdw blurRad="38100" dist="38100" dir="2700000" algn="tl">
                  <a:srgbClr val="000000"/>
                </a:outerShdw>
              </a:effectLst>
            </a:endParaRP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5223512"/>
            <a:ext cx="9144000" cy="1184564"/>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Rom 2:23</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You who boast in the law dishonor God by breaking the law.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24</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as it is written </a:t>
            </a:r>
            <a:r>
              <a:rPr lang="en-US" sz="2400" b="0" i="1" dirty="0">
                <a:solidFill>
                  <a:schemeClr val="accent1">
                    <a:lumMod val="20000"/>
                    <a:lumOff val="8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Isaiah 52:5]</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“The name of God is blasphemed among the Gentiles because of you.” </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(ESV)</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2051783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a:effectLst>
                  <a:outerShdw blurRad="38100" dist="38100" dir="2700000" algn="tl">
                    <a:srgbClr val="000000"/>
                  </a:outerShdw>
                </a:effectLst>
              </a:rPr>
              <a:t>God is blasphemed among the Gentiles because of you</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9"/>
            <a:ext cx="8416636" cy="5411586"/>
          </a:xfrm>
        </p:spPr>
        <p:txBody>
          <a:bodyPr>
            <a:normAutofit fontScale="92500" lnSpcReduction="20000"/>
          </a:bodyPr>
          <a:lstStyle/>
          <a:p>
            <a:r>
              <a:rPr lang="en-US" dirty="0">
                <a:effectLst>
                  <a:outerShdw blurRad="38100" dist="38100" dir="2700000" algn="tl">
                    <a:srgbClr val="000000"/>
                  </a:outerShdw>
                </a:effectLst>
              </a:rPr>
              <a:t>The Apostle Paul’s citation of </a:t>
            </a:r>
            <a:r>
              <a:rPr lang="en-US" dirty="0">
                <a:solidFill>
                  <a:srgbClr val="FFFF99"/>
                </a:solidFill>
                <a:effectLst>
                  <a:outerShdw blurRad="38100" dist="38100" dir="2700000" algn="tl">
                    <a:srgbClr val="000000"/>
                  </a:outerShdw>
                </a:effectLst>
              </a:rPr>
              <a:t>Isaiah 52:5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Romans 2:24</a:t>
            </a:r>
            <a:r>
              <a:rPr lang="en-US" dirty="0">
                <a:effectLst>
                  <a:outerShdw blurRad="38100" dist="38100" dir="2700000" algn="tl">
                    <a:srgbClr val="000000"/>
                  </a:outerShdw>
                </a:effectLst>
              </a:rPr>
              <a:t>) is in a section of the book of Romans where Paul is systematically laying out the Gospel which he told the Roman church he was “eager to preach” (Rom 1:15) to them.</a:t>
            </a:r>
          </a:p>
          <a:p>
            <a:r>
              <a:rPr lang="en-US" dirty="0">
                <a:effectLst>
                  <a:outerShdw blurRad="38100" dist="38100" dir="2700000" algn="tl">
                    <a:srgbClr val="000000"/>
                  </a:outerShdw>
                </a:effectLst>
              </a:rPr>
              <a:t>In order to show man’s need for the “righteousness of God” that comes to those who believe the Gospel, Paul begins his Gospel presentation by </a:t>
            </a:r>
            <a:r>
              <a:rPr lang="en-US" b="1" i="1" dirty="0">
                <a:effectLst>
                  <a:outerShdw blurRad="38100" dist="38100" dir="2700000" algn="tl">
                    <a:srgbClr val="000000"/>
                  </a:outerShdw>
                </a:effectLst>
              </a:rPr>
              <a:t>first</a:t>
            </a:r>
            <a:r>
              <a:rPr lang="en-US" dirty="0">
                <a:effectLst>
                  <a:outerShdw blurRad="38100" dist="38100" dir="2700000" algn="tl">
                    <a:srgbClr val="000000"/>
                  </a:outerShdw>
                </a:effectLst>
              </a:rPr>
              <a:t> demonstrating that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men are sinners:</a:t>
            </a:r>
          </a:p>
          <a:p>
            <a:pPr lvl="1"/>
            <a:r>
              <a:rPr lang="en-US" dirty="0">
                <a:effectLst>
                  <a:outerShdw blurRad="38100" dist="38100" dir="2700000" algn="tl">
                    <a:srgbClr val="000000"/>
                  </a:outerShdw>
                </a:effectLst>
              </a:rPr>
              <a:t> All </a:t>
            </a:r>
            <a:r>
              <a:rPr lang="en-US" b="1" i="1" dirty="0">
                <a:effectLst>
                  <a:outerShdw blurRad="38100" dist="38100" dir="2700000" algn="tl">
                    <a:srgbClr val="000000"/>
                  </a:outerShdw>
                </a:effectLst>
              </a:rPr>
              <a:t>Gentiles</a:t>
            </a:r>
            <a:r>
              <a:rPr lang="en-US" dirty="0">
                <a:effectLst>
                  <a:outerShdw blurRad="38100" dist="38100" dir="2700000" algn="tl">
                    <a:srgbClr val="000000"/>
                  </a:outerShdw>
                </a:effectLst>
              </a:rPr>
              <a:t> Are Sinners (Romans 1:18-32)</a:t>
            </a:r>
          </a:p>
          <a:p>
            <a:pPr lvl="1"/>
            <a:r>
              <a:rPr lang="en-US" dirty="0">
                <a:effectLst>
                  <a:outerShdw blurRad="38100" dist="38100" dir="2700000" algn="tl">
                    <a:srgbClr val="000000"/>
                  </a:outerShdw>
                </a:effectLst>
              </a:rPr>
              <a:t> All </a:t>
            </a:r>
            <a:r>
              <a:rPr lang="en-US" b="1" i="1" dirty="0">
                <a:effectLst>
                  <a:outerShdw blurRad="38100" dist="38100" dir="2700000" algn="tl">
                    <a:srgbClr val="000000"/>
                  </a:outerShdw>
                </a:effectLst>
              </a:rPr>
              <a:t>Jews</a:t>
            </a:r>
            <a:r>
              <a:rPr lang="en-US" dirty="0">
                <a:effectLst>
                  <a:outerShdw blurRad="38100" dist="38100" dir="2700000" algn="tl">
                    <a:srgbClr val="000000"/>
                  </a:outerShdw>
                </a:effectLst>
              </a:rPr>
              <a:t> Are Sinners (Romans 2:1-3:8)</a:t>
            </a:r>
          </a:p>
          <a:p>
            <a:pPr lvl="1"/>
            <a:r>
              <a:rPr lang="en-US" dirty="0">
                <a:effectLst>
                  <a:outerShdw blurRad="38100" dist="38100" dir="2700000" algn="tl">
                    <a:srgbClr val="000000"/>
                  </a:outerShdw>
                </a:effectLst>
              </a:rPr>
              <a:t> Therefore All </a:t>
            </a:r>
            <a:r>
              <a:rPr lang="en-US" b="1" i="1" dirty="0">
                <a:effectLst>
                  <a:outerShdw blurRad="38100" dist="38100" dir="2700000" algn="tl">
                    <a:srgbClr val="000000"/>
                  </a:outerShdw>
                </a:effectLst>
              </a:rPr>
              <a:t>Men</a:t>
            </a:r>
            <a:r>
              <a:rPr lang="en-US" dirty="0">
                <a:effectLst>
                  <a:outerShdw blurRad="38100" dist="38100" dir="2700000" algn="tl">
                    <a:srgbClr val="000000"/>
                  </a:outerShdw>
                </a:effectLst>
              </a:rPr>
              <a:t> Are Sinners (Romans 3:9-20)</a:t>
            </a:r>
          </a:p>
          <a:p>
            <a:r>
              <a:rPr lang="en-US" dirty="0">
                <a:effectLst>
                  <a:outerShdw blurRad="38100" dist="38100" dir="2700000" algn="tl">
                    <a:srgbClr val="000000"/>
                  </a:outerShdw>
                </a:effectLst>
              </a:rPr>
              <a:t>The citation of </a:t>
            </a:r>
            <a:r>
              <a:rPr lang="en-US" dirty="0">
                <a:solidFill>
                  <a:srgbClr val="FFFF99"/>
                </a:solidFill>
                <a:effectLst>
                  <a:outerShdw blurRad="38100" dist="38100" dir="2700000" algn="tl">
                    <a:srgbClr val="000000"/>
                  </a:outerShdw>
                </a:effectLst>
              </a:rPr>
              <a:t>Isaiah 52:5 </a:t>
            </a:r>
            <a:r>
              <a:rPr lang="en-US" dirty="0">
                <a:effectLst>
                  <a:outerShdw blurRad="38100" dist="38100" dir="2700000" algn="tl">
                    <a:srgbClr val="000000"/>
                  </a:outerShdw>
                </a:effectLst>
              </a:rPr>
              <a:t>occurs in the </a:t>
            </a:r>
            <a:r>
              <a:rPr lang="en-US" b="1" i="1" dirty="0">
                <a:effectLst>
                  <a:outerShdw blurRad="38100" dist="38100" dir="2700000" algn="tl">
                    <a:srgbClr val="000000"/>
                  </a:outerShdw>
                </a:effectLst>
              </a:rPr>
              <a:t>second</a:t>
            </a:r>
            <a:r>
              <a:rPr lang="en-US" dirty="0">
                <a:effectLst>
                  <a:outerShdw blurRad="38100" dist="38100" dir="2700000" algn="tl">
                    <a:srgbClr val="000000"/>
                  </a:outerShdw>
                </a:effectLst>
              </a:rPr>
              <a:t> section where the Apostle Paul is demonstrating that all </a:t>
            </a:r>
            <a:r>
              <a:rPr lang="en-US" b="1" i="1" dirty="0">
                <a:effectLst>
                  <a:outerShdw blurRad="38100" dist="38100" dir="2700000" algn="tl">
                    <a:srgbClr val="000000"/>
                  </a:outerShdw>
                </a:effectLst>
              </a:rPr>
              <a:t>Jews</a:t>
            </a:r>
            <a:r>
              <a:rPr lang="en-US" dirty="0">
                <a:effectLst>
                  <a:outerShdw blurRad="38100" dist="38100" dir="2700000" algn="tl">
                    <a:srgbClr val="000000"/>
                  </a:outerShdw>
                </a:effectLst>
              </a:rPr>
              <a:t> are sinners.</a:t>
            </a:r>
          </a:p>
        </p:txBody>
      </p:sp>
    </p:spTree>
    <p:extLst>
      <p:ext uri="{BB962C8B-B14F-4D97-AF65-F5344CB8AC3E}">
        <p14:creationId xmlns:p14="http://schemas.microsoft.com/office/powerpoint/2010/main" val="31404734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a:effectLst>
                  <a:outerShdw blurRad="38100" dist="38100" dir="2700000" algn="tl">
                    <a:srgbClr val="000000"/>
                  </a:outerShdw>
                </a:effectLst>
              </a:rPr>
              <a:t>God is blasphemed among the Gentiles because of you</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8"/>
            <a:ext cx="8416636" cy="5478087"/>
          </a:xfrm>
        </p:spPr>
        <p:txBody>
          <a:bodyPr>
            <a:normAutofit lnSpcReduction="10000"/>
          </a:bodyPr>
          <a:lstStyle/>
          <a:p>
            <a:r>
              <a:rPr lang="en-US" dirty="0">
                <a:effectLst>
                  <a:outerShdw blurRad="38100" dist="38100" dir="2700000" algn="tl">
                    <a:srgbClr val="000000"/>
                  </a:outerShdw>
                </a:effectLst>
              </a:rPr>
              <a:t>In Paul’s day, most Jews had come to the </a:t>
            </a:r>
            <a:r>
              <a:rPr lang="en-US" b="1" i="1" dirty="0">
                <a:effectLst>
                  <a:outerShdw blurRad="38100" dist="38100" dir="2700000" algn="tl">
                    <a:srgbClr val="000000"/>
                  </a:outerShdw>
                </a:effectLst>
              </a:rPr>
              <a:t>false</a:t>
            </a:r>
            <a:r>
              <a:rPr lang="en-US" dirty="0">
                <a:effectLst>
                  <a:outerShdw blurRad="38100" dist="38100" dir="2700000" algn="tl">
                    <a:srgbClr val="000000"/>
                  </a:outerShdw>
                </a:effectLst>
              </a:rPr>
              <a:t> conclusion that, because in the past God had shown </a:t>
            </a:r>
            <a:r>
              <a:rPr lang="en-US" b="1" i="1" dirty="0">
                <a:effectLst>
                  <a:outerShdw blurRad="38100" dist="38100" dir="2700000" algn="tl">
                    <a:srgbClr val="000000"/>
                  </a:outerShdw>
                </a:effectLst>
              </a:rPr>
              <a:t>special favor </a:t>
            </a:r>
            <a:r>
              <a:rPr lang="en-US" dirty="0">
                <a:effectLst>
                  <a:outerShdw blurRad="38100" dist="38100" dir="2700000" algn="tl">
                    <a:srgbClr val="000000"/>
                  </a:outerShdw>
                </a:effectLst>
              </a:rPr>
              <a:t>to their race, they would be </a:t>
            </a:r>
            <a:r>
              <a:rPr lang="en-US" b="1" i="1" dirty="0">
                <a:effectLst>
                  <a:outerShdw blurRad="38100" dist="38100" dir="2700000" algn="tl">
                    <a:srgbClr val="000000"/>
                  </a:outerShdw>
                </a:effectLst>
              </a:rPr>
              <a:t>exempt</a:t>
            </a:r>
            <a:r>
              <a:rPr lang="en-US" dirty="0">
                <a:effectLst>
                  <a:outerShdw blurRad="38100" dist="38100" dir="2700000" algn="tl">
                    <a:srgbClr val="000000"/>
                  </a:outerShdw>
                </a:effectLst>
              </a:rPr>
              <a:t> from condemnation</a:t>
            </a:r>
          </a:p>
          <a:p>
            <a:r>
              <a:rPr lang="en-US" dirty="0">
                <a:effectLst>
                  <a:outerShdw blurRad="38100" dist="38100" dir="2700000" algn="tl">
                    <a:srgbClr val="000000"/>
                  </a:outerShdw>
                </a:effectLst>
              </a:rPr>
              <a:t>They had </a:t>
            </a:r>
            <a:r>
              <a:rPr lang="en-US" b="1" i="1" dirty="0">
                <a:effectLst>
                  <a:outerShdw blurRad="38100" dist="38100" dir="2700000" algn="tl">
                    <a:srgbClr val="000000"/>
                  </a:outerShdw>
                </a:effectLst>
              </a:rPr>
              <a:t>mistakenly</a:t>
            </a:r>
            <a:r>
              <a:rPr lang="en-US" dirty="0">
                <a:effectLst>
                  <a:outerShdw blurRad="38100" dist="38100" dir="2700000" algn="tl">
                    <a:srgbClr val="000000"/>
                  </a:outerShdw>
                </a:effectLst>
              </a:rPr>
              <a:t> come to believe that a mere </a:t>
            </a:r>
            <a:r>
              <a:rPr lang="en-US" b="1" i="1" dirty="0">
                <a:effectLst>
                  <a:outerShdw blurRad="38100" dist="38100" dir="2700000" algn="tl">
                    <a:srgbClr val="000000"/>
                  </a:outerShdw>
                </a:effectLst>
              </a:rPr>
              <a:t>physical</a:t>
            </a:r>
            <a:r>
              <a:rPr lang="en-US" dirty="0">
                <a:effectLst>
                  <a:outerShdw blurRad="38100" dist="38100" dir="2700000" algn="tl">
                    <a:srgbClr val="000000"/>
                  </a:outerShdw>
                </a:effectLst>
              </a:rPr>
              <a:t> connection with the nation Israel (i.e., having descended from Abraham) would save them.</a:t>
            </a:r>
          </a:p>
          <a:p>
            <a:r>
              <a:rPr lang="en-US" dirty="0">
                <a:effectLst>
                  <a:outerShdw blurRad="38100" dist="38100" dir="2700000" algn="tl">
                    <a:srgbClr val="000000"/>
                  </a:outerShdw>
                </a:effectLst>
              </a:rPr>
              <a:t>In </a:t>
            </a:r>
            <a:r>
              <a:rPr lang="en-US" b="1" i="1" dirty="0">
                <a:effectLst>
                  <a:outerShdw blurRad="38100" dist="38100" dir="2700000" algn="tl">
                    <a:srgbClr val="000000"/>
                  </a:outerShdw>
                </a:effectLst>
              </a:rPr>
              <a:t>this</a:t>
            </a:r>
            <a:r>
              <a:rPr lang="en-US" dirty="0">
                <a:effectLst>
                  <a:outerShdw blurRad="38100" dist="38100" dir="2700000" algn="tl">
                    <a:srgbClr val="000000"/>
                  </a:outerShdw>
                </a:effectLst>
              </a:rPr>
              <a:t> section of the Roman letter (Rom 2:1 – 3:8), Paul </a:t>
            </a:r>
            <a:r>
              <a:rPr lang="en-US" b="1" i="1" dirty="0">
                <a:effectLst>
                  <a:outerShdw blurRad="38100" dist="38100" dir="2700000" algn="tl">
                    <a:srgbClr val="000000"/>
                  </a:outerShdw>
                </a:effectLst>
              </a:rPr>
              <a:t>repudiates</a:t>
            </a:r>
            <a:r>
              <a:rPr lang="en-US" dirty="0">
                <a:effectLst>
                  <a:outerShdw blurRad="38100" dist="38100" dir="2700000" algn="tl">
                    <a:srgbClr val="000000"/>
                  </a:outerShdw>
                </a:effectLst>
              </a:rPr>
              <a:t> that claim by demonstrating that the Jews (like the Gentiles) are </a:t>
            </a:r>
            <a:r>
              <a:rPr lang="en-US" b="1" i="1" dirty="0">
                <a:effectLst>
                  <a:outerShdw blurRad="38100" dist="38100" dir="2700000" algn="tl">
                    <a:srgbClr val="000000"/>
                  </a:outerShdw>
                </a:effectLst>
              </a:rPr>
              <a:t>sinful</a:t>
            </a:r>
            <a:r>
              <a:rPr lang="en-US" dirty="0">
                <a:effectLst>
                  <a:outerShdw blurRad="38100" dist="38100" dir="2700000" algn="tl">
                    <a:srgbClr val="000000"/>
                  </a:outerShdw>
                </a:effectLst>
              </a:rPr>
              <a:t> and therefore </a:t>
            </a:r>
            <a:r>
              <a:rPr lang="en-US" b="1" i="1" dirty="0">
                <a:effectLst>
                  <a:outerShdw blurRad="38100" dist="38100" dir="2700000" algn="tl">
                    <a:srgbClr val="000000"/>
                  </a:outerShdw>
                </a:effectLst>
              </a:rPr>
              <a:t>equally</a:t>
            </a:r>
            <a:r>
              <a:rPr lang="en-US" dirty="0">
                <a:effectLst>
                  <a:outerShdw blurRad="38100" dist="38100" dir="2700000" algn="tl">
                    <a:srgbClr val="000000"/>
                  </a:outerShdw>
                </a:effectLst>
              </a:rPr>
              <a:t> under the wrath of God.</a:t>
            </a:r>
          </a:p>
        </p:txBody>
      </p:sp>
    </p:spTree>
    <p:extLst>
      <p:ext uri="{BB962C8B-B14F-4D97-AF65-F5344CB8AC3E}">
        <p14:creationId xmlns:p14="http://schemas.microsoft.com/office/powerpoint/2010/main" val="34131120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a:effectLst>
                  <a:outerShdw blurRad="38100" dist="38100" dir="2700000" algn="tl">
                    <a:srgbClr val="000000"/>
                  </a:outerShdw>
                </a:effectLst>
              </a:rPr>
              <a:t>God is blasphemed among the Gentiles because of you</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8"/>
            <a:ext cx="8416636" cy="5478087"/>
          </a:xfrm>
        </p:spPr>
        <p:txBody>
          <a:bodyPr>
            <a:normAutofit lnSpcReduction="10000"/>
          </a:bodyPr>
          <a:lstStyle/>
          <a:p>
            <a:r>
              <a:rPr lang="en-US" dirty="0">
                <a:effectLst>
                  <a:outerShdw blurRad="38100" dist="38100" dir="2700000" algn="tl">
                    <a:srgbClr val="000000"/>
                  </a:outerShdw>
                </a:effectLst>
              </a:rPr>
              <a:t>The Jews </a:t>
            </a:r>
            <a:r>
              <a:rPr lang="en-US" b="1" i="1" dirty="0">
                <a:effectLst>
                  <a:outerShdw blurRad="38100" dist="38100" dir="2700000" algn="tl">
                    <a:srgbClr val="000000"/>
                  </a:outerShdw>
                </a:effectLst>
              </a:rPr>
              <a:t>bragged</a:t>
            </a:r>
            <a:r>
              <a:rPr lang="en-US" dirty="0">
                <a:effectLst>
                  <a:outerShdw blurRad="38100" dist="38100" dir="2700000" algn="tl">
                    <a:srgbClr val="000000"/>
                  </a:outerShdw>
                </a:effectLst>
              </a:rPr>
              <a:t> about their relationship with God and relied on the fact that He had given </a:t>
            </a:r>
            <a:r>
              <a:rPr lang="en-US" b="1" i="1" dirty="0">
                <a:effectLst>
                  <a:outerShdw blurRad="38100" dist="38100" dir="2700000" algn="tl">
                    <a:srgbClr val="000000"/>
                  </a:outerShdw>
                </a:effectLst>
              </a:rPr>
              <a:t>them</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the Gentiles) His written Law.</a:t>
            </a:r>
          </a:p>
          <a:p>
            <a:r>
              <a:rPr lang="en-US" dirty="0">
                <a:effectLst>
                  <a:outerShdw blurRad="38100" dist="38100" dir="2700000" algn="tl">
                    <a:srgbClr val="000000"/>
                  </a:outerShdw>
                </a:effectLst>
              </a:rPr>
              <a:t>Not only that, but they considered themselves to be fully qualified to </a:t>
            </a:r>
            <a:r>
              <a:rPr lang="en-US" b="1" i="1" dirty="0">
                <a:effectLst>
                  <a:outerShdw blurRad="38100" dist="38100" dir="2700000" algn="tl">
                    <a:srgbClr val="000000"/>
                  </a:outerShdw>
                </a:effectLst>
              </a:rPr>
              <a:t>teach</a:t>
            </a:r>
            <a:r>
              <a:rPr lang="en-US" dirty="0">
                <a:effectLst>
                  <a:outerShdw blurRad="38100" dist="38100" dir="2700000" algn="tl">
                    <a:srgbClr val="000000"/>
                  </a:outerShdw>
                </a:effectLst>
              </a:rPr>
              <a:t> the Law to </a:t>
            </a:r>
            <a:r>
              <a:rPr lang="en-US" b="1" i="1" dirty="0">
                <a:effectLst>
                  <a:outerShdw blurRad="38100" dist="38100" dir="2700000" algn="tl">
                    <a:srgbClr val="000000"/>
                  </a:outerShdw>
                </a:effectLst>
              </a:rPr>
              <a:t>others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And so the Apostle Paul says to them:</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call yourself a Jew and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rely on the law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boast of your relationship</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God and… you are convinced that you yourself are a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guide to the blind</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 light to those who are in darkness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an educator of the senseless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 teacher of little children</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because you have in the law the essential features of knowledge and of the truth… </a:t>
            </a:r>
            <a:r>
              <a:rPr lang="en-US" dirty="0">
                <a:effectLst>
                  <a:outerShdw blurRad="38100" dist="38100" dir="2700000" algn="tl">
                    <a:srgbClr val="000000"/>
                  </a:outerShdw>
                </a:effectLst>
              </a:rPr>
              <a:t>(Rom 2:17-20)</a:t>
            </a:r>
          </a:p>
        </p:txBody>
      </p:sp>
    </p:spTree>
    <p:extLst>
      <p:ext uri="{BB962C8B-B14F-4D97-AF65-F5344CB8AC3E}">
        <p14:creationId xmlns:p14="http://schemas.microsoft.com/office/powerpoint/2010/main" val="40375030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a:effectLst>
                  <a:outerShdw blurRad="38100" dist="38100" dir="2700000" algn="tl">
                    <a:srgbClr val="000000"/>
                  </a:outerShdw>
                </a:effectLst>
              </a:rPr>
              <a:t>God is blasphemed among the Gentiles because of you</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8"/>
            <a:ext cx="8416636" cy="5478087"/>
          </a:xfrm>
        </p:spPr>
        <p:txBody>
          <a:bodyPr>
            <a:normAutofit lnSpcReduction="10000"/>
          </a:bodyPr>
          <a:lstStyle/>
          <a:p>
            <a:r>
              <a:rPr lang="en-US" dirty="0">
                <a:effectLst>
                  <a:outerShdw blurRad="38100" dist="38100" dir="2700000" algn="tl">
                    <a:srgbClr val="000000"/>
                  </a:outerShdw>
                </a:effectLst>
              </a:rPr>
              <a:t>All well and good, says Paul – you </a:t>
            </a:r>
            <a:r>
              <a:rPr lang="en-US" b="1" i="1" dirty="0">
                <a:effectLst>
                  <a:outerShdw blurRad="38100" dist="38100" dir="2700000" algn="tl">
                    <a:srgbClr val="000000"/>
                  </a:outerShdw>
                </a:effectLst>
              </a:rPr>
              <a:t>have</a:t>
            </a:r>
            <a:r>
              <a:rPr lang="en-US" dirty="0">
                <a:effectLst>
                  <a:outerShdw blurRad="38100" dist="38100" dir="2700000" algn="tl">
                    <a:srgbClr val="000000"/>
                  </a:outerShdw>
                </a:effectLst>
              </a:rPr>
              <a:t> the Law and you </a:t>
            </a:r>
            <a:r>
              <a:rPr lang="en-US" b="1" i="1" dirty="0">
                <a:effectLst>
                  <a:outerShdw blurRad="38100" dist="38100" dir="2700000" algn="tl">
                    <a:srgbClr val="000000"/>
                  </a:outerShdw>
                </a:effectLst>
              </a:rPr>
              <a:t>claim</a:t>
            </a:r>
            <a:r>
              <a:rPr lang="en-US" dirty="0">
                <a:effectLst>
                  <a:outerShdw blurRad="38100" dist="38100" dir="2700000" algn="tl">
                    <a:srgbClr val="000000"/>
                  </a:outerShdw>
                </a:effectLst>
              </a:rPr>
              <a:t> to be able to </a:t>
            </a:r>
            <a:r>
              <a:rPr lang="en-US" b="1" i="1" dirty="0">
                <a:effectLst>
                  <a:outerShdw blurRad="38100" dist="38100" dir="2700000" algn="tl">
                    <a:srgbClr val="000000"/>
                  </a:outerShdw>
                </a:effectLst>
              </a:rPr>
              <a:t>teach</a:t>
            </a:r>
            <a:r>
              <a:rPr lang="en-US" dirty="0">
                <a:effectLst>
                  <a:outerShdw blurRad="38100" dist="38100" dir="2700000" algn="tl">
                    <a:srgbClr val="000000"/>
                  </a:outerShdw>
                </a:effectLst>
              </a:rPr>
              <a:t> the Law – but do you </a:t>
            </a:r>
            <a:r>
              <a:rPr lang="en-US" b="1" i="1" dirty="0">
                <a:effectLst>
                  <a:outerShdw blurRad="38100" dist="38100" dir="2700000" algn="tl">
                    <a:srgbClr val="000000"/>
                  </a:outerShdw>
                </a:effectLst>
              </a:rPr>
              <a:t>keep</a:t>
            </a:r>
            <a:r>
              <a:rPr lang="en-US" dirty="0">
                <a:effectLst>
                  <a:outerShdw blurRad="38100" dist="38100" dir="2700000" algn="tl">
                    <a:srgbClr val="000000"/>
                  </a:outerShdw>
                </a:effectLst>
              </a:rPr>
              <a:t> the Law?</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…therefore you who teach</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someone else</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do you not teach</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yourself</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who preach against stealing,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do you steal?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who tell others not to commit adultery,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do you commit adultery?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who abhor idols,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do you rob temples? </a:t>
            </a:r>
            <a:r>
              <a:rPr lang="en-US" dirty="0">
                <a:effectLst>
                  <a:outerShdw blurRad="38100" dist="38100" dir="2700000" algn="tl">
                    <a:srgbClr val="000000"/>
                  </a:outerShdw>
                </a:effectLst>
              </a:rPr>
              <a:t>(Rom 2:21-22)</a:t>
            </a:r>
          </a:p>
          <a:p>
            <a:r>
              <a:rPr lang="en-US" dirty="0">
                <a:effectLst>
                  <a:outerShdw blurRad="38100" dist="38100" dir="2700000" algn="tl">
                    <a:srgbClr val="000000"/>
                  </a:outerShdw>
                </a:effectLst>
              </a:rPr>
              <a:t>Paul then points out that, despite their grandiose </a:t>
            </a:r>
            <a:r>
              <a:rPr lang="en-US" b="1" i="1" dirty="0">
                <a:effectLst>
                  <a:outerShdw blurRad="38100" dist="38100" dir="2700000" algn="tl">
                    <a:srgbClr val="000000"/>
                  </a:outerShdw>
                </a:effectLst>
              </a:rPr>
              <a:t>claims</a:t>
            </a:r>
            <a:r>
              <a:rPr lang="en-US" dirty="0">
                <a:effectLst>
                  <a:outerShdw blurRad="38100" dist="38100" dir="2700000" algn="tl">
                    <a:srgbClr val="000000"/>
                  </a:outerShdw>
                </a:effectLst>
              </a:rPr>
              <a:t>, they actually </a:t>
            </a:r>
            <a:r>
              <a:rPr lang="en-US" b="1" i="1" dirty="0">
                <a:effectLst>
                  <a:outerShdw blurRad="38100" dist="38100" dir="2700000" algn="tl">
                    <a:srgbClr val="000000"/>
                  </a:outerShdw>
                </a:effectLst>
              </a:rPr>
              <a:t>don’t</a:t>
            </a:r>
            <a:r>
              <a:rPr lang="en-US" dirty="0">
                <a:effectLst>
                  <a:outerShdw blurRad="38100" dist="38100" dir="2700000" algn="tl">
                    <a:srgbClr val="000000"/>
                  </a:outerShdw>
                </a:effectLst>
              </a:rPr>
              <a:t> keep the Law:</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who</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boast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the law dishonor God by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transgressing</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law!  </a:t>
            </a:r>
            <a:r>
              <a:rPr lang="en-US" dirty="0">
                <a:effectLst>
                  <a:outerShdw blurRad="38100" dist="38100" dir="2700000" algn="tl">
                    <a:srgbClr val="000000"/>
                  </a:outerShdw>
                </a:effectLst>
              </a:rPr>
              <a:t>(Rom 2:23)</a:t>
            </a:r>
          </a:p>
          <a:p>
            <a:pPr marL="0" indent="0">
              <a:buNone/>
            </a:pP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5449993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a:effectLst>
                  <a:outerShdw blurRad="38100" dist="38100" dir="2700000" algn="tl">
                    <a:srgbClr val="000000"/>
                  </a:outerShdw>
                </a:effectLst>
              </a:rPr>
              <a:t>God is blasphemed among the Gentiles because of you</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8"/>
            <a:ext cx="8416636" cy="5095703"/>
          </a:xfrm>
        </p:spPr>
        <p:txBody>
          <a:bodyPr>
            <a:normAutofit/>
          </a:bodyPr>
          <a:lstStyle/>
          <a:p>
            <a:r>
              <a:rPr lang="en-US" dirty="0">
                <a:effectLst>
                  <a:outerShdw blurRad="38100" dist="38100" dir="2700000" algn="tl">
                    <a:srgbClr val="000000"/>
                  </a:outerShdw>
                </a:effectLst>
              </a:rPr>
              <a:t>As evidence that neither they nor their ancestors have </a:t>
            </a:r>
            <a:r>
              <a:rPr lang="en-US" b="1" i="1" dirty="0">
                <a:effectLst>
                  <a:outerShdw blurRad="38100" dist="38100" dir="2700000" algn="tl">
                    <a:srgbClr val="000000"/>
                  </a:outerShdw>
                </a:effectLst>
              </a:rPr>
              <a:t>ever</a:t>
            </a:r>
            <a:r>
              <a:rPr lang="en-US" dirty="0">
                <a:effectLst>
                  <a:outerShdw blurRad="38100" dist="38100" dir="2700000" algn="tl">
                    <a:srgbClr val="000000"/>
                  </a:outerShdw>
                </a:effectLst>
              </a:rPr>
              <a:t> kept the law, the Apostle Paul cites </a:t>
            </a:r>
            <a:r>
              <a:rPr lang="en-US" dirty="0">
                <a:solidFill>
                  <a:srgbClr val="FFFF99"/>
                </a:solidFill>
                <a:effectLst>
                  <a:outerShdw blurRad="38100" dist="38100" dir="2700000" algn="tl">
                    <a:srgbClr val="000000"/>
                  </a:outerShdw>
                </a:effectLst>
              </a:rPr>
              <a:t>Isaiah 52:5 </a:t>
            </a:r>
            <a:r>
              <a:rPr lang="en-US" dirty="0">
                <a:effectLst>
                  <a:outerShdw blurRad="38100" dist="38100" dir="2700000" algn="tl">
                    <a:srgbClr val="000000"/>
                  </a:outerShdw>
                </a:effectLst>
              </a:rPr>
              <a:t>(from the Septuagint):</a:t>
            </a:r>
          </a:p>
          <a:p>
            <a:pPr lvl="1"/>
            <a:r>
              <a:rPr lang="en-US" sz="2800" b="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as it is written [in Isaiah 52:5], “The name of God is blasphemed among the Gentiles because of you.”</a:t>
            </a:r>
          </a:p>
          <a:p>
            <a:r>
              <a:rPr lang="en-US" dirty="0">
                <a:effectLst>
                  <a:outerShdw blurRad="38100" dist="38100" dir="2700000" algn="tl">
                    <a:srgbClr val="000000"/>
                  </a:outerShdw>
                </a:effectLst>
              </a:rPr>
              <a:t>So, while the Jews may have </a:t>
            </a:r>
            <a:r>
              <a:rPr lang="en-US" b="1" i="1" dirty="0">
                <a:effectLst>
                  <a:outerShdw blurRad="38100" dist="38100" dir="2700000" algn="tl">
                    <a:srgbClr val="000000"/>
                  </a:outerShdw>
                </a:effectLst>
              </a:rPr>
              <a:t>boasted</a:t>
            </a:r>
            <a:r>
              <a:rPr lang="en-US" dirty="0">
                <a:effectLst>
                  <a:outerShdw blurRad="38100" dist="38100" dir="2700000" algn="tl">
                    <a:srgbClr val="000000"/>
                  </a:outerShdw>
                </a:effectLst>
              </a:rPr>
              <a:t> about </a:t>
            </a:r>
            <a:r>
              <a:rPr lang="en-US" b="1" i="1" dirty="0">
                <a:effectLst>
                  <a:outerShdw blurRad="38100" dist="38100" dir="2700000" algn="tl">
                    <a:srgbClr val="000000"/>
                  </a:outerShdw>
                </a:effectLst>
              </a:rPr>
              <a:t>having</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knowing</a:t>
            </a:r>
            <a:r>
              <a:rPr lang="en-US" dirty="0">
                <a:effectLst>
                  <a:outerShdw blurRad="38100" dist="38100" dir="2700000" algn="tl">
                    <a:srgbClr val="000000"/>
                  </a:outerShdw>
                </a:effectLst>
              </a:rPr>
              <a:t> the Law, according to </a:t>
            </a:r>
            <a:r>
              <a:rPr lang="en-US" b="1" i="1" dirty="0">
                <a:effectLst>
                  <a:outerShdw blurRad="38100" dist="38100" dir="2700000" algn="tl">
                    <a:srgbClr val="000000"/>
                  </a:outerShdw>
                </a:effectLst>
              </a:rPr>
              <a:t>Isaiah</a:t>
            </a:r>
            <a:r>
              <a:rPr lang="en-US" dirty="0">
                <a:effectLst>
                  <a:outerShdw blurRad="38100" dist="38100" dir="2700000" algn="tl">
                    <a:srgbClr val="000000"/>
                  </a:outerShdw>
                </a:effectLst>
              </a:rPr>
              <a:t>, it was their </a:t>
            </a:r>
            <a:r>
              <a:rPr lang="en-US" b="1" i="1" dirty="0">
                <a:effectLst>
                  <a:outerShdw blurRad="38100" dist="38100" dir="2700000" algn="tl">
                    <a:srgbClr val="000000"/>
                  </a:outerShdw>
                </a:effectLst>
              </a:rPr>
              <a:t>disobedience</a:t>
            </a:r>
            <a:r>
              <a:rPr lang="en-US" dirty="0">
                <a:effectLst>
                  <a:outerShdw blurRad="38100" dist="38100" dir="2700000" algn="tl">
                    <a:srgbClr val="000000"/>
                  </a:outerShdw>
                </a:effectLst>
              </a:rPr>
              <a:t> to the Law that caused the Gentiles to think and speak evil of the God who </a:t>
            </a:r>
            <a:r>
              <a:rPr lang="en-US" b="1" i="1" dirty="0">
                <a:effectLst>
                  <a:outerShdw blurRad="38100" dist="38100" dir="2700000" algn="tl">
                    <a:srgbClr val="000000"/>
                  </a:outerShdw>
                </a:effectLst>
              </a:rPr>
              <a:t>gave</a:t>
            </a:r>
            <a:r>
              <a:rPr lang="en-US" dirty="0">
                <a:effectLst>
                  <a:outerShdw blurRad="38100" dist="38100" dir="2700000" algn="tl">
                    <a:srgbClr val="000000"/>
                  </a:outerShdw>
                </a:effectLst>
              </a:rPr>
              <a:t> them the Law!</a:t>
            </a:r>
          </a:p>
        </p:txBody>
      </p:sp>
      <p:sp>
        <p:nvSpPr>
          <p:cNvPr id="4" name="TextBox 3">
            <a:extLst>
              <a:ext uri="{FF2B5EF4-FFF2-40B4-BE49-F238E27FC236}">
                <a16:creationId xmlns:a16="http://schemas.microsoft.com/office/drawing/2014/main" id="{B7F1C888-A550-525C-6B93-ADE44C9E8218}"/>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Hodge, Charles.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Epistle to the Romans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63). </a:t>
            </a:r>
          </a:p>
        </p:txBody>
      </p:sp>
    </p:spTree>
    <p:extLst>
      <p:ext uri="{BB962C8B-B14F-4D97-AF65-F5344CB8AC3E}">
        <p14:creationId xmlns:p14="http://schemas.microsoft.com/office/powerpoint/2010/main" val="39048662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3"/>
            <a:ext cx="9144000" cy="1192872"/>
          </a:xfrm>
        </p:spPr>
        <p:txBody>
          <a:bodyPr>
            <a:noAutofit/>
          </a:bodyPr>
          <a:lstStyle/>
          <a:p>
            <a:r>
              <a:rPr lang="en-US" sz="4000" b="1">
                <a:effectLst>
                  <a:outerShdw blurRad="38100" dist="38100" dir="2700000" algn="tl">
                    <a:srgbClr val="000000"/>
                  </a:outerShdw>
                </a:effectLst>
              </a:rPr>
              <a:t>God is blasphemed among the Gentiles because of you</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1292628"/>
            <a:ext cx="8416636" cy="5196037"/>
          </a:xfrm>
        </p:spPr>
        <p:txBody>
          <a:bodyPr>
            <a:normAutofit fontScale="85000" lnSpcReduction="10000"/>
          </a:bodyPr>
          <a:lstStyle/>
          <a:p>
            <a:r>
              <a:rPr lang="en-US" dirty="0">
                <a:solidFill>
                  <a:srgbClr val="FFFF99"/>
                </a:solidFill>
                <a:effectLst>
                  <a:outerShdw blurRad="38100" dist="38100" dir="2700000" algn="tl">
                    <a:srgbClr val="000000"/>
                  </a:outerShdw>
                </a:effectLst>
              </a:rPr>
              <a:t>Isaiah 52:5 </a:t>
            </a:r>
            <a:r>
              <a:rPr lang="en-US" dirty="0">
                <a:effectLst>
                  <a:outerShdw blurRad="38100" dist="38100" dir="2700000" algn="tl">
                    <a:srgbClr val="000000"/>
                  </a:outerShdw>
                </a:effectLst>
              </a:rPr>
              <a:t>(in the </a:t>
            </a:r>
            <a:r>
              <a:rPr lang="en-US" b="1" i="1" dirty="0">
                <a:effectLst>
                  <a:outerShdw blurRad="38100" dist="38100" dir="2700000" algn="tl">
                    <a:srgbClr val="000000"/>
                  </a:outerShdw>
                </a:effectLst>
              </a:rPr>
              <a:t>Masoretic</a:t>
            </a:r>
            <a:r>
              <a:rPr lang="en-US" dirty="0">
                <a:effectLst>
                  <a:outerShdw blurRad="38100" dist="38100" dir="2700000" algn="tl">
                    <a:srgbClr val="000000"/>
                  </a:outerShdw>
                </a:effectLst>
              </a:rPr>
              <a:t> text) seems to say that the blaspheming of God by the Gentiles, occurred when the heathen saw that the people of Israel had been </a:t>
            </a:r>
            <a:r>
              <a:rPr lang="en-US" b="1" i="1" dirty="0">
                <a:effectLst>
                  <a:outerShdw blurRad="38100" dist="38100" dir="2700000" algn="tl">
                    <a:srgbClr val="000000"/>
                  </a:outerShdw>
                </a:effectLst>
              </a:rPr>
              <a:t>exiled</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This observation then caused the Gentiles to conclude that the God of Israel was unable to protect his worshippers and was therefore weak and untrustworthy.</a:t>
            </a:r>
          </a:p>
          <a:p>
            <a:r>
              <a:rPr lang="en-US" dirty="0">
                <a:effectLst>
                  <a:outerShdw blurRad="38100" dist="38100" dir="2700000" algn="tl">
                    <a:srgbClr val="000000"/>
                  </a:outerShdw>
                </a:effectLst>
              </a:rPr>
              <a:t>This raises a question: Was the name of God blasphemed among the Gentiles:</a:t>
            </a:r>
          </a:p>
          <a:p>
            <a:pPr lvl="1"/>
            <a:r>
              <a:rPr lang="en-US" dirty="0">
                <a:effectLst>
                  <a:outerShdw blurRad="38100" dist="38100" dir="2700000" algn="tl">
                    <a:srgbClr val="000000"/>
                  </a:outerShdw>
                </a:effectLst>
              </a:rPr>
              <a:t>Because of the </a:t>
            </a:r>
            <a:r>
              <a:rPr lang="en-US" b="1" i="1" dirty="0">
                <a:effectLst>
                  <a:outerShdw blurRad="38100" dist="38100" dir="2700000" algn="tl">
                    <a:srgbClr val="000000"/>
                  </a:outerShdw>
                </a:effectLst>
              </a:rPr>
              <a:t>disobedience</a:t>
            </a:r>
            <a:r>
              <a:rPr lang="en-US" dirty="0">
                <a:effectLst>
                  <a:outerShdw blurRad="38100" dist="38100" dir="2700000" algn="tl">
                    <a:srgbClr val="000000"/>
                  </a:outerShdw>
                </a:effectLst>
              </a:rPr>
              <a:t> of the Jews as the </a:t>
            </a:r>
            <a:r>
              <a:rPr lang="en-US" b="1" i="1" dirty="0">
                <a:effectLst>
                  <a:outerShdw blurRad="38100" dist="38100" dir="2700000" algn="tl">
                    <a:srgbClr val="000000"/>
                  </a:outerShdw>
                </a:effectLst>
              </a:rPr>
              <a:t>Septuagint</a:t>
            </a:r>
            <a:r>
              <a:rPr lang="en-US" dirty="0">
                <a:effectLst>
                  <a:outerShdw blurRad="38100" dist="38100" dir="2700000" algn="tl">
                    <a:srgbClr val="000000"/>
                  </a:outerShdw>
                </a:effectLst>
              </a:rPr>
              <a:t> of </a:t>
            </a:r>
            <a:r>
              <a:rPr lang="en-US" dirty="0">
                <a:solidFill>
                  <a:srgbClr val="FFFF99"/>
                </a:solidFill>
                <a:effectLst>
                  <a:outerShdw blurRad="38100" dist="38100" dir="2700000" algn="tl">
                    <a:srgbClr val="000000"/>
                  </a:outerShdw>
                </a:effectLst>
              </a:rPr>
              <a:t>Isaiah 52:5 </a:t>
            </a:r>
            <a:r>
              <a:rPr lang="en-US" dirty="0">
                <a:effectLst>
                  <a:outerShdw blurRad="38100" dist="38100" dir="2700000" algn="tl">
                    <a:srgbClr val="000000"/>
                  </a:outerShdw>
                </a:effectLst>
              </a:rPr>
              <a:t>(and Paul’s citation of it) seems to say?</a:t>
            </a:r>
          </a:p>
          <a:p>
            <a:pPr lvl="1"/>
            <a:r>
              <a:rPr lang="en-US" dirty="0">
                <a:effectLst>
                  <a:outerShdw blurRad="38100" dist="38100" dir="2700000" algn="tl">
                    <a:srgbClr val="000000"/>
                  </a:outerShdw>
                </a:effectLst>
              </a:rPr>
              <a:t>Because the Gentiles saw that God put the Israelites out of their land and therefore assumed that he was unable to protect his worshippers as the Masoretic text of </a:t>
            </a:r>
            <a:r>
              <a:rPr lang="en-US" dirty="0">
                <a:solidFill>
                  <a:srgbClr val="FFFF99"/>
                </a:solidFill>
                <a:effectLst>
                  <a:outerShdw blurRad="38100" dist="38100" dir="2700000" algn="tl">
                    <a:srgbClr val="000000"/>
                  </a:outerShdw>
                </a:effectLst>
              </a:rPr>
              <a:t>Isaiah 52:5</a:t>
            </a:r>
            <a:r>
              <a:rPr lang="en-US" dirty="0">
                <a:effectLst>
                  <a:outerShdw blurRad="38100" dist="38100" dir="2700000" algn="tl">
                    <a:srgbClr val="000000"/>
                  </a:outerShdw>
                </a:effectLst>
              </a:rPr>
              <a:t> seems to imply?</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B7F1C888-A550-525C-6B93-ADE44C9E8218}"/>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Hodge, Charles.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Epistle to the Romans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63). </a:t>
            </a:r>
          </a:p>
        </p:txBody>
      </p:sp>
    </p:spTree>
    <p:extLst>
      <p:ext uri="{BB962C8B-B14F-4D97-AF65-F5344CB8AC3E}">
        <p14:creationId xmlns:p14="http://schemas.microsoft.com/office/powerpoint/2010/main" val="26687791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234086</TotalTime>
  <Words>3602</Words>
  <Application>Microsoft Office PowerPoint</Application>
  <PresentationFormat>On-screen Show (4:3)</PresentationFormat>
  <Paragraphs>159</Paragraphs>
  <Slides>26</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Cambria</vt:lpstr>
      <vt:lpstr>Century Gothic</vt:lpstr>
      <vt:lpstr>Office Theme</vt:lpstr>
      <vt:lpstr>2_Office Theme</vt:lpstr>
      <vt:lpstr>Highlights     From the  Book of  Isaiah</vt:lpstr>
      <vt:lpstr> New Testament Citations of  Isaiah 52:1-12 </vt:lpstr>
      <vt:lpstr>God is blasphemed among the Gentiles because of you</vt:lpstr>
      <vt:lpstr>God is blasphemed among the Gentiles because of you</vt:lpstr>
      <vt:lpstr>God is blasphemed among the Gentiles because of you</vt:lpstr>
      <vt:lpstr>God is blasphemed among the Gentiles because of you</vt:lpstr>
      <vt:lpstr>God is blasphemed among the Gentiles because of you</vt:lpstr>
      <vt:lpstr>God is blasphemed among the Gentiles because of you</vt:lpstr>
      <vt:lpstr>God is blasphemed among the Gentiles because of you</vt:lpstr>
      <vt:lpstr>God is blasphemed among the Gentiles because of you</vt:lpstr>
      <vt:lpstr>How beautiful are the feet of those who preach the good news</vt:lpstr>
      <vt:lpstr>How beautiful are the feet of those who preach the good news</vt:lpstr>
      <vt:lpstr>How beautiful are the feet of those who preach the good news</vt:lpstr>
      <vt:lpstr>How beautiful are the feet of those who preach the good news</vt:lpstr>
      <vt:lpstr>How beautiful are the feet of those who preach the good news</vt:lpstr>
      <vt:lpstr>How beautiful are the feet of those who preach the good news</vt:lpstr>
      <vt:lpstr>How beautiful are the feet of those who preach the good news</vt:lpstr>
      <vt:lpstr>How beautiful are the feet of those who preach the good news</vt:lpstr>
      <vt:lpstr>Go out from their midst… Touch no unclean thing</vt:lpstr>
      <vt:lpstr>Go out from their midst… Touch no unclean thing</vt:lpstr>
      <vt:lpstr>Go out from their midst… Touch no unclean thing</vt:lpstr>
      <vt:lpstr>Go out from their midst… Touch no unclean thing</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2940</cp:revision>
  <cp:lastPrinted>2024-03-03T15:12:22Z</cp:lastPrinted>
  <dcterms:created xsi:type="dcterms:W3CDTF">2022-12-04T03:23:23Z</dcterms:created>
  <dcterms:modified xsi:type="dcterms:W3CDTF">2024-03-03T15:14:04Z</dcterms:modified>
</cp:coreProperties>
</file>