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4"/>
  </p:notesMasterIdLst>
  <p:handoutMasterIdLst>
    <p:handoutMasterId r:id="rId35"/>
  </p:handoutMasterIdLst>
  <p:sldIdLst>
    <p:sldId id="5066" r:id="rId3"/>
    <p:sldId id="5067" r:id="rId4"/>
    <p:sldId id="5073" r:id="rId5"/>
    <p:sldId id="5074" r:id="rId6"/>
    <p:sldId id="5071" r:id="rId7"/>
    <p:sldId id="5068" r:id="rId8"/>
    <p:sldId id="5087" r:id="rId9"/>
    <p:sldId id="5076" r:id="rId10"/>
    <p:sldId id="5077" r:id="rId11"/>
    <p:sldId id="5089" r:id="rId12"/>
    <p:sldId id="5069" r:id="rId13"/>
    <p:sldId id="5079" r:id="rId14"/>
    <p:sldId id="5090" r:id="rId15"/>
    <p:sldId id="5070" r:id="rId16"/>
    <p:sldId id="5091" r:id="rId17"/>
    <p:sldId id="5081" r:id="rId18"/>
    <p:sldId id="5072" r:id="rId19"/>
    <p:sldId id="5083" r:id="rId20"/>
    <p:sldId id="5082" r:id="rId21"/>
    <p:sldId id="5092" r:id="rId22"/>
    <p:sldId id="5093" r:id="rId23"/>
    <p:sldId id="5095" r:id="rId24"/>
    <p:sldId id="5096" r:id="rId25"/>
    <p:sldId id="5097" r:id="rId26"/>
    <p:sldId id="5098" r:id="rId27"/>
    <p:sldId id="5099" r:id="rId28"/>
    <p:sldId id="5100" r:id="rId29"/>
    <p:sldId id="5084" r:id="rId30"/>
    <p:sldId id="5085" r:id="rId31"/>
    <p:sldId id="5086" r:id="rId32"/>
    <p:sldId id="5101" r:id="rId3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0000FF"/>
    <a:srgbClr val="FFFF99"/>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800" autoAdjust="0"/>
  </p:normalViewPr>
  <p:slideViewPr>
    <p:cSldViewPr snapToGrid="0">
      <p:cViewPr varScale="1">
        <p:scale>
          <a:sx n="153" d="100"/>
          <a:sy n="153" d="100"/>
        </p:scale>
        <p:origin x="1276" y="152"/>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3/23/2024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3/23/2024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4676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5322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1948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0710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2191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4232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5605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4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0246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4156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410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9523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9764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002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3177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8833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020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2974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486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5649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3/23/2024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3/23/2024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3/23/2024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3/23/2024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3/23/2024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3/23/2024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3/23/2024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3/23/2024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3/23/2024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3/23/2024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3/23/2024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3/23/2024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3/23/2024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3/23/2024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3/23/2024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3/23/2024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3/23/2024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074538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 Barren Woman (54:1–3)</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89362" y="707765"/>
            <a:ext cx="8965276" cy="5867602"/>
          </a:xfrm>
        </p:spPr>
        <p:txBody>
          <a:bodyPr>
            <a:normAutofit fontScale="92500" lnSpcReduction="20000"/>
          </a:bodyPr>
          <a:lstStyle/>
          <a:p>
            <a:r>
              <a:rPr lang="en-US" dirty="0">
                <a:effectLst>
                  <a:outerShdw blurRad="38100" dist="38100" dir="2700000" algn="tl">
                    <a:srgbClr val="000000"/>
                  </a:outerShdw>
                </a:effectLst>
              </a:rPr>
              <a:t>The phrase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children will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conquer nations</a:t>
            </a:r>
            <a:r>
              <a:rPr lang="en-US" dirty="0">
                <a:effectLst>
                  <a:outerShdw blurRad="38100" dist="38100" dir="2700000" algn="tl">
                    <a:srgbClr val="000000"/>
                  </a:outerShdw>
                </a:effectLst>
              </a:rPr>
              <a:t>” is reminiscent of Mose’s description of the divine promise of the land to Israel:</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Listen, Israel: Today you are about to cross the Jordan so you can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dispossess the nations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there, people greater and stronger than you who live in large cities with extremely high fortifications. </a:t>
            </a:r>
            <a:r>
              <a:rPr lang="en-US" dirty="0">
                <a:effectLst>
                  <a:outerShdw blurRad="38100" dist="38100" dir="2700000" algn="tl">
                    <a:srgbClr val="000000"/>
                  </a:outerShdw>
                </a:effectLst>
              </a:rPr>
              <a:t>(Deut 9:1)</a:t>
            </a:r>
          </a:p>
          <a:p>
            <a:r>
              <a:rPr lang="en-US" dirty="0">
                <a:effectLst>
                  <a:outerShdw blurRad="38100" dist="38100" dir="2700000" algn="tl">
                    <a:srgbClr val="000000"/>
                  </a:outerShdw>
                </a:effectLst>
              </a:rPr>
              <a:t>But it also has </a:t>
            </a:r>
            <a:r>
              <a:rPr lang="en-US" b="1" i="1" dirty="0">
                <a:effectLst>
                  <a:outerShdw blurRad="38100" dist="38100" dir="2700000" algn="tl">
                    <a:srgbClr val="000000"/>
                  </a:outerShdw>
                </a:effectLst>
              </a:rPr>
              <a:t>messianic</a:t>
            </a:r>
            <a:r>
              <a:rPr lang="en-US" dirty="0">
                <a:effectLst>
                  <a:outerShdw blurRad="38100" dist="38100" dir="2700000" algn="tl">
                    <a:srgbClr val="000000"/>
                  </a:outerShdw>
                </a:effectLst>
              </a:rPr>
              <a:t> overtones which </a:t>
            </a:r>
            <a:r>
              <a:rPr lang="en-US" b="1" i="1" dirty="0">
                <a:effectLst>
                  <a:outerShdw blurRad="38100" dist="38100" dir="2700000" algn="tl">
                    <a:srgbClr val="000000"/>
                  </a:outerShdw>
                </a:effectLst>
              </a:rPr>
              <a:t>internationalizes</a:t>
            </a:r>
            <a:r>
              <a:rPr lang="en-US" dirty="0">
                <a:effectLst>
                  <a:outerShdw blurRad="38100" dist="38100" dir="2700000" algn="tl">
                    <a:srgbClr val="000000"/>
                  </a:outerShdw>
                </a:effectLst>
              </a:rPr>
              <a:t> the picture </a:t>
            </a:r>
            <a:r>
              <a:rPr lang="en-US" b="1" i="1" dirty="0">
                <a:effectLst>
                  <a:outerShdw blurRad="38100" dist="38100" dir="2700000" algn="tl">
                    <a:srgbClr val="000000"/>
                  </a:outerShdw>
                </a:effectLst>
              </a:rPr>
              <a:t>beyond</a:t>
            </a:r>
            <a:r>
              <a:rPr lang="en-US" dirty="0">
                <a:effectLst>
                  <a:outerShdw blurRad="38100" dist="38100" dir="2700000" algn="tl">
                    <a:srgbClr val="000000"/>
                  </a:outerShdw>
                </a:effectLst>
              </a:rPr>
              <a:t> the bounds of Palestine: </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give you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nations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as your inheritance</a:t>
            </a:r>
            <a:r>
              <a:rPr lang="en-US" dirty="0">
                <a:effectLst>
                  <a:outerShdw blurRad="38100" dist="38100" dir="2700000" algn="tl">
                    <a:srgbClr val="000000"/>
                  </a:outerShdw>
                </a:effectLst>
              </a:rPr>
              <a:t> (Ps 2:8) </a:t>
            </a:r>
          </a:p>
          <a:p>
            <a:r>
              <a:rPr lang="en-US" dirty="0">
                <a:effectLst>
                  <a:outerShdw blurRad="38100" dist="38100" dir="2700000" algn="tl">
                    <a:srgbClr val="000000"/>
                  </a:outerShdw>
                </a:effectLst>
              </a:rPr>
              <a:t>So these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resettled desolate cities</a:t>
            </a:r>
            <a:r>
              <a:rPr lang="en-US" dirty="0">
                <a:effectLst>
                  <a:outerShdw blurRad="38100" dist="38100" dir="2700000" algn="tl">
                    <a:srgbClr val="000000"/>
                  </a:outerShdw>
                </a:effectLst>
              </a:rPr>
              <a:t>” find their </a:t>
            </a:r>
            <a:r>
              <a:rPr lang="en-US" b="1" i="1" dirty="0">
                <a:effectLst>
                  <a:outerShdw blurRad="38100" dist="38100" dir="2700000" algn="tl">
                    <a:srgbClr val="000000"/>
                  </a:outerShdw>
                </a:effectLst>
              </a:rPr>
              <a:t>initial</a:t>
            </a:r>
            <a:r>
              <a:rPr lang="en-US" dirty="0">
                <a:effectLst>
                  <a:outerShdw blurRad="38100" dist="38100" dir="2700000" algn="tl">
                    <a:srgbClr val="000000"/>
                  </a:outerShdw>
                </a:effectLst>
              </a:rPr>
              <a:t> fulfillment in those cities in the land of Israel awaiting the return of the exiles. </a:t>
            </a:r>
          </a:p>
          <a:p>
            <a:r>
              <a:rPr lang="en-US" dirty="0">
                <a:effectLst>
                  <a:outerShdw blurRad="38100" dist="38100" dir="2700000" algn="tl">
                    <a:srgbClr val="000000"/>
                  </a:outerShdw>
                </a:effectLst>
              </a:rPr>
              <a:t>This then serves as a </a:t>
            </a:r>
            <a:r>
              <a:rPr lang="en-US" b="1" i="1" dirty="0">
                <a:effectLst>
                  <a:outerShdw blurRad="38100" dist="38100" dir="2700000" algn="tl">
                    <a:srgbClr val="000000"/>
                  </a:outerShdw>
                </a:effectLst>
              </a:rPr>
              <a:t>picture</a:t>
            </a:r>
            <a:r>
              <a:rPr lang="en-US" dirty="0">
                <a:effectLst>
                  <a:outerShdw blurRad="38100" dist="38100" dir="2700000" algn="tl">
                    <a:srgbClr val="000000"/>
                  </a:outerShdw>
                </a:effectLst>
              </a:rPr>
              <a:t> of the ruins of the failed and condemned cities of the </a:t>
            </a:r>
            <a:r>
              <a:rPr lang="en-US" b="1" i="1" dirty="0">
                <a:effectLst>
                  <a:outerShdw blurRad="38100" dist="38100" dir="2700000" algn="tl">
                    <a:srgbClr val="000000"/>
                  </a:outerShdw>
                </a:effectLst>
              </a:rPr>
              <a:t>world</a:t>
            </a:r>
            <a:r>
              <a:rPr lang="en-US" dirty="0">
                <a:effectLst>
                  <a:outerShdw blurRad="38100" dist="38100" dir="2700000" algn="tl">
                    <a:srgbClr val="000000"/>
                  </a:outerShdw>
                </a:effectLst>
              </a:rPr>
              <a:t> (cf. 24:10–13) that will be redeemed by the Lord in the new </a:t>
            </a:r>
            <a:r>
              <a:rPr lang="en-US" b="1" i="1" dirty="0">
                <a:effectLst>
                  <a:outerShdw blurRad="38100" dist="38100" dir="2700000" algn="tl">
                    <a:srgbClr val="000000"/>
                  </a:outerShdw>
                </a:effectLst>
              </a:rPr>
              <a:t>heavenly</a:t>
            </a:r>
            <a:r>
              <a:rPr lang="en-US" dirty="0">
                <a:effectLst>
                  <a:outerShdw blurRad="38100" dist="38100" dir="2700000" algn="tl">
                    <a:srgbClr val="000000"/>
                  </a:outerShdw>
                </a:effectLst>
              </a:rPr>
              <a:t> Zion.</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371–372.</a:t>
            </a:r>
          </a:p>
        </p:txBody>
      </p:sp>
    </p:spTree>
    <p:extLst>
      <p:ext uri="{BB962C8B-B14F-4D97-AF65-F5344CB8AC3E}">
        <p14:creationId xmlns:p14="http://schemas.microsoft.com/office/powerpoint/2010/main" val="9639636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080658"/>
          </a:xfrm>
        </p:spPr>
        <p:txBody>
          <a:bodyPr>
            <a:noAutofit/>
          </a:bodyPr>
          <a:lstStyle/>
          <a:p>
            <a:pPr marL="458788" indent="-458788"/>
            <a:r>
              <a:rPr lang="en-US" dirty="0">
                <a:effectLst>
                  <a:outerShdw blurRad="38100" dist="38100" dir="2700000" algn="tl">
                    <a:srgbClr val="000000"/>
                  </a:outerShdw>
                </a:effectLst>
              </a:rPr>
              <a:t>The Widow (54:4-5)</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159625"/>
            <a:ext cx="8441574" cy="5665125"/>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Don’t be afraid, for you will not be put to shame. Don’t be intimidated, for you will not be humiliated. You will forget about the shame you experienced in your youth; you will no longer remember [the disgrace of your widowhood].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your husband is the one who made you— the LORD of Heaven’s Armies is his name. He is your [Redeemer], the Holy One of Israel. He is called “God of the entire earth.”</a:t>
            </a:r>
          </a:p>
        </p:txBody>
      </p:sp>
    </p:spTree>
    <p:extLst>
      <p:ext uri="{BB962C8B-B14F-4D97-AF65-F5344CB8AC3E}">
        <p14:creationId xmlns:p14="http://schemas.microsoft.com/office/powerpoint/2010/main" val="9131228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 Widow (54:4-5)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89362" y="739832"/>
            <a:ext cx="8965276" cy="5685905"/>
          </a:xfrm>
        </p:spPr>
        <p:txBody>
          <a:bodyPr>
            <a:normAutofit fontScale="92500" lnSpcReduction="10000"/>
          </a:bodyPr>
          <a:lstStyle/>
          <a:p>
            <a:r>
              <a:rPr lang="en-US" sz="3600" dirty="0">
                <a:effectLst>
                  <a:outerShdw blurRad="38100" dist="38100" dir="2700000" algn="tl">
                    <a:srgbClr val="000000"/>
                  </a:outerShdw>
                </a:effectLst>
              </a:rPr>
              <a:t>The figure of speech employed to describe the people of God changes from that of a </a:t>
            </a:r>
            <a:r>
              <a:rPr lang="en-US" sz="3600" b="1" i="1" dirty="0">
                <a:effectLst>
                  <a:outerShdw blurRad="38100" dist="38100" dir="2700000" algn="tl">
                    <a:srgbClr val="000000"/>
                  </a:outerShdw>
                </a:effectLst>
              </a:rPr>
              <a:t>woman</a:t>
            </a:r>
            <a:r>
              <a:rPr lang="en-US" sz="3600" dirty="0">
                <a:effectLst>
                  <a:outerShdw blurRad="38100" dist="38100" dir="2700000" algn="tl">
                    <a:srgbClr val="000000"/>
                  </a:outerShdw>
                </a:effectLst>
              </a:rPr>
              <a:t> who is </a:t>
            </a:r>
            <a:r>
              <a:rPr lang="en-US" sz="3600" b="1" i="1" dirty="0">
                <a:effectLst>
                  <a:outerShdw blurRad="38100" dist="38100" dir="2700000" algn="tl">
                    <a:srgbClr val="000000"/>
                  </a:outerShdw>
                </a:effectLst>
              </a:rPr>
              <a:t>childless</a:t>
            </a:r>
            <a:r>
              <a:rPr lang="en-US" sz="3600" dirty="0">
                <a:effectLst>
                  <a:outerShdw blurRad="38100" dist="38100" dir="2700000" algn="tl">
                    <a:srgbClr val="000000"/>
                  </a:outerShdw>
                </a:effectLst>
              </a:rPr>
              <a:t> to that of a </a:t>
            </a:r>
            <a:r>
              <a:rPr lang="en-US" sz="3600" b="1" i="1" dirty="0">
                <a:effectLst>
                  <a:outerShdw blurRad="38100" dist="38100" dir="2700000" algn="tl">
                    <a:srgbClr val="000000"/>
                  </a:outerShdw>
                </a:effectLst>
              </a:rPr>
              <a:t>wife</a:t>
            </a:r>
            <a:r>
              <a:rPr lang="en-US" sz="3600" dirty="0">
                <a:effectLst>
                  <a:outerShdw blurRad="38100" dist="38100" dir="2700000" algn="tl">
                    <a:srgbClr val="000000"/>
                  </a:outerShdw>
                </a:effectLst>
              </a:rPr>
              <a:t> who has been </a:t>
            </a:r>
            <a:r>
              <a:rPr lang="en-US" sz="3600" b="1" i="1" dirty="0">
                <a:effectLst>
                  <a:outerShdw blurRad="38100" dist="38100" dir="2700000" algn="tl">
                    <a:srgbClr val="000000"/>
                  </a:outerShdw>
                </a:effectLst>
              </a:rPr>
              <a:t>widowed</a:t>
            </a:r>
            <a:r>
              <a:rPr lang="en-US" sz="3600" dirty="0">
                <a:effectLst>
                  <a:outerShdw blurRad="38100" dist="38100" dir="2700000" algn="tl">
                    <a:srgbClr val="000000"/>
                  </a:outerShdw>
                </a:effectLst>
              </a:rPr>
              <a:t>, but the theme remains the same. </a:t>
            </a:r>
          </a:p>
          <a:p>
            <a:r>
              <a:rPr lang="en-US" sz="3600" dirty="0">
                <a:effectLst>
                  <a:outerShdw blurRad="38100" dist="38100" dir="2700000" algn="tl">
                    <a:srgbClr val="000000"/>
                  </a:outerShdw>
                </a:effectLst>
              </a:rPr>
              <a:t>Because of the legacy of the Servant, the prospects for the people of God have changed and they should reappraise their outlook accordingly. </a:t>
            </a:r>
          </a:p>
          <a:p>
            <a:r>
              <a:rPr lang="en-US" sz="3600" dirty="0">
                <a:effectLst>
                  <a:outerShdw blurRad="38100" dist="38100" dir="2700000" algn="tl">
                    <a:srgbClr val="000000"/>
                  </a:outerShdw>
                </a:effectLst>
              </a:rPr>
              <a: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Don’t be afraid</a:t>
            </a:r>
            <a:r>
              <a:rPr lang="en-US" sz="3600" dirty="0">
                <a:effectLst>
                  <a:outerShdw blurRad="38100" dist="38100" dir="2700000" algn="tl">
                    <a:srgbClr val="000000"/>
                  </a:outerShdw>
                </a:effectLst>
              </a:rPr>
              <a:t>” (cf. 41:10) encourages them to recognize that their abject circumstances are now a thing of the </a:t>
            </a:r>
            <a:r>
              <a:rPr lang="en-US" sz="3600" b="1" i="1" dirty="0">
                <a:effectLst>
                  <a:outerShdw blurRad="38100" dist="38100" dir="2700000" algn="tl">
                    <a:srgbClr val="000000"/>
                  </a:outerShdw>
                </a:effectLst>
              </a:rPr>
              <a:t>past</a:t>
            </a:r>
            <a:r>
              <a:rPr lang="en-US" sz="3600" dirty="0">
                <a:effectLst>
                  <a:outerShdw blurRad="38100" dist="38100" dir="2700000" algn="tl">
                    <a:srgbClr val="000000"/>
                  </a:outerShdw>
                </a:effectLst>
              </a:rPr>
              <a:t>, and they are to look forward with confidence because they have now been </a:t>
            </a:r>
            <a:r>
              <a:rPr lang="en-US" sz="3600" b="1" i="1" dirty="0">
                <a:effectLst>
                  <a:outerShdw blurRad="38100" dist="38100" dir="2700000" algn="tl">
                    <a:srgbClr val="000000"/>
                  </a:outerShdw>
                </a:effectLst>
              </a:rPr>
              <a:t>reconciled</a:t>
            </a:r>
            <a:r>
              <a:rPr lang="en-US" sz="3600" dirty="0">
                <a:effectLst>
                  <a:outerShdw blurRad="38100" dist="38100" dir="2700000" algn="tl">
                    <a:srgbClr val="000000"/>
                  </a:outerShdw>
                </a:effectLst>
              </a:rPr>
              <a:t> with their God.</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373–374.</a:t>
            </a:r>
          </a:p>
        </p:txBody>
      </p:sp>
    </p:spTree>
    <p:extLst>
      <p:ext uri="{BB962C8B-B14F-4D97-AF65-F5344CB8AC3E}">
        <p14:creationId xmlns:p14="http://schemas.microsoft.com/office/powerpoint/2010/main" val="20443368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 Widow (54:4-5)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822960"/>
            <a:ext cx="8965276" cy="5665705"/>
          </a:xfrm>
        </p:spPr>
        <p:txBody>
          <a:bodyPr>
            <a:normAutofit fontScale="92500" lnSpcReduction="10000"/>
          </a:bodyPr>
          <a:lstStyle/>
          <a:p>
            <a:r>
              <a:rPr lang="en-US" dirty="0">
                <a:effectLst>
                  <a:outerShdw blurRad="38100" dist="38100" dir="2700000" algn="tl">
                    <a:srgbClr val="000000"/>
                  </a:outerShdw>
                </a:effectLst>
              </a:rPr>
              <a:t>She will forget the shame of her youth (i.e. her sinful past) and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disgrace of [her] widowhood</a:t>
            </a:r>
            <a:r>
              <a:rPr lang="en-US" dirty="0">
                <a:effectLst>
                  <a:outerShdw blurRad="38100" dist="38100" dir="2700000" algn="tl">
                    <a:srgbClr val="000000"/>
                  </a:outerShdw>
                </a:effectLst>
              </a:rPr>
              <a:t>” that in this context probably refers to the Babylonian exile. </a:t>
            </a:r>
          </a:p>
          <a:p>
            <a:r>
              <a:rPr lang="en-US" dirty="0">
                <a:effectLst>
                  <a:outerShdw blurRad="38100" dist="38100" dir="2700000" algn="tl">
                    <a:srgbClr val="000000"/>
                  </a:outerShdw>
                </a:effectLst>
              </a:rPr>
              <a:t>Zion will be so blessed that she will forget the humiliation of those earlier times. </a:t>
            </a:r>
          </a:p>
          <a:p>
            <a:r>
              <a:rPr lang="en-US" dirty="0">
                <a:effectLst>
                  <a:outerShdw blurRad="38100" dist="38100" dir="2700000" algn="tl">
                    <a:srgbClr val="000000"/>
                  </a:outerShdw>
                </a:effectLst>
              </a:rPr>
              <a:t>The LORD,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one who made [her]</a:t>
            </a:r>
            <a:r>
              <a:rPr lang="en-US" dirty="0">
                <a:effectLst>
                  <a:outerShdw blurRad="38100" dist="38100" dir="2700000" algn="tl">
                    <a:srgbClr val="000000"/>
                  </a:outerShdw>
                </a:effectLst>
              </a:rPr>
              <a:t>”, will be her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husband</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The expressions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Maker</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husband</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Redeemer</a:t>
            </a:r>
            <a:r>
              <a:rPr lang="en-US" dirty="0">
                <a:effectLst>
                  <a:outerShdw blurRad="38100" dist="38100" dir="2700000" algn="tl">
                    <a:srgbClr val="000000"/>
                  </a:outerShdw>
                </a:effectLst>
              </a:rPr>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Holy One of Israel</a:t>
            </a:r>
            <a:r>
              <a:rPr lang="en-US" dirty="0">
                <a:effectLst>
                  <a:outerShdw blurRad="38100" dist="38100" dir="2700000" algn="tl">
                    <a:srgbClr val="000000"/>
                  </a:outerShdw>
                </a:effectLst>
              </a:rPr>
              <a:t>” – all used in this section – are </a:t>
            </a:r>
            <a:r>
              <a:rPr lang="en-US" b="1" i="1" dirty="0">
                <a:effectLst>
                  <a:outerShdw blurRad="38100" dist="38100" dir="2700000" algn="tl">
                    <a:srgbClr val="000000"/>
                  </a:outerShdw>
                </a:effectLst>
              </a:rPr>
              <a:t>familiar terms </a:t>
            </a:r>
            <a:r>
              <a:rPr lang="en-US" dirty="0">
                <a:effectLst>
                  <a:outerShdw blurRad="38100" dist="38100" dir="2700000" algn="tl">
                    <a:srgbClr val="000000"/>
                  </a:outerShdw>
                </a:effectLst>
              </a:rPr>
              <a:t>used for Israel’s God in </a:t>
            </a:r>
            <a:r>
              <a:rPr lang="en-US" b="1" i="1" dirty="0">
                <a:effectLst>
                  <a:outerShdw blurRad="38100" dist="38100" dir="2700000" algn="tl">
                    <a:srgbClr val="000000"/>
                  </a:outerShdw>
                </a:effectLst>
              </a:rPr>
              <a:t>earlier</a:t>
            </a:r>
            <a:r>
              <a:rPr lang="en-US" dirty="0">
                <a:effectLst>
                  <a:outerShdw blurRad="38100" dist="38100" dir="2700000" algn="tl">
                    <a:srgbClr val="000000"/>
                  </a:outerShdw>
                </a:effectLst>
              </a:rPr>
              <a:t> chapters. </a:t>
            </a:r>
          </a:p>
          <a:p>
            <a:r>
              <a:rPr lang="en-US" dirty="0">
                <a:effectLst>
                  <a:outerShdw blurRad="38100" dist="38100" dir="2700000" algn="tl">
                    <a:srgbClr val="000000"/>
                  </a:outerShdw>
                </a:effectLst>
              </a:rPr>
              <a:t>These names reflect his special relationship with Israel. </a:t>
            </a:r>
          </a:p>
          <a:p>
            <a:r>
              <a:rPr lang="en-US" dirty="0">
                <a:effectLst>
                  <a:outerShdw blurRad="38100" dist="38100" dir="2700000" algn="tl">
                    <a:srgbClr val="000000"/>
                  </a:outerShdw>
                </a:effectLst>
              </a:rPr>
              <a:t>Their God is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God of the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entire earth</a:t>
            </a:r>
            <a:r>
              <a:rPr lang="en-US" dirty="0">
                <a:effectLst>
                  <a:outerShdw blurRad="38100" dist="38100" dir="2700000" algn="tl">
                    <a:srgbClr val="000000"/>
                  </a:outerShdw>
                </a:effectLst>
              </a:rPr>
              <a:t>” and can therefore be trusted to deliver on his promises.</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5105444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4"/>
            <a:ext cx="9144000" cy="955967"/>
          </a:xfrm>
        </p:spPr>
        <p:txBody>
          <a:bodyPr>
            <a:noAutofit/>
          </a:bodyPr>
          <a:lstStyle/>
          <a:p>
            <a:pPr marL="458788" indent="-458788"/>
            <a:r>
              <a:rPr lang="en-US" dirty="0">
                <a:effectLst>
                  <a:outerShdw blurRad="38100" dist="38100" dir="2700000" algn="tl">
                    <a:srgbClr val="000000"/>
                  </a:outerShdw>
                </a:effectLst>
              </a:rPr>
              <a:t>The Divorced Woman (54:6-8)</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300942"/>
            <a:ext cx="8441574" cy="5523808"/>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“Indeed, the LORD will call you back like a wife who has been abandoned and suffers from depression, like a young wife when she has been rejected,” says your God.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a short time I abandoned you, but with great compassion I will gather you.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 a burst of anger I rejected you momentarily, but with lasting devotion I will have compassion on you,” says your [Redeemer], the LORD. </a:t>
            </a:r>
          </a:p>
        </p:txBody>
      </p:sp>
    </p:spTree>
    <p:extLst>
      <p:ext uri="{BB962C8B-B14F-4D97-AF65-F5344CB8AC3E}">
        <p14:creationId xmlns:p14="http://schemas.microsoft.com/office/powerpoint/2010/main" val="3253091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 Divorced Woman (54:6-8)</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822960"/>
            <a:ext cx="8965276" cy="5665705"/>
          </a:xfrm>
        </p:spPr>
        <p:txBody>
          <a:bodyPr>
            <a:normAutofit/>
          </a:bodyPr>
          <a:lstStyle/>
          <a:p>
            <a:r>
              <a:rPr lang="en-US" sz="4000" dirty="0">
                <a:effectLst>
                  <a:outerShdw blurRad="38100" dist="38100" dir="2700000" algn="tl">
                    <a:srgbClr val="000000"/>
                  </a:outerShdw>
                </a:effectLst>
              </a:rPr>
              <a:t>The LORD calling Israel back to himself in her distress, is poignantly portrayed here as a rejected, deserted young wife.</a:t>
            </a:r>
          </a:p>
          <a:p>
            <a:r>
              <a:rPr lang="en-US" sz="4000" dirty="0">
                <a:effectLst>
                  <a:outerShdw blurRad="38100" dist="38100" dir="2700000" algn="tl">
                    <a:srgbClr val="000000"/>
                  </a:outerShdw>
                </a:effectLst>
              </a:rPr>
              <a:t>The rejection of a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young wife</a:t>
            </a:r>
            <a:r>
              <a:rPr lang="en-US" sz="4000" dirty="0">
                <a:effectLst>
                  <a:outerShdw blurRad="38100" dist="38100" dir="2700000" algn="tl">
                    <a:srgbClr val="000000"/>
                  </a:outerShdw>
                </a:effectLst>
              </a:rPr>
              <a:t>” at the age when she is most desirable is particularly heartbreaking.</a:t>
            </a:r>
          </a:p>
          <a:p>
            <a:r>
              <a:rPr lang="en-US" sz="4000" dirty="0">
                <a:effectLst>
                  <a:outerShdw blurRad="38100" dist="38100" dir="2700000" algn="tl">
                    <a:srgbClr val="000000"/>
                  </a:outerShdw>
                </a:effectLst>
              </a:rPr>
              <a:t>The LORD admits that he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rejected</a:t>
            </a:r>
            <a:r>
              <a:rPr lang="en-US" sz="4000" dirty="0">
                <a:effectLst>
                  <a:outerShdw blurRad="38100" dist="38100" dir="2700000" algn="tl">
                    <a:srgbClr val="000000"/>
                  </a:outerShdw>
                </a:effectLst>
              </a:rPr>
              <a:t>” the nation for a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short time</a:t>
            </a:r>
            <a:r>
              <a:rPr lang="en-US" sz="4000" dirty="0">
                <a:effectLst>
                  <a:outerShdw blurRad="38100" dist="38100" dir="2700000" algn="tl">
                    <a:srgbClr val="000000"/>
                  </a:outerShdw>
                </a:effectLst>
              </a:rPr>
              <a:t>” (i.e. during the Babylonian exile).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An Introduction and Commentary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Tyndale OT Commentaries</a:t>
            </a:r>
          </a:p>
        </p:txBody>
      </p:sp>
    </p:spTree>
    <p:extLst>
      <p:ext uri="{BB962C8B-B14F-4D97-AF65-F5344CB8AC3E}">
        <p14:creationId xmlns:p14="http://schemas.microsoft.com/office/powerpoint/2010/main" val="1854927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 Divorced Woman (54:6-8)</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822960"/>
            <a:ext cx="8965276" cy="5665705"/>
          </a:xfrm>
        </p:spPr>
        <p:txBody>
          <a:bodyPr>
            <a:normAutofit fontScale="92500" lnSpcReduction="10000"/>
          </a:bodyPr>
          <a:lstStyle/>
          <a:p>
            <a:r>
              <a:rPr lang="en-US" sz="4000" dirty="0">
                <a:effectLst>
                  <a:outerShdw blurRad="38100" dist="38100" dir="2700000" algn="tl">
                    <a:srgbClr val="000000"/>
                  </a:outerShdw>
                </a:effectLst>
              </a:rPr>
              <a:t>Yet he will demonstrate the magnitude of his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great compassion</a:t>
            </a:r>
            <a:r>
              <a:rPr lang="en-US" sz="4000" dirty="0">
                <a:effectLst>
                  <a:outerShdw blurRad="38100" dist="38100" dir="2700000" algn="tl">
                    <a:srgbClr val="000000"/>
                  </a:outerShdw>
                </a:effectLst>
              </a:rPr>
              <a:t>” for them by taking the initiative to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gather</a:t>
            </a:r>
            <a:r>
              <a:rPr lang="en-US" sz="4000" dirty="0">
                <a:effectLst>
                  <a:outerShdw blurRad="38100" dist="38100" dir="2700000" algn="tl">
                    <a:srgbClr val="000000"/>
                  </a:outerShdw>
                </a:effectLst>
              </a:rPr>
              <a:t>” them back. </a:t>
            </a:r>
          </a:p>
          <a:p>
            <a:r>
              <a:rPr lang="en-US" sz="4000" dirty="0">
                <a:effectLst>
                  <a:outerShdw blurRad="38100" dist="38100" dir="2700000" algn="tl">
                    <a:srgbClr val="000000"/>
                  </a:outerShdw>
                </a:effectLst>
              </a:rPr>
              <a:t>Verse 8 likens God’s momentary rejection to a brief outburst of anger that will be followed by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lasting devotion</a:t>
            </a:r>
            <a:r>
              <a:rPr lang="en-US" sz="4000" dirty="0">
                <a:effectLst>
                  <a:outerShdw blurRad="38100" dist="38100" dir="2700000" algn="tl">
                    <a:srgbClr val="000000"/>
                  </a:outerShdw>
                </a:effectLst>
              </a:rPr>
              <a:t>” and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compassion</a:t>
            </a:r>
            <a:r>
              <a:rPr lang="en-US" sz="4000" dirty="0">
                <a:effectLst>
                  <a:outerShdw blurRad="38100" dist="38100" dir="2700000" algn="tl">
                    <a:srgbClr val="000000"/>
                  </a:outerShdw>
                </a:effectLst>
              </a:rPr>
              <a:t>” – the kind that only God can demonstrate. </a:t>
            </a:r>
          </a:p>
          <a:p>
            <a:r>
              <a:rPr lang="en-US" sz="4000" dirty="0">
                <a:effectLst>
                  <a:outerShdw blurRad="38100" dist="38100" dir="2700000" algn="tl">
                    <a:srgbClr val="000000"/>
                  </a:outerShdw>
                </a:effectLst>
              </a:rPr>
              <a:t>Graciously gathering up a chastened Israel in his arms, he reminds her that he is her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Redeemer</a:t>
            </a:r>
            <a:r>
              <a:rPr lang="en-US" sz="4000"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An Introduction and Commentary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Tyndale OT Commentaries</a:t>
            </a:r>
          </a:p>
        </p:txBody>
      </p:sp>
    </p:spTree>
    <p:extLst>
      <p:ext uri="{BB962C8B-B14F-4D97-AF65-F5344CB8AC3E}">
        <p14:creationId xmlns:p14="http://schemas.microsoft.com/office/powerpoint/2010/main" val="38428518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5"/>
            <a:ext cx="9144000" cy="1292633"/>
          </a:xfrm>
        </p:spPr>
        <p:txBody>
          <a:bodyPr>
            <a:noAutofit/>
          </a:bodyPr>
          <a:lstStyle/>
          <a:p>
            <a:pPr marL="458788" indent="-458788"/>
            <a:r>
              <a:rPr lang="en-US" sz="4400" dirty="0">
                <a:effectLst>
                  <a:outerShdw blurRad="38100" dist="38100" dir="2700000" algn="tl">
                    <a:srgbClr val="000000"/>
                  </a:outerShdw>
                </a:effectLst>
              </a:rPr>
              <a:t>Promised Restoration and Hope (54:9-10)</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475509"/>
            <a:ext cx="8441574" cy="5349239"/>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54:9</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“As far as I am concerned, this is like in Noah’s time, when I vowed that the waters of Noah’s flood would never again cover the earth. In the same way I have vowed that I will not be angry at you or shout at you.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Even if the mountains are removed and the hills displaced, my devotion will not be removed from you, nor will my covenant of [peace] be displaced,” says the LORD, the one who has compassion on you.</a:t>
            </a:r>
          </a:p>
        </p:txBody>
      </p:sp>
    </p:spTree>
    <p:extLst>
      <p:ext uri="{BB962C8B-B14F-4D97-AF65-F5344CB8AC3E}">
        <p14:creationId xmlns:p14="http://schemas.microsoft.com/office/powerpoint/2010/main" val="23856090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Restoration and Hope (54:9-10)</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822960"/>
            <a:ext cx="8965276" cy="5665705"/>
          </a:xfrm>
        </p:spPr>
        <p:txBody>
          <a:bodyPr>
            <a:normAutofit fontScale="77500" lnSpcReduction="20000"/>
          </a:bodyPr>
          <a:lstStyle/>
          <a:p>
            <a:r>
              <a:rPr lang="en-US" sz="4000" dirty="0">
                <a:effectLst>
                  <a:outerShdw blurRad="38100" dist="38100" dir="2700000" algn="tl">
                    <a:srgbClr val="000000"/>
                  </a:outerShdw>
                </a:effectLst>
              </a:rPr>
              <a:t>The LORD, seeking to reassure Israel that he will not abandon her again, gives </a:t>
            </a:r>
            <a:r>
              <a:rPr lang="en-US" sz="4000" b="1" i="1" dirty="0">
                <a:effectLst>
                  <a:outerShdw blurRad="38100" dist="38100" dir="2700000" algn="tl">
                    <a:srgbClr val="000000"/>
                  </a:outerShdw>
                </a:effectLst>
              </a:rPr>
              <a:t>two</a:t>
            </a:r>
            <a:r>
              <a:rPr lang="en-US" sz="4000" dirty="0">
                <a:effectLst>
                  <a:outerShdw blurRad="38100" dist="38100" dir="2700000" algn="tl">
                    <a:srgbClr val="000000"/>
                  </a:outerShdw>
                </a:effectLst>
              </a:rPr>
              <a:t> reasons why he can be trusted. </a:t>
            </a:r>
          </a:p>
          <a:p>
            <a:r>
              <a:rPr lang="en-US" sz="4000" b="1" i="1" dirty="0">
                <a:effectLst>
                  <a:outerShdw blurRad="38100" dist="38100" dir="2700000" algn="tl">
                    <a:srgbClr val="000000"/>
                  </a:outerShdw>
                </a:effectLst>
              </a:rPr>
              <a:t>First</a:t>
            </a:r>
            <a:r>
              <a:rPr lang="en-US" sz="4000" dirty="0">
                <a:effectLst>
                  <a:outerShdw blurRad="38100" dist="38100" dir="2700000" algn="tl">
                    <a:srgbClr val="000000"/>
                  </a:outerShdw>
                </a:effectLst>
              </a:rPr>
              <a:t>, he equates the oath he makes here with the one he made to Noah when he promised that he would </a:t>
            </a:r>
            <a:r>
              <a:rPr lang="en-US" sz="4000" b="1" i="1" dirty="0">
                <a:effectLst>
                  <a:outerShdw blurRad="38100" dist="38100" dir="2700000" algn="tl">
                    <a:srgbClr val="000000"/>
                  </a:outerShdw>
                </a:effectLst>
              </a:rPr>
              <a:t>never again </a:t>
            </a:r>
            <a:r>
              <a:rPr lang="en-US" sz="4000" dirty="0">
                <a:effectLst>
                  <a:outerShdw blurRad="38100" dist="38100" dir="2700000" algn="tl">
                    <a:srgbClr val="000000"/>
                  </a:outerShdw>
                </a:effectLst>
              </a:rPr>
              <a:t>flood the earth. </a:t>
            </a:r>
          </a:p>
          <a:p>
            <a:r>
              <a:rPr lang="en-US" sz="4000" dirty="0">
                <a:effectLst>
                  <a:outerShdw blurRad="38100" dist="38100" dir="2700000" algn="tl">
                    <a:srgbClr val="000000"/>
                  </a:outerShdw>
                </a:effectLst>
              </a:rPr>
              <a:t>In the same way he will </a:t>
            </a:r>
            <a:r>
              <a:rPr lang="en-US" sz="4000" b="1" i="1" dirty="0">
                <a:effectLst>
                  <a:outerShdw blurRad="38100" dist="38100" dir="2700000" algn="tl">
                    <a:srgbClr val="000000"/>
                  </a:outerShdw>
                </a:effectLst>
              </a:rPr>
              <a:t>never again </a:t>
            </a:r>
            <a:r>
              <a:rPr lang="en-US" sz="4000" dirty="0">
                <a:effectLst>
                  <a:outerShdw blurRad="38100" dist="38100" dir="2700000" algn="tl">
                    <a:srgbClr val="000000"/>
                  </a:outerShdw>
                </a:effectLst>
              </a:rPr>
              <a:t>be angry with Israel. </a:t>
            </a:r>
          </a:p>
          <a:p>
            <a:r>
              <a:rPr lang="en-US" sz="4000" dirty="0">
                <a:effectLst>
                  <a:outerShdw blurRad="38100" dist="38100" dir="2700000" algn="tl">
                    <a:srgbClr val="000000"/>
                  </a:outerShdw>
                </a:effectLst>
              </a:rPr>
              <a:t>The days of Noah were a time like the exile when people were subjected to severe punishment from the LORD. </a:t>
            </a:r>
          </a:p>
          <a:p>
            <a:r>
              <a:rPr lang="en-US" sz="4000" dirty="0">
                <a:effectLst>
                  <a:outerShdw blurRad="38100" dist="38100" dir="2700000" algn="tl">
                    <a:srgbClr val="000000"/>
                  </a:outerShdw>
                </a:effectLst>
              </a:rPr>
              <a:t>The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vow</a:t>
            </a:r>
            <a:r>
              <a:rPr lang="en-US" sz="4000" dirty="0">
                <a:effectLst>
                  <a:outerShdw blurRad="38100" dist="38100" dir="2700000" algn="tl">
                    <a:srgbClr val="000000"/>
                  </a:outerShdw>
                </a:effectLst>
              </a:rPr>
              <a:t>”, one of the most compelling means of confirming the truthfulness of a statement, was meant to unequivocally assure them that their punishment was now finished.</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An Introduction and Commentary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Tyndale OT Commentaries</a:t>
            </a:r>
          </a:p>
        </p:txBody>
      </p:sp>
    </p:spTree>
    <p:extLst>
      <p:ext uri="{BB962C8B-B14F-4D97-AF65-F5344CB8AC3E}">
        <p14:creationId xmlns:p14="http://schemas.microsoft.com/office/powerpoint/2010/main" val="33436952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Restoration and Hope (54:9-10)</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660863"/>
            <a:ext cx="8965276" cy="5972694"/>
          </a:xfrm>
        </p:spPr>
        <p:txBody>
          <a:bodyPr>
            <a:normAutofit fontScale="92500" lnSpcReduction="20000"/>
          </a:bodyPr>
          <a:lstStyle/>
          <a:p>
            <a:r>
              <a:rPr lang="en-US" sz="4000" b="1" i="1" dirty="0">
                <a:effectLst>
                  <a:outerShdw blurRad="38100" dist="38100" dir="2700000" algn="tl">
                    <a:srgbClr val="000000"/>
                  </a:outerShdw>
                </a:effectLst>
              </a:rPr>
              <a:t>Second</a:t>
            </a:r>
            <a:r>
              <a:rPr lang="en-US" sz="4000" dirty="0">
                <a:effectLst>
                  <a:outerShdw blurRad="38100" dist="38100" dir="2700000" algn="tl">
                    <a:srgbClr val="000000"/>
                  </a:outerShdw>
                </a:effectLst>
              </a:rPr>
              <a:t>, God can be trusted because he gives his word not to revoke his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covenant of peace</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Even though the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mountains</a:t>
            </a:r>
            <a:r>
              <a:rPr lang="en-US" sz="4000" dirty="0">
                <a:effectLst>
                  <a:outerShdw blurRad="38100" dist="38100" dir="2700000" algn="tl">
                    <a:srgbClr val="000000"/>
                  </a:outerShdw>
                </a:effectLst>
              </a:rPr>
              <a:t>”, an image of stability and permanence, may be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removed</a:t>
            </a:r>
            <a:r>
              <a:rPr lang="en-US" sz="4000" dirty="0">
                <a:effectLst>
                  <a:outerShdw blurRad="38100" dist="38100" dir="2700000" algn="tl">
                    <a:srgbClr val="000000"/>
                  </a:outerShdw>
                </a:effectLst>
              </a:rPr>
              <a:t>” and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displaced</a:t>
            </a:r>
            <a:r>
              <a:rPr lang="en-US" sz="4000" dirty="0">
                <a:effectLst>
                  <a:outerShdw blurRad="38100" dist="38100" dir="2700000" algn="tl">
                    <a:srgbClr val="000000"/>
                  </a:outerShdw>
                </a:effectLst>
              </a:rPr>
              <a:t>”, neither God’s unfailing love, nor will his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covenant of peace</a:t>
            </a:r>
            <a:r>
              <a:rPr lang="en-US" sz="4000" dirty="0">
                <a:effectLst>
                  <a:outerShdw blurRad="38100" dist="38100" dir="2700000" algn="tl">
                    <a:srgbClr val="000000"/>
                  </a:outerShdw>
                </a:effectLst>
              </a:rPr>
              <a:t>” with Israel be removed. </a:t>
            </a:r>
          </a:p>
          <a:p>
            <a:r>
              <a:rPr lang="en-US" sz="4000" dirty="0">
                <a:effectLst>
                  <a:outerShdw blurRad="38100" dist="38100" dir="2700000" algn="tl">
                    <a:srgbClr val="000000"/>
                  </a:outerShdw>
                </a:effectLst>
              </a:rPr>
              <a:t>This covenant corresponds to the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covenant of peace</a:t>
            </a:r>
            <a:r>
              <a:rPr lang="en-US" sz="4000" dirty="0">
                <a:effectLst>
                  <a:outerShdw blurRad="38100" dist="38100" dir="2700000" algn="tl">
                    <a:srgbClr val="000000"/>
                  </a:outerShdw>
                </a:effectLst>
              </a:rPr>
              <a:t>” in Ezekiel 37:26 and the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new covenant</a:t>
            </a:r>
            <a:r>
              <a:rPr lang="en-US" sz="4000" dirty="0">
                <a:effectLst>
                  <a:outerShdw blurRad="38100" dist="38100" dir="2700000" algn="tl">
                    <a:srgbClr val="000000"/>
                  </a:outerShdw>
                </a:effectLst>
              </a:rPr>
              <a:t>” in Jeremiah 31:31–34. </a:t>
            </a:r>
          </a:p>
          <a:p>
            <a:r>
              <a:rPr lang="en-US" sz="4000" dirty="0">
                <a:effectLst>
                  <a:outerShdw blurRad="38100" dist="38100" dir="2700000" algn="tl">
                    <a:srgbClr val="000000"/>
                  </a:outerShdw>
                </a:effectLst>
              </a:rPr>
              <a:t>God’s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devotion</a:t>
            </a:r>
            <a:r>
              <a:rPr lang="en-US" sz="4000" dirty="0">
                <a:effectLst>
                  <a:outerShdw blurRad="38100" dist="38100" dir="2700000" algn="tl">
                    <a:srgbClr val="000000"/>
                  </a:outerShdw>
                </a:effectLst>
              </a:rPr>
              <a:t>” (</a:t>
            </a:r>
            <a:r>
              <a:rPr lang="en-US" sz="4000" i="1" dirty="0" err="1">
                <a:effectLst>
                  <a:outerShdw blurRad="38100" dist="38100" dir="2700000" algn="tl">
                    <a:srgbClr val="000000"/>
                  </a:outerShdw>
                </a:effectLst>
              </a:rPr>
              <a:t>ḥeṣed</a:t>
            </a:r>
            <a:r>
              <a:rPr lang="en-US" sz="4000" dirty="0">
                <a:effectLst>
                  <a:outerShdw blurRad="38100" dist="38100" dir="2700000" algn="tl">
                    <a:srgbClr val="000000"/>
                  </a:outerShdw>
                </a:effectLst>
              </a:rPr>
              <a:t>) and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compassion</a:t>
            </a:r>
            <a:r>
              <a:rPr lang="en-US" sz="4000" dirty="0">
                <a:effectLst>
                  <a:outerShdw blurRad="38100" dist="38100" dir="2700000" algn="tl">
                    <a:srgbClr val="000000"/>
                  </a:outerShdw>
                </a:effectLst>
              </a:rPr>
              <a:t>” (</a:t>
            </a:r>
            <a:r>
              <a:rPr lang="en-US" sz="4000" i="1" dirty="0" err="1">
                <a:effectLst>
                  <a:outerShdw blurRad="38100" dist="38100" dir="2700000" algn="tl">
                    <a:srgbClr val="000000"/>
                  </a:outerShdw>
                </a:effectLst>
              </a:rPr>
              <a:t>rāḥam</a:t>
            </a:r>
            <a:r>
              <a:rPr lang="en-US" sz="4000" dirty="0">
                <a:effectLst>
                  <a:outerShdw blurRad="38100" dist="38100" dir="2700000" algn="tl">
                    <a:srgbClr val="000000"/>
                  </a:outerShdw>
                </a:effectLst>
              </a:rPr>
              <a:t>) are the ultimate benefits of this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covenant of peace</a:t>
            </a:r>
            <a:r>
              <a:rPr lang="en-US" sz="4000"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An Introduction and Commentary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Tyndale OT Commentaries</a:t>
            </a:r>
          </a:p>
        </p:txBody>
      </p:sp>
    </p:spTree>
    <p:extLst>
      <p:ext uri="{BB962C8B-B14F-4D97-AF65-F5344CB8AC3E}">
        <p14:creationId xmlns:p14="http://schemas.microsoft.com/office/powerpoint/2010/main" val="34563796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22712"/>
          </a:xfrm>
        </p:spPr>
        <p:txBody>
          <a:bodyPr>
            <a:noAutofit/>
          </a:bodyPr>
          <a:lstStyle/>
          <a:p>
            <a:pPr marL="0" indent="0">
              <a:buNone/>
            </a:pPr>
            <a:r>
              <a:rPr lang="en-US" sz="3600" b="1" dirty="0">
                <a:effectLst>
                  <a:outerShdw blurRad="38100" dist="38100" dir="2700000" algn="tl">
                    <a:srgbClr val="000000"/>
                  </a:outerShdw>
                </a:effectLst>
              </a:rPr>
              <a:t>Restoration and Hope for a Disgraced Woman</a:t>
            </a:r>
            <a:r>
              <a:rPr lang="en-US" sz="3600" dirty="0">
                <a:effectLst>
                  <a:outerShdw blurRad="38100" dist="38100" dir="2700000" algn="tl">
                    <a:srgbClr val="000000"/>
                  </a:outerShdw>
                </a:effectLst>
              </a:rPr>
              <a:t> (</a:t>
            </a:r>
            <a:r>
              <a:rPr lang="en-US" sz="3600" dirty="0">
                <a:solidFill>
                  <a:srgbClr val="FFFF99"/>
                </a:solidFill>
                <a:effectLst>
                  <a:outerShdw blurRad="38100" dist="38100" dir="2700000" algn="tl">
                    <a:srgbClr val="000000"/>
                  </a:outerShdw>
                </a:effectLst>
              </a:rPr>
              <a:t>Isaiah 54:1-10</a:t>
            </a:r>
            <a:r>
              <a:rPr lang="en-US" sz="36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018309"/>
            <a:ext cx="8965276" cy="5744094"/>
          </a:xfrm>
        </p:spPr>
        <p:txBody>
          <a:bodyPr>
            <a:normAutofit fontScale="77500" lnSpcReduction="20000"/>
          </a:bodyPr>
          <a:lstStyle/>
          <a:p>
            <a:r>
              <a:rPr lang="en-US" sz="4000" dirty="0">
                <a:effectLst>
                  <a:outerShdw blurRad="38100" dist="38100" dir="2700000" algn="tl">
                    <a:srgbClr val="000000"/>
                  </a:outerShdw>
                </a:effectLst>
              </a:rPr>
              <a:t>The text that we will be looking at this morning follows on the heels of the section we looked at </a:t>
            </a:r>
            <a:r>
              <a:rPr lang="en-US" sz="4000" b="1" i="1" dirty="0">
                <a:effectLst>
                  <a:outerShdw blurRad="38100" dist="38100" dir="2700000" algn="tl">
                    <a:srgbClr val="000000"/>
                  </a:outerShdw>
                </a:effectLst>
              </a:rPr>
              <a:t>last</a:t>
            </a:r>
            <a:r>
              <a:rPr lang="en-US" sz="4000" dirty="0">
                <a:effectLst>
                  <a:outerShdw blurRad="38100" dist="38100" dir="2700000" algn="tl">
                    <a:srgbClr val="000000"/>
                  </a:outerShdw>
                </a:effectLst>
              </a:rPr>
              <a:t> </a:t>
            </a:r>
            <a:r>
              <a:rPr lang="en-US" sz="4000" b="1" i="1" dirty="0">
                <a:effectLst>
                  <a:outerShdw blurRad="38100" dist="38100" dir="2700000" algn="tl">
                    <a:srgbClr val="000000"/>
                  </a:outerShdw>
                </a:effectLst>
              </a:rPr>
              <a:t>week</a:t>
            </a:r>
            <a:r>
              <a:rPr lang="en-US" sz="4000" dirty="0">
                <a:effectLst>
                  <a:outerShdw blurRad="38100" dist="38100" dir="2700000" algn="tl">
                    <a:srgbClr val="000000"/>
                  </a:outerShdw>
                </a:effectLst>
              </a:rPr>
              <a:t> which gave a description of how the servant would suffer and die for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many</a:t>
            </a:r>
            <a:r>
              <a:rPr lang="en-US" sz="4000" dirty="0">
                <a:effectLst>
                  <a:outerShdw blurRad="38100" dist="38100" dir="2700000" algn="tl">
                    <a:srgbClr val="000000"/>
                  </a:outerShdw>
                </a:effectLst>
              </a:rPr>
              <a:t>” (cf. Isaiah 53:11).</a:t>
            </a:r>
          </a:p>
          <a:p>
            <a:r>
              <a:rPr lang="en-US" sz="4000" b="1" i="1" dirty="0">
                <a:effectLst>
                  <a:outerShdw blurRad="38100" dist="38100" dir="2700000" algn="tl">
                    <a:srgbClr val="000000"/>
                  </a:outerShdw>
                </a:effectLst>
              </a:rPr>
              <a:t>Today’s text </a:t>
            </a:r>
            <a:r>
              <a:rPr lang="en-US" sz="4000" dirty="0">
                <a:effectLst>
                  <a:outerShdw blurRad="38100" dist="38100" dir="2700000" algn="tl">
                    <a:srgbClr val="000000"/>
                  </a:outerShdw>
                </a:effectLst>
              </a:rPr>
              <a:t>tells us about the </a:t>
            </a:r>
            <a:r>
              <a:rPr lang="en-US" sz="4000" b="1" i="1" dirty="0">
                <a:effectLst>
                  <a:outerShdw blurRad="38100" dist="38100" dir="2700000" algn="tl">
                    <a:srgbClr val="000000"/>
                  </a:outerShdw>
                </a:effectLst>
              </a:rPr>
              <a:t>glorious future </a:t>
            </a:r>
            <a:r>
              <a:rPr lang="en-US" sz="4000" dirty="0">
                <a:effectLst>
                  <a:outerShdw blurRad="38100" dist="38100" dir="2700000" algn="tl">
                    <a:srgbClr val="000000"/>
                  </a:outerShdw>
                </a:effectLst>
              </a:rPr>
              <a:t>awaiting Zion and her citizens which comes about as a </a:t>
            </a:r>
            <a:r>
              <a:rPr lang="en-US" sz="4000" b="1" i="1" dirty="0">
                <a:effectLst>
                  <a:outerShdw blurRad="38100" dist="38100" dir="2700000" algn="tl">
                    <a:srgbClr val="000000"/>
                  </a:outerShdw>
                </a:effectLst>
              </a:rPr>
              <a:t>result</a:t>
            </a:r>
            <a:r>
              <a:rPr lang="en-US" sz="4000" dirty="0">
                <a:effectLst>
                  <a:outerShdw blurRad="38100" dist="38100" dir="2700000" algn="tl">
                    <a:srgbClr val="000000"/>
                  </a:outerShdw>
                </a:effectLst>
              </a:rPr>
              <a:t> of the servant’s death.</a:t>
            </a:r>
          </a:p>
          <a:p>
            <a:r>
              <a:rPr lang="en-US" sz="4000" dirty="0">
                <a:effectLst>
                  <a:outerShdw blurRad="38100" dist="38100" dir="2700000" algn="tl">
                    <a:srgbClr val="000000"/>
                  </a:outerShdw>
                </a:effectLst>
              </a:rPr>
              <a:t>Zion and her citizens represent the people of God and are symbolized in this text as a disgraced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woman</a:t>
            </a:r>
            <a:r>
              <a:rPr lang="en-US" sz="4000" dirty="0">
                <a:effectLst>
                  <a:outerShdw blurRad="38100" dist="38100" dir="2700000" algn="tl">
                    <a:srgbClr val="000000"/>
                  </a:outerShdw>
                </a:effectLst>
              </a:rPr>
              <a:t>”.</a:t>
            </a:r>
          </a:p>
          <a:p>
            <a:r>
              <a:rPr lang="en-US" sz="4000" dirty="0">
                <a:effectLst>
                  <a:outerShdw blurRad="38100" dist="38100" dir="2700000" algn="tl">
                    <a:srgbClr val="000000"/>
                  </a:outerShdw>
                </a:effectLst>
              </a:rPr>
              <a:t>And so we see from this that the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many</a:t>
            </a:r>
            <a:r>
              <a:rPr lang="en-US" sz="4000" dirty="0">
                <a:effectLst>
                  <a:outerShdw blurRad="38100" dist="38100" dir="2700000" algn="tl">
                    <a:srgbClr val="000000"/>
                  </a:outerShdw>
                </a:effectLst>
              </a:rPr>
              <a:t>” for whom the servant suffered and died  are the people of God, whom the servant will </a:t>
            </a:r>
            <a:r>
              <a:rPr lang="en-US" sz="4000" b="1" i="1" dirty="0">
                <a:effectLst>
                  <a:outerShdw blurRad="38100" dist="38100" dir="2700000" algn="tl">
                    <a:srgbClr val="000000"/>
                  </a:outerShdw>
                </a:effectLst>
              </a:rPr>
              <a:t>justify</a:t>
            </a:r>
            <a:r>
              <a:rPr lang="en-US" sz="4000" dirty="0">
                <a:effectLst>
                  <a:outerShdw blurRad="38100" dist="38100" dir="2700000" algn="tl">
                    <a:srgbClr val="000000"/>
                  </a:outerShdw>
                </a:effectLst>
              </a:rPr>
              <a:t> by </a:t>
            </a:r>
            <a:r>
              <a:rPr lang="en-US" sz="4000" b="1" i="1" dirty="0">
                <a:effectLst>
                  <a:outerShdw blurRad="38100" dist="38100" dir="2700000" algn="tl">
                    <a:srgbClr val="000000"/>
                  </a:outerShdw>
                </a:effectLst>
              </a:rPr>
              <a:t>removing their sins</a:t>
            </a:r>
            <a:r>
              <a:rPr lang="en-US" sz="4000" dirty="0">
                <a:effectLst>
                  <a:outerShdw blurRad="38100" dist="38100" dir="2700000" algn="tl">
                    <a:srgbClr val="000000"/>
                  </a:outerShdw>
                </a:effectLst>
              </a:rPr>
              <a:t>:</a:t>
            </a:r>
          </a:p>
          <a:p>
            <a:pPr lvl="1"/>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Having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suffered</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servant] will reflect on his work, he will be satisfied when he understands what he has done. “My servant will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acquit</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many</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he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carried their sins</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dirty="0">
                <a:effectLst>
                  <a:outerShdw blurRad="38100" dist="38100" dir="2700000" algn="tl">
                    <a:srgbClr val="000000"/>
                  </a:outerShdw>
                </a:effectLst>
              </a:rPr>
              <a:t>(Isaiah 53:11)</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538621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180407"/>
            <a:ext cx="9144000" cy="4335088"/>
          </a:xfrm>
        </p:spPr>
        <p:txBody>
          <a:bodyPr>
            <a:noAutofit/>
          </a:bodyPr>
          <a:lstStyle/>
          <a:p>
            <a:pPr algn="ctr"/>
            <a:r>
              <a:rPr lang="en-US" sz="6600" dirty="0">
                <a:effectLst>
                  <a:outerShdw blurRad="38100" dist="38100" dir="2700000" algn="tl">
                    <a:srgbClr val="000000"/>
                  </a:outerShdw>
                </a:effectLst>
              </a:rPr>
              <a:t>The Apostle Paul’s Use of </a:t>
            </a:r>
            <a:br>
              <a:rPr lang="en-US" sz="6600" dirty="0">
                <a:effectLst>
                  <a:outerShdw blurRad="38100" dist="38100" dir="2700000" algn="tl">
                    <a:srgbClr val="000000"/>
                  </a:outerShdw>
                </a:effectLst>
              </a:rPr>
            </a:br>
            <a:r>
              <a:rPr lang="en-US" sz="6600" dirty="0">
                <a:solidFill>
                  <a:srgbClr val="FFFF99"/>
                </a:solidFill>
                <a:effectLst>
                  <a:outerShdw blurRad="38100" dist="38100" dir="2700000" algn="tl">
                    <a:srgbClr val="000000"/>
                  </a:outerShdw>
                </a:effectLst>
              </a:rPr>
              <a:t>Isaiah 54:1</a:t>
            </a:r>
            <a:br>
              <a:rPr lang="en-US" sz="6600" dirty="0">
                <a:solidFill>
                  <a:srgbClr val="FFFF99"/>
                </a:solidFill>
                <a:effectLst>
                  <a:outerShdw blurRad="38100" dist="38100" dir="2700000" algn="tl">
                    <a:srgbClr val="000000"/>
                  </a:outerShdw>
                </a:effectLst>
              </a:rPr>
            </a:br>
            <a:r>
              <a:rPr lang="en-US" sz="6600" dirty="0">
                <a:solidFill>
                  <a:srgbClr val="FFFF99"/>
                </a:solidFill>
                <a:effectLst>
                  <a:outerShdw blurRad="38100" dist="38100" dir="2700000" algn="tl">
                    <a:srgbClr val="000000"/>
                  </a:outerShdw>
                </a:effectLst>
              </a:rPr>
              <a:t>in Galatians 4:27</a:t>
            </a:r>
            <a:endParaRPr lang="en-US" sz="6600" dirty="0">
              <a:effectLst>
                <a:outerShdw blurRad="38100" dist="38100" dir="2700000" algn="tl">
                  <a:srgbClr val="000000"/>
                </a:outerShdw>
              </a:effectLst>
            </a:endParaRPr>
          </a:p>
        </p:txBody>
      </p:sp>
    </p:spTree>
    <p:extLst>
      <p:ext uri="{BB962C8B-B14F-4D97-AF65-F5344CB8AC3E}">
        <p14:creationId xmlns:p14="http://schemas.microsoft.com/office/powerpoint/2010/main" val="2046087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1"/>
            <a:ext cx="9144000" cy="169163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6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54:1</a:t>
            </a:r>
            <a:r>
              <a:rPr kumimoji="0" lang="en-US" sz="26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600" b="0" i="1" u="none" strike="noStrike" kern="1200" cap="none" spc="0" normalizeH="0" baseline="0" noProof="0" dirty="0">
                <a:ln>
                  <a:noFill/>
                </a:ln>
                <a:solidFill>
                  <a:srgbClr val="F4B183"/>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Shout for joy, O barren one who has not given birth! Give a joyful shout and cry out, you who have not been in labor! For the children of the desolate one are more numerous than the children of the married woman," says the LORD. (NET)</a:t>
            </a:r>
            <a:endParaRPr kumimoji="0" lang="en-US" sz="2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691641"/>
            <a:ext cx="9144000" cy="169164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6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Galatians 4:27 </a:t>
            </a:r>
            <a:r>
              <a:rPr lang="en-US" sz="26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For it is written: “Rejoice, O barren woman who does not bear children; break forth and shout, you who have no birth pains, because the children of the desolate woman are more numerous than those of the woman who has a husband.” (NET)</a:t>
            </a:r>
            <a:endParaRPr kumimoji="0" lang="en-US" sz="2600" b="0" i="0"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libri" panose="020F0502020204030204"/>
              <a:ea typeface="Cambria" panose="02040503050406030204" pitchFamily="18" charset="0"/>
            </a:endParaRPr>
          </a:p>
        </p:txBody>
      </p:sp>
    </p:spTree>
    <p:extLst>
      <p:ext uri="{BB962C8B-B14F-4D97-AF65-F5344CB8AC3E}">
        <p14:creationId xmlns:p14="http://schemas.microsoft.com/office/powerpoint/2010/main" val="8410640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Rejoice O Barren Woman</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39195"/>
          </a:xfrm>
        </p:spPr>
        <p:txBody>
          <a:bodyPr>
            <a:normAutofit lnSpcReduction="10000"/>
          </a:bodyPr>
          <a:lstStyle/>
          <a:p>
            <a:r>
              <a:rPr lang="en-US" dirty="0">
                <a:effectLst>
                  <a:outerShdw blurRad="38100" dist="38100" dir="2700000" algn="tl">
                    <a:srgbClr val="000000"/>
                  </a:outerShdw>
                </a:effectLst>
              </a:rPr>
              <a:t>The Apostle Paul’s citation of </a:t>
            </a:r>
            <a:r>
              <a:rPr lang="en-US" dirty="0">
                <a:solidFill>
                  <a:srgbClr val="FFFF99"/>
                </a:solidFill>
                <a:effectLst>
                  <a:outerShdw blurRad="38100" dist="38100" dir="2700000" algn="tl">
                    <a:srgbClr val="000000"/>
                  </a:outerShdw>
                </a:effectLst>
              </a:rPr>
              <a:t>Isaiah 54:1 </a:t>
            </a:r>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Galatians 4:27</a:t>
            </a:r>
            <a:r>
              <a:rPr lang="en-US" dirty="0">
                <a:effectLst>
                  <a:outerShdw blurRad="38100" dist="38100" dir="2700000" algn="tl">
                    <a:srgbClr val="000000"/>
                  </a:outerShdw>
                </a:effectLst>
              </a:rPr>
              <a:t>) is in a section of the book (</a:t>
            </a:r>
            <a:r>
              <a:rPr lang="en-US" dirty="0">
                <a:solidFill>
                  <a:srgbClr val="FFFF99"/>
                </a:solidFill>
                <a:effectLst>
                  <a:outerShdw blurRad="38100" dist="38100" dir="2700000" algn="tl">
                    <a:srgbClr val="000000"/>
                  </a:outerShdw>
                </a:effectLst>
              </a:rPr>
              <a:t>Galatians 4:21-31</a:t>
            </a:r>
            <a:r>
              <a:rPr lang="en-US" dirty="0">
                <a:effectLst>
                  <a:outerShdw blurRad="38100" dist="38100" dir="2700000" algn="tl">
                    <a:srgbClr val="000000"/>
                  </a:outerShdw>
                </a:effectLst>
              </a:rPr>
              <a:t>) where Paul, as a part of his defense of his Law-Free gospel, draws a </a:t>
            </a:r>
            <a:r>
              <a:rPr lang="en-US" b="1" i="1" dirty="0">
                <a:effectLst>
                  <a:outerShdw blurRad="38100" dist="38100" dir="2700000" algn="tl">
                    <a:srgbClr val="000000"/>
                  </a:outerShdw>
                </a:effectLst>
              </a:rPr>
              <a:t>contrast</a:t>
            </a:r>
            <a:r>
              <a:rPr lang="en-US" dirty="0">
                <a:effectLst>
                  <a:outerShdw blurRad="38100" dist="38100" dir="2700000" algn="tl">
                    <a:srgbClr val="000000"/>
                  </a:outerShdw>
                </a:effectLst>
              </a:rPr>
              <a:t> between the </a:t>
            </a:r>
            <a:r>
              <a:rPr lang="en-US" b="1" i="1" dirty="0">
                <a:effectLst>
                  <a:outerShdw blurRad="38100" dist="38100" dir="2700000" algn="tl">
                    <a:srgbClr val="000000"/>
                  </a:outerShdw>
                </a:effectLst>
              </a:rPr>
              <a:t>two</a:t>
            </a:r>
            <a:r>
              <a:rPr lang="en-US" dirty="0">
                <a:effectLst>
                  <a:outerShdw blurRad="38100" dist="38100" dir="2700000" algn="tl">
                    <a:srgbClr val="000000"/>
                  </a:outerShdw>
                </a:effectLst>
              </a:rPr>
              <a:t> families of Abraham:</a:t>
            </a:r>
          </a:p>
          <a:p>
            <a:pPr lvl="1"/>
            <a:r>
              <a:rPr lang="en-US" dirty="0"/>
              <a:t>The </a:t>
            </a:r>
            <a:r>
              <a:rPr lang="en-US" b="1" i="1" dirty="0"/>
              <a:t>natural</a:t>
            </a:r>
            <a:r>
              <a:rPr lang="en-US" dirty="0"/>
              <a:t> family who is </a:t>
            </a:r>
            <a:r>
              <a:rPr lang="en-US" b="1" i="1" dirty="0"/>
              <a:t>enslaved</a:t>
            </a:r>
            <a:r>
              <a:rPr lang="en-US" dirty="0"/>
              <a:t> to the Law</a:t>
            </a:r>
          </a:p>
          <a:p>
            <a:pPr lvl="1"/>
            <a:r>
              <a:rPr lang="en-US" dirty="0"/>
              <a:t>The </a:t>
            </a:r>
            <a:r>
              <a:rPr lang="en-US" b="1" i="1" dirty="0"/>
              <a:t>supernatural</a:t>
            </a:r>
            <a:r>
              <a:rPr lang="en-US" dirty="0"/>
              <a:t> family who is </a:t>
            </a:r>
            <a:r>
              <a:rPr lang="en-US" b="1" i="1" dirty="0"/>
              <a:t>free</a:t>
            </a:r>
            <a:r>
              <a:rPr lang="en-US" dirty="0"/>
              <a:t> from the Law</a:t>
            </a:r>
          </a:p>
          <a:p>
            <a:r>
              <a:rPr lang="en-US" dirty="0">
                <a:effectLst>
                  <a:outerShdw blurRad="38100" dist="38100" dir="2700000" algn="tl">
                    <a:srgbClr val="000000"/>
                  </a:outerShdw>
                </a:effectLst>
              </a:rPr>
              <a:t>Paul begins drawing this contrast by giving a brief synopsis of the historical Genesis account:</a:t>
            </a:r>
          </a:p>
          <a:p>
            <a:pPr lvl="1"/>
            <a:r>
              <a:rPr lang="en-US" i="1" dirty="0">
                <a:solidFill>
                  <a:schemeClr val="accent1">
                    <a:lumMod val="40000"/>
                    <a:lumOff val="60000"/>
                  </a:schemeClr>
                </a:solidFill>
                <a:latin typeface="Cambria" panose="02040503050406030204" pitchFamily="18" charset="0"/>
                <a:ea typeface="Cambria" panose="02040503050406030204" pitchFamily="18" charset="0"/>
              </a:rPr>
              <a:t>For it is written that Abraham had </a:t>
            </a:r>
            <a:r>
              <a:rPr lang="en-US" i="1" dirty="0">
                <a:solidFill>
                  <a:srgbClr val="00B0F0"/>
                </a:solidFill>
                <a:latin typeface="Cambria" panose="02040503050406030204" pitchFamily="18" charset="0"/>
                <a:ea typeface="Cambria" panose="02040503050406030204" pitchFamily="18" charset="0"/>
              </a:rPr>
              <a:t>two</a:t>
            </a:r>
            <a:r>
              <a:rPr lang="en-US" i="1" dirty="0">
                <a:solidFill>
                  <a:schemeClr val="accent1">
                    <a:lumMod val="40000"/>
                    <a:lumOff val="60000"/>
                  </a:schemeClr>
                </a:solidFill>
                <a:latin typeface="Cambria" panose="02040503050406030204" pitchFamily="18" charset="0"/>
                <a:ea typeface="Cambria" panose="02040503050406030204" pitchFamily="18" charset="0"/>
              </a:rPr>
              <a:t> sons, </a:t>
            </a:r>
            <a:r>
              <a:rPr lang="en-US" i="1" dirty="0">
                <a:solidFill>
                  <a:srgbClr val="00B0F0"/>
                </a:solidFill>
                <a:latin typeface="Cambria" panose="02040503050406030204" pitchFamily="18" charset="0"/>
                <a:ea typeface="Cambria" panose="02040503050406030204" pitchFamily="18" charset="0"/>
              </a:rPr>
              <a:t>one by the slave woman</a:t>
            </a:r>
            <a:r>
              <a:rPr lang="en-US" i="1" dirty="0">
                <a:solidFill>
                  <a:schemeClr val="accent1">
                    <a:lumMod val="40000"/>
                    <a:lumOff val="60000"/>
                  </a:schemeClr>
                </a:solidFill>
                <a:latin typeface="Cambria" panose="02040503050406030204" pitchFamily="18" charset="0"/>
                <a:ea typeface="Cambria" panose="02040503050406030204" pitchFamily="18" charset="0"/>
              </a:rPr>
              <a:t> and </a:t>
            </a:r>
            <a:r>
              <a:rPr lang="en-US" i="1" dirty="0">
                <a:solidFill>
                  <a:srgbClr val="00B0F0"/>
                </a:solidFill>
                <a:latin typeface="Cambria" panose="02040503050406030204" pitchFamily="18" charset="0"/>
                <a:ea typeface="Cambria" panose="02040503050406030204" pitchFamily="18" charset="0"/>
              </a:rPr>
              <a:t>the other by the free woman</a:t>
            </a:r>
            <a:r>
              <a:rPr lang="en-US" i="1" dirty="0">
                <a:solidFill>
                  <a:schemeClr val="accent1">
                    <a:lumMod val="40000"/>
                    <a:lumOff val="60000"/>
                  </a:schemeClr>
                </a:solidFill>
                <a:latin typeface="Cambria" panose="02040503050406030204" pitchFamily="18" charset="0"/>
                <a:ea typeface="Cambria" panose="02040503050406030204" pitchFamily="18" charset="0"/>
              </a:rPr>
              <a:t>. But </a:t>
            </a:r>
            <a:r>
              <a:rPr lang="en-US" i="1" dirty="0">
                <a:solidFill>
                  <a:srgbClr val="00B0F0"/>
                </a:solidFill>
                <a:latin typeface="Cambria" panose="02040503050406030204" pitchFamily="18" charset="0"/>
                <a:ea typeface="Cambria" panose="02040503050406030204" pitchFamily="18" charset="0"/>
              </a:rPr>
              <a:t>one</a:t>
            </a:r>
            <a:r>
              <a:rPr lang="en-US" i="1" dirty="0">
                <a:solidFill>
                  <a:schemeClr val="accent1">
                    <a:lumMod val="40000"/>
                    <a:lumOff val="60000"/>
                  </a:schemeClr>
                </a:solidFill>
                <a:latin typeface="Cambria" panose="02040503050406030204" pitchFamily="18" charset="0"/>
                <a:ea typeface="Cambria" panose="02040503050406030204" pitchFamily="18" charset="0"/>
              </a:rPr>
              <a:t>, the son by the slave woman, was born </a:t>
            </a:r>
            <a:r>
              <a:rPr lang="en-US" i="1" dirty="0">
                <a:solidFill>
                  <a:srgbClr val="00B0F0"/>
                </a:solidFill>
                <a:latin typeface="Cambria" panose="02040503050406030204" pitchFamily="18" charset="0"/>
                <a:ea typeface="Cambria" panose="02040503050406030204" pitchFamily="18" charset="0"/>
              </a:rPr>
              <a:t>by natural descent</a:t>
            </a:r>
            <a:r>
              <a:rPr lang="en-US" i="1" dirty="0">
                <a:solidFill>
                  <a:schemeClr val="accent1">
                    <a:lumMod val="40000"/>
                    <a:lumOff val="60000"/>
                  </a:schemeClr>
                </a:solidFill>
                <a:latin typeface="Cambria" panose="02040503050406030204" pitchFamily="18" charset="0"/>
                <a:ea typeface="Cambria" panose="02040503050406030204" pitchFamily="18" charset="0"/>
              </a:rPr>
              <a:t>, while </a:t>
            </a:r>
            <a:r>
              <a:rPr lang="en-US" i="1" dirty="0">
                <a:solidFill>
                  <a:srgbClr val="00B0F0"/>
                </a:solidFill>
                <a:latin typeface="Cambria" panose="02040503050406030204" pitchFamily="18" charset="0"/>
                <a:ea typeface="Cambria" panose="02040503050406030204" pitchFamily="18" charset="0"/>
              </a:rPr>
              <a:t>the other</a:t>
            </a:r>
            <a:r>
              <a:rPr lang="en-US" i="1" dirty="0">
                <a:solidFill>
                  <a:schemeClr val="accent1">
                    <a:lumMod val="40000"/>
                    <a:lumOff val="60000"/>
                  </a:schemeClr>
                </a:solidFill>
                <a:latin typeface="Cambria" panose="02040503050406030204" pitchFamily="18" charset="0"/>
                <a:ea typeface="Cambria" panose="02040503050406030204" pitchFamily="18" charset="0"/>
              </a:rPr>
              <a:t>, the son by the free woman, </a:t>
            </a:r>
            <a:r>
              <a:rPr lang="en-US" i="1" dirty="0">
                <a:solidFill>
                  <a:srgbClr val="00B0F0"/>
                </a:solidFill>
                <a:latin typeface="Cambria" panose="02040503050406030204" pitchFamily="18" charset="0"/>
                <a:ea typeface="Cambria" panose="02040503050406030204" pitchFamily="18" charset="0"/>
              </a:rPr>
              <a:t>was born through the promise</a:t>
            </a:r>
            <a:r>
              <a:rPr lang="en-US" i="1" dirty="0">
                <a:solidFill>
                  <a:schemeClr val="accent1">
                    <a:lumMod val="40000"/>
                    <a:lumOff val="60000"/>
                  </a:schemeClr>
                </a:solidFill>
                <a:latin typeface="Cambria" panose="02040503050406030204" pitchFamily="18" charset="0"/>
                <a:ea typeface="Cambria" panose="02040503050406030204" pitchFamily="18" charset="0"/>
              </a:rPr>
              <a:t>. </a:t>
            </a:r>
            <a:r>
              <a:rPr lang="en-US" dirty="0"/>
              <a:t>(Gal 4:22-23)</a:t>
            </a: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3284235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Rejoice O Barren Woman</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a:bodyPr>
          <a:lstStyle/>
          <a:p>
            <a:r>
              <a:rPr lang="en-US" dirty="0">
                <a:effectLst>
                  <a:outerShdw blurRad="38100" dist="38100" dir="2700000" algn="tl">
                    <a:srgbClr val="000000"/>
                  </a:outerShdw>
                </a:effectLst>
              </a:rPr>
              <a:t>So, from the Genesis account, Paul makes </a:t>
            </a:r>
            <a:r>
              <a:rPr lang="en-US" b="1" i="1" dirty="0">
                <a:effectLst>
                  <a:outerShdw blurRad="38100" dist="38100" dir="2700000" algn="tl">
                    <a:srgbClr val="000000"/>
                  </a:outerShdw>
                </a:effectLst>
              </a:rPr>
              <a:t>two</a:t>
            </a:r>
            <a:r>
              <a:rPr lang="en-US" dirty="0">
                <a:effectLst>
                  <a:outerShdw blurRad="38100" dist="38100" dir="2700000" algn="tl">
                    <a:srgbClr val="000000"/>
                  </a:outerShdw>
                </a:effectLst>
              </a:rPr>
              <a:t> observations about the two families of Abraham as illustrated by these two sons:</a:t>
            </a:r>
          </a:p>
          <a:p>
            <a:r>
              <a:rPr lang="en-US" dirty="0">
                <a:effectLst>
                  <a:outerShdw blurRad="38100" dist="38100" dir="2700000" algn="tl">
                    <a:srgbClr val="000000"/>
                  </a:outerShdw>
                </a:effectLst>
              </a:rPr>
              <a:t>Abraham’s two sons were different in </a:t>
            </a:r>
            <a:r>
              <a:rPr lang="en-US" b="1" i="1" dirty="0">
                <a:effectLst>
                  <a:outerShdw blurRad="38100" dist="38100" dir="2700000" algn="tl">
                    <a:srgbClr val="000000"/>
                  </a:outerShdw>
                </a:effectLst>
              </a:rPr>
              <a:t>origin</a:t>
            </a:r>
            <a:r>
              <a:rPr lang="en-US" dirty="0">
                <a:effectLst>
                  <a:outerShdw blurRad="38100" dist="38100" dir="2700000" algn="tl">
                    <a:srgbClr val="000000"/>
                  </a:outerShdw>
                </a:effectLst>
              </a:rPr>
              <a:t>:</a:t>
            </a:r>
          </a:p>
          <a:p>
            <a:pPr lvl="1"/>
            <a:r>
              <a:rPr lang="en-US" sz="2600" dirty="0">
                <a:effectLst>
                  <a:outerShdw blurRad="38100" dist="38100" dir="2700000" algn="tl">
                    <a:srgbClr val="000000"/>
                  </a:outerShdw>
                </a:effectLst>
              </a:rPr>
              <a:t>Ishmael was born of a </a:t>
            </a:r>
            <a:r>
              <a:rPr lang="en-US" sz="2600" b="1" i="1" dirty="0">
                <a:effectLst>
                  <a:outerShdw blurRad="38100" dist="38100" dir="2700000" algn="tl">
                    <a:srgbClr val="000000"/>
                  </a:outerShdw>
                </a:effectLst>
              </a:rPr>
              <a:t>slave</a:t>
            </a:r>
            <a:r>
              <a:rPr lang="en-US" sz="2600" dirty="0">
                <a:effectLst>
                  <a:outerShdw blurRad="38100" dist="38100" dir="2700000" algn="tl">
                    <a:srgbClr val="000000"/>
                  </a:outerShdw>
                </a:effectLst>
              </a:rPr>
              <a:t> woman</a:t>
            </a:r>
          </a:p>
          <a:p>
            <a:pPr lvl="1"/>
            <a:r>
              <a:rPr lang="en-US" sz="2600" dirty="0">
                <a:effectLst>
                  <a:outerShdw blurRad="38100" dist="38100" dir="2700000" algn="tl">
                    <a:srgbClr val="000000"/>
                  </a:outerShdw>
                </a:effectLst>
              </a:rPr>
              <a:t>Isaac was born of a </a:t>
            </a:r>
            <a:r>
              <a:rPr lang="en-US" sz="2600" b="1" i="1" dirty="0">
                <a:effectLst>
                  <a:outerShdw blurRad="38100" dist="38100" dir="2700000" algn="tl">
                    <a:srgbClr val="000000"/>
                  </a:outerShdw>
                </a:effectLst>
              </a:rPr>
              <a:t>free</a:t>
            </a:r>
            <a:r>
              <a:rPr lang="en-US" sz="2600" dirty="0">
                <a:effectLst>
                  <a:outerShdw blurRad="38100" dist="38100" dir="2700000" algn="tl">
                    <a:srgbClr val="000000"/>
                  </a:outerShdw>
                </a:effectLst>
              </a:rPr>
              <a:t> woman</a:t>
            </a:r>
          </a:p>
          <a:p>
            <a:r>
              <a:rPr lang="en-US" dirty="0">
                <a:effectLst>
                  <a:outerShdw blurRad="38100" dist="38100" dir="2700000" algn="tl">
                    <a:srgbClr val="000000"/>
                  </a:outerShdw>
                </a:effectLst>
              </a:rPr>
              <a:t>Abraham’s two sons were different in the </a:t>
            </a:r>
            <a:r>
              <a:rPr lang="en-US" b="1" i="1" dirty="0">
                <a:effectLst>
                  <a:outerShdw blurRad="38100" dist="38100" dir="2700000" algn="tl">
                    <a:srgbClr val="000000"/>
                  </a:outerShdw>
                </a:effectLst>
              </a:rPr>
              <a:t>circumstances of their birth</a:t>
            </a:r>
            <a:r>
              <a:rPr lang="en-US" dirty="0">
                <a:effectLst>
                  <a:outerShdw blurRad="38100" dist="38100" dir="2700000" algn="tl">
                    <a:srgbClr val="000000"/>
                  </a:outerShdw>
                </a:effectLst>
              </a:rPr>
              <a:t>:</a:t>
            </a:r>
          </a:p>
          <a:p>
            <a:pPr lvl="1"/>
            <a:r>
              <a:rPr lang="en-US" sz="2600" dirty="0">
                <a:effectLst>
                  <a:outerShdw blurRad="38100" dist="38100" dir="2700000" algn="tl">
                    <a:srgbClr val="000000"/>
                  </a:outerShdw>
                </a:effectLst>
              </a:rPr>
              <a:t>Ishmael was “</a:t>
            </a:r>
            <a:r>
              <a:rPr lang="en-US" sz="24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by </a:t>
            </a:r>
            <a:r>
              <a:rPr lang="en-US" sz="240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natural</a:t>
            </a:r>
            <a:r>
              <a:rPr lang="en-US" sz="24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descent</a:t>
            </a:r>
            <a:r>
              <a:rPr lang="en-US" sz="2600" dirty="0">
                <a:effectLst>
                  <a:outerShdw blurRad="38100" dist="38100" dir="2700000" algn="tl">
                    <a:srgbClr val="000000"/>
                  </a:outerShdw>
                </a:effectLst>
              </a:rPr>
              <a:t>”: there was no miracle involved his birth</a:t>
            </a:r>
          </a:p>
          <a:p>
            <a:pPr lvl="1"/>
            <a:r>
              <a:rPr lang="en-US" sz="2600" dirty="0">
                <a:effectLst>
                  <a:outerShdw blurRad="38100" dist="38100" dir="2700000" algn="tl">
                    <a:srgbClr val="000000"/>
                  </a:outerShdw>
                </a:effectLst>
              </a:rPr>
              <a:t>Isaac was “</a:t>
            </a:r>
            <a:r>
              <a:rPr lang="en-US" sz="24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was born through the </a:t>
            </a:r>
            <a:r>
              <a:rPr lang="en-US" sz="240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promise</a:t>
            </a:r>
            <a:r>
              <a:rPr lang="en-US" sz="2600" dirty="0">
                <a:effectLst>
                  <a:outerShdw blurRad="38100" dist="38100" dir="2700000" algn="tl">
                    <a:srgbClr val="000000"/>
                  </a:outerShdw>
                </a:effectLst>
              </a:rPr>
              <a:t>” – that is, the birth God had promised came about through miraculous intervention (cf. Romans 9:8)</a:t>
            </a:r>
          </a:p>
          <a:p>
            <a:endParaRPr 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819118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Rejoice O Barren Woman</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fontScale="92500"/>
          </a:bodyPr>
          <a:lstStyle/>
          <a:p>
            <a:r>
              <a:rPr lang="en-US" dirty="0">
                <a:effectLst>
                  <a:outerShdw blurRad="38100" dist="38100" dir="2700000" algn="tl">
                    <a:srgbClr val="000000"/>
                  </a:outerShdw>
                </a:effectLst>
              </a:rPr>
              <a:t>Paul then goes on to draw an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allegory</a:t>
            </a:r>
            <a:r>
              <a:rPr lang="en-US" dirty="0">
                <a:effectLst>
                  <a:outerShdw blurRad="38100" dist="38100" dir="2700000" algn="tl">
                    <a:srgbClr val="000000"/>
                  </a:outerShdw>
                </a:effectLst>
              </a:rPr>
              <a:t>” or secondary understanding from the Genesis account:</a:t>
            </a:r>
          </a:p>
          <a:p>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These things may be treated as an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allegory</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these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[two] women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represent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two covenants</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One is from Mount Sinai bearing children for slavery; this is Hagar. Now Hagar represents Mount Sinai in Arabia and corresponds to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 present Jerusalem</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she is in slavery with her children. But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 Jerusalem above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is free, and she is our mother. </a:t>
            </a:r>
            <a:r>
              <a:rPr lang="en-US" dirty="0">
                <a:effectLst>
                  <a:outerShdw blurRad="38100" dist="38100" dir="2700000" algn="tl">
                    <a:srgbClr val="000000"/>
                  </a:outerShdw>
                </a:effectLst>
              </a:rPr>
              <a:t>(Gal 4:24-26)</a:t>
            </a:r>
          </a:p>
          <a:p>
            <a:r>
              <a:rPr lang="en-US" dirty="0">
                <a:effectLst>
                  <a:outerShdw blurRad="38100" dist="38100" dir="2700000" algn="tl">
                    <a:srgbClr val="000000"/>
                  </a:outerShdw>
                </a:effectLst>
              </a:rPr>
              <a:t>In this section Paul draws a contrast between:</a:t>
            </a:r>
          </a:p>
          <a:p>
            <a:pPr lvl="1"/>
            <a:r>
              <a:rPr lang="en-US" dirty="0">
                <a:effectLst>
                  <a:outerShdw blurRad="38100" dist="38100" dir="2700000" algn="tl">
                    <a:srgbClr val="000000"/>
                  </a:outerShdw>
                </a:effectLst>
              </a:rPr>
              <a:t>Two Women</a:t>
            </a:r>
          </a:p>
          <a:p>
            <a:pPr lvl="1"/>
            <a:r>
              <a:rPr lang="en-US" dirty="0">
                <a:effectLst>
                  <a:outerShdw blurRad="38100" dist="38100" dir="2700000" algn="tl">
                    <a:srgbClr val="000000"/>
                  </a:outerShdw>
                </a:effectLst>
              </a:rPr>
              <a:t>Two Covenants</a:t>
            </a:r>
          </a:p>
          <a:p>
            <a:pPr lvl="1"/>
            <a:r>
              <a:rPr lang="en-US" dirty="0">
                <a:effectLst>
                  <a:outerShdw blurRad="38100" dist="38100" dir="2700000" algn="tl">
                    <a:srgbClr val="000000"/>
                  </a:outerShdw>
                </a:effectLst>
              </a:rPr>
              <a:t>Two Cities</a:t>
            </a:r>
          </a:p>
          <a:p>
            <a:pPr lvl="1"/>
            <a:r>
              <a:rPr lang="en-US" dirty="0">
                <a:effectLst>
                  <a:outerShdw blurRad="38100" dist="38100" dir="2700000" algn="tl">
                    <a:srgbClr val="000000"/>
                  </a:outerShdw>
                </a:effectLst>
              </a:rPr>
              <a:t>Two Sets of Children</a:t>
            </a:r>
          </a:p>
          <a:p>
            <a:pPr lvl="1"/>
            <a:endParaRPr lang="en-US" dirty="0">
              <a:effectLst>
                <a:outerShdw blurRad="38100" dist="38100" dir="2700000" algn="tl">
                  <a:srgbClr val="000000"/>
                </a:outerShdw>
              </a:effectLst>
            </a:endParaRPr>
          </a:p>
          <a:p>
            <a:endParaRPr 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4434205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Rejoice O Barren Woman</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fontScale="92500" lnSpcReduction="20000"/>
          </a:bodyPr>
          <a:lstStyle/>
          <a:p>
            <a:r>
              <a:rPr lang="en-US" dirty="0">
                <a:effectLst>
                  <a:outerShdw blurRad="38100" dist="38100" dir="2700000" algn="tl">
                    <a:srgbClr val="000000"/>
                  </a:outerShdw>
                </a:effectLst>
              </a:rPr>
              <a:t>Two Women:</a:t>
            </a:r>
          </a:p>
          <a:p>
            <a:pPr lvl="1"/>
            <a:r>
              <a:rPr lang="en-US" dirty="0">
                <a:effectLst>
                  <a:outerShdw blurRad="38100" dist="38100" dir="2700000" algn="tl">
                    <a:srgbClr val="000000"/>
                  </a:outerShdw>
                </a:effectLst>
              </a:rPr>
              <a:t>Hagar</a:t>
            </a:r>
          </a:p>
          <a:p>
            <a:pPr lvl="1"/>
            <a:r>
              <a:rPr lang="en-US" dirty="0">
                <a:effectLst>
                  <a:outerShdw blurRad="38100" dist="38100" dir="2700000" algn="tl">
                    <a:srgbClr val="000000"/>
                  </a:outerShdw>
                </a:effectLst>
              </a:rPr>
              <a:t>Sarah (not named, but is </a:t>
            </a:r>
            <a:r>
              <a:rPr lang="en-US" b="1" i="1" dirty="0">
                <a:effectLst>
                  <a:outerShdw blurRad="38100" dist="38100" dir="2700000" algn="tl">
                    <a:srgbClr val="000000"/>
                  </a:outerShdw>
                </a:effectLst>
              </a:rPr>
              <a:t>clearly</a:t>
            </a:r>
            <a:r>
              <a:rPr lang="en-US" dirty="0">
                <a:effectLst>
                  <a:outerShdw blurRad="38100" dist="38100" dir="2700000" algn="tl">
                    <a:srgbClr val="000000"/>
                  </a:outerShdw>
                </a:effectLst>
              </a:rPr>
              <a:t> implied)</a:t>
            </a:r>
          </a:p>
          <a:p>
            <a:r>
              <a:rPr lang="en-US" dirty="0">
                <a:effectLst>
                  <a:outerShdw blurRad="38100" dist="38100" dir="2700000" algn="tl">
                    <a:srgbClr val="000000"/>
                  </a:outerShdw>
                </a:effectLst>
              </a:rPr>
              <a:t>Two Covenants:</a:t>
            </a:r>
          </a:p>
          <a:p>
            <a:pPr lvl="1"/>
            <a:r>
              <a:rPr lang="en-US" dirty="0">
                <a:effectLst>
                  <a:outerShdw blurRad="38100" dist="38100" dir="2700000" algn="tl">
                    <a:srgbClr val="000000"/>
                  </a:outerShdw>
                </a:effectLst>
              </a:rPr>
              <a:t>The Old Covenant made at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Mount Sinai </a:t>
            </a:r>
            <a:r>
              <a:rPr lang="en-US" dirty="0">
                <a:effectLst>
                  <a:outerShdw blurRad="38100" dist="38100" dir="2700000" algn="tl">
                    <a:srgbClr val="000000"/>
                  </a:outerShdw>
                </a:effectLst>
              </a:rPr>
              <a:t>” (cf. 2Cor 3:6-14; Hebrews 7-10) </a:t>
            </a:r>
          </a:p>
          <a:p>
            <a:pPr lvl="1"/>
            <a:r>
              <a:rPr lang="en-US" dirty="0">
                <a:effectLst>
                  <a:outerShdw blurRad="38100" dist="38100" dir="2700000" algn="tl">
                    <a:srgbClr val="000000"/>
                  </a:outerShdw>
                </a:effectLst>
              </a:rPr>
              <a:t>The New Covenant – not named here, but implied (cf. Jer 31:31; Luke 22:20; 2Cor 3:6; Heb 8:8; 9:15; 12:24)</a:t>
            </a:r>
          </a:p>
          <a:p>
            <a:r>
              <a:rPr lang="en-US" dirty="0">
                <a:effectLst>
                  <a:outerShdw blurRad="38100" dist="38100" dir="2700000" algn="tl">
                    <a:srgbClr val="000000"/>
                  </a:outerShdw>
                </a:effectLst>
              </a:rPr>
              <a:t>Two Cities:</a:t>
            </a:r>
          </a:p>
          <a:p>
            <a:pPr lvl="1"/>
            <a:r>
              <a:rPr lang="en-US" dirty="0">
                <a:effectLst>
                  <a:outerShdw blurRad="38100" dist="38100" dir="2700000" algn="tl">
                    <a:srgbClr val="000000"/>
                  </a:outerShdw>
                </a:effectLst>
              </a:rPr>
              <a:t>“</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present Jerusalem</a:t>
            </a:r>
            <a:r>
              <a:rPr lang="en-US" dirty="0">
                <a:effectLst>
                  <a:outerShdw blurRad="38100" dist="38100" dir="2700000" algn="tl">
                    <a:srgbClr val="000000"/>
                  </a:outerShdw>
                </a:effectLst>
              </a:rPr>
              <a:t>” (= the center of Judaism in Paul’s day) </a:t>
            </a:r>
          </a:p>
          <a:p>
            <a:pPr lvl="1"/>
            <a:r>
              <a:rPr lang="en-US" dirty="0">
                <a:effectLst>
                  <a:outerShdw blurRad="38100" dist="38100" dir="2700000" algn="tl">
                    <a:srgbClr val="000000"/>
                  </a:outerShdw>
                </a:effectLst>
              </a:rPr>
              <a:t>“</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Jerusalem above</a:t>
            </a:r>
            <a:r>
              <a:rPr lang="en-US" dirty="0">
                <a:effectLst>
                  <a:outerShdw blurRad="38100" dist="38100" dir="2700000" algn="tl">
                    <a:srgbClr val="000000"/>
                  </a:outerShdw>
                </a:effectLst>
              </a:rPr>
              <a:t>” (= the heavenly Jerusalem, cf. Heb 12:22; Rev 3:12; 21:2,10)</a:t>
            </a:r>
          </a:p>
          <a:p>
            <a:r>
              <a:rPr lang="en-US" dirty="0">
                <a:effectLst>
                  <a:outerShdw blurRad="38100" dist="38100" dir="2700000" algn="tl">
                    <a:srgbClr val="000000"/>
                  </a:outerShdw>
                </a:effectLst>
              </a:rPr>
              <a:t>Two Sets of Children:</a:t>
            </a:r>
          </a:p>
          <a:p>
            <a:pPr lvl="1"/>
            <a:r>
              <a:rPr lang="en-US" dirty="0">
                <a:effectLst>
                  <a:outerShdw blurRad="38100" dist="38100" dir="2700000" algn="tl">
                    <a:srgbClr val="000000"/>
                  </a:outerShdw>
                </a:effectLst>
              </a:rPr>
              <a:t>Those children who are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 slavery</a:t>
            </a:r>
            <a:r>
              <a:rPr lang="en-US" dirty="0">
                <a:effectLst>
                  <a:outerShdw blurRad="38100" dist="38100" dir="2700000" algn="tl">
                    <a:srgbClr val="000000"/>
                  </a:outerShdw>
                </a:effectLst>
              </a:rPr>
              <a:t>” (= the Jews in Paul’s day who are enslaved to the Law ) </a:t>
            </a:r>
          </a:p>
          <a:p>
            <a:pPr lvl="1"/>
            <a:r>
              <a:rPr lang="en-US" dirty="0">
                <a:effectLst>
                  <a:outerShdw blurRad="38100" dist="38100" dir="2700000" algn="tl">
                    <a:srgbClr val="000000"/>
                  </a:outerShdw>
                </a:effectLst>
              </a:rPr>
              <a:t>Those children who are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free</a:t>
            </a:r>
            <a:r>
              <a:rPr lang="en-US" dirty="0">
                <a:effectLst>
                  <a:outerShdw blurRad="38100" dist="38100" dir="2700000" algn="tl">
                    <a:srgbClr val="000000"/>
                  </a:outerShdw>
                </a:effectLst>
              </a:rPr>
              <a:t>” (= Christians like Paul and the Galatians who are free from the Law)</a:t>
            </a:r>
          </a:p>
          <a:p>
            <a:pPr lvl="1"/>
            <a:endParaRPr lang="en-US" dirty="0">
              <a:effectLst>
                <a:outerShdw blurRad="38100" dist="38100" dir="2700000" algn="tl">
                  <a:srgbClr val="000000"/>
                </a:outerShdw>
              </a:effectLst>
            </a:endParaRPr>
          </a:p>
          <a:p>
            <a:endParaRPr 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2532228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3">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 calcmode="lin" valueType="num">
                                      <p:cBhvr>
                                        <p:cTn id="7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Rejoice O Barren Woman</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fontScale="92500" lnSpcReduction="20000"/>
          </a:bodyPr>
          <a:lstStyle/>
          <a:p>
            <a:r>
              <a:rPr lang="en-US" dirty="0">
                <a:effectLst>
                  <a:outerShdw blurRad="38100" dist="38100" dir="2700000" algn="tl">
                    <a:srgbClr val="000000"/>
                  </a:outerShdw>
                </a:effectLst>
              </a:rPr>
              <a:t>With this allegory as background, Paul then gives his citation of Isaiah 54:1:</a:t>
            </a:r>
          </a:p>
          <a:p>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For it is written: “Rejoice, O barren woman who does not bear children; break forth and shout, you who have no birth pains, because the children of the desolate woman are more numerous than those of the woman who has a husband.”</a:t>
            </a:r>
          </a:p>
          <a:p>
            <a:r>
              <a:rPr lang="en-US" dirty="0">
                <a:effectLst>
                  <a:outerShdw blurRad="38100" dist="38100" dir="2700000" algn="tl">
                    <a:srgbClr val="000000"/>
                  </a:outerShdw>
                </a:effectLst>
              </a:rPr>
              <a:t>This quotation from Isaiah picks up the idea of motherhood which was introduced in the preceding verse.</a:t>
            </a:r>
          </a:p>
          <a:p>
            <a:r>
              <a:rPr lang="en-US" dirty="0">
                <a:effectLst>
                  <a:outerShdw blurRad="38100" dist="38100" dir="2700000" algn="tl">
                    <a:srgbClr val="000000"/>
                  </a:outerShdw>
                </a:effectLst>
              </a:rPr>
              <a:t>The barren woman corresponds to Sarah, who had no child until late in her life. </a:t>
            </a:r>
          </a:p>
          <a:p>
            <a:r>
              <a:rPr lang="en-US" dirty="0">
                <a:effectLst>
                  <a:outerShdw blurRad="38100" dist="38100" dir="2700000" algn="tl">
                    <a:srgbClr val="000000"/>
                  </a:outerShdw>
                </a:effectLst>
              </a:rPr>
              <a:t>The woman who “</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has a husband</a:t>
            </a:r>
            <a:r>
              <a:rPr lang="en-US" dirty="0">
                <a:effectLst>
                  <a:outerShdw blurRad="38100" dist="38100" dir="2700000" algn="tl">
                    <a:srgbClr val="000000"/>
                  </a:outerShdw>
                </a:effectLst>
              </a:rPr>
              <a:t>” (by whom she has children) corresponds to Hagar.</a:t>
            </a:r>
          </a:p>
          <a:p>
            <a:r>
              <a:rPr lang="en-US" dirty="0">
                <a:effectLst>
                  <a:outerShdw blurRad="38100" dist="38100" dir="2700000" algn="tl">
                    <a:srgbClr val="000000"/>
                  </a:outerShdw>
                </a:effectLst>
              </a:rPr>
              <a:t>The point of the quotation is that Sarah, though barren most of her life, finally became (through Isaac) the mother of more children than Hagar.</a:t>
            </a:r>
          </a:p>
          <a:p>
            <a:endParaRPr 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307272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Rejoice O Barren Woman</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a:bodyPr>
          <a:lstStyle/>
          <a:p>
            <a:r>
              <a:rPr lang="en-US" dirty="0">
                <a:effectLst>
                  <a:outerShdw blurRad="38100" dist="38100" dir="2700000" algn="tl">
                    <a:srgbClr val="000000"/>
                  </a:outerShdw>
                </a:effectLst>
              </a:rPr>
              <a:t>Applied spiritually, it means that in Paul’s day the Christian community (symbolized by Sarah) was small and did not have the size and strength that Judaism (symbolized by Hagar) had. </a:t>
            </a:r>
          </a:p>
          <a:p>
            <a:r>
              <a:rPr lang="en-US" dirty="0">
                <a:effectLst>
                  <a:outerShdw blurRad="38100" dist="38100" dir="2700000" algn="tl">
                    <a:srgbClr val="000000"/>
                  </a:outerShdw>
                </a:effectLst>
              </a:rPr>
              <a:t>But it was destined for greater fruitfulness and glory in the future.</a:t>
            </a:r>
          </a:p>
        </p:txBody>
      </p:sp>
    </p:spTree>
    <p:extLst>
      <p:ext uri="{BB962C8B-B14F-4D97-AF65-F5344CB8AC3E}">
        <p14:creationId xmlns:p14="http://schemas.microsoft.com/office/powerpoint/2010/main" val="19012293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marL="0" indent="0">
              <a:buNone/>
            </a:pPr>
            <a:r>
              <a:rPr lang="en-US" sz="3600" dirty="0">
                <a:effectLst>
                  <a:outerShdw blurRad="38100" dist="38100" dir="2700000" algn="tl">
                    <a:srgbClr val="000000"/>
                  </a:outerShdw>
                </a:effectLst>
              </a:rPr>
              <a:t>I plan to begin looking at a section entitled “</a:t>
            </a:r>
            <a:r>
              <a:rPr lang="en-US" sz="3600" b="1" dirty="0">
                <a:effectLst>
                  <a:outerShdw blurRad="38100" dist="38100" dir="2700000" algn="tl">
                    <a:srgbClr val="000000"/>
                  </a:outerShdw>
                </a:effectLst>
              </a:rPr>
              <a:t>A City Restored</a:t>
            </a:r>
            <a:r>
              <a:rPr lang="en-US" sz="3600" dirty="0">
                <a:effectLst>
                  <a:outerShdw blurRad="38100" dist="38100" dir="2700000" algn="tl">
                    <a:srgbClr val="000000"/>
                  </a:outerShdw>
                </a:effectLst>
              </a:rPr>
              <a:t>” (</a:t>
            </a:r>
            <a:r>
              <a:rPr lang="en-US" sz="3600" dirty="0">
                <a:solidFill>
                  <a:srgbClr val="FFFF99"/>
                </a:solidFill>
                <a:effectLst>
                  <a:outerShdw blurRad="38100" dist="38100" dir="2700000" algn="tl">
                    <a:srgbClr val="000000"/>
                  </a:outerShdw>
                </a:effectLst>
              </a:rPr>
              <a:t>Isaiah 54:11-17</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endParaRP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46713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a:extLst>
            <a:ext uri="{FF2B5EF4-FFF2-40B4-BE49-F238E27FC236}">
              <a16:creationId xmlns:a16="http://schemas.microsoft.com/office/drawing/2014/main" id="{79502EDF-EC72-2841-839E-FC85B475E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681DCD0-DD6D-5A0E-9E18-C996D4F6BCFD}"/>
              </a:ext>
            </a:extLst>
          </p:cNvPr>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a:extLst>
              <a:ext uri="{FF2B5EF4-FFF2-40B4-BE49-F238E27FC236}">
                <a16:creationId xmlns:a16="http://schemas.microsoft.com/office/drawing/2014/main" id="{3569D963-C6CC-66F2-D601-1123CEA0E016}"/>
              </a:ext>
            </a:extLst>
          </p:cNvPr>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5958385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72586"/>
          </a:xfrm>
        </p:spPr>
        <p:txBody>
          <a:bodyPr>
            <a:noAutofit/>
          </a:bodyPr>
          <a:lstStyle/>
          <a:p>
            <a:pPr marL="0" indent="0">
              <a:buNone/>
            </a:pPr>
            <a:r>
              <a:rPr lang="en-US" sz="3600" b="1" dirty="0">
                <a:effectLst>
                  <a:outerShdw blurRad="38100" dist="38100" dir="2700000" algn="tl">
                    <a:srgbClr val="000000"/>
                  </a:outerShdw>
                </a:effectLst>
              </a:rPr>
              <a:t>Restoration and Hope for a Disgraced Woman</a:t>
            </a:r>
            <a:r>
              <a:rPr lang="en-US" sz="3600" dirty="0">
                <a:effectLst>
                  <a:outerShdw blurRad="38100" dist="38100" dir="2700000" algn="tl">
                    <a:srgbClr val="000000"/>
                  </a:outerShdw>
                </a:effectLst>
              </a:rPr>
              <a:t> (</a:t>
            </a:r>
            <a:r>
              <a:rPr lang="en-US" sz="3600" dirty="0">
                <a:solidFill>
                  <a:srgbClr val="FFFF99"/>
                </a:solidFill>
                <a:effectLst>
                  <a:outerShdw blurRad="38100" dist="38100" dir="2700000" algn="tl">
                    <a:srgbClr val="000000"/>
                  </a:outerShdw>
                </a:effectLst>
              </a:rPr>
              <a:t>Isaiah 54:1-10</a:t>
            </a:r>
            <a:r>
              <a:rPr lang="en-US" sz="36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1037013"/>
            <a:ext cx="8965276" cy="5387228"/>
          </a:xfrm>
        </p:spPr>
        <p:txBody>
          <a:bodyPr>
            <a:normAutofit lnSpcReduction="10000"/>
          </a:bodyPr>
          <a:lstStyle/>
          <a:p>
            <a:r>
              <a:rPr lang="en-US" sz="3600" dirty="0">
                <a:effectLst>
                  <a:outerShdw blurRad="38100" dist="38100" dir="2700000" algn="tl">
                    <a:srgbClr val="000000"/>
                  </a:outerShdw>
                </a:effectLst>
              </a:rPr>
              <a:t>In these climactic verses God makes it clear again that the problem being addressed in this section is not </a:t>
            </a:r>
            <a:r>
              <a:rPr lang="en-US" sz="3600" b="1" i="1" dirty="0">
                <a:effectLst>
                  <a:outerShdw blurRad="38100" dist="38100" dir="2700000" algn="tl">
                    <a:srgbClr val="000000"/>
                  </a:outerShdw>
                </a:effectLst>
              </a:rPr>
              <a:t>primarily</a:t>
            </a:r>
            <a:r>
              <a:rPr lang="en-US" sz="3600" dirty="0">
                <a:effectLst>
                  <a:outerShdw blurRad="38100" dist="38100" dir="2700000" algn="tl">
                    <a:srgbClr val="000000"/>
                  </a:outerShdw>
                </a:effectLst>
              </a:rPr>
              <a:t> captivity in Babylon, but </a:t>
            </a:r>
            <a:r>
              <a:rPr lang="en-US" sz="3600" b="1" i="1" dirty="0">
                <a:effectLst>
                  <a:outerShdw blurRad="38100" dist="38100" dir="2700000" algn="tl">
                    <a:srgbClr val="000000"/>
                  </a:outerShdw>
                </a:effectLst>
              </a:rPr>
              <a:t>alienation</a:t>
            </a:r>
            <a:r>
              <a:rPr lang="en-US" sz="3600" dirty="0">
                <a:effectLst>
                  <a:outerShdw blurRad="38100" dist="38100" dir="2700000" algn="tl">
                    <a:srgbClr val="000000"/>
                  </a:outerShdw>
                </a:effectLst>
              </a:rPr>
              <a:t> from his presence. </a:t>
            </a:r>
          </a:p>
          <a:p>
            <a:r>
              <a:rPr lang="en-US" sz="3600" dirty="0">
                <a:effectLst>
                  <a:outerShdw blurRad="38100" dist="38100" dir="2700000" algn="tl">
                    <a:srgbClr val="000000"/>
                  </a:outerShdw>
                </a:effectLst>
              </a:rPr>
              <a:t>He goes on to tell us that his “unfailing love” and “his covenant of peace” are forever. </a:t>
            </a:r>
          </a:p>
          <a:p>
            <a:r>
              <a:rPr lang="en-US" sz="3600" dirty="0">
                <a:effectLst>
                  <a:outerShdw blurRad="38100" dist="38100" dir="2700000" algn="tl">
                    <a:srgbClr val="000000"/>
                  </a:outerShdw>
                </a:effectLst>
              </a:rPr>
              <a:t>This does not mean that Israel will no longer be subject to condemnation and punishment, as later history shows. </a:t>
            </a:r>
          </a:p>
          <a:p>
            <a:r>
              <a:rPr lang="en-US" sz="3600" dirty="0">
                <a:effectLst>
                  <a:outerShdw blurRad="38100" dist="38100" dir="2700000" algn="tl">
                    <a:srgbClr val="000000"/>
                  </a:outerShdw>
                </a:effectLst>
              </a:rPr>
              <a:t>What it </a:t>
            </a:r>
            <a:r>
              <a:rPr lang="en-US" sz="3600" b="1" i="1" dirty="0">
                <a:effectLst>
                  <a:outerShdw blurRad="38100" dist="38100" dir="2700000" algn="tl">
                    <a:srgbClr val="000000"/>
                  </a:outerShdw>
                </a:effectLst>
              </a:rPr>
              <a:t>does</a:t>
            </a:r>
            <a:r>
              <a:rPr lang="en-US" sz="3600" dirty="0">
                <a:effectLst>
                  <a:outerShdw blurRad="38100" dist="38100" dir="2700000" algn="tl">
                    <a:srgbClr val="000000"/>
                  </a:outerShdw>
                </a:effectLst>
              </a:rPr>
              <a:t> mean is that God has now </a:t>
            </a:r>
            <a:r>
              <a:rPr lang="en-US" sz="3600" b="1" i="1" dirty="0">
                <a:effectLst>
                  <a:outerShdw blurRad="38100" dist="38100" dir="2700000" algn="tl">
                    <a:srgbClr val="000000"/>
                  </a:outerShdw>
                </a:effectLst>
              </a:rPr>
              <a:t>reconciled</a:t>
            </a:r>
            <a:r>
              <a:rPr lang="en-US" sz="3600" dirty="0">
                <a:effectLst>
                  <a:outerShdw blurRad="38100" dist="38100" dir="2700000" algn="tl">
                    <a:srgbClr val="000000"/>
                  </a:outerShdw>
                </a:effectLst>
              </a:rPr>
              <a:t> his people </a:t>
            </a:r>
            <a:r>
              <a:rPr lang="en-US" sz="3600" b="1" i="1" dirty="0">
                <a:effectLst>
                  <a:outerShdw blurRad="38100" dist="38100" dir="2700000" algn="tl">
                    <a:srgbClr val="000000"/>
                  </a:outerShdw>
                </a:effectLst>
              </a:rPr>
              <a:t>to himself</a:t>
            </a:r>
            <a:r>
              <a:rPr lang="en-US" sz="3600"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Oswalt, John . </a:t>
            </a:r>
            <a:r>
              <a:rPr lang="en-US" i="1" dirty="0">
                <a:solidFill>
                  <a:prstClr val="white"/>
                </a:solidFill>
                <a:effectLst>
                  <a:outerShdw blurRad="38100" dist="38100" dir="2700000" algn="tl">
                    <a:srgbClr val="000000"/>
                  </a:outerShdw>
                </a:effectLst>
              </a:rPr>
              <a:t>Isaiah (The NIV Application Commentary) </a:t>
            </a:r>
            <a:r>
              <a:rPr lang="en-US" dirty="0">
                <a:solidFill>
                  <a:prstClr val="white"/>
                </a:solidFill>
                <a:effectLst>
                  <a:outerShdw blurRad="38100" dist="38100" dir="2700000" algn="tl">
                    <a:srgbClr val="000000"/>
                  </a:outerShdw>
                </a:effectLst>
              </a:rPr>
              <a:t>(p. 595)</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41560788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92500" lnSpcReduction="20000"/>
          </a:bodyPr>
          <a:lstStyle/>
          <a:p>
            <a:r>
              <a:rPr lang="en-US" sz="4000" dirty="0"/>
              <a:t>Our text today describes the people of God in a disgraced and barren condition being commanded to “shout for joy” because of the future hope that they now have as a result of the servant’s work on their behalf.</a:t>
            </a:r>
          </a:p>
          <a:p>
            <a:r>
              <a:rPr lang="en-US" sz="4000" dirty="0"/>
              <a:t>As the people of God today living in a fallen world and in a nation that seems to be turning away from God more and more, is there a lesson here for </a:t>
            </a:r>
            <a:r>
              <a:rPr lang="en-US" sz="4000" b="1" i="1" dirty="0"/>
              <a:t>us</a:t>
            </a:r>
            <a:r>
              <a:rPr lang="en-US" sz="4000" dirty="0"/>
              <a:t>?</a:t>
            </a:r>
          </a:p>
          <a:p>
            <a:r>
              <a:rPr lang="en-US" sz="4000" dirty="0"/>
              <a:t>Do we have reason to be </a:t>
            </a:r>
            <a:r>
              <a:rPr lang="en-US" sz="4000" b="1" i="1" dirty="0"/>
              <a:t>optimistic</a:t>
            </a:r>
            <a:r>
              <a:rPr lang="en-US" sz="4000" dirty="0"/>
              <a:t>, though the world around us seems to be collapsing?</a:t>
            </a:r>
          </a:p>
          <a:p>
            <a:endParaRPr lang="en-US" sz="3600" dirty="0"/>
          </a:p>
          <a:p>
            <a:endParaRPr lang="en-US" sz="4000" dirty="0"/>
          </a:p>
          <a:p>
            <a:endParaRPr lang="en-US" sz="4000" dirty="0"/>
          </a:p>
          <a:p>
            <a:endParaRPr lang="en-US" sz="4000" dirty="0"/>
          </a:p>
        </p:txBody>
      </p:sp>
    </p:spTree>
    <p:extLst>
      <p:ext uri="{BB962C8B-B14F-4D97-AF65-F5344CB8AC3E}">
        <p14:creationId xmlns:p14="http://schemas.microsoft.com/office/powerpoint/2010/main" val="22227217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a:bodyPr>
          <a:lstStyle/>
          <a:p>
            <a:r>
              <a:rPr lang="en-US" sz="4000" dirty="0"/>
              <a:t>There are many believers today, even conservative, orthodox believers in the Reformed camp, that believe we are in some way still under the Law of Moses.</a:t>
            </a:r>
          </a:p>
          <a:p>
            <a:r>
              <a:rPr lang="en-US" sz="4000" dirty="0"/>
              <a:t>And yet the Apostle Paul in his citation of Isaiah 54:1 in Galatians 4:27, stresses the fact that New Covenant believers are no longer under the Law of Moses.</a:t>
            </a:r>
          </a:p>
          <a:p>
            <a:r>
              <a:rPr lang="en-US" sz="4000" dirty="0"/>
              <a:t>Can we learn something from this?</a:t>
            </a:r>
          </a:p>
          <a:p>
            <a:endParaRPr lang="en-US" sz="3600" dirty="0"/>
          </a:p>
          <a:p>
            <a:endParaRPr lang="en-US" sz="4000" dirty="0"/>
          </a:p>
          <a:p>
            <a:endParaRPr lang="en-US" sz="4000" dirty="0"/>
          </a:p>
          <a:p>
            <a:endParaRPr lang="en-US" sz="4000" dirty="0"/>
          </a:p>
        </p:txBody>
      </p:sp>
    </p:spTree>
    <p:extLst>
      <p:ext uri="{BB962C8B-B14F-4D97-AF65-F5344CB8AC3E}">
        <p14:creationId xmlns:p14="http://schemas.microsoft.com/office/powerpoint/2010/main" val="25172350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72586"/>
          </a:xfrm>
        </p:spPr>
        <p:txBody>
          <a:bodyPr>
            <a:noAutofit/>
          </a:bodyPr>
          <a:lstStyle/>
          <a:p>
            <a:pPr marL="0" indent="0">
              <a:buNone/>
            </a:pPr>
            <a:r>
              <a:rPr lang="en-US" sz="3600" b="1" dirty="0">
                <a:effectLst>
                  <a:outerShdw blurRad="38100" dist="38100" dir="2700000" algn="tl">
                    <a:srgbClr val="000000"/>
                  </a:outerShdw>
                </a:effectLst>
              </a:rPr>
              <a:t>Restoration and Hope for a Disgraced Woman</a:t>
            </a:r>
            <a:r>
              <a:rPr lang="en-US" sz="3600" dirty="0">
                <a:effectLst>
                  <a:outerShdw blurRad="38100" dist="38100" dir="2700000" algn="tl">
                    <a:srgbClr val="000000"/>
                  </a:outerShdw>
                </a:effectLst>
              </a:rPr>
              <a:t> (</a:t>
            </a:r>
            <a:r>
              <a:rPr lang="en-US" sz="3600" dirty="0">
                <a:solidFill>
                  <a:srgbClr val="FFFF99"/>
                </a:solidFill>
                <a:effectLst>
                  <a:outerShdw blurRad="38100" dist="38100" dir="2700000" algn="tl">
                    <a:srgbClr val="000000"/>
                  </a:outerShdw>
                </a:effectLst>
              </a:rPr>
              <a:t>Isaiah 54:1-10</a:t>
            </a:r>
            <a:r>
              <a:rPr lang="en-US" sz="36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1059873"/>
            <a:ext cx="8965276" cy="5286894"/>
          </a:xfrm>
        </p:spPr>
        <p:txBody>
          <a:bodyPr>
            <a:normAutofit lnSpcReduction="10000"/>
          </a:bodyPr>
          <a:lstStyle/>
          <a:p>
            <a:r>
              <a:rPr lang="en-US" sz="3600" dirty="0">
                <a:effectLst>
                  <a:outerShdw blurRad="38100" dist="38100" dir="2700000" algn="tl">
                    <a:srgbClr val="000000"/>
                  </a:outerShdw>
                </a:effectLst>
              </a:rPr>
              <a:t>That which was necessary to satisfy the righteous anger of God at human sin has been taken care of, and so God can now proclaim that there is no longer </a:t>
            </a:r>
            <a:r>
              <a:rPr lang="en-US" sz="3600" b="1" i="1" dirty="0">
                <a:effectLst>
                  <a:outerShdw blurRad="38100" dist="38100" dir="2700000" algn="tl">
                    <a:srgbClr val="000000"/>
                  </a:outerShdw>
                </a:effectLst>
              </a:rPr>
              <a:t>any</a:t>
            </a:r>
            <a:r>
              <a:rPr lang="en-US" sz="3600" dirty="0">
                <a:effectLst>
                  <a:outerShdw blurRad="38100" dist="38100" dir="2700000" algn="tl">
                    <a:srgbClr val="000000"/>
                  </a:outerShdw>
                </a:effectLst>
              </a:rPr>
              <a:t> barrier to his people experiencing reconciliation to himself. </a:t>
            </a:r>
          </a:p>
          <a:p>
            <a:r>
              <a:rPr lang="en-US" sz="3600" dirty="0">
                <a:effectLst>
                  <a:outerShdw blurRad="38100" dist="38100" dir="2700000" algn="tl">
                    <a:srgbClr val="000000"/>
                  </a:outerShdw>
                </a:effectLst>
              </a:rPr>
              <a:t>The suffering of the servant for the sins of others described in the section we looked at last week (Isaiah 52:13 – 53:12) is the </a:t>
            </a:r>
            <a:r>
              <a:rPr lang="en-US" sz="3600" b="1" i="1" dirty="0">
                <a:effectLst>
                  <a:outerShdw blurRad="38100" dist="38100" dir="2700000" algn="tl">
                    <a:srgbClr val="000000"/>
                  </a:outerShdw>
                </a:effectLst>
              </a:rPr>
              <a:t>means</a:t>
            </a:r>
            <a:r>
              <a:rPr lang="en-US" sz="3600" dirty="0">
                <a:effectLst>
                  <a:outerShdw blurRad="38100" dist="38100" dir="2700000" algn="tl">
                    <a:srgbClr val="000000"/>
                  </a:outerShdw>
                </a:effectLst>
              </a:rPr>
              <a:t> by which this reconciliation was achieved.</a:t>
            </a:r>
          </a:p>
          <a:p>
            <a:r>
              <a:rPr lang="en-US" sz="3600" dirty="0">
                <a:effectLst>
                  <a:outerShdw blurRad="38100" dist="38100" dir="2700000" algn="tl">
                    <a:srgbClr val="000000"/>
                  </a:outerShdw>
                </a:effectLst>
              </a:rPr>
              <a:t>As a result of his work, God’s people need never be separated from him again.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Oswalt, John . </a:t>
            </a:r>
            <a:r>
              <a:rPr lang="en-US" i="1" dirty="0">
                <a:solidFill>
                  <a:prstClr val="white"/>
                </a:solidFill>
                <a:effectLst>
                  <a:outerShdw blurRad="38100" dist="38100" dir="2700000" algn="tl">
                    <a:srgbClr val="000000"/>
                  </a:outerShdw>
                </a:effectLst>
              </a:rPr>
              <a:t>Isaiah (The NIV Application Commentary) </a:t>
            </a:r>
            <a:r>
              <a:rPr lang="en-US" dirty="0">
                <a:solidFill>
                  <a:prstClr val="white"/>
                </a:solidFill>
                <a:effectLst>
                  <a:outerShdw blurRad="38100" dist="38100" dir="2700000" algn="tl">
                    <a:srgbClr val="000000"/>
                  </a:outerShdw>
                </a:effectLst>
              </a:rPr>
              <a:t>(p. 595)</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2986673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72586"/>
          </a:xfrm>
        </p:spPr>
        <p:txBody>
          <a:bodyPr>
            <a:noAutofit/>
          </a:bodyPr>
          <a:lstStyle/>
          <a:p>
            <a:pPr marL="0" indent="0">
              <a:buNone/>
            </a:pPr>
            <a:r>
              <a:rPr lang="en-US" sz="3600" b="1" dirty="0">
                <a:effectLst>
                  <a:outerShdw blurRad="38100" dist="38100" dir="2700000" algn="tl">
                    <a:srgbClr val="000000"/>
                  </a:outerShdw>
                </a:effectLst>
              </a:rPr>
              <a:t>Restoration and Hope for a Disgraced Woman</a:t>
            </a:r>
            <a:r>
              <a:rPr lang="en-US" sz="3600" dirty="0">
                <a:effectLst>
                  <a:outerShdw blurRad="38100" dist="38100" dir="2700000" algn="tl">
                    <a:srgbClr val="000000"/>
                  </a:outerShdw>
                </a:effectLst>
              </a:rPr>
              <a:t> (</a:t>
            </a:r>
            <a:r>
              <a:rPr lang="en-US" sz="3600" dirty="0">
                <a:solidFill>
                  <a:srgbClr val="FFFF99"/>
                </a:solidFill>
                <a:effectLst>
                  <a:outerShdw blurRad="38100" dist="38100" dir="2700000" algn="tl">
                    <a:srgbClr val="000000"/>
                  </a:outerShdw>
                </a:effectLst>
              </a:rPr>
              <a:t>Isaiah 54:1-10</a:t>
            </a:r>
            <a:r>
              <a:rPr lang="en-US" sz="36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1059873"/>
            <a:ext cx="8965276" cy="5286894"/>
          </a:xfrm>
        </p:spPr>
        <p:txBody>
          <a:bodyPr>
            <a:normAutofit/>
          </a:bodyPr>
          <a:lstStyle/>
          <a:p>
            <a:r>
              <a:rPr lang="en-US" sz="4000" dirty="0">
                <a:effectLst>
                  <a:outerShdw blurRad="38100" dist="38100" dir="2700000" algn="tl">
                    <a:srgbClr val="000000"/>
                  </a:outerShdw>
                </a:effectLst>
              </a:rPr>
              <a:t>In these ten verses, God speaks to Israel using the metaphor of </a:t>
            </a:r>
            <a:r>
              <a:rPr lang="en-US" sz="3600" dirty="0">
                <a:effectLst>
                  <a:outerShdw blurRad="38100" dist="38100" dir="2700000" algn="tl">
                    <a:srgbClr val="000000"/>
                  </a:outerShdw>
                </a:effectLst>
              </a:rPr>
              <a:t>a disgraced woman. She is described as:</a:t>
            </a:r>
          </a:p>
          <a:p>
            <a:pPr lvl="1"/>
            <a:r>
              <a:rPr lang="en-US" sz="3200" dirty="0">
                <a:effectLst>
                  <a:outerShdw blurRad="38100" dist="38100" dir="2700000" algn="tl">
                    <a:srgbClr val="000000"/>
                  </a:outerShdw>
                </a:effectLst>
              </a:rPr>
              <a:t>A Barren Woman (vv. 1-3)</a:t>
            </a:r>
          </a:p>
          <a:p>
            <a:pPr lvl="1"/>
            <a:r>
              <a:rPr lang="en-US" sz="3200" dirty="0">
                <a:effectLst>
                  <a:outerShdw blurRad="38100" dist="38100" dir="2700000" algn="tl">
                    <a:srgbClr val="000000"/>
                  </a:outerShdw>
                </a:effectLst>
              </a:rPr>
              <a:t>A Widow (vv. 4-5)</a:t>
            </a:r>
          </a:p>
          <a:p>
            <a:pPr lvl="1"/>
            <a:r>
              <a:rPr lang="en-US" sz="3200" dirty="0">
                <a:effectLst>
                  <a:outerShdw blurRad="38100" dist="38100" dir="2700000" algn="tl">
                    <a:srgbClr val="000000"/>
                  </a:outerShdw>
                </a:effectLst>
              </a:rPr>
              <a:t>A Divorced Woman (vv. 6-8)</a:t>
            </a:r>
          </a:p>
          <a:p>
            <a:r>
              <a:rPr lang="en-US" sz="3600" dirty="0">
                <a:effectLst>
                  <a:outerShdw blurRad="38100" dist="38100" dir="2700000" algn="tl">
                    <a:srgbClr val="000000"/>
                  </a:outerShdw>
                </a:effectLst>
              </a:rPr>
              <a:t>To each of these, God promises restoration and hope, and his promises are brought to a </a:t>
            </a:r>
            <a:r>
              <a:rPr lang="en-US" sz="3600" b="1" i="1" dirty="0">
                <a:effectLst>
                  <a:outerShdw blurRad="38100" dist="38100" dir="2700000" algn="tl">
                    <a:srgbClr val="000000"/>
                  </a:outerShdw>
                </a:effectLst>
              </a:rPr>
              <a:t>climax</a:t>
            </a:r>
            <a:r>
              <a:rPr lang="en-US" sz="3600" dirty="0">
                <a:effectLst>
                  <a:outerShdw blurRad="38100" dist="38100" dir="2700000" algn="tl">
                    <a:srgbClr val="000000"/>
                  </a:outerShdw>
                </a:effectLst>
              </a:rPr>
              <a:t> in verses 9-10.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Oswalt, John . </a:t>
            </a:r>
            <a:r>
              <a:rPr lang="en-US" i="1" dirty="0">
                <a:solidFill>
                  <a:prstClr val="white"/>
                </a:solidFill>
                <a:effectLst>
                  <a:outerShdw blurRad="38100" dist="38100" dir="2700000" algn="tl">
                    <a:srgbClr val="000000"/>
                  </a:outerShdw>
                </a:effectLst>
              </a:rPr>
              <a:t>Isaiah (The NIV Application Commentary) </a:t>
            </a:r>
            <a:r>
              <a:rPr lang="en-US" dirty="0">
                <a:solidFill>
                  <a:prstClr val="white"/>
                </a:solidFill>
                <a:effectLst>
                  <a:outerShdw blurRad="38100" dist="38100" dir="2700000" algn="tl">
                    <a:srgbClr val="000000"/>
                  </a:outerShdw>
                </a:effectLst>
              </a:rPr>
              <a:t>(p. 595)</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4279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005843"/>
          </a:xfrm>
        </p:spPr>
        <p:txBody>
          <a:bodyPr>
            <a:noAutofit/>
          </a:bodyPr>
          <a:lstStyle/>
          <a:p>
            <a:pPr marL="458788" indent="-458788"/>
            <a:r>
              <a:rPr lang="en-US" dirty="0">
                <a:effectLst>
                  <a:outerShdw blurRad="38100" dist="38100" dir="2700000" algn="tl">
                    <a:srgbClr val="000000"/>
                  </a:outerShdw>
                </a:effectLst>
              </a:rPr>
              <a:t>The Barren Woman (54:1–3)</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375756"/>
            <a:ext cx="8441574" cy="5448994"/>
          </a:xfrm>
        </p:spPr>
        <p:txBody>
          <a:bodyPr>
            <a:normAutofit lnSpcReduction="1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“Shout for joy, O barren one who has not given birth! Give a joyful shout and cry out, you who have not been in labor! For the children of the desolate one are more numerous than the children of the married woman,” says the LORD.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Make your tent larger, stretch your tent curtains farther out! Spare no effort, lengthen your ropes, and pound your stakes deep.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you will spread out to the right and to the left; your children will conquer nations and will resettle desolate cities. </a:t>
            </a:r>
          </a:p>
        </p:txBody>
      </p:sp>
    </p:spTree>
    <p:extLst>
      <p:ext uri="{BB962C8B-B14F-4D97-AF65-F5344CB8AC3E}">
        <p14:creationId xmlns:p14="http://schemas.microsoft.com/office/powerpoint/2010/main" val="30771142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 Barren Woman (54:1–3)</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4"/>
            <a:ext cx="8965276" cy="5802282"/>
          </a:xfrm>
        </p:spPr>
        <p:txBody>
          <a:bodyPr>
            <a:normAutofit fontScale="92500"/>
          </a:bodyPr>
          <a:lstStyle/>
          <a:p>
            <a:r>
              <a:rPr lang="en-US" dirty="0">
                <a:effectLst>
                  <a:outerShdw blurRad="38100" dist="38100" dir="2700000" algn="tl">
                    <a:srgbClr val="000000"/>
                  </a:outerShdw>
                </a:effectLst>
              </a:rPr>
              <a:t>While it had previously been the </a:t>
            </a:r>
            <a:r>
              <a:rPr lang="en-US" b="1" i="1" dirty="0">
                <a:effectLst>
                  <a:outerShdw blurRad="38100" dist="38100" dir="2700000" algn="tl">
                    <a:srgbClr val="000000"/>
                  </a:outerShdw>
                </a:effectLst>
              </a:rPr>
              <a:t>natural realm </a:t>
            </a:r>
            <a:r>
              <a:rPr lang="en-US" dirty="0">
                <a:effectLst>
                  <a:outerShdw blurRad="38100" dist="38100" dir="2700000" algn="tl">
                    <a:srgbClr val="000000"/>
                  </a:outerShdw>
                </a:effectLst>
              </a:rPr>
              <a:t>that burst into joyful shouts of acclamation (cf. 44:23; 49:13), </a:t>
            </a:r>
            <a:r>
              <a:rPr lang="en-US" b="1" i="1" dirty="0">
                <a:effectLst>
                  <a:outerShdw blurRad="38100" dist="38100" dir="2700000" algn="tl">
                    <a:srgbClr val="000000"/>
                  </a:outerShdw>
                </a:effectLst>
              </a:rPr>
              <a:t>now</a:t>
            </a:r>
            <a:r>
              <a:rPr lang="en-US" dirty="0">
                <a:effectLst>
                  <a:outerShdw blurRad="38100" dist="38100" dir="2700000" algn="tl">
                    <a:srgbClr val="000000"/>
                  </a:outerShdw>
                </a:effectLst>
              </a:rPr>
              <a:t> those called upon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shout for joy</a:t>
            </a:r>
            <a:r>
              <a:rPr lang="en-US" dirty="0">
                <a:effectLst>
                  <a:outerShdw blurRad="38100" dist="38100" dir="2700000" algn="tl">
                    <a:srgbClr val="000000"/>
                  </a:outerShdw>
                </a:effectLst>
              </a:rPr>
              <a:t>” are the people of Zion or the </a:t>
            </a:r>
            <a:r>
              <a:rPr lang="en-US" b="1" i="1" dirty="0">
                <a:effectLst>
                  <a:outerShdw blurRad="38100" dist="38100" dir="2700000" algn="tl">
                    <a:srgbClr val="000000"/>
                  </a:outerShdw>
                </a:effectLst>
              </a:rPr>
              <a:t>covenant community</a:t>
            </a:r>
            <a:r>
              <a:rPr lang="en-US" dirty="0">
                <a:effectLst>
                  <a:outerShdw blurRad="38100" dist="38100" dir="2700000" algn="tl">
                    <a:srgbClr val="000000"/>
                  </a:outerShdw>
                </a:effectLst>
              </a:rPr>
              <a:t>, here </a:t>
            </a:r>
            <a:r>
              <a:rPr lang="en-US" b="1" i="1" dirty="0">
                <a:effectLst>
                  <a:outerShdw blurRad="38100" dist="38100" dir="2700000" algn="tl">
                    <a:srgbClr val="000000"/>
                  </a:outerShdw>
                </a:effectLst>
              </a:rPr>
              <a:t>personified</a:t>
            </a:r>
            <a:r>
              <a:rPr lang="en-US" dirty="0">
                <a:effectLst>
                  <a:outerShdw blurRad="38100" dist="38100" dir="2700000" algn="tl">
                    <a:srgbClr val="000000"/>
                  </a:outerShdw>
                </a:effectLst>
              </a:rPr>
              <a:t> as a </a:t>
            </a:r>
            <a:r>
              <a:rPr lang="en-US" b="1" i="1" dirty="0">
                <a:effectLst>
                  <a:outerShdw blurRad="38100" dist="38100" dir="2700000" algn="tl">
                    <a:srgbClr val="000000"/>
                  </a:outerShdw>
                </a:effectLst>
              </a:rPr>
              <a:t>woman</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barren one who has not given birth</a:t>
            </a:r>
            <a:r>
              <a:rPr lang="en-US" dirty="0">
                <a:effectLst>
                  <a:outerShdw blurRad="38100" dist="38100" dir="2700000" algn="tl">
                    <a:srgbClr val="000000"/>
                  </a:outerShdw>
                </a:effectLst>
              </a:rPr>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who [has] not been in labor</a:t>
            </a:r>
            <a:r>
              <a:rPr lang="en-US" dirty="0">
                <a:effectLst>
                  <a:outerShdw blurRad="38100" dist="38100" dir="2700000" algn="tl">
                    <a:srgbClr val="000000"/>
                  </a:outerShdw>
                </a:effectLst>
              </a:rPr>
              <a:t>” are synonymous expressions to describe the woman’s </a:t>
            </a:r>
            <a:r>
              <a:rPr lang="en-US" b="1" i="1" dirty="0">
                <a:effectLst>
                  <a:outerShdw blurRad="38100" dist="38100" dir="2700000" algn="tl">
                    <a:srgbClr val="000000"/>
                  </a:outerShdw>
                </a:effectLst>
              </a:rPr>
              <a:t>childlessness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In the culture of the times a childless woman was viewed as </a:t>
            </a:r>
            <a:r>
              <a:rPr lang="en-US" b="1" i="1" dirty="0">
                <a:effectLst>
                  <a:outerShdw blurRad="38100" dist="38100" dir="2700000" algn="tl">
                    <a:srgbClr val="000000"/>
                  </a:outerShdw>
                </a:effectLst>
              </a:rPr>
              <a:t>disgraced</a:t>
            </a:r>
            <a:r>
              <a:rPr lang="en-US" dirty="0">
                <a:effectLst>
                  <a:outerShdw blurRad="38100" dist="38100" dir="2700000" algn="tl">
                    <a:srgbClr val="000000"/>
                  </a:outerShdw>
                </a:effectLst>
              </a:rPr>
              <a:t> (cf. 4:1; Luke 1:25).</a:t>
            </a:r>
          </a:p>
          <a:p>
            <a:r>
              <a:rPr lang="en-US" dirty="0">
                <a:effectLst>
                  <a:outerShdw blurRad="38100" dist="38100" dir="2700000" algn="tl">
                    <a:srgbClr val="000000"/>
                  </a:outerShdw>
                </a:effectLst>
              </a:rPr>
              <a:t>But her situation has now been changed, and she is told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shout for joy</a:t>
            </a:r>
            <a:r>
              <a:rPr lang="en-US" dirty="0">
                <a:effectLst>
                  <a:outerShdw blurRad="38100" dist="38100" dir="2700000" algn="tl">
                    <a:srgbClr val="000000"/>
                  </a:outerShdw>
                </a:effectLst>
              </a:rPr>
              <a:t>” as she recognizes the provision that the LORD, through the Servant, has made for her.</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a:defRPr/>
            </a:pPr>
            <a:r>
              <a:rPr lang="en-US" sz="1800" dirty="0">
                <a:solidFill>
                  <a:prstClr val="white"/>
                </a:solidFill>
                <a:effectLst>
                  <a:outerShdw blurRad="38100" dist="38100" dir="2700000" algn="tl">
                    <a:srgbClr val="000000"/>
                  </a:outerShdw>
                </a:effectLst>
              </a:rPr>
              <a:t>Mackay, John L. – </a:t>
            </a:r>
            <a:r>
              <a:rPr lang="en-US" sz="1800" i="1" dirty="0">
                <a:solidFill>
                  <a:prstClr val="white"/>
                </a:solidFill>
                <a:effectLst>
                  <a:outerShdw blurRad="38100" dist="38100" dir="2700000" algn="tl">
                    <a:srgbClr val="000000"/>
                  </a:outerShdw>
                </a:effectLst>
              </a:rPr>
              <a:t>A Study Commentary on Isaiah Volume 2: Chapters 40-66 </a:t>
            </a:r>
            <a:r>
              <a:rPr lang="en-US" sz="1800" dirty="0">
                <a:solidFill>
                  <a:prstClr val="white"/>
                </a:solidFill>
                <a:effectLst>
                  <a:outerShdw blurRad="38100" dist="38100" dir="2700000" algn="tl">
                    <a:srgbClr val="000000"/>
                  </a:outerShdw>
                </a:effectLst>
              </a:rPr>
              <a:t>– </a:t>
            </a:r>
            <a:r>
              <a:rPr lang="en-US" sz="1800" dirty="0">
                <a:solidFill>
                  <a:schemeClr val="bg1"/>
                </a:solidFill>
                <a:effectLst>
                  <a:outerShdw blurRad="38100" dist="38100" dir="2700000" algn="tl">
                    <a:srgbClr val="000000"/>
                  </a:outerShdw>
                </a:effectLst>
              </a:rPr>
              <a:t>pp. 369–370.</a:t>
            </a:r>
            <a:endParaRPr lang="en-US" dirty="0">
              <a:solidFill>
                <a:prstClr val="white"/>
              </a:solidFill>
              <a:effectLst>
                <a:outerShdw blurRad="38100" dist="38100" dir="2700000" algn="tl">
                  <a:srgbClr val="000000"/>
                </a:outerShdw>
              </a:effectLst>
            </a:endParaRPr>
          </a:p>
        </p:txBody>
      </p:sp>
    </p:spTree>
    <p:extLst>
      <p:ext uri="{BB962C8B-B14F-4D97-AF65-F5344CB8AC3E}">
        <p14:creationId xmlns:p14="http://schemas.microsoft.com/office/powerpoint/2010/main" val="2938674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 Barren Woman (54:1–3)</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37160" y="679857"/>
            <a:ext cx="8965276" cy="5868784"/>
          </a:xfrm>
        </p:spPr>
        <p:txBody>
          <a:bodyPr>
            <a:normAutofit fontScale="77500" lnSpcReduction="20000"/>
          </a:bodyPr>
          <a:lstStyle/>
          <a:p>
            <a:r>
              <a:rPr lang="en-US" sz="4000" dirty="0">
                <a:effectLst>
                  <a:outerShdw blurRad="38100" dist="38100" dir="2700000" algn="tl">
                    <a:srgbClr val="000000"/>
                  </a:outerShdw>
                </a:effectLst>
              </a:rPr>
              <a:t>The LORD compares </a:t>
            </a:r>
            <a:r>
              <a:rPr lang="en-US" sz="4000" b="1" i="1" dirty="0">
                <a:effectLst>
                  <a:outerShdw blurRad="38100" dist="38100" dir="2700000" algn="tl">
                    <a:srgbClr val="000000"/>
                  </a:outerShdw>
                </a:effectLst>
              </a:rPr>
              <a:t>two</a:t>
            </a:r>
            <a:r>
              <a:rPr lang="en-US" sz="4000" dirty="0">
                <a:effectLst>
                  <a:outerShdw blurRad="38100" dist="38100" dir="2700000" algn="tl">
                    <a:srgbClr val="000000"/>
                  </a:outerShdw>
                </a:effectLst>
              </a:rPr>
              <a:t> different periods of Zion’s life: </a:t>
            </a:r>
          </a:p>
          <a:p>
            <a:pPr lvl="1"/>
            <a:r>
              <a:rPr lang="en-US" sz="3600" dirty="0">
                <a:effectLst>
                  <a:outerShdw blurRad="38100" dist="38100" dir="2700000" algn="tl">
                    <a:srgbClr val="000000"/>
                  </a:outerShdw>
                </a:effectLst>
              </a:rPr>
              <a:t>As a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married woman</a:t>
            </a:r>
            <a:r>
              <a:rPr lang="en-US" sz="3600" dirty="0">
                <a:effectLst>
                  <a:outerShdw blurRad="38100" dist="38100" dir="2700000" algn="tl">
                    <a:srgbClr val="000000"/>
                  </a:outerShdw>
                </a:effectLst>
              </a:rPr>
              <a:t>” – Zion </a:t>
            </a:r>
            <a:r>
              <a:rPr lang="en-US" sz="3600" b="1" i="1" dirty="0">
                <a:effectLst>
                  <a:outerShdw blurRad="38100" dist="38100" dir="2700000" algn="tl">
                    <a:srgbClr val="000000"/>
                  </a:outerShdw>
                </a:effectLst>
              </a:rPr>
              <a:t>prior</a:t>
            </a:r>
            <a:r>
              <a:rPr lang="en-US" sz="3600" dirty="0">
                <a:effectLst>
                  <a:outerShdw blurRad="38100" dist="38100" dir="2700000" algn="tl">
                    <a:srgbClr val="000000"/>
                  </a:outerShdw>
                </a:effectLst>
              </a:rPr>
              <a:t> to exile </a:t>
            </a:r>
          </a:p>
          <a:p>
            <a:pPr lvl="1"/>
            <a:r>
              <a:rPr lang="en-US" sz="3600" dirty="0">
                <a:effectLst>
                  <a:outerShdw blurRad="38100" dist="38100" dir="2700000" algn="tl">
                    <a:srgbClr val="000000"/>
                  </a:outerShdw>
                </a:effectLst>
              </a:rPr>
              <a:t>As a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desolate</a:t>
            </a:r>
            <a:r>
              <a:rPr lang="en-US" sz="3600" dirty="0">
                <a:effectLst>
                  <a:outerShdw blurRad="38100" dist="38100" dir="2700000" algn="tl">
                    <a:srgbClr val="000000"/>
                  </a:outerShdw>
                </a:effectLst>
              </a:rPr>
              <a:t>” woman – Zion while </a:t>
            </a:r>
            <a:r>
              <a:rPr lang="en-US" sz="3600" b="1" i="1" dirty="0">
                <a:effectLst>
                  <a:outerShdw blurRad="38100" dist="38100" dir="2700000" algn="tl">
                    <a:srgbClr val="000000"/>
                  </a:outerShdw>
                </a:effectLst>
              </a:rPr>
              <a:t>in</a:t>
            </a:r>
            <a:r>
              <a:rPr lang="en-US" sz="3600" dirty="0">
                <a:effectLst>
                  <a:outerShdw blurRad="38100" dist="38100" dir="2700000" algn="tl">
                    <a:srgbClr val="000000"/>
                  </a:outerShdw>
                </a:effectLst>
              </a:rPr>
              <a:t> exile.</a:t>
            </a:r>
            <a:r>
              <a:rPr lang="en-US" sz="3600" baseline="30000" dirty="0">
                <a:solidFill>
                  <a:prstClr val="white"/>
                </a:solidFill>
                <a:effectLst>
                  <a:outerShdw blurRad="38100" dist="38100" dir="2700000" algn="tl">
                    <a:srgbClr val="000000"/>
                  </a:outerShdw>
                </a:effectLst>
              </a:rPr>
              <a:t> </a:t>
            </a:r>
            <a:r>
              <a:rPr lang="en-US" sz="3600" dirty="0">
                <a:effectLst>
                  <a:outerShdw blurRad="38100" dist="38100" dir="2700000" algn="tl">
                    <a:srgbClr val="000000"/>
                  </a:outerShdw>
                </a:effectLst>
              </a:rPr>
              <a:t> </a:t>
            </a:r>
          </a:p>
          <a:p>
            <a:r>
              <a:rPr lang="en-US" sz="4000" dirty="0">
                <a:effectLst>
                  <a:outerShdw blurRad="38100" dist="38100" dir="2700000" algn="tl">
                    <a:srgbClr val="000000"/>
                  </a:outerShdw>
                </a:effectLst>
              </a:rPr>
              <a:t>He promises that Zion will be repopulated; in fact, her inhabitants (i.e. children of the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desolate</a:t>
            </a:r>
            <a:r>
              <a:rPr lang="en-US" sz="4000" dirty="0">
                <a:effectLst>
                  <a:outerShdw blurRad="38100" dist="38100" dir="2700000" algn="tl">
                    <a:srgbClr val="000000"/>
                  </a:outerShdw>
                </a:effectLst>
              </a:rPr>
              <a:t>” woman) will (eventually) be </a:t>
            </a:r>
            <a:r>
              <a:rPr lang="en-US" sz="4000" b="1" i="1" dirty="0">
                <a:effectLst>
                  <a:outerShdw blurRad="38100" dist="38100" dir="2700000" algn="tl">
                    <a:srgbClr val="000000"/>
                  </a:outerShdw>
                </a:effectLst>
              </a:rPr>
              <a:t>more numerous </a:t>
            </a:r>
            <a:r>
              <a:rPr lang="en-US" sz="4000" dirty="0">
                <a:effectLst>
                  <a:outerShdw blurRad="38100" dist="38100" dir="2700000" algn="tl">
                    <a:srgbClr val="000000"/>
                  </a:outerShdw>
                </a:effectLst>
              </a:rPr>
              <a:t>than before.</a:t>
            </a:r>
            <a:r>
              <a:rPr lang="en-US" sz="4000" baseline="30000" dirty="0">
                <a:solidFill>
                  <a:prstClr val="white"/>
                </a:solidFill>
                <a:effectLst>
                  <a:outerShdw blurRad="38100" dist="38100" dir="2700000" algn="tl">
                    <a:srgbClr val="000000"/>
                  </a:outerShdw>
                </a:effectLst>
              </a:rPr>
              <a:t> </a:t>
            </a:r>
            <a:endParaRPr lang="en-US" sz="4000" dirty="0">
              <a:effectLst>
                <a:outerShdw blurRad="38100" dist="38100" dir="2700000" algn="tl">
                  <a:srgbClr val="000000"/>
                </a:outerShdw>
              </a:effectLst>
            </a:endParaRPr>
          </a:p>
          <a:p>
            <a:r>
              <a:rPr lang="en-US" sz="4000" dirty="0">
                <a:effectLst>
                  <a:outerShdw blurRad="38100" dist="38100" dir="2700000" algn="tl">
                    <a:srgbClr val="000000"/>
                  </a:outerShdw>
                </a:effectLst>
              </a:rPr>
              <a:t>Galatians 4:27 quotes Isaiah 54:1 and applies it to a future time of blessing under the new covenant when the new heavenly Jerusalem will be more densely populated than anything ever experienced in the old physical Jerusalem. </a:t>
            </a:r>
          </a:p>
          <a:p>
            <a:r>
              <a:rPr lang="en-US" sz="4000" dirty="0">
                <a:effectLst>
                  <a:outerShdw blurRad="38100" dist="38100" dir="2700000" algn="tl">
                    <a:srgbClr val="000000"/>
                  </a:outerShdw>
                </a:effectLst>
              </a:rPr>
              <a:t>The Babylonian exile had a </a:t>
            </a:r>
            <a:r>
              <a:rPr lang="en-US" sz="4000" b="1" i="1" dirty="0">
                <a:effectLst>
                  <a:outerShdw blurRad="38100" dist="38100" dir="2700000" algn="tl">
                    <a:srgbClr val="000000"/>
                  </a:outerShdw>
                </a:effectLst>
              </a:rPr>
              <a:t>purging</a:t>
            </a:r>
            <a:r>
              <a:rPr lang="en-US" sz="4000" dirty="0">
                <a:effectLst>
                  <a:outerShdw blurRad="38100" dist="38100" dir="2700000" algn="tl">
                    <a:srgbClr val="000000"/>
                  </a:outerShdw>
                </a:effectLst>
              </a:rPr>
              <a:t> effect, allowing God to bring a </a:t>
            </a:r>
            <a:r>
              <a:rPr lang="en-US" sz="4000" b="1" i="1" dirty="0">
                <a:effectLst>
                  <a:outerShdw blurRad="38100" dist="38100" dir="2700000" algn="tl">
                    <a:srgbClr val="000000"/>
                  </a:outerShdw>
                </a:effectLst>
              </a:rPr>
              <a:t>believing remnant </a:t>
            </a:r>
            <a:r>
              <a:rPr lang="en-US" sz="4000" dirty="0">
                <a:effectLst>
                  <a:outerShdw blurRad="38100" dist="38100" dir="2700000" algn="tl">
                    <a:srgbClr val="000000"/>
                  </a:outerShdw>
                </a:effectLst>
              </a:rPr>
              <a:t>back to Zion. </a:t>
            </a:r>
          </a:p>
          <a:p>
            <a:r>
              <a:rPr lang="en-US" sz="4000" dirty="0">
                <a:effectLst>
                  <a:outerShdw blurRad="38100" dist="38100" dir="2700000" algn="tl">
                    <a:srgbClr val="000000"/>
                  </a:outerShdw>
                </a:effectLst>
              </a:rPr>
              <a:t>This serves as a </a:t>
            </a:r>
            <a:r>
              <a:rPr lang="en-US" sz="4000" b="1" i="1" dirty="0">
                <a:effectLst>
                  <a:outerShdw blurRad="38100" dist="38100" dir="2700000" algn="tl">
                    <a:srgbClr val="000000"/>
                  </a:outerShdw>
                </a:effectLst>
              </a:rPr>
              <a:t>picture</a:t>
            </a:r>
            <a:r>
              <a:rPr lang="en-US" sz="4000" dirty="0">
                <a:effectLst>
                  <a:outerShdw blurRad="38100" dist="38100" dir="2700000" algn="tl">
                    <a:srgbClr val="000000"/>
                  </a:outerShdw>
                </a:effectLst>
              </a:rPr>
              <a:t> of the LORD bringing New Testament believers into the </a:t>
            </a:r>
            <a:r>
              <a:rPr lang="en-US" sz="4000" b="1" i="1" dirty="0">
                <a:effectLst>
                  <a:outerShdw blurRad="38100" dist="38100" dir="2700000" algn="tl">
                    <a:srgbClr val="000000"/>
                  </a:outerShdw>
                </a:effectLst>
              </a:rPr>
              <a:t>heavenly</a:t>
            </a:r>
            <a:r>
              <a:rPr lang="en-US" sz="4000" dirty="0">
                <a:effectLst>
                  <a:outerShdw blurRad="38100" dist="38100" dir="2700000" algn="tl">
                    <a:srgbClr val="000000"/>
                  </a:outerShdw>
                </a:effectLst>
              </a:rPr>
              <a:t> Zion.</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3964375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 Barren Woman (54:1–3)</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06581"/>
            <a:ext cx="8965276" cy="5926975"/>
          </a:xfrm>
        </p:spPr>
        <p:txBody>
          <a:bodyPr>
            <a:normAutofit lnSpcReduction="10000"/>
          </a:bodyPr>
          <a:lstStyle/>
          <a:p>
            <a:r>
              <a:rPr lang="en-US" sz="2800" dirty="0">
                <a:effectLst>
                  <a:outerShdw blurRad="38100" dist="38100" dir="2700000" algn="tl">
                    <a:srgbClr val="000000"/>
                  </a:outerShdw>
                </a:effectLst>
              </a:rPr>
              <a:t>In order to accommodate all her future children, Zion is encouraged to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make [her] tent </a:t>
            </a:r>
            <a:r>
              <a:rPr lang="en-US" sz="28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larger</a:t>
            </a:r>
            <a:r>
              <a:rPr lang="en-US" sz="2800" dirty="0">
                <a:effectLst>
                  <a:outerShdw blurRad="38100" dist="38100" dir="2700000" algn="tl">
                    <a:srgbClr val="000000"/>
                  </a:outerShdw>
                </a:effectLst>
              </a:rPr>
              <a:t>”. </a:t>
            </a:r>
          </a:p>
          <a:p>
            <a:r>
              <a:rPr lang="en-US" sz="2800" dirty="0">
                <a:effectLst>
                  <a:outerShdw blurRad="38100" dist="38100" dir="2700000" algn="tl">
                    <a:srgbClr val="000000"/>
                  </a:outerShdw>
                </a:effectLst>
              </a:rPr>
              <a:t>Women in the Ancient Near East were typically responsible for erecting and maintaining the family tent. </a:t>
            </a:r>
          </a:p>
          <a:p>
            <a:r>
              <a:rPr lang="en-US" sz="2800" dirty="0">
                <a:effectLst>
                  <a:outerShdw blurRad="38100" dist="38100" dir="2700000" algn="tl">
                    <a:srgbClr val="000000"/>
                  </a:outerShdw>
                </a:effectLst>
              </a:rPr>
              <a:t>Zion is to generously and substantially </a:t>
            </a:r>
            <a:r>
              <a:rPr lang="en-US" sz="2800" b="1" i="1" dirty="0">
                <a:effectLst>
                  <a:outerShdw blurRad="38100" dist="38100" dir="2700000" algn="tl">
                    <a:srgbClr val="000000"/>
                  </a:outerShdw>
                </a:effectLst>
              </a:rPr>
              <a:t>expand</a:t>
            </a:r>
            <a:r>
              <a:rPr lang="en-US" sz="2800" dirty="0">
                <a:effectLst>
                  <a:outerShdw blurRad="38100" dist="38100" dir="2700000" algn="tl">
                    <a:srgbClr val="000000"/>
                  </a:outerShdw>
                </a:effectLst>
              </a:rPr>
              <a:t> her tent: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stretch your tent curtains farther out! Spare no effort, lengthen your ropes, and pound your stakes deep.</a:t>
            </a:r>
            <a:r>
              <a:rPr lang="en-US" sz="2800" dirty="0">
                <a:effectLst>
                  <a:outerShdw blurRad="38100" dist="38100" dir="2700000" algn="tl">
                    <a:srgbClr val="000000"/>
                  </a:outerShdw>
                </a:effectLst>
              </a:rPr>
              <a:t>”</a:t>
            </a:r>
          </a:p>
          <a:p>
            <a:r>
              <a:rPr lang="en-US" sz="2800" dirty="0">
                <a:effectLst>
                  <a:outerShdw blurRad="38100" dist="38100" dir="2700000" algn="tl">
                    <a:srgbClr val="000000"/>
                  </a:outerShdw>
                </a:effectLst>
              </a:rPr>
              <a:t>The command to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spread out to the right and to the left</a:t>
            </a:r>
            <a:r>
              <a:rPr lang="en-US" sz="2800" dirty="0">
                <a:effectLst>
                  <a:outerShdw blurRad="38100" dist="38100" dir="2700000" algn="tl">
                    <a:srgbClr val="000000"/>
                  </a:outerShdw>
                </a:effectLst>
              </a:rPr>
              <a:t>” is reminiscent of the covenant promise of numerical growth and territorial expansion given to Jacob:</a:t>
            </a:r>
          </a:p>
          <a:p>
            <a:pPr lvl="1"/>
            <a:r>
              <a:rPr lang="en-US" sz="2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LORD speaking to Jacob said:] Your descendants will be like the dust of the earth, and </a:t>
            </a:r>
            <a:r>
              <a:rPr lang="en-US" sz="2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 will spread out to the west, east, north, and south</a:t>
            </a:r>
            <a:r>
              <a:rPr lang="en-US" sz="2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600" dirty="0">
                <a:effectLst>
                  <a:outerShdw blurRad="38100" dist="38100" dir="2700000" algn="tl">
                    <a:srgbClr val="000000"/>
                  </a:outerShdw>
                </a:effectLst>
              </a:rPr>
              <a:t>(Gen 28:14a). </a:t>
            </a:r>
          </a:p>
          <a:p>
            <a:r>
              <a:rPr lang="en-US" sz="2800" dirty="0">
                <a:effectLst>
                  <a:outerShdw blurRad="38100" dist="38100" dir="2700000" algn="tl">
                    <a:srgbClr val="000000"/>
                  </a:outerShdw>
                </a:effectLst>
              </a:rPr>
              <a:t>But Zion will need to act </a:t>
            </a:r>
            <a:r>
              <a:rPr lang="en-US" sz="2800" b="1" i="1" dirty="0">
                <a:effectLst>
                  <a:outerShdw blurRad="38100" dist="38100" dir="2700000" algn="tl">
                    <a:srgbClr val="000000"/>
                  </a:outerShdw>
                </a:effectLst>
              </a:rPr>
              <a:t>in faith </a:t>
            </a:r>
            <a:r>
              <a:rPr lang="en-US" sz="2800" dirty="0">
                <a:effectLst>
                  <a:outerShdw blurRad="38100" dist="38100" dir="2700000" algn="tl">
                    <a:srgbClr val="000000"/>
                  </a:outerShdw>
                </a:effectLst>
              </a:rPr>
              <a:t>since she is </a:t>
            </a:r>
            <a:r>
              <a:rPr lang="en-US" sz="2800" b="1" i="1" dirty="0">
                <a:effectLst>
                  <a:outerShdw blurRad="38100" dist="38100" dir="2700000" algn="tl">
                    <a:srgbClr val="000000"/>
                  </a:outerShdw>
                </a:effectLst>
              </a:rPr>
              <a:t>barren</a:t>
            </a:r>
            <a:r>
              <a:rPr lang="en-US" sz="2800" dirty="0">
                <a:effectLst>
                  <a:outerShdw blurRad="38100" dist="38100" dir="2700000" algn="tl">
                    <a:srgbClr val="000000"/>
                  </a:outerShdw>
                </a:effectLst>
              </a:rPr>
              <a:t> at the time that she </a:t>
            </a:r>
            <a:r>
              <a:rPr lang="en-US" sz="2800" b="1" i="1" dirty="0">
                <a:effectLst>
                  <a:outerShdw blurRad="38100" dist="38100" dir="2700000" algn="tl">
                    <a:srgbClr val="000000"/>
                  </a:outerShdw>
                </a:effectLst>
              </a:rPr>
              <a:t>receives</a:t>
            </a:r>
            <a:r>
              <a:rPr lang="en-US" sz="2800" dirty="0">
                <a:effectLst>
                  <a:outerShdw blurRad="38100" dist="38100" dir="2700000" algn="tl">
                    <a:srgbClr val="000000"/>
                  </a:outerShdw>
                </a:effectLst>
              </a:rPr>
              <a:t> this promise.</a:t>
            </a:r>
            <a:endParaRPr lang="en-US" sz="18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25321506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251647</TotalTime>
  <Words>3687</Words>
  <Application>Microsoft Office PowerPoint</Application>
  <PresentationFormat>On-screen Show (4:3)</PresentationFormat>
  <Paragraphs>208</Paragraphs>
  <Slides>31</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Calibri</vt:lpstr>
      <vt:lpstr>Calibri Light</vt:lpstr>
      <vt:lpstr>Cambria</vt:lpstr>
      <vt:lpstr>Century Gothic</vt:lpstr>
      <vt:lpstr>Office Theme</vt:lpstr>
      <vt:lpstr>2_Office Theme</vt:lpstr>
      <vt:lpstr>Highlights     From the  Book of  Isaiah</vt:lpstr>
      <vt:lpstr>Restoration and Hope for a Disgraced Woman (Isaiah 54:1-10)</vt:lpstr>
      <vt:lpstr>Restoration and Hope for a Disgraced Woman (Isaiah 54:1-10)</vt:lpstr>
      <vt:lpstr>Restoration and Hope for a Disgraced Woman (Isaiah 54:1-10)</vt:lpstr>
      <vt:lpstr>Restoration and Hope for a Disgraced Woman (Isaiah 54:1-10)</vt:lpstr>
      <vt:lpstr>The Barren Woman (54:1–3)</vt:lpstr>
      <vt:lpstr>The Barren Woman (54:1–3)</vt:lpstr>
      <vt:lpstr>The Barren Woman (54:1–3)</vt:lpstr>
      <vt:lpstr>The Barren Woman (54:1–3)</vt:lpstr>
      <vt:lpstr>The Barren Woman (54:1–3)</vt:lpstr>
      <vt:lpstr>The Widow (54:4-5)</vt:lpstr>
      <vt:lpstr>The Widow (54:4-5)</vt:lpstr>
      <vt:lpstr>The Widow (54:4-5)</vt:lpstr>
      <vt:lpstr>The Divorced Woman (54:6-8)</vt:lpstr>
      <vt:lpstr>The Divorced Woman (54:6-8)</vt:lpstr>
      <vt:lpstr>The Divorced Woman (54:6-8)</vt:lpstr>
      <vt:lpstr>Promised Restoration and Hope (54:9-10)</vt:lpstr>
      <vt:lpstr>Restoration and Hope (54:9-10)</vt:lpstr>
      <vt:lpstr>Restoration and Hope (54:9-10)</vt:lpstr>
      <vt:lpstr>The Apostle Paul’s Use of  Isaiah 54:1 in Galatians 4:27</vt:lpstr>
      <vt:lpstr>PowerPoint Presentation</vt:lpstr>
      <vt:lpstr>Rejoice O Barren Woman</vt:lpstr>
      <vt:lpstr>Rejoice O Barren Woman</vt:lpstr>
      <vt:lpstr>Rejoice O Barren Woman</vt:lpstr>
      <vt:lpstr>Rejoice O Barren Woman</vt:lpstr>
      <vt:lpstr>Rejoice O Barren Woman</vt:lpstr>
      <vt:lpstr>Rejoice O Barren Woman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3202</cp:revision>
  <cp:lastPrinted>2024-03-24T14:09:40Z</cp:lastPrinted>
  <dcterms:created xsi:type="dcterms:W3CDTF">2022-12-04T03:23:23Z</dcterms:created>
  <dcterms:modified xsi:type="dcterms:W3CDTF">2024-03-24T14:12:30Z</dcterms:modified>
</cp:coreProperties>
</file>