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3"/>
  </p:notesMasterIdLst>
  <p:handoutMasterIdLst>
    <p:handoutMasterId r:id="rId34"/>
  </p:handoutMasterIdLst>
  <p:sldIdLst>
    <p:sldId id="5248" r:id="rId3"/>
    <p:sldId id="5270" r:id="rId4"/>
    <p:sldId id="5271" r:id="rId5"/>
    <p:sldId id="5272" r:id="rId6"/>
    <p:sldId id="5273" r:id="rId7"/>
    <p:sldId id="5291" r:id="rId8"/>
    <p:sldId id="5264" r:id="rId9"/>
    <p:sldId id="5274" r:id="rId10"/>
    <p:sldId id="5275" r:id="rId11"/>
    <p:sldId id="5277" r:id="rId12"/>
    <p:sldId id="5267" r:id="rId13"/>
    <p:sldId id="5276" r:id="rId14"/>
    <p:sldId id="5289" r:id="rId15"/>
    <p:sldId id="5278" r:id="rId16"/>
    <p:sldId id="5284" r:id="rId17"/>
    <p:sldId id="5285" r:id="rId18"/>
    <p:sldId id="5266" r:id="rId19"/>
    <p:sldId id="5286" r:id="rId20"/>
    <p:sldId id="5288" r:id="rId21"/>
    <p:sldId id="5290" r:id="rId22"/>
    <p:sldId id="5279" r:id="rId23"/>
    <p:sldId id="5280" r:id="rId24"/>
    <p:sldId id="5295" r:id="rId25"/>
    <p:sldId id="5268" r:id="rId26"/>
    <p:sldId id="5281" r:id="rId27"/>
    <p:sldId id="5282" r:id="rId28"/>
    <p:sldId id="5269" r:id="rId29"/>
    <p:sldId id="5292" r:id="rId30"/>
    <p:sldId id="5293" r:id="rId31"/>
    <p:sldId id="5294"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4B183"/>
    <a:srgbClr val="FFFF99"/>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800" autoAdjust="0"/>
  </p:normalViewPr>
  <p:slideViewPr>
    <p:cSldViewPr snapToGrid="0">
      <p:cViewPr varScale="1">
        <p:scale>
          <a:sx n="153" d="100"/>
          <a:sy n="153" d="100"/>
        </p:scale>
        <p:origin x="556" y="116"/>
      </p:cViewPr>
      <p:guideLst/>
    </p:cSldViewPr>
  </p:slideViewPr>
  <p:notesTextViewPr>
    <p:cViewPr>
      <p:scale>
        <a:sx n="1" d="1"/>
        <a:sy n="1" d="1"/>
      </p:scale>
      <p:origin x="0" y="0"/>
    </p:cViewPr>
  </p:notesTextViewPr>
  <p:sorterViewPr>
    <p:cViewPr>
      <p:scale>
        <a:sx n="100" d="100"/>
        <a:sy n="100" d="100"/>
      </p:scale>
      <p:origin x="0" y="-114268"/>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4/27/2024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4/27/2024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942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574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286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608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6315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9592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5739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863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4077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44431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988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9609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6413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438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2371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1529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0075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1456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380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4/27/2024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4/27/2024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4/27/2024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4/27/2024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9389561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4000" dirty="0">
                <a:effectLst>
                  <a:outerShdw blurRad="38100" dist="38100" dir="2700000" algn="tl">
                    <a:srgbClr val="000000"/>
                  </a:outerShdw>
                </a:effectLst>
              </a:rPr>
              <a:t>Pseudo-Piety Condemned (58:1–5)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33004" y="723207"/>
            <a:ext cx="8965276" cy="5781793"/>
          </a:xfrm>
        </p:spPr>
        <p:txBody>
          <a:bodyPr>
            <a:normAutofit fontScale="85000" lnSpcReduction="10000"/>
          </a:bodyPr>
          <a:lstStyle/>
          <a:p>
            <a:r>
              <a:rPr lang="en-US" dirty="0">
                <a:effectLst>
                  <a:outerShdw blurRad="38100" dist="38100" dir="2700000" algn="tl">
                    <a:srgbClr val="000000"/>
                  </a:outerShdw>
                </a:effectLst>
              </a:rPr>
              <a:t>Fasting that is calculated to get kudos from the Lord, is done for self-gratification at the expense of others, and brings out some of the worst elements in their behavior has no currency in heaven.</a:t>
            </a:r>
          </a:p>
          <a:p>
            <a:r>
              <a:rPr lang="en-US" dirty="0">
                <a:effectLst>
                  <a:outerShdw blurRad="38100" dist="38100" dir="2700000" algn="tl">
                    <a:srgbClr val="000000"/>
                  </a:outerShdw>
                </a:effectLst>
              </a:rPr>
              <a:t>The people of Isaiah 58 had ritualized the whole exercise of fasting into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bowing their heads like a reed and stretching out on sackcloth and ashes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phrase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bowing their heads like a reed</a:t>
            </a:r>
            <a:r>
              <a:rPr lang="en-US" dirty="0">
                <a:effectLst>
                  <a:outerShdw blurRad="38100" dist="38100" dir="2700000" algn="tl">
                    <a:srgbClr val="000000"/>
                  </a:outerShdw>
                </a:effectLst>
              </a:rPr>
              <a:t>” exposes the formalism of the whole exercise – it was as automatic and uncomprehending as a reed before a wind.</a:t>
            </a:r>
          </a:p>
          <a:p>
            <a:r>
              <a:rPr lang="en-US" dirty="0">
                <a:effectLst>
                  <a:outerShdw blurRad="38100" dist="38100" dir="2700000" algn="tl">
                    <a:srgbClr val="000000"/>
                  </a:outerShdw>
                </a:effectLst>
              </a:rPr>
              <a:t>Sackcloth is mentioned thirty-three times in the Bible as an expression of humility before the Lord (e.g. Neh 9: 1)</a:t>
            </a:r>
          </a:p>
          <a:p>
            <a:r>
              <a:rPr lang="en-US" dirty="0">
                <a:effectLst>
                  <a:outerShdw blurRad="38100" dist="38100" dir="2700000" algn="tl">
                    <a:srgbClr val="000000"/>
                  </a:outerShdw>
                </a:effectLst>
              </a:rPr>
              <a:t>But if fasting accompanied by the bowing of the head or wearing of sackcloth is offered in place of changed attitudes and behavior, God does not want fasting at all.</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Motyer, J. Alec.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480-481). InterVarsity Press.  </a:t>
            </a:r>
          </a:p>
        </p:txBody>
      </p:sp>
    </p:spTree>
    <p:extLst>
      <p:ext uri="{BB962C8B-B14F-4D97-AF65-F5344CB8AC3E}">
        <p14:creationId xmlns:p14="http://schemas.microsoft.com/office/powerpoint/2010/main" val="14150297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2181"/>
          </a:xfrm>
        </p:spPr>
        <p:txBody>
          <a:bodyPr>
            <a:noAutofit/>
          </a:bodyPr>
          <a:lstStyle/>
          <a:p>
            <a:pPr marL="458788" indent="-458788"/>
            <a:r>
              <a:rPr lang="en-US" sz="4400" dirty="0">
                <a:effectLst>
                  <a:outerShdw blurRad="38100" dist="38100" dir="2700000" algn="tl">
                    <a:srgbClr val="000000"/>
                  </a:outerShdw>
                </a:effectLst>
              </a:rPr>
              <a:t>The Right Way to Fast (58:6–7)</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51213" y="1396538"/>
            <a:ext cx="8441574" cy="6022573"/>
          </a:xfrm>
        </p:spPr>
        <p:txBody>
          <a:bodyPr>
            <a:normAutofit/>
          </a:bodyPr>
          <a:lstStyle/>
          <a:p>
            <a:pPr marL="0" indent="0">
              <a:buNone/>
            </a:pP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58:6</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No, this is the kind of fast I want: I want you to remove the sinful chains, to tear away the ropes of the burdensome yoke, to set free the oppressed, and to break every burdensome yoke.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want you to share your food with the hungry and to provide shelter for homeless, oppressed people. When you see someone naked, clothe them! Don’t turn your back on your own flesh and blood. </a:t>
            </a:r>
          </a:p>
        </p:txBody>
      </p:sp>
    </p:spTree>
    <p:extLst>
      <p:ext uri="{BB962C8B-B14F-4D97-AF65-F5344CB8AC3E}">
        <p14:creationId xmlns:p14="http://schemas.microsoft.com/office/powerpoint/2010/main" val="24315317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4000" dirty="0">
                <a:effectLst>
                  <a:outerShdw blurRad="38100" dist="38100" dir="2700000" algn="tl">
                    <a:srgbClr val="000000"/>
                  </a:outerShdw>
                </a:effectLst>
              </a:rPr>
              <a:t>The Right Way to Fast (58:6–7)</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868680"/>
            <a:ext cx="8965276" cy="5744095"/>
          </a:xfrm>
        </p:spPr>
        <p:txBody>
          <a:bodyPr>
            <a:normAutofit fontScale="70000" lnSpcReduction="20000"/>
          </a:bodyPr>
          <a:lstStyle/>
          <a:p>
            <a:r>
              <a:rPr lang="en-US" sz="4000" dirty="0">
                <a:effectLst>
                  <a:outerShdw blurRad="38100" dist="38100" dir="2700000" algn="tl">
                    <a:srgbClr val="000000"/>
                  </a:outerShdw>
                </a:effectLst>
              </a:rPr>
              <a:t>Here the LORD describes the kind of attitude and actions he </a:t>
            </a:r>
            <a:r>
              <a:rPr lang="en-US" sz="4000" b="1" i="1" dirty="0">
                <a:effectLst>
                  <a:outerShdw blurRad="38100" dist="38100" dir="2700000" algn="tl">
                    <a:srgbClr val="000000"/>
                  </a:outerShdw>
                </a:effectLst>
              </a:rPr>
              <a:t>expects</a:t>
            </a:r>
            <a:r>
              <a:rPr lang="en-US" sz="4000" dirty="0">
                <a:effectLst>
                  <a:outerShdw blurRad="38100" dist="38100" dir="2700000" algn="tl">
                    <a:srgbClr val="000000"/>
                  </a:outerShdw>
                </a:effectLst>
              </a:rPr>
              <a:t> to accompany their fasting. </a:t>
            </a:r>
          </a:p>
          <a:p>
            <a:r>
              <a:rPr lang="en-US" sz="4000" b="1" i="1" dirty="0">
                <a:effectLst>
                  <a:outerShdw blurRad="38100" dist="38100" dir="2700000" algn="tl">
                    <a:srgbClr val="000000"/>
                  </a:outerShdw>
                </a:effectLst>
              </a:rPr>
              <a:t>True</a:t>
            </a:r>
            <a:r>
              <a:rPr lang="en-US" sz="4000" dirty="0">
                <a:effectLst>
                  <a:outerShdw blurRad="38100" dist="38100" dir="2700000" algn="tl">
                    <a:srgbClr val="000000"/>
                  </a:outerShdw>
                </a:effectLst>
              </a:rPr>
              <a:t> fasting requires people to humble themselves inwardly and to outwardly and to demonstrate this humility by such things as: </a:t>
            </a:r>
          </a:p>
          <a:p>
            <a:pPr lvl="1"/>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removing the sinful chains</a:t>
            </a:r>
            <a:r>
              <a:rPr lang="en-US" sz="3600" dirty="0">
                <a:effectLst>
                  <a:outerShdw blurRad="38100" dist="38100" dir="2700000" algn="tl">
                    <a:srgbClr val="000000"/>
                  </a:outerShdw>
                </a:effectLst>
              </a:rPr>
              <a:t>” of injustice (instead they are to treat others justly) </a:t>
            </a:r>
          </a:p>
          <a:p>
            <a:pPr lvl="1"/>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tearing away the ropes of the burdensome yoke</a:t>
            </a:r>
            <a:r>
              <a:rPr lang="en-US" sz="3600" dirty="0">
                <a:effectLst>
                  <a:outerShdw blurRad="38100" dist="38100" dir="2700000" algn="tl">
                    <a:srgbClr val="000000"/>
                  </a:outerShdw>
                </a:effectLst>
              </a:rPr>
              <a:t>” (i.e. releasing those who have been unjustly burdened)</a:t>
            </a:r>
          </a:p>
          <a:p>
            <a:pPr lvl="1"/>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sharing [their] food with the hungry and providing shelter for homeless</a:t>
            </a:r>
            <a:r>
              <a:rPr lang="en-US" sz="3600" dirty="0">
                <a:effectLst>
                  <a:outerShdw blurRad="38100" dist="38100" dir="2700000" algn="tl">
                    <a:srgbClr val="000000"/>
                  </a:outerShdw>
                </a:effectLst>
              </a:rPr>
              <a:t>” and clothes for those who have none </a:t>
            </a:r>
          </a:p>
          <a:p>
            <a:r>
              <a:rPr lang="en-US" sz="4000" dirty="0">
                <a:effectLst>
                  <a:outerShdw blurRad="38100" dist="38100" dir="2700000" algn="tl">
                    <a:srgbClr val="000000"/>
                  </a:outerShdw>
                </a:effectLst>
              </a:rPr>
              <a:t>Israel was to be an example to the other nations in the Ancient Near East and to demonstrate the kindness of its God. </a:t>
            </a:r>
          </a:p>
          <a:p>
            <a:r>
              <a:rPr lang="en-US" sz="4000" dirty="0">
                <a:effectLst>
                  <a:outerShdw blurRad="38100" dist="38100" dir="2700000" algn="tl">
                    <a:srgbClr val="000000"/>
                  </a:outerShdw>
                </a:effectLst>
              </a:rPr>
              <a:t>Self-denial for the sake of others is difficult and rare, but God expected it from his people (i.e.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love your neighbor as yourself</a:t>
            </a:r>
            <a:r>
              <a:rPr lang="en-US" sz="4000" dirty="0">
                <a:effectLst>
                  <a:outerShdw blurRad="38100" dist="38100" dir="2700000" algn="tl">
                    <a:srgbClr val="000000"/>
                  </a:outerShdw>
                </a:effectLst>
              </a:rPr>
              <a:t>”, Lev 19:18).</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9199824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2181"/>
          </a:xfrm>
        </p:spPr>
        <p:txBody>
          <a:bodyPr>
            <a:noAutofit/>
          </a:bodyPr>
          <a:lstStyle/>
          <a:p>
            <a:pPr marL="458788" indent="-458788"/>
            <a:r>
              <a:rPr lang="en-US" sz="3600" dirty="0">
                <a:effectLst>
                  <a:outerShdw blurRad="38100" dist="38100" dir="2700000" algn="tl">
                    <a:srgbClr val="000000"/>
                  </a:outerShdw>
                </a:effectLst>
              </a:rPr>
              <a:t>The Blessings of Proper Fasting (58:8–9a)</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955964"/>
            <a:ext cx="8441574" cy="5868787"/>
          </a:xfrm>
        </p:spPr>
        <p:txBody>
          <a:bodyPr>
            <a:normAutofit/>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Then your light will shine like the sunrise; your restoration will quickly arrive; your godly behavior will go before you, and the LORD’s splendor will be your rear guard.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Then you will call out, and the LORD will respond; you will cry out, and he will reply, ‘Here I am.’</a:t>
            </a:r>
          </a:p>
        </p:txBody>
      </p:sp>
    </p:spTree>
    <p:extLst>
      <p:ext uri="{BB962C8B-B14F-4D97-AF65-F5344CB8AC3E}">
        <p14:creationId xmlns:p14="http://schemas.microsoft.com/office/powerpoint/2010/main" val="24944576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3600" dirty="0">
                <a:effectLst>
                  <a:outerShdw blurRad="38100" dist="38100" dir="2700000" algn="tl">
                    <a:srgbClr val="000000"/>
                  </a:outerShdw>
                </a:effectLst>
              </a:rPr>
              <a:t>The Blessings of Proper Fasting (58:8–9a)</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0" y="793865"/>
            <a:ext cx="9106593" cy="5818910"/>
          </a:xfrm>
        </p:spPr>
        <p:txBody>
          <a:bodyPr>
            <a:normAutofit fontScale="77500" lnSpcReduction="20000"/>
          </a:bodyPr>
          <a:lstStyle/>
          <a:p>
            <a:r>
              <a:rPr lang="en-US" sz="4100" dirty="0">
                <a:effectLst>
                  <a:outerShdw blurRad="38100" dist="38100" dir="2700000" algn="tl">
                    <a:srgbClr val="000000"/>
                  </a:outerShdw>
                </a:effectLst>
              </a:rPr>
              <a:t>If they will live out God’s freedom in their relationships with one another, then the satisfaction that they have </a:t>
            </a:r>
            <a:r>
              <a:rPr lang="en-US" sz="4100" dirty="0"/>
              <a:t>been seeking in their religion will be theirs.</a:t>
            </a:r>
          </a:p>
          <a:p>
            <a:r>
              <a:rPr lang="en-US" sz="4100" dirty="0"/>
              <a:t>If we make that satisfaction an end in itself, trying to grasp it for ourselves, it will elude us. </a:t>
            </a:r>
          </a:p>
          <a:p>
            <a:r>
              <a:rPr lang="en-US" sz="4100" dirty="0"/>
              <a:t>But if make </a:t>
            </a:r>
            <a:r>
              <a:rPr lang="en-US" sz="4100" b="1" i="1" dirty="0"/>
              <a:t>God</a:t>
            </a:r>
            <a:r>
              <a:rPr lang="en-US" sz="4100" dirty="0"/>
              <a:t> our focus through the just treatment of others, the LORD will bless us in ways we can’t even imagine. </a:t>
            </a:r>
          </a:p>
          <a:p>
            <a:r>
              <a:rPr lang="en-US" sz="4100" dirty="0"/>
              <a:t>Four elements are mentioned here: light, healing, guidance/ protection, and God’s presence. </a:t>
            </a:r>
          </a:p>
          <a:p>
            <a:r>
              <a:rPr lang="en-US" sz="4100" dirty="0"/>
              <a:t>When we choose to make ourselves, our religion, and the control of our destinies the focus of our lives, the result is darkness, disease, defeat, and separation. </a:t>
            </a:r>
          </a:p>
          <a:p>
            <a:pPr marL="0" indent="0">
              <a:buNone/>
            </a:pPr>
            <a:endParaRPr lang="en-US" sz="40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504-505). </a:t>
            </a:r>
          </a:p>
        </p:txBody>
      </p:sp>
    </p:spTree>
    <p:extLst>
      <p:ext uri="{BB962C8B-B14F-4D97-AF65-F5344CB8AC3E}">
        <p14:creationId xmlns:p14="http://schemas.microsoft.com/office/powerpoint/2010/main" val="35014484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3600" dirty="0">
                <a:effectLst>
                  <a:outerShdw blurRad="38100" dist="38100" dir="2700000" algn="tl">
                    <a:srgbClr val="000000"/>
                  </a:outerShdw>
                </a:effectLst>
              </a:rPr>
              <a:t>The Blessings of Proper Fasting (58:8–9a)</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81644"/>
            <a:ext cx="8965276" cy="5931131"/>
          </a:xfrm>
        </p:spPr>
        <p:txBody>
          <a:bodyPr>
            <a:normAutofit lnSpcReduction="10000"/>
          </a:bodyPr>
          <a:lstStyle/>
          <a:p>
            <a:r>
              <a:rPr lang="en-US" sz="4000" dirty="0">
                <a:effectLst>
                  <a:outerShdw blurRad="38100" dist="38100" dir="2700000" algn="tl">
                    <a:srgbClr val="000000"/>
                  </a:outerShdw>
                </a:effectLst>
              </a:rPr>
              <a:t>Therefore it is not surprising that the benefits God offers are the antidotes to all of those maladies:</a:t>
            </a:r>
          </a:p>
          <a:p>
            <a:pPr lvl="1"/>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light</a:t>
            </a:r>
            <a:r>
              <a:rPr lang="en-US" sz="3600" dirty="0">
                <a:effectLst>
                  <a:outerShdw blurRad="38100" dist="38100" dir="2700000" algn="tl">
                    <a:srgbClr val="000000"/>
                  </a:outerShdw>
                </a:effectLst>
              </a:rPr>
              <a:t>” will dispel our darkness like the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sunrise</a:t>
            </a:r>
            <a:r>
              <a:rPr lang="en-US" sz="3600" dirty="0">
                <a:effectLst>
                  <a:outerShdw blurRad="38100" dist="38100" dir="2700000" algn="tl">
                    <a:srgbClr val="000000"/>
                  </a:outerShdw>
                </a:effectLst>
              </a:rPr>
              <a:t>”. </a:t>
            </a:r>
          </a:p>
          <a:p>
            <a:pPr lvl="1"/>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restoration</a:t>
            </a:r>
            <a:r>
              <a:rPr lang="en-US" sz="3600" dirty="0">
                <a:effectLst>
                  <a:outerShdw blurRad="38100" dist="38100" dir="2700000" algn="tl">
                    <a:srgbClr val="000000"/>
                  </a:outerShdw>
                </a:effectLst>
              </a:rPr>
              <a:t>” – i.e. healing, both physically and spiritually. </a:t>
            </a:r>
          </a:p>
          <a:p>
            <a:pPr lvl="1"/>
            <a:r>
              <a:rPr lang="en-US" sz="3600" dirty="0">
                <a:effectLst>
                  <a:outerShdw blurRad="38100" dist="38100" dir="2700000" algn="tl">
                    <a:srgbClr val="000000"/>
                  </a:outerShdw>
                </a:effectLst>
              </a:rPr>
              <a:t>Before us will go our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godly behavior </a:t>
            </a:r>
            <a:r>
              <a:rPr lang="en-US" sz="3600" dirty="0">
                <a:effectLst>
                  <a:outerShdw blurRad="38100" dist="38100" dir="2700000" algn="tl">
                    <a:srgbClr val="000000"/>
                  </a:outerShdw>
                </a:effectLst>
              </a:rPr>
              <a:t>”, and behind, gathering up the stragglers, will come the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LORD’s splendor </a:t>
            </a:r>
            <a:r>
              <a:rPr lang="en-US" sz="3600" dirty="0">
                <a:effectLst>
                  <a:outerShdw blurRad="38100" dist="38100" dir="2700000" algn="tl">
                    <a:srgbClr val="000000"/>
                  </a:outerShdw>
                </a:effectLst>
              </a:rPr>
              <a:t>”. </a:t>
            </a:r>
          </a:p>
          <a:p>
            <a:pPr lvl="1"/>
            <a:r>
              <a:rPr lang="en-US" sz="3600" dirty="0">
                <a:effectLst>
                  <a:outerShdw blurRad="38100" dist="38100" dir="2700000" algn="tl">
                    <a:srgbClr val="000000"/>
                  </a:outerShdw>
                </a:effectLst>
              </a:rPr>
              <a:t>Above all, God himself will be present in response to the people’s prayers.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504-505). </a:t>
            </a:r>
          </a:p>
        </p:txBody>
      </p:sp>
    </p:spTree>
    <p:extLst>
      <p:ext uri="{BB962C8B-B14F-4D97-AF65-F5344CB8AC3E}">
        <p14:creationId xmlns:p14="http://schemas.microsoft.com/office/powerpoint/2010/main" val="32033670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3600" dirty="0">
                <a:effectLst>
                  <a:outerShdw blurRad="38100" dist="38100" dir="2700000" algn="tl">
                    <a:srgbClr val="000000"/>
                  </a:outerShdw>
                </a:effectLst>
              </a:rPr>
              <a:t>The Blessings of Proper Fasting (58:8–9a)</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81644"/>
            <a:ext cx="8965276" cy="5931131"/>
          </a:xfrm>
        </p:spPr>
        <p:txBody>
          <a:bodyPr>
            <a:normAutofit fontScale="77500" lnSpcReduction="20000"/>
          </a:bodyPr>
          <a:lstStyle/>
          <a:p>
            <a:r>
              <a:rPr lang="en-US" sz="4000" dirty="0">
                <a:effectLst>
                  <a:outerShdw blurRad="38100" dist="38100" dir="2700000" algn="tl">
                    <a:srgbClr val="000000"/>
                  </a:outerShdw>
                </a:effectLst>
              </a:rPr>
              <a:t>They had </a:t>
            </a:r>
            <a:r>
              <a:rPr lang="en-US" sz="4000" b="1" i="1" dirty="0">
                <a:effectLst>
                  <a:outerShdw blurRad="38100" dist="38100" dir="2700000" algn="tl">
                    <a:srgbClr val="000000"/>
                  </a:outerShdw>
                </a:effectLst>
              </a:rPr>
              <a:t>seemingly</a:t>
            </a:r>
            <a:r>
              <a:rPr lang="en-US" sz="4000" dirty="0">
                <a:effectLst>
                  <a:outerShdw blurRad="38100" dist="38100" dir="2700000" algn="tl">
                    <a:srgbClr val="000000"/>
                  </a:outerShdw>
                </a:effectLst>
              </a:rPr>
              <a:t> prayed </a:t>
            </a:r>
            <a:r>
              <a:rPr lang="en-US" sz="4000" b="1" i="1" dirty="0">
                <a:effectLst>
                  <a:outerShdw blurRad="38100" dist="38100" dir="2700000" algn="tl">
                    <a:srgbClr val="000000"/>
                  </a:outerShdw>
                </a:effectLst>
              </a:rPr>
              <a:t>in vain </a:t>
            </a:r>
            <a:r>
              <a:rPr lang="en-US" sz="4000" dirty="0">
                <a:effectLst>
                  <a:outerShdw blurRad="38100" dist="38100" dir="2700000" algn="tl">
                    <a:srgbClr val="000000"/>
                  </a:outerShdw>
                </a:effectLst>
              </a:rPr>
              <a:t>– God had not responded to their cries. </a:t>
            </a:r>
          </a:p>
          <a:p>
            <a:r>
              <a:rPr lang="en-US" sz="4000" dirty="0">
                <a:effectLst>
                  <a:outerShdw blurRad="38100" dist="38100" dir="2700000" algn="tl">
                    <a:srgbClr val="000000"/>
                  </a:outerShdw>
                </a:effectLst>
              </a:rPr>
              <a:t>But the reason was simple. </a:t>
            </a:r>
          </a:p>
          <a:p>
            <a:r>
              <a:rPr lang="en-US" sz="4000" dirty="0">
                <a:effectLst>
                  <a:outerShdw blurRad="38100" dist="38100" dir="2700000" algn="tl">
                    <a:srgbClr val="000000"/>
                  </a:outerShdw>
                </a:effectLst>
              </a:rPr>
              <a:t>They had been trying to </a:t>
            </a:r>
            <a:r>
              <a:rPr lang="en-US" sz="4000" b="1" i="1" dirty="0">
                <a:effectLst>
                  <a:outerShdw blurRad="38100" dist="38100" dir="2700000" algn="tl">
                    <a:srgbClr val="000000"/>
                  </a:outerShdw>
                </a:effectLst>
              </a:rPr>
              <a:t>use</a:t>
            </a:r>
            <a:r>
              <a:rPr lang="en-US" sz="4000" dirty="0">
                <a:effectLst>
                  <a:outerShdw blurRad="38100" dist="38100" dir="2700000" algn="tl">
                    <a:srgbClr val="000000"/>
                  </a:outerShdw>
                </a:effectLst>
              </a:rPr>
              <a:t> God while their behavior toward those weaker than themselves showed that they did not even </a:t>
            </a:r>
            <a:r>
              <a:rPr lang="en-US" sz="4000" b="1" i="1" dirty="0">
                <a:effectLst>
                  <a:outerShdw blurRad="38100" dist="38100" dir="2700000" algn="tl">
                    <a:srgbClr val="000000"/>
                  </a:outerShdw>
                </a:effectLst>
              </a:rPr>
              <a:t>know</a:t>
            </a:r>
            <a:r>
              <a:rPr lang="en-US" sz="4000" dirty="0">
                <a:effectLst>
                  <a:outerShdw blurRad="38100" dist="38100" dir="2700000" algn="tl">
                    <a:srgbClr val="000000"/>
                  </a:outerShdw>
                </a:effectLst>
              </a:rPr>
              <a:t> him. </a:t>
            </a:r>
          </a:p>
          <a:p>
            <a:r>
              <a:rPr lang="en-US" sz="4000" dirty="0">
                <a:effectLst>
                  <a:outerShdw blurRad="38100" dist="38100" dir="2700000" algn="tl">
                    <a:srgbClr val="000000"/>
                  </a:outerShdw>
                </a:effectLst>
              </a:rPr>
              <a:t>Why should he manifest his presence to such people? </a:t>
            </a:r>
          </a:p>
          <a:p>
            <a:r>
              <a:rPr lang="en-US" sz="4000" dirty="0">
                <a:effectLst>
                  <a:outerShdw blurRad="38100" dist="38100" dir="2700000" algn="tl">
                    <a:srgbClr val="000000"/>
                  </a:outerShdw>
                </a:effectLst>
              </a:rPr>
              <a:t>But to those who </a:t>
            </a:r>
            <a:r>
              <a:rPr lang="en-US" sz="4000" b="1" i="1" dirty="0">
                <a:effectLst>
                  <a:outerShdw blurRad="38100" dist="38100" dir="2700000" algn="tl">
                    <a:srgbClr val="000000"/>
                  </a:outerShdw>
                </a:effectLst>
              </a:rPr>
              <a:t>truly</a:t>
            </a:r>
            <a:r>
              <a:rPr lang="en-US" sz="4000" dirty="0">
                <a:effectLst>
                  <a:outerShdw blurRad="38100" dist="38100" dir="2700000" algn="tl">
                    <a:srgbClr val="000000"/>
                  </a:outerShdw>
                </a:effectLst>
              </a:rPr>
              <a:t> share his character, he is </a:t>
            </a:r>
            <a:r>
              <a:rPr lang="en-US" sz="4000" b="1" i="1" dirty="0">
                <a:effectLst>
                  <a:outerShdw blurRad="38100" dist="38100" dir="2700000" algn="tl">
                    <a:srgbClr val="000000"/>
                  </a:outerShdw>
                </a:effectLst>
              </a:rPr>
              <a:t>abundantly</a:t>
            </a:r>
            <a:r>
              <a:rPr lang="en-US" sz="4000" dirty="0">
                <a:effectLst>
                  <a:outerShdw blurRad="38100" dist="38100" dir="2700000" algn="tl">
                    <a:srgbClr val="000000"/>
                  </a:outerShdw>
                </a:effectLst>
              </a:rPr>
              <a:t> present. </a:t>
            </a:r>
          </a:p>
          <a:p>
            <a:r>
              <a:rPr lang="en-US" sz="4000" dirty="0">
                <a:effectLst>
                  <a:outerShdw blurRad="38100" dist="38100" dir="2700000" algn="tl">
                    <a:srgbClr val="000000"/>
                  </a:outerShdw>
                </a:effectLst>
              </a:rPr>
              <a:t>This is </a:t>
            </a:r>
            <a:r>
              <a:rPr lang="en-US" sz="4000" b="1" i="1" dirty="0">
                <a:effectLst>
                  <a:outerShdw blurRad="38100" dist="38100" dir="2700000" algn="tl">
                    <a:srgbClr val="000000"/>
                  </a:outerShdw>
                </a:effectLst>
              </a:rPr>
              <a:t>ultimately</a:t>
            </a:r>
            <a:r>
              <a:rPr lang="en-US" sz="4000" dirty="0">
                <a:effectLst>
                  <a:outerShdw blurRad="38100" dist="38100" dir="2700000" algn="tl">
                    <a:srgbClr val="000000"/>
                  </a:outerShdw>
                </a:effectLst>
              </a:rPr>
              <a:t> what true biblical religion is all about: the presence of God. </a:t>
            </a:r>
          </a:p>
          <a:p>
            <a:r>
              <a:rPr lang="en-US" sz="4000" dirty="0">
                <a:effectLst>
                  <a:outerShdw blurRad="38100" dist="38100" dir="2700000" algn="tl">
                    <a:srgbClr val="000000"/>
                  </a:outerShdw>
                </a:effectLst>
              </a:rPr>
              <a:t>It is not </a:t>
            </a:r>
            <a:r>
              <a:rPr lang="en-US" sz="4000" b="1" i="1" dirty="0">
                <a:effectLst>
                  <a:outerShdw blurRad="38100" dist="38100" dir="2700000" algn="tl">
                    <a:srgbClr val="000000"/>
                  </a:outerShdw>
                </a:effectLst>
              </a:rPr>
              <a:t>primarily</a:t>
            </a:r>
            <a:r>
              <a:rPr lang="en-US" sz="4000" dirty="0">
                <a:effectLst>
                  <a:outerShdw blurRad="38100" dist="38100" dir="2700000" algn="tl">
                    <a:srgbClr val="000000"/>
                  </a:outerShdw>
                </a:effectLst>
              </a:rPr>
              <a:t> a system of ideas or a system of ethics. It is the inbreaking of God into our lives, and that inbreaking will change all our attitudes and behavior.</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504-505). </a:t>
            </a:r>
          </a:p>
        </p:txBody>
      </p:sp>
    </p:spTree>
    <p:extLst>
      <p:ext uri="{BB962C8B-B14F-4D97-AF65-F5344CB8AC3E}">
        <p14:creationId xmlns:p14="http://schemas.microsoft.com/office/powerpoint/2010/main" val="2350590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694116"/>
          </a:xfrm>
        </p:spPr>
        <p:txBody>
          <a:bodyPr>
            <a:noAutofit/>
          </a:bodyPr>
          <a:lstStyle/>
          <a:p>
            <a:pPr marL="458788" indent="-458788"/>
            <a:r>
              <a:rPr lang="en-US" sz="3600" dirty="0">
                <a:effectLst>
                  <a:outerShdw blurRad="38100" dist="38100" dir="2700000" algn="tl">
                    <a:srgbClr val="000000"/>
                  </a:outerShdw>
                </a:effectLst>
              </a:rPr>
              <a:t>Other Abuses to Put Aside (58:9b–10a)</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756458"/>
            <a:ext cx="8441574" cy="6068293"/>
          </a:xfrm>
        </p:spPr>
        <p:txBody>
          <a:bodyPr>
            <a:normAutofit/>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58:9b</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must remove the burdensome yoke from among you and stop pointing fingers and speaking sinfully.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10a</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must actively help the hungry and feed the oppressed. </a:t>
            </a:r>
          </a:p>
        </p:txBody>
      </p:sp>
    </p:spTree>
    <p:extLst>
      <p:ext uri="{BB962C8B-B14F-4D97-AF65-F5344CB8AC3E}">
        <p14:creationId xmlns:p14="http://schemas.microsoft.com/office/powerpoint/2010/main" val="2987496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3600" dirty="0">
                <a:effectLst>
                  <a:outerShdw blurRad="38100" dist="38100" dir="2700000" algn="tl">
                    <a:srgbClr val="000000"/>
                  </a:outerShdw>
                </a:effectLst>
              </a:rPr>
              <a:t>Other Abuses to Put Aside (58:9b–10a)</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864524"/>
            <a:ext cx="8965276" cy="5748251"/>
          </a:xfrm>
        </p:spPr>
        <p:txBody>
          <a:bodyPr>
            <a:normAutofit fontScale="77500" lnSpcReduction="20000"/>
          </a:bodyPr>
          <a:lstStyle/>
          <a:p>
            <a:r>
              <a:rPr lang="en-US" sz="4000" dirty="0">
                <a:effectLst>
                  <a:outerShdw blurRad="38100" dist="38100" dir="2700000" algn="tl">
                    <a:srgbClr val="000000"/>
                  </a:outerShdw>
                </a:effectLst>
              </a:rPr>
              <a:t>The conditions for the blessing of God are restated here. </a:t>
            </a:r>
          </a:p>
          <a:p>
            <a:r>
              <a:rPr lang="en-US" sz="4000" dirty="0">
                <a:effectLst>
                  <a:outerShdw blurRad="38100" dist="38100" dir="2700000" algn="tl">
                    <a:srgbClr val="000000"/>
                  </a:outerShdw>
                </a:effectLst>
              </a:rPr>
              <a:t>Although fasting is not mentioned here </a:t>
            </a:r>
            <a:r>
              <a:rPr lang="en-US" sz="4000" b="1" i="1" dirty="0">
                <a:effectLst>
                  <a:outerShdw blurRad="38100" dist="38100" dir="2700000" algn="tl">
                    <a:srgbClr val="000000"/>
                  </a:outerShdw>
                </a:effectLst>
              </a:rPr>
              <a:t>specifically</a:t>
            </a:r>
            <a:r>
              <a:rPr lang="en-US" sz="4000" dirty="0">
                <a:effectLst>
                  <a:outerShdw blurRad="38100" dist="38100" dir="2700000" algn="tl">
                    <a:srgbClr val="000000"/>
                  </a:outerShdw>
                </a:effectLst>
              </a:rPr>
              <a:t>, it is clearly in view as we will see in verse 10. </a:t>
            </a:r>
          </a:p>
          <a:p>
            <a:r>
              <a:rPr lang="en-US" sz="4000" dirty="0">
                <a:effectLst>
                  <a:outerShdw blurRad="38100" dist="38100" dir="2700000" algn="tl">
                    <a:srgbClr val="000000"/>
                  </a:outerShdw>
                </a:effectLst>
              </a:rPr>
              <a:t>God’s concern is that the worshiper be delivered from a focus on himself and that true worship will grow out of a genuine caring for others. </a:t>
            </a:r>
          </a:p>
          <a:p>
            <a:r>
              <a:rPr lang="en-US" sz="4000" b="1" i="1" dirty="0">
                <a:effectLst>
                  <a:outerShdw blurRad="38100" dist="38100" dir="2700000" algn="tl">
                    <a:srgbClr val="000000"/>
                  </a:outerShdw>
                </a:effectLst>
              </a:rPr>
              <a:t>Three</a:t>
            </a:r>
            <a:r>
              <a:rPr lang="en-US" sz="4000" dirty="0">
                <a:effectLst>
                  <a:outerShdw blurRad="38100" dist="38100" dir="2700000" algn="tl">
                    <a:srgbClr val="000000"/>
                  </a:outerShdw>
                </a:effectLst>
              </a:rPr>
              <a:t> kinds of behavior are highlighted, with the first two being </a:t>
            </a:r>
            <a:r>
              <a:rPr lang="en-US" sz="4000" b="1" i="1" dirty="0">
                <a:effectLst>
                  <a:outerShdw blurRad="38100" dist="38100" dir="2700000" algn="tl">
                    <a:srgbClr val="000000"/>
                  </a:outerShdw>
                </a:effectLst>
              </a:rPr>
              <a:t>negative</a:t>
            </a:r>
            <a:r>
              <a:rPr lang="en-US" sz="4000" dirty="0">
                <a:effectLst>
                  <a:outerShdw blurRad="38100" dist="38100" dir="2700000" algn="tl">
                    <a:srgbClr val="000000"/>
                  </a:outerShdw>
                </a:effectLst>
              </a:rPr>
              <a:t> and the third </a:t>
            </a:r>
            <a:r>
              <a:rPr lang="en-US" sz="4000" b="1" i="1" dirty="0">
                <a:effectLst>
                  <a:outerShdw blurRad="38100" dist="38100" dir="2700000" algn="tl">
                    <a:srgbClr val="000000"/>
                  </a:outerShdw>
                </a:effectLst>
              </a:rPr>
              <a:t>positive</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Negatively, the lovers of God should work at removing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burdensome yoke from among you </a:t>
            </a:r>
            <a:r>
              <a:rPr lang="en-US" sz="4000" dirty="0">
                <a:effectLst>
                  <a:outerShdw blurRad="38100" dist="38100" dir="2700000" algn="tl">
                    <a:srgbClr val="000000"/>
                  </a:outerShdw>
                </a:effectLst>
              </a:rPr>
              <a:t>” – a reference to oppression of all sorts. </a:t>
            </a:r>
          </a:p>
          <a:p>
            <a:r>
              <a:rPr lang="en-US" sz="4000" dirty="0">
                <a:effectLst>
                  <a:outerShdw blurRad="38100" dist="38100" dir="2700000" algn="tl">
                    <a:srgbClr val="000000"/>
                  </a:outerShdw>
                </a:effectLst>
              </a:rPr>
              <a:t>But the second removal adds something new: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stop pointing fingers and speaking sinfully</a:t>
            </a:r>
            <a:r>
              <a:rPr lang="en-US" sz="4000"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(pp505-506). </a:t>
            </a:r>
          </a:p>
        </p:txBody>
      </p:sp>
    </p:spTree>
    <p:extLst>
      <p:ext uri="{BB962C8B-B14F-4D97-AF65-F5344CB8AC3E}">
        <p14:creationId xmlns:p14="http://schemas.microsoft.com/office/powerpoint/2010/main" val="22156868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77484"/>
          </a:xfrm>
        </p:spPr>
        <p:txBody>
          <a:bodyPr>
            <a:noAutofit/>
          </a:bodyPr>
          <a:lstStyle/>
          <a:p>
            <a:r>
              <a:rPr lang="en-US" sz="3600" dirty="0">
                <a:effectLst>
                  <a:outerShdw blurRad="38100" dist="38100" dir="2700000" algn="tl">
                    <a:srgbClr val="000000"/>
                  </a:outerShdw>
                </a:effectLst>
              </a:rPr>
              <a:t>Other Abuses to Put Aside (58:9b–10a)</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23455"/>
            <a:ext cx="8965276" cy="5989321"/>
          </a:xfrm>
        </p:spPr>
        <p:txBody>
          <a:bodyPr>
            <a:normAutofit fontScale="70000" lnSpcReduction="20000"/>
          </a:bodyPr>
          <a:lstStyle/>
          <a:p>
            <a:r>
              <a:rPr lang="en-US" sz="4000" dirty="0">
                <a:effectLst>
                  <a:outerShdw blurRad="38100" dist="38100" dir="2700000" algn="tl">
                    <a:srgbClr val="000000"/>
                  </a:outerShdw>
                </a:effectLst>
              </a:rPr>
              <a:t>Oppression of the poor and the weak will not stop ultimately until they are no longer seen as objects of scorn and contempt, or as pitiable victims. </a:t>
            </a:r>
          </a:p>
          <a:p>
            <a:r>
              <a:rPr lang="en-US" sz="4000" dirty="0">
                <a:effectLst>
                  <a:outerShdw blurRad="38100" dist="38100" dir="2700000" algn="tl">
                    <a:srgbClr val="000000"/>
                  </a:outerShdw>
                </a:effectLst>
              </a:rPr>
              <a:t>They must be seen as persons of worth and dignity, brothers and sisters under God. </a:t>
            </a:r>
          </a:p>
          <a:p>
            <a:r>
              <a:rPr lang="en-US" sz="4000" dirty="0">
                <a:effectLst>
                  <a:outerShdw blurRad="38100" dist="38100" dir="2700000" algn="tl">
                    <a:srgbClr val="000000"/>
                  </a:outerShdw>
                </a:effectLst>
              </a:rPr>
              <a:t>This important note is carried one step farther in v. 10a, where the </a:t>
            </a:r>
            <a:r>
              <a:rPr lang="en-US" sz="4000" b="1" i="1" dirty="0">
                <a:effectLst>
                  <a:outerShdw blurRad="38100" dist="38100" dir="2700000" algn="tl">
                    <a:srgbClr val="000000"/>
                  </a:outerShdw>
                </a:effectLst>
              </a:rPr>
              <a:t>positive</a:t>
            </a:r>
            <a:r>
              <a:rPr lang="en-US" sz="4000" dirty="0">
                <a:effectLst>
                  <a:outerShdw blurRad="38100" dist="38100" dir="2700000" algn="tl">
                    <a:srgbClr val="000000"/>
                  </a:outerShdw>
                </a:effectLst>
              </a:rPr>
              <a:t> element is brought into play. </a:t>
            </a:r>
          </a:p>
          <a:p>
            <a:r>
              <a:rPr lang="en-US" sz="4000" dirty="0">
                <a:effectLst>
                  <a:outerShdw blurRad="38100" dist="38100" dir="2700000" algn="tl">
                    <a:srgbClr val="000000"/>
                  </a:outerShdw>
                </a:effectLst>
              </a:rPr>
              <a:t>Now it is not something that must be </a:t>
            </a:r>
            <a:r>
              <a:rPr lang="en-US" sz="4000" b="1" i="1" dirty="0">
                <a:effectLst>
                  <a:outerShdw blurRad="38100" dist="38100" dir="2700000" algn="tl">
                    <a:srgbClr val="000000"/>
                  </a:outerShdw>
                </a:effectLst>
              </a:rPr>
              <a:t>taken away</a:t>
            </a:r>
            <a:r>
              <a:rPr lang="en-US" sz="4000" dirty="0">
                <a:effectLst>
                  <a:outerShdw blurRad="38100" dist="38100" dir="2700000" algn="tl">
                    <a:srgbClr val="000000"/>
                  </a:outerShdw>
                </a:effectLst>
              </a:rPr>
              <a:t>, but something that must be </a:t>
            </a:r>
            <a:r>
              <a:rPr lang="en-US" sz="4000" b="1" i="1" dirty="0">
                <a:effectLst>
                  <a:outerShdw blurRad="38100" dist="38100" dir="2700000" algn="tl">
                    <a:srgbClr val="000000"/>
                  </a:outerShdw>
                </a:effectLst>
              </a:rPr>
              <a:t>added</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Here the allusion to fasting enters the picture again. </a:t>
            </a:r>
          </a:p>
          <a:p>
            <a:r>
              <a:rPr lang="en-US" sz="4000" dirty="0">
                <a:effectLst>
                  <a:outerShdw blurRad="38100" dist="38100" dir="2700000" algn="tl">
                    <a:srgbClr val="000000"/>
                  </a:outerShdw>
                </a:effectLst>
              </a:rPr>
              <a:t>The people whom Isaiah addresses think that an important way of showing devotion to God is to deprive oneself of food for his sake— to make oneself hungry. </a:t>
            </a:r>
          </a:p>
          <a:p>
            <a:r>
              <a:rPr lang="en-US" sz="4000" dirty="0">
                <a:effectLst>
                  <a:outerShdw blurRad="38100" dist="38100" dir="2700000" algn="tl">
                    <a:srgbClr val="000000"/>
                  </a:outerShdw>
                </a:effectLst>
              </a:rPr>
              <a:t>The prophet says God would much rather we show our devotion to him by alleviating hunger in others. </a:t>
            </a:r>
          </a:p>
          <a:p>
            <a:r>
              <a:rPr lang="en-US" sz="4000" dirty="0">
                <a:effectLst>
                  <a:outerShdw blurRad="38100" dist="38100" dir="2700000" algn="tl">
                    <a:srgbClr val="000000"/>
                  </a:outerShdw>
                </a:effectLst>
              </a:rPr>
              <a:t>The one act is primarily self-oriented and the other is primarily self-forgetful.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(pp505-506). </a:t>
            </a:r>
          </a:p>
        </p:txBody>
      </p:sp>
    </p:spTree>
    <p:extLst>
      <p:ext uri="{BB962C8B-B14F-4D97-AF65-F5344CB8AC3E}">
        <p14:creationId xmlns:p14="http://schemas.microsoft.com/office/powerpoint/2010/main" val="9393802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r>
              <a:rPr lang="en-US" sz="4400" b="1" dirty="0">
                <a:effectLst>
                  <a:outerShdw blurRad="38100" dist="38100" dir="2700000" algn="tl">
                    <a:srgbClr val="000000"/>
                  </a:outerShdw>
                </a:effectLst>
              </a:rPr>
              <a:t>A Critique of Pseudo-Piety </a:t>
            </a:r>
            <a:r>
              <a:rPr lang="en-US" sz="4400" dirty="0">
                <a:effectLst>
                  <a:outerShdw blurRad="38100" dist="38100" dir="2700000" algn="tl">
                    <a:srgbClr val="000000"/>
                  </a:outerShdw>
                </a:effectLst>
              </a:rPr>
              <a:t>(</a:t>
            </a:r>
            <a:r>
              <a:rPr lang="en-US" sz="4400" dirty="0">
                <a:solidFill>
                  <a:srgbClr val="FFFF99"/>
                </a:solidFill>
                <a:effectLst>
                  <a:outerShdw blurRad="38100" dist="38100" dir="2700000" algn="tl">
                    <a:srgbClr val="000000"/>
                  </a:outerShdw>
                </a:effectLst>
              </a:rPr>
              <a:t>Isaiah 58:1-14</a:t>
            </a:r>
            <a:r>
              <a:rPr lang="en-US" sz="44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176251"/>
            <a:ext cx="8965276" cy="5436524"/>
          </a:xfrm>
        </p:spPr>
        <p:txBody>
          <a:bodyPr>
            <a:normAutofit fontScale="77500" lnSpcReduction="20000"/>
          </a:bodyPr>
          <a:lstStyle/>
          <a:p>
            <a:r>
              <a:rPr lang="en-US" sz="4000" dirty="0">
                <a:effectLst>
                  <a:outerShdw blurRad="38100" dist="38100" dir="2700000" algn="tl">
                    <a:srgbClr val="000000"/>
                  </a:outerShdw>
                </a:effectLst>
              </a:rPr>
              <a:t>In today’s text the word of God as spoken by the prophet Isaiah speaks to people who are very </a:t>
            </a:r>
            <a:r>
              <a:rPr lang="en-US" sz="4000" b="1" i="1" dirty="0">
                <a:effectLst>
                  <a:outerShdw blurRad="38100" dist="38100" dir="2700000" algn="tl">
                    <a:srgbClr val="000000"/>
                  </a:outerShdw>
                </a:effectLst>
              </a:rPr>
              <a:t>religious</a:t>
            </a:r>
            <a:r>
              <a:rPr lang="en-US" sz="4000" dirty="0">
                <a:effectLst>
                  <a:outerShdw blurRad="38100" dist="38100" dir="2700000" algn="tl">
                    <a:srgbClr val="000000"/>
                  </a:outerShdw>
                </a:effectLst>
              </a:rPr>
              <a:t> but are </a:t>
            </a:r>
            <a:r>
              <a:rPr lang="en-US" sz="4000" b="1" i="1" dirty="0">
                <a:effectLst>
                  <a:outerShdw blurRad="38100" dist="38100" dir="2700000" algn="tl">
                    <a:srgbClr val="000000"/>
                  </a:outerShdw>
                </a:effectLst>
              </a:rPr>
              <a:t>dissatisfied</a:t>
            </a:r>
            <a:r>
              <a:rPr lang="en-US" sz="4000" dirty="0">
                <a:effectLst>
                  <a:outerShdw blurRad="38100" dist="38100" dir="2700000" algn="tl">
                    <a:srgbClr val="000000"/>
                  </a:outerShdw>
                </a:effectLst>
              </a:rPr>
              <a:t> with </a:t>
            </a:r>
            <a:r>
              <a:rPr lang="en-US" sz="4000" b="1" i="1" dirty="0">
                <a:effectLst>
                  <a:outerShdw blurRad="38100" dist="38100" dir="2700000" algn="tl">
                    <a:srgbClr val="000000"/>
                  </a:outerShdw>
                </a:effectLst>
              </a:rPr>
              <a:t>God’s response </a:t>
            </a:r>
            <a:r>
              <a:rPr lang="en-US" sz="4000" dirty="0">
                <a:effectLst>
                  <a:outerShdw blurRad="38100" dist="38100" dir="2700000" algn="tl">
                    <a:srgbClr val="000000"/>
                  </a:outerShdw>
                </a:effectLst>
              </a:rPr>
              <a:t>to their religious observances. </a:t>
            </a:r>
          </a:p>
          <a:p>
            <a:r>
              <a:rPr lang="en-US" sz="4000" dirty="0">
                <a:effectLst>
                  <a:outerShdw blurRad="38100" dist="38100" dir="2700000" algn="tl">
                    <a:srgbClr val="000000"/>
                  </a:outerShdw>
                </a:effectLst>
              </a:rPr>
              <a:t>Put bluntly, the religious behavior that is critiqued here looks more Canaanite pagan worship than it does God-honoring biblical worship. </a:t>
            </a:r>
          </a:p>
          <a:p>
            <a:r>
              <a:rPr lang="en-US" sz="4000" dirty="0">
                <a:effectLst>
                  <a:outerShdw blurRad="38100" dist="38100" dir="2700000" algn="tl">
                    <a:srgbClr val="000000"/>
                  </a:outerShdw>
                </a:effectLst>
              </a:rPr>
              <a:t>The essence of pagan religion was for the worshippers  to pressure their gods to reward them for their good religious behavior. </a:t>
            </a:r>
          </a:p>
          <a:p>
            <a:r>
              <a:rPr lang="en-US" sz="4000" dirty="0">
                <a:effectLst>
                  <a:outerShdw blurRad="38100" dist="38100" dir="2700000" algn="tl">
                    <a:srgbClr val="000000"/>
                  </a:outerShdw>
                </a:effectLst>
              </a:rPr>
              <a:t>We see this kind of attitude reflected in verse 3, for example: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Why don’t you notice when we fast? Why don’t you pay attention when we humble ourselves?</a:t>
            </a:r>
            <a:r>
              <a:rPr lang="en-US" sz="4000"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Motyer, J. Alec.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478). InterVarsity Press.  </a:t>
            </a:r>
          </a:p>
        </p:txBody>
      </p:sp>
    </p:spTree>
    <p:extLst>
      <p:ext uri="{BB962C8B-B14F-4D97-AF65-F5344CB8AC3E}">
        <p14:creationId xmlns:p14="http://schemas.microsoft.com/office/powerpoint/2010/main" val="3726475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694116"/>
          </a:xfrm>
        </p:spPr>
        <p:txBody>
          <a:bodyPr>
            <a:noAutofit/>
          </a:bodyPr>
          <a:lstStyle/>
          <a:p>
            <a:pPr marL="458788" indent="-458788"/>
            <a:r>
              <a:rPr lang="en-US" sz="3600" dirty="0">
                <a:effectLst>
                  <a:outerShdw blurRad="38100" dist="38100" dir="2700000" algn="tl">
                    <a:srgbClr val="000000"/>
                  </a:outerShdw>
                </a:effectLst>
              </a:rPr>
              <a:t>Further Resultant Blessings (58:10b–12)</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922713"/>
            <a:ext cx="8441574" cy="5902038"/>
          </a:xfrm>
        </p:spPr>
        <p:txBody>
          <a:bodyPr>
            <a:normAutofit lnSpcReduction="100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58:10b</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Then your light will dispel the darkness, and your darkness will be transformed into noonday.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LORD will continually lead you; he will feed you even in parched regions. He will give you renewed strength, and you will be like a well-watered garden, like a spring that continually produces water.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Your perpetual ruins will be rebuilt; you will reestablish the ancient foundations. You will be called, ‘The one who repairs broken walls, the one who makes the streets inhabitable again.’</a:t>
            </a:r>
          </a:p>
        </p:txBody>
      </p:sp>
    </p:spTree>
    <p:extLst>
      <p:ext uri="{BB962C8B-B14F-4D97-AF65-F5344CB8AC3E}">
        <p14:creationId xmlns:p14="http://schemas.microsoft.com/office/powerpoint/2010/main" val="22157013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3600" dirty="0">
                <a:effectLst>
                  <a:outerShdw blurRad="38100" dist="38100" dir="2700000" algn="tl">
                    <a:srgbClr val="000000"/>
                  </a:outerShdw>
                </a:effectLst>
              </a:rPr>
              <a:t>Further Resultant Blessings (58:10b–12)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37161" y="761195"/>
            <a:ext cx="8965276" cy="5727470"/>
          </a:xfrm>
        </p:spPr>
        <p:txBody>
          <a:bodyPr>
            <a:normAutofit fontScale="85000" lnSpcReduction="10000"/>
          </a:bodyPr>
          <a:lstStyle/>
          <a:p>
            <a:r>
              <a:rPr lang="en-US" sz="4000" dirty="0">
                <a:effectLst>
                  <a:outerShdw blurRad="38100" dist="38100" dir="2700000" algn="tl">
                    <a:srgbClr val="000000"/>
                  </a:outerShdw>
                </a:effectLst>
              </a:rPr>
              <a:t>The next two phrases,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Then your light will dispel the darkness, and your darkness will be transformed into noonday</a:t>
            </a:r>
            <a:r>
              <a:rPr lang="en-US" sz="4000" dirty="0">
                <a:effectLst>
                  <a:outerShdw blurRad="38100" dist="38100" dir="2700000" algn="tl">
                    <a:srgbClr val="000000"/>
                  </a:outerShdw>
                </a:effectLst>
              </a:rPr>
              <a:t>”(v. 10b), are a figurative reference to divine deliverance, of being rescued from fear and adversity, similar to Psalm 23:4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Even when I must walk through the darkest valley, I fear no danger</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Verse 10b here corresponds closely to verses 7–8 with the same result of light conquering darkness and gloom being converted to midday light, meaning that God’s deliverance will guide and protect them, which is further described here in the next couple of verses.</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983586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3600" dirty="0">
                <a:effectLst>
                  <a:outerShdw blurRad="38100" dist="38100" dir="2700000" algn="tl">
                    <a:srgbClr val="000000"/>
                  </a:outerShdw>
                </a:effectLst>
              </a:rPr>
              <a:t>Further Resultant Blessings (58:10b–12)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12222" y="685800"/>
            <a:ext cx="8994370" cy="5860473"/>
          </a:xfrm>
        </p:spPr>
        <p:txBody>
          <a:bodyPr>
            <a:normAutofit/>
          </a:bodyPr>
          <a:lstStyle/>
          <a:p>
            <a:r>
              <a:rPr lang="en-US" dirty="0">
                <a:effectLst>
                  <a:outerShdw blurRad="38100" dist="38100" dir="2700000" algn="tl">
                    <a:srgbClr val="000000"/>
                  </a:outerShdw>
                </a:effectLst>
              </a:rPr>
              <a:t>They will have assurance of God’s continual guidance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LORD will continually lead you</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God will provide for their needs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 will feed you even in parched regions</a:t>
            </a:r>
            <a:r>
              <a:rPr lang="en-US" dirty="0">
                <a:effectLst>
                  <a:outerShdw blurRad="38100" dist="38100" dir="2700000" algn="tl">
                    <a:srgbClr val="000000"/>
                  </a:outerShdw>
                </a:effectLst>
              </a:rPr>
              <a:t>”) so abundantly that they will be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like a well-watered garden, like a spring that continually produces water</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image of water, so vital to life in a land as dry as Israel, was a sign of blessing that would certainly have resonated with the people. </a:t>
            </a:r>
          </a:p>
          <a:p>
            <a:r>
              <a:rPr lang="en-US" dirty="0">
                <a:effectLst>
                  <a:outerShdw blurRad="38100" dist="38100" dir="2700000" algn="tl">
                    <a:srgbClr val="000000"/>
                  </a:outerShdw>
                </a:effectLst>
              </a:rPr>
              <a:t>God will give his strengthening power to transform and rejuvenate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perpetual ruins will be rebuilt</a:t>
            </a:r>
            <a:r>
              <a:rPr lang="en-US"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7440351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3600" dirty="0">
                <a:effectLst>
                  <a:outerShdw blurRad="38100" dist="38100" dir="2700000" algn="tl">
                    <a:srgbClr val="000000"/>
                  </a:outerShdw>
                </a:effectLst>
              </a:rPr>
              <a:t>Further Resultant Blessings (58:10b–12)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12222" y="685800"/>
            <a:ext cx="8994370" cy="5860473"/>
          </a:xfrm>
        </p:spPr>
        <p:txBody>
          <a:bodyPr>
            <a:normAutofit lnSpcReduction="10000"/>
          </a:bodyPr>
          <a:lstStyle/>
          <a:p>
            <a:r>
              <a:rPr lang="en-US" dirty="0">
                <a:effectLst>
                  <a:outerShdw blurRad="38100" dist="38100" dir="2700000" algn="tl">
                    <a:srgbClr val="000000"/>
                  </a:outerShdw>
                </a:effectLst>
              </a:rPr>
              <a:t>Notice it is God’s people, not God himself, who are called: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one who repairs broken walls, the one who makes the streets inhabitable again.</a:t>
            </a:r>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p>
          <a:p>
            <a:r>
              <a:rPr lang="en-US" dirty="0">
                <a:effectLst>
                  <a:outerShdw blurRad="38100" dist="38100" dir="2700000" algn="tl">
                    <a:srgbClr val="000000"/>
                  </a:outerShdw>
                </a:effectLst>
              </a:rPr>
              <a:t>In the </a:t>
            </a:r>
            <a:r>
              <a:rPr lang="en-US" b="1" i="1" dirty="0">
                <a:effectLst>
                  <a:outerShdw blurRad="38100" dist="38100" dir="2700000" algn="tl">
                    <a:srgbClr val="000000"/>
                  </a:outerShdw>
                </a:effectLst>
              </a:rPr>
              <a:t>original</a:t>
            </a:r>
            <a:r>
              <a:rPr lang="en-US" dirty="0">
                <a:effectLst>
                  <a:outerShdw blurRad="38100" dist="38100" dir="2700000" algn="tl">
                    <a:srgbClr val="000000"/>
                  </a:outerShdw>
                </a:effectLst>
              </a:rPr>
              <a:t> context, this is a reference to Jerusalem and other cities that had been destroyed and would be be rebuilt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 will reestablish the ancient foundations</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But as we have observed throughout this passage, this rebuilding of the ruined cities after the Babylonian exile prefigures the </a:t>
            </a:r>
            <a:r>
              <a:rPr lang="en-US" b="1" i="1" dirty="0">
                <a:effectLst>
                  <a:outerShdw blurRad="38100" dist="38100" dir="2700000" algn="tl">
                    <a:srgbClr val="000000"/>
                  </a:outerShdw>
                </a:effectLst>
              </a:rPr>
              <a:t>ultimate</a:t>
            </a:r>
            <a:r>
              <a:rPr lang="en-US" dirty="0">
                <a:effectLst>
                  <a:outerShdw blurRad="38100" dist="38100" dir="2700000" algn="tl">
                    <a:srgbClr val="000000"/>
                  </a:outerShdw>
                </a:effectLst>
              </a:rPr>
              <a:t> reestablishing of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ancient foundations</a:t>
            </a:r>
            <a:r>
              <a:rPr lang="en-US" dirty="0">
                <a:effectLst>
                  <a:outerShdw blurRad="38100" dist="38100" dir="2700000" algn="tl">
                    <a:srgbClr val="000000"/>
                  </a:outerShdw>
                </a:effectLst>
              </a:rPr>
              <a:t>” as the gospel goes throughout the world bringing men back to their Creator and Redeemer.</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8396368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694116"/>
          </a:xfrm>
        </p:spPr>
        <p:txBody>
          <a:bodyPr>
            <a:noAutofit/>
          </a:bodyPr>
          <a:lstStyle/>
          <a:p>
            <a:pPr marL="458788" indent="-458788"/>
            <a:r>
              <a:rPr lang="en-US" sz="4400" dirty="0">
                <a:effectLst>
                  <a:outerShdw blurRad="38100" dist="38100" dir="2700000" algn="tl">
                    <a:srgbClr val="000000"/>
                  </a:outerShdw>
                </a:effectLst>
              </a:rPr>
              <a:t>The Sabbath (58:13–14)</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756458"/>
            <a:ext cx="8441574" cy="6068293"/>
          </a:xfrm>
        </p:spPr>
        <p:txBody>
          <a:bodyPr>
            <a:normAutofit lnSpcReduction="100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58:13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must observe the Sabbath rather than doing anything you please on my holy day. You must look forward to the Sabbath and treat the LORD’s holy day with respect. You must treat it with respect by refraining from your normal activities and by refraining from your selfish pursuits and from making business deals.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Then you will find joy in your relationship to the LORD, and I will give you great prosperity, and cause crops to grow on the land I gave to your ancestor Jacob.” Know for certain that the LORD has spoken. </a:t>
            </a:r>
          </a:p>
        </p:txBody>
      </p:sp>
    </p:spTree>
    <p:extLst>
      <p:ext uri="{BB962C8B-B14F-4D97-AF65-F5344CB8AC3E}">
        <p14:creationId xmlns:p14="http://schemas.microsoft.com/office/powerpoint/2010/main" val="32425693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3600" dirty="0">
                <a:effectLst>
                  <a:outerShdw blurRad="38100" dist="38100" dir="2700000" algn="tl">
                    <a:srgbClr val="000000"/>
                  </a:outerShdw>
                </a:effectLst>
              </a:rPr>
              <a:t>The Sabbath (58:13–14)</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885305"/>
            <a:ext cx="8965276" cy="5727470"/>
          </a:xfrm>
        </p:spPr>
        <p:txBody>
          <a:bodyPr>
            <a:normAutofit fontScale="85000" lnSpcReduction="10000"/>
          </a:bodyPr>
          <a:lstStyle/>
          <a:p>
            <a:r>
              <a:rPr lang="en-US" sz="4000" dirty="0">
                <a:effectLst>
                  <a:outerShdw blurRad="38100" dist="38100" dir="2700000" algn="tl">
                    <a:srgbClr val="000000"/>
                  </a:outerShdw>
                </a:effectLst>
              </a:rPr>
              <a:t>The concluding statement highlights the importance of keeping the Sabbath, setting it apart to the LORD.</a:t>
            </a:r>
          </a:p>
          <a:p>
            <a:r>
              <a:rPr lang="en-US" sz="4000" dirty="0">
                <a:effectLst>
                  <a:outerShdw blurRad="38100" dist="38100" dir="2700000" algn="tl">
                    <a:srgbClr val="000000"/>
                  </a:outerShdw>
                </a:effectLst>
              </a:rPr>
              <a:t>Verse 13 makes it clear that to honor the Sabbath meant to refrain from doing what they pleased and instead do what honored God. </a:t>
            </a:r>
          </a:p>
          <a:p>
            <a:r>
              <a:rPr lang="en-US" sz="4000" dirty="0">
                <a:effectLst>
                  <a:outerShdw blurRad="38100" dist="38100" dir="2700000" algn="tl">
                    <a:srgbClr val="000000"/>
                  </a:outerShdw>
                </a:effectLst>
              </a:rPr>
              <a:t>Observing the Sabbath was to serve as a sign of the people’s dedication to the LORD. </a:t>
            </a:r>
          </a:p>
          <a:p>
            <a:r>
              <a:rPr lang="en-US" sz="4000" dirty="0">
                <a:effectLst>
                  <a:outerShdw blurRad="38100" dist="38100" dir="2700000" algn="tl">
                    <a:srgbClr val="000000"/>
                  </a:outerShdw>
                </a:effectLst>
              </a:rPr>
              <a:t>There would have been little incentive to observe the Sabbath during the many long years of exile, so it is easy to see why they would need to be reminded to honor God this way.</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348086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3600" dirty="0">
                <a:effectLst>
                  <a:outerShdw blurRad="38100" dist="38100" dir="2700000" algn="tl">
                    <a:srgbClr val="000000"/>
                  </a:outerShdw>
                </a:effectLst>
              </a:rPr>
              <a:t>The Sabbath (58:13–14)</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66502" y="760615"/>
            <a:ext cx="9040091" cy="5852160"/>
          </a:xfrm>
        </p:spPr>
        <p:txBody>
          <a:bodyPr>
            <a:normAutofit fontScale="85000" lnSpcReduction="20000"/>
          </a:bodyPr>
          <a:lstStyle/>
          <a:p>
            <a:r>
              <a:rPr lang="en-US" sz="4000" dirty="0">
                <a:effectLst>
                  <a:outerShdw blurRad="38100" dist="38100" dir="2700000" algn="tl">
                    <a:srgbClr val="000000"/>
                  </a:outerShdw>
                </a:effectLst>
              </a:rPr>
              <a:t>Verse 14 explains that once the people learn to truly obey and honor God, they will experience genuine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joy</a:t>
            </a:r>
            <a:r>
              <a:rPr lang="en-US" sz="4000" dirty="0">
                <a:effectLst>
                  <a:outerShdw blurRad="38100" dist="38100" dir="2700000" algn="tl">
                    <a:srgbClr val="000000"/>
                  </a:outerShdw>
                </a:effectLst>
              </a:rPr>
              <a:t>” in the LORD. </a:t>
            </a:r>
          </a:p>
          <a:p>
            <a:r>
              <a:rPr lang="en-US" sz="4000" dirty="0">
                <a:effectLst>
                  <a:outerShdw blurRad="38100" dist="38100" dir="2700000" algn="tl">
                    <a:srgbClr val="000000"/>
                  </a:outerShdw>
                </a:effectLst>
              </a:rPr>
              <a:t>God tells them,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give you great prosperity, and cause crops to grow on the land I gave to your ancestor Jacob</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The latter two images picture a life that is blessed by God, enjoying the abundance of the land of Israel, as was promised to Jacob long ago (see Gen. 35:12). </a:t>
            </a:r>
          </a:p>
          <a:p>
            <a:r>
              <a:rPr lang="en-US" sz="4000" dirty="0">
                <a:effectLst>
                  <a:outerShdw blurRad="38100" dist="38100" dir="2700000" algn="tl">
                    <a:srgbClr val="000000"/>
                  </a:outerShdw>
                </a:effectLst>
              </a:rPr>
              <a:t>In the </a:t>
            </a:r>
            <a:r>
              <a:rPr lang="en-US" sz="4000" b="1" i="1" dirty="0">
                <a:effectLst>
                  <a:outerShdw blurRad="38100" dist="38100" dir="2700000" algn="tl">
                    <a:srgbClr val="000000"/>
                  </a:outerShdw>
                </a:effectLst>
              </a:rPr>
              <a:t>first</a:t>
            </a:r>
            <a:r>
              <a:rPr lang="en-US" sz="4000" dirty="0">
                <a:effectLst>
                  <a:outerShdw blurRad="38100" dist="38100" dir="2700000" algn="tl">
                    <a:srgbClr val="000000"/>
                  </a:outerShdw>
                </a:effectLst>
              </a:rPr>
              <a:t> part of this chapter the people made an </a:t>
            </a:r>
            <a:r>
              <a:rPr lang="en-US" sz="4000" b="1" i="1" dirty="0">
                <a:effectLst>
                  <a:outerShdw blurRad="38100" dist="38100" dir="2700000" algn="tl">
                    <a:srgbClr val="000000"/>
                  </a:outerShdw>
                </a:effectLst>
              </a:rPr>
              <a:t>outward</a:t>
            </a:r>
            <a:r>
              <a:rPr lang="en-US" sz="4000" dirty="0">
                <a:effectLst>
                  <a:outerShdw blurRad="38100" dist="38100" dir="2700000" algn="tl">
                    <a:srgbClr val="000000"/>
                  </a:outerShdw>
                </a:effectLst>
              </a:rPr>
              <a:t> show of delighting in God though their hearts were far from him. </a:t>
            </a:r>
          </a:p>
          <a:p>
            <a:r>
              <a:rPr lang="en-US" sz="4000" dirty="0">
                <a:effectLst>
                  <a:outerShdw blurRad="38100" dist="38100" dir="2700000" algn="tl">
                    <a:srgbClr val="000000"/>
                  </a:outerShdw>
                </a:effectLst>
              </a:rPr>
              <a:t>But now they know what </a:t>
            </a:r>
            <a:r>
              <a:rPr lang="en-US" sz="4000" b="1" i="1" dirty="0">
                <a:effectLst>
                  <a:outerShdw blurRad="38100" dist="38100" dir="2700000" algn="tl">
                    <a:srgbClr val="000000"/>
                  </a:outerShdw>
                </a:effectLst>
              </a:rPr>
              <a:t>truly</a:t>
            </a:r>
            <a:r>
              <a:rPr lang="en-US" sz="4000" dirty="0">
                <a:effectLst>
                  <a:outerShdw blurRad="38100" dist="38100" dir="2700000" algn="tl">
                    <a:srgbClr val="000000"/>
                  </a:outerShdw>
                </a:effectLst>
              </a:rPr>
              <a:t> delights the LORD.</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815817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lvl="1"/>
            <a:r>
              <a:rPr lang="en-US" sz="3600" dirty="0">
                <a:effectLst>
                  <a:outerShdw blurRad="38100" dist="38100" dir="2700000" algn="tl">
                    <a:srgbClr val="000000"/>
                  </a:outerShdw>
                </a:effectLst>
              </a:rPr>
              <a:t>We will see how </a:t>
            </a:r>
            <a:r>
              <a:rPr lang="en-US" sz="3600" b="1" i="1" dirty="0">
                <a:effectLst>
                  <a:outerShdw blurRad="38100" dist="38100" dir="2700000" algn="tl">
                    <a:srgbClr val="000000"/>
                  </a:outerShdw>
                </a:effectLst>
              </a:rPr>
              <a:t>Injustice Brings Alienation from God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59:1-8</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727431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85000" lnSpcReduction="20000"/>
          </a:bodyPr>
          <a:lstStyle/>
          <a:p>
            <a:r>
              <a:rPr lang="en-US" sz="4000" dirty="0"/>
              <a:t>Our text today addresses a mindset that many people (including many Christians) have about how God views our worship and obedience of him – they will do certain things God commands and/or expects of them and then they, in turn, believe that God is therefore </a:t>
            </a:r>
            <a:r>
              <a:rPr lang="en-US" sz="4000" b="1" i="1" dirty="0"/>
              <a:t>under obligation </a:t>
            </a:r>
            <a:r>
              <a:rPr lang="en-US" sz="4000" dirty="0"/>
              <a:t>to reward them by answering their prayers or bringing some kind of special blessings into their life.</a:t>
            </a:r>
          </a:p>
          <a:p>
            <a:r>
              <a:rPr lang="en-US" sz="4000" dirty="0"/>
              <a:t>Have you met people who have this kind of mindset?</a:t>
            </a:r>
          </a:p>
          <a:p>
            <a:r>
              <a:rPr lang="en-US" sz="4000" dirty="0"/>
              <a:t>Have you ever found </a:t>
            </a:r>
            <a:r>
              <a:rPr lang="en-US" sz="4000" b="1" i="1" dirty="0"/>
              <a:t>yourself</a:t>
            </a:r>
            <a:r>
              <a:rPr lang="en-US" sz="4000" dirty="0"/>
              <a:t> thinking about your relationship with God in this way?</a:t>
            </a:r>
          </a:p>
          <a:p>
            <a:endParaRPr lang="en-US" sz="40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28148678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54181" cy="6267298"/>
          </a:xfrm>
        </p:spPr>
        <p:txBody>
          <a:bodyPr>
            <a:normAutofit fontScale="77500" lnSpcReduction="20000"/>
          </a:bodyPr>
          <a:lstStyle/>
          <a:p>
            <a:r>
              <a:rPr lang="en-US" sz="4000" dirty="0"/>
              <a:t>Today’s text emphasizes the importance of helping the poor among the people of God (“</a:t>
            </a:r>
            <a:r>
              <a:rPr lang="en-US" sz="4000" i="1" dirty="0">
                <a:solidFill>
                  <a:srgbClr val="0000FF"/>
                </a:solidFill>
                <a:latin typeface="Cambria" panose="02040503050406030204" pitchFamily="18" charset="0"/>
                <a:ea typeface="Cambria" panose="02040503050406030204" pitchFamily="18" charset="0"/>
              </a:rPr>
              <a:t>your own flesh and blood</a:t>
            </a:r>
            <a:r>
              <a:rPr lang="en-US" sz="4000" dirty="0"/>
              <a:t>” verse 7).</a:t>
            </a:r>
          </a:p>
          <a:p>
            <a:r>
              <a:rPr lang="en-US" sz="4000" dirty="0"/>
              <a:t>There is a </a:t>
            </a:r>
            <a:r>
              <a:rPr lang="en-US" sz="4000" b="1" i="1" dirty="0"/>
              <a:t>balancing</a:t>
            </a:r>
            <a:r>
              <a:rPr lang="en-US" sz="4000" dirty="0"/>
              <a:t> principle expressed in </a:t>
            </a:r>
            <a:r>
              <a:rPr lang="en-US" sz="4000" b="1" i="1" dirty="0"/>
              <a:t>other</a:t>
            </a:r>
            <a:r>
              <a:rPr lang="en-US" sz="4000" dirty="0"/>
              <a:t> passages of scripture that makes a distinction between: </a:t>
            </a:r>
          </a:p>
          <a:p>
            <a:pPr lvl="1"/>
            <a:r>
              <a:rPr lang="en-US" sz="3600" dirty="0"/>
              <a:t>Those who are poor due to circumstances beyond their control </a:t>
            </a:r>
          </a:p>
          <a:p>
            <a:pPr lvl="1"/>
            <a:r>
              <a:rPr lang="en-US" sz="3600" dirty="0"/>
              <a:t>Those who are poor because they are lazy and/or unwilling to work in order to provide for themselves. </a:t>
            </a:r>
          </a:p>
          <a:p>
            <a:r>
              <a:rPr lang="en-US" sz="4000" dirty="0"/>
              <a:t>The scriptures are clear that we are </a:t>
            </a:r>
            <a:r>
              <a:rPr lang="en-US" sz="4000" b="1" i="1" dirty="0"/>
              <a:t>not</a:t>
            </a:r>
            <a:r>
              <a:rPr lang="en-US" sz="4000" dirty="0"/>
              <a:t> to help those who are in the second category:</a:t>
            </a:r>
          </a:p>
          <a:p>
            <a:pPr lvl="1"/>
            <a:r>
              <a:rPr lang="en-US" sz="3600" i="1" dirty="0">
                <a:solidFill>
                  <a:srgbClr val="0000FF"/>
                </a:solidFill>
                <a:latin typeface="Cambria" panose="02040503050406030204" pitchFamily="18" charset="0"/>
                <a:ea typeface="Cambria" panose="02040503050406030204" pitchFamily="18" charset="0"/>
              </a:rPr>
              <a:t>For even when we were with you, we used to give you this command: “If anyone is not willing to work, neither should he eat.” </a:t>
            </a:r>
            <a:r>
              <a:rPr lang="en-US" sz="3600" dirty="0"/>
              <a:t>(2 Thes 3:10)</a:t>
            </a:r>
            <a:endParaRPr lang="en-US" sz="4000" dirty="0"/>
          </a:p>
          <a:p>
            <a:endParaRPr lang="en-US" sz="4000" dirty="0"/>
          </a:p>
        </p:txBody>
      </p:sp>
    </p:spTree>
    <p:extLst>
      <p:ext uri="{BB962C8B-B14F-4D97-AF65-F5344CB8AC3E}">
        <p14:creationId xmlns:p14="http://schemas.microsoft.com/office/powerpoint/2010/main" val="18715619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r>
              <a:rPr lang="en-US" sz="4400" b="1" dirty="0">
                <a:effectLst>
                  <a:outerShdw blurRad="38100" dist="38100" dir="2700000" algn="tl">
                    <a:srgbClr val="000000"/>
                  </a:outerShdw>
                </a:effectLst>
              </a:rPr>
              <a:t>A Critique of Pseudo-Piety </a:t>
            </a:r>
            <a:r>
              <a:rPr lang="en-US" sz="4400" dirty="0">
                <a:effectLst>
                  <a:outerShdw blurRad="38100" dist="38100" dir="2700000" algn="tl">
                    <a:srgbClr val="000000"/>
                  </a:outerShdw>
                </a:effectLst>
              </a:rPr>
              <a:t>(</a:t>
            </a:r>
            <a:r>
              <a:rPr lang="en-US" sz="4400" dirty="0">
                <a:solidFill>
                  <a:srgbClr val="FFFF99"/>
                </a:solidFill>
                <a:effectLst>
                  <a:outerShdw blurRad="38100" dist="38100" dir="2700000" algn="tl">
                    <a:srgbClr val="000000"/>
                  </a:outerShdw>
                </a:effectLst>
              </a:rPr>
              <a:t>Isaiah 58:1-14</a:t>
            </a:r>
            <a:r>
              <a:rPr lang="en-US" sz="44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284315"/>
            <a:ext cx="8965276" cy="5328459"/>
          </a:xfrm>
        </p:spPr>
        <p:txBody>
          <a:bodyPr>
            <a:normAutofit fontScale="85000" lnSpcReduction="20000"/>
          </a:bodyPr>
          <a:lstStyle/>
          <a:p>
            <a:r>
              <a:rPr lang="en-US" sz="4000" dirty="0">
                <a:effectLst>
                  <a:outerShdw blurRad="38100" dist="38100" dir="2700000" algn="tl">
                    <a:srgbClr val="000000"/>
                  </a:outerShdw>
                </a:effectLst>
              </a:rPr>
              <a:t>The Israelites prided themselves as a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nation that does what is right </a:t>
            </a:r>
            <a:r>
              <a:rPr lang="en-US" sz="4000" dirty="0">
                <a:effectLst>
                  <a:outerShdw blurRad="38100" dist="38100" dir="2700000" algn="tl">
                    <a:srgbClr val="000000"/>
                  </a:outerShdw>
                </a:effectLst>
              </a:rPr>
              <a:t>” (verse 2).</a:t>
            </a:r>
          </a:p>
          <a:p>
            <a:r>
              <a:rPr lang="en-US" sz="4000" dirty="0">
                <a:effectLst>
                  <a:outerShdw blurRad="38100" dist="38100" dir="2700000" algn="tl">
                    <a:srgbClr val="000000"/>
                  </a:outerShdw>
                </a:effectLst>
              </a:rPr>
              <a:t>But they were only </a:t>
            </a:r>
            <a:r>
              <a:rPr lang="en-US" sz="4000" b="1" i="1" dirty="0">
                <a:effectLst>
                  <a:outerShdw blurRad="38100" dist="38100" dir="2700000" algn="tl">
                    <a:srgbClr val="000000"/>
                  </a:outerShdw>
                </a:effectLst>
              </a:rPr>
              <a:t>doing</a:t>
            </a:r>
            <a:r>
              <a:rPr lang="en-US" sz="4000" dirty="0">
                <a:effectLst>
                  <a:outerShdw blurRad="38100" dist="38100" dir="2700000" algn="tl">
                    <a:srgbClr val="000000"/>
                  </a:outerShdw>
                </a:effectLst>
              </a:rPr>
              <a:t> what is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right</a:t>
            </a:r>
            <a:r>
              <a:rPr lang="en-US" sz="4000" dirty="0">
                <a:effectLst>
                  <a:outerShdw blurRad="38100" dist="38100" dir="2700000" algn="tl">
                    <a:srgbClr val="000000"/>
                  </a:outerShdw>
                </a:effectLst>
              </a:rPr>
              <a:t>” in hopes of </a:t>
            </a:r>
            <a:r>
              <a:rPr lang="en-US" sz="4000" b="1" i="1" dirty="0">
                <a:effectLst>
                  <a:outerShdw blurRad="38100" dist="38100" dir="2700000" algn="tl">
                    <a:srgbClr val="000000"/>
                  </a:outerShdw>
                </a:effectLst>
              </a:rPr>
              <a:t>obligating</a:t>
            </a:r>
            <a:r>
              <a:rPr lang="en-US" sz="4000" dirty="0">
                <a:effectLst>
                  <a:outerShdw blurRad="38100" dist="38100" dir="2700000" algn="tl">
                    <a:srgbClr val="000000"/>
                  </a:outerShdw>
                </a:effectLst>
              </a:rPr>
              <a:t> the LORD to give them what they wanted. </a:t>
            </a:r>
          </a:p>
          <a:p>
            <a:r>
              <a:rPr lang="en-US" sz="4000" dirty="0">
                <a:effectLst>
                  <a:outerShdw blurRad="38100" dist="38100" dir="2700000" algn="tl">
                    <a:srgbClr val="000000"/>
                  </a:outerShdw>
                </a:effectLst>
              </a:rPr>
              <a:t>And then they were </a:t>
            </a:r>
            <a:r>
              <a:rPr lang="en-US" sz="4000" b="1" i="1" dirty="0">
                <a:effectLst>
                  <a:outerShdw blurRad="38100" dist="38100" dir="2700000" algn="tl">
                    <a:srgbClr val="000000"/>
                  </a:outerShdw>
                </a:effectLst>
              </a:rPr>
              <a:t>shocked and offended </a:t>
            </a:r>
            <a:r>
              <a:rPr lang="en-US" sz="4000" dirty="0">
                <a:effectLst>
                  <a:outerShdw blurRad="38100" dist="38100" dir="2700000" algn="tl">
                    <a:srgbClr val="000000"/>
                  </a:outerShdw>
                </a:effectLst>
              </a:rPr>
              <a:t>when the LORD didn’t do their bidding! </a:t>
            </a:r>
          </a:p>
          <a:p>
            <a:r>
              <a:rPr lang="en-US" sz="4000" dirty="0">
                <a:effectLst>
                  <a:outerShdw blurRad="38100" dist="38100" dir="2700000" algn="tl">
                    <a:srgbClr val="000000"/>
                  </a:outerShdw>
                </a:effectLst>
              </a:rPr>
              <a:t>The essence of </a:t>
            </a:r>
            <a:r>
              <a:rPr lang="en-US" sz="4000" b="1" i="1" dirty="0">
                <a:effectLst>
                  <a:outerShdw blurRad="38100" dist="38100" dir="2700000" algn="tl">
                    <a:srgbClr val="000000"/>
                  </a:outerShdw>
                </a:effectLst>
              </a:rPr>
              <a:t>true</a:t>
            </a:r>
            <a:r>
              <a:rPr lang="en-US" sz="4000" dirty="0">
                <a:effectLst>
                  <a:outerShdw blurRad="38100" dist="38100" dir="2700000" algn="tl">
                    <a:srgbClr val="000000"/>
                  </a:outerShdw>
                </a:effectLst>
              </a:rPr>
              <a:t> God-honoring religion, however, is that of a </a:t>
            </a:r>
            <a:r>
              <a:rPr lang="en-US" sz="4000" b="1" i="1" dirty="0">
                <a:effectLst>
                  <a:outerShdw blurRad="38100" dist="38100" dir="2700000" algn="tl">
                    <a:srgbClr val="000000"/>
                  </a:outerShdw>
                </a:effectLst>
              </a:rPr>
              <a:t>thankful</a:t>
            </a:r>
            <a:r>
              <a:rPr lang="en-US" sz="4000" dirty="0">
                <a:effectLst>
                  <a:outerShdw blurRad="38100" dist="38100" dir="2700000" algn="tl">
                    <a:srgbClr val="000000"/>
                  </a:outerShdw>
                </a:effectLst>
              </a:rPr>
              <a:t> </a:t>
            </a:r>
            <a:r>
              <a:rPr lang="en-US" sz="4000" b="1" i="1" dirty="0">
                <a:effectLst>
                  <a:outerShdw blurRad="38100" dist="38100" dir="2700000" algn="tl">
                    <a:srgbClr val="000000"/>
                  </a:outerShdw>
                </a:effectLst>
              </a:rPr>
              <a:t>response</a:t>
            </a:r>
            <a:r>
              <a:rPr lang="en-US" sz="4000" dirty="0">
                <a:effectLst>
                  <a:outerShdw blurRad="38100" dist="38100" dir="2700000" algn="tl">
                    <a:srgbClr val="000000"/>
                  </a:outerShdw>
                </a:effectLst>
              </a:rPr>
              <a:t> to God: </a:t>
            </a:r>
          </a:p>
          <a:p>
            <a:pPr lvl="1"/>
            <a:r>
              <a:rPr lang="en-US" sz="3600" dirty="0">
                <a:effectLst>
                  <a:outerShdw blurRad="38100" dist="38100" dir="2700000" algn="tl">
                    <a:srgbClr val="000000"/>
                  </a:outerShdw>
                </a:effectLst>
              </a:rPr>
              <a:t>Not doing things to </a:t>
            </a:r>
            <a:r>
              <a:rPr lang="en-US" sz="3600" b="1" i="1" dirty="0">
                <a:effectLst>
                  <a:outerShdw blurRad="38100" dist="38100" dir="2700000" algn="tl">
                    <a:srgbClr val="000000"/>
                  </a:outerShdw>
                </a:effectLst>
              </a:rPr>
              <a:t>influence</a:t>
            </a:r>
            <a:r>
              <a:rPr lang="en-US" sz="3600" dirty="0">
                <a:effectLst>
                  <a:outerShdw blurRad="38100" dist="38100" dir="2700000" algn="tl">
                    <a:srgbClr val="000000"/>
                  </a:outerShdw>
                </a:effectLst>
              </a:rPr>
              <a:t> the LORD but doing them to </a:t>
            </a:r>
            <a:r>
              <a:rPr lang="en-US" sz="3600" b="1" i="1" dirty="0">
                <a:effectLst>
                  <a:outerShdw blurRad="38100" dist="38100" dir="2700000" algn="tl">
                    <a:srgbClr val="000000"/>
                  </a:outerShdw>
                </a:effectLst>
              </a:rPr>
              <a:t>obey</a:t>
            </a:r>
            <a:r>
              <a:rPr lang="en-US" sz="3600" dirty="0">
                <a:effectLst>
                  <a:outerShdw blurRad="38100" dist="38100" dir="2700000" algn="tl">
                    <a:srgbClr val="000000"/>
                  </a:outerShdw>
                </a:effectLst>
              </a:rPr>
              <a:t> him</a:t>
            </a:r>
          </a:p>
          <a:p>
            <a:pPr lvl="1"/>
            <a:r>
              <a:rPr lang="en-US" sz="3600" dirty="0">
                <a:effectLst>
                  <a:outerShdw blurRad="38100" dist="38100" dir="2700000" algn="tl">
                    <a:srgbClr val="000000"/>
                  </a:outerShdw>
                </a:effectLst>
              </a:rPr>
              <a:t>Not works looking for a </a:t>
            </a:r>
            <a:r>
              <a:rPr lang="en-US" sz="3600" b="1" i="1" dirty="0">
                <a:effectLst>
                  <a:outerShdw blurRad="38100" dist="38100" dir="2700000" algn="tl">
                    <a:srgbClr val="000000"/>
                  </a:outerShdw>
                </a:effectLst>
              </a:rPr>
              <a:t>reward</a:t>
            </a:r>
            <a:r>
              <a:rPr lang="en-US" sz="3600" dirty="0">
                <a:effectLst>
                  <a:outerShdw blurRad="38100" dist="38100" dir="2700000" algn="tl">
                    <a:srgbClr val="000000"/>
                  </a:outerShdw>
                </a:effectLst>
              </a:rPr>
              <a:t> but faith acting in </a:t>
            </a:r>
            <a:r>
              <a:rPr lang="en-US" sz="3600" b="1" i="1" dirty="0">
                <a:effectLst>
                  <a:outerShdw blurRad="38100" dist="38100" dir="2700000" algn="tl">
                    <a:srgbClr val="000000"/>
                  </a:outerShdw>
                </a:effectLst>
              </a:rPr>
              <a:t>obedience</a:t>
            </a:r>
            <a:r>
              <a:rPr lang="en-US" sz="3600"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Motyer, J. Alec.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478). InterVarsity Press.  </a:t>
            </a:r>
          </a:p>
        </p:txBody>
      </p:sp>
    </p:spTree>
    <p:extLst>
      <p:ext uri="{BB962C8B-B14F-4D97-AF65-F5344CB8AC3E}">
        <p14:creationId xmlns:p14="http://schemas.microsoft.com/office/powerpoint/2010/main" val="32029670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54181" cy="6267298"/>
          </a:xfrm>
        </p:spPr>
        <p:txBody>
          <a:bodyPr>
            <a:normAutofit/>
          </a:bodyPr>
          <a:lstStyle/>
          <a:p>
            <a:r>
              <a:rPr lang="en-US" sz="4000" dirty="0"/>
              <a:t>What is the problem with helping someone who is </a:t>
            </a:r>
            <a:r>
              <a:rPr lang="en-US" sz="4000" b="1" i="1" dirty="0"/>
              <a:t>able</a:t>
            </a:r>
            <a:r>
              <a:rPr lang="en-US" sz="4000" dirty="0"/>
              <a:t> to provide for themselves, but is unwilling to do so (besides the fact that doing so would go against the command given by Paul in 2 Thes 3:10)? </a:t>
            </a:r>
          </a:p>
          <a:p>
            <a:r>
              <a:rPr lang="en-US" sz="4000" dirty="0"/>
              <a:t>In other words, what do you think the </a:t>
            </a:r>
            <a:r>
              <a:rPr lang="en-US" sz="4000" b="1" i="1" dirty="0"/>
              <a:t>underlying principle </a:t>
            </a:r>
            <a:r>
              <a:rPr lang="en-US" sz="4000" dirty="0"/>
              <a:t>is behind the command given by the Apostle Paul?</a:t>
            </a:r>
          </a:p>
          <a:p>
            <a:endParaRPr lang="en-US" sz="4000" dirty="0"/>
          </a:p>
        </p:txBody>
      </p:sp>
    </p:spTree>
    <p:extLst>
      <p:ext uri="{BB962C8B-B14F-4D97-AF65-F5344CB8AC3E}">
        <p14:creationId xmlns:p14="http://schemas.microsoft.com/office/powerpoint/2010/main" val="8209695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r>
              <a:rPr lang="en-US" sz="4400" b="1" dirty="0">
                <a:effectLst>
                  <a:outerShdw blurRad="38100" dist="38100" dir="2700000" algn="tl">
                    <a:srgbClr val="000000"/>
                  </a:outerShdw>
                </a:effectLst>
              </a:rPr>
              <a:t>A Critique of Pseudo-Piety </a:t>
            </a:r>
            <a:r>
              <a:rPr lang="en-US" sz="4400" dirty="0">
                <a:effectLst>
                  <a:outerShdw blurRad="38100" dist="38100" dir="2700000" algn="tl">
                    <a:srgbClr val="000000"/>
                  </a:outerShdw>
                </a:effectLst>
              </a:rPr>
              <a:t>(</a:t>
            </a:r>
            <a:r>
              <a:rPr lang="en-US" sz="4400" dirty="0">
                <a:solidFill>
                  <a:srgbClr val="FFFF99"/>
                </a:solidFill>
                <a:effectLst>
                  <a:outerShdw blurRad="38100" dist="38100" dir="2700000" algn="tl">
                    <a:srgbClr val="000000"/>
                  </a:outerShdw>
                </a:effectLst>
              </a:rPr>
              <a:t>Isaiah 58:1-14</a:t>
            </a:r>
            <a:r>
              <a:rPr lang="en-US" sz="44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176251"/>
            <a:ext cx="8965276" cy="5436524"/>
          </a:xfrm>
        </p:spPr>
        <p:txBody>
          <a:bodyPr>
            <a:normAutofit fontScale="92500" lnSpcReduction="10000"/>
          </a:bodyPr>
          <a:lstStyle/>
          <a:p>
            <a:r>
              <a:rPr lang="en-US" sz="4000" dirty="0">
                <a:effectLst>
                  <a:outerShdw blurRad="38100" dist="38100" dir="2700000" algn="tl">
                    <a:srgbClr val="000000"/>
                  </a:outerShdw>
                </a:effectLst>
              </a:rPr>
              <a:t>For this reason, Isaiah contrasts the </a:t>
            </a:r>
            <a:r>
              <a:rPr lang="en-US" sz="4000" b="1" i="1" dirty="0">
                <a:effectLst>
                  <a:outerShdw blurRad="38100" dist="38100" dir="2700000" algn="tl">
                    <a:srgbClr val="000000"/>
                  </a:outerShdw>
                </a:effectLst>
              </a:rPr>
              <a:t>desperate fasting </a:t>
            </a:r>
            <a:r>
              <a:rPr lang="en-US" sz="4000" dirty="0">
                <a:effectLst>
                  <a:outerShdw blurRad="38100" dist="38100" dir="2700000" algn="tl">
                    <a:srgbClr val="000000"/>
                  </a:outerShdw>
                </a:effectLst>
              </a:rPr>
              <a:t>in verses 2-3 with the </a:t>
            </a:r>
            <a:r>
              <a:rPr lang="en-US" sz="4000" b="1" i="1" dirty="0">
                <a:effectLst>
                  <a:outerShdw blurRad="38100" dist="38100" dir="2700000" algn="tl">
                    <a:srgbClr val="000000"/>
                  </a:outerShdw>
                </a:effectLst>
              </a:rPr>
              <a:t>joyful Sabbath </a:t>
            </a:r>
            <a:r>
              <a:rPr lang="en-US" sz="4000" dirty="0">
                <a:effectLst>
                  <a:outerShdw blurRad="38100" dist="38100" dir="2700000" algn="tl">
                    <a:srgbClr val="000000"/>
                  </a:outerShdw>
                </a:effectLst>
              </a:rPr>
              <a:t>keeping in verses 13-14. </a:t>
            </a:r>
          </a:p>
          <a:p>
            <a:r>
              <a:rPr lang="en-US" sz="4000" dirty="0">
                <a:effectLst>
                  <a:outerShdw blurRad="38100" dist="38100" dir="2700000" algn="tl">
                    <a:srgbClr val="000000"/>
                  </a:outerShdw>
                </a:effectLst>
              </a:rPr>
              <a:t>The </a:t>
            </a:r>
            <a:r>
              <a:rPr lang="en-US" sz="4000" b="1" i="1" dirty="0">
                <a:effectLst>
                  <a:outerShdw blurRad="38100" dist="38100" dir="2700000" algn="tl">
                    <a:srgbClr val="000000"/>
                  </a:outerShdw>
                </a:effectLst>
              </a:rPr>
              <a:t>faithful</a:t>
            </a:r>
            <a:r>
              <a:rPr lang="en-US" sz="4000" dirty="0">
                <a:effectLst>
                  <a:outerShdw blurRad="38100" dist="38100" dir="2700000" algn="tl">
                    <a:srgbClr val="000000"/>
                  </a:outerShdw>
                </a:effectLst>
              </a:rPr>
              <a:t> Israelite was so captivated by God that setting apart the Sabbath day for the worship of God was a </a:t>
            </a:r>
            <a:r>
              <a:rPr lang="en-US" sz="4000" b="1" i="1" dirty="0">
                <a:effectLst>
                  <a:outerShdw blurRad="38100" dist="38100" dir="2700000" algn="tl">
                    <a:srgbClr val="000000"/>
                  </a:outerShdw>
                </a:effectLst>
              </a:rPr>
              <a:t>joy</a:t>
            </a:r>
            <a:r>
              <a:rPr lang="en-US" sz="4000" dirty="0">
                <a:effectLst>
                  <a:outerShdw blurRad="38100" dist="38100" dir="2700000" algn="tl">
                    <a:srgbClr val="000000"/>
                  </a:outerShdw>
                </a:effectLst>
              </a:rPr>
              <a:t> to him. </a:t>
            </a:r>
          </a:p>
          <a:p>
            <a:r>
              <a:rPr lang="en-US" sz="4000" dirty="0">
                <a:effectLst>
                  <a:outerShdw blurRad="38100" dist="38100" dir="2700000" algn="tl">
                    <a:srgbClr val="000000"/>
                  </a:outerShdw>
                </a:effectLst>
              </a:rPr>
              <a:t>This is one reason for the emphasis on Sabbath keeping in chapters 56-66 – under the Old Covenant the Sabbath was the symbol of a whole life and heart devoted to the Lord.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Motyer, J. Alec.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478). InterVarsity Press.  </a:t>
            </a:r>
          </a:p>
        </p:txBody>
      </p:sp>
    </p:spTree>
    <p:extLst>
      <p:ext uri="{BB962C8B-B14F-4D97-AF65-F5344CB8AC3E}">
        <p14:creationId xmlns:p14="http://schemas.microsoft.com/office/powerpoint/2010/main" val="10366548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r>
              <a:rPr lang="en-US" sz="4400" b="1" dirty="0">
                <a:effectLst>
                  <a:outerShdw blurRad="38100" dist="38100" dir="2700000" algn="tl">
                    <a:srgbClr val="000000"/>
                  </a:outerShdw>
                </a:effectLst>
              </a:rPr>
              <a:t>A Critique of Pseudo-Piety </a:t>
            </a:r>
            <a:r>
              <a:rPr lang="en-US" sz="4400" dirty="0">
                <a:effectLst>
                  <a:outerShdw blurRad="38100" dist="38100" dir="2700000" algn="tl">
                    <a:srgbClr val="000000"/>
                  </a:outerShdw>
                </a:effectLst>
              </a:rPr>
              <a:t>(</a:t>
            </a:r>
            <a:r>
              <a:rPr lang="en-US" sz="4400" dirty="0">
                <a:solidFill>
                  <a:srgbClr val="FFFF99"/>
                </a:solidFill>
                <a:effectLst>
                  <a:outerShdw blurRad="38100" dist="38100" dir="2700000" algn="tl">
                    <a:srgbClr val="000000"/>
                  </a:outerShdw>
                </a:effectLst>
              </a:rPr>
              <a:t>Isaiah 58:1-14</a:t>
            </a:r>
            <a:r>
              <a:rPr lang="en-US" sz="44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176251"/>
            <a:ext cx="8965276" cy="5436524"/>
          </a:xfrm>
        </p:spPr>
        <p:txBody>
          <a:bodyPr>
            <a:normAutofit lnSpcReduction="10000"/>
          </a:bodyPr>
          <a:lstStyle/>
          <a:p>
            <a:r>
              <a:rPr lang="en-US" sz="2800" dirty="0">
                <a:effectLst>
                  <a:outerShdw blurRad="38100" dist="38100" dir="2700000" algn="tl">
                    <a:srgbClr val="000000"/>
                  </a:outerShdw>
                </a:effectLst>
              </a:rPr>
              <a:t>Chapter 58 expresses many of the same ideas that we saw back when we looked at Isaiah 1:10-20:</a:t>
            </a:r>
          </a:p>
          <a:p>
            <a:pPr lvl="1"/>
            <a:r>
              <a:rPr lang="en-US" sz="24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The blood of bulls, lambs, and goats I do not want. When you enter my presence, do you actually think I want this– animals trampling on my courtyards? Do not bring any more meaningless offerings!</a:t>
            </a:r>
            <a:r>
              <a:rPr lang="en-US" sz="2400" dirty="0">
                <a:effectLst>
                  <a:outerShdw blurRad="38100" dist="38100" dir="2700000" algn="tl">
                    <a:srgbClr val="000000"/>
                  </a:outerShdw>
                </a:effectLst>
              </a:rPr>
              <a:t>  (1:11-12) </a:t>
            </a:r>
          </a:p>
          <a:p>
            <a:r>
              <a:rPr lang="en-US" sz="2800" dirty="0">
                <a:effectLst>
                  <a:outerShdw blurRad="38100" dist="38100" dir="2700000" algn="tl">
                    <a:srgbClr val="000000"/>
                  </a:outerShdw>
                </a:effectLst>
              </a:rPr>
              <a:t>In both of the these passages, it is the unholy alliance between outward religious adherence and personal shortcoming that is condemned and, in particular, the assumption that it is possible to be truly religious while remaining socially indifferent. </a:t>
            </a:r>
          </a:p>
          <a:p>
            <a:r>
              <a:rPr lang="en-US" sz="2800" dirty="0">
                <a:effectLst>
                  <a:outerShdw blurRad="38100" dist="38100" dir="2700000" algn="tl">
                    <a:srgbClr val="000000"/>
                  </a:outerShdw>
                </a:effectLst>
              </a:rPr>
              <a:t>One of the unique features of the Biblical faith is that there is no such thing as a genuine relationship with God when there is not at the same time a loving relationship with one’s brother in the LORD.</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Motyer, J. Alec.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478). InterVarsity Press.  </a:t>
            </a:r>
          </a:p>
        </p:txBody>
      </p:sp>
    </p:spTree>
    <p:extLst>
      <p:ext uri="{BB962C8B-B14F-4D97-AF65-F5344CB8AC3E}">
        <p14:creationId xmlns:p14="http://schemas.microsoft.com/office/powerpoint/2010/main" val="19341173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r>
              <a:rPr lang="en-US" sz="4400" b="1" dirty="0">
                <a:effectLst>
                  <a:outerShdw blurRad="38100" dist="38100" dir="2700000" algn="tl">
                    <a:srgbClr val="000000"/>
                  </a:outerShdw>
                </a:effectLst>
              </a:rPr>
              <a:t>A Critique of Pseudo-Piety </a:t>
            </a:r>
            <a:r>
              <a:rPr lang="en-US" sz="4400" dirty="0">
                <a:effectLst>
                  <a:outerShdw blurRad="38100" dist="38100" dir="2700000" algn="tl">
                    <a:srgbClr val="000000"/>
                  </a:outerShdw>
                </a:effectLst>
              </a:rPr>
              <a:t>(</a:t>
            </a:r>
            <a:r>
              <a:rPr lang="en-US" sz="4400" dirty="0">
                <a:solidFill>
                  <a:srgbClr val="FFFF99"/>
                </a:solidFill>
                <a:effectLst>
                  <a:outerShdw blurRad="38100" dist="38100" dir="2700000" algn="tl">
                    <a:srgbClr val="000000"/>
                  </a:outerShdw>
                </a:effectLst>
              </a:rPr>
              <a:t>Isaiah 58:1-14</a:t>
            </a:r>
            <a:r>
              <a:rPr lang="en-US" sz="44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176251"/>
            <a:ext cx="8965276" cy="5436524"/>
          </a:xfrm>
        </p:spPr>
        <p:txBody>
          <a:bodyPr>
            <a:normAutofit/>
          </a:bodyPr>
          <a:lstStyle/>
          <a:p>
            <a:r>
              <a:rPr lang="en-US" sz="4000" dirty="0">
                <a:effectLst>
                  <a:outerShdw blurRad="38100" dist="38100" dir="2700000" algn="tl">
                    <a:srgbClr val="000000"/>
                  </a:outerShdw>
                </a:effectLst>
              </a:rPr>
              <a:t>I have divided today’s text as follows:</a:t>
            </a:r>
          </a:p>
          <a:p>
            <a:pPr lvl="1"/>
            <a:r>
              <a:rPr lang="en-US" sz="3600" dirty="0">
                <a:effectLst>
                  <a:outerShdw blurRad="38100" dist="38100" dir="2700000" algn="tl">
                    <a:srgbClr val="000000"/>
                  </a:outerShdw>
                </a:effectLst>
              </a:rPr>
              <a:t>Pseudo-Piety Condemned </a:t>
            </a:r>
            <a:r>
              <a:rPr lang="en-US" sz="3600" dirty="0">
                <a:solidFill>
                  <a:srgbClr val="FFFF99"/>
                </a:solidFill>
                <a:effectLst>
                  <a:outerShdw blurRad="38100" dist="38100" dir="2700000" algn="tl">
                    <a:srgbClr val="000000"/>
                  </a:outerShdw>
                </a:effectLst>
              </a:rPr>
              <a:t>(58:1–5)</a:t>
            </a:r>
          </a:p>
          <a:p>
            <a:pPr lvl="1"/>
            <a:r>
              <a:rPr lang="en-US" sz="3600" dirty="0">
                <a:effectLst>
                  <a:outerShdw blurRad="38100" dist="38100" dir="2700000" algn="tl">
                    <a:srgbClr val="000000"/>
                  </a:outerShdw>
                </a:effectLst>
              </a:rPr>
              <a:t>The Right Way to Fast </a:t>
            </a:r>
            <a:r>
              <a:rPr lang="en-US" sz="3600" dirty="0">
                <a:solidFill>
                  <a:srgbClr val="FFFF99"/>
                </a:solidFill>
                <a:effectLst>
                  <a:outerShdw blurRad="38100" dist="38100" dir="2700000" algn="tl">
                    <a:srgbClr val="000000"/>
                  </a:outerShdw>
                </a:effectLst>
              </a:rPr>
              <a:t>(58:6–7)</a:t>
            </a:r>
          </a:p>
          <a:p>
            <a:pPr lvl="1"/>
            <a:r>
              <a:rPr lang="en-US" sz="3600" dirty="0">
                <a:effectLst>
                  <a:outerShdw blurRad="38100" dist="38100" dir="2700000" algn="tl">
                    <a:srgbClr val="000000"/>
                  </a:outerShdw>
                </a:effectLst>
              </a:rPr>
              <a:t>The Blessings of Proper Fasting </a:t>
            </a:r>
            <a:r>
              <a:rPr lang="en-US" sz="3600" dirty="0">
                <a:solidFill>
                  <a:srgbClr val="FFFF99"/>
                </a:solidFill>
                <a:effectLst>
                  <a:outerShdw blurRad="38100" dist="38100" dir="2700000" algn="tl">
                    <a:srgbClr val="000000"/>
                  </a:outerShdw>
                </a:effectLst>
              </a:rPr>
              <a:t>(58:8–9a)</a:t>
            </a:r>
          </a:p>
          <a:p>
            <a:pPr lvl="1"/>
            <a:r>
              <a:rPr lang="en-US" sz="3600" dirty="0">
                <a:effectLst>
                  <a:outerShdw blurRad="38100" dist="38100" dir="2700000" algn="tl">
                    <a:srgbClr val="000000"/>
                  </a:outerShdw>
                </a:effectLst>
              </a:rPr>
              <a:t>Other Abuses to Put Aside </a:t>
            </a:r>
            <a:r>
              <a:rPr lang="en-US" sz="3600" dirty="0">
                <a:solidFill>
                  <a:srgbClr val="FFFF99"/>
                </a:solidFill>
                <a:effectLst>
                  <a:outerShdw blurRad="38100" dist="38100" dir="2700000" algn="tl">
                    <a:srgbClr val="000000"/>
                  </a:outerShdw>
                </a:effectLst>
              </a:rPr>
              <a:t>(58:9b–10a)</a:t>
            </a:r>
          </a:p>
          <a:p>
            <a:pPr lvl="1"/>
            <a:r>
              <a:rPr lang="en-US" sz="3600" dirty="0">
                <a:effectLst>
                  <a:outerShdw blurRad="38100" dist="38100" dir="2700000" algn="tl">
                    <a:srgbClr val="000000"/>
                  </a:outerShdw>
                </a:effectLst>
              </a:rPr>
              <a:t>Further Resultant Blessings </a:t>
            </a:r>
            <a:r>
              <a:rPr lang="en-US" sz="3600" dirty="0">
                <a:solidFill>
                  <a:srgbClr val="FFFF99"/>
                </a:solidFill>
                <a:effectLst>
                  <a:outerShdw blurRad="38100" dist="38100" dir="2700000" algn="tl">
                    <a:srgbClr val="000000"/>
                  </a:outerShdw>
                </a:effectLst>
              </a:rPr>
              <a:t>(58:10b–12)</a:t>
            </a:r>
          </a:p>
          <a:p>
            <a:pPr lvl="1"/>
            <a:r>
              <a:rPr lang="en-US" sz="3600" dirty="0">
                <a:effectLst>
                  <a:outerShdw blurRad="38100" dist="38100" dir="2700000" algn="tl">
                    <a:srgbClr val="000000"/>
                  </a:outerShdw>
                </a:effectLst>
              </a:rPr>
              <a:t>The Sabbath </a:t>
            </a:r>
            <a:r>
              <a:rPr lang="en-US" sz="3600" dirty="0">
                <a:solidFill>
                  <a:srgbClr val="FFFF99"/>
                </a:solidFill>
                <a:effectLst>
                  <a:outerShdw blurRad="38100" dist="38100" dir="2700000" algn="tl">
                    <a:srgbClr val="000000"/>
                  </a:outerShdw>
                </a:effectLst>
              </a:rPr>
              <a:t>(58:13–14)</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Motyer, J. Alec.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478). InterVarsity Press.  </a:t>
            </a:r>
          </a:p>
        </p:txBody>
      </p:sp>
    </p:spTree>
    <p:extLst>
      <p:ext uri="{BB962C8B-B14F-4D97-AF65-F5344CB8AC3E}">
        <p14:creationId xmlns:p14="http://schemas.microsoft.com/office/powerpoint/2010/main" val="34165987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93621"/>
          </a:xfrm>
        </p:spPr>
        <p:txBody>
          <a:bodyPr>
            <a:noAutofit/>
          </a:bodyPr>
          <a:lstStyle/>
          <a:p>
            <a:pPr marL="458788" indent="-458788"/>
            <a:r>
              <a:rPr lang="en-US" sz="4000" dirty="0">
                <a:effectLst>
                  <a:outerShdw blurRad="38100" dist="38100" dir="2700000" algn="tl">
                    <a:srgbClr val="000000"/>
                  </a:outerShdw>
                </a:effectLst>
              </a:rPr>
              <a:t>Pseudo-Piety Condemned (58:1–5)</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072341"/>
            <a:ext cx="8441574" cy="5752409"/>
          </a:xfrm>
        </p:spPr>
        <p:txBody>
          <a:bodyPr>
            <a:normAutofit fontScale="77500" lnSpcReduction="2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58:1</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“Shout loudly! Don’t be quiet! Yell as loudly as a trumpet! Confront my people with their rebellious deeds; confront Jacob’s family with their sin.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seek me day after day; they want to know my requirements, like a nation that does what is right and does not reject the law of their God. They ask me for just decrees; they want to be near God.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lament, ‘Why don’t you notice when we fast? Why don’t you pay attention when we humble ourselves?’ Look, at the same time you fast, you satisfy your selfish desires, you oppress your workers.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your fasting is accompanied by arguments, brawls, and fistfights. Do not fast as you do today, trying to make your voice heard in heaven.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Is this really the kind of fasting I want? Do I want a day when people merely humble themselves, bowing their heads like a reed and stretching out on sackcloth and ashes? Is this really what you call a fast, a day that is pleasing to the LORD? </a:t>
            </a:r>
          </a:p>
        </p:txBody>
      </p:sp>
    </p:spTree>
    <p:extLst>
      <p:ext uri="{BB962C8B-B14F-4D97-AF65-F5344CB8AC3E}">
        <p14:creationId xmlns:p14="http://schemas.microsoft.com/office/powerpoint/2010/main" val="28590320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4000" dirty="0">
                <a:effectLst>
                  <a:outerShdw blurRad="38100" dist="38100" dir="2700000" algn="tl">
                    <a:srgbClr val="000000"/>
                  </a:outerShdw>
                </a:effectLst>
              </a:rPr>
              <a:t>Pseudo-Piety Condemned (58:1–5)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78724" y="727653"/>
            <a:ext cx="8965276" cy="5818910"/>
          </a:xfrm>
        </p:spPr>
        <p:txBody>
          <a:bodyPr>
            <a:normAutofit fontScale="77500" lnSpcReduction="20000"/>
          </a:bodyPr>
          <a:lstStyle/>
          <a:p>
            <a:r>
              <a:rPr lang="en-US" sz="4000" dirty="0">
                <a:effectLst>
                  <a:outerShdw blurRad="38100" dist="38100" dir="2700000" algn="tl">
                    <a:srgbClr val="000000"/>
                  </a:outerShdw>
                </a:effectLst>
              </a:rPr>
              <a:t>The LORD exhorts Isaiah to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Shout loudly! </a:t>
            </a:r>
            <a:r>
              <a:rPr lang="en-US" sz="4000" dirty="0">
                <a:effectLst>
                  <a:outerShdw blurRad="38100" dist="38100" dir="2700000" algn="tl">
                    <a:srgbClr val="000000"/>
                  </a:outerShdw>
                </a:effectLst>
              </a:rPr>
              <a:t>” in declaring the sins of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Jacob’s family</a:t>
            </a:r>
            <a:r>
              <a:rPr lang="en-US" sz="4000" dirty="0">
                <a:effectLst>
                  <a:outerShdw blurRad="38100" dist="38100" dir="2700000" algn="tl">
                    <a:srgbClr val="000000"/>
                  </a:outerShdw>
                </a:effectLst>
              </a:rPr>
              <a:t>” (i.e. the nation of Israel). </a:t>
            </a:r>
          </a:p>
          <a:p>
            <a:r>
              <a:rPr lang="en-US" sz="4000" dirty="0">
                <a:effectLst>
                  <a:outerShdw blurRad="38100" dist="38100" dir="2700000" algn="tl">
                    <a:srgbClr val="000000"/>
                  </a:outerShdw>
                </a:effectLst>
              </a:rPr>
              <a:t>The call is </a:t>
            </a:r>
            <a:r>
              <a:rPr lang="en-US" sz="4000" b="1" i="1" dirty="0">
                <a:effectLst>
                  <a:outerShdw blurRad="38100" dist="38100" dir="2700000" algn="tl">
                    <a:srgbClr val="000000"/>
                  </a:outerShdw>
                </a:effectLst>
              </a:rPr>
              <a:t>urgent and specific</a:t>
            </a:r>
            <a:r>
              <a:rPr lang="en-US" sz="4000" dirty="0">
                <a:effectLst>
                  <a:outerShdw blurRad="38100" dist="38100" dir="2700000" algn="tl">
                    <a:srgbClr val="000000"/>
                  </a:outerShdw>
                </a:effectLst>
              </a:rPr>
              <a:t>, for the people are remarkably blind to their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rebellious deeds</a:t>
            </a:r>
            <a:r>
              <a:rPr lang="en-US" sz="4000" dirty="0">
                <a:effectLst>
                  <a:outerShdw blurRad="38100" dist="38100" dir="2700000" algn="tl">
                    <a:srgbClr val="000000"/>
                  </a:outerShdw>
                </a:effectLst>
              </a:rPr>
              <a:t>” and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sins</a:t>
            </a:r>
            <a:r>
              <a:rPr lang="en-US" sz="4000" dirty="0">
                <a:effectLst>
                  <a:outerShdw blurRad="38100" dist="38100" dir="2700000" algn="tl">
                    <a:srgbClr val="000000"/>
                  </a:outerShdw>
                </a:effectLst>
              </a:rPr>
              <a:t>”, which need to be cleansed. </a:t>
            </a:r>
          </a:p>
          <a:p>
            <a:r>
              <a:rPr lang="en-US" sz="4000" dirty="0">
                <a:effectLst>
                  <a:outerShdw blurRad="38100" dist="38100" dir="2700000" algn="tl">
                    <a:srgbClr val="000000"/>
                  </a:outerShdw>
                </a:effectLst>
              </a:rPr>
              <a:t>The prophet is to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yell as loudly as a trumpet</a:t>
            </a:r>
            <a:r>
              <a:rPr lang="en-US" sz="4000" dirty="0">
                <a:effectLst>
                  <a:outerShdw blurRad="38100" dist="38100" dir="2700000" algn="tl">
                    <a:srgbClr val="000000"/>
                  </a:outerShdw>
                </a:effectLst>
              </a:rPr>
              <a:t>” to grab the people’s attention and alert them to the need for </a:t>
            </a:r>
            <a:r>
              <a:rPr lang="en-US" sz="4000" b="1" i="1" dirty="0">
                <a:effectLst>
                  <a:outerShdw blurRad="38100" dist="38100" dir="2700000" algn="tl">
                    <a:srgbClr val="000000"/>
                  </a:outerShdw>
                </a:effectLst>
              </a:rPr>
              <a:t>drastic action</a:t>
            </a:r>
            <a:r>
              <a:rPr lang="en-US" sz="4000" dirty="0">
                <a:effectLst>
                  <a:outerShdw blurRad="38100" dist="38100" dir="2700000" algn="tl">
                    <a:srgbClr val="000000"/>
                  </a:outerShdw>
                </a:effectLst>
              </a:rPr>
              <a:t>.</a:t>
            </a:r>
          </a:p>
          <a:p>
            <a:r>
              <a:rPr lang="en-US" sz="4000" dirty="0">
                <a:effectLst>
                  <a:outerShdw blurRad="38100" dist="38100" dir="2700000" algn="tl">
                    <a:srgbClr val="000000"/>
                  </a:outerShdw>
                </a:effectLst>
              </a:rPr>
              <a:t>Verses 2–3a describe the religious activity of God’s people, who </a:t>
            </a:r>
            <a:r>
              <a:rPr lang="en-US" sz="4000" b="1" i="1" dirty="0">
                <a:effectLst>
                  <a:outerShdw blurRad="38100" dist="38100" dir="2700000" algn="tl">
                    <a:srgbClr val="000000"/>
                  </a:outerShdw>
                </a:effectLst>
              </a:rPr>
              <a:t>claim</a:t>
            </a:r>
            <a:r>
              <a:rPr lang="en-US" sz="4000" dirty="0">
                <a:effectLst>
                  <a:outerShdw blurRad="38100" dist="38100" dir="2700000" algn="tl">
                    <a:srgbClr val="000000"/>
                  </a:outerShdw>
                </a:effectLst>
              </a:rPr>
              <a:t> to </a:t>
            </a:r>
          </a:p>
          <a:p>
            <a:pPr lvl="1"/>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seek [God] day after day</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want to know [God’s] requirements</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a:t>
            </a:r>
            <a:r>
              <a:rPr lang="en-US" sz="35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do] what is right… and not reject the law of their God</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ask [God] for just decrees</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want to be near God</a:t>
            </a:r>
            <a:r>
              <a:rPr lang="en-US" sz="3600"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3763520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93862"/>
          </a:xfrm>
        </p:spPr>
        <p:txBody>
          <a:bodyPr>
            <a:noAutofit/>
          </a:bodyPr>
          <a:lstStyle/>
          <a:p>
            <a:r>
              <a:rPr lang="en-US" sz="4000" dirty="0">
                <a:effectLst>
                  <a:outerShdw blurRad="38100" dist="38100" dir="2700000" algn="tl">
                    <a:srgbClr val="000000"/>
                  </a:outerShdw>
                </a:effectLst>
              </a:rPr>
              <a:t>Pseudo-Piety Condemned (58:1–5)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33004" y="652549"/>
            <a:ext cx="8965276" cy="6084916"/>
          </a:xfrm>
        </p:spPr>
        <p:txBody>
          <a:bodyPr>
            <a:normAutofit fontScale="92500" lnSpcReduction="20000"/>
          </a:bodyPr>
          <a:lstStyle/>
          <a:p>
            <a:r>
              <a:rPr lang="en-US" dirty="0">
                <a:effectLst>
                  <a:outerShdw blurRad="38100" dist="38100" dir="2700000" algn="tl">
                    <a:srgbClr val="000000"/>
                  </a:outerShdw>
                </a:effectLst>
              </a:rPr>
              <a:t>They’re doing all this and yet God is not responsive. </a:t>
            </a:r>
          </a:p>
          <a:p>
            <a:r>
              <a:rPr lang="en-US" dirty="0">
                <a:effectLst>
                  <a:outerShdw blurRad="38100" dist="38100" dir="2700000" algn="tl">
                    <a:srgbClr val="000000"/>
                  </a:outerShdw>
                </a:effectLst>
              </a:rPr>
              <a:t>They </a:t>
            </a:r>
            <a:r>
              <a:rPr lang="en-US" b="1" i="1" dirty="0">
                <a:effectLst>
                  <a:outerShdw blurRad="38100" dist="38100" dir="2700000" algn="tl">
                    <a:srgbClr val="000000"/>
                  </a:outerShdw>
                </a:effectLst>
              </a:rPr>
              <a:t>seem</a:t>
            </a:r>
            <a:r>
              <a:rPr lang="en-US" dirty="0">
                <a:effectLst>
                  <a:outerShdw blurRad="38100" dist="38100" dir="2700000" algn="tl">
                    <a:srgbClr val="000000"/>
                  </a:outerShdw>
                </a:effectLst>
              </a:rPr>
              <a:t> eager to know the LORD’s ways, but there is a lack of </a:t>
            </a:r>
            <a:r>
              <a:rPr lang="en-US" b="1" i="1" dirty="0">
                <a:effectLst>
                  <a:outerShdw blurRad="38100" dist="38100" dir="2700000" algn="tl">
                    <a:srgbClr val="000000"/>
                  </a:outerShdw>
                </a:effectLst>
              </a:rPr>
              <a:t>genuineness</a:t>
            </a:r>
            <a:r>
              <a:rPr lang="en-US" dirty="0">
                <a:effectLst>
                  <a:outerShdw blurRad="38100" dist="38100" dir="2700000" algn="tl">
                    <a:srgbClr val="000000"/>
                  </a:outerShdw>
                </a:effectLst>
              </a:rPr>
              <a:t> in their actions:</a:t>
            </a:r>
          </a:p>
          <a:p>
            <a:r>
              <a:rPr lang="en-US" dirty="0">
                <a:effectLst>
                  <a:outerShdw blurRad="38100" dist="38100" dir="2700000" algn="tl">
                    <a:srgbClr val="000000"/>
                  </a:outerShdw>
                </a:effectLst>
              </a:rPr>
              <a:t>When the people complain that God has not noticed or responded to their fasting, he points out that fasting has not changed their lives at all; it is merely empty ritual. </a:t>
            </a:r>
          </a:p>
          <a:p>
            <a:r>
              <a:rPr lang="en-US" dirty="0">
                <a:effectLst>
                  <a:outerShdw blurRad="38100" dist="38100" dir="2700000" algn="tl">
                    <a:srgbClr val="000000"/>
                  </a:outerShdw>
                </a:effectLst>
              </a:rPr>
              <a:t>As proof, he cites the fact that on fast days they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satisfy [their] selfish desires</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oppress [their] workers</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Instead of leading to humble repentance, their fast days resulted in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arguments, brawls, and fistfights</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The LORD tells them plainly how objectionable their actions are: you cannot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fast as you do today</a:t>
            </a:r>
            <a:r>
              <a:rPr lang="en-US" dirty="0">
                <a:effectLst>
                  <a:outerShdw blurRad="38100" dist="38100" dir="2700000" algn="tl">
                    <a:srgbClr val="000000"/>
                  </a:outerShdw>
                </a:effectLst>
              </a:rPr>
              <a:t>” and expect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voice [to be] heard in heaven</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It is evident that they fasted in hopes of </a:t>
            </a:r>
            <a:r>
              <a:rPr lang="en-US" b="1" i="1" dirty="0">
                <a:effectLst>
                  <a:outerShdw blurRad="38100" dist="38100" dir="2700000" algn="tl">
                    <a:srgbClr val="000000"/>
                  </a:outerShdw>
                </a:effectLst>
              </a:rPr>
              <a:t>manipulating</a:t>
            </a:r>
            <a:r>
              <a:rPr lang="en-US" dirty="0">
                <a:effectLst>
                  <a:outerShdw blurRad="38100" dist="38100" dir="2700000" algn="tl">
                    <a:srgbClr val="000000"/>
                  </a:outerShdw>
                </a:effectLst>
              </a:rPr>
              <a:t> God instead of using it to align their hearts to his.</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6951561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273435</TotalTime>
  <Words>3950</Words>
  <Application>Microsoft Office PowerPoint</Application>
  <PresentationFormat>On-screen Show (4:3)</PresentationFormat>
  <Paragraphs>211</Paragraphs>
  <Slides>30</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Calibri</vt:lpstr>
      <vt:lpstr>Calibri Light</vt:lpstr>
      <vt:lpstr>Cambria</vt:lpstr>
      <vt:lpstr>Century Gothic</vt:lpstr>
      <vt:lpstr>Office Theme</vt:lpstr>
      <vt:lpstr>2_Office Theme</vt:lpstr>
      <vt:lpstr>Highlights     From the  Book of  Isaiah</vt:lpstr>
      <vt:lpstr>A Critique of Pseudo-Piety (Isaiah 58:1-14)</vt:lpstr>
      <vt:lpstr>A Critique of Pseudo-Piety (Isaiah 58:1-14)</vt:lpstr>
      <vt:lpstr>A Critique of Pseudo-Piety (Isaiah 58:1-14)</vt:lpstr>
      <vt:lpstr>A Critique of Pseudo-Piety (Isaiah 58:1-14)</vt:lpstr>
      <vt:lpstr>A Critique of Pseudo-Piety (Isaiah 58:1-14)</vt:lpstr>
      <vt:lpstr>Pseudo-Piety Condemned (58:1–5)</vt:lpstr>
      <vt:lpstr>Pseudo-Piety Condemned (58:1–5)</vt:lpstr>
      <vt:lpstr>Pseudo-Piety Condemned (58:1–5)</vt:lpstr>
      <vt:lpstr>Pseudo-Piety Condemned (58:1–5)</vt:lpstr>
      <vt:lpstr>The Right Way to Fast (58:6–7)</vt:lpstr>
      <vt:lpstr>The Right Way to Fast (58:6–7)</vt:lpstr>
      <vt:lpstr>The Blessings of Proper Fasting (58:8–9a)</vt:lpstr>
      <vt:lpstr>The Blessings of Proper Fasting (58:8–9a)</vt:lpstr>
      <vt:lpstr>The Blessings of Proper Fasting (58:8–9a)</vt:lpstr>
      <vt:lpstr>The Blessings of Proper Fasting (58:8–9a)</vt:lpstr>
      <vt:lpstr>Other Abuses to Put Aside (58:9b–10a)</vt:lpstr>
      <vt:lpstr>Other Abuses to Put Aside (58:9b–10a)</vt:lpstr>
      <vt:lpstr>Other Abuses to Put Aside (58:9b–10a)</vt:lpstr>
      <vt:lpstr>Further Resultant Blessings (58:10b–12)</vt:lpstr>
      <vt:lpstr>Further Resultant Blessings (58:10b–12)</vt:lpstr>
      <vt:lpstr>Further Resultant Blessings (58:10b–12)</vt:lpstr>
      <vt:lpstr>Further Resultant Blessings (58:10b–12)</vt:lpstr>
      <vt:lpstr>The Sabbath (58:13–14)</vt:lpstr>
      <vt:lpstr>The Sabbath (58:13–14)</vt:lpstr>
      <vt:lpstr>The Sabbath (58:13–14)</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3485</cp:revision>
  <cp:lastPrinted>2024-04-28T14:02:39Z</cp:lastPrinted>
  <dcterms:created xsi:type="dcterms:W3CDTF">2022-12-04T03:23:23Z</dcterms:created>
  <dcterms:modified xsi:type="dcterms:W3CDTF">2024-04-28T14:11:24Z</dcterms:modified>
</cp:coreProperties>
</file>