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3"/>
  </p:notesMasterIdLst>
  <p:handoutMasterIdLst>
    <p:handoutMasterId r:id="rId34"/>
  </p:handoutMasterIdLst>
  <p:sldIdLst>
    <p:sldId id="5265" r:id="rId3"/>
    <p:sldId id="5253" r:id="rId4"/>
    <p:sldId id="5296" r:id="rId5"/>
    <p:sldId id="5254" r:id="rId6"/>
    <p:sldId id="5299" r:id="rId7"/>
    <p:sldId id="5258" r:id="rId8"/>
    <p:sldId id="5259" r:id="rId9"/>
    <p:sldId id="5260" r:id="rId10"/>
    <p:sldId id="5262" r:id="rId11"/>
    <p:sldId id="5256" r:id="rId12"/>
    <p:sldId id="5307" r:id="rId13"/>
    <p:sldId id="5308" r:id="rId14"/>
    <p:sldId id="5306" r:id="rId15"/>
    <p:sldId id="5304" r:id="rId16"/>
    <p:sldId id="5305" r:id="rId17"/>
    <p:sldId id="5309" r:id="rId18"/>
    <p:sldId id="5319" r:id="rId19"/>
    <p:sldId id="5317" r:id="rId20"/>
    <p:sldId id="5318" r:id="rId21"/>
    <p:sldId id="5327" r:id="rId22"/>
    <p:sldId id="5320" r:id="rId23"/>
    <p:sldId id="5323" r:id="rId24"/>
    <p:sldId id="5324" r:id="rId25"/>
    <p:sldId id="5297" r:id="rId26"/>
    <p:sldId id="5310" r:id="rId27"/>
    <p:sldId id="5321" r:id="rId28"/>
    <p:sldId id="5322" r:id="rId29"/>
    <p:sldId id="5298" r:id="rId30"/>
    <p:sldId id="5326" r:id="rId31"/>
    <p:sldId id="5325"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0000FF"/>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800" autoAdjust="0"/>
  </p:normalViewPr>
  <p:slideViewPr>
    <p:cSldViewPr snapToGrid="0">
      <p:cViewPr varScale="1">
        <p:scale>
          <a:sx n="153" d="100"/>
          <a:sy n="153" d="100"/>
        </p:scale>
        <p:origin x="556" y="116"/>
      </p:cViewPr>
      <p:guideLst/>
    </p:cSldViewPr>
  </p:slideViewPr>
  <p:notesTextViewPr>
    <p:cViewPr>
      <p:scale>
        <a:sx n="1" d="1"/>
        <a:sy n="1" d="1"/>
      </p:scale>
      <p:origin x="0" y="0"/>
    </p:cViewPr>
  </p:notesTextViewPr>
  <p:sorterViewPr>
    <p:cViewPr>
      <p:scale>
        <a:sx n="100" d="100"/>
        <a:sy n="100" d="100"/>
      </p:scale>
      <p:origin x="0" y="-115688"/>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5/3/2024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5/3/2024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1190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4366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6593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0437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6242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3590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2625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4257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7356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5566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2886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0402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7040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0211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7348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9D16A-2DB8-AFCC-9DF8-0B4709FABA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90122-733A-E88F-BB58-11E59DA602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BF038-7703-82DC-F877-34EEC2BD711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575AD6F1-47D3-FC0B-B97B-20A900ACED6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C97377D-F97D-4BAC-5B91-D67CA655FEC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431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5/3/2024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5/3/2024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5/3/2024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5/3/2024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5/3/2024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5/3/2024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5/3/2024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5/3/2024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5/3/2024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5/3/2024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5/3/2024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5/3/2024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5/3/2024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5/3/2024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hyperlink" Target="https://www.cru.org/us/en/reset/sharing-the-gospel.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9328470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6338"/>
          </a:xfrm>
        </p:spPr>
        <p:txBody>
          <a:bodyPr>
            <a:noAutofit/>
          </a:bodyPr>
          <a:lstStyle/>
          <a:p>
            <a:pPr marL="458788" indent="-458788"/>
            <a:r>
              <a:rPr lang="en-US" sz="4400" dirty="0">
                <a:effectLst>
                  <a:outerShdw blurRad="38100" dist="38100" dir="2700000" algn="tl">
                    <a:srgbClr val="000000"/>
                  </a:outerShdw>
                </a:effectLst>
              </a:rPr>
              <a:t>A Description of Their Sin (59:4-8)</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885305"/>
            <a:ext cx="8441574" cy="5939446"/>
          </a:xfrm>
        </p:spPr>
        <p:txBody>
          <a:bodyPr>
            <a:normAutofit fontScale="92500" lnSpcReduction="2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No one is concerned about justice; no one sets forth his case truthfully. They depend on false words and tell lies; they conceive of oppression and give birth to sin.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hatch the eggs of a poisonous snake and spin a spider’s web. Whoever eats their eggs will die, a poisonous snake is hatched.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Their webs cannot be used for clothing; they cannot cover themselves with what they make. Their deeds are sinful; they commit violent crimes.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are eager to do evil, quick to shed innocent blood. Their thoughts are sinful; they crush and destroy.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are unfamiliar with peace; their deeds are unjust. They use deceitful methods, and whoever deals with them is unfamiliar with peace. </a:t>
            </a:r>
          </a:p>
        </p:txBody>
      </p:sp>
    </p:spTree>
    <p:extLst>
      <p:ext uri="{BB962C8B-B14F-4D97-AF65-F5344CB8AC3E}">
        <p14:creationId xmlns:p14="http://schemas.microsoft.com/office/powerpoint/2010/main" val="29145685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94110"/>
          </a:xfrm>
        </p:spPr>
        <p:txBody>
          <a:bodyPr>
            <a:noAutofit/>
          </a:bodyPr>
          <a:lstStyle/>
          <a:p>
            <a:r>
              <a:rPr lang="en-US" sz="4000" dirty="0">
                <a:effectLst>
                  <a:outerShdw blurRad="38100" dist="38100" dir="2700000" algn="tl">
                    <a:srgbClr val="000000"/>
                  </a:outerShdw>
                </a:effectLst>
              </a:rPr>
              <a:t>A Description of Their Sin (59:4-8)</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94114"/>
            <a:ext cx="8965276" cy="5918662"/>
          </a:xfrm>
        </p:spPr>
        <p:txBody>
          <a:bodyPr>
            <a:normAutofit/>
          </a:bodyPr>
          <a:lstStyle/>
          <a:p>
            <a:r>
              <a:rPr lang="en-US" sz="4000" dirty="0">
                <a:effectLst>
                  <a:outerShdw blurRad="38100" dist="38100" dir="2700000" algn="tl">
                    <a:srgbClr val="000000"/>
                  </a:outerShdw>
                </a:effectLst>
              </a:rPr>
              <a:t>Verse 4 takes us into the law-courts, where justice and equity should prevail. </a:t>
            </a:r>
          </a:p>
          <a:p>
            <a:r>
              <a:rPr lang="en-US" sz="4000" dirty="0">
                <a:effectLst>
                  <a:outerShdw blurRad="38100" dist="38100" dir="2700000" algn="tl">
                    <a:srgbClr val="000000"/>
                  </a:outerShdw>
                </a:effectLst>
              </a:rPr>
              <a:t>But it soon becomes apparent that miscarriage of justice is the order of the day. </a:t>
            </a:r>
          </a:p>
          <a:p>
            <a:r>
              <a:rPr lang="en-US" sz="4000" dirty="0">
                <a:effectLst>
                  <a:outerShdw blurRad="38100" dist="38100" dir="2700000" algn="tl">
                    <a:srgbClr val="000000"/>
                  </a:outerShdw>
                </a:effectLst>
              </a:rPr>
              <a:t>Although the verse </a:t>
            </a:r>
            <a:r>
              <a:rPr lang="en-US" sz="4000" b="1" i="1" dirty="0">
                <a:effectLst>
                  <a:outerShdw blurRad="38100" dist="38100" dir="2700000" algn="tl">
                    <a:srgbClr val="000000"/>
                  </a:outerShdw>
                </a:effectLst>
              </a:rPr>
              <a:t>begins</a:t>
            </a:r>
            <a:r>
              <a:rPr lang="en-US" sz="4000" dirty="0">
                <a:effectLst>
                  <a:outerShdw blurRad="38100" dist="38100" dir="2700000" algn="tl">
                    <a:srgbClr val="000000"/>
                  </a:outerShdw>
                </a:effectLst>
              </a:rPr>
              <a:t> with a description of what is happening in their </a:t>
            </a:r>
            <a:r>
              <a:rPr lang="en-US" sz="4000" b="1" i="1" dirty="0">
                <a:effectLst>
                  <a:outerShdw blurRad="38100" dist="38100" dir="2700000" algn="tl">
                    <a:srgbClr val="000000"/>
                  </a:outerShdw>
                </a:effectLst>
              </a:rPr>
              <a:t>courts</a:t>
            </a:r>
            <a:r>
              <a:rPr lang="en-US" sz="4000" dirty="0">
                <a:effectLst>
                  <a:outerShdw blurRad="38100" dist="38100" dir="2700000" algn="tl">
                    <a:srgbClr val="000000"/>
                  </a:outerShdw>
                </a:effectLst>
              </a:rPr>
              <a:t> of law, it eventually branches out and shows that this kind of behavior is taking place in </a:t>
            </a:r>
            <a:r>
              <a:rPr lang="en-US" sz="4000" b="1" i="1" dirty="0">
                <a:effectLst>
                  <a:outerShdw blurRad="38100" dist="38100" dir="2700000" algn="tl">
                    <a:srgbClr val="000000"/>
                  </a:outerShdw>
                </a:effectLst>
              </a:rPr>
              <a:t>every</a:t>
            </a:r>
            <a:r>
              <a:rPr lang="en-US" sz="4000" dirty="0">
                <a:effectLst>
                  <a:outerShdw blurRad="38100" dist="38100" dir="2700000" algn="tl">
                    <a:srgbClr val="000000"/>
                  </a:outerShdw>
                </a:effectLst>
              </a:rPr>
              <a:t> area of their life.</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514-515). </a:t>
            </a:r>
          </a:p>
        </p:txBody>
      </p:sp>
    </p:spTree>
    <p:extLst>
      <p:ext uri="{BB962C8B-B14F-4D97-AF65-F5344CB8AC3E}">
        <p14:creationId xmlns:p14="http://schemas.microsoft.com/office/powerpoint/2010/main" val="8945872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94110"/>
          </a:xfrm>
        </p:spPr>
        <p:txBody>
          <a:bodyPr>
            <a:noAutofit/>
          </a:bodyPr>
          <a:lstStyle/>
          <a:p>
            <a:r>
              <a:rPr lang="en-US" sz="4000" dirty="0">
                <a:effectLst>
                  <a:outerShdw blurRad="38100" dist="38100" dir="2700000" algn="tl">
                    <a:srgbClr val="000000"/>
                  </a:outerShdw>
                </a:effectLst>
              </a:rPr>
              <a:t>A Description of Their Sin (59:4-8)</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94114"/>
            <a:ext cx="8965276" cy="5918662"/>
          </a:xfrm>
        </p:spPr>
        <p:txBody>
          <a:bodyPr>
            <a:normAutofit fontScale="85000" lnSpcReduction="20000"/>
          </a:bodyPr>
          <a:lstStyle/>
          <a:p>
            <a:r>
              <a:rPr lang="en-US" sz="4000" dirty="0">
                <a:effectLst>
                  <a:outerShdw blurRad="38100" dist="38100" dir="2700000" algn="tl">
                    <a:srgbClr val="000000"/>
                  </a:outerShdw>
                </a:effectLst>
              </a:rPr>
              <a:t>The metaphor of conception and birth is an elegant one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a:t>
            </a:r>
            <a:r>
              <a:rPr lang="en-US" sz="40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conceive</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of oppression and </a:t>
            </a:r>
            <a:r>
              <a:rPr lang="en-US" sz="40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give birth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sin</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It is elegant because of the way it sets the normal sense conception and birth directly on its head. </a:t>
            </a:r>
          </a:p>
          <a:p>
            <a:r>
              <a:rPr lang="en-US" sz="4000" dirty="0">
                <a:effectLst>
                  <a:outerShdw blurRad="38100" dist="38100" dir="2700000" algn="tl">
                    <a:srgbClr val="000000"/>
                  </a:outerShdw>
                </a:effectLst>
              </a:rPr>
              <a:t>What is the normal result of </a:t>
            </a:r>
            <a:r>
              <a:rPr lang="en-US" sz="4000" b="1" i="1" dirty="0">
                <a:effectLst>
                  <a:outerShdw blurRad="38100" dist="38100" dir="2700000" algn="tl">
                    <a:srgbClr val="000000"/>
                  </a:outerShdw>
                </a:effectLst>
              </a:rPr>
              <a:t>conception</a:t>
            </a:r>
            <a:r>
              <a:rPr lang="en-US" sz="4000" dirty="0">
                <a:effectLst>
                  <a:outerShdw blurRad="38100" dist="38100" dir="2700000" algn="tl">
                    <a:srgbClr val="000000"/>
                  </a:outerShdw>
                </a:effectLst>
              </a:rPr>
              <a:t>? Life. </a:t>
            </a:r>
          </a:p>
          <a:p>
            <a:r>
              <a:rPr lang="en-US" sz="4000" dirty="0">
                <a:effectLst>
                  <a:outerShdw blurRad="38100" dist="38100" dir="2700000" algn="tl">
                    <a:srgbClr val="000000"/>
                  </a:outerShdw>
                </a:effectLst>
              </a:rPr>
              <a:t>But here the result is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oppression</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What is it that is normally </a:t>
            </a:r>
            <a:r>
              <a:rPr lang="en-US" sz="4000" b="1" i="1" dirty="0">
                <a:effectLst>
                  <a:outerShdw blurRad="38100" dist="38100" dir="2700000" algn="tl">
                    <a:srgbClr val="000000"/>
                  </a:outerShdw>
                </a:effectLst>
              </a:rPr>
              <a:t>born</a:t>
            </a:r>
            <a:r>
              <a:rPr lang="en-US" sz="4000" dirty="0">
                <a:effectLst>
                  <a:outerShdw blurRad="38100" dist="38100" dir="2700000" algn="tl">
                    <a:srgbClr val="000000"/>
                  </a:outerShdw>
                </a:effectLst>
              </a:rPr>
              <a:t>? An innocent child. </a:t>
            </a:r>
          </a:p>
          <a:p>
            <a:r>
              <a:rPr lang="en-US" sz="4000" dirty="0">
                <a:effectLst>
                  <a:outerShdw blurRad="38100" dist="38100" dir="2700000" algn="tl">
                    <a:srgbClr val="000000"/>
                  </a:outerShdw>
                </a:effectLst>
              </a:rPr>
              <a:t>But here what is born is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sin</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Instead of the normal processes of life and regeneration, their society gives its energies to the production of shame and sorrow.</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lvl="0">
              <a:defRPr/>
            </a:pPr>
            <a:r>
              <a:rPr lang="en-US" sz="1800"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a:t>
            </a:r>
            <a:r>
              <a:rPr lang="en-US" sz="1800" dirty="0">
                <a:solidFill>
                  <a:prstClr val="white"/>
                </a:solidFill>
              </a:rPr>
              <a:t>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sz="1800" i="1" dirty="0">
                <a:solidFill>
                  <a:prstClr val="white"/>
                </a:solidFill>
              </a:rPr>
              <a:t>2 </a:t>
            </a:r>
            <a:r>
              <a:rPr lang="en-US" sz="1800" dirty="0">
                <a:solidFill>
                  <a:prstClr val="white"/>
                </a:solidFill>
              </a:rPr>
              <a:t>(pp. 297–298)</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50066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94110"/>
          </a:xfrm>
        </p:spPr>
        <p:txBody>
          <a:bodyPr>
            <a:noAutofit/>
          </a:bodyPr>
          <a:lstStyle/>
          <a:p>
            <a:r>
              <a:rPr lang="en-US" sz="4000" dirty="0">
                <a:effectLst>
                  <a:outerShdw blurRad="38100" dist="38100" dir="2700000" algn="tl">
                    <a:srgbClr val="000000"/>
                  </a:outerShdw>
                </a:effectLst>
              </a:rPr>
              <a:t>A Description of Their Sin (59:4-8)</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94114"/>
            <a:ext cx="8965276" cy="5918662"/>
          </a:xfrm>
        </p:spPr>
        <p:txBody>
          <a:bodyPr>
            <a:normAutofit fontScale="92500" lnSpcReduction="20000"/>
          </a:bodyPr>
          <a:lstStyle/>
          <a:p>
            <a:r>
              <a:rPr lang="en-US" sz="3600" dirty="0">
                <a:effectLst>
                  <a:outerShdw blurRad="38100" dist="38100" dir="2700000" algn="tl">
                    <a:srgbClr val="000000"/>
                  </a:outerShdw>
                </a:effectLst>
              </a:rPr>
              <a:t>The two images given in verses 5–6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hatch the eggs of a poisonous snake</a:t>
            </a:r>
            <a:r>
              <a:rPr lang="en-US" sz="3600" dirty="0">
                <a:effectLst>
                  <a:outerShdw blurRad="38100" dist="38100" dir="2700000" algn="tl">
                    <a:srgbClr val="000000"/>
                  </a:outerShdw>
                </a:effectLst>
              </a:rPr>
              <a:t>” and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spin a spider’s web</a:t>
            </a:r>
            <a:r>
              <a:rPr lang="en-US" sz="3600" dirty="0">
                <a:effectLst>
                  <a:outerShdw blurRad="38100" dist="38100" dir="2700000" algn="tl">
                    <a:srgbClr val="000000"/>
                  </a:outerShdw>
                </a:effectLst>
              </a:rPr>
              <a:t>”) illustrate the </a:t>
            </a:r>
            <a:r>
              <a:rPr lang="en-US" sz="3600" b="1" i="1" dirty="0">
                <a:effectLst>
                  <a:outerShdw blurRad="38100" dist="38100" dir="2700000" algn="tl">
                    <a:srgbClr val="000000"/>
                  </a:outerShdw>
                </a:effectLst>
              </a:rPr>
              <a:t>premeditation</a:t>
            </a:r>
            <a:r>
              <a:rPr lang="en-US" sz="3600" dirty="0">
                <a:effectLst>
                  <a:outerShdw blurRad="38100" dist="38100" dir="2700000" algn="tl">
                    <a:srgbClr val="000000"/>
                  </a:outerShdw>
                </a:effectLst>
              </a:rPr>
              <a:t> and </a:t>
            </a:r>
            <a:r>
              <a:rPr lang="en-US" sz="3600" b="1" i="1" dirty="0">
                <a:effectLst>
                  <a:outerShdw blurRad="38100" dist="38100" dir="2700000" algn="tl">
                    <a:srgbClr val="000000"/>
                  </a:outerShdw>
                </a:effectLst>
              </a:rPr>
              <a:t>danger</a:t>
            </a:r>
            <a:r>
              <a:rPr lang="en-US" sz="3600" dirty="0">
                <a:effectLst>
                  <a:outerShdw blurRad="38100" dist="38100" dir="2700000" algn="tl">
                    <a:srgbClr val="000000"/>
                  </a:outerShdw>
                </a:effectLst>
              </a:rPr>
              <a:t> of their sins. </a:t>
            </a:r>
          </a:p>
          <a:p>
            <a:r>
              <a:rPr lang="en-US" sz="3600" dirty="0">
                <a:effectLst>
                  <a:outerShdw blurRad="38100" dist="38100" dir="2700000" algn="tl">
                    <a:srgbClr val="000000"/>
                  </a:outerShdw>
                </a:effectLst>
              </a:rPr>
              <a:t>The image of a poisonous snake’s eggs hatching expresses the idea of evil plans made and then carried out. </a:t>
            </a:r>
          </a:p>
          <a:p>
            <a:r>
              <a:rPr lang="en-US" sz="3600" dirty="0">
                <a:effectLst>
                  <a:outerShdw blurRad="38100" dist="38100" dir="2700000" algn="tl">
                    <a:srgbClr val="000000"/>
                  </a:outerShdw>
                </a:effectLst>
              </a:rPr>
              <a:t>Those who participate in the plans of these evildoers will die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whoever eats their eggs will die</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Similarly, evildoers weave sinful plans as carefully as a spider spins its web. </a:t>
            </a:r>
          </a:p>
          <a:p>
            <a:r>
              <a:rPr lang="en-US" sz="3600" dirty="0">
                <a:effectLst>
                  <a:outerShdw blurRad="38100" dist="38100" dir="2700000" algn="tl">
                    <a:srgbClr val="000000"/>
                  </a:outerShdw>
                </a:effectLst>
              </a:rPr>
              <a:t>These plans have no useful purpose (i.e. they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cannot be used for clothing</a:t>
            </a:r>
            <a:r>
              <a:rPr lang="en-US" sz="3600" dirty="0">
                <a:effectLst>
                  <a:outerShdw blurRad="38100" dist="38100" dir="2700000" algn="tl">
                    <a:srgbClr val="000000"/>
                  </a:outerShdw>
                </a:effectLst>
              </a:rPr>
              <a:t>”) other than to advance their evil purposes and promote violence.</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8286173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94110"/>
          </a:xfrm>
        </p:spPr>
        <p:txBody>
          <a:bodyPr>
            <a:noAutofit/>
          </a:bodyPr>
          <a:lstStyle/>
          <a:p>
            <a:r>
              <a:rPr lang="en-US" sz="4000" dirty="0">
                <a:effectLst>
                  <a:outerShdw blurRad="38100" dist="38100" dir="2700000" algn="tl">
                    <a:srgbClr val="000000"/>
                  </a:outerShdw>
                </a:effectLst>
              </a:rPr>
              <a:t>A Description of Their Sin (59:4-8)</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94114"/>
            <a:ext cx="8965276" cy="5918662"/>
          </a:xfrm>
        </p:spPr>
        <p:txBody>
          <a:bodyPr>
            <a:normAutofit/>
          </a:bodyPr>
          <a:lstStyle/>
          <a:p>
            <a:r>
              <a:rPr lang="en-US" sz="4000" dirty="0">
                <a:effectLst>
                  <a:outerShdw blurRad="38100" dist="38100" dir="2700000" algn="tl">
                    <a:srgbClr val="000000"/>
                  </a:outerShdw>
                </a:effectLst>
              </a:rPr>
              <a:t>The imagery here depicts how </a:t>
            </a:r>
            <a:r>
              <a:rPr lang="en-US" sz="4000" b="1" i="1" dirty="0">
                <a:effectLst>
                  <a:outerShdw blurRad="38100" dist="38100" dir="2700000" algn="tl">
                    <a:srgbClr val="000000"/>
                  </a:outerShdw>
                </a:effectLst>
              </a:rPr>
              <a:t>dangerous</a:t>
            </a:r>
            <a:r>
              <a:rPr lang="en-US" sz="4000" dirty="0">
                <a:effectLst>
                  <a:outerShdw blurRad="38100" dist="38100" dir="2700000" algn="tl">
                    <a:srgbClr val="000000"/>
                  </a:outerShdw>
                </a:effectLst>
              </a:rPr>
              <a:t> their sin is – to </a:t>
            </a:r>
            <a:r>
              <a:rPr lang="en-US" sz="4000" b="1" i="1" dirty="0">
                <a:effectLst>
                  <a:outerShdw blurRad="38100" dist="38100" dir="2700000" algn="tl">
                    <a:srgbClr val="000000"/>
                  </a:outerShdw>
                </a:effectLst>
              </a:rPr>
              <a:t>themselves</a:t>
            </a:r>
            <a:r>
              <a:rPr lang="en-US" sz="4000" dirty="0">
                <a:effectLst>
                  <a:outerShdw blurRad="38100" dist="38100" dir="2700000" algn="tl">
                    <a:srgbClr val="000000"/>
                  </a:outerShdw>
                </a:effectLst>
              </a:rPr>
              <a:t> and to </a:t>
            </a:r>
            <a:r>
              <a:rPr lang="en-US" sz="4000" b="1" i="1" dirty="0">
                <a:effectLst>
                  <a:outerShdw blurRad="38100" dist="38100" dir="2700000" algn="tl">
                    <a:srgbClr val="000000"/>
                  </a:outerShdw>
                </a:effectLst>
              </a:rPr>
              <a:t>society</a:t>
            </a:r>
            <a:r>
              <a:rPr lang="en-US" sz="4000" dirty="0">
                <a:effectLst>
                  <a:outerShdw blurRad="38100" dist="38100" dir="2700000" algn="tl">
                    <a:srgbClr val="000000"/>
                  </a:outerShdw>
                </a:effectLst>
              </a:rPr>
              <a:t> as a whole. </a:t>
            </a:r>
          </a:p>
          <a:p>
            <a:r>
              <a:rPr lang="en-US" sz="4000" dirty="0">
                <a:effectLst>
                  <a:outerShdw blurRad="38100" dist="38100" dir="2700000" algn="tl">
                    <a:srgbClr val="000000"/>
                  </a:outerShdw>
                </a:effectLst>
              </a:rPr>
              <a:t>The prophet is purposeful in choosing the images of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snake</a:t>
            </a:r>
            <a:r>
              <a:rPr lang="en-US" sz="4000" dirty="0">
                <a:effectLst>
                  <a:outerShdw blurRad="38100" dist="38100" dir="2700000" algn="tl">
                    <a:srgbClr val="000000"/>
                  </a:outerShdw>
                </a:effectLst>
              </a:rPr>
              <a:t>” and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spider</a:t>
            </a:r>
            <a:r>
              <a:rPr lang="en-US" sz="4000" dirty="0">
                <a:effectLst>
                  <a:outerShdw blurRad="38100" dist="38100" dir="2700000" algn="tl">
                    <a:srgbClr val="000000"/>
                  </a:outerShdw>
                </a:effectLst>
              </a:rPr>
              <a:t>”, creatures feared for being hard to detect and difficult to differentiate between poisonous and non-poisonous varieties. </a:t>
            </a:r>
          </a:p>
          <a:p>
            <a:r>
              <a:rPr lang="en-US" sz="4000" dirty="0">
                <a:effectLst>
                  <a:outerShdw blurRad="38100" dist="38100" dir="2700000" algn="tl">
                    <a:srgbClr val="000000"/>
                  </a:outerShdw>
                </a:effectLst>
              </a:rPr>
              <a:t>Clearly, the snakes and spiders referred to </a:t>
            </a:r>
            <a:r>
              <a:rPr lang="en-US" sz="4000" b="1" i="1" dirty="0">
                <a:effectLst>
                  <a:outerShdw blurRad="38100" dist="38100" dir="2700000" algn="tl">
                    <a:srgbClr val="000000"/>
                  </a:outerShdw>
                </a:effectLst>
              </a:rPr>
              <a:t>here</a:t>
            </a:r>
            <a:r>
              <a:rPr lang="en-US" sz="4000" dirty="0">
                <a:effectLst>
                  <a:outerShdw blurRad="38100" dist="38100" dir="2700000" algn="tl">
                    <a:srgbClr val="000000"/>
                  </a:outerShdw>
                </a:effectLst>
              </a:rPr>
              <a:t> fall into the “harmful” category.</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9043892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94110"/>
          </a:xfrm>
        </p:spPr>
        <p:txBody>
          <a:bodyPr>
            <a:noAutofit/>
          </a:bodyPr>
          <a:lstStyle/>
          <a:p>
            <a:r>
              <a:rPr lang="en-US" sz="4000" dirty="0">
                <a:effectLst>
                  <a:outerShdw blurRad="38100" dist="38100" dir="2700000" algn="tl">
                    <a:srgbClr val="000000"/>
                  </a:outerShdw>
                </a:effectLst>
              </a:rPr>
              <a:t>A Description of Their Sin (59:4-8)</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94114"/>
            <a:ext cx="8965276" cy="5918662"/>
          </a:xfrm>
        </p:spPr>
        <p:txBody>
          <a:bodyPr>
            <a:normAutofit fontScale="92500" lnSpcReduction="10000"/>
          </a:bodyPr>
          <a:lstStyle/>
          <a:p>
            <a:r>
              <a:rPr lang="en-US" sz="4000" dirty="0">
                <a:effectLst>
                  <a:outerShdw blurRad="38100" dist="38100" dir="2700000" algn="tl">
                    <a:srgbClr val="000000"/>
                  </a:outerShdw>
                </a:effectLst>
              </a:rPr>
              <a:t>The eagerness with which sinful Israel pursues sin is described in verses 7–8. </a:t>
            </a:r>
          </a:p>
          <a:p>
            <a:r>
              <a:rPr lang="en-US" sz="4000" dirty="0">
                <a:effectLst>
                  <a:outerShdw blurRad="38100" dist="38100" dir="2700000" algn="tl">
                    <a:srgbClr val="000000"/>
                  </a:outerShdw>
                </a:effectLst>
              </a:rPr>
              <a:t>There are </a:t>
            </a:r>
            <a:r>
              <a:rPr lang="en-US" sz="4000" b="1" i="1" dirty="0">
                <a:effectLst>
                  <a:outerShdw blurRad="38100" dist="38100" dir="2700000" algn="tl">
                    <a:srgbClr val="000000"/>
                  </a:outerShdw>
                </a:effectLst>
              </a:rPr>
              <a:t>four</a:t>
            </a:r>
            <a:r>
              <a:rPr lang="en-US" sz="4000" dirty="0">
                <a:effectLst>
                  <a:outerShdw blurRad="38100" dist="38100" dir="2700000" algn="tl">
                    <a:srgbClr val="000000"/>
                  </a:outerShdw>
                </a:effectLst>
              </a:rPr>
              <a:t> different Hebrew words in these two verses that refer to </a:t>
            </a:r>
            <a:r>
              <a:rPr lang="en-US" sz="4000" b="1" i="1" dirty="0">
                <a:effectLst>
                  <a:outerShdw blurRad="38100" dist="38100" dir="2700000" algn="tl">
                    <a:srgbClr val="000000"/>
                  </a:outerShdw>
                </a:effectLst>
              </a:rPr>
              <a:t>patterns</a:t>
            </a:r>
            <a:r>
              <a:rPr lang="en-US" sz="4000" dirty="0">
                <a:effectLst>
                  <a:outerShdw blurRad="38100" dist="38100" dir="2700000" algn="tl">
                    <a:srgbClr val="000000"/>
                  </a:outerShdw>
                </a:effectLst>
              </a:rPr>
              <a:t> of their sinful behavior. </a:t>
            </a:r>
          </a:p>
          <a:p>
            <a:r>
              <a:rPr lang="en-US" sz="4000" dirty="0">
                <a:effectLst>
                  <a:outerShdw blurRad="38100" dist="38100" dir="2700000" algn="tl">
                    <a:srgbClr val="000000"/>
                  </a:outerShdw>
                </a:effectLst>
              </a:rPr>
              <a:t>The NET translation masked these words, but the ESV preserves them for us:</a:t>
            </a:r>
          </a:p>
          <a:p>
            <a:pPr lvl="1"/>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Their feet run to evil, and they are swift to shed innocent blood; desolation and destruction are in their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highways</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way</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of peace they do not know, and there is no justice in their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paths</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have made their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roads</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crooked; no one who treads on them knows peace. </a:t>
            </a:r>
            <a:endParaRPr lang="en-US" sz="3600" dirty="0">
              <a:effectLst>
                <a:outerShdw blurRad="38100" dist="38100" dir="2700000" algn="tl">
                  <a:srgbClr val="000000"/>
                </a:outerShdw>
              </a:effectLst>
            </a:endParaRPr>
          </a:p>
          <a:p>
            <a:pPr lvl="1"/>
            <a:endParaRPr lang="en-US" sz="36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6286957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94110"/>
          </a:xfrm>
        </p:spPr>
        <p:txBody>
          <a:bodyPr>
            <a:noAutofit/>
          </a:bodyPr>
          <a:lstStyle/>
          <a:p>
            <a:r>
              <a:rPr lang="en-US" sz="4000" dirty="0">
                <a:effectLst>
                  <a:outerShdw blurRad="38100" dist="38100" dir="2700000" algn="tl">
                    <a:srgbClr val="000000"/>
                  </a:outerShdw>
                </a:effectLst>
              </a:rPr>
              <a:t>A Description of Their Sin (59:4-8)</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94114"/>
            <a:ext cx="8965276" cy="5918662"/>
          </a:xfrm>
        </p:spPr>
        <p:txBody>
          <a:bodyPr>
            <a:normAutofit fontScale="92500" lnSpcReduction="20000"/>
          </a:bodyPr>
          <a:lstStyle/>
          <a:p>
            <a:r>
              <a:rPr lang="en-US" sz="4000" dirty="0">
                <a:effectLst>
                  <a:outerShdw blurRad="38100" dist="38100" dir="2700000" algn="tl">
                    <a:srgbClr val="000000"/>
                  </a:outerShdw>
                </a:effectLst>
              </a:rPr>
              <a:t>The uncontrollable nature of their sin is so </a:t>
            </a:r>
            <a:r>
              <a:rPr lang="en-US" sz="4000" b="1" i="1" dirty="0">
                <a:effectLst>
                  <a:outerShdw blurRad="38100" dist="38100" dir="2700000" algn="tl">
                    <a:srgbClr val="000000"/>
                  </a:outerShdw>
                </a:effectLst>
              </a:rPr>
              <a:t>regular</a:t>
            </a:r>
            <a:r>
              <a:rPr lang="en-US" sz="4000" dirty="0">
                <a:effectLst>
                  <a:outerShdw blurRad="38100" dist="38100" dir="2700000" algn="tl">
                    <a:srgbClr val="000000"/>
                  </a:outerShdw>
                </a:effectLst>
              </a:rPr>
              <a:t> and </a:t>
            </a:r>
            <a:r>
              <a:rPr lang="en-US" sz="4000" b="1" i="1" dirty="0">
                <a:effectLst>
                  <a:outerShdw blurRad="38100" dist="38100" dir="2700000" algn="tl">
                    <a:srgbClr val="000000"/>
                  </a:outerShdw>
                </a:effectLst>
              </a:rPr>
              <a:t>persistent</a:t>
            </a:r>
            <a:r>
              <a:rPr lang="en-US" sz="4000" dirty="0">
                <a:effectLst>
                  <a:outerShdw blurRad="38100" dist="38100" dir="2700000" algn="tl">
                    <a:srgbClr val="000000"/>
                  </a:outerShdw>
                </a:effectLst>
              </a:rPr>
              <a:t> that it hardens their hearts like a “</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path</a:t>
            </a:r>
            <a:r>
              <a:rPr lang="en-US" sz="4000" dirty="0">
                <a:effectLst>
                  <a:outerShdw blurRad="38100" dist="38100" dir="2700000" algn="tl">
                    <a:srgbClr val="000000"/>
                  </a:outerShdw>
                </a:effectLst>
              </a:rPr>
              <a:t>” that is created and packed hard by continual treading.</a:t>
            </a:r>
          </a:p>
          <a:p>
            <a:r>
              <a:rPr lang="en-US" sz="4000" dirty="0">
                <a:effectLst>
                  <a:outerShdw blurRad="38100" dist="38100" dir="2700000" algn="tl">
                    <a:srgbClr val="000000"/>
                  </a:outerShdw>
                </a:effectLst>
              </a:rPr>
              <a:t>Those who walk in the ways of wickedness will never know peace, a theme that is highlighted at the beginning </a:t>
            </a:r>
            <a:r>
              <a:rPr lang="en-US" sz="4000" b="1" i="1" dirty="0">
                <a:effectLst>
                  <a:outerShdw blurRad="38100" dist="38100" dir="2700000" algn="tl">
                    <a:srgbClr val="000000"/>
                  </a:outerShdw>
                </a:effectLst>
              </a:rPr>
              <a:t>and</a:t>
            </a:r>
            <a:r>
              <a:rPr lang="en-US" sz="4000" dirty="0">
                <a:effectLst>
                  <a:outerShdw blurRad="38100" dist="38100" dir="2700000" algn="tl">
                    <a:srgbClr val="000000"/>
                  </a:outerShdw>
                </a:effectLst>
              </a:rPr>
              <a:t> end of verse 8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are unfamiliar with peace… and whoever deals with them is unfamiliar with peace. </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The people have become so hardened by sin that they can no longer remember what it is like to act in ways that are pleasing to God (i.e., the way of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peace</a:t>
            </a:r>
            <a:r>
              <a:rPr lang="en-US" sz="4000" dirty="0">
                <a:effectLst>
                  <a:outerShdw blurRad="38100" dist="38100" dir="2700000" algn="tl">
                    <a:srgbClr val="000000"/>
                  </a:outerShdw>
                </a:effectLst>
              </a:rPr>
              <a:t>”).</a:t>
            </a:r>
          </a:p>
          <a:p>
            <a:pPr lvl="1"/>
            <a:endParaRPr lang="en-US" sz="36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9702892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180407"/>
            <a:ext cx="9144000" cy="4335088"/>
          </a:xfrm>
        </p:spPr>
        <p:txBody>
          <a:bodyPr>
            <a:noAutofit/>
          </a:bodyPr>
          <a:lstStyle/>
          <a:p>
            <a:pPr algn="ctr"/>
            <a:r>
              <a:rPr lang="en-US" sz="6600" dirty="0">
                <a:effectLst>
                  <a:outerShdw blurRad="38100" dist="38100" dir="2700000" algn="tl">
                    <a:srgbClr val="000000"/>
                  </a:outerShdw>
                </a:effectLst>
              </a:rPr>
              <a:t>The Apostle Paul’s Citation of </a:t>
            </a:r>
            <a:br>
              <a:rPr lang="en-US" sz="6600" dirty="0">
                <a:effectLst>
                  <a:outerShdw blurRad="38100" dist="38100" dir="2700000" algn="tl">
                    <a:srgbClr val="000000"/>
                  </a:outerShdw>
                </a:effectLst>
              </a:rPr>
            </a:br>
            <a:r>
              <a:rPr lang="en-US" sz="6600" dirty="0">
                <a:solidFill>
                  <a:srgbClr val="FFFF99"/>
                </a:solidFill>
                <a:effectLst>
                  <a:outerShdw blurRad="38100" dist="38100" dir="2700000" algn="tl">
                    <a:srgbClr val="000000"/>
                  </a:outerShdw>
                </a:effectLst>
              </a:rPr>
              <a:t>Isaiah 59:7-8</a:t>
            </a:r>
            <a:br>
              <a:rPr lang="en-US" sz="6600" dirty="0">
                <a:solidFill>
                  <a:srgbClr val="FFFF99"/>
                </a:solidFill>
                <a:effectLst>
                  <a:outerShdw blurRad="38100" dist="38100" dir="2700000" algn="tl">
                    <a:srgbClr val="000000"/>
                  </a:outerShdw>
                </a:effectLst>
              </a:rPr>
            </a:br>
            <a:r>
              <a:rPr lang="en-US" sz="6600" dirty="0">
                <a:solidFill>
                  <a:srgbClr val="FFFF99"/>
                </a:solidFill>
                <a:effectLst>
                  <a:outerShdw blurRad="38100" dist="38100" dir="2700000" algn="tl">
                    <a:srgbClr val="000000"/>
                  </a:outerShdw>
                </a:effectLst>
              </a:rPr>
              <a:t>in Romans 3:15-17</a:t>
            </a:r>
            <a:endParaRPr lang="en-US" sz="6600" dirty="0">
              <a:effectLst>
                <a:outerShdw blurRad="38100" dist="38100" dir="2700000" algn="tl">
                  <a:srgbClr val="000000"/>
                </a:outerShdw>
              </a:effectLst>
            </a:endParaRPr>
          </a:p>
        </p:txBody>
      </p:sp>
    </p:spTree>
    <p:extLst>
      <p:ext uri="{BB962C8B-B14F-4D97-AF65-F5344CB8AC3E}">
        <p14:creationId xmlns:p14="http://schemas.microsoft.com/office/powerpoint/2010/main" val="4282922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3271D-6CC8-CDC6-8536-7FD34BC4CAB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1C5E7ABD-B260-6F9F-5C4C-73CD1C75FD56}"/>
              </a:ext>
            </a:extLst>
          </p:cNvPr>
          <p:cNvSpPr txBox="1">
            <a:spLocks/>
          </p:cNvSpPr>
          <p:nvPr/>
        </p:nvSpPr>
        <p:spPr>
          <a:xfrm>
            <a:off x="0" y="0"/>
            <a:ext cx="9144000" cy="186205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Isaiah 59:7</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Their feet </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run to evil, and they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are swift to shed </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innocent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blood</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 their thoughts are thoughts of iniquity;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desolation and destruction are in their highways</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8</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The way of peace they do not know</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 and there is no justice in their paths; they have made their roads crooked; no one who treads on them knows peace. (ESV)</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Title 1">
            <a:extLst>
              <a:ext uri="{FF2B5EF4-FFF2-40B4-BE49-F238E27FC236}">
                <a16:creationId xmlns:a16="http://schemas.microsoft.com/office/drawing/2014/main" id="{561B8119-9783-A769-30CE-803422600545}"/>
              </a:ext>
            </a:extLst>
          </p:cNvPr>
          <p:cNvSpPr txBox="1">
            <a:spLocks/>
          </p:cNvSpPr>
          <p:nvPr/>
        </p:nvSpPr>
        <p:spPr>
          <a:xfrm>
            <a:off x="0" y="1853738"/>
            <a:ext cx="9144000" cy="4763193"/>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Rom 3:9</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What then? Are we Jews any better off? No, not at all. For we have already charged that all, both Jews and Greeks, are under sin,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10</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as it is written: “None is righteous, no, not one;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no one understands; no one seeks for God.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12</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All have turned aside; together they have become worthless; no one does good, not even one.”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13</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“Their throat is an open grave; they use their tongues to deceive.” “The venom of asps is under their lips.”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14</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“Their mouth is full of curses and bitterness.”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15</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“Their feet are swift to shed blood;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16</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 in their paths are ruin and misery,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17</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and the way of peace they have not known.”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18</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“There is no fear of God before their eyes.”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19</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Now we know that whatever the law says it speaks to those who are under the law, so that every mouth may be stopped, and the whole world may be held accountable to God.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20</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For by works of the law no human being will be justified in his sight, since through the law comes knowledge of sin. (ESV)</a:t>
            </a:r>
            <a:endParaRPr kumimoji="0" lang="en-US" sz="24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595068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4"/>
            <a:ext cx="9144000" cy="698265"/>
          </a:xfrm>
        </p:spPr>
        <p:txBody>
          <a:bodyPr>
            <a:noAutofit/>
          </a:bodyPr>
          <a:lstStyle/>
          <a:p>
            <a:r>
              <a:rPr lang="en-US" sz="4000" b="1" dirty="0">
                <a:effectLst>
                  <a:outerShdw blurRad="38100" dist="38100" dir="2700000" algn="tl">
                    <a:srgbClr val="000000"/>
                  </a:outerShdw>
                </a:effectLst>
              </a:rPr>
              <a:t>Their feet are swift to shed blood…</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698268"/>
            <a:ext cx="8416636" cy="6118167"/>
          </a:xfrm>
        </p:spPr>
        <p:txBody>
          <a:bodyPr>
            <a:normAutofit lnSpcReduction="10000"/>
          </a:bodyPr>
          <a:lstStyle/>
          <a:p>
            <a:r>
              <a:rPr lang="en-US" dirty="0">
                <a:effectLst>
                  <a:outerShdw blurRad="38100" dist="38100" dir="2700000" algn="tl">
                    <a:srgbClr val="000000"/>
                  </a:outerShdw>
                </a:effectLst>
              </a:rPr>
              <a:t>The Apostle Paul’s citation of </a:t>
            </a:r>
            <a:r>
              <a:rPr lang="en-US" dirty="0">
                <a:solidFill>
                  <a:srgbClr val="FFFF99"/>
                </a:solidFill>
                <a:effectLst>
                  <a:outerShdw blurRad="38100" dist="38100" dir="2700000" algn="tl">
                    <a:srgbClr val="000000"/>
                  </a:outerShdw>
                </a:effectLst>
              </a:rPr>
              <a:t>Isaiah 59:7-8 </a:t>
            </a:r>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Romans 3:15-17</a:t>
            </a:r>
            <a:r>
              <a:rPr lang="en-US" dirty="0">
                <a:effectLst>
                  <a:outerShdw blurRad="38100" dist="38100" dir="2700000" algn="tl">
                    <a:srgbClr val="000000"/>
                  </a:outerShdw>
                </a:effectLst>
              </a:rPr>
              <a:t>) is in a section of the book (</a:t>
            </a:r>
            <a:r>
              <a:rPr lang="en-US" dirty="0">
                <a:solidFill>
                  <a:srgbClr val="FFFF99"/>
                </a:solidFill>
                <a:effectLst>
                  <a:outerShdw blurRad="38100" dist="38100" dir="2700000" algn="tl">
                    <a:srgbClr val="000000"/>
                  </a:outerShdw>
                </a:effectLst>
              </a:rPr>
              <a:t>Romans 3:9-20</a:t>
            </a:r>
            <a:r>
              <a:rPr lang="en-US" dirty="0">
                <a:effectLst>
                  <a:outerShdw blurRad="38100" dist="38100" dir="2700000" algn="tl">
                    <a:srgbClr val="000000"/>
                  </a:outerShdw>
                </a:effectLst>
              </a:rPr>
              <a:t>) where Paul cites a series of Old Testament texts to demonstrate that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men, both Jews and Gentiles, are “</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under sin</a:t>
            </a:r>
            <a:r>
              <a:rPr lang="en-US" dirty="0">
                <a:effectLst>
                  <a:outerShdw blurRad="38100" dist="38100" dir="2700000" algn="tl">
                    <a:srgbClr val="000000"/>
                  </a:outerShdw>
                </a:effectLst>
              </a:rPr>
              <a:t>” and unable to be justified in the sight of God by works of the Law.</a:t>
            </a:r>
          </a:p>
          <a:p>
            <a:r>
              <a:rPr lang="en-US" dirty="0">
                <a:effectLst>
                  <a:outerShdw blurRad="38100" dist="38100" dir="2700000" algn="tl">
                    <a:srgbClr val="000000"/>
                  </a:outerShdw>
                </a:effectLst>
              </a:rPr>
              <a:t>Paul is bringing together here in summary form what he has laid out in the </a:t>
            </a:r>
            <a:r>
              <a:rPr lang="en-US" b="1" i="1" dirty="0">
                <a:effectLst>
                  <a:outerShdw blurRad="38100" dist="38100" dir="2700000" algn="tl">
                    <a:srgbClr val="000000"/>
                  </a:outerShdw>
                </a:effectLst>
              </a:rPr>
              <a:t>two</a:t>
            </a:r>
            <a:r>
              <a:rPr lang="en-US" dirty="0">
                <a:effectLst>
                  <a:outerShdw blurRad="38100" dist="38100" dir="2700000" algn="tl">
                    <a:srgbClr val="000000"/>
                  </a:outerShdw>
                </a:effectLst>
              </a:rPr>
              <a:t> previous sections of the book:</a:t>
            </a:r>
          </a:p>
          <a:p>
            <a:pPr lvl="1"/>
            <a:r>
              <a:rPr lang="en-US" dirty="0">
                <a:solidFill>
                  <a:srgbClr val="FFFF99"/>
                </a:solidFill>
                <a:effectLst>
                  <a:outerShdw blurRad="38100" dist="38100" dir="2700000" algn="tl">
                    <a:srgbClr val="000000"/>
                  </a:outerShdw>
                </a:effectLst>
              </a:rPr>
              <a:t>Romans 1:18-32 </a:t>
            </a:r>
            <a:r>
              <a:rPr lang="en-US" dirty="0">
                <a:effectLst>
                  <a:outerShdw blurRad="38100" dist="38100" dir="2700000" algn="tl">
                    <a:srgbClr val="000000"/>
                  </a:outerShdw>
                </a:effectLst>
              </a:rPr>
              <a:t>where he demonstrates that all </a:t>
            </a:r>
            <a:r>
              <a:rPr lang="en-US" b="1" i="1" dirty="0">
                <a:effectLst>
                  <a:outerShdw blurRad="38100" dist="38100" dir="2700000" algn="tl">
                    <a:srgbClr val="000000"/>
                  </a:outerShdw>
                </a:effectLst>
              </a:rPr>
              <a:t>Gentiles</a:t>
            </a:r>
            <a:r>
              <a:rPr lang="en-US" dirty="0">
                <a:effectLst>
                  <a:outerShdw blurRad="38100" dist="38100" dir="2700000" algn="tl">
                    <a:srgbClr val="000000"/>
                  </a:outerShdw>
                </a:effectLst>
              </a:rPr>
              <a:t> are sinners</a:t>
            </a:r>
          </a:p>
          <a:p>
            <a:pPr lvl="1"/>
            <a:r>
              <a:rPr lang="en-US" dirty="0">
                <a:solidFill>
                  <a:srgbClr val="FFFF99"/>
                </a:solidFill>
                <a:effectLst>
                  <a:outerShdw blurRad="38100" dist="38100" dir="2700000" algn="tl">
                    <a:srgbClr val="000000"/>
                  </a:outerShdw>
                </a:effectLst>
              </a:rPr>
              <a:t>Romans 2:1-3:8 </a:t>
            </a:r>
            <a:r>
              <a:rPr lang="en-US" dirty="0">
                <a:effectLst>
                  <a:outerShdw blurRad="38100" dist="38100" dir="2700000" algn="tl">
                    <a:srgbClr val="000000"/>
                  </a:outerShdw>
                </a:effectLst>
              </a:rPr>
              <a:t>where he demonstrates that all </a:t>
            </a:r>
            <a:r>
              <a:rPr lang="en-US" b="1" i="1" dirty="0">
                <a:effectLst>
                  <a:outerShdw blurRad="38100" dist="38100" dir="2700000" algn="tl">
                    <a:srgbClr val="000000"/>
                  </a:outerShdw>
                </a:effectLst>
              </a:rPr>
              <a:t>Jews</a:t>
            </a:r>
            <a:r>
              <a:rPr lang="en-US" dirty="0">
                <a:effectLst>
                  <a:outerShdw blurRad="38100" dist="38100" dir="2700000" algn="tl">
                    <a:srgbClr val="000000"/>
                  </a:outerShdw>
                </a:effectLst>
              </a:rPr>
              <a:t> are sinners</a:t>
            </a:r>
          </a:p>
        </p:txBody>
      </p:sp>
    </p:spTree>
    <p:extLst>
      <p:ext uri="{BB962C8B-B14F-4D97-AF65-F5344CB8AC3E}">
        <p14:creationId xmlns:p14="http://schemas.microsoft.com/office/powerpoint/2010/main" val="33349087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r>
              <a:rPr lang="en-US" sz="4000" b="1" dirty="0">
                <a:effectLst>
                  <a:outerShdw blurRad="38100" dist="38100" dir="2700000" algn="tl">
                    <a:srgbClr val="000000"/>
                  </a:outerShdw>
                </a:effectLst>
              </a:rPr>
              <a:t>Injustice Brings Alienation from God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Isaiah 59:1-15</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176251"/>
            <a:ext cx="8965276" cy="5436524"/>
          </a:xfrm>
        </p:spPr>
        <p:txBody>
          <a:bodyPr>
            <a:normAutofit fontScale="85000" lnSpcReduction="20000"/>
          </a:bodyPr>
          <a:lstStyle/>
          <a:p>
            <a:r>
              <a:rPr lang="en-US" sz="4000" dirty="0">
                <a:effectLst>
                  <a:outerShdw blurRad="38100" dist="38100" dir="2700000" algn="tl">
                    <a:srgbClr val="000000"/>
                  </a:outerShdw>
                </a:effectLst>
              </a:rPr>
              <a:t>The purpose of chapter 58 (which we looked at last week) was to expose rebellion and sin in the nation of Israel. </a:t>
            </a:r>
          </a:p>
          <a:p>
            <a:r>
              <a:rPr lang="en-US" sz="4000" dirty="0">
                <a:effectLst>
                  <a:outerShdw blurRad="38100" dist="38100" dir="2700000" algn="tl">
                    <a:srgbClr val="000000"/>
                  </a:outerShdw>
                </a:effectLst>
              </a:rPr>
              <a:t>Chapter 59, which we will be looking at today, and contains </a:t>
            </a:r>
            <a:r>
              <a:rPr lang="en-US" sz="4000" b="1" i="1" dirty="0">
                <a:effectLst>
                  <a:outerShdw blurRad="38100" dist="38100" dir="2700000" algn="tl">
                    <a:srgbClr val="000000"/>
                  </a:outerShdw>
                </a:effectLst>
              </a:rPr>
              <a:t>further</a:t>
            </a:r>
            <a:r>
              <a:rPr lang="en-US" sz="4000" dirty="0">
                <a:effectLst>
                  <a:outerShdw blurRad="38100" dist="38100" dir="2700000" algn="tl">
                    <a:srgbClr val="000000"/>
                  </a:outerShdw>
                </a:effectLst>
              </a:rPr>
              <a:t> charges against the nation. </a:t>
            </a:r>
          </a:p>
          <a:p>
            <a:r>
              <a:rPr lang="en-US" sz="4000" dirty="0">
                <a:effectLst>
                  <a:outerShdw blurRad="38100" dist="38100" dir="2700000" algn="tl">
                    <a:srgbClr val="000000"/>
                  </a:outerShdw>
                </a:effectLst>
              </a:rPr>
              <a:t>As we saw last week in chapter 58, the people fasted but did not succeed in attracting the kind of divine attention and blessing they had hoped for. </a:t>
            </a:r>
          </a:p>
          <a:p>
            <a:r>
              <a:rPr lang="en-US" sz="4000" dirty="0">
                <a:effectLst>
                  <a:outerShdw blurRad="38100" dist="38100" dir="2700000" algn="tl">
                    <a:srgbClr val="000000"/>
                  </a:outerShdw>
                </a:effectLst>
              </a:rPr>
              <a:t>This was </a:t>
            </a:r>
            <a:r>
              <a:rPr lang="en-US" sz="4000" b="1" i="1" dirty="0">
                <a:effectLst>
                  <a:outerShdw blurRad="38100" dist="38100" dir="2700000" algn="tl">
                    <a:srgbClr val="000000"/>
                  </a:outerShdw>
                </a:effectLst>
              </a:rPr>
              <a:t>not</a:t>
            </a:r>
            <a:r>
              <a:rPr lang="en-US" sz="4000" dirty="0">
                <a:effectLst>
                  <a:outerShdw blurRad="38100" dist="38100" dir="2700000" algn="tl">
                    <a:srgbClr val="000000"/>
                  </a:outerShdw>
                </a:effectLst>
              </a:rPr>
              <a:t> because the Lord was unable to hear them or act on their behalf.</a:t>
            </a:r>
          </a:p>
          <a:p>
            <a:r>
              <a:rPr lang="en-US" sz="4000" dirty="0">
                <a:effectLst>
                  <a:outerShdw blurRad="38100" dist="38100" dir="2700000" algn="tl">
                    <a:srgbClr val="000000"/>
                  </a:outerShdw>
                </a:effectLst>
              </a:rPr>
              <a:t>Rather, it was the sins of the nation that had put a barrier between them and their God. </a:t>
            </a:r>
          </a:p>
          <a:p>
            <a:pPr marL="0" indent="0">
              <a:buNone/>
            </a:pPr>
            <a:endParaRPr lang="en-US" sz="40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Motyer, J. Alec.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Prophecy of Isaiah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 </a:t>
            </a:r>
            <a:r>
              <a:rPr lang="en-US" dirty="0">
                <a:solidFill>
                  <a:prstClr val="white"/>
                </a:solidFill>
                <a:effectLst>
                  <a:outerShdw blurRad="38100" dist="38100" dir="2700000" algn="tl">
                    <a:srgbClr val="000000"/>
                  </a:outerShdw>
                </a:effectLst>
                <a:latin typeface="Calibri" panose="020F0502020204030204"/>
              </a:rPr>
              <a:t>484</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InterVarsity Press.  </a:t>
            </a:r>
          </a:p>
        </p:txBody>
      </p:sp>
    </p:spTree>
    <p:extLst>
      <p:ext uri="{BB962C8B-B14F-4D97-AF65-F5344CB8AC3E}">
        <p14:creationId xmlns:p14="http://schemas.microsoft.com/office/powerpoint/2010/main" val="36732908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4"/>
            <a:ext cx="9144000" cy="698265"/>
          </a:xfrm>
        </p:spPr>
        <p:txBody>
          <a:bodyPr>
            <a:noAutofit/>
          </a:bodyPr>
          <a:lstStyle/>
          <a:p>
            <a:r>
              <a:rPr lang="en-US" sz="4000" b="1" dirty="0">
                <a:effectLst>
                  <a:outerShdw blurRad="38100" dist="38100" dir="2700000" algn="tl">
                    <a:srgbClr val="000000"/>
                  </a:outerShdw>
                </a:effectLst>
              </a:rPr>
              <a:t>Their feet are swift to shed blood…</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640080"/>
            <a:ext cx="8416636" cy="6176356"/>
          </a:xfrm>
        </p:spPr>
        <p:txBody>
          <a:bodyPr>
            <a:normAutofit/>
          </a:bodyPr>
          <a:lstStyle/>
          <a:p>
            <a:r>
              <a:rPr lang="en-US" sz="3600" dirty="0">
                <a:effectLst>
                  <a:outerShdw blurRad="38100" dist="38100" dir="2700000" algn="tl">
                    <a:srgbClr val="000000"/>
                  </a:outerShdw>
                </a:effectLst>
              </a:rPr>
              <a:t>This </a:t>
            </a:r>
            <a:r>
              <a:rPr lang="en-US" sz="3600" b="1" i="1" dirty="0">
                <a:effectLst>
                  <a:outerShdw blurRad="38100" dist="38100" dir="2700000" algn="tl">
                    <a:srgbClr val="000000"/>
                  </a:outerShdw>
                </a:effectLst>
              </a:rPr>
              <a:t>bad</a:t>
            </a:r>
            <a:r>
              <a:rPr lang="en-US" sz="3600" dirty="0">
                <a:effectLst>
                  <a:outerShdw blurRad="38100" dist="38100" dir="2700000" algn="tl">
                    <a:srgbClr val="000000"/>
                  </a:outerShdw>
                </a:effectLst>
              </a:rPr>
              <a:t> news (that all men are sinners and cannot please God by keeping the Law) then prepares the reader to recognize his need for and appreciate the </a:t>
            </a:r>
            <a:r>
              <a:rPr lang="en-US" sz="3600" b="1" i="1" dirty="0">
                <a:effectLst>
                  <a:outerShdw blurRad="38100" dist="38100" dir="2700000" algn="tl">
                    <a:srgbClr val="000000"/>
                  </a:outerShdw>
                </a:effectLst>
              </a:rPr>
              <a:t>good</a:t>
            </a:r>
            <a:r>
              <a:rPr lang="en-US" sz="3600" dirty="0">
                <a:effectLst>
                  <a:outerShdw blurRad="38100" dist="38100" dir="2700000" algn="tl">
                    <a:srgbClr val="000000"/>
                  </a:outerShdw>
                </a:effectLst>
              </a:rPr>
              <a:t> news of the Gospel whereby they may receive a righteousness from God </a:t>
            </a:r>
            <a:r>
              <a:rPr lang="en-US" sz="3600" b="1" i="1" dirty="0">
                <a:effectLst>
                  <a:outerShdw blurRad="38100" dist="38100" dir="2700000" algn="tl">
                    <a:srgbClr val="000000"/>
                  </a:outerShdw>
                </a:effectLst>
              </a:rPr>
              <a:t>apart</a:t>
            </a:r>
            <a:r>
              <a:rPr lang="en-US" sz="3600" dirty="0">
                <a:effectLst>
                  <a:outerShdw blurRad="38100" dist="38100" dir="2700000" algn="tl">
                    <a:srgbClr val="000000"/>
                  </a:outerShdw>
                </a:effectLst>
              </a:rPr>
              <a:t> from the Law through faith in Jesus Christ:</a:t>
            </a:r>
          </a:p>
          <a:p>
            <a:pPr lvl="1"/>
            <a:r>
              <a:rPr lang="en-US" sz="32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But now the righteousness of God has been manifested </a:t>
            </a:r>
            <a:r>
              <a:rPr lang="en-US" sz="320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apart from the law</a:t>
            </a:r>
            <a:r>
              <a:rPr lang="en-US" sz="32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although the Law and the Prophets bear witness to it-- the righteousness of God through faith in Jesus Christ for all who believe. </a:t>
            </a:r>
            <a:r>
              <a:rPr lang="en-US" sz="3200" dirty="0">
                <a:effectLst>
                  <a:outerShdw blurRad="38100" dist="38100" dir="2700000" algn="tl">
                    <a:srgbClr val="000000"/>
                  </a:outerShdw>
                </a:effectLst>
              </a:rPr>
              <a:t>(Rom 3:21-22 ESV)</a:t>
            </a:r>
          </a:p>
        </p:txBody>
      </p:sp>
    </p:spTree>
    <p:extLst>
      <p:ext uri="{BB962C8B-B14F-4D97-AF65-F5344CB8AC3E}">
        <p14:creationId xmlns:p14="http://schemas.microsoft.com/office/powerpoint/2010/main" val="16455159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4"/>
            <a:ext cx="9144000" cy="698265"/>
          </a:xfrm>
        </p:spPr>
        <p:txBody>
          <a:bodyPr>
            <a:noAutofit/>
          </a:bodyPr>
          <a:lstStyle/>
          <a:p>
            <a:r>
              <a:rPr lang="en-US" sz="4000" b="1" dirty="0">
                <a:effectLst>
                  <a:outerShdw blurRad="38100" dist="38100" dir="2700000" algn="tl">
                    <a:srgbClr val="000000"/>
                  </a:outerShdw>
                </a:effectLst>
              </a:rPr>
              <a:t>Their feet are swift to shed blood…</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40575" y="760615"/>
            <a:ext cx="8416636" cy="5893723"/>
          </a:xfrm>
        </p:spPr>
        <p:txBody>
          <a:bodyPr>
            <a:normAutofit fontScale="92500" lnSpcReduction="10000"/>
          </a:bodyPr>
          <a:lstStyle/>
          <a:p>
            <a:r>
              <a:rPr lang="en-US" dirty="0">
                <a:effectLst>
                  <a:outerShdw blurRad="38100" dist="38100" dir="2700000" algn="tl">
                    <a:srgbClr val="000000"/>
                  </a:outerShdw>
                </a:effectLst>
              </a:rPr>
              <a:t>As we saw earlier, the words of </a:t>
            </a:r>
            <a:r>
              <a:rPr lang="en-US" dirty="0">
                <a:solidFill>
                  <a:srgbClr val="FFFF99"/>
                </a:solidFill>
                <a:effectLst>
                  <a:outerShdw blurRad="38100" dist="38100" dir="2700000" algn="tl">
                    <a:srgbClr val="000000"/>
                  </a:outerShdw>
                </a:effectLst>
              </a:rPr>
              <a:t>Isaiah 59:7–8 </a:t>
            </a:r>
            <a:r>
              <a:rPr lang="en-US" dirty="0">
                <a:effectLst>
                  <a:outerShdw blurRad="38100" dist="38100" dir="2700000" algn="tl">
                    <a:srgbClr val="000000"/>
                  </a:outerShdw>
                </a:effectLst>
              </a:rPr>
              <a:t>that Paul cites in </a:t>
            </a:r>
            <a:r>
              <a:rPr lang="en-US" dirty="0">
                <a:solidFill>
                  <a:srgbClr val="FFFF99"/>
                </a:solidFill>
                <a:effectLst>
                  <a:outerShdw blurRad="38100" dist="38100" dir="2700000" algn="tl">
                    <a:srgbClr val="000000"/>
                  </a:outerShdw>
                </a:effectLst>
              </a:rPr>
              <a:t>Romans 3:15-17 </a:t>
            </a:r>
            <a:r>
              <a:rPr lang="en-US" dirty="0">
                <a:effectLst>
                  <a:outerShdw blurRad="38100" dist="38100" dir="2700000" algn="tl">
                    <a:srgbClr val="000000"/>
                  </a:outerShdw>
                </a:effectLst>
              </a:rPr>
              <a:t>were originally directed against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the house of Jacob</a:t>
            </a:r>
            <a:r>
              <a:rPr lang="en-US" dirty="0">
                <a:effectLst>
                  <a:outerShdw blurRad="38100" dist="38100" dir="2700000" algn="tl">
                    <a:srgbClr val="000000"/>
                  </a:outerShdw>
                </a:effectLst>
              </a:rPr>
              <a:t>” (</a:t>
            </a:r>
            <a:r>
              <a:rPr lang="en-US" dirty="0">
                <a:solidFill>
                  <a:srgbClr val="FFFF99"/>
                </a:solidFill>
                <a:effectLst>
                  <a:outerShdw blurRad="38100" dist="38100" dir="2700000" algn="tl">
                    <a:srgbClr val="000000"/>
                  </a:outerShdw>
                </a:effectLst>
              </a:rPr>
              <a:t>Isaiah 58: 1, 14</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This citation therefore </a:t>
            </a:r>
            <a:r>
              <a:rPr lang="en-US" b="1" i="1" dirty="0">
                <a:effectLst>
                  <a:outerShdw blurRad="38100" dist="38100" dir="2700000" algn="tl">
                    <a:srgbClr val="000000"/>
                  </a:outerShdw>
                </a:effectLst>
              </a:rPr>
              <a:t>reenforces</a:t>
            </a:r>
            <a:r>
              <a:rPr lang="en-US" dirty="0">
                <a:effectLst>
                  <a:outerShdw blurRad="38100" dist="38100" dir="2700000" algn="tl">
                    <a:srgbClr val="000000"/>
                  </a:outerShdw>
                </a:effectLst>
              </a:rPr>
              <a:t> an idea that he has already introduced in Romans 2: Israel itself is </a:t>
            </a:r>
            <a:r>
              <a:rPr lang="en-US" b="1" i="1" dirty="0">
                <a:effectLst>
                  <a:outerShdw blurRad="38100" dist="38100" dir="2700000" algn="tl">
                    <a:srgbClr val="000000"/>
                  </a:outerShdw>
                </a:effectLst>
              </a:rPr>
              <a:t>included</a:t>
            </a:r>
            <a:r>
              <a:rPr lang="en-US" dirty="0">
                <a:effectLst>
                  <a:outerShdw blurRad="38100" dist="38100" dir="2700000" algn="tl">
                    <a:srgbClr val="000000"/>
                  </a:outerShdw>
                </a:effectLst>
              </a:rPr>
              <a:t> within the charge against the wicked. </a:t>
            </a:r>
          </a:p>
          <a:p>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Romans 3:13-17</a:t>
            </a:r>
            <a:r>
              <a:rPr lang="en-US" dirty="0">
                <a:effectLst>
                  <a:outerShdw blurRad="38100" dist="38100" dir="2700000" algn="tl">
                    <a:srgbClr val="000000"/>
                  </a:outerShdw>
                </a:effectLst>
              </a:rPr>
              <a:t>, Paul then merges the prophetic charge against the people of God (in </a:t>
            </a:r>
            <a:r>
              <a:rPr lang="en-US" dirty="0">
                <a:solidFill>
                  <a:srgbClr val="FFFF99"/>
                </a:solidFill>
                <a:effectLst>
                  <a:outerShdw blurRad="38100" dist="38100" dir="2700000" algn="tl">
                    <a:srgbClr val="000000"/>
                  </a:outerShdw>
                </a:effectLst>
              </a:rPr>
              <a:t>Isaiah 59:7-8</a:t>
            </a:r>
            <a:r>
              <a:rPr lang="en-US" dirty="0">
                <a:effectLst>
                  <a:outerShdw blurRad="38100" dist="38100" dir="2700000" algn="tl">
                    <a:srgbClr val="000000"/>
                  </a:outerShdw>
                </a:effectLst>
              </a:rPr>
              <a:t>) with the complaint of the psalmists against their (Gentile) enemies (where he cites Psalm 5:9 and 140:3 in Romans 3:13). </a:t>
            </a:r>
          </a:p>
          <a:p>
            <a:r>
              <a:rPr lang="en-US" dirty="0">
                <a:effectLst>
                  <a:outerShdw blurRad="38100" dist="38100" dir="2700000" algn="tl">
                    <a:srgbClr val="000000"/>
                  </a:outerShdw>
                </a:effectLst>
              </a:rPr>
              <a:t>Only the </a:t>
            </a:r>
            <a:r>
              <a:rPr lang="en-US" b="1" i="1" dirty="0">
                <a:effectLst>
                  <a:outerShdw blurRad="38100" dist="38100" dir="2700000" algn="tl">
                    <a:srgbClr val="000000"/>
                  </a:outerShdw>
                </a:effectLst>
              </a:rPr>
              <a:t>gospel</a:t>
            </a:r>
            <a:r>
              <a:rPr lang="en-US" dirty="0">
                <a:effectLst>
                  <a:outerShdw blurRad="38100" dist="38100" dir="2700000" algn="tl">
                    <a:srgbClr val="000000"/>
                  </a:outerShdw>
                </a:effectLst>
              </a:rPr>
              <a:t> can bring a reversal of this judgment – for the Jew as well as the Gentile.</a:t>
            </a:r>
          </a:p>
        </p:txBody>
      </p:sp>
      <p:sp>
        <p:nvSpPr>
          <p:cNvPr id="4" name="TextBox 3">
            <a:extLst>
              <a:ext uri="{FF2B5EF4-FFF2-40B4-BE49-F238E27FC236}">
                <a16:creationId xmlns:a16="http://schemas.microsoft.com/office/drawing/2014/main" id="{8C6AE731-1CD9-3E13-9859-223C6827FA25}"/>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617-618). </a:t>
            </a:r>
          </a:p>
        </p:txBody>
      </p:sp>
    </p:spTree>
    <p:extLst>
      <p:ext uri="{BB962C8B-B14F-4D97-AF65-F5344CB8AC3E}">
        <p14:creationId xmlns:p14="http://schemas.microsoft.com/office/powerpoint/2010/main" val="131334328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4"/>
            <a:ext cx="9144000" cy="698265"/>
          </a:xfrm>
        </p:spPr>
        <p:txBody>
          <a:bodyPr>
            <a:noAutofit/>
          </a:bodyPr>
          <a:lstStyle/>
          <a:p>
            <a:r>
              <a:rPr lang="en-US" sz="4000" b="1" dirty="0">
                <a:effectLst>
                  <a:outerShdw blurRad="38100" dist="38100" dir="2700000" algn="tl">
                    <a:srgbClr val="000000"/>
                  </a:outerShdw>
                </a:effectLst>
              </a:rPr>
              <a:t>Their feet are swift to shed blood…</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648394"/>
            <a:ext cx="8416636" cy="5756562"/>
          </a:xfrm>
        </p:spPr>
        <p:txBody>
          <a:bodyPr>
            <a:normAutofit fontScale="77500" lnSpcReduction="20000"/>
          </a:bodyPr>
          <a:lstStyle/>
          <a:p>
            <a:r>
              <a:rPr lang="en-US" sz="4400" dirty="0">
                <a:effectLst>
                  <a:outerShdw blurRad="38100" dist="38100" dir="2700000" algn="tl">
                    <a:srgbClr val="000000"/>
                  </a:outerShdw>
                </a:effectLst>
              </a:rPr>
              <a:t>The question of the purpose of the law has been at stake throughout the last two sections of the book of Romans (2:17-3:20). </a:t>
            </a:r>
          </a:p>
          <a:p>
            <a:r>
              <a:rPr lang="en-US" sz="4400" dirty="0">
                <a:effectLst>
                  <a:outerShdw blurRad="38100" dist="38100" dir="2700000" algn="tl">
                    <a:srgbClr val="000000"/>
                  </a:outerShdw>
                </a:effectLst>
              </a:rPr>
              <a:t>The Jews understood the law as the gift of the knowledge of God’s will, with the underlying assumption that the human being (no doubt with divine aid) is able to put that knowledge into practice (2:17–24). </a:t>
            </a:r>
          </a:p>
          <a:p>
            <a:r>
              <a:rPr lang="en-US" sz="4400" dirty="0">
                <a:effectLst>
                  <a:outerShdw blurRad="38100" dist="38100" dir="2700000" algn="tl">
                    <a:srgbClr val="000000"/>
                  </a:outerShdw>
                </a:effectLst>
              </a:rPr>
              <a:t>Paul understood the purpose of the law in a radically different way. </a:t>
            </a:r>
          </a:p>
          <a:p>
            <a:r>
              <a:rPr lang="en-US" sz="4400" dirty="0">
                <a:effectLst>
                  <a:outerShdw blurRad="38100" dist="38100" dir="2700000" algn="tl">
                    <a:srgbClr val="000000"/>
                  </a:outerShdw>
                </a:effectLst>
              </a:rPr>
              <a:t>He explains here that the Law was given in order that “</a:t>
            </a:r>
            <a:r>
              <a:rPr lang="en-US" sz="440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every mouth may be stopped, and the whole world may be held accountable to God</a:t>
            </a:r>
            <a:r>
              <a:rPr lang="en-US" sz="4400" dirty="0">
                <a:effectLst>
                  <a:outerShdw blurRad="38100" dist="38100" dir="2700000" algn="tl">
                    <a:srgbClr val="000000"/>
                  </a:outerShdw>
                </a:effectLst>
              </a:rPr>
              <a:t>” (Rom 3:19). </a:t>
            </a:r>
          </a:p>
        </p:txBody>
      </p:sp>
      <p:sp>
        <p:nvSpPr>
          <p:cNvPr id="4" name="TextBox 3">
            <a:extLst>
              <a:ext uri="{FF2B5EF4-FFF2-40B4-BE49-F238E27FC236}">
                <a16:creationId xmlns:a16="http://schemas.microsoft.com/office/drawing/2014/main" id="{8C6AE731-1CD9-3E13-9859-223C6827FA25}"/>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617-618). </a:t>
            </a:r>
          </a:p>
        </p:txBody>
      </p:sp>
    </p:spTree>
    <p:extLst>
      <p:ext uri="{BB962C8B-B14F-4D97-AF65-F5344CB8AC3E}">
        <p14:creationId xmlns:p14="http://schemas.microsoft.com/office/powerpoint/2010/main" val="6135594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54D633-BA0F-941E-4CD8-28E125A3C9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EDAC13-0421-4520-3C2E-967725DB3010}"/>
              </a:ext>
            </a:extLst>
          </p:cNvPr>
          <p:cNvSpPr>
            <a:spLocks noGrp="1"/>
          </p:cNvSpPr>
          <p:nvPr>
            <p:ph type="title"/>
          </p:nvPr>
        </p:nvSpPr>
        <p:spPr>
          <a:xfrm>
            <a:off x="0" y="4"/>
            <a:ext cx="9144000" cy="698265"/>
          </a:xfrm>
        </p:spPr>
        <p:txBody>
          <a:bodyPr>
            <a:noAutofit/>
          </a:bodyPr>
          <a:lstStyle/>
          <a:p>
            <a:r>
              <a:rPr lang="en-US" sz="4000" b="1" dirty="0">
                <a:effectLst>
                  <a:outerShdw blurRad="38100" dist="38100" dir="2700000" algn="tl">
                    <a:srgbClr val="000000"/>
                  </a:outerShdw>
                </a:effectLst>
              </a:rPr>
              <a:t>Their feet are swift to shed blood…</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3D02D05-E098-E8F4-1724-20F1806DECB5}"/>
              </a:ext>
            </a:extLst>
          </p:cNvPr>
          <p:cNvSpPr>
            <a:spLocks noGrp="1"/>
          </p:cNvSpPr>
          <p:nvPr>
            <p:ph idx="1"/>
          </p:nvPr>
        </p:nvSpPr>
        <p:spPr>
          <a:xfrm>
            <a:off x="457200" y="648394"/>
            <a:ext cx="8416636" cy="5756562"/>
          </a:xfrm>
        </p:spPr>
        <p:txBody>
          <a:bodyPr>
            <a:normAutofit fontScale="70000" lnSpcReduction="20000"/>
          </a:bodyPr>
          <a:lstStyle/>
          <a:p>
            <a:r>
              <a:rPr lang="en-US" sz="4600" dirty="0">
                <a:effectLst>
                  <a:outerShdw blurRad="38100" dist="38100" dir="2700000" algn="tl">
                    <a:srgbClr val="000000"/>
                  </a:outerShdw>
                </a:effectLst>
              </a:rPr>
              <a:t>It is not that Paul imagines that human beings are incapable of doing anything that the law demands. </a:t>
            </a:r>
          </a:p>
          <a:p>
            <a:r>
              <a:rPr lang="en-US" sz="4600" dirty="0">
                <a:effectLst>
                  <a:outerShdw blurRad="38100" dist="38100" dir="2700000" algn="tl">
                    <a:srgbClr val="000000"/>
                  </a:outerShdw>
                </a:effectLst>
              </a:rPr>
              <a:t>Obviously, those who possess the law are able to accomplish the “works of the law,” deeds of outward observance that mark a person as a Jew. </a:t>
            </a:r>
          </a:p>
          <a:p>
            <a:r>
              <a:rPr lang="en-US" sz="4600" dirty="0">
                <a:effectLst>
                  <a:outerShdw blurRad="38100" dist="38100" dir="2700000" algn="tl">
                    <a:srgbClr val="000000"/>
                  </a:outerShdw>
                </a:effectLst>
              </a:rPr>
              <a:t>But here in Romans, Paul addresses the false conclusion that has been drawn concerning these “works of the law.” </a:t>
            </a:r>
          </a:p>
          <a:p>
            <a:r>
              <a:rPr lang="en-US" sz="4600" dirty="0">
                <a:effectLst>
                  <a:outerShdw blurRad="38100" dist="38100" dir="2700000" algn="tl">
                    <a:srgbClr val="000000"/>
                  </a:outerShdw>
                </a:effectLst>
              </a:rPr>
              <a:t>“No flesh” can be justified by these deeds before God. </a:t>
            </a:r>
          </a:p>
          <a:p>
            <a:r>
              <a:rPr lang="en-US" sz="4600" dirty="0">
                <a:effectLst>
                  <a:outerShdw blurRad="38100" dist="38100" dir="2700000" algn="tl">
                    <a:srgbClr val="000000"/>
                  </a:outerShdw>
                </a:effectLst>
              </a:rPr>
              <a:t>It is </a:t>
            </a:r>
            <a:r>
              <a:rPr lang="en-US" sz="4600" b="1" i="1" dirty="0">
                <a:effectLst>
                  <a:outerShdw blurRad="38100" dist="38100" dir="2700000" algn="tl">
                    <a:srgbClr val="000000"/>
                  </a:outerShdw>
                </a:effectLst>
              </a:rPr>
              <a:t>not justification </a:t>
            </a:r>
            <a:r>
              <a:rPr lang="en-US" sz="4600" dirty="0">
                <a:effectLst>
                  <a:outerShdw blurRad="38100" dist="38100" dir="2700000" algn="tl">
                    <a:srgbClr val="000000"/>
                  </a:outerShdw>
                </a:effectLst>
              </a:rPr>
              <a:t>that comes through the law, but rather “the knowledge of sin”— that is, the experience of sinning (see Rom 7:7–13).</a:t>
            </a:r>
          </a:p>
          <a:p>
            <a:endParaRPr lang="en-US" sz="44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8C6AE731-1CD9-3E13-9859-223C6827FA25}"/>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617-618). </a:t>
            </a:r>
          </a:p>
        </p:txBody>
      </p:sp>
    </p:spTree>
    <p:extLst>
      <p:ext uri="{BB962C8B-B14F-4D97-AF65-F5344CB8AC3E}">
        <p14:creationId xmlns:p14="http://schemas.microsoft.com/office/powerpoint/2010/main" val="32645241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6338"/>
          </a:xfrm>
        </p:spPr>
        <p:txBody>
          <a:bodyPr>
            <a:noAutofit/>
          </a:bodyPr>
          <a:lstStyle/>
          <a:p>
            <a:pPr marL="458788" indent="-458788"/>
            <a:r>
              <a:rPr lang="en-US" sz="4000" dirty="0">
                <a:effectLst>
                  <a:outerShdw blurRad="38100" dist="38100" dir="2700000" algn="tl">
                    <a:srgbClr val="000000"/>
                  </a:outerShdw>
                </a:effectLst>
              </a:rPr>
              <a:t>Israel Confesses Their Sin (59:9-15)</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731520"/>
            <a:ext cx="8441574" cy="6093231"/>
          </a:xfrm>
        </p:spPr>
        <p:txBody>
          <a:bodyPr>
            <a:normAutofit fontScale="77500" lnSpcReduction="2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59:9</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this reason deliverance is far from us and salvation does not reach us. We wait for light, but see only darkness; we wait for a bright light, but live in deep darkness.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We grope along the wall like the blind, we grope like those who cannot see; we stumble at noontime as if it were evening. Though others are strong, we are like dead men.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We all growl like bears, we coo mournfully like doves; we wait for deliverance, but there is none, for salvation, but it is far from us.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you are aware of our many rebellious deeds, and our sins testify against us; indeed, we are aware of our rebellious deeds; we know our sins all too well.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We have rebelled and tried to deceive the LORD; we turned back from following our God. We stir up oppression and rebellion; we tell lies we concocted in our minds.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Justice is driven back; godliness stands far off. Indeed, honesty stumbles in the city square and morality is not even able to enter.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Honesty has disappeared; the one who tries to avoid evil is robbed. The Lord watches and is displeased, for there is no justice. </a:t>
            </a:r>
          </a:p>
        </p:txBody>
      </p:sp>
    </p:spTree>
    <p:extLst>
      <p:ext uri="{BB962C8B-B14F-4D97-AF65-F5344CB8AC3E}">
        <p14:creationId xmlns:p14="http://schemas.microsoft.com/office/powerpoint/2010/main" val="27884292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94110"/>
          </a:xfrm>
        </p:spPr>
        <p:txBody>
          <a:bodyPr>
            <a:noAutofit/>
          </a:bodyPr>
          <a:lstStyle/>
          <a:p>
            <a:r>
              <a:rPr lang="en-US" sz="4000" dirty="0">
                <a:effectLst>
                  <a:outerShdw blurRad="38100" dist="38100" dir="2700000" algn="tl">
                    <a:srgbClr val="000000"/>
                  </a:outerShdw>
                </a:effectLst>
              </a:rPr>
              <a:t>Israel Confesses Their Sin (59:9-15)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94114"/>
            <a:ext cx="8965276" cy="5918662"/>
          </a:xfrm>
        </p:spPr>
        <p:txBody>
          <a:bodyPr>
            <a:normAutofit fontScale="92500"/>
          </a:bodyPr>
          <a:lstStyle/>
          <a:p>
            <a:r>
              <a:rPr lang="en-US" dirty="0">
                <a:effectLst>
                  <a:outerShdw blurRad="38100" dist="38100" dir="2700000" algn="tl">
                    <a:srgbClr val="000000"/>
                  </a:outerShdw>
                </a:effectLst>
              </a:rPr>
              <a:t>In 59: 9-15a the prophet moves from condemnation to shared confession, using first-person plurals. </a:t>
            </a:r>
          </a:p>
          <a:p>
            <a:r>
              <a:rPr lang="en-US" dirty="0">
                <a:effectLst>
                  <a:outerShdw blurRad="38100" dist="38100" dir="2700000" algn="tl">
                    <a:srgbClr val="000000"/>
                  </a:outerShdw>
                </a:effectLst>
              </a:rPr>
              <a:t>Here Isaiah is speaking on behalf of all the faithful of the land, people who by their very nearness to God realize their own propensities and their own need. </a:t>
            </a:r>
          </a:p>
          <a:p>
            <a:r>
              <a:rPr lang="en-US" dirty="0">
                <a:effectLst>
                  <a:outerShdw blurRad="38100" dist="38100" dir="2700000" algn="tl">
                    <a:srgbClr val="000000"/>
                  </a:outerShdw>
                </a:effectLst>
              </a:rPr>
              <a:t>This confession is one of a person who has reflected deeply on the human condition. </a:t>
            </a:r>
          </a:p>
          <a:p>
            <a:r>
              <a:rPr lang="en-US" dirty="0">
                <a:effectLst>
                  <a:outerShdw blurRad="38100" dist="38100" dir="2700000" algn="tl">
                    <a:srgbClr val="000000"/>
                  </a:outerShdw>
                </a:effectLst>
              </a:rPr>
              <a:t>This is not a little regret over a few “unfortunate slip-ups.” </a:t>
            </a:r>
          </a:p>
          <a:p>
            <a:r>
              <a:rPr lang="en-US" dirty="0">
                <a:effectLst>
                  <a:outerShdw blurRad="38100" dist="38100" dir="2700000" algn="tl">
                    <a:srgbClr val="000000"/>
                  </a:outerShdw>
                </a:effectLst>
              </a:rPr>
              <a:t>Rather, it is a recognition of the profound incapacity of human beings to produce the very conditions on which “justice” and “righteousness” (the things God called for in 56:1) depend.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630-632). </a:t>
            </a:r>
          </a:p>
        </p:txBody>
      </p:sp>
    </p:spTree>
    <p:extLst>
      <p:ext uri="{BB962C8B-B14F-4D97-AF65-F5344CB8AC3E}">
        <p14:creationId xmlns:p14="http://schemas.microsoft.com/office/powerpoint/2010/main" val="194306461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94110"/>
          </a:xfrm>
        </p:spPr>
        <p:txBody>
          <a:bodyPr>
            <a:noAutofit/>
          </a:bodyPr>
          <a:lstStyle/>
          <a:p>
            <a:r>
              <a:rPr lang="en-US" sz="4000" dirty="0">
                <a:effectLst>
                  <a:outerShdw blurRad="38100" dist="38100" dir="2700000" algn="tl">
                    <a:srgbClr val="000000"/>
                  </a:outerShdw>
                </a:effectLst>
              </a:rPr>
              <a:t>Israel Confesses Their Sin (59:9-15)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94114"/>
            <a:ext cx="8965276" cy="5918662"/>
          </a:xfrm>
        </p:spPr>
        <p:txBody>
          <a:bodyPr>
            <a:normAutofit fontScale="85000" lnSpcReduction="20000"/>
          </a:bodyPr>
          <a:lstStyle/>
          <a:p>
            <a:r>
              <a:rPr lang="en-US" sz="4000" dirty="0">
                <a:effectLst>
                  <a:outerShdw blurRad="38100" dist="38100" dir="2700000" algn="tl">
                    <a:srgbClr val="000000"/>
                  </a:outerShdw>
                </a:effectLst>
              </a:rPr>
              <a:t>The condition is one of complete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darkness</a:t>
            </a:r>
            <a:r>
              <a:rPr lang="en-US" sz="4000" dirty="0">
                <a:effectLst>
                  <a:outerShdw blurRad="38100" dist="38100" dir="2700000" algn="tl">
                    <a:srgbClr val="000000"/>
                  </a:outerShdw>
                </a:effectLst>
              </a:rPr>
              <a:t>” (59:9), into which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light</a:t>
            </a:r>
            <a:r>
              <a:rPr lang="en-US" sz="4000" dirty="0">
                <a:effectLst>
                  <a:outerShdw blurRad="38100" dist="38100" dir="2700000" algn="tl">
                    <a:srgbClr val="000000"/>
                  </a:outerShdw>
                </a:effectLst>
              </a:rPr>
              <a:t>” cannot penetrate. </a:t>
            </a:r>
          </a:p>
          <a:p>
            <a:r>
              <a:rPr lang="en-US" sz="4000" dirty="0">
                <a:effectLst>
                  <a:outerShdw blurRad="38100" dist="38100" dir="2700000" algn="tl">
                    <a:srgbClr val="000000"/>
                  </a:outerShdw>
                </a:effectLst>
              </a:rPr>
              <a:t>The reason for this is that the prophet confesses that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we</a:t>
            </a:r>
            <a:r>
              <a:rPr lang="en-US" sz="4000" dirty="0">
                <a:effectLst>
                  <a:outerShdw blurRad="38100" dist="38100" dir="2700000" algn="tl">
                    <a:srgbClr val="000000"/>
                  </a:outerShdw>
                </a:effectLst>
              </a:rPr>
              <a:t>” do not have the moral eyes to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see</a:t>
            </a:r>
            <a:r>
              <a:rPr lang="en-US" sz="4000" dirty="0">
                <a:effectLst>
                  <a:outerShdw blurRad="38100" dist="38100" dir="2700000" algn="tl">
                    <a:srgbClr val="000000"/>
                  </a:outerShdw>
                </a:effectLst>
              </a:rPr>
              <a:t>” (59:10) the light. </a:t>
            </a:r>
          </a:p>
          <a:p>
            <a:r>
              <a:rPr lang="en-US" sz="4000" dirty="0">
                <a:effectLst>
                  <a:outerShdw blurRad="38100" dist="38100" dir="2700000" algn="tl">
                    <a:srgbClr val="000000"/>
                  </a:outerShdw>
                </a:effectLst>
              </a:rPr>
              <a:t>In 59:12 the prophet makes it plain that the reason injustice and unrighteousness are such serious sins is not that they are first of all crimes against humanity but sins against the Creator who made us. </a:t>
            </a:r>
          </a:p>
          <a:p>
            <a:r>
              <a:rPr lang="en-US" sz="4000" dirty="0">
                <a:effectLst>
                  <a:outerShdw blurRad="38100" dist="38100" dir="2700000" algn="tl">
                    <a:srgbClr val="000000"/>
                  </a:outerShdw>
                </a:effectLst>
              </a:rPr>
              <a:t>They are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rebellious deeds</a:t>
            </a:r>
            <a:r>
              <a:rPr lang="en-US" sz="4000" dirty="0">
                <a:effectLst>
                  <a:outerShdw blurRad="38100" dist="38100" dir="2700000" algn="tl">
                    <a:srgbClr val="000000"/>
                  </a:outerShdw>
                </a:effectLst>
              </a:rPr>
              <a:t>” against the Lord of the universe. </a:t>
            </a:r>
          </a:p>
          <a:p>
            <a:r>
              <a:rPr lang="en-US" sz="4000" dirty="0">
                <a:effectLst>
                  <a:outerShdw blurRad="38100" dist="38100" dir="2700000" algn="tl">
                    <a:srgbClr val="000000"/>
                  </a:outerShdw>
                </a:effectLst>
              </a:rPr>
              <a:t>Thus, the prophet paints a picture that seems truly hopeless. </a:t>
            </a:r>
          </a:p>
          <a:p>
            <a:endParaRPr lang="en-US" sz="40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630-632). </a:t>
            </a:r>
          </a:p>
        </p:txBody>
      </p:sp>
    </p:spTree>
    <p:extLst>
      <p:ext uri="{BB962C8B-B14F-4D97-AF65-F5344CB8AC3E}">
        <p14:creationId xmlns:p14="http://schemas.microsoft.com/office/powerpoint/2010/main" val="212426393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94110"/>
          </a:xfrm>
        </p:spPr>
        <p:txBody>
          <a:bodyPr>
            <a:noAutofit/>
          </a:bodyPr>
          <a:lstStyle/>
          <a:p>
            <a:r>
              <a:rPr lang="en-US" sz="4000" dirty="0">
                <a:effectLst>
                  <a:outerShdw blurRad="38100" dist="38100" dir="2700000" algn="tl">
                    <a:srgbClr val="000000"/>
                  </a:outerShdw>
                </a:effectLst>
              </a:rPr>
              <a:t>Israel Confesses Their Sin (59:9-15)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94114"/>
            <a:ext cx="8965276" cy="5918662"/>
          </a:xfrm>
        </p:spPr>
        <p:txBody>
          <a:bodyPr>
            <a:normAutofit fontScale="70000" lnSpcReduction="20000"/>
          </a:bodyPr>
          <a:lstStyle/>
          <a:p>
            <a:r>
              <a:rPr lang="en-US" sz="4000" dirty="0">
                <a:effectLst>
                  <a:outerShdw blurRad="38100" dist="38100" dir="2700000" algn="tl">
                    <a:srgbClr val="000000"/>
                  </a:outerShdw>
                </a:effectLst>
              </a:rPr>
              <a:t>If this is the condition of the people of God even after they have returned from exile, what hope is there? </a:t>
            </a:r>
          </a:p>
          <a:p>
            <a:r>
              <a:rPr lang="en-US" sz="4000" dirty="0">
                <a:effectLst>
                  <a:outerShdw blurRad="38100" dist="38100" dir="2700000" algn="tl">
                    <a:srgbClr val="000000"/>
                  </a:outerShdw>
                </a:effectLst>
              </a:rPr>
              <a:t>God continues to call for righteousness and justice as fruit of their restoration, but they are utterly incapable of doing those things. </a:t>
            </a:r>
          </a:p>
          <a:p>
            <a:r>
              <a:rPr lang="en-US" sz="4000" dirty="0">
                <a:effectLst>
                  <a:outerShdw blurRad="38100" dist="38100" dir="2700000" algn="tl">
                    <a:srgbClr val="000000"/>
                  </a:outerShdw>
                </a:effectLst>
              </a:rPr>
              <a:t>We may say that it is a realistic picture, born of the most searching reflection on the human condition. </a:t>
            </a:r>
          </a:p>
          <a:p>
            <a:r>
              <a:rPr lang="en-US" sz="4000" dirty="0">
                <a:effectLst>
                  <a:outerShdw blurRad="38100" dist="38100" dir="2700000" algn="tl">
                    <a:srgbClr val="000000"/>
                  </a:outerShdw>
                </a:effectLst>
              </a:rPr>
              <a:t>But that offers no comfort. </a:t>
            </a:r>
          </a:p>
          <a:p>
            <a:r>
              <a:rPr lang="en-US" sz="4000" dirty="0">
                <a:effectLst>
                  <a:outerShdw blurRad="38100" dist="38100" dir="2700000" algn="tl">
                    <a:srgbClr val="000000"/>
                  </a:outerShdw>
                </a:effectLst>
              </a:rPr>
              <a:t>Are humans doomed to continue in sin, recognizing that they ought to do differently but are constitutionally unable to do so? </a:t>
            </a:r>
          </a:p>
          <a:p>
            <a:r>
              <a:rPr lang="en-US" sz="4000" dirty="0">
                <a:effectLst>
                  <a:outerShdw blurRad="38100" dist="38100" dir="2700000" algn="tl">
                    <a:srgbClr val="000000"/>
                  </a:outerShdw>
                </a:effectLst>
              </a:rPr>
              <a:t>Isaiah is definitely not saying that. </a:t>
            </a:r>
          </a:p>
          <a:p>
            <a:r>
              <a:rPr lang="en-US" sz="4000" dirty="0">
                <a:effectLst>
                  <a:outerShdw blurRad="38100" dist="38100" dir="2700000" algn="tl">
                    <a:srgbClr val="000000"/>
                  </a:outerShdw>
                </a:effectLst>
              </a:rPr>
              <a:t>Rather, he is showing the need for something </a:t>
            </a:r>
            <a:r>
              <a:rPr lang="en-US" sz="4000" b="1" i="1" dirty="0">
                <a:effectLst>
                  <a:outerShdw blurRad="38100" dist="38100" dir="2700000" algn="tl">
                    <a:srgbClr val="000000"/>
                  </a:outerShdw>
                </a:effectLst>
              </a:rPr>
              <a:t>other</a:t>
            </a:r>
            <a:r>
              <a:rPr lang="en-US" sz="4000" dirty="0">
                <a:effectLst>
                  <a:outerShdw blurRad="38100" dist="38100" dir="2700000" algn="tl">
                    <a:srgbClr val="000000"/>
                  </a:outerShdw>
                </a:effectLst>
              </a:rPr>
              <a:t> than merely stern discipline and good intentions if God’s commands are to be fulfilled. </a:t>
            </a:r>
          </a:p>
          <a:p>
            <a:r>
              <a:rPr lang="en-US" sz="4000" dirty="0">
                <a:effectLst>
                  <a:outerShdw blurRad="38100" dist="38100" dir="2700000" algn="tl">
                    <a:srgbClr val="000000"/>
                  </a:outerShdw>
                </a:effectLst>
              </a:rPr>
              <a:t>What that something is will be uncovered in the </a:t>
            </a:r>
            <a:r>
              <a:rPr lang="en-US" sz="4000" b="1" i="1" dirty="0">
                <a:effectLst>
                  <a:outerShdw blurRad="38100" dist="38100" dir="2700000" algn="tl">
                    <a:srgbClr val="000000"/>
                  </a:outerShdw>
                </a:effectLst>
              </a:rPr>
              <a:t>next</a:t>
            </a:r>
            <a:r>
              <a:rPr lang="en-US" sz="4000" dirty="0">
                <a:effectLst>
                  <a:outerShdw blurRad="38100" dist="38100" dir="2700000" algn="tl">
                    <a:srgbClr val="000000"/>
                  </a:outerShdw>
                </a:effectLst>
              </a:rPr>
              <a:t> segment.</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630-632). </a:t>
            </a:r>
          </a:p>
        </p:txBody>
      </p:sp>
    </p:spTree>
    <p:extLst>
      <p:ext uri="{BB962C8B-B14F-4D97-AF65-F5344CB8AC3E}">
        <p14:creationId xmlns:p14="http://schemas.microsoft.com/office/powerpoint/2010/main" val="16029970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lvl="1"/>
            <a:r>
              <a:rPr lang="en-US" sz="3600" dirty="0">
                <a:effectLst>
                  <a:outerShdw blurRad="38100" dist="38100" dir="2700000" algn="tl">
                    <a:srgbClr val="000000"/>
                  </a:outerShdw>
                </a:effectLst>
              </a:rPr>
              <a:t>We will see how </a:t>
            </a:r>
            <a:r>
              <a:rPr lang="en-US" sz="3600" b="1" i="1" dirty="0">
                <a:effectLst>
                  <a:outerShdw blurRad="38100" dist="38100" dir="2700000" algn="tl">
                    <a:srgbClr val="000000"/>
                  </a:outerShdw>
                </a:effectLst>
              </a:rPr>
              <a:t>The LORD Intervenes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59:15b-21</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477561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375862"/>
          </a:xfrm>
        </p:spPr>
        <p:txBody>
          <a:bodyPr>
            <a:normAutofit fontScale="70000" lnSpcReduction="20000"/>
          </a:bodyPr>
          <a:lstStyle/>
          <a:p>
            <a:r>
              <a:rPr lang="en-US" sz="4000" dirty="0"/>
              <a:t>Concerning today’s text, one of my commentaries observed: “</a:t>
            </a:r>
            <a:r>
              <a:rPr lang="en-US" sz="4000" i="1" dirty="0">
                <a:latin typeface="Cambria" panose="02040503050406030204" pitchFamily="18" charset="0"/>
                <a:ea typeface="Cambria" panose="02040503050406030204" pitchFamily="18" charset="0"/>
              </a:rPr>
              <a:t>It is no light offense to charge God for things whose fault lies at our own doorstep</a:t>
            </a:r>
            <a:r>
              <a:rPr lang="en-US" sz="4000" dirty="0"/>
              <a:t>.”</a:t>
            </a:r>
          </a:p>
          <a:p>
            <a:r>
              <a:rPr lang="en-US" sz="4000" dirty="0"/>
              <a:t>And yet people do it all the time.</a:t>
            </a:r>
          </a:p>
          <a:p>
            <a:r>
              <a:rPr lang="en-US" sz="4000" dirty="0"/>
              <a:t>Have you ever heard anyone ask: “If God is the good God that he claims to be, why does he allow so much sin and evil in the world?”</a:t>
            </a:r>
          </a:p>
          <a:p>
            <a:r>
              <a:rPr lang="en-US" sz="4000" dirty="0"/>
              <a:t>In fact, there is an entire category of theologians, known as “Open Theists”, who believe that God does not have exhaustive knowledge of the future and that the future is at least partly “open” and not predetermined by God. </a:t>
            </a:r>
          </a:p>
          <a:p>
            <a:r>
              <a:rPr lang="en-US" sz="4000" dirty="0"/>
              <a:t>They argue that this view is more compatible with human “free will” and the existence of evil.</a:t>
            </a:r>
          </a:p>
          <a:p>
            <a:r>
              <a:rPr lang="en-US" sz="4000" dirty="0"/>
              <a:t>Have you ever encountered people like this? How should we respond to these ideas?</a:t>
            </a:r>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7765547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r>
              <a:rPr lang="en-US" sz="4000" b="1" dirty="0">
                <a:effectLst>
                  <a:outerShdw blurRad="38100" dist="38100" dir="2700000" algn="tl">
                    <a:srgbClr val="000000"/>
                  </a:outerShdw>
                </a:effectLst>
              </a:rPr>
              <a:t>Injustice Brings Alienation from God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Isaiah 59:1-15</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176251"/>
            <a:ext cx="8965276" cy="5436524"/>
          </a:xfrm>
        </p:spPr>
        <p:txBody>
          <a:bodyPr>
            <a:normAutofit fontScale="85000" lnSpcReduction="20000"/>
          </a:bodyPr>
          <a:lstStyle/>
          <a:p>
            <a:r>
              <a:rPr lang="en-US" sz="4000" dirty="0">
                <a:effectLst>
                  <a:outerShdw blurRad="38100" dist="38100" dir="2700000" algn="tl">
                    <a:srgbClr val="000000"/>
                  </a:outerShdw>
                </a:effectLst>
              </a:rPr>
              <a:t>In the verses that follow today’s text (some of which we will be looking at in coming weeks), Isaiah prophesies that the situation will soon be </a:t>
            </a:r>
            <a:r>
              <a:rPr lang="en-US" sz="4000" b="1" i="1" dirty="0">
                <a:effectLst>
                  <a:outerShdw blurRad="38100" dist="38100" dir="2700000" algn="tl">
                    <a:srgbClr val="000000"/>
                  </a:outerShdw>
                </a:effectLst>
              </a:rPr>
              <a:t>resolved</a:t>
            </a:r>
            <a:r>
              <a:rPr lang="en-US" sz="4000" dirty="0">
                <a:effectLst>
                  <a:outerShdw blurRad="38100" dist="38100" dir="2700000" algn="tl">
                    <a:srgbClr val="000000"/>
                  </a:outerShdw>
                </a:effectLst>
              </a:rPr>
              <a:t> because a time is coming when the LORD will no longer tolerate their unjust behavior and he will step in and take action to </a:t>
            </a:r>
            <a:r>
              <a:rPr lang="en-US" sz="4000" b="1" i="1" dirty="0">
                <a:effectLst>
                  <a:outerShdw blurRad="38100" dist="38100" dir="2700000" algn="tl">
                    <a:srgbClr val="000000"/>
                  </a:outerShdw>
                </a:effectLst>
              </a:rPr>
              <a:t>correct</a:t>
            </a:r>
            <a:r>
              <a:rPr lang="en-US" sz="4000" dirty="0">
                <a:effectLst>
                  <a:outerShdw blurRad="38100" dist="38100" dir="2700000" algn="tl">
                    <a:srgbClr val="000000"/>
                  </a:outerShdw>
                </a:effectLst>
              </a:rPr>
              <a:t> the situation (</a:t>
            </a:r>
            <a:r>
              <a:rPr lang="en-US" sz="4000" dirty="0">
                <a:solidFill>
                  <a:srgbClr val="FFFF99"/>
                </a:solidFill>
                <a:effectLst>
                  <a:outerShdw blurRad="38100" dist="38100" dir="2700000" algn="tl">
                    <a:srgbClr val="000000"/>
                  </a:outerShdw>
                </a:effectLst>
              </a:rPr>
              <a:t>59:15b–21</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This, then, prepares the way for the presentation of Zion’s future glory that we see described in </a:t>
            </a:r>
            <a:r>
              <a:rPr lang="en-US" sz="4000" dirty="0">
                <a:solidFill>
                  <a:srgbClr val="FFFF99"/>
                </a:solidFill>
                <a:effectLst>
                  <a:outerShdw blurRad="38100" dist="38100" dir="2700000" algn="tl">
                    <a:srgbClr val="000000"/>
                  </a:outerShdw>
                </a:effectLst>
              </a:rPr>
              <a:t>chapters 60–62</a:t>
            </a:r>
            <a:r>
              <a:rPr lang="en-US" sz="4000" dirty="0">
                <a:effectLst>
                  <a:outerShdw blurRad="38100" dist="38100" dir="2700000" algn="tl">
                    <a:srgbClr val="000000"/>
                  </a:outerShdw>
                </a:effectLst>
              </a:rPr>
              <a:t>.</a:t>
            </a:r>
          </a:p>
          <a:p>
            <a:r>
              <a:rPr lang="en-US" sz="4000" dirty="0">
                <a:effectLst>
                  <a:outerShdw blurRad="38100" dist="38100" dir="2700000" algn="tl">
                    <a:srgbClr val="000000"/>
                  </a:outerShdw>
                </a:effectLst>
              </a:rPr>
              <a:t>I have divided today’s text as follows:</a:t>
            </a:r>
          </a:p>
          <a:p>
            <a:pPr lvl="1"/>
            <a:r>
              <a:rPr lang="en-US" sz="3000" dirty="0">
                <a:effectLst>
                  <a:outerShdw blurRad="38100" dist="38100" dir="2700000" algn="tl">
                    <a:srgbClr val="000000"/>
                  </a:outerShdw>
                </a:effectLst>
              </a:rPr>
              <a:t>A Direct Accusation Addressed to the Nation </a:t>
            </a:r>
            <a:r>
              <a:rPr lang="en-US" sz="3000" dirty="0">
                <a:solidFill>
                  <a:srgbClr val="FFFF99"/>
                </a:solidFill>
                <a:effectLst>
                  <a:outerShdw blurRad="38100" dist="38100" dir="2700000" algn="tl">
                    <a:srgbClr val="000000"/>
                  </a:outerShdw>
                </a:effectLst>
              </a:rPr>
              <a:t>(59:1-3)</a:t>
            </a:r>
          </a:p>
          <a:p>
            <a:pPr lvl="1"/>
            <a:r>
              <a:rPr lang="en-US" sz="3000" dirty="0">
                <a:effectLst>
                  <a:outerShdw blurRad="38100" dist="38100" dir="2700000" algn="tl">
                    <a:srgbClr val="000000"/>
                  </a:outerShdw>
                </a:effectLst>
              </a:rPr>
              <a:t>A Further Description of Their Sin </a:t>
            </a:r>
            <a:r>
              <a:rPr lang="en-US" sz="3000" dirty="0">
                <a:solidFill>
                  <a:srgbClr val="FFFF99"/>
                </a:solidFill>
                <a:effectLst>
                  <a:outerShdw blurRad="38100" dist="38100" dir="2700000" algn="tl">
                    <a:srgbClr val="000000"/>
                  </a:outerShdw>
                </a:effectLst>
              </a:rPr>
              <a:t>(59:4-8)</a:t>
            </a:r>
          </a:p>
          <a:p>
            <a:pPr lvl="1"/>
            <a:r>
              <a:rPr lang="en-US" sz="3000" dirty="0">
                <a:effectLst>
                  <a:outerShdw blurRad="38100" dist="38100" dir="2700000" algn="tl">
                    <a:srgbClr val="000000"/>
                  </a:outerShdw>
                </a:effectLst>
              </a:rPr>
              <a:t>Isaiah Confesses The Sin of the Nation </a:t>
            </a:r>
            <a:r>
              <a:rPr lang="en-US" sz="3000" dirty="0">
                <a:solidFill>
                  <a:srgbClr val="FFFF99"/>
                </a:solidFill>
                <a:effectLst>
                  <a:outerShdw blurRad="38100" dist="38100" dir="2700000" algn="tl">
                    <a:srgbClr val="000000"/>
                  </a:outerShdw>
                </a:effectLst>
              </a:rPr>
              <a:t>(59:9-15)</a:t>
            </a:r>
          </a:p>
          <a:p>
            <a:pPr lvl="1"/>
            <a:endParaRPr lang="en-US" sz="3600" dirty="0">
              <a:effectLst>
                <a:outerShdw blurRad="38100" dist="38100" dir="2700000" algn="tl">
                  <a:srgbClr val="000000"/>
                </a:outerShdw>
              </a:effectLst>
            </a:endParaRPr>
          </a:p>
          <a:p>
            <a:pPr lvl="1"/>
            <a:endParaRPr lang="en-US" sz="36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466.</a:t>
            </a:r>
          </a:p>
        </p:txBody>
      </p:sp>
    </p:spTree>
    <p:extLst>
      <p:ext uri="{BB962C8B-B14F-4D97-AF65-F5344CB8AC3E}">
        <p14:creationId xmlns:p14="http://schemas.microsoft.com/office/powerpoint/2010/main" val="13094387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5806440"/>
          </a:xfrm>
        </p:spPr>
        <p:txBody>
          <a:bodyPr>
            <a:normAutofit fontScale="85000" lnSpcReduction="10000"/>
          </a:bodyPr>
          <a:lstStyle/>
          <a:p>
            <a:r>
              <a:rPr lang="en-US" sz="4000" dirty="0"/>
              <a:t>Campus Crusade, a well known organization that is dedicated to sharing the gospel with students on university campuses, begins their gospel presentation with this statement:</a:t>
            </a:r>
          </a:p>
          <a:p>
            <a:pPr lvl="1"/>
            <a:r>
              <a:rPr lang="en-US" sz="3600" dirty="0"/>
              <a:t>“</a:t>
            </a:r>
            <a:r>
              <a:rPr lang="en-US" sz="3600" i="1" dirty="0">
                <a:latin typeface="Cambria" panose="02040503050406030204" pitchFamily="18" charset="0"/>
                <a:ea typeface="Cambria" panose="02040503050406030204" pitchFamily="18" charset="0"/>
              </a:rPr>
              <a:t>God Loves You and created you to know Him personally. God has a wonderful plan for your life.</a:t>
            </a:r>
            <a:r>
              <a:rPr lang="en-US" sz="3600" dirty="0"/>
              <a:t>”</a:t>
            </a:r>
          </a:p>
          <a:p>
            <a:r>
              <a:rPr lang="en-US" sz="4000" dirty="0"/>
              <a:t>Contrast this with how the Apostle Paul began </a:t>
            </a:r>
            <a:r>
              <a:rPr lang="en-US" sz="4000" b="1" i="1" dirty="0"/>
              <a:t>his</a:t>
            </a:r>
            <a:r>
              <a:rPr lang="en-US" sz="4000" dirty="0"/>
              <a:t> gospel presentation in the book of Romans.</a:t>
            </a:r>
          </a:p>
          <a:p>
            <a:r>
              <a:rPr lang="en-US" sz="4000" dirty="0"/>
              <a:t>Why do you think the Apostle Paul began his presentation the way he did?</a:t>
            </a:r>
          </a:p>
          <a:p>
            <a:endParaRPr lang="en-US" sz="4400" dirty="0"/>
          </a:p>
          <a:p>
            <a:pPr marL="0" indent="0">
              <a:buNone/>
            </a:pPr>
            <a:endParaRPr lang="en-US" sz="4000" dirty="0"/>
          </a:p>
          <a:p>
            <a:endParaRPr lang="en-US" sz="4000" dirty="0"/>
          </a:p>
          <a:p>
            <a:endParaRPr lang="en-US" sz="4000" dirty="0"/>
          </a:p>
        </p:txBody>
      </p:sp>
      <p:sp>
        <p:nvSpPr>
          <p:cNvPr id="2" name="TextBox 1">
            <a:extLst>
              <a:ext uri="{FF2B5EF4-FFF2-40B4-BE49-F238E27FC236}">
                <a16:creationId xmlns:a16="http://schemas.microsoft.com/office/drawing/2014/main" id="{417AE48D-BD8F-97AE-11AF-CBD04A31ABA2}"/>
              </a:ext>
            </a:extLst>
          </p:cNvPr>
          <p:cNvSpPr txBox="1"/>
          <p:nvPr/>
        </p:nvSpPr>
        <p:spPr>
          <a:xfrm>
            <a:off x="0" y="6488665"/>
            <a:ext cx="91440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800" dirty="0">
                <a:hlinkClick r:id="rId4"/>
              </a:rPr>
              <a:t>https://www.cru.org/us/en/reset/sharing-the-gospel.html</a:t>
            </a:r>
            <a:endParaRPr kumimoji="0" lang="en-US" sz="1800" b="0" i="0" u="none" strike="noStrike" kern="0" cap="none" spc="0" normalizeH="0" baseline="0" noProof="0" dirty="0">
              <a:ln>
                <a:noFill/>
              </a:ln>
              <a:uLnTx/>
              <a:uFillTx/>
            </a:endParaRPr>
          </a:p>
        </p:txBody>
      </p:sp>
    </p:spTree>
    <p:extLst>
      <p:ext uri="{BB962C8B-B14F-4D97-AF65-F5344CB8AC3E}">
        <p14:creationId xmlns:p14="http://schemas.microsoft.com/office/powerpoint/2010/main" val="33417979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1379916"/>
          </a:xfrm>
        </p:spPr>
        <p:txBody>
          <a:bodyPr>
            <a:noAutofit/>
          </a:bodyPr>
          <a:lstStyle/>
          <a:p>
            <a:pPr marL="458788" indent="-458788"/>
            <a:r>
              <a:rPr lang="en-US" sz="4400" dirty="0">
                <a:effectLst>
                  <a:outerShdw blurRad="38100" dist="38100" dir="2700000" algn="tl">
                    <a:srgbClr val="000000"/>
                  </a:outerShdw>
                </a:effectLst>
              </a:rPr>
              <a:t>A Direct Accusation (59:1-3)</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596045"/>
            <a:ext cx="8441574" cy="5228706"/>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59:1</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the LORD’s hand is not too weak to deliver you; his ear is not too deaf to hear you.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But your sinful acts have alienated you from your God; your sins have caused him to reject you and not listen to your prayers.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your hands are stained with blood and your fingers with sin; your lips speak lies, your tongue utters malicious words. </a:t>
            </a:r>
          </a:p>
        </p:txBody>
      </p:sp>
    </p:spTree>
    <p:extLst>
      <p:ext uri="{BB962C8B-B14F-4D97-AF65-F5344CB8AC3E}">
        <p14:creationId xmlns:p14="http://schemas.microsoft.com/office/powerpoint/2010/main" val="6044936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95596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59:1</a:t>
            </a:r>
            <a:r>
              <a:rPr lang="en-US" sz="24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the LORD’s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hand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is not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too weak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deliver you; his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ear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is not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too deaf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hear you.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34687"/>
            <a:ext cx="8825114" cy="5286895"/>
          </a:xfrm>
        </p:spPr>
        <p:txBody>
          <a:bodyPr>
            <a:normAutofit/>
          </a:bodyPr>
          <a:lstStyle/>
          <a:p>
            <a:r>
              <a:rPr lang="en-US" dirty="0">
                <a:effectLst>
                  <a:outerShdw blurRad="38100" dist="38100" dir="2700000" algn="tl">
                    <a:srgbClr val="000000"/>
                  </a:outerShdw>
                </a:effectLst>
              </a:rPr>
              <a:t>The people have been asking why God does not seem to answer their prayers. </a:t>
            </a:r>
          </a:p>
          <a:p>
            <a:r>
              <a:rPr lang="en-US" dirty="0">
                <a:effectLst>
                  <a:outerShdw blurRad="38100" dist="38100" dir="2700000" algn="tl">
                    <a:srgbClr val="000000"/>
                  </a:outerShdw>
                </a:effectLst>
              </a:rPr>
              <a:t>Why do they have no sense of his presence and power in their personal lives and in their society? </a:t>
            </a:r>
          </a:p>
          <a:p>
            <a:r>
              <a:rPr lang="en-US" dirty="0">
                <a:effectLst>
                  <a:outerShdw blurRad="38100" dist="38100" dir="2700000" algn="tl">
                    <a:srgbClr val="000000"/>
                  </a:outerShdw>
                </a:effectLst>
              </a:rPr>
              <a:t>Why is God not keeping all the wonderful messianic promises that he made to them? </a:t>
            </a:r>
          </a:p>
          <a:p>
            <a:r>
              <a:rPr lang="en-US" dirty="0">
                <a:effectLst>
                  <a:outerShdw blurRad="38100" dist="38100" dir="2700000" algn="tl">
                    <a:srgbClr val="000000"/>
                  </a:outerShdw>
                </a:effectLst>
              </a:rPr>
              <a:t>The </a:t>
            </a:r>
            <a:r>
              <a:rPr lang="en-US" b="1" i="1" dirty="0">
                <a:effectLst>
                  <a:outerShdw blurRad="38100" dist="38100" dir="2700000" algn="tl">
                    <a:srgbClr val="000000"/>
                  </a:outerShdw>
                </a:effectLst>
              </a:rPr>
              <a:t>lies</a:t>
            </a:r>
            <a:r>
              <a:rPr lang="en-US" dirty="0">
                <a:effectLst>
                  <a:outerShdw blurRad="38100" dist="38100" dir="2700000" algn="tl">
                    <a:srgbClr val="000000"/>
                  </a:outerShdw>
                </a:effectLst>
              </a:rPr>
              <a:t> they’ve been telling themselves – that God is not </a:t>
            </a:r>
            <a:r>
              <a:rPr lang="en-US" b="1" i="1" dirty="0">
                <a:effectLst>
                  <a:outerShdw blurRad="38100" dist="38100" dir="2700000" algn="tl">
                    <a:srgbClr val="000000"/>
                  </a:outerShdw>
                </a:effectLst>
              </a:rPr>
              <a:t>strong</a:t>
            </a:r>
            <a:r>
              <a:rPr lang="en-US" dirty="0">
                <a:effectLst>
                  <a:outerShdw blurRad="38100" dist="38100" dir="2700000" algn="tl">
                    <a:srgbClr val="000000"/>
                  </a:outerShdw>
                </a:effectLst>
              </a:rPr>
              <a:t> enough (his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hand</a:t>
            </a:r>
            <a:r>
              <a:rPr lang="en-US" dirty="0">
                <a:effectLst>
                  <a:outerShdw blurRad="38100" dist="38100" dir="2700000" algn="tl">
                    <a:srgbClr val="000000"/>
                  </a:outerShdw>
                </a:effectLst>
              </a:rPr>
              <a:t>” is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too weak</a:t>
            </a:r>
            <a:r>
              <a:rPr lang="en-US" dirty="0">
                <a:effectLst>
                  <a:outerShdw blurRad="38100" dist="38100" dir="2700000" algn="tl">
                    <a:srgbClr val="000000"/>
                  </a:outerShdw>
                </a:effectLst>
              </a:rPr>
              <a:t>”), or that he can’t </a:t>
            </a:r>
            <a:r>
              <a:rPr lang="en-US" b="1" i="1" dirty="0">
                <a:effectLst>
                  <a:outerShdw blurRad="38100" dist="38100" dir="2700000" algn="tl">
                    <a:srgbClr val="000000"/>
                  </a:outerShdw>
                </a:effectLst>
              </a:rPr>
              <a:t>hear</a:t>
            </a:r>
            <a:r>
              <a:rPr lang="en-US" dirty="0">
                <a:effectLst>
                  <a:outerShdw blurRad="38100" dist="38100" dir="2700000" algn="tl">
                    <a:srgbClr val="000000"/>
                  </a:outerShdw>
                </a:effectLst>
              </a:rPr>
              <a:t> them (his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ear</a:t>
            </a:r>
            <a:r>
              <a:rPr lang="en-US" dirty="0">
                <a:effectLst>
                  <a:outerShdw blurRad="38100" dist="38100" dir="2700000" algn="tl">
                    <a:srgbClr val="000000"/>
                  </a:outerShdw>
                </a:effectLst>
              </a:rPr>
              <a:t>” is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too deaf</a:t>
            </a:r>
            <a:r>
              <a:rPr lang="en-US" dirty="0">
                <a:effectLst>
                  <a:outerShdw blurRad="38100" dist="38100" dir="2700000" algn="tl">
                    <a:srgbClr val="000000"/>
                  </a:outerShdw>
                </a:effectLst>
              </a:rPr>
              <a:t>”) – are absurd on the face of it.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513-514). </a:t>
            </a:r>
          </a:p>
        </p:txBody>
      </p:sp>
    </p:spTree>
    <p:extLst>
      <p:ext uri="{BB962C8B-B14F-4D97-AF65-F5344CB8AC3E}">
        <p14:creationId xmlns:p14="http://schemas.microsoft.com/office/powerpoint/2010/main" val="6169406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95596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But your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sinful acts have alienated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 from your God; your sins have caused him to reject you and not listen to your prayers.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34687"/>
            <a:ext cx="8825114" cy="5286895"/>
          </a:xfrm>
        </p:spPr>
        <p:txBody>
          <a:bodyPr>
            <a:normAutofit/>
          </a:bodyPr>
          <a:lstStyle/>
          <a:p>
            <a:r>
              <a:rPr lang="en-US" sz="2800" dirty="0">
                <a:effectLst>
                  <a:outerShdw blurRad="38100" dist="38100" dir="2700000" algn="tl">
                    <a:srgbClr val="000000"/>
                  </a:outerShdw>
                </a:effectLst>
              </a:rPr>
              <a:t>Putting it as bluntly and unmistakably as possible, the prophet lays the blame where it belongs: at the feet of the nation is Israel itself. </a:t>
            </a:r>
          </a:p>
          <a:p>
            <a:r>
              <a:rPr lang="en-US" sz="2800" dirty="0">
                <a:effectLst>
                  <a:outerShdw blurRad="38100" dist="38100" dir="2700000" algn="tl">
                    <a:srgbClr val="000000"/>
                  </a:outerShdw>
                </a:effectLst>
              </a:rPr>
              <a:t>It is no light offense to charge God for things whose fault lies at our own doorstep. </a:t>
            </a:r>
          </a:p>
          <a:p>
            <a:r>
              <a:rPr lang="en-US" sz="2800" dirty="0">
                <a:effectLst>
                  <a:outerShdw blurRad="38100" dist="38100" dir="2700000" algn="tl">
                    <a:srgbClr val="000000"/>
                  </a:outerShdw>
                </a:effectLst>
              </a:rPr>
              <a:t>Their “</a:t>
            </a:r>
            <a:r>
              <a:rPr lang="en-US" sz="28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sinful acts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have alienated </a:t>
            </a:r>
            <a:r>
              <a:rPr lang="en-US" sz="2800" dirty="0">
                <a:effectLst>
                  <a:outerShdw blurRad="38100" dist="38100" dir="2700000" algn="tl">
                    <a:srgbClr val="000000"/>
                  </a:outerShdw>
                </a:effectLst>
              </a:rPr>
              <a:t>” the nation from their God. </a:t>
            </a:r>
          </a:p>
          <a:p>
            <a:r>
              <a:rPr lang="en-US" sz="2800" dirty="0">
                <a:effectLst>
                  <a:outerShdw blurRad="38100" dist="38100" dir="2700000" algn="tl">
                    <a:srgbClr val="000000"/>
                  </a:outerShdw>
                </a:effectLst>
              </a:rPr>
              <a:t>They nation started off as </a:t>
            </a:r>
            <a:r>
              <a:rPr lang="en-US" sz="2800" b="1" i="1" dirty="0">
                <a:effectLst>
                  <a:outerShdw blurRad="38100" dist="38100" dir="2700000" algn="tl">
                    <a:srgbClr val="000000"/>
                  </a:outerShdw>
                </a:effectLst>
              </a:rPr>
              <a:t>accusers</a:t>
            </a:r>
            <a:r>
              <a:rPr lang="en-US" sz="2800" dirty="0">
                <a:effectLst>
                  <a:outerShdw blurRad="38100" dist="38100" dir="2700000" algn="tl">
                    <a:srgbClr val="000000"/>
                  </a:outerShdw>
                </a:effectLst>
              </a:rPr>
              <a:t> of God, but they ended up having the role of the </a:t>
            </a:r>
            <a:r>
              <a:rPr lang="en-US" sz="2800" b="1" i="1" dirty="0">
                <a:effectLst>
                  <a:outerShdw blurRad="38100" dist="38100" dir="2700000" algn="tl">
                    <a:srgbClr val="000000"/>
                  </a:outerShdw>
                </a:effectLst>
              </a:rPr>
              <a:t>defendant</a:t>
            </a:r>
            <a:r>
              <a:rPr lang="en-US" sz="2800" dirty="0">
                <a:effectLst>
                  <a:outerShdw blurRad="38100" dist="38100" dir="2700000" algn="tl">
                    <a:srgbClr val="000000"/>
                  </a:outerShdw>
                </a:effectLst>
              </a:rPr>
              <a:t> thrust upon them.</a:t>
            </a:r>
          </a:p>
          <a:p>
            <a:r>
              <a:rPr lang="en-US" sz="2800" dirty="0">
                <a:effectLst>
                  <a:outerShdw blurRad="38100" dist="38100" dir="2700000" algn="tl">
                    <a:srgbClr val="000000"/>
                  </a:outerShdw>
                </a:effectLst>
              </a:rPr>
              <a:t>This is often what happens to those who make accusations against God (e.g. Job 40:1-4)</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lvl="0">
              <a:defRPr/>
            </a:pPr>
            <a:r>
              <a:rPr lang="en-US" sz="1800"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a:t>
            </a:r>
            <a:r>
              <a:rPr lang="en-US" sz="1800" dirty="0">
                <a:solidFill>
                  <a:prstClr val="white"/>
                </a:solidFill>
              </a:rPr>
              <a:t>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sz="1800" i="1" dirty="0">
                <a:solidFill>
                  <a:prstClr val="white"/>
                </a:solidFill>
              </a:rPr>
              <a:t>2 </a:t>
            </a:r>
            <a:r>
              <a:rPr lang="en-US" sz="1800" dirty="0">
                <a:solidFill>
                  <a:prstClr val="white"/>
                </a:solidFill>
              </a:rPr>
              <a:t>(p. 296)</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6074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95596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But your sinful acts have alienated you from your God;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your sins have caused him to reject you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not listen to your prayers.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34687"/>
            <a:ext cx="8825114" cy="5286895"/>
          </a:xfrm>
        </p:spPr>
        <p:txBody>
          <a:bodyPr>
            <a:normAutofit fontScale="92500" lnSpcReduction="20000"/>
          </a:bodyPr>
          <a:lstStyle/>
          <a:p>
            <a:r>
              <a:rPr lang="en-US" dirty="0">
                <a:effectLst>
                  <a:outerShdw blurRad="38100" dist="38100" dir="2700000" algn="tl">
                    <a:srgbClr val="000000"/>
                  </a:outerShdw>
                </a:effectLst>
              </a:rPr>
              <a:t>Isaiah walks them through some simple cause-and-effect logic. </a:t>
            </a:r>
          </a:p>
          <a:p>
            <a:r>
              <a:rPr lang="en-US" dirty="0">
                <a:effectLst>
                  <a:outerShdw blurRad="38100" dist="38100" dir="2700000" algn="tl">
                    <a:srgbClr val="000000"/>
                  </a:outerShdw>
                </a:effectLst>
              </a:rPr>
              <a:t>God is neither powerless nor insensitive. But he </a:t>
            </a:r>
            <a:r>
              <a:rPr lang="en-US" b="1" i="1" dirty="0">
                <a:effectLst>
                  <a:outerShdw blurRad="38100" dist="38100" dir="2700000" algn="tl">
                    <a:srgbClr val="000000"/>
                  </a:outerShdw>
                </a:effectLst>
              </a:rPr>
              <a:t>is</a:t>
            </a:r>
            <a:r>
              <a:rPr lang="en-US" dirty="0">
                <a:effectLst>
                  <a:outerShdw blurRad="38100" dist="38100" dir="2700000" algn="tl">
                    <a:srgbClr val="000000"/>
                  </a:outerShdw>
                </a:effectLst>
              </a:rPr>
              <a:t> holy. </a:t>
            </a:r>
          </a:p>
          <a:p>
            <a:r>
              <a:rPr lang="en-US" dirty="0">
                <a:effectLst>
                  <a:outerShdw blurRad="38100" dist="38100" dir="2700000" algn="tl">
                    <a:srgbClr val="000000"/>
                  </a:outerShdw>
                </a:effectLst>
              </a:rPr>
              <a:t>What is it then that could keep him from them? </a:t>
            </a:r>
          </a:p>
          <a:p>
            <a:r>
              <a:rPr lang="en-US" dirty="0">
                <a:effectLst>
                  <a:outerShdw blurRad="38100" dist="38100" dir="2700000" algn="tl">
                    <a:srgbClr val="000000"/>
                  </a:outerShdw>
                </a:effectLst>
              </a:rPr>
              <a:t>Only one thing: sin. </a:t>
            </a:r>
          </a:p>
          <a:p>
            <a:r>
              <a:rPr lang="en-US" dirty="0">
                <a:effectLst>
                  <a:outerShdw blurRad="38100" dist="38100" dir="2700000" algn="tl">
                    <a:srgbClr val="000000"/>
                  </a:outerShdw>
                </a:effectLst>
              </a:rPr>
              <a:t>John says the same thing: if we think we can have a relationship with God while living in sin, we are badly mistaken. </a:t>
            </a:r>
          </a:p>
          <a:p>
            <a:r>
              <a:rPr lang="en-US" dirty="0">
                <a:effectLst>
                  <a:outerShdw blurRad="38100" dist="38100" dir="2700000" algn="tl">
                    <a:srgbClr val="000000"/>
                  </a:outerShdw>
                </a:effectLst>
              </a:rPr>
              <a:t>Sin separates us from God (e.g., 1 John 1: 6). </a:t>
            </a:r>
          </a:p>
          <a:p>
            <a:r>
              <a:rPr lang="en-US" dirty="0">
                <a:effectLst>
                  <a:outerShdw blurRad="38100" dist="38100" dir="2700000" algn="tl">
                    <a:srgbClr val="000000"/>
                  </a:outerShdw>
                </a:effectLst>
              </a:rPr>
              <a:t>And so Isaiah says here: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sins</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have caused him to reject you </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It is because of their </a:t>
            </a:r>
            <a:r>
              <a:rPr lang="en-US" b="1" i="1" dirty="0">
                <a:effectLst>
                  <a:outerShdw blurRad="38100" dist="38100" dir="2700000" algn="tl">
                    <a:srgbClr val="000000"/>
                  </a:outerShdw>
                </a:effectLst>
              </a:rPr>
              <a:t>sin</a:t>
            </a:r>
            <a:r>
              <a:rPr lang="en-US" dirty="0">
                <a:effectLst>
                  <a:outerShdw blurRad="38100" dist="38100" dir="2700000" algn="tl">
                    <a:srgbClr val="000000"/>
                  </a:outerShdw>
                </a:effectLst>
              </a:rPr>
              <a:t> that God cannot pay heed to the people’s cries for blessing. </a:t>
            </a:r>
          </a:p>
          <a:p>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513-514). </a:t>
            </a:r>
          </a:p>
        </p:txBody>
      </p:sp>
    </p:spTree>
    <p:extLst>
      <p:ext uri="{BB962C8B-B14F-4D97-AF65-F5344CB8AC3E}">
        <p14:creationId xmlns:p14="http://schemas.microsoft.com/office/powerpoint/2010/main" val="24704226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95596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For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your hands are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stained with blood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your fingers with sin; your lips speak lies, your tongue utters malicious words.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34687"/>
            <a:ext cx="8825114" cy="5286895"/>
          </a:xfrm>
        </p:spPr>
        <p:txBody>
          <a:bodyPr>
            <a:normAutofit/>
          </a:bodyPr>
          <a:lstStyle/>
          <a:p>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a:t>
            </a:r>
            <a:r>
              <a:rPr lang="en-US" dirty="0">
                <a:effectLst>
                  <a:outerShdw blurRad="38100" dist="38100" dir="2700000" algn="tl">
                    <a:srgbClr val="000000"/>
                  </a:outerShdw>
                </a:effectLst>
              </a:rPr>
              <a:t>” introduces the evidence to substantiate the charge of misconduct within the community, which, in addition to undermining their relationship with the LORD, causes society to turn against itself. </a:t>
            </a:r>
          </a:p>
          <a:p>
            <a:r>
              <a:rPr lang="en-US" dirty="0">
                <a:effectLst>
                  <a:outerShdw blurRad="38100" dist="38100" dir="2700000" algn="tl">
                    <a:srgbClr val="000000"/>
                  </a:outerShdw>
                </a:effectLst>
              </a:rPr>
              <a:t>First, there is behavior which threatens the lives of others and culminates in murder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stained with blood</a:t>
            </a:r>
            <a:r>
              <a:rPr lang="en-US" dirty="0">
                <a:effectLst>
                  <a:outerShdw blurRad="38100" dist="38100" dir="2700000" algn="tl">
                    <a:srgbClr val="000000"/>
                  </a:outerShdw>
                </a:effectLst>
              </a:rPr>
              <a:t>” – i.e. guilty of bloodshed). </a:t>
            </a:r>
          </a:p>
          <a:p>
            <a:r>
              <a:rPr lang="en-US" dirty="0">
                <a:effectLst>
                  <a:outerShdw blurRad="38100" dist="38100" dir="2700000" algn="tl">
                    <a:srgbClr val="000000"/>
                  </a:outerShdw>
                </a:effectLst>
              </a:rPr>
              <a:t>This has the effect of defiling those who have committed such acts, so that they are no longer fit to engage in divine service.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468.</a:t>
            </a:r>
          </a:p>
        </p:txBody>
      </p:sp>
    </p:spTree>
    <p:extLst>
      <p:ext uri="{BB962C8B-B14F-4D97-AF65-F5344CB8AC3E}">
        <p14:creationId xmlns:p14="http://schemas.microsoft.com/office/powerpoint/2010/main" val="28680521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95596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59:3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your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hands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are stained with blood and your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fingers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with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sin</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your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lips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speak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lies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your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tongue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utters malicious words.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34687"/>
            <a:ext cx="8825114" cy="5286895"/>
          </a:xfrm>
        </p:spPr>
        <p:txBody>
          <a:bodyPr>
            <a:normAutofit/>
          </a:bodyPr>
          <a:lstStyle/>
          <a:p>
            <a:r>
              <a:rPr lang="en-US" sz="3600" dirty="0">
                <a:effectLst>
                  <a:outerShdw blurRad="38100" dist="38100" dir="2700000" algn="tl">
                    <a:srgbClr val="000000"/>
                  </a:outerShdw>
                </a:effectLst>
              </a:rPr>
              <a:t>The mention of their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hands</a:t>
            </a:r>
            <a:r>
              <a:rPr lang="en-US" sz="3600" dirty="0">
                <a:effectLst>
                  <a:outerShdw blurRad="38100" dist="38100" dir="2700000" algn="tl">
                    <a:srgbClr val="000000"/>
                  </a:outerShdw>
                </a:effectLst>
              </a:rPr>
              <a:t>” highlights their </a:t>
            </a:r>
            <a:r>
              <a:rPr lang="en-US" sz="3600" b="1" i="1" dirty="0">
                <a:effectLst>
                  <a:outerShdw blurRad="38100" dist="38100" dir="2700000" algn="tl">
                    <a:srgbClr val="000000"/>
                  </a:outerShdw>
                </a:effectLst>
              </a:rPr>
              <a:t>personal involvement</a:t>
            </a:r>
            <a:r>
              <a:rPr lang="en-US" sz="3600" dirty="0">
                <a:effectLst>
                  <a:outerShdw blurRad="38100" dist="38100" dir="2700000" algn="tl">
                    <a:srgbClr val="000000"/>
                  </a:outerShdw>
                </a:effectLst>
              </a:rPr>
              <a:t>, while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fingers</a:t>
            </a:r>
            <a:r>
              <a:rPr lang="en-US" sz="3600" dirty="0">
                <a:effectLst>
                  <a:outerShdw blurRad="38100" dist="38100" dir="2700000" algn="tl">
                    <a:srgbClr val="000000"/>
                  </a:outerShdw>
                </a:effectLst>
              </a:rPr>
              <a:t>” shows that this goes beyond general approval and implies </a:t>
            </a:r>
            <a:r>
              <a:rPr lang="en-US" sz="3600" b="1" i="1" dirty="0">
                <a:effectLst>
                  <a:outerShdw blurRad="38100" dist="38100" dir="2700000" algn="tl">
                    <a:srgbClr val="000000"/>
                  </a:outerShdw>
                </a:effectLst>
              </a:rPr>
              <a:t>detailed participation </a:t>
            </a:r>
            <a:r>
              <a:rPr lang="en-US" sz="3600" dirty="0">
                <a:effectLst>
                  <a:outerShdw blurRad="38100" dist="38100" dir="2700000" algn="tl">
                    <a:srgbClr val="000000"/>
                  </a:outerShdw>
                </a:effectLst>
              </a:rPr>
              <a:t>in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sin</a:t>
            </a:r>
            <a:r>
              <a:rPr lang="en-US" sz="3600" dirty="0">
                <a:effectLst>
                  <a:outerShdw blurRad="38100" dist="38100" dir="2700000" algn="tl">
                    <a:srgbClr val="000000"/>
                  </a:outerShdw>
                </a:effectLst>
              </a:rPr>
              <a:t>”, conduct that makes them guilty in God’s sight.</a:t>
            </a:r>
          </a:p>
          <a:p>
            <a:r>
              <a:rPr lang="en-US" sz="3600" dirty="0">
                <a:effectLst>
                  <a:outerShdw blurRad="38100" dist="38100" dir="2700000" algn="tl">
                    <a:srgbClr val="000000"/>
                  </a:outerShdw>
                </a:effectLst>
              </a:rPr>
              <a:t>Their </a:t>
            </a:r>
            <a:r>
              <a:rPr lang="en-US" sz="3600" b="1" i="1" dirty="0">
                <a:effectLst>
                  <a:outerShdw blurRad="38100" dist="38100" dir="2700000" algn="tl">
                    <a:srgbClr val="000000"/>
                  </a:outerShdw>
                </a:effectLst>
              </a:rPr>
              <a:t>words</a:t>
            </a:r>
            <a:r>
              <a:rPr lang="en-US" sz="3600" dirty="0">
                <a:effectLst>
                  <a:outerShdw blurRad="38100" dist="38100" dir="2700000" algn="tl">
                    <a:srgbClr val="000000"/>
                  </a:outerShdw>
                </a:effectLst>
              </a:rPr>
              <a:t>, as well as their </a:t>
            </a:r>
            <a:r>
              <a:rPr lang="en-US" sz="3600" b="1" i="1" dirty="0">
                <a:effectLst>
                  <a:outerShdw blurRad="38100" dist="38100" dir="2700000" algn="tl">
                    <a:srgbClr val="000000"/>
                  </a:outerShdw>
                </a:effectLst>
              </a:rPr>
              <a:t>deeds</a:t>
            </a:r>
            <a:r>
              <a:rPr lang="en-US" sz="3600" dirty="0">
                <a:effectLst>
                  <a:outerShdw blurRad="38100" dist="38100" dir="2700000" algn="tl">
                    <a:srgbClr val="000000"/>
                  </a:outerShdw>
                </a:effectLst>
              </a:rPr>
              <a:t>, are corrupt:</a:t>
            </a:r>
          </a:p>
          <a:p>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lips</a:t>
            </a:r>
            <a:r>
              <a:rPr lang="en-US" sz="3600" dirty="0">
                <a:effectLst>
                  <a:outerShdw blurRad="38100" dist="38100" dir="2700000" algn="tl">
                    <a:srgbClr val="000000"/>
                  </a:outerShdw>
                </a:effectLst>
              </a:rPr>
              <a:t>” and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tongue</a:t>
            </a:r>
            <a:r>
              <a:rPr lang="en-US" sz="3600" dirty="0">
                <a:effectLst>
                  <a:outerShdw blurRad="38100" dist="38100" dir="2700000" algn="tl">
                    <a:srgbClr val="000000"/>
                  </a:outerShdw>
                </a:effectLst>
              </a:rPr>
              <a:t>” together portray the prevalence of speech involving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lies</a:t>
            </a:r>
            <a:r>
              <a:rPr lang="en-US" sz="3600" dirty="0">
                <a:effectLst>
                  <a:outerShdw blurRad="38100" dist="38100" dir="2700000" algn="tl">
                    <a:srgbClr val="000000"/>
                  </a:outerShdw>
                </a:effectLst>
              </a:rPr>
              <a:t>”.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468.</a:t>
            </a:r>
          </a:p>
        </p:txBody>
      </p:sp>
    </p:spTree>
    <p:extLst>
      <p:ext uri="{BB962C8B-B14F-4D97-AF65-F5344CB8AC3E}">
        <p14:creationId xmlns:p14="http://schemas.microsoft.com/office/powerpoint/2010/main" val="14409042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276416</TotalTime>
  <Words>4121</Words>
  <Application>Microsoft Office PowerPoint</Application>
  <PresentationFormat>On-screen Show (4:3)</PresentationFormat>
  <Paragraphs>200</Paragraphs>
  <Slides>30</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Calibri</vt:lpstr>
      <vt:lpstr>Calibri Light</vt:lpstr>
      <vt:lpstr>Cambria</vt:lpstr>
      <vt:lpstr>Century Gothic</vt:lpstr>
      <vt:lpstr>Office Theme</vt:lpstr>
      <vt:lpstr>2_Office Theme</vt:lpstr>
      <vt:lpstr>Highlights     From the  Book of  Isaiah</vt:lpstr>
      <vt:lpstr>Injustice Brings Alienation from God (Isaiah 59:1-15)</vt:lpstr>
      <vt:lpstr>Injustice Brings Alienation from God (Isaiah 59:1-15)</vt:lpstr>
      <vt:lpstr>A Direct Accusation (59:1-3)</vt:lpstr>
      <vt:lpstr>PowerPoint Presentation</vt:lpstr>
      <vt:lpstr>PowerPoint Presentation</vt:lpstr>
      <vt:lpstr>PowerPoint Presentation</vt:lpstr>
      <vt:lpstr>PowerPoint Presentation</vt:lpstr>
      <vt:lpstr>PowerPoint Presentation</vt:lpstr>
      <vt:lpstr>A Description of Their Sin (59:4-8)</vt:lpstr>
      <vt:lpstr>A Description of Their Sin (59:4-8)</vt:lpstr>
      <vt:lpstr>A Description of Their Sin (59:4-8)</vt:lpstr>
      <vt:lpstr>A Description of Their Sin (59:4-8)</vt:lpstr>
      <vt:lpstr>A Description of Their Sin (59:4-8)</vt:lpstr>
      <vt:lpstr>A Description of Their Sin (59:4-8)</vt:lpstr>
      <vt:lpstr>A Description of Their Sin (59:4-8)</vt:lpstr>
      <vt:lpstr>The Apostle Paul’s Citation of  Isaiah 59:7-8 in Romans 3:15-17</vt:lpstr>
      <vt:lpstr>PowerPoint Presentation</vt:lpstr>
      <vt:lpstr>Their feet are swift to shed blood…</vt:lpstr>
      <vt:lpstr>Their feet are swift to shed blood…</vt:lpstr>
      <vt:lpstr>Their feet are swift to shed blood…</vt:lpstr>
      <vt:lpstr>Their feet are swift to shed blood…</vt:lpstr>
      <vt:lpstr>Their feet are swift to shed blood…</vt:lpstr>
      <vt:lpstr>Israel Confesses Their Sin (59:9-15)</vt:lpstr>
      <vt:lpstr>Israel Confesses Their Sin (59:9-15)</vt:lpstr>
      <vt:lpstr>Israel Confesses Their Sin (59:9-15)</vt:lpstr>
      <vt:lpstr>Israel Confesses Their Sin (59:9-15)</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3551</cp:revision>
  <cp:lastPrinted>2024-05-05T14:15:19Z</cp:lastPrinted>
  <dcterms:created xsi:type="dcterms:W3CDTF">2022-12-04T03:23:23Z</dcterms:created>
  <dcterms:modified xsi:type="dcterms:W3CDTF">2024-05-05T14:17:33Z</dcterms:modified>
</cp:coreProperties>
</file>