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5"/>
  </p:notesMasterIdLst>
  <p:handoutMasterIdLst>
    <p:handoutMasterId r:id="rId36"/>
  </p:handoutMasterIdLst>
  <p:sldIdLst>
    <p:sldId id="5252" r:id="rId3"/>
    <p:sldId id="5330" r:id="rId4"/>
    <p:sldId id="5335" r:id="rId5"/>
    <p:sldId id="5336" r:id="rId6"/>
    <p:sldId id="5337" r:id="rId7"/>
    <p:sldId id="5329" r:id="rId8"/>
    <p:sldId id="5334" r:id="rId9"/>
    <p:sldId id="5338" r:id="rId10"/>
    <p:sldId id="5339" r:id="rId11"/>
    <p:sldId id="5340" r:id="rId12"/>
    <p:sldId id="5341" r:id="rId13"/>
    <p:sldId id="5342" r:id="rId14"/>
    <p:sldId id="5343" r:id="rId15"/>
    <p:sldId id="5344" r:id="rId16"/>
    <p:sldId id="5345" r:id="rId17"/>
    <p:sldId id="5348" r:id="rId18"/>
    <p:sldId id="5349" r:id="rId19"/>
    <p:sldId id="5350" r:id="rId20"/>
    <p:sldId id="5351" r:id="rId21"/>
    <p:sldId id="5353" r:id="rId22"/>
    <p:sldId id="5354" r:id="rId23"/>
    <p:sldId id="5362" r:id="rId24"/>
    <p:sldId id="5357" r:id="rId25"/>
    <p:sldId id="5365" r:id="rId26"/>
    <p:sldId id="5364" r:id="rId27"/>
    <p:sldId id="5366" r:id="rId28"/>
    <p:sldId id="5367" r:id="rId29"/>
    <p:sldId id="5368" r:id="rId30"/>
    <p:sldId id="5369" r:id="rId31"/>
    <p:sldId id="5346" r:id="rId32"/>
    <p:sldId id="5347" r:id="rId33"/>
    <p:sldId id="5371" r:id="rId3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99"/>
    <a:srgbClr val="F4B183"/>
    <a:srgbClr val="9999FF"/>
    <a:srgbClr val="000066"/>
    <a:srgbClr val="333399"/>
    <a:srgbClr val="6600FF"/>
    <a:srgbClr val="6600CC"/>
    <a:srgbClr val="FFF4E7"/>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7" autoAdjust="0"/>
    <p:restoredTop sz="94800" autoAdjust="0"/>
  </p:normalViewPr>
  <p:slideViewPr>
    <p:cSldViewPr snapToGrid="0">
      <p:cViewPr varScale="1">
        <p:scale>
          <a:sx n="105" d="100"/>
          <a:sy n="105" d="100"/>
        </p:scale>
        <p:origin x="1620" y="126"/>
      </p:cViewPr>
      <p:guideLst/>
    </p:cSldViewPr>
  </p:slideViewPr>
  <p:notesTextViewPr>
    <p:cViewPr>
      <p:scale>
        <a:sx n="1" d="1"/>
        <a:sy n="1" d="1"/>
      </p:scale>
      <p:origin x="0" y="0"/>
    </p:cViewPr>
  </p:notesTextViewPr>
  <p:sorterViewPr>
    <p:cViewPr>
      <p:scale>
        <a:sx n="100" d="100"/>
        <a:sy n="100" d="100"/>
      </p:scale>
      <p:origin x="0" y="-51212"/>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5/11/2024</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5/11/2024</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9724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8262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0611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4342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3690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6361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5/11/2024</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5/11/2024</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5/11/2024</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5/11/2024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5/11/2024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5/11/2024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5/11/2024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5/11/2024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5/11/2024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5/11/2024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5/11/2024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5/11/2024</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5/11/2024</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5/11/2024</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5/11/2024</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5/11/2024</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5/11/2024</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5/11/2024</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5/11/2024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10868E-501A-B3AC-879B-4BA5E7490913}"/>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C77ADF21-91E4-2BC4-B5F4-46C1B89347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FBF37B7A-9C7E-BE67-E125-9B9C2606E9FD}"/>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3AC9EE1D-6164-F8F5-1483-3A0FFBC47427}"/>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7923F8-27B9-0DA1-B747-A97538E7C50F}"/>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9982918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06818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59:16</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He sees there is no advocate; he is shocked that no one intervenes. So he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takes matters into his own hands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his desire for justice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drives him on.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26127"/>
            <a:ext cx="8825114" cy="5195455"/>
          </a:xfrm>
        </p:spPr>
        <p:txBody>
          <a:bodyPr>
            <a:normAutofit fontScale="85000" lnSpcReduction="20000"/>
          </a:bodyPr>
          <a:lstStyle/>
          <a:p>
            <a:r>
              <a:rPr lang="en-US" sz="3600" dirty="0">
                <a:effectLst>
                  <a:outerShdw blurRad="38100" dist="38100" dir="2700000" algn="tl">
                    <a:srgbClr val="000000"/>
                  </a:outerShdw>
                </a:effectLst>
              </a:rPr>
              <a:t>Here the LORD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takes matters into his own hands</a:t>
            </a:r>
            <a:r>
              <a:rPr lang="en-US" sz="3600" dirty="0">
                <a:effectLst>
                  <a:outerShdw blurRad="38100" dist="38100" dir="2700000" algn="tl">
                    <a:srgbClr val="000000"/>
                  </a:outerShdw>
                </a:effectLst>
              </a:rPr>
              <a:t>” and exerts his power as he intervenes to destroy the sin’s ability to neutralize Israel’s witness before the world. </a:t>
            </a:r>
          </a:p>
          <a:p>
            <a:r>
              <a:rPr lang="en-US" sz="3600" dirty="0">
                <a:effectLst>
                  <a:outerShdw blurRad="38100" dist="38100" dir="2700000" algn="tl">
                    <a:srgbClr val="000000"/>
                  </a:outerShdw>
                </a:effectLst>
              </a:rPr>
              <a:t>But although his power is depicted differently here than in chapter 53, its function is exactly the same in both places: God’s redemptive activity on behalf of a helpless people. </a:t>
            </a:r>
          </a:p>
          <a:p>
            <a:r>
              <a:rPr lang="en-US" sz="3600" dirty="0">
                <a:effectLst>
                  <a:outerShdw blurRad="38100" dist="38100" dir="2700000" algn="tl">
                    <a:srgbClr val="000000"/>
                  </a:outerShdw>
                </a:effectLst>
              </a:rPr>
              <a:t>“</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his desire for justice</a:t>
            </a:r>
            <a:r>
              <a:rPr lang="en-US" sz="3600" dirty="0">
                <a:effectLst>
                  <a:outerShdw blurRad="38100" dist="38100" dir="2700000" algn="tl">
                    <a:srgbClr val="000000"/>
                  </a:outerShdw>
                </a:effectLst>
              </a:rPr>
              <a:t>” emphasizes that aspect of his character that was prominent in chapters 40-55: God’s faithfulness to his prior promises. </a:t>
            </a:r>
          </a:p>
          <a:p>
            <a:r>
              <a:rPr lang="en-US" sz="3600" dirty="0">
                <a:effectLst>
                  <a:outerShdw blurRad="38100" dist="38100" dir="2700000" algn="tl">
                    <a:srgbClr val="000000"/>
                  </a:outerShdw>
                </a:effectLst>
              </a:rPr>
              <a:t>His deliverance of Israel from the power of </a:t>
            </a:r>
            <a:r>
              <a:rPr lang="en-US" sz="3600" b="1" i="1" dirty="0">
                <a:effectLst>
                  <a:outerShdw blurRad="38100" dist="38100" dir="2700000" algn="tl">
                    <a:srgbClr val="000000"/>
                  </a:outerShdw>
                </a:effectLst>
              </a:rPr>
              <a:t>sin</a:t>
            </a:r>
            <a:r>
              <a:rPr lang="en-US" sz="3600" dirty="0">
                <a:effectLst>
                  <a:outerShdw blurRad="38100" dist="38100" dir="2700000" algn="tl">
                    <a:srgbClr val="000000"/>
                  </a:outerShdw>
                </a:effectLst>
              </a:rPr>
              <a:t> by means of </a:t>
            </a:r>
            <a:r>
              <a:rPr lang="en-US" sz="3600" b="1" i="1" dirty="0">
                <a:effectLst>
                  <a:outerShdw blurRad="38100" dist="38100" dir="2700000" algn="tl">
                    <a:srgbClr val="000000"/>
                  </a:outerShdw>
                </a:effectLst>
              </a:rPr>
              <a:t>his</a:t>
            </a:r>
            <a:r>
              <a:rPr lang="en-US" sz="3600" dirty="0">
                <a:effectLst>
                  <a:outerShdw blurRad="38100" dist="38100" dir="2700000" algn="tl">
                    <a:srgbClr val="000000"/>
                  </a:outerShdw>
                </a:effectLst>
              </a:rPr>
              <a:t> power is an expression of the gracious trustworthiness of God.</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527-528). </a:t>
            </a:r>
          </a:p>
        </p:txBody>
      </p:sp>
    </p:spTree>
    <p:extLst>
      <p:ext uri="{BB962C8B-B14F-4D97-AF65-F5344CB8AC3E}">
        <p14:creationId xmlns:p14="http://schemas.microsoft.com/office/powerpoint/2010/main" val="31204213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15904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59:17</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He wears his desire for justice like body armor, and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his desire to deliver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is like a helmet on his head. He puts on the garments of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vengeance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and wears zeal like a robe.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60825"/>
            <a:ext cx="8825114" cy="5227843"/>
          </a:xfrm>
        </p:spPr>
        <p:txBody>
          <a:bodyPr>
            <a:normAutofit fontScale="92500" lnSpcReduction="20000"/>
          </a:bodyPr>
          <a:lstStyle/>
          <a:p>
            <a:r>
              <a:rPr lang="en-US" sz="3600" dirty="0">
                <a:effectLst>
                  <a:outerShdw blurRad="38100" dist="38100" dir="2700000" algn="tl">
                    <a:srgbClr val="000000"/>
                  </a:outerShdw>
                </a:effectLst>
              </a:rPr>
              <a:t>In this verse the idea of God’s coming to the defense of his people is depicted by the imagery of a warrior preparing for battle. </a:t>
            </a:r>
          </a:p>
          <a:p>
            <a:r>
              <a:rPr lang="en-US" sz="3600" dirty="0">
                <a:effectLst>
                  <a:outerShdw blurRad="38100" dist="38100" dir="2700000" algn="tl">
                    <a:srgbClr val="000000"/>
                  </a:outerShdw>
                </a:effectLst>
              </a:rPr>
              <a:t>This imagery is no doubt the prototype of what we see in Eph 6:13-17, where Paul calls on his Christian hearers to prepare for spiritual battle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…take up the full armor of God so that you may be able to stand your ground on the evil day, and having done everything, to stand.</a:t>
            </a:r>
            <a:r>
              <a:rPr lang="en-US" sz="3600" dirty="0">
                <a:effectLst>
                  <a:outerShdw blurRad="38100" dist="38100" dir="2700000" algn="tl">
                    <a:srgbClr val="000000"/>
                  </a:outerShdw>
                </a:effectLst>
              </a:rPr>
              <a:t>”)</a:t>
            </a:r>
          </a:p>
          <a:p>
            <a:r>
              <a:rPr lang="en-US" sz="3600" dirty="0">
                <a:effectLst>
                  <a:outerShdw blurRad="38100" dist="38100" dir="2700000" algn="tl">
                    <a:srgbClr val="000000"/>
                  </a:outerShdw>
                </a:effectLst>
              </a:rPr>
              <a:t>The </a:t>
            </a:r>
            <a:r>
              <a:rPr lang="en-US" sz="3600" b="1" i="1" dirty="0">
                <a:effectLst>
                  <a:outerShdw blurRad="38100" dist="38100" dir="2700000" algn="tl">
                    <a:srgbClr val="000000"/>
                  </a:outerShdw>
                </a:effectLst>
              </a:rPr>
              <a:t>first</a:t>
            </a:r>
            <a:r>
              <a:rPr lang="en-US" sz="3600" dirty="0">
                <a:effectLst>
                  <a:outerShdw blurRad="38100" dist="38100" dir="2700000" algn="tl">
                    <a:srgbClr val="000000"/>
                  </a:outerShdw>
                </a:effectLst>
              </a:rPr>
              <a:t> half of the verse seems to speak of salvation for the devout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his desire to deliver</a:t>
            </a:r>
            <a:r>
              <a:rPr lang="en-US" sz="3600" dirty="0">
                <a:effectLst>
                  <a:outerShdw blurRad="38100" dist="38100" dir="2700000" algn="tl">
                    <a:srgbClr val="000000"/>
                  </a:outerShdw>
                </a:effectLst>
              </a:rPr>
              <a:t>”), while the second speaks of destruction (i.e.,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vengeance</a:t>
            </a:r>
            <a:r>
              <a:rPr lang="en-US" sz="3600" dirty="0">
                <a:effectLst>
                  <a:outerShdw blurRad="38100" dist="38100" dir="2700000" algn="tl">
                    <a:srgbClr val="000000"/>
                  </a:outerShdw>
                </a:effectLst>
              </a:rPr>
              <a:t>”) for the enemies of the devout. </a:t>
            </a:r>
          </a:p>
          <a:p>
            <a:pPr marL="0" indent="0">
              <a:buNone/>
            </a:pPr>
            <a:endParaRPr lang="en-US" sz="3600" dirty="0">
              <a:effectLst>
                <a:outerShdw blurRad="38100" dist="38100" dir="2700000" algn="tl">
                  <a:srgbClr val="000000"/>
                </a:outerShdw>
              </a:effectLst>
            </a:endParaRP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528-529). </a:t>
            </a:r>
          </a:p>
        </p:txBody>
      </p:sp>
    </p:spTree>
    <p:extLst>
      <p:ext uri="{BB962C8B-B14F-4D97-AF65-F5344CB8AC3E}">
        <p14:creationId xmlns:p14="http://schemas.microsoft.com/office/powerpoint/2010/main" val="20780978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15904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59:17</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He wears his desire for justice like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body armor</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and his desire to deliver is like a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helmet</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on his head. He puts on the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garments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of vengeance and wears zeal like a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robe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96785"/>
            <a:ext cx="8825114" cy="5124797"/>
          </a:xfrm>
        </p:spPr>
        <p:txBody>
          <a:bodyPr>
            <a:normAutofit lnSpcReduction="10000"/>
          </a:bodyPr>
          <a:lstStyle/>
          <a:p>
            <a:r>
              <a:rPr lang="en-US" sz="3600" dirty="0">
                <a:effectLst>
                  <a:outerShdw blurRad="38100" dist="38100" dir="2700000" algn="tl">
                    <a:srgbClr val="000000"/>
                  </a:outerShdw>
                </a:effectLst>
              </a:rPr>
              <a:t>God is fully clothed as a warrior, with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helmet</a:t>
            </a:r>
            <a:r>
              <a:rPr lang="en-US" sz="3600" dirty="0">
                <a:effectLst>
                  <a:outerShdw blurRad="38100" dist="38100" dir="2700000" algn="tl">
                    <a:srgbClr val="000000"/>
                  </a:outerShdw>
                </a:effectLst>
              </a:rPr>
              <a:t>”,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body armor</a:t>
            </a:r>
            <a:r>
              <a:rPr lang="en-US" sz="3600" dirty="0">
                <a:effectLst>
                  <a:outerShdw blurRad="38100" dist="38100" dir="2700000" algn="tl">
                    <a:srgbClr val="000000"/>
                  </a:outerShdw>
                </a:effectLst>
              </a:rPr>
              <a:t>”,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garments</a:t>
            </a:r>
            <a:r>
              <a:rPr lang="en-US" sz="3600" dirty="0">
                <a:effectLst>
                  <a:outerShdw blurRad="38100" dist="38100" dir="2700000" algn="tl">
                    <a:srgbClr val="000000"/>
                  </a:outerShdw>
                </a:effectLst>
              </a:rPr>
              <a:t>”, and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robe</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It is interesting that </a:t>
            </a:r>
            <a:r>
              <a:rPr lang="en-US" sz="3600" b="1" i="1" dirty="0">
                <a:effectLst>
                  <a:outerShdw blurRad="38100" dist="38100" dir="2700000" algn="tl">
                    <a:srgbClr val="000000"/>
                  </a:outerShdw>
                </a:effectLst>
              </a:rPr>
              <a:t>no offensive </a:t>
            </a:r>
            <a:r>
              <a:rPr lang="en-US" sz="3600" dirty="0">
                <a:effectLst>
                  <a:outerShdw blurRad="38100" dist="38100" dir="2700000" algn="tl">
                    <a:srgbClr val="000000"/>
                  </a:outerShdw>
                </a:effectLst>
              </a:rPr>
              <a:t>weapons are mentioned – no bow, spear, or sword. </a:t>
            </a:r>
          </a:p>
          <a:p>
            <a:r>
              <a:rPr lang="en-US" sz="3600" dirty="0">
                <a:effectLst>
                  <a:outerShdw blurRad="38100" dist="38100" dir="2700000" algn="tl">
                    <a:srgbClr val="000000"/>
                  </a:outerShdw>
                </a:effectLst>
              </a:rPr>
              <a:t>Why these are omitted is not readily apparent. </a:t>
            </a:r>
          </a:p>
          <a:p>
            <a:r>
              <a:rPr lang="en-US" sz="3600" dirty="0">
                <a:effectLst>
                  <a:outerShdw blurRad="38100" dist="38100" dir="2700000" algn="tl">
                    <a:srgbClr val="000000"/>
                  </a:outerShdw>
                </a:effectLst>
              </a:rPr>
              <a:t>Perhaps all that was needed to wreak God’s vengeance on his enemies and work salvation for his people was his mighty arm.</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528-529). </a:t>
            </a:r>
          </a:p>
        </p:txBody>
      </p:sp>
    </p:spTree>
    <p:extLst>
      <p:ext uri="{BB962C8B-B14F-4D97-AF65-F5344CB8AC3E}">
        <p14:creationId xmlns:p14="http://schemas.microsoft.com/office/powerpoint/2010/main" val="11822583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15904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59:18</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He repays them for what they have done, dispensing angry judgment to his adversaries and punishing his enemies. He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repays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coastlands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96785"/>
            <a:ext cx="8825114" cy="5124797"/>
          </a:xfrm>
        </p:spPr>
        <p:txBody>
          <a:bodyPr>
            <a:normAutofit fontScale="92500" lnSpcReduction="20000"/>
          </a:bodyPr>
          <a:lstStyle/>
          <a:p>
            <a:r>
              <a:rPr lang="en-US" sz="3600" dirty="0">
                <a:effectLst>
                  <a:outerShdw blurRad="38100" dist="38100" dir="2700000" algn="tl">
                    <a:srgbClr val="000000"/>
                  </a:outerShdw>
                </a:effectLst>
              </a:rPr>
              <a:t>God will repay his foes; he will take vengeance on those who have opposed him. </a:t>
            </a:r>
          </a:p>
          <a:p>
            <a:r>
              <a:rPr lang="en-US" sz="3600" dirty="0">
                <a:effectLst>
                  <a:outerShdw blurRad="38100" dist="38100" dir="2700000" algn="tl">
                    <a:srgbClr val="000000"/>
                  </a:outerShdw>
                </a:effectLst>
              </a:rPr>
              <a:t>The word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repays</a:t>
            </a:r>
            <a:r>
              <a:rPr lang="en-US" sz="3600" dirty="0">
                <a:effectLst>
                  <a:outerShdw blurRad="38100" dist="38100" dir="2700000" algn="tl">
                    <a:srgbClr val="000000"/>
                  </a:outerShdw>
                </a:effectLst>
              </a:rPr>
              <a:t>” is from the Hebrew verb </a:t>
            </a:r>
            <a:r>
              <a:rPr lang="en-US" sz="3600" dirty="0" err="1">
                <a:effectLst>
                  <a:outerShdw blurRad="38100" dist="38100" dir="2700000" algn="tl">
                    <a:srgbClr val="000000"/>
                  </a:outerShdw>
                </a:effectLst>
              </a:rPr>
              <a:t>šālam</a:t>
            </a:r>
            <a:r>
              <a:rPr lang="en-US" sz="3600" dirty="0">
                <a:effectLst>
                  <a:outerShdw blurRad="38100" dist="38100" dir="2700000" algn="tl">
                    <a:srgbClr val="000000"/>
                  </a:outerShdw>
                </a:effectLst>
              </a:rPr>
              <a:t> (the same root as </a:t>
            </a:r>
            <a:r>
              <a:rPr lang="en-US" sz="3600" dirty="0" err="1">
                <a:effectLst>
                  <a:outerShdw blurRad="38100" dist="38100" dir="2700000" algn="tl">
                    <a:srgbClr val="000000"/>
                  </a:outerShdw>
                </a:effectLst>
              </a:rPr>
              <a:t>šālôm</a:t>
            </a:r>
            <a:r>
              <a:rPr lang="en-US" sz="3600" dirty="0">
                <a:effectLst>
                  <a:outerShdw blurRad="38100" dist="38100" dir="2700000" algn="tl">
                    <a:srgbClr val="000000"/>
                  </a:outerShdw>
                </a:effectLst>
              </a:rPr>
              <a:t>, “peace”) with the sense of pacifying a debt. </a:t>
            </a:r>
          </a:p>
          <a:p>
            <a:r>
              <a:rPr lang="en-US" sz="3600" dirty="0">
                <a:effectLst>
                  <a:outerShdw blurRad="38100" dist="38100" dir="2700000" algn="tl">
                    <a:srgbClr val="000000"/>
                  </a:outerShdw>
                </a:effectLst>
              </a:rPr>
              <a:t>It is hard to escape the sense that the choice of the word is ironic. </a:t>
            </a:r>
          </a:p>
          <a:p>
            <a:r>
              <a:rPr lang="en-US" sz="3600" dirty="0">
                <a:effectLst>
                  <a:outerShdw blurRad="38100" dist="38100" dir="2700000" algn="tl">
                    <a:srgbClr val="000000"/>
                  </a:outerShdw>
                </a:effectLst>
              </a:rPr>
              <a:t>God will give </a:t>
            </a:r>
            <a:r>
              <a:rPr lang="en-US" sz="3600" dirty="0" err="1">
                <a:effectLst>
                  <a:outerShdw blurRad="38100" dist="38100" dir="2700000" algn="tl">
                    <a:srgbClr val="000000"/>
                  </a:outerShdw>
                </a:effectLst>
              </a:rPr>
              <a:t>šālôm</a:t>
            </a:r>
            <a:r>
              <a:rPr lang="en-US" sz="3600" dirty="0">
                <a:effectLst>
                  <a:outerShdw blurRad="38100" dist="38100" dir="2700000" algn="tl">
                    <a:srgbClr val="000000"/>
                  </a:outerShdw>
                </a:effectLst>
              </a:rPr>
              <a:t>, “peace,” to those who love him (cf. 57:19), but he will “pacify” all accounts with his enemies, whether they be near at hand or at the ends of the earth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coastlands</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All that God’s enemy, sin, has done to creation will be richly repaid.</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528-529). </a:t>
            </a:r>
          </a:p>
        </p:txBody>
      </p:sp>
    </p:spTree>
    <p:extLst>
      <p:ext uri="{BB962C8B-B14F-4D97-AF65-F5344CB8AC3E}">
        <p14:creationId xmlns:p14="http://schemas.microsoft.com/office/powerpoint/2010/main" val="31046278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15904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59:19</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In the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west</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people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fear</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Lord’s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name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in the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east</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they recognize his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splendor</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he comes like a rushing stream driven on by wind sent from the Lord.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30284"/>
            <a:ext cx="8825114" cy="5320145"/>
          </a:xfrm>
        </p:spPr>
        <p:txBody>
          <a:bodyPr>
            <a:normAutofit lnSpcReduction="10000"/>
          </a:bodyPr>
          <a:lstStyle/>
          <a:p>
            <a:r>
              <a:rPr lang="en-US" sz="2800" dirty="0">
                <a:effectLst>
                  <a:outerShdw blurRad="38100" dist="38100" dir="2700000" algn="tl">
                    <a:srgbClr val="000000"/>
                  </a:outerShdw>
                </a:effectLst>
              </a:rPr>
              <a:t>From the “</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west</a:t>
            </a:r>
            <a:r>
              <a:rPr lang="en-US" sz="2800" dirty="0">
                <a:effectLst>
                  <a:outerShdw blurRad="38100" dist="38100" dir="2700000" algn="tl">
                    <a:srgbClr val="000000"/>
                  </a:outerShdw>
                </a:effectLst>
              </a:rPr>
              <a:t>” to the “</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east</a:t>
            </a:r>
            <a:r>
              <a:rPr lang="en-US" sz="2800" dirty="0">
                <a:effectLst>
                  <a:outerShdw blurRad="38100" dist="38100" dir="2700000" algn="tl">
                    <a:srgbClr val="000000"/>
                  </a:outerShdw>
                </a:effectLst>
              </a:rPr>
              <a:t>”, people will “</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fear</a:t>
            </a:r>
            <a:r>
              <a:rPr lang="en-US" sz="2800" dirty="0">
                <a:effectLst>
                  <a:outerShdw blurRad="38100" dist="38100" dir="2700000" algn="tl">
                    <a:srgbClr val="000000"/>
                  </a:outerShdw>
                </a:effectLst>
              </a:rPr>
              <a:t>” God’s “</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name</a:t>
            </a:r>
            <a:r>
              <a:rPr lang="en-US" sz="2800" dirty="0">
                <a:effectLst>
                  <a:outerShdw blurRad="38100" dist="38100" dir="2700000" algn="tl">
                    <a:srgbClr val="000000"/>
                  </a:outerShdw>
                </a:effectLst>
              </a:rPr>
              <a:t>” and “</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splendor</a:t>
            </a:r>
            <a:r>
              <a:rPr lang="en-US" sz="2800" dirty="0">
                <a:effectLst>
                  <a:outerShdw blurRad="38100" dist="38100" dir="2700000" algn="tl">
                    <a:srgbClr val="000000"/>
                  </a:outerShdw>
                </a:effectLst>
              </a:rPr>
              <a:t>”. </a:t>
            </a:r>
          </a:p>
          <a:p>
            <a:r>
              <a:rPr lang="en-US" sz="2800" dirty="0">
                <a:effectLst>
                  <a:outerShdw blurRad="38100" dist="38100" dir="2700000" algn="tl">
                    <a:srgbClr val="000000"/>
                  </a:outerShdw>
                </a:effectLst>
              </a:rPr>
              <a:t>His “</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splendor</a:t>
            </a:r>
            <a:r>
              <a:rPr lang="en-US" sz="2800" dirty="0">
                <a:effectLst>
                  <a:outerShdw blurRad="38100" dist="38100" dir="2700000" algn="tl">
                    <a:srgbClr val="000000"/>
                  </a:outerShdw>
                </a:effectLst>
              </a:rPr>
              <a:t>” (or glory) is his fundamental and inescapable reality, which fills the earth (6:3) and makes everything else pale into insignificance beside it (2:10, 19, 21). </a:t>
            </a:r>
          </a:p>
          <a:p>
            <a:r>
              <a:rPr lang="en-US" sz="2800" dirty="0">
                <a:effectLst>
                  <a:outerShdw blurRad="38100" dist="38100" dir="2700000" algn="tl">
                    <a:srgbClr val="000000"/>
                  </a:outerShdw>
                </a:effectLst>
              </a:rPr>
              <a:t>His “</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name</a:t>
            </a:r>
            <a:r>
              <a:rPr lang="en-US" sz="2800" dirty="0">
                <a:effectLst>
                  <a:outerShdw blurRad="38100" dist="38100" dir="2700000" algn="tl">
                    <a:srgbClr val="000000"/>
                  </a:outerShdw>
                </a:effectLst>
              </a:rPr>
              <a:t>” is his reputation and his character. </a:t>
            </a:r>
          </a:p>
          <a:p>
            <a:r>
              <a:rPr lang="en-US" sz="2800" dirty="0">
                <a:effectLst>
                  <a:outerShdw blurRad="38100" dist="38100" dir="2700000" algn="tl">
                    <a:srgbClr val="000000"/>
                  </a:outerShdw>
                </a:effectLst>
              </a:rPr>
              <a:t>The “</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fear</a:t>
            </a:r>
            <a:r>
              <a:rPr lang="en-US" sz="2800" dirty="0">
                <a:effectLst>
                  <a:outerShdw blurRad="38100" dist="38100" dir="2700000" algn="tl">
                    <a:srgbClr val="000000"/>
                  </a:outerShdw>
                </a:effectLst>
              </a:rPr>
              <a:t>” spoken of here is a terror of retribution.</a:t>
            </a:r>
          </a:p>
          <a:p>
            <a:r>
              <a:rPr lang="en-US" sz="2800" dirty="0">
                <a:effectLst>
                  <a:outerShdw blurRad="38100" dist="38100" dir="2700000" algn="tl">
                    <a:srgbClr val="000000"/>
                  </a:outerShdw>
                </a:effectLst>
              </a:rPr>
              <a:t>The wrath of God against sin will be like a stream thundering through a narrow canyon, pushed on by a roaring wind; and those who choose to ally themselves with sin, no matter where they are in the world, will have good cause to be terrified (cf. 2:19-22; Rev 6:15-17).</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529-530). </a:t>
            </a:r>
          </a:p>
        </p:txBody>
      </p:sp>
    </p:spTree>
    <p:extLst>
      <p:ext uri="{BB962C8B-B14F-4D97-AF65-F5344CB8AC3E}">
        <p14:creationId xmlns:p14="http://schemas.microsoft.com/office/powerpoint/2010/main" val="30277377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83542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59:20</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redeemer</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comes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to</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Zion</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to those in Jacob who repent of their rebellious deeds,” says the Lord.</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922456"/>
            <a:ext cx="8825114" cy="5627974"/>
          </a:xfrm>
        </p:spPr>
        <p:txBody>
          <a:bodyPr>
            <a:normAutofit lnSpcReduction="10000"/>
          </a:bodyPr>
          <a:lstStyle/>
          <a:p>
            <a:r>
              <a:rPr lang="en-US" dirty="0">
                <a:effectLst>
                  <a:outerShdw blurRad="38100" dist="38100" dir="2700000" algn="tl">
                    <a:srgbClr val="000000"/>
                  </a:outerShdw>
                </a:effectLst>
              </a:rPr>
              <a:t>A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redeemer</a:t>
            </a:r>
            <a:r>
              <a:rPr lang="en-US" dirty="0">
                <a:effectLst>
                  <a:outerShdw blurRad="38100" dist="38100" dir="2700000" algn="tl">
                    <a:srgbClr val="000000"/>
                  </a:outerShdw>
                </a:effectLst>
              </a:rPr>
              <a:t>” is the One who pays a price in order to set His people free. </a:t>
            </a:r>
          </a:p>
          <a:p>
            <a:r>
              <a:rPr lang="en-US" dirty="0">
                <a:effectLst>
                  <a:outerShdw blurRad="38100" dist="38100" dir="2700000" algn="tl">
                    <a:srgbClr val="000000"/>
                  </a:outerShdw>
                </a:effectLst>
              </a:rPr>
              <a:t>In our translation it says that a redeemer comes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to</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Zion</a:t>
            </a:r>
            <a:r>
              <a:rPr lang="en-US" dirty="0">
                <a:effectLst>
                  <a:outerShdw blurRad="38100" dist="38100" dir="2700000" algn="tl">
                    <a:srgbClr val="000000"/>
                  </a:outerShdw>
                </a:effectLst>
              </a:rPr>
              <a:t>”, which is an allowable meaning of the Hebrew preposition used here.</a:t>
            </a:r>
          </a:p>
          <a:p>
            <a:r>
              <a:rPr lang="en-US" dirty="0">
                <a:effectLst>
                  <a:outerShdw blurRad="38100" dist="38100" dir="2700000" algn="tl">
                    <a:srgbClr val="000000"/>
                  </a:outerShdw>
                </a:effectLst>
              </a:rPr>
              <a:t>The Septuagint translates this as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for the sake of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Zion</a:t>
            </a:r>
            <a:r>
              <a:rPr lang="en-US" dirty="0">
                <a:effectLst>
                  <a:outerShdw blurRad="38100" dist="38100" dir="2700000" algn="tl">
                    <a:srgbClr val="000000"/>
                  </a:outerShdw>
                </a:effectLst>
              </a:rPr>
              <a:t>”, which is also a legitimate translation.</a:t>
            </a:r>
          </a:p>
          <a:p>
            <a:r>
              <a:rPr lang="en-US" dirty="0">
                <a:effectLst>
                  <a:outerShdw blurRad="38100" dist="38100" dir="2700000" algn="tl">
                    <a:srgbClr val="000000"/>
                  </a:outerShdw>
                </a:effectLst>
              </a:rPr>
              <a:t>In his citation of this verse in Romans 11:26, the Apostle Paul renders this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from</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Zion</a:t>
            </a:r>
            <a:r>
              <a:rPr lang="en-US" dirty="0">
                <a:effectLst>
                  <a:outerShdw blurRad="38100" dist="38100" dir="2700000" algn="tl">
                    <a:srgbClr val="000000"/>
                  </a:outerShdw>
                </a:effectLst>
              </a:rPr>
              <a:t>”, which is </a:t>
            </a:r>
            <a:r>
              <a:rPr lang="en-US" b="1" i="1" dirty="0">
                <a:effectLst>
                  <a:outerShdw blurRad="38100" dist="38100" dir="2700000" algn="tl">
                    <a:srgbClr val="000000"/>
                  </a:outerShdw>
                </a:effectLst>
              </a:rPr>
              <a:t>also</a:t>
            </a:r>
            <a:r>
              <a:rPr lang="en-US" dirty="0">
                <a:effectLst>
                  <a:outerShdw blurRad="38100" dist="38100" dir="2700000" algn="tl">
                    <a:srgbClr val="000000"/>
                  </a:outerShdw>
                </a:effectLst>
              </a:rPr>
              <a:t> grammatically allowable.</a:t>
            </a:r>
          </a:p>
          <a:p>
            <a:r>
              <a:rPr lang="en-US" dirty="0">
                <a:effectLst>
                  <a:outerShdw blurRad="38100" dist="38100" dir="2700000" algn="tl">
                    <a:srgbClr val="000000"/>
                  </a:outerShdw>
                </a:effectLst>
              </a:rPr>
              <a:t>There is a sense in which </a:t>
            </a:r>
            <a:r>
              <a:rPr lang="en-US" b="1" i="1" dirty="0">
                <a:effectLst>
                  <a:outerShdw blurRad="38100" dist="38100" dir="2700000" algn="tl">
                    <a:srgbClr val="000000"/>
                  </a:outerShdw>
                </a:effectLst>
              </a:rPr>
              <a:t>all</a:t>
            </a:r>
            <a:r>
              <a:rPr lang="en-US" dirty="0">
                <a:effectLst>
                  <a:outerShdw blurRad="38100" dist="38100" dir="2700000" algn="tl">
                    <a:srgbClr val="000000"/>
                  </a:outerShdw>
                </a:effectLst>
              </a:rPr>
              <a:t> of these ideas are true.</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Volume 3: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440–441)</a:t>
            </a:r>
          </a:p>
        </p:txBody>
      </p:sp>
    </p:spTree>
    <p:extLst>
      <p:ext uri="{BB962C8B-B14F-4D97-AF65-F5344CB8AC3E}">
        <p14:creationId xmlns:p14="http://schemas.microsoft.com/office/powerpoint/2010/main" val="28887320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83542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59:20</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 [redeemer] comes to Zion, to those in Jacob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who repent of their rebellious deeds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says the Lord.</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997528"/>
            <a:ext cx="8825114" cy="5552902"/>
          </a:xfrm>
        </p:spPr>
        <p:txBody>
          <a:bodyPr>
            <a:normAutofit/>
          </a:bodyPr>
          <a:lstStyle/>
          <a:p>
            <a:r>
              <a:rPr lang="en-US" dirty="0">
                <a:effectLst>
                  <a:outerShdw blurRad="38100" dist="38100" dir="2700000" algn="tl">
                    <a:srgbClr val="000000"/>
                  </a:outerShdw>
                </a:effectLst>
              </a:rPr>
              <a:t>Those whom the redeemer comes to are those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who </a:t>
            </a:r>
            <a:r>
              <a:rPr lang="en-US"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repent</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of their rebellious deeds,</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The words serve as an identification of who Isaiah is talking about when he speaks here of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Zion</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For Isaiah is not speaking here of the physical city but of the coming of God for His true people. </a:t>
            </a:r>
          </a:p>
          <a:p>
            <a:r>
              <a:rPr lang="en-US" dirty="0">
                <a:effectLst>
                  <a:outerShdw blurRad="38100" dist="38100" dir="2700000" algn="tl">
                    <a:srgbClr val="000000"/>
                  </a:outerShdw>
                </a:effectLst>
              </a:rPr>
              <a:t>These converts had once rebelled against the LORD, but have now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repented of their rebellious deeds</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The reference, therefore, is not to the nation as a whole, but to the elect, or </a:t>
            </a:r>
            <a:r>
              <a:rPr lang="en-US" b="1" i="1" dirty="0">
                <a:effectLst>
                  <a:outerShdw blurRad="38100" dist="38100" dir="2700000" algn="tl">
                    <a:srgbClr val="000000"/>
                  </a:outerShdw>
                </a:effectLst>
              </a:rPr>
              <a:t>true</a:t>
            </a:r>
            <a:r>
              <a:rPr lang="en-US" dirty="0">
                <a:effectLst>
                  <a:outerShdw blurRad="38100" dist="38100" dir="2700000" algn="tl">
                    <a:srgbClr val="000000"/>
                  </a:outerShdw>
                </a:effectLst>
              </a:rPr>
              <a:t> Israel.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Volume 3: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440–441)</a:t>
            </a:r>
          </a:p>
        </p:txBody>
      </p:sp>
    </p:spTree>
    <p:extLst>
      <p:ext uri="{BB962C8B-B14F-4D97-AF65-F5344CB8AC3E}">
        <p14:creationId xmlns:p14="http://schemas.microsoft.com/office/powerpoint/2010/main" val="32170029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45417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59:21</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“As for me, this is my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covenant</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with] them,” says the Lord. “My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Spirit</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 is upon you, and my words, which I have placed in your mouth, will not depart from your mouth or from the mouths of your children and descendants from this time forward,” says the Lord.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599194"/>
            <a:ext cx="8825114" cy="4951236"/>
          </a:xfrm>
        </p:spPr>
        <p:txBody>
          <a:bodyPr>
            <a:normAutofit/>
          </a:bodyPr>
          <a:lstStyle/>
          <a:p>
            <a:r>
              <a:rPr lang="en-US" dirty="0">
                <a:effectLst>
                  <a:outerShdw blurRad="38100" dist="38100" dir="2700000" algn="tl">
                    <a:srgbClr val="000000"/>
                  </a:outerShdw>
                </a:effectLst>
              </a:rPr>
              <a:t>God’s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covenant</a:t>
            </a:r>
            <a:r>
              <a:rPr lang="en-US" dirty="0">
                <a:effectLst>
                  <a:outerShdw blurRad="38100" dist="38100" dir="2700000" algn="tl">
                    <a:srgbClr val="000000"/>
                  </a:outerShdw>
                </a:effectLst>
              </a:rPr>
              <a:t>” with his remnant has already been mentioned several times and is a central part of God’s deliverance (see 54:10; 55:3; etc.).</a:t>
            </a:r>
          </a:p>
          <a:p>
            <a:r>
              <a:rPr lang="en-US" dirty="0">
                <a:effectLst>
                  <a:outerShdw blurRad="38100" dist="38100" dir="2700000" algn="tl">
                    <a:srgbClr val="000000"/>
                  </a:outerShdw>
                </a:effectLst>
              </a:rPr>
              <a:t>This verse speaks of the new covenant’s promise of the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Spirit</a:t>
            </a:r>
            <a:r>
              <a:rPr lang="en-US" dirty="0">
                <a:effectLst>
                  <a:outerShdw blurRad="38100" dist="38100" dir="2700000" algn="tl">
                    <a:srgbClr val="000000"/>
                  </a:outerShdw>
                </a:effectLst>
              </a:rPr>
              <a:t>” that will come to live within believers (i.e. the remnant), a promise confirmed in Acts 2 when the Holy Spirit comes at Pentecost (see Acts 2:1-21 where Joel 2:28-32 is said to be fulfilled).</a:t>
            </a:r>
          </a:p>
          <a:p>
            <a:pPr marL="0" indent="0">
              <a:buNone/>
            </a:pPr>
            <a:endParaRPr lang="en-US" dirty="0">
              <a:effectLst>
                <a:outerShdw blurRad="38100" dist="38100" dir="2700000" algn="tl">
                  <a:srgbClr val="000000"/>
                </a:outerShdw>
              </a:effectLst>
            </a:endParaRP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11095291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45417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59:21</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“As for me, this is my [covenant with] them,” says the Lord. “My Spirit, who is upon you, and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my words, which I have placed in your mouth</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will not depart from your mouth or from the mouths of your children and descendants from this time forward,” says the Lord.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599194"/>
            <a:ext cx="8825114" cy="4951236"/>
          </a:xfrm>
        </p:spPr>
        <p:txBody>
          <a:bodyPr>
            <a:normAutofit/>
          </a:bodyPr>
          <a:lstStyle/>
          <a:p>
            <a:r>
              <a:rPr lang="en-US" dirty="0">
                <a:effectLst>
                  <a:outerShdw blurRad="38100" dist="38100" dir="2700000" algn="tl">
                    <a:srgbClr val="000000"/>
                  </a:outerShdw>
                </a:effectLst>
              </a:rPr>
              <a:t>The phrase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my words, which I have placed in your mouth, will not depart from your mouth </a:t>
            </a:r>
            <a:r>
              <a:rPr lang="en-US" dirty="0">
                <a:effectLst>
                  <a:outerShdw blurRad="38100" dist="38100" dir="2700000" algn="tl">
                    <a:srgbClr val="000000"/>
                  </a:outerShdw>
                </a:effectLst>
              </a:rPr>
              <a:t>” refers to new-found obedience to the law which the LORD gives to them (see Josh. 1:8) that will last from this time on and forever (v. 21).</a:t>
            </a:r>
          </a:p>
          <a:p>
            <a:r>
              <a:rPr lang="en-US" dirty="0">
                <a:effectLst>
                  <a:outerShdw blurRad="38100" dist="38100" dir="2700000" algn="tl">
                    <a:srgbClr val="000000"/>
                  </a:outerShdw>
                </a:effectLst>
              </a:rPr>
              <a:t>This is similar to the description of what will happen to the recipients of the New Covenant as it is described in Jeremiah 31:31ff, where is says in verse 33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will put my law within them and write it on their hearts and minds.</a:t>
            </a:r>
            <a:r>
              <a:rPr lang="en-US" dirty="0">
                <a:effectLst>
                  <a:outerShdw blurRad="38100" dist="38100" dir="2700000" algn="tl">
                    <a:srgbClr val="000000"/>
                  </a:outerShdw>
                </a:effectLst>
              </a:rPr>
              <a:t>”</a:t>
            </a:r>
          </a:p>
          <a:p>
            <a:endParaRPr lang="en-US" dirty="0">
              <a:effectLst>
                <a:outerShdw blurRad="38100" dist="38100" dir="2700000" algn="tl">
                  <a:srgbClr val="000000"/>
                </a:outerShdw>
              </a:effectLst>
            </a:endParaRP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11177701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42138"/>
            <a:ext cx="9144000" cy="6362875"/>
          </a:xfrm>
        </p:spPr>
        <p:txBody>
          <a:bodyPr>
            <a:noAutofit/>
          </a:bodyPr>
          <a:lstStyle/>
          <a:p>
            <a:pPr algn="ctr"/>
            <a:r>
              <a:rPr lang="en-US" sz="8000" dirty="0">
                <a:effectLst>
                  <a:outerShdw blurRad="38100" dist="38100" dir="2700000" algn="tl">
                    <a:srgbClr val="000000"/>
                  </a:outerShdw>
                </a:effectLst>
              </a:rPr>
              <a:t>Paul’s Citation of Isaiah 59:20 in Romans 11:26</a:t>
            </a:r>
            <a:br>
              <a:rPr lang="en-US" sz="4400" dirty="0">
                <a:effectLst>
                  <a:outerShdw blurRad="38100" dist="38100" dir="2700000" algn="tl">
                    <a:srgbClr val="000000"/>
                  </a:outerShdw>
                </a:effectLst>
              </a:rPr>
            </a:br>
            <a:endParaRPr lang="en-US" sz="4400" dirty="0">
              <a:effectLst>
                <a:outerShdw blurRad="38100" dist="38100" dir="2700000" algn="tl">
                  <a:srgbClr val="000000"/>
                </a:outerShdw>
              </a:effectLst>
            </a:endParaRPr>
          </a:p>
        </p:txBody>
      </p:sp>
    </p:spTree>
    <p:extLst>
      <p:ext uri="{BB962C8B-B14F-4D97-AF65-F5344CB8AC3E}">
        <p14:creationId xmlns:p14="http://schemas.microsoft.com/office/powerpoint/2010/main" val="13358213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52299"/>
          </a:xfrm>
        </p:spPr>
        <p:txBody>
          <a:bodyPr>
            <a:noAutofit/>
          </a:bodyPr>
          <a:lstStyle/>
          <a:p>
            <a:r>
              <a:rPr lang="en-US" sz="4000" dirty="0">
                <a:effectLst>
                  <a:outerShdw blurRad="38100" dist="38100" dir="2700000" algn="tl">
                    <a:srgbClr val="000000"/>
                  </a:outerShdw>
                </a:effectLst>
              </a:rPr>
              <a:t>The LORD Intervenes (59:15b-21)</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843742"/>
            <a:ext cx="8965276" cy="5769033"/>
          </a:xfrm>
        </p:spPr>
        <p:txBody>
          <a:bodyPr>
            <a:normAutofit fontScale="92500" lnSpcReduction="20000"/>
          </a:bodyPr>
          <a:lstStyle/>
          <a:p>
            <a:r>
              <a:rPr lang="en-US" sz="4000" dirty="0">
                <a:effectLst>
                  <a:outerShdw blurRad="38100" dist="38100" dir="2700000" algn="tl">
                    <a:srgbClr val="000000"/>
                  </a:outerShdw>
                </a:effectLst>
              </a:rPr>
              <a:t>The text that we will be examining today plays a significant role in the structure of chapters 56–66. </a:t>
            </a:r>
          </a:p>
          <a:p>
            <a:r>
              <a:rPr lang="en-US" sz="4000" dirty="0">
                <a:effectLst>
                  <a:outerShdw blurRad="38100" dist="38100" dir="2700000" algn="tl">
                    <a:srgbClr val="000000"/>
                  </a:outerShdw>
                </a:effectLst>
              </a:rPr>
              <a:t>In the </a:t>
            </a:r>
            <a:r>
              <a:rPr lang="en-US" sz="4000" b="1" i="1" dirty="0">
                <a:effectLst>
                  <a:outerShdw blurRad="38100" dist="38100" dir="2700000" algn="tl">
                    <a:srgbClr val="000000"/>
                  </a:outerShdw>
                </a:effectLst>
              </a:rPr>
              <a:t>immediate</a:t>
            </a:r>
            <a:r>
              <a:rPr lang="en-US" sz="4000" dirty="0">
                <a:effectLst>
                  <a:outerShdw blurRad="38100" dist="38100" dir="2700000" algn="tl">
                    <a:srgbClr val="000000"/>
                  </a:outerShdw>
                </a:effectLst>
              </a:rPr>
              <a:t> context, it provides the divine response to the confession of the demoralized Israelites in the previous part of chapter 59 that we looked at last week.</a:t>
            </a:r>
          </a:p>
          <a:p>
            <a:r>
              <a:rPr lang="en-US" sz="4000" dirty="0">
                <a:effectLst>
                  <a:outerShdw blurRad="38100" dist="38100" dir="2700000" algn="tl">
                    <a:srgbClr val="000000"/>
                  </a:outerShdw>
                </a:effectLst>
              </a:rPr>
              <a:t>But </a:t>
            </a:r>
            <a:r>
              <a:rPr lang="en-US" sz="4000" b="1" i="1" dirty="0">
                <a:effectLst>
                  <a:outerShdw blurRad="38100" dist="38100" dir="2700000" algn="tl">
                    <a:srgbClr val="000000"/>
                  </a:outerShdw>
                </a:effectLst>
              </a:rPr>
              <a:t>more generally</a:t>
            </a:r>
            <a:r>
              <a:rPr lang="en-US" sz="4000" dirty="0">
                <a:effectLst>
                  <a:outerShdw blurRad="38100" dist="38100" dir="2700000" algn="tl">
                    <a:srgbClr val="000000"/>
                  </a:outerShdw>
                </a:effectLst>
              </a:rPr>
              <a:t>, it brings to a conclusion the quest which began in 56:1 regarding righteousness and justice:</a:t>
            </a:r>
          </a:p>
          <a:p>
            <a:pPr lvl="1"/>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This is what the LORD says, “Promote justice! Do what is right! For I am ready to deliver you; I am ready to vindicate you openly.</a:t>
            </a:r>
            <a:endParaRPr lang="en-US" sz="3600" dirty="0">
              <a:effectLst>
                <a:outerShdw blurRad="38100" dist="38100" dir="2700000" algn="tl">
                  <a:srgbClr val="000000"/>
                </a:outerShdw>
              </a:effectLst>
            </a:endParaRPr>
          </a:p>
          <a:p>
            <a:endParaRPr lang="en-US" sz="4000"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 480.</a:t>
            </a:r>
          </a:p>
        </p:txBody>
      </p:sp>
    </p:spTree>
    <p:extLst>
      <p:ext uri="{BB962C8B-B14F-4D97-AF65-F5344CB8AC3E}">
        <p14:creationId xmlns:p14="http://schemas.microsoft.com/office/powerpoint/2010/main" val="17973908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4BD0E45-49D7-D606-9A35-208F09FEFD7D}"/>
              </a:ext>
            </a:extLst>
          </p:cNvPr>
          <p:cNvSpPr txBox="1">
            <a:spLocks/>
          </p:cNvSpPr>
          <p:nvPr/>
        </p:nvSpPr>
        <p:spPr>
          <a:xfrm>
            <a:off x="11773" y="1023161"/>
            <a:ext cx="9144000" cy="465256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Romans 11:25</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 </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Lest you be wise in your own sight, I want you to understand this mystery, brothers: a partial hardening has come upon Israel, until the fullness of the Gentiles has come in.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26</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And in this way all Israel will be saved, as it is written, “</a:t>
            </a:r>
            <a:r>
              <a:rPr lang="en-US" sz="24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The Deliverer will come from Zion, he will banish ungodliness from Jacob</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27</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“and this will be my covenant with them when I take away their sins.”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28</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As regards the gospel, they are enemies of God for your sake. But as regards election, they are beloved for the sake of their forefathers.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29</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For the gifts and the calling of God are irrevocable.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30</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For just as you were at one time disobedient to God but now have received mercy because of their disobedience,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31</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so they too have now been disobedient in order that by the mercy shown to you they also may now receive mercy.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32</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For God has consigned all to disobedience, that he may have mercy on all. </a:t>
            </a:r>
            <a:r>
              <a:rPr lang="en-US" sz="2400" b="0" i="1" dirty="0">
                <a:solidFill>
                  <a:srgbClr val="5B9BD5">
                    <a:lumMod val="40000"/>
                    <a:lumOff val="60000"/>
                  </a:srgbClr>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(ESV). </a:t>
            </a:r>
            <a:endParaRPr kumimoji="0" lang="en-US" sz="24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4" name="Title 1">
            <a:extLst>
              <a:ext uri="{FF2B5EF4-FFF2-40B4-BE49-F238E27FC236}">
                <a16:creationId xmlns:a16="http://schemas.microsoft.com/office/drawing/2014/main" id="{BB4FE5FB-7426-20B5-593A-D68A0D33F509}"/>
              </a:ext>
            </a:extLst>
          </p:cNvPr>
          <p:cNvSpPr txBox="1">
            <a:spLocks/>
          </p:cNvSpPr>
          <p:nvPr/>
        </p:nvSpPr>
        <p:spPr>
          <a:xfrm>
            <a:off x="11773" y="0"/>
            <a:ext cx="9144000" cy="102316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59:20</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"And a Redeemer will come to Zion, to those in Jacob who turn from transgression," declares the LORD. </a:t>
            </a:r>
            <a:r>
              <a:rPr lang="en-US" sz="2400" b="0" dirty="0">
                <a:solidFill>
                  <a:srgbClr val="ED7D31">
                    <a:lumMod val="60000"/>
                    <a:lumOff val="40000"/>
                  </a:srgbClr>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(ESV)</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23190754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180404"/>
          </a:xfrm>
        </p:spPr>
        <p:txBody>
          <a:bodyPr>
            <a:noAutofit/>
          </a:bodyPr>
          <a:lstStyle/>
          <a:p>
            <a:r>
              <a:rPr lang="en-US" sz="4000" dirty="0">
                <a:effectLst>
                  <a:outerShdw blurRad="38100" dist="38100" dir="2700000" algn="tl">
                    <a:srgbClr val="000000"/>
                  </a:outerShdw>
                </a:effectLst>
              </a:rPr>
              <a:t>Paul’s Citation of Isaiah 59:20 in Romans 11:26</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32509" y="1115810"/>
            <a:ext cx="8487295" cy="5742187"/>
          </a:xfrm>
        </p:spPr>
        <p:txBody>
          <a:bodyPr>
            <a:normAutofit fontScale="92500" lnSpcReduction="10000"/>
          </a:bodyPr>
          <a:lstStyle/>
          <a:p>
            <a:r>
              <a:rPr lang="en-US" dirty="0">
                <a:effectLst>
                  <a:outerShdw blurRad="38100" dist="38100" dir="2700000" algn="tl">
                    <a:srgbClr val="000000"/>
                  </a:outerShdw>
                </a:effectLst>
              </a:rPr>
              <a:t>The Apostle Paul’s citation of Isaiah 59:20 in Romans 11:26 occurs in a section of Romans where he is discussing the rejection of the Jews and inclusion of the Gentiles as God’s People. (</a:t>
            </a:r>
            <a:r>
              <a:rPr lang="en-US" dirty="0">
                <a:solidFill>
                  <a:srgbClr val="FFFF99"/>
                </a:solidFill>
                <a:effectLst>
                  <a:outerShdw blurRad="38100" dist="38100" dir="2700000" algn="tl">
                    <a:srgbClr val="000000"/>
                  </a:outerShdw>
                </a:effectLst>
              </a:rPr>
              <a:t>Romans 9-11</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Paul addresses three aspects of this situation as follows:</a:t>
            </a:r>
          </a:p>
          <a:p>
            <a:pPr lvl="1"/>
            <a:r>
              <a:rPr lang="en-US" dirty="0">
                <a:solidFill>
                  <a:srgbClr val="FFFF99"/>
                </a:solidFill>
                <a:effectLst>
                  <a:outerShdw blurRad="38100" dist="38100" dir="2700000" algn="tl">
                    <a:srgbClr val="000000"/>
                  </a:outerShdw>
                </a:effectLst>
              </a:rPr>
              <a:t>9:1-29 </a:t>
            </a:r>
            <a:r>
              <a:rPr lang="en-US" dirty="0">
                <a:effectLst>
                  <a:outerShdw blurRad="38100" dist="38100" dir="2700000" algn="tl">
                    <a:srgbClr val="000000"/>
                  </a:outerShdw>
                </a:effectLst>
              </a:rPr>
              <a:t>- Paul explains the </a:t>
            </a:r>
            <a:r>
              <a:rPr lang="en-US" b="1" i="1" dirty="0">
                <a:effectLst>
                  <a:outerShdw blurRad="38100" dist="38100" dir="2700000" algn="tl">
                    <a:srgbClr val="000000"/>
                  </a:outerShdw>
                </a:effectLst>
              </a:rPr>
              <a:t>ultimate</a:t>
            </a:r>
            <a:r>
              <a:rPr lang="en-US" dirty="0">
                <a:effectLst>
                  <a:outerShdw blurRad="38100" dist="38100" dir="2700000" algn="tl">
                    <a:srgbClr val="000000"/>
                  </a:outerShdw>
                </a:effectLst>
              </a:rPr>
              <a:t> cause of the rejection of Israel and the salvation of the Gentiles: God’s sovereign choice.</a:t>
            </a:r>
          </a:p>
          <a:p>
            <a:pPr lvl="1"/>
            <a:r>
              <a:rPr lang="en-US" dirty="0">
                <a:solidFill>
                  <a:srgbClr val="FFFF99"/>
                </a:solidFill>
                <a:effectLst>
                  <a:outerShdw blurRad="38100" dist="38100" dir="2700000" algn="tl">
                    <a:srgbClr val="000000"/>
                  </a:outerShdw>
                </a:effectLst>
              </a:rPr>
              <a:t>9:30-10:21</a:t>
            </a:r>
            <a:r>
              <a:rPr lang="en-US" dirty="0">
                <a:effectLst>
                  <a:outerShdw blurRad="38100" dist="38100" dir="2700000" algn="tl">
                    <a:srgbClr val="000000"/>
                  </a:outerShdw>
                </a:effectLst>
              </a:rPr>
              <a:t> - Paul explains the </a:t>
            </a:r>
            <a:r>
              <a:rPr lang="en-US" b="1" i="1" dirty="0">
                <a:effectLst>
                  <a:outerShdw blurRad="38100" dist="38100" dir="2700000" algn="tl">
                    <a:srgbClr val="000000"/>
                  </a:outerShdw>
                </a:effectLst>
              </a:rPr>
              <a:t>immediate</a:t>
            </a:r>
            <a:r>
              <a:rPr lang="en-US" dirty="0">
                <a:effectLst>
                  <a:outerShdw blurRad="38100" dist="38100" dir="2700000" algn="tl">
                    <a:srgbClr val="000000"/>
                  </a:outerShdw>
                </a:effectLst>
              </a:rPr>
              <a:t> cause of the rejection of Israel and the salvation of the Gentiles: the different way in which the two groups were responding to the Gospel</a:t>
            </a:r>
          </a:p>
          <a:p>
            <a:pPr lvl="1"/>
            <a:r>
              <a:rPr lang="en-US" dirty="0">
                <a:solidFill>
                  <a:srgbClr val="FFFF99"/>
                </a:solidFill>
                <a:effectLst>
                  <a:outerShdw blurRad="38100" dist="38100" dir="2700000" algn="tl">
                    <a:srgbClr val="000000"/>
                  </a:outerShdw>
                </a:effectLst>
              </a:rPr>
              <a:t>11:1-36</a:t>
            </a:r>
            <a:r>
              <a:rPr lang="en-US" dirty="0">
                <a:effectLst>
                  <a:outerShdw blurRad="38100" dist="38100" dir="2700000" algn="tl">
                    <a:srgbClr val="000000"/>
                  </a:outerShdw>
                </a:effectLst>
              </a:rPr>
              <a:t> - Israel’s Rejection is Neither Total Nor Final</a:t>
            </a:r>
          </a:p>
          <a:p>
            <a:r>
              <a:rPr lang="en-US" dirty="0">
                <a:effectLst>
                  <a:outerShdw blurRad="38100" dist="38100" dir="2700000" algn="tl">
                    <a:srgbClr val="000000"/>
                  </a:outerShdw>
                </a:effectLst>
              </a:rPr>
              <a:t>It is in this last section where Paul cites Isaiah 59:20</a:t>
            </a:r>
          </a:p>
        </p:txBody>
      </p:sp>
    </p:spTree>
    <p:extLst>
      <p:ext uri="{BB962C8B-B14F-4D97-AF65-F5344CB8AC3E}">
        <p14:creationId xmlns:p14="http://schemas.microsoft.com/office/powerpoint/2010/main" val="38733412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180404"/>
          </a:xfrm>
        </p:spPr>
        <p:txBody>
          <a:bodyPr>
            <a:noAutofit/>
          </a:bodyPr>
          <a:lstStyle/>
          <a:p>
            <a:r>
              <a:rPr lang="en-US" sz="4000" dirty="0">
                <a:effectLst>
                  <a:outerShdw blurRad="38100" dist="38100" dir="2700000" algn="tl">
                    <a:srgbClr val="000000"/>
                  </a:outerShdw>
                </a:effectLst>
              </a:rPr>
              <a:t>Paul’s Citation of Isaiah 59:20 in Romans 11:26</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32509" y="1115810"/>
            <a:ext cx="8487295" cy="5742187"/>
          </a:xfrm>
        </p:spPr>
        <p:txBody>
          <a:bodyPr>
            <a:normAutofit/>
          </a:bodyPr>
          <a:lstStyle/>
          <a:p>
            <a:r>
              <a:rPr lang="en-US" dirty="0">
                <a:effectLst>
                  <a:outerShdw blurRad="38100" dist="38100" dir="2700000" algn="tl">
                    <a:srgbClr val="000000"/>
                  </a:outerShdw>
                </a:effectLst>
              </a:rPr>
              <a:t>In </a:t>
            </a:r>
            <a:r>
              <a:rPr lang="en-US" dirty="0">
                <a:solidFill>
                  <a:srgbClr val="FFFF99"/>
                </a:solidFill>
                <a:effectLst>
                  <a:outerShdw blurRad="38100" dist="38100" dir="2700000" algn="tl">
                    <a:srgbClr val="000000"/>
                  </a:outerShdw>
                </a:effectLst>
              </a:rPr>
              <a:t>Romans 11:1-36</a:t>
            </a:r>
            <a:r>
              <a:rPr lang="en-US" dirty="0">
                <a:effectLst>
                  <a:outerShdw blurRad="38100" dist="38100" dir="2700000" algn="tl">
                    <a:srgbClr val="000000"/>
                  </a:outerShdw>
                </a:effectLst>
              </a:rPr>
              <a:t> the Apostle Paul expresses </a:t>
            </a:r>
            <a:r>
              <a:rPr lang="en-US" b="1" i="1" dirty="0">
                <a:effectLst>
                  <a:outerShdw blurRad="38100" dist="38100" dir="2700000" algn="tl">
                    <a:srgbClr val="000000"/>
                  </a:outerShdw>
                </a:effectLst>
              </a:rPr>
              <a:t>four thoughts </a:t>
            </a:r>
            <a:r>
              <a:rPr lang="en-US" dirty="0">
                <a:effectLst>
                  <a:outerShdw blurRad="38100" dist="38100" dir="2700000" algn="tl">
                    <a:srgbClr val="000000"/>
                  </a:outerShdw>
                </a:effectLst>
              </a:rPr>
              <a:t>in support of the idea that Israel’s Rejection is Neither Total Nor Final:</a:t>
            </a:r>
          </a:p>
          <a:p>
            <a:pPr lvl="1"/>
            <a:r>
              <a:rPr lang="en-US" dirty="0">
                <a:solidFill>
                  <a:srgbClr val="FFFF99"/>
                </a:solidFill>
                <a:effectLst>
                  <a:outerShdw blurRad="38100" dist="38100" dir="2700000" algn="tl">
                    <a:srgbClr val="000000"/>
                  </a:outerShdw>
                </a:effectLst>
              </a:rPr>
              <a:t>Romans 11:1-10 </a:t>
            </a:r>
            <a:r>
              <a:rPr lang="en-US" dirty="0">
                <a:effectLst>
                  <a:outerShdw blurRad="38100" dist="38100" dir="2700000" algn="tl">
                    <a:srgbClr val="000000"/>
                  </a:outerShdw>
                </a:effectLst>
              </a:rPr>
              <a:t>– Not All Jews Are Rejected, God Has Saved His Elect from Among Them</a:t>
            </a:r>
          </a:p>
          <a:p>
            <a:pPr lvl="1"/>
            <a:r>
              <a:rPr lang="en-US" dirty="0">
                <a:solidFill>
                  <a:srgbClr val="FFFF99"/>
                </a:solidFill>
                <a:effectLst>
                  <a:outerShdw blurRad="38100" dist="38100" dir="2700000" algn="tl">
                    <a:srgbClr val="000000"/>
                  </a:outerShdw>
                </a:effectLst>
              </a:rPr>
              <a:t>Romans 11:11-24 </a:t>
            </a:r>
            <a:r>
              <a:rPr lang="en-US" dirty="0">
                <a:effectLst>
                  <a:outerShdw blurRad="38100" dist="38100" dir="2700000" algn="tl">
                    <a:srgbClr val="000000"/>
                  </a:outerShdw>
                </a:effectLst>
              </a:rPr>
              <a:t>– God's Rejection of Those Jews Who Had Rejected the Gospel Was not Final</a:t>
            </a:r>
          </a:p>
          <a:p>
            <a:pPr lvl="1"/>
            <a:r>
              <a:rPr lang="en-US" dirty="0">
                <a:solidFill>
                  <a:srgbClr val="FFFF99"/>
                </a:solidFill>
                <a:effectLst>
                  <a:outerShdw blurRad="38100" dist="38100" dir="2700000" algn="tl">
                    <a:srgbClr val="000000"/>
                  </a:outerShdw>
                </a:effectLst>
              </a:rPr>
              <a:t>Romans 11:25-32 </a:t>
            </a:r>
            <a:r>
              <a:rPr lang="en-US" dirty="0">
                <a:effectLst>
                  <a:outerShdw blurRad="38100" dist="38100" dir="2700000" algn="tl">
                    <a:srgbClr val="000000"/>
                  </a:outerShdw>
                </a:effectLst>
              </a:rPr>
              <a:t>– God Will Be Faithful to Save and Keep </a:t>
            </a:r>
            <a:r>
              <a:rPr lang="en-US" b="1" i="1" dirty="0">
                <a:effectLst>
                  <a:outerShdw blurRad="38100" dist="38100" dir="2700000" algn="tl">
                    <a:srgbClr val="000000"/>
                  </a:outerShdw>
                </a:effectLst>
              </a:rPr>
              <a:t>All</a:t>
            </a:r>
            <a:r>
              <a:rPr lang="en-US" dirty="0">
                <a:effectLst>
                  <a:outerShdw blurRad="38100" dist="38100" dir="2700000" algn="tl">
                    <a:srgbClr val="000000"/>
                  </a:outerShdw>
                </a:effectLst>
              </a:rPr>
              <a:t> of His Elect - Both Jews and Gentiles</a:t>
            </a:r>
          </a:p>
          <a:p>
            <a:pPr lvl="1"/>
            <a:r>
              <a:rPr lang="en-US" dirty="0">
                <a:solidFill>
                  <a:srgbClr val="FFFF99"/>
                </a:solidFill>
                <a:effectLst>
                  <a:outerShdw blurRad="38100" dist="38100" dir="2700000" algn="tl">
                    <a:srgbClr val="000000"/>
                  </a:outerShdw>
                </a:effectLst>
              </a:rPr>
              <a:t>Romans 11:33-36 </a:t>
            </a:r>
            <a:r>
              <a:rPr lang="en-US" dirty="0">
                <a:effectLst>
                  <a:outerShdw blurRad="38100" dist="38100" dir="2700000" algn="tl">
                    <a:srgbClr val="000000"/>
                  </a:outerShdw>
                </a:effectLst>
              </a:rPr>
              <a:t>– Paul Praises God for His Glory and Wisdom</a:t>
            </a:r>
          </a:p>
          <a:p>
            <a:r>
              <a:rPr lang="en-US" dirty="0">
                <a:effectLst>
                  <a:outerShdw blurRad="38100" dist="38100" dir="2700000" algn="tl">
                    <a:srgbClr val="000000"/>
                  </a:outerShdw>
                </a:effectLst>
              </a:rPr>
              <a:t>It is the presentation of the </a:t>
            </a:r>
            <a:r>
              <a:rPr lang="en-US" b="1" i="1" dirty="0">
                <a:effectLst>
                  <a:outerShdw blurRad="38100" dist="38100" dir="2700000" algn="tl">
                    <a:srgbClr val="000000"/>
                  </a:outerShdw>
                </a:effectLst>
              </a:rPr>
              <a:t>third</a:t>
            </a:r>
            <a:r>
              <a:rPr lang="en-US" dirty="0">
                <a:effectLst>
                  <a:outerShdw blurRad="38100" dist="38100" dir="2700000" algn="tl">
                    <a:srgbClr val="000000"/>
                  </a:outerShdw>
                </a:effectLst>
              </a:rPr>
              <a:t> thought where Paul cites </a:t>
            </a:r>
            <a:r>
              <a:rPr lang="en-US" dirty="0">
                <a:solidFill>
                  <a:srgbClr val="FFFF99"/>
                </a:solidFill>
                <a:effectLst>
                  <a:outerShdw blurRad="38100" dist="38100" dir="2700000" algn="tl">
                    <a:srgbClr val="000000"/>
                  </a:outerShdw>
                </a:effectLst>
              </a:rPr>
              <a:t>Isaiah 59:20</a:t>
            </a:r>
          </a:p>
        </p:txBody>
      </p:sp>
    </p:spTree>
    <p:extLst>
      <p:ext uri="{BB962C8B-B14F-4D97-AF65-F5344CB8AC3E}">
        <p14:creationId xmlns:p14="http://schemas.microsoft.com/office/powerpoint/2010/main" val="29838259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4BD0E45-49D7-D606-9A35-208F09FEFD7D}"/>
              </a:ext>
            </a:extLst>
          </p:cNvPr>
          <p:cNvSpPr txBox="1">
            <a:spLocks/>
          </p:cNvSpPr>
          <p:nvPr/>
        </p:nvSpPr>
        <p:spPr>
          <a:xfrm>
            <a:off x="199505" y="1072342"/>
            <a:ext cx="8682644" cy="5715000"/>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169863" lvl="0" algn="l">
              <a:spcBef>
                <a:spcPts val="750"/>
              </a:spcBef>
              <a:defRPr/>
            </a:pPr>
            <a:r>
              <a:rPr lang="en-US" sz="2200" b="0"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Having warned the Gentiles to not be arrogant towards those Jews who had, up to this point, rejected the gospel - Paul now reminds them that God has at one time bound </a:t>
            </a:r>
            <a:r>
              <a:rPr lang="en-US" sz="2200" i="1"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all</a:t>
            </a:r>
            <a:r>
              <a:rPr lang="en-US" sz="2200" b="0"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 of his elect people (both Jews and Gentiles) over to disobedience in order that He might mercy on them </a:t>
            </a:r>
            <a:r>
              <a:rPr lang="en-US" sz="2200" i="1"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all</a:t>
            </a:r>
            <a:r>
              <a:rPr lang="en-US" sz="2200" b="0"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a:t>
            </a:r>
          </a:p>
          <a:p>
            <a:pPr marL="169863" lvl="0" algn="l">
              <a:spcBef>
                <a:spcPts val="750"/>
              </a:spcBef>
              <a:defRPr/>
            </a:pPr>
            <a:endParaRPr lang="en-US" sz="2000" b="0"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marL="169863" lvl="0" algn="l">
              <a:spcBef>
                <a:spcPts val="750"/>
              </a:spcBef>
              <a:defRPr/>
            </a:pPr>
            <a:endParaRPr kumimoji="0" lang="en-US" sz="20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lang="en-US" sz="2000" b="0" i="1"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lvl="0" algn="l">
              <a:spcBef>
                <a:spcPts val="750"/>
              </a:spcBef>
              <a:defRPr/>
            </a:pPr>
            <a:endParaRPr lang="en-US" sz="2000" b="0"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5" name="Title 4">
            <a:extLst>
              <a:ext uri="{FF2B5EF4-FFF2-40B4-BE49-F238E27FC236}">
                <a16:creationId xmlns:a16="http://schemas.microsoft.com/office/drawing/2014/main" id="{6C74E9F5-7FB5-C83E-9A4B-9EC51FA11884}"/>
              </a:ext>
            </a:extLst>
          </p:cNvPr>
          <p:cNvSpPr>
            <a:spLocks noGrp="1"/>
          </p:cNvSpPr>
          <p:nvPr>
            <p:ph type="title"/>
          </p:nvPr>
        </p:nvSpPr>
        <p:spPr>
          <a:xfrm>
            <a:off x="0" y="0"/>
            <a:ext cx="9144000" cy="1072342"/>
          </a:xfrm>
        </p:spPr>
        <p:txBody>
          <a:bodyPr/>
          <a:lstStyle/>
          <a:p>
            <a:pPr algn="ctr"/>
            <a:r>
              <a:rPr lang="en-US" sz="3600" dirty="0">
                <a:solidFill>
                  <a:srgbClr val="FFFF99"/>
                </a:solidFill>
                <a:effectLst>
                  <a:outerShdw blurRad="38100" dist="38100" dir="2700000" algn="tl">
                    <a:srgbClr val="000000"/>
                  </a:outerShdw>
                </a:effectLst>
              </a:rPr>
              <a:t>Romans 11:25-32 - God Will Be Faithful to Save and Keep All of His Elect - Both Jews and Gentiles  </a:t>
            </a:r>
          </a:p>
        </p:txBody>
      </p:sp>
      <p:graphicFrame>
        <p:nvGraphicFramePr>
          <p:cNvPr id="10" name="Table 9">
            <a:extLst>
              <a:ext uri="{FF2B5EF4-FFF2-40B4-BE49-F238E27FC236}">
                <a16:creationId xmlns:a16="http://schemas.microsoft.com/office/drawing/2014/main" id="{7D7D0148-6864-A0F8-04CB-BD7E5BAC70CA}"/>
              </a:ext>
            </a:extLst>
          </p:cNvPr>
          <p:cNvGraphicFramePr>
            <a:graphicFrameLocks noGrp="1"/>
          </p:cNvGraphicFramePr>
          <p:nvPr>
            <p:extLst>
              <p:ext uri="{D42A27DB-BD31-4B8C-83A1-F6EECF244321}">
                <p14:modId xmlns:p14="http://schemas.microsoft.com/office/powerpoint/2010/main" val="3013311166"/>
              </p:ext>
            </p:extLst>
          </p:nvPr>
        </p:nvGraphicFramePr>
        <p:xfrm>
          <a:off x="199505" y="2464725"/>
          <a:ext cx="8682644" cy="4322618"/>
        </p:xfrm>
        <a:graphic>
          <a:graphicData uri="http://schemas.openxmlformats.org/drawingml/2006/table">
            <a:tbl>
              <a:tblPr firstRow="1" bandRow="1">
                <a:tableStyleId>{5C22544A-7EE6-4342-B048-85BDC9FD1C3A}</a:tableStyleId>
              </a:tblPr>
              <a:tblGrid>
                <a:gridCol w="939340">
                  <a:extLst>
                    <a:ext uri="{9D8B030D-6E8A-4147-A177-3AD203B41FA5}">
                      <a16:colId xmlns:a16="http://schemas.microsoft.com/office/drawing/2014/main" val="3414440643"/>
                    </a:ext>
                  </a:extLst>
                </a:gridCol>
                <a:gridCol w="7743304">
                  <a:extLst>
                    <a:ext uri="{9D8B030D-6E8A-4147-A177-3AD203B41FA5}">
                      <a16:colId xmlns:a16="http://schemas.microsoft.com/office/drawing/2014/main" val="712585497"/>
                    </a:ext>
                  </a:extLst>
                </a:gridCol>
              </a:tblGrid>
              <a:tr h="4322618">
                <a:tc>
                  <a:txBody>
                    <a:bodyPr/>
                    <a:lstStyle/>
                    <a:p>
                      <a:r>
                        <a:rPr lang="en-US" sz="2000" dirty="0">
                          <a:solidFill>
                            <a:srgbClr val="FFFF99"/>
                          </a:solidFill>
                        </a:rPr>
                        <a:t>11:25</a:t>
                      </a:r>
                    </a:p>
                  </a:txBody>
                  <a:tcPr>
                    <a:solidFill>
                      <a:schemeClr val="tx1"/>
                    </a:solidFill>
                  </a:tcPr>
                </a:tc>
                <a:tc>
                  <a:txBody>
                    <a:bodyPr/>
                    <a:lstStyle/>
                    <a:p>
                      <a:pPr lvl="0" algn="l">
                        <a:spcBef>
                          <a:spcPts val="750"/>
                        </a:spcBef>
                        <a:defRPr/>
                      </a:pP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Lest you be wise in your own sight, </a:t>
                      </a:r>
                    </a:p>
                    <a:p>
                      <a:pPr lvl="0" algn="l">
                        <a:spcBef>
                          <a:spcPts val="750"/>
                        </a:spcBef>
                        <a:defRPr/>
                      </a:pPr>
                      <a:r>
                        <a:rPr lang="en-US" sz="20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[in thinking that God has shown the </a:t>
                      </a:r>
                      <a:r>
                        <a:rPr lang="en-US" sz="2000" b="1" i="1"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Gentiles</a:t>
                      </a:r>
                    </a:p>
                    <a:p>
                      <a:pPr lvl="0" algn="l">
                        <a:spcBef>
                          <a:spcPts val="750"/>
                        </a:spcBef>
                        <a:defRPr/>
                      </a:pPr>
                      <a:r>
                        <a:rPr lang="en-US" sz="20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more favor than He has shown the </a:t>
                      </a:r>
                      <a:r>
                        <a:rPr lang="en-US" sz="2000" b="1" i="1"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Jews</a:t>
                      </a:r>
                      <a:r>
                        <a:rPr lang="en-US" sz="20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a:t>
                      </a:r>
                    </a:p>
                    <a:p>
                      <a:pPr lvl="0" algn="l">
                        <a:spcBef>
                          <a:spcPts val="750"/>
                        </a:spcBef>
                        <a:defRPr/>
                      </a:pP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I want you to understand this mystery, brothers: </a:t>
                      </a:r>
                    </a:p>
                    <a:p>
                      <a:pPr lvl="0" algn="l">
                        <a:spcBef>
                          <a:spcPts val="750"/>
                        </a:spcBef>
                        <a:defRPr/>
                      </a:pPr>
                      <a:r>
                        <a:rPr lang="en-US" sz="20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[A “mystery” is a truth which would not have been known if God had not revealed it] </a:t>
                      </a:r>
                    </a:p>
                    <a:p>
                      <a:pPr lvl="0" algn="l">
                        <a:spcBef>
                          <a:spcPts val="750"/>
                        </a:spcBef>
                        <a:defRPr/>
                      </a:pP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 partial hardening has </a:t>
                      </a:r>
                      <a:r>
                        <a:rPr lang="en-US" sz="20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rPr>
                        <a:t>[at the present time] </a:t>
                      </a:r>
                    </a:p>
                    <a:p>
                      <a:pPr lvl="0" algn="l">
                        <a:spcBef>
                          <a:spcPts val="750"/>
                        </a:spcBef>
                        <a:defRPr/>
                      </a:pP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come upon </a:t>
                      </a:r>
                      <a:r>
                        <a:rPr lang="en-US" sz="20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rPr>
                        <a:t>[the nation of] </a:t>
                      </a: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Israel, </a:t>
                      </a:r>
                    </a:p>
                    <a:p>
                      <a:pPr lvl="0" algn="l">
                        <a:spcBef>
                          <a:spcPts val="750"/>
                        </a:spcBef>
                        <a:defRPr/>
                      </a:pP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until the fullness of the Gentiles has come in.</a:t>
                      </a:r>
                    </a:p>
                  </a:txBody>
                  <a:tcPr>
                    <a:solidFill>
                      <a:schemeClr val="tx1"/>
                    </a:solidFill>
                  </a:tcPr>
                </a:tc>
                <a:extLst>
                  <a:ext uri="{0D108BD9-81ED-4DB2-BD59-A6C34878D82A}">
                    <a16:rowId xmlns:a16="http://schemas.microsoft.com/office/drawing/2014/main" val="2267709872"/>
                  </a:ext>
                </a:extLst>
              </a:tr>
            </a:tbl>
          </a:graphicData>
        </a:graphic>
      </p:graphicFrame>
    </p:spTree>
    <p:extLst>
      <p:ext uri="{BB962C8B-B14F-4D97-AF65-F5344CB8AC3E}">
        <p14:creationId xmlns:p14="http://schemas.microsoft.com/office/powerpoint/2010/main" val="22194227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4BD0E45-49D7-D606-9A35-208F09FEFD7D}"/>
              </a:ext>
            </a:extLst>
          </p:cNvPr>
          <p:cNvSpPr txBox="1">
            <a:spLocks/>
          </p:cNvSpPr>
          <p:nvPr/>
        </p:nvSpPr>
        <p:spPr>
          <a:xfrm>
            <a:off x="199505" y="1072342"/>
            <a:ext cx="8682644" cy="5715000"/>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169863" lvl="0" algn="l">
              <a:spcBef>
                <a:spcPts val="750"/>
              </a:spcBef>
              <a:defRPr/>
            </a:pPr>
            <a:r>
              <a:rPr lang="en-US" sz="2000" b="0"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Paul has already explained (vs. 11ff), the Gentiles are now being saved because the Jews </a:t>
            </a:r>
            <a:r>
              <a:rPr lang="en-US" sz="2000" i="1"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rejected</a:t>
            </a:r>
            <a:r>
              <a:rPr lang="en-US" sz="2000" b="0"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 the gospel and now, in turn, the Jews are being won out of </a:t>
            </a:r>
            <a:r>
              <a:rPr lang="en-US" sz="2000" i="1"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envy</a:t>
            </a:r>
            <a:r>
              <a:rPr lang="en-US" sz="2000" b="0"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 for what the Gentiles have in the gospel. And so it is through </a:t>
            </a:r>
            <a:r>
              <a:rPr lang="en-US" sz="2000" i="1"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this process </a:t>
            </a:r>
            <a:r>
              <a:rPr lang="en-US" sz="2000" b="0"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that God will continue to save </a:t>
            </a:r>
            <a:r>
              <a:rPr lang="en-US" sz="2000" i="1"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all</a:t>
            </a:r>
            <a:r>
              <a:rPr lang="en-US" sz="2000" b="0"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 of His elect (both Jews and Gentiles) i.e., true, spiritual Israel: </a:t>
            </a:r>
            <a:endParaRPr kumimoji="0" lang="en-US" sz="20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pitchFamily="34" charset="0"/>
              <a:ea typeface="Calibri" panose="020F0502020204030204" pitchFamily="34" charset="0"/>
              <a:cs typeface="Calibri" panose="020F0502020204030204" pitchFamily="34" charset="0"/>
            </a:endParaRPr>
          </a:p>
          <a:p>
            <a:pPr marL="169863" lvl="0" algn="l">
              <a:spcBef>
                <a:spcPts val="750"/>
              </a:spcBef>
              <a:defRPr/>
            </a:pPr>
            <a:endParaRPr lang="en-US" sz="2000" b="0"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marL="169863" lvl="0" algn="l">
              <a:spcBef>
                <a:spcPts val="750"/>
              </a:spcBef>
              <a:defRPr/>
            </a:pPr>
            <a:endParaRPr kumimoji="0" lang="en-US" sz="20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lang="en-US" sz="2000" b="0" i="1"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lvl="0" algn="l">
              <a:spcBef>
                <a:spcPts val="750"/>
              </a:spcBef>
              <a:defRPr/>
            </a:pPr>
            <a:endParaRPr lang="en-US" sz="2000" b="0"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5" name="Title 4">
            <a:extLst>
              <a:ext uri="{FF2B5EF4-FFF2-40B4-BE49-F238E27FC236}">
                <a16:creationId xmlns:a16="http://schemas.microsoft.com/office/drawing/2014/main" id="{6C74E9F5-7FB5-C83E-9A4B-9EC51FA11884}"/>
              </a:ext>
            </a:extLst>
          </p:cNvPr>
          <p:cNvSpPr>
            <a:spLocks noGrp="1"/>
          </p:cNvSpPr>
          <p:nvPr>
            <p:ph type="title"/>
          </p:nvPr>
        </p:nvSpPr>
        <p:spPr>
          <a:xfrm>
            <a:off x="0" y="0"/>
            <a:ext cx="9144000" cy="1072342"/>
          </a:xfrm>
        </p:spPr>
        <p:txBody>
          <a:bodyPr/>
          <a:lstStyle/>
          <a:p>
            <a:pPr algn="ctr"/>
            <a:r>
              <a:rPr lang="en-US" sz="3600" dirty="0">
                <a:solidFill>
                  <a:srgbClr val="FFFF99"/>
                </a:solidFill>
                <a:effectLst>
                  <a:outerShdw blurRad="38100" dist="38100" dir="2700000" algn="tl">
                    <a:srgbClr val="000000"/>
                  </a:outerShdw>
                </a:effectLst>
              </a:rPr>
              <a:t>Romans 11:25-32 - God Will Be Faithful to Save and Keep All of His Elect - Both Jews and Gentiles  </a:t>
            </a:r>
          </a:p>
        </p:txBody>
      </p:sp>
      <p:graphicFrame>
        <p:nvGraphicFramePr>
          <p:cNvPr id="10" name="Table 9">
            <a:extLst>
              <a:ext uri="{FF2B5EF4-FFF2-40B4-BE49-F238E27FC236}">
                <a16:creationId xmlns:a16="http://schemas.microsoft.com/office/drawing/2014/main" id="{7D7D0148-6864-A0F8-04CB-BD7E5BAC70CA}"/>
              </a:ext>
            </a:extLst>
          </p:cNvPr>
          <p:cNvGraphicFramePr>
            <a:graphicFrameLocks noGrp="1"/>
          </p:cNvGraphicFramePr>
          <p:nvPr>
            <p:extLst>
              <p:ext uri="{D42A27DB-BD31-4B8C-83A1-F6EECF244321}">
                <p14:modId xmlns:p14="http://schemas.microsoft.com/office/powerpoint/2010/main" val="212060552"/>
              </p:ext>
            </p:extLst>
          </p:nvPr>
        </p:nvGraphicFramePr>
        <p:xfrm>
          <a:off x="199505" y="2556163"/>
          <a:ext cx="8682644" cy="4231179"/>
        </p:xfrm>
        <a:graphic>
          <a:graphicData uri="http://schemas.openxmlformats.org/drawingml/2006/table">
            <a:tbl>
              <a:tblPr firstRow="1" bandRow="1">
                <a:tableStyleId>{5C22544A-7EE6-4342-B048-85BDC9FD1C3A}</a:tableStyleId>
              </a:tblPr>
              <a:tblGrid>
                <a:gridCol w="939340">
                  <a:extLst>
                    <a:ext uri="{9D8B030D-6E8A-4147-A177-3AD203B41FA5}">
                      <a16:colId xmlns:a16="http://schemas.microsoft.com/office/drawing/2014/main" val="3414440643"/>
                    </a:ext>
                  </a:extLst>
                </a:gridCol>
                <a:gridCol w="7743304">
                  <a:extLst>
                    <a:ext uri="{9D8B030D-6E8A-4147-A177-3AD203B41FA5}">
                      <a16:colId xmlns:a16="http://schemas.microsoft.com/office/drawing/2014/main" val="712585497"/>
                    </a:ext>
                  </a:extLst>
                </a:gridCol>
              </a:tblGrid>
              <a:tr h="4231179">
                <a:tc>
                  <a:txBody>
                    <a:bodyPr/>
                    <a:lstStyle/>
                    <a:p>
                      <a:r>
                        <a:rPr lang="en-US" sz="2000" dirty="0">
                          <a:solidFill>
                            <a:srgbClr val="FFFF99"/>
                          </a:solidFill>
                        </a:rPr>
                        <a:t>11:26</a:t>
                      </a:r>
                    </a:p>
                  </a:txBody>
                  <a:tcPr>
                    <a:solidFill>
                      <a:schemeClr val="tx1"/>
                    </a:solidFill>
                  </a:tcPr>
                </a:tc>
                <a:tc>
                  <a:txBody>
                    <a:bodyPr/>
                    <a:lstStyle/>
                    <a:p>
                      <a:pPr lvl="0" algn="l">
                        <a:spcBef>
                          <a:spcPts val="750"/>
                        </a:spcBef>
                        <a:defRPr/>
                      </a:pP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And in this way all </a:t>
                      </a:r>
                      <a:r>
                        <a:rPr lang="en-US" sz="20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rPr>
                        <a:t>[true, spiritual] </a:t>
                      </a: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Israel will be saved, </a:t>
                      </a:r>
                    </a:p>
                    <a:p>
                      <a:pPr lvl="0" algn="l">
                        <a:spcBef>
                          <a:spcPts val="750"/>
                        </a:spcBef>
                        <a:defRPr/>
                      </a:pPr>
                      <a:r>
                        <a:rPr lang="en-US" sz="20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[Paul now shows how it is that God saved true, spiritual Israel -  by sending His Son to take away the sins of His people as He promised He would do]:</a:t>
                      </a:r>
                    </a:p>
                    <a:p>
                      <a:pPr lvl="0" algn="l">
                        <a:spcBef>
                          <a:spcPts val="750"/>
                        </a:spcBef>
                        <a:defRPr/>
                      </a:pP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as </a:t>
                      </a:r>
                      <a:r>
                        <a:rPr lang="en-US" sz="2000" b="0" i="1" kern="1200"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cs typeface="+mn-cs"/>
                        </a:rPr>
                        <a:t>it is written, </a:t>
                      </a:r>
                    </a:p>
                    <a:p>
                      <a:pPr lvl="0" algn="l">
                        <a:spcBef>
                          <a:spcPts val="750"/>
                        </a:spcBef>
                        <a:defRPr/>
                      </a:pPr>
                      <a:r>
                        <a:rPr lang="en-US" sz="20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[Paul, then quotes Isaiah 59:20]:</a:t>
                      </a:r>
                    </a:p>
                    <a:p>
                      <a:pPr marL="0" marR="0" lvl="0" indent="0" algn="l" defTabSz="685800" rtl="0" eaLnBrk="1" fontAlgn="auto" latinLnBrk="0" hangingPunct="1">
                        <a:lnSpc>
                          <a:spcPct val="100000"/>
                        </a:lnSpc>
                        <a:spcBef>
                          <a:spcPts val="750"/>
                        </a:spcBef>
                        <a:spcAft>
                          <a:spcPts val="0"/>
                        </a:spcAft>
                        <a:buClrTx/>
                        <a:buSzTx/>
                        <a:buFontTx/>
                        <a:buNone/>
                        <a:tabLst/>
                        <a:defRPr/>
                      </a:pPr>
                      <a:r>
                        <a:rPr lang="en-US" sz="2000" b="0" i="1" kern="1200"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cs typeface="+mn-cs"/>
                        </a:rPr>
                        <a:t>“The Deliverer </a:t>
                      </a:r>
                      <a:r>
                        <a:rPr lang="en-US" sz="20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rPr>
                        <a:t>[Christ] </a:t>
                      </a:r>
                      <a:r>
                        <a:rPr lang="en-US" sz="2000" b="0" i="1" kern="1200"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cs typeface="+mn-cs"/>
                        </a:rPr>
                        <a:t>will come from Zion, </a:t>
                      </a:r>
                    </a:p>
                    <a:p>
                      <a:pPr lvl="0" algn="l">
                        <a:spcBef>
                          <a:spcPts val="750"/>
                        </a:spcBef>
                        <a:defRPr/>
                      </a:pPr>
                      <a:r>
                        <a:rPr lang="en-US" sz="20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[“Zion” here is probably a reference to the people of Israel whose center is Jerusalem, thus acknowledging that Christ, in His humanity, came from the Jewish people (cf., 9:5)] </a:t>
                      </a:r>
                    </a:p>
                    <a:p>
                      <a:pPr lvl="0" algn="l">
                        <a:spcBef>
                          <a:spcPts val="750"/>
                        </a:spcBef>
                        <a:defRPr/>
                      </a:pPr>
                      <a:r>
                        <a:rPr lang="en-US" sz="2000" b="0" i="1" kern="1200"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cs typeface="+mn-cs"/>
                        </a:rPr>
                        <a:t>he will banish ungodliness from Jacob</a:t>
                      </a:r>
                      <a:r>
                        <a:rPr lang="en-US" sz="2000" b="0" i="1" kern="1200"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cs typeface="+mn-cs"/>
                        </a:rPr>
                        <a:t>” [i.e., Israel, the people of God].;</a:t>
                      </a:r>
                    </a:p>
                  </a:txBody>
                  <a:tcPr>
                    <a:solidFill>
                      <a:schemeClr val="tx1"/>
                    </a:solidFill>
                  </a:tcPr>
                </a:tc>
                <a:extLst>
                  <a:ext uri="{0D108BD9-81ED-4DB2-BD59-A6C34878D82A}">
                    <a16:rowId xmlns:a16="http://schemas.microsoft.com/office/drawing/2014/main" val="2267709872"/>
                  </a:ext>
                </a:extLst>
              </a:tr>
            </a:tbl>
          </a:graphicData>
        </a:graphic>
      </p:graphicFrame>
    </p:spTree>
    <p:extLst>
      <p:ext uri="{BB962C8B-B14F-4D97-AF65-F5344CB8AC3E}">
        <p14:creationId xmlns:p14="http://schemas.microsoft.com/office/powerpoint/2010/main" val="153633060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4BD0E45-49D7-D606-9A35-208F09FEFD7D}"/>
              </a:ext>
            </a:extLst>
          </p:cNvPr>
          <p:cNvSpPr txBox="1">
            <a:spLocks/>
          </p:cNvSpPr>
          <p:nvPr/>
        </p:nvSpPr>
        <p:spPr>
          <a:xfrm>
            <a:off x="199505" y="1072342"/>
            <a:ext cx="8682644" cy="5715000"/>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endParaRPr lang="en-US" sz="20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spcBef>
                <a:spcPts val="750"/>
              </a:spcBef>
              <a:defRPr/>
            </a:pPr>
            <a:endParaRPr lang="en-US" sz="20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spcBef>
                <a:spcPts val="750"/>
              </a:spcBef>
              <a:defRPr/>
            </a:pPr>
            <a:endParaRPr lang="en-US" sz="20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spcBef>
                <a:spcPts val="750"/>
              </a:spcBef>
              <a:defRPr/>
            </a:pPr>
            <a:endParaRPr lang="en-US" sz="20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spcBef>
                <a:spcPts val="750"/>
              </a:spcBef>
              <a:defRPr/>
            </a:pPr>
            <a:endPar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spcBef>
                <a:spcPts val="750"/>
              </a:spcBef>
              <a:defRPr/>
            </a:pPr>
            <a:r>
              <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This reference to a divine covenant which is connected with the removal of sins is probably a reference to Jeremiah 31:33-34 – </a:t>
            </a:r>
            <a:r>
              <a:rPr lang="en-US" sz="2400" b="0"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“This is the </a:t>
            </a:r>
            <a:r>
              <a:rPr lang="en-US" sz="2400" b="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covenant</a:t>
            </a:r>
            <a:r>
              <a:rPr lang="en-US" sz="2400" b="0"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I will make </a:t>
            </a:r>
            <a:r>
              <a:rPr lang="en-US" sz="2400" b="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with</a:t>
            </a:r>
            <a:r>
              <a:rPr lang="en-US" sz="2400" b="0"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the house of </a:t>
            </a:r>
            <a:r>
              <a:rPr lang="en-US" sz="2400" b="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Israel</a:t>
            </a:r>
            <a:r>
              <a:rPr lang="en-US" sz="2400" b="0"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after that time,” declares the LORD. “I will put my law in their minds and write it on their hearts. I will be their God, and they will be my people. No longer will a man teach his neighbor, or a man his brother, saying, 'Know the LORD,' because they will all know me, from the least of them to the greatest,” declares the LORD. “For </a:t>
            </a:r>
            <a:r>
              <a:rPr lang="en-US" sz="2400" b="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 will </a:t>
            </a:r>
            <a:r>
              <a:rPr lang="en-US" sz="2400" b="0"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forgive their wickedness and will </a:t>
            </a:r>
            <a:r>
              <a:rPr lang="en-US" sz="2400" b="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remember their sins no more</a:t>
            </a:r>
            <a:r>
              <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cs typeface="Calibri" panose="020F0502020204030204" pitchFamily="34" charset="0"/>
              </a:rPr>
              <a:t>.</a:t>
            </a:r>
            <a:r>
              <a:rPr lang="en-US" sz="2400" b="0"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t>
            </a:r>
            <a:endPar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5" name="Title 4">
            <a:extLst>
              <a:ext uri="{FF2B5EF4-FFF2-40B4-BE49-F238E27FC236}">
                <a16:creationId xmlns:a16="http://schemas.microsoft.com/office/drawing/2014/main" id="{6C74E9F5-7FB5-C83E-9A4B-9EC51FA11884}"/>
              </a:ext>
            </a:extLst>
          </p:cNvPr>
          <p:cNvSpPr>
            <a:spLocks noGrp="1"/>
          </p:cNvSpPr>
          <p:nvPr>
            <p:ph type="title"/>
          </p:nvPr>
        </p:nvSpPr>
        <p:spPr>
          <a:xfrm>
            <a:off x="0" y="0"/>
            <a:ext cx="9144000" cy="1072342"/>
          </a:xfrm>
        </p:spPr>
        <p:txBody>
          <a:bodyPr/>
          <a:lstStyle/>
          <a:p>
            <a:pPr algn="ctr"/>
            <a:r>
              <a:rPr lang="en-US" sz="3600" dirty="0">
                <a:solidFill>
                  <a:srgbClr val="FFFF99"/>
                </a:solidFill>
                <a:effectLst>
                  <a:outerShdw blurRad="38100" dist="38100" dir="2700000" algn="tl">
                    <a:srgbClr val="000000"/>
                  </a:outerShdw>
                </a:effectLst>
              </a:rPr>
              <a:t>Romans 11:25-32 - God Will Be Faithful to Save and Keep All of His Elect - Both Jews and Gentiles  </a:t>
            </a:r>
          </a:p>
        </p:txBody>
      </p:sp>
      <p:graphicFrame>
        <p:nvGraphicFramePr>
          <p:cNvPr id="10" name="Table 9">
            <a:extLst>
              <a:ext uri="{FF2B5EF4-FFF2-40B4-BE49-F238E27FC236}">
                <a16:creationId xmlns:a16="http://schemas.microsoft.com/office/drawing/2014/main" id="{7D7D0148-6864-A0F8-04CB-BD7E5BAC70CA}"/>
              </a:ext>
            </a:extLst>
          </p:cNvPr>
          <p:cNvGraphicFramePr>
            <a:graphicFrameLocks noGrp="1"/>
          </p:cNvGraphicFramePr>
          <p:nvPr>
            <p:extLst>
              <p:ext uri="{D42A27DB-BD31-4B8C-83A1-F6EECF244321}">
                <p14:modId xmlns:p14="http://schemas.microsoft.com/office/powerpoint/2010/main" val="3940925413"/>
              </p:ext>
            </p:extLst>
          </p:nvPr>
        </p:nvGraphicFramePr>
        <p:xfrm>
          <a:off x="199505" y="1072342"/>
          <a:ext cx="8682644" cy="1391920"/>
        </p:xfrm>
        <a:graphic>
          <a:graphicData uri="http://schemas.openxmlformats.org/drawingml/2006/table">
            <a:tbl>
              <a:tblPr firstRow="1" bandRow="1">
                <a:tableStyleId>{5C22544A-7EE6-4342-B048-85BDC9FD1C3A}</a:tableStyleId>
              </a:tblPr>
              <a:tblGrid>
                <a:gridCol w="939340">
                  <a:extLst>
                    <a:ext uri="{9D8B030D-6E8A-4147-A177-3AD203B41FA5}">
                      <a16:colId xmlns:a16="http://schemas.microsoft.com/office/drawing/2014/main" val="3414440643"/>
                    </a:ext>
                  </a:extLst>
                </a:gridCol>
                <a:gridCol w="7743304">
                  <a:extLst>
                    <a:ext uri="{9D8B030D-6E8A-4147-A177-3AD203B41FA5}">
                      <a16:colId xmlns:a16="http://schemas.microsoft.com/office/drawing/2014/main" val="712585497"/>
                    </a:ext>
                  </a:extLst>
                </a:gridCol>
              </a:tblGrid>
              <a:tr h="1072342">
                <a:tc>
                  <a:txBody>
                    <a:bodyPr/>
                    <a:lstStyle/>
                    <a:p>
                      <a:r>
                        <a:rPr lang="en-US" sz="2400" dirty="0">
                          <a:solidFill>
                            <a:srgbClr val="FFFF99"/>
                          </a:solidFill>
                        </a:rPr>
                        <a:t>11:27</a:t>
                      </a:r>
                    </a:p>
                  </a:txBody>
                  <a:tcPr>
                    <a:solidFill>
                      <a:schemeClr val="tx1"/>
                    </a:solidFill>
                  </a:tcPr>
                </a:tc>
                <a:tc>
                  <a:txBody>
                    <a:bodyPr/>
                    <a:lstStyle/>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“and this will be my covenant with them </a:t>
                      </a: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when I take away their sins.” </a:t>
                      </a:r>
                    </a:p>
                    <a:p>
                      <a:pPr lvl="0" algn="l">
                        <a:spcBef>
                          <a:spcPts val="750"/>
                        </a:spcBef>
                        <a:defRPr/>
                      </a:pPr>
                      <a:endParaRPr lang="en-US" sz="24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txBody>
                  <a:tcPr>
                    <a:solidFill>
                      <a:schemeClr val="tx1"/>
                    </a:solidFill>
                  </a:tcPr>
                </a:tc>
                <a:extLst>
                  <a:ext uri="{0D108BD9-81ED-4DB2-BD59-A6C34878D82A}">
                    <a16:rowId xmlns:a16="http://schemas.microsoft.com/office/drawing/2014/main" val="2267709872"/>
                  </a:ext>
                </a:extLst>
              </a:tr>
            </a:tbl>
          </a:graphicData>
        </a:graphic>
      </p:graphicFrame>
    </p:spTree>
    <p:extLst>
      <p:ext uri="{BB962C8B-B14F-4D97-AF65-F5344CB8AC3E}">
        <p14:creationId xmlns:p14="http://schemas.microsoft.com/office/powerpoint/2010/main" val="34745477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xEl>
                                              <p:pRg st="5" end="5"/>
                                            </p:txEl>
                                          </p:spTgt>
                                        </p:tgtEl>
                                        <p:attrNameLst>
                                          <p:attrName>style.visibility</p:attrName>
                                        </p:attrNameLst>
                                      </p:cBhvr>
                                      <p:to>
                                        <p:strVal val="visible"/>
                                      </p:to>
                                    </p:set>
                                    <p:anim calcmode="lin" valueType="num">
                                      <p:cBhvr>
                                        <p:cTn id="7"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8" dur="500" fill="hold"/>
                                        <p:tgtEl>
                                          <p:spTgt spid="9">
                                            <p:txEl>
                                              <p:pRg st="5" end="5"/>
                                            </p:txEl>
                                          </p:spTgt>
                                        </p:tgtEl>
                                        <p:attrNameLst>
                                          <p:attrName>ppt_h</p:attrName>
                                        </p:attrNameLst>
                                      </p:cBhvr>
                                      <p:tavLst>
                                        <p:tav tm="0">
                                          <p:val>
                                            <p:fltVal val="0"/>
                                          </p:val>
                                        </p:tav>
                                        <p:tav tm="100000">
                                          <p:val>
                                            <p:strVal val="#ppt_h"/>
                                          </p:val>
                                        </p:tav>
                                      </p:tavLst>
                                    </p:anim>
                                    <p:animEffect transition="in" filter="fade">
                                      <p:cBhvr>
                                        <p:cTn id="9"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4BD0E45-49D7-D606-9A35-208F09FEFD7D}"/>
              </a:ext>
            </a:extLst>
          </p:cNvPr>
          <p:cNvSpPr txBox="1">
            <a:spLocks/>
          </p:cNvSpPr>
          <p:nvPr/>
        </p:nvSpPr>
        <p:spPr>
          <a:xfrm>
            <a:off x="199505" y="1072342"/>
            <a:ext cx="8682644" cy="5715000"/>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endParaRPr lang="en-US" sz="20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spcBef>
                <a:spcPts val="750"/>
              </a:spcBef>
              <a:defRPr/>
            </a:pPr>
            <a:endParaRPr lang="en-US" sz="20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spcBef>
                <a:spcPts val="750"/>
              </a:spcBef>
              <a:defRPr/>
            </a:pPr>
            <a:endParaRPr lang="en-US" sz="20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spcBef>
                <a:spcPts val="750"/>
              </a:spcBef>
              <a:defRPr/>
            </a:pPr>
            <a:endParaRPr lang="en-US" sz="20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spcBef>
                <a:spcPts val="750"/>
              </a:spcBef>
              <a:defRPr/>
            </a:pPr>
            <a:endParaRPr lang="en-US" sz="20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spcBef>
                <a:spcPts val="750"/>
              </a:spcBef>
              <a:defRPr/>
            </a:pPr>
            <a:endParaRPr lang="en-US" sz="20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spcBef>
                <a:spcPts val="750"/>
              </a:spcBef>
              <a:defRPr/>
            </a:pPr>
            <a:endParaRPr lang="en-US" sz="20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spcBef>
                <a:spcPts val="750"/>
              </a:spcBef>
              <a:defRPr/>
            </a:pPr>
            <a:endParaRPr lang="en-US" sz="20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spcBef>
                <a:spcPts val="750"/>
              </a:spcBef>
              <a:defRPr/>
            </a:pPr>
            <a:endParaRPr lang="en-US" sz="20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spcBef>
                <a:spcPts val="750"/>
              </a:spcBef>
              <a:defRPr/>
            </a:pPr>
            <a:endParaRPr lang="en-US" sz="20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spcBef>
                <a:spcPts val="750"/>
              </a:spcBef>
              <a:defRPr/>
            </a:pPr>
            <a:endParaRPr lang="en-US" sz="20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marL="855663" lvl="0" algn="l">
              <a:spcBef>
                <a:spcPts val="750"/>
              </a:spcBef>
              <a:defRPr/>
            </a:pPr>
            <a:r>
              <a:rPr lang="en-US" sz="26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Thus, Paul answers again the question that he asks and answers in verse 11a: “Did the Jews stumble so as to fall beyond recovery? Not at all!” </a:t>
            </a:r>
          </a:p>
        </p:txBody>
      </p:sp>
      <p:sp>
        <p:nvSpPr>
          <p:cNvPr id="5" name="Title 4">
            <a:extLst>
              <a:ext uri="{FF2B5EF4-FFF2-40B4-BE49-F238E27FC236}">
                <a16:creationId xmlns:a16="http://schemas.microsoft.com/office/drawing/2014/main" id="{6C74E9F5-7FB5-C83E-9A4B-9EC51FA11884}"/>
              </a:ext>
            </a:extLst>
          </p:cNvPr>
          <p:cNvSpPr>
            <a:spLocks noGrp="1"/>
          </p:cNvSpPr>
          <p:nvPr>
            <p:ph type="title"/>
          </p:nvPr>
        </p:nvSpPr>
        <p:spPr>
          <a:xfrm>
            <a:off x="0" y="0"/>
            <a:ext cx="9144000" cy="1072342"/>
          </a:xfrm>
        </p:spPr>
        <p:txBody>
          <a:bodyPr/>
          <a:lstStyle/>
          <a:p>
            <a:pPr algn="ctr"/>
            <a:r>
              <a:rPr lang="en-US" sz="3600" dirty="0">
                <a:solidFill>
                  <a:srgbClr val="FFFF99"/>
                </a:solidFill>
                <a:effectLst>
                  <a:outerShdw blurRad="38100" dist="38100" dir="2700000" algn="tl">
                    <a:srgbClr val="000000"/>
                  </a:outerShdw>
                </a:effectLst>
              </a:rPr>
              <a:t>Romans 11:25-32 - God Will Be Faithful to Save and Keep All of His Elect - Both Jews and Gentiles  </a:t>
            </a:r>
          </a:p>
        </p:txBody>
      </p:sp>
      <p:graphicFrame>
        <p:nvGraphicFramePr>
          <p:cNvPr id="10" name="Table 9">
            <a:extLst>
              <a:ext uri="{FF2B5EF4-FFF2-40B4-BE49-F238E27FC236}">
                <a16:creationId xmlns:a16="http://schemas.microsoft.com/office/drawing/2014/main" id="{7D7D0148-6864-A0F8-04CB-BD7E5BAC70CA}"/>
              </a:ext>
            </a:extLst>
          </p:cNvPr>
          <p:cNvGraphicFramePr>
            <a:graphicFrameLocks noGrp="1"/>
          </p:cNvGraphicFramePr>
          <p:nvPr>
            <p:extLst>
              <p:ext uri="{D42A27DB-BD31-4B8C-83A1-F6EECF244321}">
                <p14:modId xmlns:p14="http://schemas.microsoft.com/office/powerpoint/2010/main" val="2079032337"/>
              </p:ext>
            </p:extLst>
          </p:nvPr>
        </p:nvGraphicFramePr>
        <p:xfrm>
          <a:off x="199505" y="1072342"/>
          <a:ext cx="8682644" cy="3765664"/>
        </p:xfrm>
        <a:graphic>
          <a:graphicData uri="http://schemas.openxmlformats.org/drawingml/2006/table">
            <a:tbl>
              <a:tblPr firstRow="1" bandRow="1">
                <a:tableStyleId>{5C22544A-7EE6-4342-B048-85BDC9FD1C3A}</a:tableStyleId>
              </a:tblPr>
              <a:tblGrid>
                <a:gridCol w="939340">
                  <a:extLst>
                    <a:ext uri="{9D8B030D-6E8A-4147-A177-3AD203B41FA5}">
                      <a16:colId xmlns:a16="http://schemas.microsoft.com/office/drawing/2014/main" val="3414440643"/>
                    </a:ext>
                  </a:extLst>
                </a:gridCol>
                <a:gridCol w="7743304">
                  <a:extLst>
                    <a:ext uri="{9D8B030D-6E8A-4147-A177-3AD203B41FA5}">
                      <a16:colId xmlns:a16="http://schemas.microsoft.com/office/drawing/2014/main" val="712585497"/>
                    </a:ext>
                  </a:extLst>
                </a:gridCol>
              </a:tblGrid>
              <a:tr h="3765664">
                <a:tc>
                  <a:txBody>
                    <a:bodyPr/>
                    <a:lstStyle/>
                    <a:p>
                      <a:r>
                        <a:rPr lang="en-US" sz="2400" dirty="0">
                          <a:solidFill>
                            <a:srgbClr val="FFFF99"/>
                          </a:solidFill>
                        </a:rPr>
                        <a:t>11:28</a:t>
                      </a:r>
                    </a:p>
                  </a:txBody>
                  <a:tcPr>
                    <a:solidFill>
                      <a:schemeClr val="tx1"/>
                    </a:solidFill>
                  </a:tcPr>
                </a:tc>
                <a:tc>
                  <a:txBody>
                    <a:bodyPr/>
                    <a:lstStyle/>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As regards the gospel, </a:t>
                      </a: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they </a:t>
                      </a:r>
                      <a:r>
                        <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rPr>
                        <a:t>[elect Jews who have temporarily experienced</a:t>
                      </a:r>
                    </a:p>
                    <a:p>
                      <a:pPr lvl="0" algn="l">
                        <a:spcBef>
                          <a:spcPts val="750"/>
                        </a:spcBef>
                        <a:defRPr/>
                      </a:pPr>
                      <a:r>
                        <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rPr>
                        <a:t>a hardening from God] </a:t>
                      </a:r>
                      <a:endPar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are enemies of God for your </a:t>
                      </a:r>
                      <a:r>
                        <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rPr>
                        <a:t>[i.e., you Gentiles ] </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sake. </a:t>
                      </a: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But as regards </a:t>
                      </a:r>
                      <a:r>
                        <a:rPr lang="en-US" sz="2400" b="0" i="1" kern="1200"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cs typeface="+mn-cs"/>
                        </a:rPr>
                        <a:t>[God's] </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election, </a:t>
                      </a: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they </a:t>
                      </a:r>
                      <a:r>
                        <a:rPr lang="en-US" sz="2400" b="0" i="1" kern="1200"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cs typeface="+mn-cs"/>
                        </a:rPr>
                        <a:t>[these elect Jews] </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are beloved </a:t>
                      </a:r>
                      <a:r>
                        <a:rPr lang="en-US" sz="2400" b="0" i="1" kern="1200"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cs typeface="+mn-cs"/>
                        </a:rPr>
                        <a:t>[by God] </a:t>
                      </a:r>
                      <a:endPar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for the sake of their forefathers </a:t>
                      </a:r>
                      <a:r>
                        <a:rPr lang="en-US" sz="2400" b="0" i="1" kern="1200"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cs typeface="+mn-cs"/>
                        </a:rPr>
                        <a:t>[Abraham, Isaac, and Jacob]</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t>
                      </a:r>
                      <a:r>
                        <a:rPr lang="en-US" sz="2400" b="0" i="1" kern="1200"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cs typeface="+mn-cs"/>
                        </a:rPr>
                        <a:t> </a:t>
                      </a:r>
                    </a:p>
                  </a:txBody>
                  <a:tcPr>
                    <a:solidFill>
                      <a:schemeClr val="tx1"/>
                    </a:solidFill>
                  </a:tcPr>
                </a:tc>
                <a:extLst>
                  <a:ext uri="{0D108BD9-81ED-4DB2-BD59-A6C34878D82A}">
                    <a16:rowId xmlns:a16="http://schemas.microsoft.com/office/drawing/2014/main" val="2267709872"/>
                  </a:ext>
                </a:extLst>
              </a:tr>
            </a:tbl>
          </a:graphicData>
        </a:graphic>
      </p:graphicFrame>
    </p:spTree>
    <p:extLst>
      <p:ext uri="{BB962C8B-B14F-4D97-AF65-F5344CB8AC3E}">
        <p14:creationId xmlns:p14="http://schemas.microsoft.com/office/powerpoint/2010/main" val="66426199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xEl>
                                              <p:pRg st="11" end="11"/>
                                            </p:txEl>
                                          </p:spTgt>
                                        </p:tgtEl>
                                        <p:attrNameLst>
                                          <p:attrName>style.visibility</p:attrName>
                                        </p:attrNameLst>
                                      </p:cBhvr>
                                      <p:to>
                                        <p:strVal val="visible"/>
                                      </p:to>
                                    </p:set>
                                    <p:anim calcmode="lin" valueType="num">
                                      <p:cBhvr>
                                        <p:cTn id="7" dur="500" fill="hold"/>
                                        <p:tgtEl>
                                          <p:spTgt spid="9">
                                            <p:txEl>
                                              <p:pRg st="11" end="11"/>
                                            </p:txEl>
                                          </p:spTgt>
                                        </p:tgtEl>
                                        <p:attrNameLst>
                                          <p:attrName>ppt_w</p:attrName>
                                        </p:attrNameLst>
                                      </p:cBhvr>
                                      <p:tavLst>
                                        <p:tav tm="0">
                                          <p:val>
                                            <p:fltVal val="0"/>
                                          </p:val>
                                        </p:tav>
                                        <p:tav tm="100000">
                                          <p:val>
                                            <p:strVal val="#ppt_w"/>
                                          </p:val>
                                        </p:tav>
                                      </p:tavLst>
                                    </p:anim>
                                    <p:anim calcmode="lin" valueType="num">
                                      <p:cBhvr>
                                        <p:cTn id="8" dur="500" fill="hold"/>
                                        <p:tgtEl>
                                          <p:spTgt spid="9">
                                            <p:txEl>
                                              <p:pRg st="11" end="11"/>
                                            </p:txEl>
                                          </p:spTgt>
                                        </p:tgtEl>
                                        <p:attrNameLst>
                                          <p:attrName>ppt_h</p:attrName>
                                        </p:attrNameLst>
                                      </p:cBhvr>
                                      <p:tavLst>
                                        <p:tav tm="0">
                                          <p:val>
                                            <p:fltVal val="0"/>
                                          </p:val>
                                        </p:tav>
                                        <p:tav tm="100000">
                                          <p:val>
                                            <p:strVal val="#ppt_h"/>
                                          </p:val>
                                        </p:tav>
                                      </p:tavLst>
                                    </p:anim>
                                    <p:animEffect transition="in" filter="fade">
                                      <p:cBhvr>
                                        <p:cTn id="9" dur="500"/>
                                        <p:tgtEl>
                                          <p:spTgt spid="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4BD0E45-49D7-D606-9A35-208F09FEFD7D}"/>
              </a:ext>
            </a:extLst>
          </p:cNvPr>
          <p:cNvSpPr txBox="1">
            <a:spLocks/>
          </p:cNvSpPr>
          <p:nvPr/>
        </p:nvSpPr>
        <p:spPr>
          <a:xfrm>
            <a:off x="199505" y="1072342"/>
            <a:ext cx="8682644" cy="5715000"/>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endPar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spcBef>
                <a:spcPts val="750"/>
              </a:spcBef>
              <a:defRPr/>
            </a:pPr>
            <a:endPar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spcBef>
                <a:spcPts val="750"/>
              </a:spcBef>
              <a:defRPr/>
            </a:pPr>
            <a:endPar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spcBef>
                <a:spcPts val="750"/>
              </a:spcBef>
              <a:defRPr/>
            </a:pPr>
            <a:endPar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spcBef>
                <a:spcPts val="750"/>
              </a:spcBef>
              <a:defRPr/>
            </a:pPr>
            <a:endPar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spcBef>
                <a:spcPts val="750"/>
              </a:spcBef>
              <a:defRPr/>
            </a:pPr>
            <a:endPar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spcBef>
                <a:spcPts val="750"/>
              </a:spcBef>
              <a:defRPr/>
            </a:pPr>
            <a:endPar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spcBef>
                <a:spcPts val="750"/>
              </a:spcBef>
              <a:defRPr/>
            </a:pPr>
            <a:endPar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marL="1030288" lvl="0" algn="l">
              <a:spcBef>
                <a:spcPts val="750"/>
              </a:spcBef>
              <a:defRPr/>
            </a:pPr>
            <a:r>
              <a:rPr lang="en-US" sz="28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In other words, God's sovereign choice in election and subsequent salvation will never be retracted - God is faithful to save and to keep every last one of His chosen people, Jew and Gentile alike</a:t>
            </a:r>
          </a:p>
        </p:txBody>
      </p:sp>
      <p:sp>
        <p:nvSpPr>
          <p:cNvPr id="5" name="Title 4">
            <a:extLst>
              <a:ext uri="{FF2B5EF4-FFF2-40B4-BE49-F238E27FC236}">
                <a16:creationId xmlns:a16="http://schemas.microsoft.com/office/drawing/2014/main" id="{6C74E9F5-7FB5-C83E-9A4B-9EC51FA11884}"/>
              </a:ext>
            </a:extLst>
          </p:cNvPr>
          <p:cNvSpPr>
            <a:spLocks noGrp="1"/>
          </p:cNvSpPr>
          <p:nvPr>
            <p:ph type="title"/>
          </p:nvPr>
        </p:nvSpPr>
        <p:spPr>
          <a:xfrm>
            <a:off x="0" y="0"/>
            <a:ext cx="9144000" cy="1072342"/>
          </a:xfrm>
        </p:spPr>
        <p:txBody>
          <a:bodyPr/>
          <a:lstStyle/>
          <a:p>
            <a:pPr algn="ctr"/>
            <a:r>
              <a:rPr lang="en-US" sz="3600" dirty="0">
                <a:solidFill>
                  <a:srgbClr val="FFFF99"/>
                </a:solidFill>
                <a:effectLst>
                  <a:outerShdw blurRad="38100" dist="38100" dir="2700000" algn="tl">
                    <a:srgbClr val="000000"/>
                  </a:outerShdw>
                </a:effectLst>
              </a:rPr>
              <a:t>Romans 11:25-32 - God Will Be Faithful to Save and Keep All of His Elect - Both Jews and Gentiles  </a:t>
            </a:r>
          </a:p>
        </p:txBody>
      </p:sp>
      <p:graphicFrame>
        <p:nvGraphicFramePr>
          <p:cNvPr id="10" name="Table 9">
            <a:extLst>
              <a:ext uri="{FF2B5EF4-FFF2-40B4-BE49-F238E27FC236}">
                <a16:creationId xmlns:a16="http://schemas.microsoft.com/office/drawing/2014/main" id="{7D7D0148-6864-A0F8-04CB-BD7E5BAC70CA}"/>
              </a:ext>
            </a:extLst>
          </p:cNvPr>
          <p:cNvGraphicFramePr>
            <a:graphicFrameLocks noGrp="1"/>
          </p:cNvGraphicFramePr>
          <p:nvPr>
            <p:extLst>
              <p:ext uri="{D42A27DB-BD31-4B8C-83A1-F6EECF244321}">
                <p14:modId xmlns:p14="http://schemas.microsoft.com/office/powerpoint/2010/main" val="1543453589"/>
              </p:ext>
            </p:extLst>
          </p:nvPr>
        </p:nvGraphicFramePr>
        <p:xfrm>
          <a:off x="199505" y="1072342"/>
          <a:ext cx="8682644" cy="3281680"/>
        </p:xfrm>
        <a:graphic>
          <a:graphicData uri="http://schemas.openxmlformats.org/drawingml/2006/table">
            <a:tbl>
              <a:tblPr firstRow="1" bandRow="1">
                <a:tableStyleId>{5C22544A-7EE6-4342-B048-85BDC9FD1C3A}</a:tableStyleId>
              </a:tblPr>
              <a:tblGrid>
                <a:gridCol w="1109750">
                  <a:extLst>
                    <a:ext uri="{9D8B030D-6E8A-4147-A177-3AD203B41FA5}">
                      <a16:colId xmlns:a16="http://schemas.microsoft.com/office/drawing/2014/main" val="3414440643"/>
                    </a:ext>
                  </a:extLst>
                </a:gridCol>
                <a:gridCol w="7572894">
                  <a:extLst>
                    <a:ext uri="{9D8B030D-6E8A-4147-A177-3AD203B41FA5}">
                      <a16:colId xmlns:a16="http://schemas.microsoft.com/office/drawing/2014/main" val="712585497"/>
                    </a:ext>
                  </a:extLst>
                </a:gridCol>
              </a:tblGrid>
              <a:tr h="2568632">
                <a:tc>
                  <a:txBody>
                    <a:bodyPr/>
                    <a:lstStyle/>
                    <a:p>
                      <a:r>
                        <a:rPr lang="en-US" sz="2800" dirty="0">
                          <a:solidFill>
                            <a:srgbClr val="FFFF99"/>
                          </a:solidFill>
                        </a:rPr>
                        <a:t>11:29</a:t>
                      </a:r>
                    </a:p>
                  </a:txBody>
                  <a:tcPr>
                    <a:solidFill>
                      <a:schemeClr val="tx1"/>
                    </a:solidFill>
                  </a:tcPr>
                </a:tc>
                <a:tc>
                  <a:txBody>
                    <a:bodyPr/>
                    <a:lstStyle/>
                    <a:p>
                      <a:pPr lvl="0" algn="l">
                        <a:spcBef>
                          <a:spcPts val="750"/>
                        </a:spcBef>
                        <a:defRPr/>
                      </a:pPr>
                      <a:r>
                        <a:rPr lang="en-US" sz="28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For the gifts </a:t>
                      </a:r>
                      <a:r>
                        <a:rPr lang="en-US" sz="28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rPr>
                        <a:t>[in this context, this would seem to be gifts that accompany salvation, such as faith, or perhaps gifts given to believers by the Holy Spirit at salvation]  </a:t>
                      </a:r>
                      <a:endParaRPr lang="en-US" sz="28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lvl="0" algn="l">
                        <a:spcBef>
                          <a:spcPts val="750"/>
                        </a:spcBef>
                        <a:defRPr/>
                      </a:pPr>
                      <a:r>
                        <a:rPr lang="en-US" sz="28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and the calling of God </a:t>
                      </a:r>
                      <a:r>
                        <a:rPr lang="en-US" sz="2800" b="0" i="1" kern="1200"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cs typeface="+mn-cs"/>
                        </a:rPr>
                        <a:t>[inward spiritual call to salvation, cf., 1:6,7; 8:28,30; 9:24]</a:t>
                      </a:r>
                    </a:p>
                    <a:p>
                      <a:pPr lvl="0" algn="l">
                        <a:spcBef>
                          <a:spcPts val="750"/>
                        </a:spcBef>
                        <a:defRPr/>
                      </a:pPr>
                      <a:r>
                        <a:rPr lang="en-US" sz="28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are irrevocable.</a:t>
                      </a:r>
                    </a:p>
                  </a:txBody>
                  <a:tcPr>
                    <a:solidFill>
                      <a:schemeClr val="tx1"/>
                    </a:solidFill>
                  </a:tcPr>
                </a:tc>
                <a:extLst>
                  <a:ext uri="{0D108BD9-81ED-4DB2-BD59-A6C34878D82A}">
                    <a16:rowId xmlns:a16="http://schemas.microsoft.com/office/drawing/2014/main" val="2267709872"/>
                  </a:ext>
                </a:extLst>
              </a:tr>
            </a:tbl>
          </a:graphicData>
        </a:graphic>
      </p:graphicFrame>
    </p:spTree>
    <p:extLst>
      <p:ext uri="{BB962C8B-B14F-4D97-AF65-F5344CB8AC3E}">
        <p14:creationId xmlns:p14="http://schemas.microsoft.com/office/powerpoint/2010/main" val="286694947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xEl>
                                              <p:pRg st="8" end="8"/>
                                            </p:txEl>
                                          </p:spTgt>
                                        </p:tgtEl>
                                        <p:attrNameLst>
                                          <p:attrName>style.visibility</p:attrName>
                                        </p:attrNameLst>
                                      </p:cBhvr>
                                      <p:to>
                                        <p:strVal val="visible"/>
                                      </p:to>
                                    </p:set>
                                    <p:anim calcmode="lin" valueType="num">
                                      <p:cBhvr>
                                        <p:cTn id="7" dur="500" fill="hold"/>
                                        <p:tgtEl>
                                          <p:spTgt spid="9">
                                            <p:txEl>
                                              <p:pRg st="8" end="8"/>
                                            </p:txEl>
                                          </p:spTgt>
                                        </p:tgtEl>
                                        <p:attrNameLst>
                                          <p:attrName>ppt_w</p:attrName>
                                        </p:attrNameLst>
                                      </p:cBhvr>
                                      <p:tavLst>
                                        <p:tav tm="0">
                                          <p:val>
                                            <p:fltVal val="0"/>
                                          </p:val>
                                        </p:tav>
                                        <p:tav tm="100000">
                                          <p:val>
                                            <p:strVal val="#ppt_w"/>
                                          </p:val>
                                        </p:tav>
                                      </p:tavLst>
                                    </p:anim>
                                    <p:anim calcmode="lin" valueType="num">
                                      <p:cBhvr>
                                        <p:cTn id="8" dur="500" fill="hold"/>
                                        <p:tgtEl>
                                          <p:spTgt spid="9">
                                            <p:txEl>
                                              <p:pRg st="8" end="8"/>
                                            </p:txEl>
                                          </p:spTgt>
                                        </p:tgtEl>
                                        <p:attrNameLst>
                                          <p:attrName>ppt_h</p:attrName>
                                        </p:attrNameLst>
                                      </p:cBhvr>
                                      <p:tavLst>
                                        <p:tav tm="0">
                                          <p:val>
                                            <p:fltVal val="0"/>
                                          </p:val>
                                        </p:tav>
                                        <p:tav tm="100000">
                                          <p:val>
                                            <p:strVal val="#ppt_h"/>
                                          </p:val>
                                        </p:tav>
                                      </p:tavLst>
                                    </p:anim>
                                    <p:animEffect transition="in" filter="fade">
                                      <p:cBhvr>
                                        <p:cTn id="9"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4BD0E45-49D7-D606-9A35-208F09FEFD7D}"/>
              </a:ext>
            </a:extLst>
          </p:cNvPr>
          <p:cNvSpPr txBox="1">
            <a:spLocks/>
          </p:cNvSpPr>
          <p:nvPr/>
        </p:nvSpPr>
        <p:spPr>
          <a:xfrm>
            <a:off x="199505" y="1072342"/>
            <a:ext cx="8682644" cy="5715000"/>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169863" lvl="0" algn="l">
              <a:spcBef>
                <a:spcPts val="750"/>
              </a:spcBef>
              <a:defRPr/>
            </a:pPr>
            <a:endParaRPr lang="en-US" sz="2000" b="0"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marL="169863" lvl="0" algn="l">
              <a:spcBef>
                <a:spcPts val="750"/>
              </a:spcBef>
              <a:defRPr/>
            </a:pPr>
            <a:endParaRPr kumimoji="0" lang="en-US" sz="20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lang="en-US" sz="2000" b="0" i="1"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lvl="0" algn="l">
              <a:spcBef>
                <a:spcPts val="750"/>
              </a:spcBef>
              <a:defRPr/>
            </a:pPr>
            <a:endParaRPr lang="en-US" sz="2000" b="0"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5" name="Title 4">
            <a:extLst>
              <a:ext uri="{FF2B5EF4-FFF2-40B4-BE49-F238E27FC236}">
                <a16:creationId xmlns:a16="http://schemas.microsoft.com/office/drawing/2014/main" id="{6C74E9F5-7FB5-C83E-9A4B-9EC51FA11884}"/>
              </a:ext>
            </a:extLst>
          </p:cNvPr>
          <p:cNvSpPr>
            <a:spLocks noGrp="1"/>
          </p:cNvSpPr>
          <p:nvPr>
            <p:ph type="title"/>
          </p:nvPr>
        </p:nvSpPr>
        <p:spPr>
          <a:xfrm>
            <a:off x="0" y="0"/>
            <a:ext cx="9144000" cy="1072342"/>
          </a:xfrm>
        </p:spPr>
        <p:txBody>
          <a:bodyPr/>
          <a:lstStyle/>
          <a:p>
            <a:pPr algn="ctr"/>
            <a:r>
              <a:rPr lang="en-US" sz="3600" dirty="0">
                <a:solidFill>
                  <a:srgbClr val="FFFF99"/>
                </a:solidFill>
                <a:effectLst>
                  <a:outerShdw blurRad="38100" dist="38100" dir="2700000" algn="tl">
                    <a:srgbClr val="000000"/>
                  </a:outerShdw>
                </a:effectLst>
              </a:rPr>
              <a:t>Romans 11:25-32 - God Will Be Faithful to Save and Keep All of His Elect - Both Jews and Gentiles  </a:t>
            </a:r>
          </a:p>
        </p:txBody>
      </p:sp>
      <p:graphicFrame>
        <p:nvGraphicFramePr>
          <p:cNvPr id="10" name="Table 9">
            <a:extLst>
              <a:ext uri="{FF2B5EF4-FFF2-40B4-BE49-F238E27FC236}">
                <a16:creationId xmlns:a16="http://schemas.microsoft.com/office/drawing/2014/main" id="{7D7D0148-6864-A0F8-04CB-BD7E5BAC70CA}"/>
              </a:ext>
            </a:extLst>
          </p:cNvPr>
          <p:cNvGraphicFramePr>
            <a:graphicFrameLocks noGrp="1"/>
          </p:cNvGraphicFramePr>
          <p:nvPr>
            <p:extLst>
              <p:ext uri="{D42A27DB-BD31-4B8C-83A1-F6EECF244321}">
                <p14:modId xmlns:p14="http://schemas.microsoft.com/office/powerpoint/2010/main" val="1098137808"/>
              </p:ext>
            </p:extLst>
          </p:nvPr>
        </p:nvGraphicFramePr>
        <p:xfrm>
          <a:off x="199505" y="1072342"/>
          <a:ext cx="8682644" cy="2286000"/>
        </p:xfrm>
        <a:graphic>
          <a:graphicData uri="http://schemas.openxmlformats.org/drawingml/2006/table">
            <a:tbl>
              <a:tblPr firstRow="1" bandRow="1">
                <a:tableStyleId>{5C22544A-7EE6-4342-B048-85BDC9FD1C3A}</a:tableStyleId>
              </a:tblPr>
              <a:tblGrid>
                <a:gridCol w="939340">
                  <a:extLst>
                    <a:ext uri="{9D8B030D-6E8A-4147-A177-3AD203B41FA5}">
                      <a16:colId xmlns:a16="http://schemas.microsoft.com/office/drawing/2014/main" val="3414440643"/>
                    </a:ext>
                  </a:extLst>
                </a:gridCol>
                <a:gridCol w="7743304">
                  <a:extLst>
                    <a:ext uri="{9D8B030D-6E8A-4147-A177-3AD203B41FA5}">
                      <a16:colId xmlns:a16="http://schemas.microsoft.com/office/drawing/2014/main" val="712585497"/>
                    </a:ext>
                  </a:extLst>
                </a:gridCol>
              </a:tblGrid>
              <a:tr h="1828800">
                <a:tc>
                  <a:txBody>
                    <a:bodyPr/>
                    <a:lstStyle/>
                    <a:p>
                      <a:r>
                        <a:rPr lang="en-US" sz="2400" dirty="0">
                          <a:solidFill>
                            <a:srgbClr val="FFFF99"/>
                          </a:solidFill>
                        </a:rPr>
                        <a:t>11:30</a:t>
                      </a:r>
                    </a:p>
                    <a:p>
                      <a:endParaRPr lang="en-US" sz="2400" dirty="0">
                        <a:solidFill>
                          <a:srgbClr val="FFFF99"/>
                        </a:solidFill>
                      </a:endParaRPr>
                    </a:p>
                    <a:p>
                      <a:endParaRPr lang="en-US" sz="2400" dirty="0">
                        <a:solidFill>
                          <a:srgbClr val="FFFF99"/>
                        </a:solidFill>
                      </a:endParaRPr>
                    </a:p>
                    <a:p>
                      <a:endParaRPr lang="en-US" sz="2400" dirty="0">
                        <a:solidFill>
                          <a:srgbClr val="FFFF99"/>
                        </a:solidFill>
                      </a:endParaRPr>
                    </a:p>
                    <a:p>
                      <a:endParaRPr lang="en-US" sz="2400" dirty="0">
                        <a:solidFill>
                          <a:srgbClr val="FFFF99"/>
                        </a:solidFill>
                      </a:endParaRPr>
                    </a:p>
                    <a:p>
                      <a:endParaRPr lang="en-US" sz="2400" dirty="0">
                        <a:solidFill>
                          <a:srgbClr val="FFFF99"/>
                        </a:solidFill>
                      </a:endParaRPr>
                    </a:p>
                  </a:txBody>
                  <a:tcPr>
                    <a:solidFill>
                      <a:schemeClr val="tx1"/>
                    </a:solidFill>
                  </a:tcPr>
                </a:tc>
                <a:tc>
                  <a:txBody>
                    <a:bodyPr/>
                    <a:lstStyle/>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For just as you </a:t>
                      </a:r>
                      <a:r>
                        <a:rPr lang="en-US" sz="2400" b="0" i="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rPr>
                        <a:t>[Gentiles]</a:t>
                      </a:r>
                      <a:endPar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were at one time disobedient to God </a:t>
                      </a: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but now have received mercy </a:t>
                      </a: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because of their </a:t>
                      </a:r>
                      <a:r>
                        <a:rPr lang="en-US" sz="2400" b="0" i="1" kern="1200"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cs typeface="+mn-cs"/>
                        </a:rPr>
                        <a:t>[the Jews’] </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disobedience, </a:t>
                      </a:r>
                    </a:p>
                  </a:txBody>
                  <a:tcPr>
                    <a:solidFill>
                      <a:schemeClr val="tx1"/>
                    </a:solidFill>
                  </a:tcPr>
                </a:tc>
                <a:extLst>
                  <a:ext uri="{0D108BD9-81ED-4DB2-BD59-A6C34878D82A}">
                    <a16:rowId xmlns:a16="http://schemas.microsoft.com/office/drawing/2014/main" val="2267709872"/>
                  </a:ext>
                </a:extLst>
              </a:tr>
            </a:tbl>
          </a:graphicData>
        </a:graphic>
      </p:graphicFrame>
      <p:graphicFrame>
        <p:nvGraphicFramePr>
          <p:cNvPr id="2" name="Table 1">
            <a:extLst>
              <a:ext uri="{FF2B5EF4-FFF2-40B4-BE49-F238E27FC236}">
                <a16:creationId xmlns:a16="http://schemas.microsoft.com/office/drawing/2014/main" id="{5F499301-853A-3F43-241F-5C079E57E13C}"/>
              </a:ext>
            </a:extLst>
          </p:cNvPr>
          <p:cNvGraphicFramePr>
            <a:graphicFrameLocks noGrp="1"/>
          </p:cNvGraphicFramePr>
          <p:nvPr>
            <p:extLst>
              <p:ext uri="{D42A27DB-BD31-4B8C-83A1-F6EECF244321}">
                <p14:modId xmlns:p14="http://schemas.microsoft.com/office/powerpoint/2010/main" val="1599476725"/>
              </p:ext>
            </p:extLst>
          </p:nvPr>
        </p:nvGraphicFramePr>
        <p:xfrm>
          <a:off x="199505" y="3358343"/>
          <a:ext cx="8682644" cy="3525520"/>
        </p:xfrm>
        <a:graphic>
          <a:graphicData uri="http://schemas.openxmlformats.org/drawingml/2006/table">
            <a:tbl>
              <a:tblPr firstRow="1" bandRow="1">
                <a:tableStyleId>{5C22544A-7EE6-4342-B048-85BDC9FD1C3A}</a:tableStyleId>
              </a:tblPr>
              <a:tblGrid>
                <a:gridCol w="939340">
                  <a:extLst>
                    <a:ext uri="{9D8B030D-6E8A-4147-A177-3AD203B41FA5}">
                      <a16:colId xmlns:a16="http://schemas.microsoft.com/office/drawing/2014/main" val="3414440643"/>
                    </a:ext>
                  </a:extLst>
                </a:gridCol>
                <a:gridCol w="7743304">
                  <a:extLst>
                    <a:ext uri="{9D8B030D-6E8A-4147-A177-3AD203B41FA5}">
                      <a16:colId xmlns:a16="http://schemas.microsoft.com/office/drawing/2014/main" val="712585497"/>
                    </a:ext>
                  </a:extLst>
                </a:gridCol>
              </a:tblGrid>
              <a:tr h="349965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400" dirty="0">
                          <a:solidFill>
                            <a:srgbClr val="FFFF99"/>
                          </a:solidFill>
                        </a:rPr>
                        <a:t>11:31</a:t>
                      </a:r>
                    </a:p>
                    <a:p>
                      <a:endParaRPr lang="en-US" sz="2400" dirty="0">
                        <a:solidFill>
                          <a:srgbClr val="FFFF99"/>
                        </a:solidFill>
                      </a:endParaRPr>
                    </a:p>
                  </a:txBody>
                  <a:tcPr>
                    <a:solidFill>
                      <a:schemeClr val="tx1"/>
                    </a:solidFill>
                  </a:tcPr>
                </a:tc>
                <a:tc>
                  <a:txBody>
                    <a:bodyPr/>
                    <a:lstStyle/>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so they </a:t>
                      </a:r>
                      <a:r>
                        <a:rPr lang="en-US" sz="2400" b="0" i="1" kern="1200"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cs typeface="+mn-cs"/>
                        </a:rPr>
                        <a:t>[these Jews] </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too </a:t>
                      </a: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have now been disobedient</a:t>
                      </a: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in order that </a:t>
                      </a:r>
                      <a:r>
                        <a:rPr lang="en-US" sz="2400" b="0" i="1" kern="1200"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cs typeface="+mn-cs"/>
                        </a:rPr>
                        <a:t>by the mercy shown to you </a:t>
                      </a:r>
                      <a:r>
                        <a:rPr lang="en-US" sz="2400" b="0" i="1" kern="1200"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cs typeface="+mn-cs"/>
                        </a:rPr>
                        <a:t>[Gentiles]</a:t>
                      </a:r>
                    </a:p>
                    <a:p>
                      <a:pPr marL="0" marR="0" lvl="0" indent="0" algn="l" defTabSz="685800" rtl="0" eaLnBrk="1" fontAlgn="auto" latinLnBrk="0" hangingPunct="1">
                        <a:lnSpc>
                          <a:spcPct val="100000"/>
                        </a:lnSpc>
                        <a:spcBef>
                          <a:spcPts val="750"/>
                        </a:spcBef>
                        <a:spcAft>
                          <a:spcPts val="0"/>
                        </a:spcAft>
                        <a:buClrTx/>
                        <a:buSzTx/>
                        <a:buFontTx/>
                        <a:buNone/>
                        <a:tabLst/>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they </a:t>
                      </a:r>
                      <a:r>
                        <a:rPr lang="en-US" sz="2400" b="0" i="1" kern="1200"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cs typeface="+mn-cs"/>
                        </a:rPr>
                        <a:t>[these elect, but temporarily hardened Jews]</a:t>
                      </a:r>
                    </a:p>
                    <a:p>
                      <a:pPr lvl="0" algn="l">
                        <a:spcBef>
                          <a:spcPts val="750"/>
                        </a:spcBef>
                        <a:defRPr/>
                      </a:pP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also may now receive mercy.</a:t>
                      </a:r>
                    </a:p>
                    <a:p>
                      <a:pPr marL="0" marR="0" lvl="0" indent="0" algn="l" defTabSz="685800" rtl="0" eaLnBrk="1" fontAlgn="auto" latinLnBrk="0" hangingPunct="1">
                        <a:lnSpc>
                          <a:spcPct val="100000"/>
                        </a:lnSpc>
                        <a:spcBef>
                          <a:spcPts val="750"/>
                        </a:spcBef>
                        <a:spcAft>
                          <a:spcPts val="0"/>
                        </a:spcAft>
                        <a:buClrTx/>
                        <a:buSzTx/>
                        <a:buFontTx/>
                        <a:buNone/>
                        <a:tabLst/>
                        <a:defRPr/>
                      </a:pPr>
                      <a:r>
                        <a:rPr lang="en-US" sz="24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[That is, these Jews, seeing God's mercy to the Gentiles, may become envious and therefore turn to receive God's mercy themselves]</a:t>
                      </a:r>
                      <a:endPar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endParaRPr>
                    </a:p>
                  </a:txBody>
                  <a:tcPr>
                    <a:solidFill>
                      <a:schemeClr val="tx1"/>
                    </a:solidFill>
                  </a:tcPr>
                </a:tc>
                <a:extLst>
                  <a:ext uri="{0D108BD9-81ED-4DB2-BD59-A6C34878D82A}">
                    <a16:rowId xmlns:a16="http://schemas.microsoft.com/office/drawing/2014/main" val="2267709872"/>
                  </a:ext>
                </a:extLst>
              </a:tr>
            </a:tbl>
          </a:graphicData>
        </a:graphic>
      </p:graphicFrame>
    </p:spTree>
    <p:extLst>
      <p:ext uri="{BB962C8B-B14F-4D97-AF65-F5344CB8AC3E}">
        <p14:creationId xmlns:p14="http://schemas.microsoft.com/office/powerpoint/2010/main" val="337927552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4BD0E45-49D7-D606-9A35-208F09FEFD7D}"/>
              </a:ext>
            </a:extLst>
          </p:cNvPr>
          <p:cNvSpPr txBox="1">
            <a:spLocks/>
          </p:cNvSpPr>
          <p:nvPr/>
        </p:nvSpPr>
        <p:spPr>
          <a:xfrm>
            <a:off x="199505" y="1072342"/>
            <a:ext cx="8682644" cy="5715000"/>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lnSpc>
                <a:spcPct val="100000"/>
              </a:lnSpc>
              <a:spcBef>
                <a:spcPts val="750"/>
              </a:spcBef>
              <a:defRPr/>
            </a:pPr>
            <a:endPar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lnSpc>
                <a:spcPct val="100000"/>
              </a:lnSpc>
              <a:spcBef>
                <a:spcPts val="750"/>
              </a:spcBef>
              <a:defRPr/>
            </a:pPr>
            <a:endPar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lnSpc>
                <a:spcPct val="100000"/>
              </a:lnSpc>
              <a:spcBef>
                <a:spcPts val="750"/>
              </a:spcBef>
              <a:defRPr/>
            </a:pPr>
            <a:endPar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lnSpc>
                <a:spcPct val="100000"/>
              </a:lnSpc>
              <a:spcBef>
                <a:spcPts val="750"/>
              </a:spcBef>
              <a:defRPr/>
            </a:pPr>
            <a:endPar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lnSpc>
                <a:spcPct val="100000"/>
              </a:lnSpc>
              <a:spcBef>
                <a:spcPts val="750"/>
              </a:spcBef>
              <a:defRPr/>
            </a:pPr>
            <a:endPar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lvl="0" algn="l">
              <a:lnSpc>
                <a:spcPct val="100000"/>
              </a:lnSpc>
              <a:spcBef>
                <a:spcPts val="750"/>
              </a:spcBef>
              <a:defRPr/>
            </a:pPr>
            <a:endParaRPr lang="en-US" sz="24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marL="1030288" lvl="0" algn="l">
              <a:lnSpc>
                <a:spcPct val="100000"/>
              </a:lnSpc>
              <a:spcBef>
                <a:spcPts val="750"/>
              </a:spcBef>
              <a:defRPr/>
            </a:pPr>
            <a:r>
              <a:rPr lang="en-US" sz="2800" b="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Every elect person, whether Jew or Gentile, was at one time “locked up in the prison of disobedience”. Therefore all men must acknowledge that they have been saved only by the mercy of God!</a:t>
            </a:r>
            <a:endParaRPr lang="en-US" sz="28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endParaRPr>
          </a:p>
        </p:txBody>
      </p:sp>
      <p:sp>
        <p:nvSpPr>
          <p:cNvPr id="5" name="Title 4">
            <a:extLst>
              <a:ext uri="{FF2B5EF4-FFF2-40B4-BE49-F238E27FC236}">
                <a16:creationId xmlns:a16="http://schemas.microsoft.com/office/drawing/2014/main" id="{6C74E9F5-7FB5-C83E-9A4B-9EC51FA11884}"/>
              </a:ext>
            </a:extLst>
          </p:cNvPr>
          <p:cNvSpPr>
            <a:spLocks noGrp="1"/>
          </p:cNvSpPr>
          <p:nvPr>
            <p:ph type="title"/>
          </p:nvPr>
        </p:nvSpPr>
        <p:spPr>
          <a:xfrm>
            <a:off x="0" y="0"/>
            <a:ext cx="9144000" cy="1072342"/>
          </a:xfrm>
        </p:spPr>
        <p:txBody>
          <a:bodyPr/>
          <a:lstStyle/>
          <a:p>
            <a:pPr algn="ctr"/>
            <a:r>
              <a:rPr lang="en-US" sz="3600" dirty="0">
                <a:solidFill>
                  <a:srgbClr val="FFFF99"/>
                </a:solidFill>
                <a:effectLst>
                  <a:outerShdw blurRad="38100" dist="38100" dir="2700000" algn="tl">
                    <a:srgbClr val="000000"/>
                  </a:outerShdw>
                </a:effectLst>
              </a:rPr>
              <a:t>Romans 11:25-32 - God Will Be Faithful to Save and Keep All of His Elect - Both Jews and Gentiles  </a:t>
            </a:r>
          </a:p>
        </p:txBody>
      </p:sp>
      <p:graphicFrame>
        <p:nvGraphicFramePr>
          <p:cNvPr id="10" name="Table 9">
            <a:extLst>
              <a:ext uri="{FF2B5EF4-FFF2-40B4-BE49-F238E27FC236}">
                <a16:creationId xmlns:a16="http://schemas.microsoft.com/office/drawing/2014/main" id="{7D7D0148-6864-A0F8-04CB-BD7E5BAC70CA}"/>
              </a:ext>
            </a:extLst>
          </p:cNvPr>
          <p:cNvGraphicFramePr>
            <a:graphicFrameLocks noGrp="1"/>
          </p:cNvGraphicFramePr>
          <p:nvPr>
            <p:extLst>
              <p:ext uri="{D42A27DB-BD31-4B8C-83A1-F6EECF244321}">
                <p14:modId xmlns:p14="http://schemas.microsoft.com/office/powerpoint/2010/main" val="535536985"/>
              </p:ext>
            </p:extLst>
          </p:nvPr>
        </p:nvGraphicFramePr>
        <p:xfrm>
          <a:off x="199505" y="1072341"/>
          <a:ext cx="8682644" cy="2529840"/>
        </p:xfrm>
        <a:graphic>
          <a:graphicData uri="http://schemas.openxmlformats.org/drawingml/2006/table">
            <a:tbl>
              <a:tblPr firstRow="1" bandRow="1">
                <a:tableStyleId>{5C22544A-7EE6-4342-B048-85BDC9FD1C3A}</a:tableStyleId>
              </a:tblPr>
              <a:tblGrid>
                <a:gridCol w="1097280">
                  <a:extLst>
                    <a:ext uri="{9D8B030D-6E8A-4147-A177-3AD203B41FA5}">
                      <a16:colId xmlns:a16="http://schemas.microsoft.com/office/drawing/2014/main" val="3414440643"/>
                    </a:ext>
                  </a:extLst>
                </a:gridCol>
                <a:gridCol w="7585364">
                  <a:extLst>
                    <a:ext uri="{9D8B030D-6E8A-4147-A177-3AD203B41FA5}">
                      <a16:colId xmlns:a16="http://schemas.microsoft.com/office/drawing/2014/main" val="712585497"/>
                    </a:ext>
                  </a:extLst>
                </a:gridCol>
              </a:tblGrid>
              <a:tr h="2430087">
                <a:tc>
                  <a:txBody>
                    <a:bodyPr/>
                    <a:lstStyle/>
                    <a:p>
                      <a:r>
                        <a:rPr lang="en-US" sz="2800" dirty="0">
                          <a:solidFill>
                            <a:srgbClr val="FFFF99"/>
                          </a:solidFill>
                        </a:rPr>
                        <a:t>11:32</a:t>
                      </a:r>
                    </a:p>
                    <a:p>
                      <a:endParaRPr lang="en-US" sz="2800" dirty="0">
                        <a:solidFill>
                          <a:srgbClr val="FFFF99"/>
                        </a:solidFill>
                      </a:endParaRPr>
                    </a:p>
                  </a:txBody>
                  <a:tcPr>
                    <a:solidFill>
                      <a:schemeClr val="tx1"/>
                    </a:solidFill>
                  </a:tcPr>
                </a:tc>
                <a:tc>
                  <a:txBody>
                    <a:bodyPr/>
                    <a:lstStyle/>
                    <a:p>
                      <a:pPr lvl="0" algn="l">
                        <a:spcBef>
                          <a:spcPts val="750"/>
                        </a:spcBef>
                        <a:defRPr/>
                      </a:pPr>
                      <a:r>
                        <a:rPr lang="en-US" sz="28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For God has consigned all </a:t>
                      </a:r>
                      <a:r>
                        <a:rPr lang="en-US" sz="2800" b="0" i="1" kern="1200"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cs typeface="+mn-cs"/>
                        </a:rPr>
                        <a:t>[elect Jews and Gentiles]</a:t>
                      </a:r>
                    </a:p>
                    <a:p>
                      <a:pPr lvl="0" algn="l">
                        <a:spcBef>
                          <a:spcPts val="750"/>
                        </a:spcBef>
                        <a:defRPr/>
                      </a:pPr>
                      <a:r>
                        <a:rPr lang="en-US" sz="28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to disobedience, </a:t>
                      </a:r>
                    </a:p>
                    <a:p>
                      <a:pPr lvl="0" algn="l">
                        <a:spcBef>
                          <a:spcPts val="750"/>
                        </a:spcBef>
                        <a:defRPr/>
                      </a:pPr>
                      <a:r>
                        <a:rPr lang="en-US" sz="28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that he may have mercy on all. </a:t>
                      </a:r>
                    </a:p>
                    <a:p>
                      <a:pPr marL="0" marR="0" lvl="0" indent="0" algn="l" defTabSz="685800" rtl="0" eaLnBrk="1" fontAlgn="auto" latinLnBrk="0" hangingPunct="1">
                        <a:lnSpc>
                          <a:spcPct val="100000"/>
                        </a:lnSpc>
                        <a:spcBef>
                          <a:spcPts val="750"/>
                        </a:spcBef>
                        <a:spcAft>
                          <a:spcPts val="0"/>
                        </a:spcAft>
                        <a:buClrTx/>
                        <a:buSzTx/>
                        <a:buFontTx/>
                        <a:buNone/>
                        <a:tabLst/>
                        <a:defRPr/>
                      </a:pPr>
                      <a:endParaRPr lang="en-US" sz="28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txBody>
                  <a:tcPr>
                    <a:solidFill>
                      <a:schemeClr val="tx1"/>
                    </a:solidFill>
                  </a:tcPr>
                </a:tc>
                <a:extLst>
                  <a:ext uri="{0D108BD9-81ED-4DB2-BD59-A6C34878D82A}">
                    <a16:rowId xmlns:a16="http://schemas.microsoft.com/office/drawing/2014/main" val="2267709872"/>
                  </a:ext>
                </a:extLst>
              </a:tr>
            </a:tbl>
          </a:graphicData>
        </a:graphic>
      </p:graphicFrame>
    </p:spTree>
    <p:extLst>
      <p:ext uri="{BB962C8B-B14F-4D97-AF65-F5344CB8AC3E}">
        <p14:creationId xmlns:p14="http://schemas.microsoft.com/office/powerpoint/2010/main" val="272722384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xEl>
                                              <p:pRg st="6" end="6"/>
                                            </p:txEl>
                                          </p:spTgt>
                                        </p:tgtEl>
                                        <p:attrNameLst>
                                          <p:attrName>style.visibility</p:attrName>
                                        </p:attrNameLst>
                                      </p:cBhvr>
                                      <p:to>
                                        <p:strVal val="visible"/>
                                      </p:to>
                                    </p:set>
                                    <p:anim calcmode="lin" valueType="num">
                                      <p:cBhvr>
                                        <p:cTn id="7" dur="500" fill="hold"/>
                                        <p:tgtEl>
                                          <p:spTgt spid="9">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9">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52299"/>
          </a:xfrm>
        </p:spPr>
        <p:txBody>
          <a:bodyPr>
            <a:noAutofit/>
          </a:bodyPr>
          <a:lstStyle/>
          <a:p>
            <a:r>
              <a:rPr lang="en-US" sz="4000" dirty="0">
                <a:effectLst>
                  <a:outerShdw blurRad="38100" dist="38100" dir="2700000" algn="tl">
                    <a:srgbClr val="000000"/>
                  </a:outerShdw>
                </a:effectLst>
              </a:rPr>
              <a:t>The LORD Intervenes (59:15b-21)</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806335"/>
            <a:ext cx="8965276" cy="5806440"/>
          </a:xfrm>
        </p:spPr>
        <p:txBody>
          <a:bodyPr>
            <a:normAutofit fontScale="85000" lnSpcReduction="20000"/>
          </a:bodyPr>
          <a:lstStyle/>
          <a:p>
            <a:r>
              <a:rPr lang="en-US" sz="4000" dirty="0">
                <a:effectLst>
                  <a:outerShdw blurRad="38100" dist="38100" dir="2700000" algn="tl">
                    <a:srgbClr val="000000"/>
                  </a:outerShdw>
                </a:effectLst>
              </a:rPr>
              <a:t>God is depicted as the mighty warrior who comes to defeat Israel’s enemies as he first did Amalek and the Canaanites so many years before (Exod 17:8-13; Josh 5:13-15). </a:t>
            </a:r>
          </a:p>
          <a:p>
            <a:r>
              <a:rPr lang="en-US" sz="4000" dirty="0">
                <a:effectLst>
                  <a:outerShdw blurRad="38100" dist="38100" dir="2700000" algn="tl">
                    <a:srgbClr val="000000"/>
                  </a:outerShdw>
                </a:effectLst>
              </a:rPr>
              <a:t>But who are those enemies now? </a:t>
            </a:r>
          </a:p>
          <a:p>
            <a:r>
              <a:rPr lang="en-US" sz="4000" dirty="0">
                <a:effectLst>
                  <a:outerShdw blurRad="38100" dist="38100" dir="2700000" algn="tl">
                    <a:srgbClr val="000000"/>
                  </a:outerShdw>
                </a:effectLst>
              </a:rPr>
              <a:t>There is no reference to Assyria, Babylon, or Persia, or even the nearer neighbors, the Philistines, Moabites, or Ammonites. </a:t>
            </a:r>
          </a:p>
          <a:p>
            <a:r>
              <a:rPr lang="en-US" sz="4000" dirty="0">
                <a:effectLst>
                  <a:outerShdw blurRad="38100" dist="38100" dir="2700000" algn="tl">
                    <a:srgbClr val="000000"/>
                  </a:outerShdw>
                </a:effectLst>
              </a:rPr>
              <a:t>What is it that was still </a:t>
            </a:r>
            <a:r>
              <a:rPr lang="en-US" sz="4000" b="1" i="1" dirty="0">
                <a:effectLst>
                  <a:outerShdw blurRad="38100" dist="38100" dir="2700000" algn="tl">
                    <a:srgbClr val="000000"/>
                  </a:outerShdw>
                </a:effectLst>
              </a:rPr>
              <a:t>defeating</a:t>
            </a:r>
            <a:r>
              <a:rPr lang="en-US" sz="4000" dirty="0">
                <a:effectLst>
                  <a:outerShdw blurRad="38100" dist="38100" dir="2700000" algn="tl">
                    <a:srgbClr val="000000"/>
                  </a:outerShdw>
                </a:effectLst>
              </a:rPr>
              <a:t> Israel and preventing its light from dawning on the world? </a:t>
            </a:r>
          </a:p>
          <a:p>
            <a:r>
              <a:rPr lang="en-US" sz="4000" dirty="0">
                <a:effectLst>
                  <a:outerShdw blurRad="38100" dist="38100" dir="2700000" algn="tl">
                    <a:srgbClr val="000000"/>
                  </a:outerShdw>
                </a:effectLst>
              </a:rPr>
              <a:t>It is no longer Babylon, for Isaiah has prophetically seen that that threat has been dealt with. </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 527). </a:t>
            </a:r>
          </a:p>
        </p:txBody>
      </p:sp>
    </p:spTree>
    <p:extLst>
      <p:ext uri="{BB962C8B-B14F-4D97-AF65-F5344CB8AC3E}">
        <p14:creationId xmlns:p14="http://schemas.microsoft.com/office/powerpoint/2010/main" val="10522718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D19B2E-1575-CF3F-8FA0-D64C61E47D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0A7B74-5E2F-14C2-126B-8B70491B99E4}"/>
              </a:ext>
            </a:extLst>
          </p:cNvPr>
          <p:cNvSpPr>
            <a:spLocks noGrp="1"/>
          </p:cNvSpPr>
          <p:nvPr>
            <p:ph type="title"/>
          </p:nvPr>
        </p:nvSpPr>
        <p:spPr>
          <a:xfrm>
            <a:off x="0" y="1"/>
            <a:ext cx="9144000" cy="1188719"/>
          </a:xfrm>
        </p:spPr>
        <p:txBody>
          <a:bodyPr>
            <a:noAutofit/>
          </a:bodyPr>
          <a:lstStyle/>
          <a:p>
            <a:r>
              <a:rPr lang="en-US" sz="4400" dirty="0">
                <a:effectLst>
                  <a:outerShdw blurRad="38100" dist="38100" dir="2700000" algn="tl">
                    <a:srgbClr val="000000"/>
                  </a:outerShdw>
                </a:effectLst>
              </a:rPr>
              <a:t>Next Time</a:t>
            </a:r>
          </a:p>
        </p:txBody>
      </p:sp>
      <p:sp>
        <p:nvSpPr>
          <p:cNvPr id="3" name="Content Placeholder 2">
            <a:extLst>
              <a:ext uri="{FF2B5EF4-FFF2-40B4-BE49-F238E27FC236}">
                <a16:creationId xmlns:a16="http://schemas.microsoft.com/office/drawing/2014/main" id="{8ADAFF6B-4CCB-CFED-E145-3E800B4A2267}"/>
              </a:ext>
            </a:extLst>
          </p:cNvPr>
          <p:cNvSpPr>
            <a:spLocks noGrp="1"/>
          </p:cNvSpPr>
          <p:nvPr>
            <p:ph idx="1"/>
          </p:nvPr>
        </p:nvSpPr>
        <p:spPr>
          <a:xfrm>
            <a:off x="364974" y="1284315"/>
            <a:ext cx="8525487" cy="5353398"/>
          </a:xfrm>
        </p:spPr>
        <p:txBody>
          <a:bodyPr>
            <a:normAutofit/>
          </a:bodyPr>
          <a:lstStyle/>
          <a:p>
            <a:pPr lvl="1"/>
            <a:r>
              <a:rPr lang="en-US" sz="3600" dirty="0">
                <a:effectLst>
                  <a:outerShdw blurRad="38100" dist="38100" dir="2700000" algn="tl">
                    <a:srgbClr val="000000"/>
                  </a:outerShdw>
                </a:effectLst>
              </a:rPr>
              <a:t>I hope to cover </a:t>
            </a:r>
            <a:r>
              <a:rPr lang="en-US" sz="3600" b="1" i="1" dirty="0">
                <a:effectLst>
                  <a:outerShdw blurRad="38100" dist="38100" dir="2700000" algn="tl">
                    <a:srgbClr val="000000"/>
                  </a:outerShdw>
                </a:effectLst>
              </a:rPr>
              <a:t>The Future Glory of Zion </a:t>
            </a:r>
            <a:r>
              <a:rPr lang="en-US" sz="3600" dirty="0">
                <a:effectLst>
                  <a:outerShdw blurRad="38100" dist="38100" dir="2700000" algn="tl">
                    <a:srgbClr val="000000"/>
                  </a:outerShdw>
                </a:effectLst>
              </a:rPr>
              <a:t>(</a:t>
            </a:r>
            <a:r>
              <a:rPr lang="en-US" sz="3600" dirty="0">
                <a:solidFill>
                  <a:srgbClr val="FFFF99"/>
                </a:solidFill>
                <a:effectLst>
                  <a:outerShdw blurRad="38100" dist="38100" dir="2700000" algn="tl">
                    <a:srgbClr val="000000"/>
                  </a:outerShdw>
                </a:effectLst>
              </a:rPr>
              <a:t>60:1-22</a:t>
            </a:r>
            <a:r>
              <a:rPr lang="en-US" sz="3600" dirty="0">
                <a:effectLst>
                  <a:outerShdw blurRad="38100" dist="38100" dir="2700000" algn="tl">
                    <a:srgbClr val="000000"/>
                  </a:outerShdw>
                </a:effectLst>
              </a:rPr>
              <a:t>)</a:t>
            </a:r>
          </a:p>
          <a:p>
            <a:pPr marL="0" indent="0">
              <a:buNone/>
            </a:pPr>
            <a:endParaRPr lang="en-US" sz="3600" dirty="0">
              <a:effectLst>
                <a:outerShdw blurRad="38100" dist="38100" dir="2700000" algn="tl">
                  <a:srgbClr val="000000"/>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475847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Autofit/>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29" y="561109"/>
            <a:ext cx="9037555" cy="6267298"/>
          </a:xfrm>
        </p:spPr>
        <p:txBody>
          <a:bodyPr>
            <a:normAutofit fontScale="77500" lnSpcReduction="20000"/>
          </a:bodyPr>
          <a:lstStyle/>
          <a:p>
            <a:r>
              <a:rPr lang="en-US" sz="4000" dirty="0"/>
              <a:t>Within society and in our own lives, we often encounter enemies who seek to harm to us.</a:t>
            </a:r>
          </a:p>
          <a:p>
            <a:r>
              <a:rPr lang="en-US" sz="4000" dirty="0"/>
              <a:t>The Israelites in their day faced many enemies that caused problems for them and therefore they sought help from the LORD in order to defeat those enemies.</a:t>
            </a:r>
          </a:p>
          <a:p>
            <a:r>
              <a:rPr lang="en-US" sz="4000" dirty="0"/>
              <a:t>We saw in today’s text that Israel’s </a:t>
            </a:r>
            <a:r>
              <a:rPr lang="en-US" sz="4000" b="1" i="1" dirty="0"/>
              <a:t>greatest</a:t>
            </a:r>
            <a:r>
              <a:rPr lang="en-US" sz="4000" dirty="0"/>
              <a:t>  enemy that they needed help from the LORD to overcome was their own </a:t>
            </a:r>
            <a:r>
              <a:rPr lang="en-US" sz="4000" b="1" i="1" dirty="0"/>
              <a:t>sin</a:t>
            </a:r>
            <a:r>
              <a:rPr lang="en-US" sz="4000" dirty="0"/>
              <a:t>.</a:t>
            </a:r>
          </a:p>
          <a:p>
            <a:r>
              <a:rPr lang="en-US" sz="4000" dirty="0"/>
              <a:t>What does this say to us about the enemies that </a:t>
            </a:r>
            <a:r>
              <a:rPr lang="en-US" sz="4000" b="1" i="1" dirty="0"/>
              <a:t>we</a:t>
            </a:r>
            <a:r>
              <a:rPr lang="en-US" sz="4000" dirty="0"/>
              <a:t> face in our lives?</a:t>
            </a:r>
          </a:p>
          <a:p>
            <a:r>
              <a:rPr lang="en-US" sz="4000" dirty="0"/>
              <a:t>Do you think Christians tend to feel more upset about their lesser enemies than they do about their greatest enemy?</a:t>
            </a:r>
          </a:p>
          <a:p>
            <a:r>
              <a:rPr lang="en-US" sz="4000" dirty="0"/>
              <a:t>Why do you think that is?</a:t>
            </a:r>
          </a:p>
          <a:p>
            <a:endParaRPr lang="en-US" sz="4000" dirty="0"/>
          </a:p>
          <a:p>
            <a:endParaRPr lang="en-US" sz="4400" dirty="0"/>
          </a:p>
          <a:p>
            <a:pPr marL="0" indent="0">
              <a:buNone/>
            </a:pPr>
            <a:endParaRPr lang="en-US" sz="4000" dirty="0"/>
          </a:p>
          <a:p>
            <a:endParaRPr lang="en-US" sz="4000" dirty="0"/>
          </a:p>
          <a:p>
            <a:endParaRPr lang="en-US" sz="4000" dirty="0"/>
          </a:p>
        </p:txBody>
      </p:sp>
    </p:spTree>
    <p:extLst>
      <p:ext uri="{BB962C8B-B14F-4D97-AF65-F5344CB8AC3E}">
        <p14:creationId xmlns:p14="http://schemas.microsoft.com/office/powerpoint/2010/main" val="235622500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Autofit/>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29" y="561109"/>
            <a:ext cx="9037555" cy="6267298"/>
          </a:xfrm>
        </p:spPr>
        <p:txBody>
          <a:bodyPr>
            <a:normAutofit fontScale="62500" lnSpcReduction="20000"/>
          </a:bodyPr>
          <a:lstStyle/>
          <a:p>
            <a:r>
              <a:rPr lang="en-US" sz="4000" dirty="0"/>
              <a:t>As we saw today, the Apostle Paul cited the second half of Isaiah 59:20 in Romans 11:26: “</a:t>
            </a:r>
            <a:r>
              <a:rPr lang="en-US" sz="4000" i="1" dirty="0">
                <a:solidFill>
                  <a:srgbClr val="0000FF"/>
                </a:solidFill>
                <a:latin typeface="Cambria" panose="02040503050406030204" pitchFamily="18" charset="0"/>
                <a:ea typeface="Cambria" panose="02040503050406030204" pitchFamily="18" charset="0"/>
              </a:rPr>
              <a:t>The Deliverer will come from Zion, he will banish ungodliness from Jacob</a:t>
            </a:r>
            <a:r>
              <a:rPr lang="en-US" sz="4000" dirty="0"/>
              <a:t>”</a:t>
            </a:r>
          </a:p>
          <a:p>
            <a:r>
              <a:rPr lang="en-US" sz="4000" dirty="0"/>
              <a:t>In looking at this citation we covered the surrounding context in Romans 11 to understand how the apostle used the citation.</a:t>
            </a:r>
          </a:p>
          <a:p>
            <a:r>
              <a:rPr lang="en-US" sz="4000" dirty="0"/>
              <a:t>Part of the surrounding context included the first half of verse 11:26 which reads: “</a:t>
            </a:r>
            <a:r>
              <a:rPr lang="en-US" sz="4000" i="1" dirty="0">
                <a:solidFill>
                  <a:srgbClr val="0000FF"/>
                </a:solidFill>
                <a:latin typeface="Cambria" panose="02040503050406030204" pitchFamily="18" charset="0"/>
                <a:ea typeface="Cambria" panose="02040503050406030204" pitchFamily="18" charset="0"/>
              </a:rPr>
              <a:t>And in this way all Israel will be saved</a:t>
            </a:r>
            <a:r>
              <a:rPr lang="en-US" sz="4000" dirty="0"/>
              <a:t>”.</a:t>
            </a:r>
          </a:p>
          <a:p>
            <a:r>
              <a:rPr lang="en-US" sz="4000" dirty="0"/>
              <a:t>A very common understanding of this verse (perhaps the </a:t>
            </a:r>
            <a:r>
              <a:rPr lang="en-US" sz="4000" b="1" i="1" dirty="0"/>
              <a:t>most</a:t>
            </a:r>
            <a:r>
              <a:rPr lang="en-US" sz="4000" dirty="0"/>
              <a:t> commonly held view) is that the Apostle Paul is teaching that sometime in the future there is coming a day when all (or at least a vast majority of) people of Jewish lineage living on the earth will accept Christ and be saved.</a:t>
            </a:r>
          </a:p>
          <a:p>
            <a:r>
              <a:rPr lang="en-US" sz="4000" dirty="0"/>
              <a:t>As you can see from the presentation of I gave this morning of this passage and it’s surrounding context, I believe “</a:t>
            </a:r>
            <a:r>
              <a:rPr lang="en-US" sz="4000" i="1" dirty="0">
                <a:solidFill>
                  <a:srgbClr val="0000FF"/>
                </a:solidFill>
                <a:latin typeface="Cambria" panose="02040503050406030204" pitchFamily="18" charset="0"/>
                <a:ea typeface="Cambria" panose="02040503050406030204" pitchFamily="18" charset="0"/>
              </a:rPr>
              <a:t>Israel</a:t>
            </a:r>
            <a:r>
              <a:rPr lang="en-US" sz="4000" dirty="0"/>
              <a:t>” in </a:t>
            </a:r>
            <a:r>
              <a:rPr lang="en-US" sz="4000" b="1" i="1" dirty="0"/>
              <a:t>this</a:t>
            </a:r>
            <a:r>
              <a:rPr lang="en-US" sz="4000" dirty="0"/>
              <a:t> context is referring to True Israel, that is, elect Jews.</a:t>
            </a:r>
          </a:p>
          <a:p>
            <a:r>
              <a:rPr lang="en-US" sz="4000" dirty="0"/>
              <a:t>Is there anyone here who holds to the more commonly held view and would like to talk about why you think that?</a:t>
            </a:r>
          </a:p>
          <a:p>
            <a:endParaRPr lang="en-US" sz="4000" dirty="0"/>
          </a:p>
          <a:p>
            <a:endParaRPr lang="en-US" sz="4000" dirty="0"/>
          </a:p>
          <a:p>
            <a:endParaRPr lang="en-US" sz="4400" dirty="0"/>
          </a:p>
          <a:p>
            <a:pPr marL="0" indent="0">
              <a:buNone/>
            </a:pPr>
            <a:endParaRPr lang="en-US" sz="4000" dirty="0"/>
          </a:p>
          <a:p>
            <a:endParaRPr lang="en-US" sz="4000" dirty="0"/>
          </a:p>
          <a:p>
            <a:endParaRPr lang="en-US" sz="4000" dirty="0"/>
          </a:p>
        </p:txBody>
      </p:sp>
    </p:spTree>
    <p:extLst>
      <p:ext uri="{BB962C8B-B14F-4D97-AF65-F5344CB8AC3E}">
        <p14:creationId xmlns:p14="http://schemas.microsoft.com/office/powerpoint/2010/main" val="83659981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52299"/>
          </a:xfrm>
        </p:spPr>
        <p:txBody>
          <a:bodyPr>
            <a:noAutofit/>
          </a:bodyPr>
          <a:lstStyle/>
          <a:p>
            <a:r>
              <a:rPr lang="en-US" sz="4000" dirty="0">
                <a:effectLst>
                  <a:outerShdw blurRad="38100" dist="38100" dir="2700000" algn="tl">
                    <a:srgbClr val="000000"/>
                  </a:outerShdw>
                </a:effectLst>
              </a:rPr>
              <a:t>The LORD Intervenes (59:15b-21)</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33004" y="586048"/>
            <a:ext cx="8965276" cy="6134792"/>
          </a:xfrm>
        </p:spPr>
        <p:txBody>
          <a:bodyPr>
            <a:normAutofit fontScale="85000" lnSpcReduction="20000"/>
          </a:bodyPr>
          <a:lstStyle/>
          <a:p>
            <a:r>
              <a:rPr lang="en-US" sz="4000" dirty="0">
                <a:effectLst>
                  <a:outerShdw blurRad="38100" dist="38100" dir="2700000" algn="tl">
                    <a:srgbClr val="000000"/>
                  </a:outerShdw>
                </a:effectLst>
              </a:rPr>
              <a:t>Yet Israel is still in need of deliverance; it is still defeated. </a:t>
            </a:r>
          </a:p>
          <a:p>
            <a:r>
              <a:rPr lang="en-US" sz="4000" dirty="0">
                <a:effectLst>
                  <a:outerShdw blurRad="38100" dist="38100" dir="2700000" algn="tl">
                    <a:srgbClr val="000000"/>
                  </a:outerShdw>
                </a:effectLst>
              </a:rPr>
              <a:t>By what? </a:t>
            </a:r>
          </a:p>
          <a:p>
            <a:r>
              <a:rPr lang="en-US" sz="4000" dirty="0">
                <a:effectLst>
                  <a:outerShdw blurRad="38100" dist="38100" dir="2700000" algn="tl">
                    <a:srgbClr val="000000"/>
                  </a:outerShdw>
                </a:effectLst>
              </a:rPr>
              <a:t>By its inability to live the life of God, to do justice and righteousness (56:1) in the world. </a:t>
            </a:r>
          </a:p>
          <a:p>
            <a:r>
              <a:rPr lang="en-US" sz="4000" dirty="0">
                <a:effectLst>
                  <a:outerShdw blurRad="38100" dist="38100" dir="2700000" algn="tl">
                    <a:srgbClr val="000000"/>
                  </a:outerShdw>
                </a:effectLst>
              </a:rPr>
              <a:t>Here is the </a:t>
            </a:r>
            <a:r>
              <a:rPr lang="en-US" sz="4000" b="1" i="1" dirty="0">
                <a:effectLst>
                  <a:outerShdw blurRad="38100" dist="38100" dir="2700000" algn="tl">
                    <a:srgbClr val="000000"/>
                  </a:outerShdw>
                </a:effectLst>
              </a:rPr>
              <a:t>true</a:t>
            </a:r>
            <a:r>
              <a:rPr lang="en-US" sz="4000" dirty="0">
                <a:effectLst>
                  <a:outerShdw blurRad="38100" dist="38100" dir="2700000" algn="tl">
                    <a:srgbClr val="000000"/>
                  </a:outerShdw>
                </a:effectLst>
              </a:rPr>
              <a:t> enemy against which God has come to make war. </a:t>
            </a:r>
          </a:p>
          <a:p>
            <a:r>
              <a:rPr lang="en-US" sz="4000" dirty="0">
                <a:effectLst>
                  <a:outerShdw blurRad="38100" dist="38100" dir="2700000" algn="tl">
                    <a:srgbClr val="000000"/>
                  </a:outerShdw>
                </a:effectLst>
              </a:rPr>
              <a:t>It is not the Canaanites or Babylonians who are the enemies of God’s people, and thus of God; rather, it is the </a:t>
            </a:r>
            <a:r>
              <a:rPr lang="en-US" sz="4000" b="1" i="1" dirty="0">
                <a:effectLst>
                  <a:outerShdw blurRad="38100" dist="38100" dir="2700000" algn="tl">
                    <a:srgbClr val="000000"/>
                  </a:outerShdw>
                </a:effectLst>
              </a:rPr>
              <a:t>sin</a:t>
            </a:r>
            <a:r>
              <a:rPr lang="en-US" sz="4000" dirty="0">
                <a:effectLst>
                  <a:outerShdw blurRad="38100" dist="38100" dir="2700000" algn="tl">
                    <a:srgbClr val="000000"/>
                  </a:outerShdw>
                </a:effectLst>
              </a:rPr>
              <a:t> that the Canaanites and Babylonians </a:t>
            </a:r>
            <a:r>
              <a:rPr lang="en-US" sz="4000" b="1" i="1" dirty="0">
                <a:effectLst>
                  <a:outerShdw blurRad="38100" dist="38100" dir="2700000" algn="tl">
                    <a:srgbClr val="000000"/>
                  </a:outerShdw>
                </a:effectLst>
              </a:rPr>
              <a:t>represent</a:t>
            </a:r>
            <a:r>
              <a:rPr lang="en-US" sz="4000" dirty="0">
                <a:effectLst>
                  <a:outerShdw blurRad="38100" dist="38100" dir="2700000" algn="tl">
                    <a:srgbClr val="000000"/>
                  </a:outerShdw>
                </a:effectLst>
              </a:rPr>
              <a:t>. </a:t>
            </a:r>
          </a:p>
          <a:p>
            <a:r>
              <a:rPr lang="en-US" sz="4000" dirty="0">
                <a:effectLst>
                  <a:outerShdw blurRad="38100" dist="38100" dir="2700000" algn="tl">
                    <a:srgbClr val="000000"/>
                  </a:outerShdw>
                </a:effectLst>
              </a:rPr>
              <a:t>So here we see that God now comes to destroy the </a:t>
            </a:r>
            <a:r>
              <a:rPr lang="en-US" sz="4000" b="1" i="1" dirty="0">
                <a:effectLst>
                  <a:outerShdw blurRad="38100" dist="38100" dir="2700000" algn="tl">
                    <a:srgbClr val="000000"/>
                  </a:outerShdw>
                </a:effectLst>
              </a:rPr>
              <a:t>final</a:t>
            </a:r>
            <a:r>
              <a:rPr lang="en-US" sz="4000" dirty="0">
                <a:effectLst>
                  <a:outerShdw blurRad="38100" dist="38100" dir="2700000" algn="tl">
                    <a:srgbClr val="000000"/>
                  </a:outerShdw>
                </a:effectLst>
              </a:rPr>
              <a:t> and </a:t>
            </a:r>
            <a:r>
              <a:rPr lang="en-US" sz="4000" b="1" i="1" dirty="0">
                <a:effectLst>
                  <a:outerShdw blurRad="38100" dist="38100" dir="2700000" algn="tl">
                    <a:srgbClr val="000000"/>
                  </a:outerShdw>
                </a:effectLst>
              </a:rPr>
              <a:t>ultimate</a:t>
            </a:r>
            <a:r>
              <a:rPr lang="en-US" sz="4000" dirty="0">
                <a:effectLst>
                  <a:outerShdw blurRad="38100" dist="38100" dir="2700000" algn="tl">
                    <a:srgbClr val="000000"/>
                  </a:outerShdw>
                </a:effectLst>
              </a:rPr>
              <a:t> enemy of what he has created: sin, and the death that results from it (cf. 1 Cor 15:26). </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 527). </a:t>
            </a:r>
          </a:p>
        </p:txBody>
      </p:sp>
    </p:spTree>
    <p:extLst>
      <p:ext uri="{BB962C8B-B14F-4D97-AF65-F5344CB8AC3E}">
        <p14:creationId xmlns:p14="http://schemas.microsoft.com/office/powerpoint/2010/main" val="32883123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52299"/>
          </a:xfrm>
        </p:spPr>
        <p:txBody>
          <a:bodyPr>
            <a:noAutofit/>
          </a:bodyPr>
          <a:lstStyle/>
          <a:p>
            <a:r>
              <a:rPr lang="en-US" sz="4000" dirty="0">
                <a:effectLst>
                  <a:outerShdw blurRad="38100" dist="38100" dir="2700000" algn="tl">
                    <a:srgbClr val="000000"/>
                  </a:outerShdw>
                </a:effectLst>
              </a:rPr>
              <a:t>The LORD Intervenes (59:15b-21)</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843742"/>
            <a:ext cx="8965276" cy="5436523"/>
          </a:xfrm>
        </p:spPr>
        <p:txBody>
          <a:bodyPr>
            <a:normAutofit fontScale="92500" lnSpcReduction="20000"/>
          </a:bodyPr>
          <a:lstStyle/>
          <a:p>
            <a:r>
              <a:rPr lang="en-US" sz="4000" dirty="0">
                <a:effectLst>
                  <a:outerShdw blurRad="38100" dist="38100" dir="2700000" algn="tl">
                    <a:srgbClr val="000000"/>
                  </a:outerShdw>
                </a:effectLst>
              </a:rPr>
              <a:t>Just as in the conquest of the land of Canaan, so it will be in the conquest of sin: the power of God </a:t>
            </a:r>
            <a:r>
              <a:rPr lang="en-US" sz="4000" b="1" i="1" dirty="0">
                <a:effectLst>
                  <a:outerShdw blurRad="38100" dist="38100" dir="2700000" algn="tl">
                    <a:srgbClr val="000000"/>
                  </a:outerShdw>
                </a:effectLst>
              </a:rPr>
              <a:t>alone</a:t>
            </a:r>
            <a:r>
              <a:rPr lang="en-US" sz="4000" dirty="0">
                <a:effectLst>
                  <a:outerShdw blurRad="38100" dist="38100" dir="2700000" algn="tl">
                    <a:srgbClr val="000000"/>
                  </a:outerShdw>
                </a:effectLst>
              </a:rPr>
              <a:t> makes such a conquest possible. </a:t>
            </a:r>
          </a:p>
          <a:p>
            <a:r>
              <a:rPr lang="en-US" sz="4000" dirty="0">
                <a:effectLst>
                  <a:outerShdw blurRad="38100" dist="38100" dir="2700000" algn="tl">
                    <a:srgbClr val="000000"/>
                  </a:outerShdw>
                </a:effectLst>
              </a:rPr>
              <a:t>When it does so, the mouth of God’s people will be a clean vehicle for the Spirit of God to speak through to reveal himself to the watching world (v. 21). </a:t>
            </a:r>
          </a:p>
          <a:p>
            <a:r>
              <a:rPr lang="en-US" sz="4000" dirty="0">
                <a:effectLst>
                  <a:outerShdw blurRad="38100" dist="38100" dir="2700000" algn="tl">
                    <a:srgbClr val="000000"/>
                  </a:outerShdw>
                </a:effectLst>
              </a:rPr>
              <a:t>In short, the vocation that came to the man of unclean lips for his nation in chapter 6 will now have come to the nation of unclean lips (cf. Isaiah 6:5) for the world.</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 527). </a:t>
            </a:r>
          </a:p>
        </p:txBody>
      </p:sp>
    </p:spTree>
    <p:extLst>
      <p:ext uri="{BB962C8B-B14F-4D97-AF65-F5344CB8AC3E}">
        <p14:creationId xmlns:p14="http://schemas.microsoft.com/office/powerpoint/2010/main" val="33443478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806338"/>
          </a:xfrm>
        </p:spPr>
        <p:txBody>
          <a:bodyPr>
            <a:noAutofit/>
          </a:bodyPr>
          <a:lstStyle/>
          <a:p>
            <a:pPr marL="458788" indent="-458788"/>
            <a:r>
              <a:rPr lang="en-US" sz="4000" dirty="0">
                <a:effectLst>
                  <a:outerShdw blurRad="38100" dist="38100" dir="2700000" algn="tl">
                    <a:srgbClr val="000000"/>
                  </a:outerShdw>
                </a:effectLst>
              </a:rPr>
              <a:t>The LORD Intervenes (59:15b-21)</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731520"/>
            <a:ext cx="8441574" cy="6093231"/>
          </a:xfrm>
        </p:spPr>
        <p:txBody>
          <a:bodyPr>
            <a:normAutofit fontScale="77500" lnSpcReduction="20000"/>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59:15b</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Lord watches and is displeased, for there is no justice.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16</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He sees there is no advocate; he is shocked that no one intervenes. So he takes matters into his own hands; his desire for justice drives him on.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17</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He wears his desire for justice like body armor, and his desire to deliver is like a helmet on his head. He puts on the garments of vengeance and wears zeal like a robe.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18</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He repays them for what they have done, dispensing angry judgment to his adversaries and punishing his enemies. He repays the coastlands.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19</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In the west, people [fear] the Lord’s [name]; in the east they recognize his splendor. For he comes like a rushing stream driven on by wind sent from the Lord.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20</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 [redeemer] comes to Zion, to those in Jacob who repent of their rebellious deeds,” says the Lord.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21</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“As for me, this is my [covenant with] them,” says the Lord. “My Spirit, who is upon you, and my words, which I have placed in your mouth, will not depart from your mouth or from the mouths of your children and descendants from this time forward,” says the Lord. </a:t>
            </a:r>
          </a:p>
        </p:txBody>
      </p:sp>
    </p:spTree>
    <p:extLst>
      <p:ext uri="{BB962C8B-B14F-4D97-AF65-F5344CB8AC3E}">
        <p14:creationId xmlns:p14="http://schemas.microsoft.com/office/powerpoint/2010/main" val="8407067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63176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59:15b</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Lord watches and is displeased, for there is no justice.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789709"/>
            <a:ext cx="8825114" cy="5631873"/>
          </a:xfrm>
        </p:spPr>
        <p:txBody>
          <a:bodyPr>
            <a:normAutofit fontScale="92500" lnSpcReduction="10000"/>
          </a:bodyPr>
          <a:lstStyle/>
          <a:p>
            <a:r>
              <a:rPr lang="en-US" sz="3600" dirty="0">
                <a:effectLst>
                  <a:outerShdw blurRad="38100" dist="38100" dir="2700000" algn="tl">
                    <a:srgbClr val="000000"/>
                  </a:outerShdw>
                </a:effectLst>
              </a:rPr>
              <a:t>The great hope of the world is that God sees! </a:t>
            </a:r>
          </a:p>
          <a:p>
            <a:r>
              <a:rPr lang="en-US" sz="3600" dirty="0">
                <a:effectLst>
                  <a:outerShdw blurRad="38100" dist="38100" dir="2700000" algn="tl">
                    <a:srgbClr val="000000"/>
                  </a:outerShdw>
                </a:effectLst>
              </a:rPr>
              <a:t>He is neither blind nor insensitive. </a:t>
            </a:r>
          </a:p>
          <a:p>
            <a:r>
              <a:rPr lang="en-US" sz="3600" dirty="0">
                <a:effectLst>
                  <a:outerShdw blurRad="38100" dist="38100" dir="2700000" algn="tl">
                    <a:srgbClr val="000000"/>
                  </a:outerShdw>
                </a:effectLst>
              </a:rPr>
              <a:t>He sees and hears the clamor of the Sodoms of this world and decrees that their sin will have a </a:t>
            </a:r>
            <a:r>
              <a:rPr lang="en-US" sz="3600" b="1" i="1" dirty="0">
                <a:effectLst>
                  <a:outerShdw blurRad="38100" dist="38100" dir="2700000" algn="tl">
                    <a:srgbClr val="000000"/>
                  </a:outerShdw>
                </a:effectLst>
              </a:rPr>
              <a:t>limit</a:t>
            </a:r>
            <a:r>
              <a:rPr lang="en-US" sz="3600" dirty="0">
                <a:effectLst>
                  <a:outerShdw blurRad="38100" dist="38100" dir="2700000" algn="tl">
                    <a:srgbClr val="000000"/>
                  </a:outerShdw>
                </a:effectLst>
              </a:rPr>
              <a:t>.</a:t>
            </a:r>
          </a:p>
          <a:p>
            <a:r>
              <a:rPr lang="en-US" sz="3600" dirty="0">
                <a:effectLst>
                  <a:outerShdw blurRad="38100" dist="38100" dir="2700000" algn="tl">
                    <a:srgbClr val="000000"/>
                  </a:outerShdw>
                </a:effectLst>
              </a:rPr>
              <a:t>Likewise, he sees the oppression of his people in Egypt and determines to put an end to it. </a:t>
            </a:r>
          </a:p>
          <a:p>
            <a:r>
              <a:rPr lang="en-US" sz="3600" dirty="0">
                <a:effectLst>
                  <a:outerShdw blurRad="38100" dist="38100" dir="2700000" algn="tl">
                    <a:srgbClr val="000000"/>
                  </a:outerShdw>
                </a:effectLst>
              </a:rPr>
              <a:t>So here, although he is the </a:t>
            </a:r>
            <a:r>
              <a:rPr lang="en-US" sz="3600" b="1" i="1" dirty="0">
                <a:effectLst>
                  <a:outerShdw blurRad="38100" dist="38100" dir="2700000" algn="tl">
                    <a:srgbClr val="000000"/>
                  </a:outerShdw>
                </a:effectLst>
              </a:rPr>
              <a:t>transcendent</a:t>
            </a:r>
            <a:r>
              <a:rPr lang="en-US" sz="3600" dirty="0">
                <a:effectLst>
                  <a:outerShdw blurRad="38100" dist="38100" dir="2700000" algn="tl">
                    <a:srgbClr val="000000"/>
                  </a:outerShdw>
                </a:effectLst>
              </a:rPr>
              <a:t> God of the universe, he is nevertheless </a:t>
            </a:r>
            <a:r>
              <a:rPr lang="en-US" sz="3600" b="1" i="1" dirty="0">
                <a:effectLst>
                  <a:outerShdw blurRad="38100" dist="38100" dir="2700000" algn="tl">
                    <a:srgbClr val="000000"/>
                  </a:outerShdw>
                </a:effectLst>
              </a:rPr>
              <a:t>aware</a:t>
            </a:r>
            <a:r>
              <a:rPr lang="en-US" sz="3600" dirty="0">
                <a:effectLst>
                  <a:outerShdw blurRad="38100" dist="38100" dir="2700000" algn="tl">
                    <a:srgbClr val="000000"/>
                  </a:outerShdw>
                </a:effectLst>
              </a:rPr>
              <a:t> of his people’s helplessness before sin. </a:t>
            </a:r>
          </a:p>
          <a:p>
            <a:r>
              <a:rPr lang="en-US" sz="3600" dirty="0">
                <a:effectLst>
                  <a:outerShdw blurRad="38100" dist="38100" dir="2700000" algn="tl">
                    <a:srgbClr val="000000"/>
                  </a:outerShdw>
                </a:effectLst>
              </a:rPr>
              <a:t>He sees that they </a:t>
            </a:r>
            <a:r>
              <a:rPr lang="en-US" sz="3600" b="1" i="1" dirty="0">
                <a:effectLst>
                  <a:outerShdw blurRad="38100" dist="38100" dir="2700000" algn="tl">
                    <a:srgbClr val="000000"/>
                  </a:outerShdw>
                </a:effectLst>
              </a:rPr>
              <a:t>receive</a:t>
            </a:r>
            <a:r>
              <a:rPr lang="en-US" sz="3600" dirty="0">
                <a:effectLst>
                  <a:outerShdw blurRad="38100" dist="38100" dir="2700000" algn="tl">
                    <a:srgbClr val="000000"/>
                  </a:outerShdw>
                </a:effectLst>
              </a:rPr>
              <a:t> no justice, because they are unable to </a:t>
            </a:r>
            <a:r>
              <a:rPr lang="en-US" sz="3600" b="1" i="1" dirty="0">
                <a:effectLst>
                  <a:outerShdw blurRad="38100" dist="38100" dir="2700000" algn="tl">
                    <a:srgbClr val="000000"/>
                  </a:outerShdw>
                </a:effectLst>
              </a:rPr>
              <a:t>do</a:t>
            </a:r>
            <a:r>
              <a:rPr lang="en-US" sz="3600" dirty="0">
                <a:effectLst>
                  <a:outerShdw blurRad="38100" dist="38100" dir="2700000" algn="tl">
                    <a:srgbClr val="000000"/>
                  </a:outerShdw>
                </a:effectLst>
              </a:rPr>
              <a:t> justice.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527-528). </a:t>
            </a:r>
          </a:p>
        </p:txBody>
      </p:sp>
    </p:spTree>
    <p:extLst>
      <p:ext uri="{BB962C8B-B14F-4D97-AF65-F5344CB8AC3E}">
        <p14:creationId xmlns:p14="http://schemas.microsoft.com/office/powerpoint/2010/main" val="9589240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63176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59:15b</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Lord watches and is displeased, for there is no justice.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789709"/>
            <a:ext cx="8825114" cy="5631873"/>
          </a:xfrm>
        </p:spPr>
        <p:txBody>
          <a:bodyPr>
            <a:normAutofit fontScale="92500"/>
          </a:bodyPr>
          <a:lstStyle/>
          <a:p>
            <a:r>
              <a:rPr lang="en-US" sz="3600" dirty="0">
                <a:effectLst>
                  <a:outerShdw blurRad="38100" dist="38100" dir="2700000" algn="tl">
                    <a:srgbClr val="000000"/>
                  </a:outerShdw>
                </a:effectLst>
              </a:rPr>
              <a:t>Not only does he </a:t>
            </a:r>
            <a:r>
              <a:rPr lang="en-US" sz="3600" b="1" i="1" dirty="0">
                <a:effectLst>
                  <a:outerShdw blurRad="38100" dist="38100" dir="2700000" algn="tl">
                    <a:srgbClr val="000000"/>
                  </a:outerShdw>
                </a:effectLst>
              </a:rPr>
              <a:t>see</a:t>
            </a:r>
            <a:r>
              <a:rPr lang="en-US" sz="3600" dirty="0">
                <a:effectLst>
                  <a:outerShdw blurRad="38100" dist="38100" dir="2700000" algn="tl">
                    <a:srgbClr val="000000"/>
                  </a:outerShdw>
                </a:effectLst>
              </a:rPr>
              <a:t> the situation, but he </a:t>
            </a:r>
            <a:r>
              <a:rPr lang="en-US" sz="3600" b="1" i="1" dirty="0">
                <a:effectLst>
                  <a:outerShdw blurRad="38100" dist="38100" dir="2700000" algn="tl">
                    <a:srgbClr val="000000"/>
                  </a:outerShdw>
                </a:effectLst>
              </a:rPr>
              <a:t>cares</a:t>
            </a:r>
            <a:r>
              <a:rPr lang="en-US" sz="3600" dirty="0">
                <a:effectLst>
                  <a:outerShdw blurRad="38100" dist="38100" dir="2700000" algn="tl">
                    <a:srgbClr val="000000"/>
                  </a:outerShdw>
                </a:effectLst>
              </a:rPr>
              <a:t> about it. </a:t>
            </a:r>
          </a:p>
          <a:p>
            <a:r>
              <a:rPr lang="en-US" sz="3600" dirty="0">
                <a:effectLst>
                  <a:outerShdw blurRad="38100" dist="38100" dir="2700000" algn="tl">
                    <a:srgbClr val="000000"/>
                  </a:outerShdw>
                </a:effectLst>
              </a:rPr>
              <a:t>To our God, this capitulation of people to injustice and unrighteousness is a </a:t>
            </a:r>
            <a:r>
              <a:rPr lang="en-US" sz="3600" b="1" i="1" dirty="0">
                <a:effectLst>
                  <a:outerShdw blurRad="38100" dist="38100" dir="2700000" algn="tl">
                    <a:srgbClr val="000000"/>
                  </a:outerShdw>
                </a:effectLst>
              </a:rPr>
              <a:t>great evil</a:t>
            </a:r>
            <a:r>
              <a:rPr lang="en-US" sz="3600" dirty="0">
                <a:effectLst>
                  <a:outerShdw blurRad="38100" dist="38100" dir="2700000" algn="tl">
                    <a:srgbClr val="000000"/>
                  </a:outerShdw>
                </a:effectLst>
              </a:rPr>
              <a:t>, and it is </a:t>
            </a:r>
            <a:r>
              <a:rPr lang="en-US" sz="3600" b="1" i="1" dirty="0">
                <a:effectLst>
                  <a:outerShdw blurRad="38100" dist="38100" dir="2700000" algn="tl">
                    <a:srgbClr val="000000"/>
                  </a:outerShdw>
                </a:effectLst>
              </a:rPr>
              <a:t>appalling</a:t>
            </a:r>
            <a:r>
              <a:rPr lang="en-US" sz="3600" dirty="0">
                <a:effectLst>
                  <a:outerShdw blurRad="38100" dist="38100" dir="2700000" algn="tl">
                    <a:srgbClr val="000000"/>
                  </a:outerShdw>
                </a:effectLst>
              </a:rPr>
              <a:t> to him that it should remain unaddressed. </a:t>
            </a:r>
          </a:p>
          <a:p>
            <a:r>
              <a:rPr lang="en-US" sz="3600" dirty="0">
                <a:effectLst>
                  <a:outerShdw blurRad="38100" dist="38100" dir="2700000" algn="tl">
                    <a:srgbClr val="000000"/>
                  </a:outerShdw>
                </a:effectLst>
              </a:rPr>
              <a:t>The situation in which Israel will find itself upon its return from Babylonian exile is not what God ultimately desires, and he will not leave it unaddressed. </a:t>
            </a:r>
          </a:p>
          <a:p>
            <a:r>
              <a:rPr lang="en-US" sz="3600" dirty="0">
                <a:effectLst>
                  <a:outerShdw blurRad="38100" dist="38100" dir="2700000" algn="tl">
                    <a:srgbClr val="000000"/>
                  </a:outerShdw>
                </a:effectLst>
              </a:rPr>
              <a:t>If Israel is unable to defeat its sin, then God must.</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527-528). </a:t>
            </a:r>
          </a:p>
        </p:txBody>
      </p:sp>
    </p:spTree>
    <p:extLst>
      <p:ext uri="{BB962C8B-B14F-4D97-AF65-F5344CB8AC3E}">
        <p14:creationId xmlns:p14="http://schemas.microsoft.com/office/powerpoint/2010/main" val="26858552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06818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59:16</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He sees there is no advocate; he is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shocked</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that no one intervenes. So he takes matters into his own hands; his desire for justice drives him on.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26127"/>
            <a:ext cx="8825114" cy="5195455"/>
          </a:xfrm>
        </p:spPr>
        <p:txBody>
          <a:bodyPr>
            <a:normAutofit fontScale="85000" lnSpcReduction="20000"/>
          </a:bodyPr>
          <a:lstStyle/>
          <a:p>
            <a:r>
              <a:rPr lang="en-US" sz="3600" dirty="0">
                <a:effectLst>
                  <a:outerShdw blurRad="38100" dist="38100" dir="2700000" algn="tl">
                    <a:srgbClr val="000000"/>
                  </a:outerShdw>
                </a:effectLst>
              </a:rPr>
              <a:t>No national leader would or could do what was necessary to be done for Israel. </a:t>
            </a:r>
          </a:p>
          <a:p>
            <a:r>
              <a:rPr lang="en-US" sz="3600" dirty="0">
                <a:effectLst>
                  <a:outerShdw blurRad="38100" dist="38100" dir="2700000" algn="tl">
                    <a:srgbClr val="000000"/>
                  </a:outerShdw>
                </a:effectLst>
              </a:rPr>
              <a:t>God’s desolation (he was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shocked</a:t>
            </a:r>
            <a:r>
              <a:rPr lang="en-US" sz="3600" dirty="0">
                <a:effectLst>
                  <a:outerShdw blurRad="38100" dist="38100" dir="2700000" algn="tl">
                    <a:srgbClr val="000000"/>
                  </a:outerShdw>
                </a:effectLst>
              </a:rPr>
              <a:t>”) over this fact is surely not a response of </a:t>
            </a:r>
            <a:r>
              <a:rPr lang="en-US" sz="3600" b="1" i="1" dirty="0">
                <a:effectLst>
                  <a:outerShdw blurRad="38100" dist="38100" dir="2700000" algn="tl">
                    <a:srgbClr val="000000"/>
                  </a:outerShdw>
                </a:effectLst>
              </a:rPr>
              <a:t>surprise</a:t>
            </a:r>
            <a:r>
              <a:rPr lang="en-US" sz="3600" dirty="0">
                <a:effectLst>
                  <a:outerShdw blurRad="38100" dist="38100" dir="2700000" algn="tl">
                    <a:srgbClr val="000000"/>
                  </a:outerShdw>
                </a:effectLst>
              </a:rPr>
              <a:t>, as though some human could have filled this gap but did not. </a:t>
            </a:r>
          </a:p>
          <a:p>
            <a:r>
              <a:rPr lang="en-US" sz="3600" dirty="0">
                <a:effectLst>
                  <a:outerShdw blurRad="38100" dist="38100" dir="2700000" algn="tl">
                    <a:srgbClr val="000000"/>
                  </a:outerShdw>
                </a:effectLst>
              </a:rPr>
              <a:t>Rather, it is an expression of his perpetual </a:t>
            </a:r>
            <a:r>
              <a:rPr lang="en-US" sz="3600" b="1" i="1" dirty="0">
                <a:effectLst>
                  <a:outerShdw blurRad="38100" dist="38100" dir="2700000" algn="tl">
                    <a:srgbClr val="000000"/>
                  </a:outerShdw>
                </a:effectLst>
              </a:rPr>
              <a:t>horror</a:t>
            </a:r>
            <a:r>
              <a:rPr lang="en-US" sz="3600" dirty="0">
                <a:effectLst>
                  <a:outerShdw blurRad="38100" dist="38100" dir="2700000" algn="tl">
                    <a:srgbClr val="000000"/>
                  </a:outerShdw>
                </a:effectLst>
              </a:rPr>
              <a:t> at sin and his perpetual </a:t>
            </a:r>
            <a:r>
              <a:rPr lang="en-US" sz="3600" b="1" i="1" dirty="0">
                <a:effectLst>
                  <a:outerShdw blurRad="38100" dist="38100" dir="2700000" algn="tl">
                    <a:srgbClr val="000000"/>
                  </a:outerShdw>
                </a:effectLst>
              </a:rPr>
              <a:t>compassion</a:t>
            </a:r>
            <a:r>
              <a:rPr lang="en-US" sz="3600" dirty="0">
                <a:effectLst>
                  <a:outerShdw blurRad="38100" dist="38100" dir="2700000" algn="tl">
                    <a:srgbClr val="000000"/>
                  </a:outerShdw>
                </a:effectLst>
              </a:rPr>
              <a:t> for his people. </a:t>
            </a:r>
          </a:p>
          <a:p>
            <a:r>
              <a:rPr lang="en-US" sz="3600" dirty="0">
                <a:effectLst>
                  <a:outerShdw blurRad="38100" dist="38100" dir="2700000" algn="tl">
                    <a:srgbClr val="000000"/>
                  </a:outerShdw>
                </a:effectLst>
              </a:rPr>
              <a:t>So here, as in chapter 53, God must </a:t>
            </a:r>
            <a:r>
              <a:rPr lang="en-US" sz="3600" b="1" i="1" dirty="0">
                <a:effectLst>
                  <a:outerShdw blurRad="38100" dist="38100" dir="2700000" algn="tl">
                    <a:srgbClr val="000000"/>
                  </a:outerShdw>
                </a:effectLst>
              </a:rPr>
              <a:t>intervene</a:t>
            </a:r>
            <a:r>
              <a:rPr lang="en-US" sz="3600" dirty="0">
                <a:effectLst>
                  <a:outerShdw blurRad="38100" dist="38100" dir="2700000" algn="tl">
                    <a:srgbClr val="000000"/>
                  </a:outerShdw>
                </a:effectLst>
              </a:rPr>
              <a:t> on his people’s behalf. </a:t>
            </a:r>
          </a:p>
          <a:p>
            <a:r>
              <a:rPr lang="en-US" sz="3600" dirty="0">
                <a:effectLst>
                  <a:outerShdw blurRad="38100" dist="38100" dir="2700000" algn="tl">
                    <a:srgbClr val="000000"/>
                  </a:outerShdw>
                </a:effectLst>
              </a:rPr>
              <a:t>They were helpless to overcome the guilt and alienation that their sin had produced, and so God exerted his power and intervened on their behalf, submitting to the death that was rightfully theirs and ours.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527-528). </a:t>
            </a:r>
          </a:p>
        </p:txBody>
      </p:sp>
    </p:spTree>
    <p:extLst>
      <p:ext uri="{BB962C8B-B14F-4D97-AF65-F5344CB8AC3E}">
        <p14:creationId xmlns:p14="http://schemas.microsoft.com/office/powerpoint/2010/main" val="28758699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280400</TotalTime>
  <Words>4651</Words>
  <Application>Microsoft Office PowerPoint</Application>
  <PresentationFormat>On-screen Show (4:3)</PresentationFormat>
  <Paragraphs>276</Paragraphs>
  <Slides>32</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32</vt:i4>
      </vt:variant>
    </vt:vector>
  </HeadingPairs>
  <TitlesOfParts>
    <vt:vector size="39" baseType="lpstr">
      <vt:lpstr>Arial</vt:lpstr>
      <vt:lpstr>Calibri</vt:lpstr>
      <vt:lpstr>Calibri Light</vt:lpstr>
      <vt:lpstr>Cambria</vt:lpstr>
      <vt:lpstr>Century Gothic</vt:lpstr>
      <vt:lpstr>Office Theme</vt:lpstr>
      <vt:lpstr>2_Office Theme</vt:lpstr>
      <vt:lpstr>Highlights     From the  Book of  Isaiah</vt:lpstr>
      <vt:lpstr>The LORD Intervenes (59:15b-21)</vt:lpstr>
      <vt:lpstr>The LORD Intervenes (59:15b-21)</vt:lpstr>
      <vt:lpstr>The LORD Intervenes (59:15b-21)</vt:lpstr>
      <vt:lpstr>The LORD Intervenes (59:15b-21)</vt:lpstr>
      <vt:lpstr>The LORD Intervenes (59:15b-21)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Paul’s Citation of Isaiah 59:20 in Romans 11:26 </vt:lpstr>
      <vt:lpstr>PowerPoint Presentation</vt:lpstr>
      <vt:lpstr>Paul’s Citation of Isaiah 59:20 in Romans 11:26</vt:lpstr>
      <vt:lpstr>Paul’s Citation of Isaiah 59:20 in Romans 11:26</vt:lpstr>
      <vt:lpstr>Romans 11:25-32 - God Will Be Faithful to Save and Keep All of His Elect - Both Jews and Gentiles  </vt:lpstr>
      <vt:lpstr>Romans 11:25-32 - God Will Be Faithful to Save and Keep All of His Elect - Both Jews and Gentiles  </vt:lpstr>
      <vt:lpstr>Romans 11:25-32 - God Will Be Faithful to Save and Keep All of His Elect - Both Jews and Gentiles  </vt:lpstr>
      <vt:lpstr>Romans 11:25-32 - God Will Be Faithful to Save and Keep All of His Elect - Both Jews and Gentiles  </vt:lpstr>
      <vt:lpstr>Romans 11:25-32 - God Will Be Faithful to Save and Keep All of His Elect - Both Jews and Gentiles  </vt:lpstr>
      <vt:lpstr>Romans 11:25-32 - God Will Be Faithful to Save and Keep All of His Elect - Both Jews and Gentiles  </vt:lpstr>
      <vt:lpstr>Romans 11:25-32 - God Will Be Faithful to Save and Keep All of His Elect - Both Jews and Gentiles  </vt:lpstr>
      <vt:lpstr>Next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3592</cp:revision>
  <cp:lastPrinted>2024-05-12T13:44:17Z</cp:lastPrinted>
  <dcterms:created xsi:type="dcterms:W3CDTF">2022-12-04T03:23:23Z</dcterms:created>
  <dcterms:modified xsi:type="dcterms:W3CDTF">2024-05-12T15:54:31Z</dcterms:modified>
</cp:coreProperties>
</file>