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1"/>
  </p:notesMasterIdLst>
  <p:handoutMasterIdLst>
    <p:handoutMasterId r:id="rId32"/>
  </p:handoutMasterIdLst>
  <p:sldIdLst>
    <p:sldId id="5370" r:id="rId3"/>
    <p:sldId id="5331" r:id="rId4"/>
    <p:sldId id="5206" r:id="rId5"/>
    <p:sldId id="5207" r:id="rId6"/>
    <p:sldId id="5208" r:id="rId7"/>
    <p:sldId id="5372" r:id="rId8"/>
    <p:sldId id="5375" r:id="rId9"/>
    <p:sldId id="5374" r:id="rId10"/>
    <p:sldId id="5376" r:id="rId11"/>
    <p:sldId id="5379" r:id="rId12"/>
    <p:sldId id="5380" r:id="rId13"/>
    <p:sldId id="5373" r:id="rId14"/>
    <p:sldId id="5413" r:id="rId15"/>
    <p:sldId id="5414" r:id="rId16"/>
    <p:sldId id="5415" r:id="rId17"/>
    <p:sldId id="5416" r:id="rId18"/>
    <p:sldId id="5417" r:id="rId19"/>
    <p:sldId id="5403" r:id="rId20"/>
    <p:sldId id="5378" r:id="rId21"/>
    <p:sldId id="5418" r:id="rId22"/>
    <p:sldId id="5419" r:id="rId23"/>
    <p:sldId id="5423" r:id="rId24"/>
    <p:sldId id="5420" r:id="rId25"/>
    <p:sldId id="5421" r:id="rId26"/>
    <p:sldId id="5422" r:id="rId27"/>
    <p:sldId id="5409" r:id="rId28"/>
    <p:sldId id="5411" r:id="rId29"/>
    <p:sldId id="5410" r:id="rId3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0000FF"/>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800" autoAdjust="0"/>
  </p:normalViewPr>
  <p:slideViewPr>
    <p:cSldViewPr snapToGrid="0">
      <p:cViewPr varScale="1">
        <p:scale>
          <a:sx n="101" d="100"/>
          <a:sy n="101" d="100"/>
        </p:scale>
        <p:origin x="1146" y="138"/>
      </p:cViewPr>
      <p:guideLst/>
    </p:cSldViewPr>
  </p:slideViewPr>
  <p:notesTextViewPr>
    <p:cViewPr>
      <p:scale>
        <a:sx n="1" d="1"/>
        <a:sy n="1" d="1"/>
      </p:scale>
      <p:origin x="0" y="0"/>
    </p:cViewPr>
  </p:notesTextViewPr>
  <p:sorterViewPr>
    <p:cViewPr>
      <p:scale>
        <a:sx n="100" d="100"/>
        <a:sy n="100" d="100"/>
      </p:scale>
      <p:origin x="0" y="-51212"/>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5/18/2024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5/18/2024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8628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4171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1717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4929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5770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4292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0001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6688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687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5/18/2024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5/18/2024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5/18/2024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5/18/2024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5/18/2024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5/18/2024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5/18/2024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5/18/2024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5/18/2024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5/18/2024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5/18/2024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5/18/2024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5/18/2024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5/18/2024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5524041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80404"/>
          </a:xfrm>
        </p:spPr>
        <p:txBody>
          <a:bodyPr>
            <a:noAutofit/>
          </a:bodyPr>
          <a:lstStyle/>
          <a:p>
            <a:r>
              <a:rPr lang="en-US" sz="4000" dirty="0">
                <a:effectLst>
                  <a:outerShdw blurRad="38100" dist="38100" dir="2700000" algn="tl">
                    <a:srgbClr val="000000"/>
                  </a:outerShdw>
                </a:effectLst>
              </a:rPr>
              <a:t>A Light in Zion Beckons the Nations (60:1-3)</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37161" y="1300942"/>
            <a:ext cx="8965276" cy="5266112"/>
          </a:xfrm>
        </p:spPr>
        <p:txBody>
          <a:bodyPr>
            <a:normAutofit fontScale="77500" lnSpcReduction="20000"/>
          </a:bodyPr>
          <a:lstStyle/>
          <a:p>
            <a:r>
              <a:rPr lang="en-US" sz="4000" dirty="0">
                <a:effectLst>
                  <a:outerShdw blurRad="38100" dist="38100" dir="2700000" algn="tl">
                    <a:srgbClr val="000000"/>
                  </a:outerShdw>
                </a:effectLst>
              </a:rPr>
              <a:t>The emphasis on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light</a:t>
            </a:r>
            <a:r>
              <a:rPr lang="en-US" sz="4000" dirty="0">
                <a:effectLst>
                  <a:outerShdw blurRad="38100" dist="38100" dir="2700000" algn="tl">
                    <a:srgbClr val="000000"/>
                  </a:outerShdw>
                </a:effectLst>
              </a:rPr>
              <a:t>” in this section is all the more striking because of the </a:t>
            </a:r>
            <a:r>
              <a:rPr lang="en-US" sz="4000" b="1" i="1" dirty="0">
                <a:effectLst>
                  <a:outerShdw blurRad="38100" dist="38100" dir="2700000" algn="tl">
                    <a:srgbClr val="000000"/>
                  </a:outerShdw>
                </a:effectLst>
              </a:rPr>
              <a:t>contrast</a:t>
            </a:r>
            <a:r>
              <a:rPr lang="en-US" sz="4000" dirty="0">
                <a:effectLst>
                  <a:outerShdw blurRad="38100" dist="38100" dir="2700000" algn="tl">
                    <a:srgbClr val="000000"/>
                  </a:outerShdw>
                </a:effectLst>
              </a:rPr>
              <a:t> with 59:9 (“</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We wait for </a:t>
            </a:r>
            <a:r>
              <a:rPr lang="en-US" sz="40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light</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but see only </a:t>
            </a:r>
            <a:r>
              <a:rPr lang="en-US" sz="40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darkness</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we wait for a </a:t>
            </a:r>
            <a:r>
              <a:rPr lang="en-US" sz="40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bright</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40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light</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but live in </a:t>
            </a:r>
            <a:r>
              <a:rPr lang="en-US" sz="40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deep</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40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darkness</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Where there was complete “</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darkness</a:t>
            </a:r>
            <a:r>
              <a:rPr lang="en-US" sz="4000" dirty="0">
                <a:effectLst>
                  <a:outerShdw blurRad="38100" dist="38100" dir="2700000" algn="tl">
                    <a:srgbClr val="000000"/>
                  </a:outerShdw>
                </a:effectLst>
              </a:rPr>
              <a:t>,” there will now be “</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light</a:t>
            </a:r>
            <a:r>
              <a:rPr lang="en-US" sz="4000" dirty="0">
                <a:effectLst>
                  <a:outerShdw blurRad="38100" dist="38100" dir="2700000" algn="tl">
                    <a:srgbClr val="000000"/>
                  </a:outerShdw>
                </a:effectLst>
              </a:rPr>
              <a:t>” like that of the rising sun. </a:t>
            </a:r>
          </a:p>
          <a:p>
            <a:r>
              <a:rPr lang="en-US" sz="4000" dirty="0">
                <a:effectLst>
                  <a:outerShdw blurRad="38100" dist="38100" dir="2700000" algn="tl">
                    <a:srgbClr val="000000"/>
                  </a:outerShdw>
                </a:effectLst>
              </a:rPr>
              <a:t>There is no question as to the </a:t>
            </a:r>
            <a:r>
              <a:rPr lang="en-US" sz="4000" b="1" i="1" dirty="0">
                <a:effectLst>
                  <a:outerShdw blurRad="38100" dist="38100" dir="2700000" algn="tl">
                    <a:srgbClr val="000000"/>
                  </a:outerShdw>
                </a:effectLst>
              </a:rPr>
              <a:t>source</a:t>
            </a:r>
            <a:r>
              <a:rPr lang="en-US" sz="4000" dirty="0">
                <a:effectLst>
                  <a:outerShdw blurRad="38100" dist="38100" dir="2700000" algn="tl">
                    <a:srgbClr val="000000"/>
                  </a:outerShdw>
                </a:effectLst>
              </a:rPr>
              <a:t> of this light. </a:t>
            </a:r>
          </a:p>
          <a:p>
            <a:r>
              <a:rPr lang="en-US" sz="4000" dirty="0">
                <a:effectLst>
                  <a:outerShdw blurRad="38100" dist="38100" dir="2700000" algn="tl">
                    <a:srgbClr val="000000"/>
                  </a:outerShdw>
                </a:effectLst>
              </a:rPr>
              <a:t>It is not something that originates from Zion itself; rather, it is a reflection of the “splendor” (or glory) of the LORD – as we will see when we get to verse 19. </a:t>
            </a:r>
          </a:p>
          <a:p>
            <a:r>
              <a:rPr lang="en-US" sz="4000" dirty="0">
                <a:effectLst>
                  <a:outerShdw blurRad="38100" dist="38100" dir="2700000" algn="tl">
                    <a:srgbClr val="000000"/>
                  </a:outerShdw>
                </a:effectLst>
              </a:rPr>
              <a:t>Something has occurred that makes it possible for the glory of the LORD to be seen in his people. </a:t>
            </a:r>
          </a:p>
          <a:p>
            <a:r>
              <a:rPr lang="en-US" sz="4000" dirty="0">
                <a:effectLst>
                  <a:outerShdw blurRad="38100" dist="38100" dir="2700000" algn="tl">
                    <a:srgbClr val="000000"/>
                  </a:outerShdw>
                </a:effectLst>
              </a:rPr>
              <a:t>That “something” is the </a:t>
            </a:r>
            <a:r>
              <a:rPr lang="en-US" sz="4000" b="1" i="1" dirty="0">
                <a:effectLst>
                  <a:outerShdw blurRad="38100" dist="38100" dir="2700000" algn="tl">
                    <a:srgbClr val="000000"/>
                  </a:outerShdw>
                </a:effectLst>
              </a:rPr>
              <a:t>conquest</a:t>
            </a:r>
            <a:r>
              <a:rPr lang="en-US" sz="4000" dirty="0">
                <a:effectLst>
                  <a:outerShdw blurRad="38100" dist="38100" dir="2700000" algn="tl">
                    <a:srgbClr val="000000"/>
                  </a:outerShdw>
                </a:effectLst>
              </a:rPr>
              <a:t> of sin by the divine warrior that we saw last week in </a:t>
            </a:r>
            <a:r>
              <a:rPr lang="en-US" sz="4000" dirty="0">
                <a:solidFill>
                  <a:srgbClr val="FFFF99"/>
                </a:solidFill>
                <a:effectLst>
                  <a:outerShdw blurRad="38100" dist="38100" dir="2700000" algn="tl">
                    <a:srgbClr val="000000"/>
                  </a:outerShdw>
                </a:effectLst>
              </a:rPr>
              <a:t>Isaiah 59:15b-21</a:t>
            </a:r>
            <a:r>
              <a:rPr lang="en-US" sz="4000"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641-642). Zondervan </a:t>
            </a:r>
          </a:p>
        </p:txBody>
      </p:sp>
    </p:spTree>
    <p:extLst>
      <p:ext uri="{BB962C8B-B14F-4D97-AF65-F5344CB8AC3E}">
        <p14:creationId xmlns:p14="http://schemas.microsoft.com/office/powerpoint/2010/main" val="3174256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2092"/>
          </a:xfrm>
        </p:spPr>
        <p:txBody>
          <a:bodyPr>
            <a:noAutofit/>
          </a:bodyPr>
          <a:lstStyle/>
          <a:p>
            <a:r>
              <a:rPr lang="en-US" sz="4000" dirty="0">
                <a:effectLst>
                  <a:outerShdw blurRad="38100" dist="38100" dir="2700000" algn="tl">
                    <a:srgbClr val="000000"/>
                  </a:outerShdw>
                </a:effectLst>
              </a:rPr>
              <a:t>A Light in Zion Beckons the Nations (60:1-3)</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89362" y="1288474"/>
            <a:ext cx="8965276" cy="5278581"/>
          </a:xfrm>
        </p:spPr>
        <p:txBody>
          <a:bodyPr>
            <a:normAutofit fontScale="77500" lnSpcReduction="20000"/>
          </a:bodyPr>
          <a:lstStyle/>
          <a:p>
            <a:r>
              <a:rPr lang="en-US" sz="4000" dirty="0">
                <a:effectLst>
                  <a:outerShdw blurRad="38100" dist="38100" dir="2700000" algn="tl">
                    <a:srgbClr val="000000"/>
                  </a:outerShdw>
                </a:effectLst>
              </a:rPr>
              <a:t>As Isaiah has already stated in Isaiah 42:6 and 49:6, the Servant will be a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light to the nations</a:t>
            </a:r>
            <a:r>
              <a:rPr lang="en-US" sz="4000" dirty="0">
                <a:effectLst>
                  <a:outerShdw blurRad="38100" dist="38100" dir="2700000" algn="tl">
                    <a:srgbClr val="000000"/>
                  </a:outerShdw>
                </a:effectLst>
              </a:rPr>
              <a:t>,” and here we see that Zion will be the lamp out of which that light shines on the nations (60:3). </a:t>
            </a:r>
          </a:p>
          <a:p>
            <a:r>
              <a:rPr lang="en-US" sz="4000" dirty="0">
                <a:effectLst>
                  <a:outerShdw blurRad="38100" dist="38100" dir="2700000" algn="tl">
                    <a:srgbClr val="000000"/>
                  </a:outerShdw>
                </a:effectLst>
              </a:rPr>
              <a:t>The purpose of God’s sharing his glory with his people becomes explicit in 60:2-3. </a:t>
            </a:r>
          </a:p>
          <a:p>
            <a:r>
              <a:rPr lang="en-US" sz="4000" dirty="0">
                <a:effectLst>
                  <a:outerShdw blurRad="38100" dist="38100" dir="2700000" algn="tl">
                    <a:srgbClr val="000000"/>
                  </a:outerShdw>
                </a:effectLst>
              </a:rPr>
              <a:t>Israel has a mission: The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nations</a:t>
            </a:r>
            <a:r>
              <a:rPr lang="en-US" sz="4000" dirty="0">
                <a:effectLst>
                  <a:outerShdw blurRad="38100" dist="38100" dir="2700000" algn="tl">
                    <a:srgbClr val="000000"/>
                  </a:outerShdw>
                </a:effectLst>
              </a:rPr>
              <a:t>” are in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darkness</a:t>
            </a:r>
            <a:r>
              <a:rPr lang="en-US" sz="4000" dirty="0">
                <a:effectLst>
                  <a:outerShdw blurRad="38100" dist="38100" dir="2700000" algn="tl">
                    <a:srgbClr val="000000"/>
                  </a:outerShdw>
                </a:effectLst>
              </a:rPr>
              <a:t>” because they do not know their Creator – the </a:t>
            </a:r>
            <a:r>
              <a:rPr lang="en-US" sz="4000" b="1" i="1" dirty="0">
                <a:effectLst>
                  <a:outerShdw blurRad="38100" dist="38100" dir="2700000" algn="tl">
                    <a:srgbClr val="000000"/>
                  </a:outerShdw>
                </a:effectLst>
              </a:rPr>
              <a:t>only</a:t>
            </a:r>
            <a:r>
              <a:rPr lang="en-US" sz="4000" dirty="0">
                <a:effectLst>
                  <a:outerShdw blurRad="38100" dist="38100" dir="2700000" algn="tl">
                    <a:srgbClr val="000000"/>
                  </a:outerShdw>
                </a:effectLst>
              </a:rPr>
              <a:t> Savior who can deliver them. </a:t>
            </a:r>
          </a:p>
          <a:p>
            <a:r>
              <a:rPr lang="en-US" sz="4000" dirty="0">
                <a:effectLst>
                  <a:outerShdw blurRad="38100" dist="38100" dir="2700000" algn="tl">
                    <a:srgbClr val="000000"/>
                  </a:outerShdw>
                </a:effectLst>
              </a:rPr>
              <a:t>When the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light</a:t>
            </a:r>
            <a:r>
              <a:rPr lang="en-US" sz="4000" dirty="0">
                <a:effectLst>
                  <a:outerShdw blurRad="38100" dist="38100" dir="2700000" algn="tl">
                    <a:srgbClr val="000000"/>
                  </a:outerShdw>
                </a:effectLst>
              </a:rPr>
              <a:t>” of God dawns in Israel, the nations will recognize it for what it is and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come</a:t>
            </a:r>
            <a:r>
              <a:rPr lang="en-US" sz="4000" dirty="0">
                <a:effectLst>
                  <a:outerShdw blurRad="38100" dist="38100" dir="2700000" algn="tl">
                    <a:srgbClr val="000000"/>
                  </a:outerShdw>
                </a:effectLst>
              </a:rPr>
              <a:t>” flowing to it. </a:t>
            </a:r>
          </a:p>
          <a:p>
            <a:r>
              <a:rPr lang="en-US" sz="4000" dirty="0">
                <a:effectLst>
                  <a:outerShdw blurRad="38100" dist="38100" dir="2700000" algn="tl">
                    <a:srgbClr val="000000"/>
                  </a:outerShdw>
                </a:effectLst>
              </a:rPr>
              <a:t>Zion’s light is </a:t>
            </a:r>
            <a:r>
              <a:rPr lang="en-US" sz="4000" b="1" i="1" dirty="0">
                <a:effectLst>
                  <a:outerShdw blurRad="38100" dist="38100" dir="2700000" algn="tl">
                    <a:srgbClr val="000000"/>
                  </a:outerShdw>
                </a:effectLst>
              </a:rPr>
              <a:t>not</a:t>
            </a:r>
            <a:r>
              <a:rPr lang="en-US" sz="4000" dirty="0">
                <a:effectLst>
                  <a:outerShdw blurRad="38100" dist="38100" dir="2700000" algn="tl">
                    <a:srgbClr val="000000"/>
                  </a:outerShdw>
                </a:effectLst>
              </a:rPr>
              <a:t> for </a:t>
            </a:r>
            <a:r>
              <a:rPr lang="en-US" sz="4000" b="1" i="1" dirty="0">
                <a:effectLst>
                  <a:outerShdw blurRad="38100" dist="38100" dir="2700000" algn="tl">
                    <a:srgbClr val="000000"/>
                  </a:outerShdw>
                </a:effectLst>
              </a:rPr>
              <a:t>itself</a:t>
            </a:r>
            <a:r>
              <a:rPr lang="en-US" sz="4000" dirty="0">
                <a:effectLst>
                  <a:outerShdw blurRad="38100" dist="38100" dir="2700000" algn="tl">
                    <a:srgbClr val="000000"/>
                  </a:outerShdw>
                </a:effectLst>
              </a:rPr>
              <a:t> but for </a:t>
            </a:r>
            <a:r>
              <a:rPr lang="en-US" sz="4000" b="1" i="1" dirty="0">
                <a:effectLst>
                  <a:outerShdw blurRad="38100" dist="38100" dir="2700000" algn="tl">
                    <a:srgbClr val="000000"/>
                  </a:outerShdw>
                </a:effectLst>
              </a:rPr>
              <a:t>others</a:t>
            </a:r>
            <a:r>
              <a:rPr lang="en-US" sz="4000"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641-642). Zondervan </a:t>
            </a:r>
          </a:p>
        </p:txBody>
      </p:sp>
    </p:spTree>
    <p:extLst>
      <p:ext uri="{BB962C8B-B14F-4D97-AF65-F5344CB8AC3E}">
        <p14:creationId xmlns:p14="http://schemas.microsoft.com/office/powerpoint/2010/main" val="22887152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1064032"/>
          </a:xfrm>
        </p:spPr>
        <p:txBody>
          <a:bodyPr>
            <a:noAutofit/>
          </a:bodyPr>
          <a:lstStyle/>
          <a:p>
            <a:pPr marL="458788" indent="-458788"/>
            <a:r>
              <a:rPr lang="en-US" sz="4000" dirty="0">
                <a:effectLst>
                  <a:outerShdw blurRad="38100" dist="38100" dir="2700000" algn="tl">
                    <a:srgbClr val="000000"/>
                  </a:outerShdw>
                </a:effectLst>
              </a:rPr>
              <a:t>The Gathering of All Nations to Zion (60:4-9)</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228599" y="1201188"/>
            <a:ext cx="8686801" cy="5494715"/>
          </a:xfrm>
        </p:spPr>
        <p:txBody>
          <a:bodyPr>
            <a:normAutofit fontScale="77500" lnSpcReduction="2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all around you! They all gather and come to you – your sons come from far away, and your daughters are escorted by guardians.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Then you will look and smile, you will be excited and your heart will swell with pride. For the riches of distant lands will belong to you, and the wealth of nations will come to you.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Camel caravans will cover your roads, young camels from Midian and Ephah. All the merchants of Sheba will come, bringing gold and incense and singing praises to the LORD.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All the sheep of Kedar will be gathered to you; the rams of Nebaioth will be available to you as sacrifices. They will go up on my altar acceptably, and I will bestow honor on my majestic temple.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are these who float along like a cloud, who fly like doves to their shelters?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9</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Indeed, the coastlands look eagerly for me; [the ships of Tarshish] are in the lead, bringing your sons from far away, along with their silver and gold, to honor the LORD your God, the Holy One of Israel, for he has bestowed honor on you. </a:t>
            </a:r>
          </a:p>
        </p:txBody>
      </p:sp>
    </p:spTree>
    <p:extLst>
      <p:ext uri="{BB962C8B-B14F-4D97-AF65-F5344CB8AC3E}">
        <p14:creationId xmlns:p14="http://schemas.microsoft.com/office/powerpoint/2010/main" val="2752563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89361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all around you! They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all gather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come to you— your sons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come from far away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your daughters are escorted by guardians.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068185"/>
            <a:ext cx="8825114" cy="5482245"/>
          </a:xfrm>
        </p:spPr>
        <p:txBody>
          <a:bodyPr>
            <a:normAutofit fontScale="92500" lnSpcReduction="10000"/>
          </a:bodyPr>
          <a:lstStyle/>
          <a:p>
            <a:r>
              <a:rPr lang="en-US" dirty="0">
                <a:effectLst>
                  <a:outerShdw blurRad="38100" dist="38100" dir="2700000" algn="tl">
                    <a:srgbClr val="000000"/>
                  </a:outerShdw>
                </a:effectLst>
              </a:rPr>
              <a:t>Here Isaiah repeats language used earlier in chapter 49 to describe the nations assisting Israel in their return from Babylonian exile: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Look all around you! All of them gather to you... They will bring your sons in their arms and carry your daughters on their shoulders</a:t>
            </a:r>
            <a:r>
              <a:rPr lang="en-US" dirty="0">
                <a:effectLst>
                  <a:outerShdw blurRad="38100" dist="38100" dir="2700000" algn="tl">
                    <a:srgbClr val="000000"/>
                  </a:outerShdw>
                </a:effectLst>
              </a:rPr>
              <a:t>.” (Isaiah 49:18a, 22b)</a:t>
            </a:r>
          </a:p>
          <a:p>
            <a:r>
              <a:rPr lang="en-US" dirty="0">
                <a:effectLst>
                  <a:outerShdw blurRad="38100" dist="38100" dir="2700000" algn="tl">
                    <a:srgbClr val="000000"/>
                  </a:outerShdw>
                </a:effectLst>
              </a:rPr>
              <a:t>However, though the same or similar words are used here, the setting has moved on, and the promise is realized in even </a:t>
            </a:r>
            <a:r>
              <a:rPr lang="en-US" b="1" i="1" dirty="0">
                <a:effectLst>
                  <a:outerShdw blurRad="38100" dist="38100" dir="2700000" algn="tl">
                    <a:srgbClr val="000000"/>
                  </a:outerShdw>
                </a:effectLst>
              </a:rPr>
              <a:t>grander</a:t>
            </a:r>
            <a:r>
              <a:rPr lang="en-US" dirty="0">
                <a:effectLst>
                  <a:outerShdw blurRad="38100" dist="38100" dir="2700000" algn="tl">
                    <a:srgbClr val="000000"/>
                  </a:outerShdw>
                </a:effectLst>
              </a:rPr>
              <a:t> terms than when those words were used in chapter 49. </a:t>
            </a:r>
          </a:p>
          <a:p>
            <a:r>
              <a:rPr lang="en-US" b="1" i="1" dirty="0">
                <a:effectLst>
                  <a:outerShdw blurRad="38100" dist="38100" dir="2700000" algn="tl">
                    <a:srgbClr val="000000"/>
                  </a:outerShdw>
                </a:effectLst>
              </a:rPr>
              <a:t>Now</a:t>
            </a:r>
            <a:r>
              <a:rPr lang="en-US" dirty="0">
                <a:effectLst>
                  <a:outerShdw blurRad="38100" dist="38100" dir="2700000" algn="tl">
                    <a:srgbClr val="000000"/>
                  </a:outerShdw>
                </a:effectLst>
              </a:rPr>
              <a:t> Zion’s citizens are assembled from </a:t>
            </a:r>
            <a:r>
              <a:rPr lang="en-US" b="1" i="1" dirty="0">
                <a:effectLst>
                  <a:outerShdw blurRad="38100" dist="38100" dir="2700000" algn="tl">
                    <a:srgbClr val="000000"/>
                  </a:outerShdw>
                </a:effectLst>
              </a:rPr>
              <a:t>every</a:t>
            </a:r>
            <a:r>
              <a:rPr lang="en-US" dirty="0">
                <a:effectLst>
                  <a:outerShdw blurRad="38100" dist="38100" dir="2700000" algn="tl">
                    <a:srgbClr val="000000"/>
                  </a:outerShdw>
                </a:effectLst>
              </a:rPr>
              <a:t> nation. </a:t>
            </a:r>
          </a:p>
          <a:p>
            <a:r>
              <a:rPr lang="en-US" dirty="0">
                <a:effectLst>
                  <a:outerShdw blurRad="38100" dist="38100" dir="2700000" algn="tl">
                    <a:srgbClr val="000000"/>
                  </a:outerShdw>
                </a:effectLst>
              </a:rPr>
              <a:t>There are none missing from this assembly, they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all</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gather </a:t>
            </a:r>
            <a:r>
              <a:rPr lang="en-US" dirty="0">
                <a:effectLst>
                  <a:outerShdw blurRad="38100" dist="38100" dir="2700000" algn="tl">
                    <a:srgbClr val="000000"/>
                  </a:outerShdw>
                </a:effectLst>
              </a:rPr>
              <a:t>” and they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come from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far away</a:t>
            </a:r>
            <a:r>
              <a:rPr lang="en-US" dirty="0">
                <a:effectLst>
                  <a:outerShdw blurRad="38100" dist="38100" dir="2700000" algn="tl">
                    <a:srgbClr val="000000"/>
                  </a:outerShdw>
                </a:effectLst>
              </a:rPr>
              <a:t>”.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494–495.</a:t>
            </a:r>
          </a:p>
        </p:txBody>
      </p:sp>
    </p:spTree>
    <p:extLst>
      <p:ext uri="{BB962C8B-B14F-4D97-AF65-F5344CB8AC3E}">
        <p14:creationId xmlns:p14="http://schemas.microsoft.com/office/powerpoint/2010/main" val="18041823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6818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Then</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will look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smile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will be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excited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your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heart will swell with pride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riches of distant lands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will belong to you,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wealth of nations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will come to you.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72095"/>
            <a:ext cx="8825114" cy="5378335"/>
          </a:xfrm>
        </p:spPr>
        <p:txBody>
          <a:bodyPr>
            <a:normAutofit fontScale="92500" lnSpcReduction="10000"/>
          </a:bodyPr>
          <a:lstStyle/>
          <a:p>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Then</a:t>
            </a:r>
            <a:r>
              <a:rPr lang="en-US" dirty="0">
                <a:effectLst>
                  <a:outerShdw blurRad="38100" dist="38100" dir="2700000" algn="tl">
                    <a:srgbClr val="000000"/>
                  </a:outerShdw>
                </a:effectLst>
              </a:rPr>
              <a:t>”, as Zion looks at the grand and glorious scene of her assembled children, she will be </a:t>
            </a:r>
            <a:r>
              <a:rPr lang="en-US" b="1" i="1" dirty="0">
                <a:effectLst>
                  <a:outerShdw blurRad="38100" dist="38100" dir="2700000" algn="tl">
                    <a:srgbClr val="000000"/>
                  </a:outerShdw>
                </a:effectLst>
              </a:rPr>
              <a:t>struck</a:t>
            </a:r>
            <a:r>
              <a:rPr lang="en-US" dirty="0">
                <a:effectLst>
                  <a:outerShdw blurRad="38100" dist="38100" dir="2700000" algn="tl">
                    <a:srgbClr val="000000"/>
                  </a:outerShdw>
                </a:effectLst>
              </a:rPr>
              <a:t> by the reality of it all. </a:t>
            </a:r>
          </a:p>
          <a:p>
            <a:r>
              <a:rPr lang="en-US" dirty="0">
                <a:effectLst>
                  <a:outerShdw blurRad="38100" dist="38100" dir="2700000" algn="tl">
                    <a:srgbClr val="000000"/>
                  </a:outerShdw>
                </a:effectLst>
              </a:rPr>
              <a:t>She will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smile</a:t>
            </a:r>
            <a:r>
              <a:rPr lang="en-US" dirty="0">
                <a:effectLst>
                  <a:outerShdw blurRad="38100" dist="38100" dir="2700000" algn="tl">
                    <a:srgbClr val="000000"/>
                  </a:outerShdw>
                </a:effectLst>
              </a:rPr>
              <a:t>” – her face lit up with joy at what she sees. </a:t>
            </a:r>
          </a:p>
          <a:p>
            <a:r>
              <a:rPr lang="en-US" dirty="0">
                <a:effectLst>
                  <a:outerShdw blurRad="38100" dist="38100" dir="2700000" algn="tl">
                    <a:srgbClr val="000000"/>
                  </a:outerShdw>
                </a:effectLst>
              </a:rPr>
              <a:t>She will be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excited</a:t>
            </a:r>
            <a:r>
              <a:rPr lang="en-US" dirty="0">
                <a:effectLst>
                  <a:outerShdw blurRad="38100" dist="38100" dir="2700000" algn="tl">
                    <a:srgbClr val="000000"/>
                  </a:outerShdw>
                </a:effectLst>
              </a:rPr>
              <a:t>” and her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heart will swell with pride</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The reason for this response is found not only in the </a:t>
            </a:r>
            <a:r>
              <a:rPr lang="en-US" b="1" i="1" dirty="0">
                <a:effectLst>
                  <a:outerShdw blurRad="38100" dist="38100" dir="2700000" algn="tl">
                    <a:srgbClr val="000000"/>
                  </a:outerShdw>
                </a:effectLst>
              </a:rPr>
              <a:t>numbers</a:t>
            </a:r>
            <a:r>
              <a:rPr lang="en-US" dirty="0">
                <a:effectLst>
                  <a:outerShdw blurRad="38100" dist="38100" dir="2700000" algn="tl">
                    <a:srgbClr val="000000"/>
                  </a:outerShdw>
                </a:effectLst>
              </a:rPr>
              <a:t> who have gathered, but in the fact that they have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come </a:t>
            </a:r>
            <a:r>
              <a:rPr lang="en-US" b="1" i="1" dirty="0">
                <a:effectLst>
                  <a:outerShdw blurRad="38100" dist="38100" dir="2700000" algn="tl">
                    <a:srgbClr val="000000"/>
                  </a:outerShdw>
                </a:effectLst>
              </a:rPr>
              <a:t>empty-handed</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riches of distant lands</a:t>
            </a:r>
            <a:r>
              <a:rPr lang="en-US" dirty="0">
                <a:effectLst>
                  <a:outerShdw blurRad="38100" dist="38100" dir="2700000" algn="tl">
                    <a:srgbClr val="000000"/>
                  </a:outerShdw>
                </a:effectLst>
              </a:rPr>
              <a:t>”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wealth of nations</a:t>
            </a:r>
            <a:r>
              <a:rPr lang="en-US" dirty="0">
                <a:effectLst>
                  <a:outerShdw blurRad="38100" dist="38100" dir="2700000" algn="tl">
                    <a:srgbClr val="000000"/>
                  </a:outerShdw>
                </a:effectLst>
              </a:rPr>
              <a:t>”  will be brought to her as a gesture of gratitude to Zion’s God.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495–496.</a:t>
            </a:r>
          </a:p>
        </p:txBody>
      </p:sp>
    </p:spTree>
    <p:extLst>
      <p:ext uri="{BB962C8B-B14F-4D97-AF65-F5344CB8AC3E}">
        <p14:creationId xmlns:p14="http://schemas.microsoft.com/office/powerpoint/2010/main" val="3843025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6818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Camel caravans will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cover your roads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young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camels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from Midian and Ephah. All the merchants of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Sheba</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will come, bringing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gold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incense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singing praises to the LORD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72095"/>
            <a:ext cx="8825114" cy="5378335"/>
          </a:xfrm>
        </p:spPr>
        <p:txBody>
          <a:bodyPr>
            <a:normAutofit fontScale="92500"/>
          </a:bodyPr>
          <a:lstStyle/>
          <a:p>
            <a:r>
              <a:rPr lang="en-US" dirty="0">
                <a:effectLst>
                  <a:outerShdw blurRad="38100" dist="38100" dir="2700000" algn="tl">
                    <a:srgbClr val="000000"/>
                  </a:outerShdw>
                </a:effectLst>
              </a:rPr>
              <a:t>Here Isaiah emphasizes the </a:t>
            </a:r>
            <a:r>
              <a:rPr lang="en-US" b="1" i="1" dirty="0">
                <a:effectLst>
                  <a:outerShdw blurRad="38100" dist="38100" dir="2700000" algn="tl">
                    <a:srgbClr val="000000"/>
                  </a:outerShdw>
                </a:effectLst>
              </a:rPr>
              <a:t>worldwide</a:t>
            </a:r>
            <a:r>
              <a:rPr lang="en-US" dirty="0">
                <a:effectLst>
                  <a:outerShdw blurRad="38100" dist="38100" dir="2700000" algn="tl">
                    <a:srgbClr val="000000"/>
                  </a:outerShdw>
                </a:effectLst>
              </a:rPr>
              <a:t> nature of the pilgrimage of the nations, coming from </a:t>
            </a:r>
            <a:r>
              <a:rPr lang="en-US" b="1" i="1" dirty="0">
                <a:effectLst>
                  <a:outerShdw blurRad="38100" dist="38100" dir="2700000" algn="tl">
                    <a:srgbClr val="000000"/>
                  </a:outerShdw>
                </a:effectLst>
              </a:rPr>
              <a:t>every</a:t>
            </a:r>
            <a:r>
              <a:rPr lang="en-US" dirty="0">
                <a:effectLst>
                  <a:outerShdw blurRad="38100" dist="38100" dir="2700000" algn="tl">
                    <a:srgbClr val="000000"/>
                  </a:outerShdw>
                </a:effectLst>
              </a:rPr>
              <a:t> direction – from the far southeast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Sheba</a:t>
            </a:r>
            <a:r>
              <a:rPr lang="en-US" dirty="0">
                <a:effectLst>
                  <a:outerShdw blurRad="38100" dist="38100" dir="2700000" algn="tl">
                    <a:srgbClr val="000000"/>
                  </a:outerShdw>
                </a:effectLst>
              </a:rPr>
              <a:t>”) to the distant west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Tarshish</a:t>
            </a:r>
            <a:r>
              <a:rPr lang="en-US" dirty="0">
                <a:effectLst>
                  <a:outerShdw blurRad="38100" dist="38100" dir="2700000" algn="tl">
                    <a:srgbClr val="000000"/>
                  </a:outerShdw>
                </a:effectLst>
              </a:rPr>
              <a:t>” – vs. 9). </a:t>
            </a:r>
          </a:p>
          <a:p>
            <a:r>
              <a:rPr lang="en-US" dirty="0">
                <a:effectLst>
                  <a:outerShdw blurRad="38100" dist="38100" dir="2700000" algn="tl">
                    <a:srgbClr val="000000"/>
                  </a:outerShdw>
                </a:effectLst>
              </a:rPr>
              <a:t>They will come by every mode of travel known in the ancient world – from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camels</a:t>
            </a:r>
            <a:r>
              <a:rPr lang="en-US" dirty="0">
                <a:effectLst>
                  <a:outerShdw blurRad="38100" dist="38100" dir="2700000" algn="tl">
                    <a:srgbClr val="000000"/>
                  </a:outerShdw>
                </a:effectLst>
              </a:rPr>
              <a:t>” 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ships</a:t>
            </a:r>
            <a:r>
              <a:rPr lang="en-US" dirty="0">
                <a:effectLst>
                  <a:outerShdw blurRad="38100" dist="38100" dir="2700000" algn="tl">
                    <a:srgbClr val="000000"/>
                  </a:outerShdw>
                </a:effectLst>
              </a:rPr>
              <a:t>” (vs. 9). </a:t>
            </a:r>
          </a:p>
          <a:p>
            <a:r>
              <a:rPr lang="en-US" dirty="0">
                <a:effectLst>
                  <a:outerShdw blurRad="38100" dist="38100" dir="2700000" algn="tl">
                    <a:srgbClr val="000000"/>
                  </a:outerShdw>
                </a:effectLst>
              </a:rPr>
              <a:t>The </a:t>
            </a:r>
            <a:r>
              <a:rPr lang="en-US" b="1" i="1" dirty="0">
                <a:effectLst>
                  <a:outerShdw blurRad="38100" dist="38100" dir="2700000" algn="tl">
                    <a:srgbClr val="000000"/>
                  </a:outerShdw>
                </a:effectLst>
              </a:rPr>
              <a:t>wealth</a:t>
            </a:r>
            <a:r>
              <a:rPr lang="en-US" dirty="0">
                <a:effectLst>
                  <a:outerShdw blurRad="38100" dist="38100" dir="2700000" algn="tl">
                    <a:srgbClr val="000000"/>
                  </a:outerShdw>
                </a:effectLst>
              </a:rPr>
              <a:t> they bring will be of every sort as well: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incense</a:t>
            </a:r>
            <a:r>
              <a:rPr lang="en-US"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sheep</a:t>
            </a:r>
            <a:r>
              <a:rPr lang="en-US" dirty="0">
                <a:effectLst>
                  <a:outerShdw blurRad="38100" dist="38100" dir="2700000" algn="tl">
                    <a:srgbClr val="000000"/>
                  </a:outerShdw>
                </a:effectLst>
              </a:rPr>
              <a:t>”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rams</a:t>
            </a:r>
            <a:r>
              <a:rPr lang="en-US" dirty="0">
                <a:effectLst>
                  <a:outerShdw blurRad="38100" dist="38100" dir="2700000" algn="tl">
                    <a:srgbClr val="000000"/>
                  </a:outerShdw>
                </a:effectLst>
              </a:rPr>
              <a:t>” (vs. 7),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silver and gold</a:t>
            </a:r>
            <a:r>
              <a:rPr lang="en-US" dirty="0">
                <a:effectLst>
                  <a:outerShdw blurRad="38100" dist="38100" dir="2700000" algn="tl">
                    <a:srgbClr val="000000"/>
                  </a:outerShdw>
                </a:effectLst>
              </a:rPr>
              <a:t>” (vs. 9). </a:t>
            </a:r>
          </a:p>
          <a:p>
            <a:r>
              <a:rPr lang="en-US" dirty="0">
                <a:effectLst>
                  <a:outerShdw blurRad="38100" dist="38100" dir="2700000" algn="tl">
                    <a:srgbClr val="000000"/>
                  </a:outerShdw>
                </a:effectLst>
              </a:rPr>
              <a:t>As these camel caravans come in such large numbers that they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cover [Zion’s] roads</a:t>
            </a:r>
            <a:r>
              <a:rPr lang="en-US" dirty="0">
                <a:effectLst>
                  <a:outerShdw blurRad="38100" dist="38100" dir="2700000" algn="tl">
                    <a:srgbClr val="000000"/>
                  </a:outerShdw>
                </a:effectLst>
              </a:rPr>
              <a:t>” they are all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singing praises to the LORD.</a:t>
            </a:r>
            <a:r>
              <a:rPr lang="en-US"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642-643). Zondervan </a:t>
            </a:r>
          </a:p>
        </p:txBody>
      </p:sp>
    </p:spTree>
    <p:extLst>
      <p:ext uri="{BB962C8B-B14F-4D97-AF65-F5344CB8AC3E}">
        <p14:creationId xmlns:p14="http://schemas.microsoft.com/office/powerpoint/2010/main" val="334625003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2221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60:7</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All the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sheep</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of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Kedar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will be gathered to you; the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rams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of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Nebaioth</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will be available to you as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sacrifices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will go up on my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altar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acceptably, and I will bestow honor on my majestic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temple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72095"/>
            <a:ext cx="8825114" cy="5482243"/>
          </a:xfrm>
        </p:spPr>
        <p:txBody>
          <a:bodyPr>
            <a:normAutofit fontScale="92500" lnSpcReduction="20000"/>
          </a:bodyPr>
          <a:lstStyle/>
          <a:p>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Kedar</a:t>
            </a:r>
            <a:r>
              <a:rPr lang="en-US" dirty="0">
                <a:effectLst>
                  <a:outerShdw blurRad="38100" dist="38100" dir="2700000" algn="tl">
                    <a:srgbClr val="000000"/>
                  </a:outerShdw>
                </a:effectLst>
              </a:rPr>
              <a:t>”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Nebaioth</a:t>
            </a:r>
            <a:r>
              <a:rPr lang="en-US" dirty="0">
                <a:effectLst>
                  <a:outerShdw blurRad="38100" dist="38100" dir="2700000" algn="tl">
                    <a:srgbClr val="000000"/>
                  </a:outerShdw>
                </a:effectLst>
              </a:rPr>
              <a:t>” are both mentioned in Genesis 25:13 as children of Ishmael, and are known to have inhabited areas in the northern part of the Arabian desert. </a:t>
            </a:r>
          </a:p>
          <a:p>
            <a:r>
              <a:rPr lang="en-US" dirty="0">
                <a:effectLst>
                  <a:outerShdw blurRad="38100" dist="38100" dir="2700000" algn="tl">
                    <a:srgbClr val="000000"/>
                  </a:outerShdw>
                </a:effectLst>
              </a:rPr>
              <a:t>The wealth of both peoples was founded on their </a:t>
            </a:r>
            <a:r>
              <a:rPr lang="en-US" b="1" i="1" dirty="0">
                <a:effectLst>
                  <a:outerShdw blurRad="38100" dist="38100" dir="2700000" algn="tl">
                    <a:srgbClr val="000000"/>
                  </a:outerShdw>
                </a:effectLst>
              </a:rPr>
              <a:t>flocks</a:t>
            </a:r>
            <a:r>
              <a:rPr lang="en-US" dirty="0">
                <a:effectLst>
                  <a:outerShdw blurRad="38100" dist="38100" dir="2700000" algn="tl">
                    <a:srgbClr val="000000"/>
                  </a:outerShdw>
                </a:effectLst>
              </a:rPr>
              <a:t> of sheep and on the wool they provided. </a:t>
            </a:r>
          </a:p>
          <a:p>
            <a:r>
              <a:rPr lang="en-US" dirty="0">
                <a:effectLst>
                  <a:outerShdw blurRad="38100" dist="38100" dir="2700000" algn="tl">
                    <a:srgbClr val="000000"/>
                  </a:outerShdw>
                </a:effectLst>
              </a:rPr>
              <a:t>Now their animals will be offered as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sacrifices</a:t>
            </a:r>
            <a:r>
              <a:rPr lang="en-US" dirty="0">
                <a:effectLst>
                  <a:outerShdw blurRad="38100" dist="38100" dir="2700000" algn="tl">
                    <a:srgbClr val="000000"/>
                  </a:outerShdw>
                </a:effectLst>
              </a:rPr>
              <a:t>” to the LORD.</a:t>
            </a:r>
          </a:p>
          <a:p>
            <a:r>
              <a:rPr lang="en-US" dirty="0">
                <a:effectLst>
                  <a:outerShdw blurRad="38100" dist="38100" dir="2700000" algn="tl">
                    <a:srgbClr val="000000"/>
                  </a:outerShdw>
                </a:effectLst>
              </a:rPr>
              <a:t>Terms like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sheep… rams… sacrifices… altar… temple</a:t>
            </a:r>
            <a:r>
              <a:rPr lang="en-US" dirty="0">
                <a:effectLst>
                  <a:outerShdw blurRad="38100" dist="38100" dir="2700000" algn="tl">
                    <a:srgbClr val="000000"/>
                  </a:outerShdw>
                </a:effectLst>
              </a:rPr>
              <a:t>” all draw on features of the Old Testament era to paint a picture of the international worship which will be offered to the LORD in a future era. </a:t>
            </a:r>
          </a:p>
          <a:p>
            <a:r>
              <a:rPr lang="en-US" dirty="0">
                <a:effectLst>
                  <a:outerShdw blurRad="38100" dist="38100" dir="2700000" algn="tl">
                    <a:srgbClr val="000000"/>
                  </a:outerShdw>
                </a:effectLst>
              </a:rPr>
              <a:t>These details are part of the imagery used to convey the message and are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in any way suggesting that animal sacrifices will someday be </a:t>
            </a:r>
            <a:r>
              <a:rPr lang="en-US" b="1" i="1" dirty="0">
                <a:effectLst>
                  <a:outerShdw blurRad="38100" dist="38100" dir="2700000" algn="tl">
                    <a:srgbClr val="000000"/>
                  </a:outerShdw>
                </a:effectLst>
              </a:rPr>
              <a:t>reinstituted</a:t>
            </a:r>
            <a:r>
              <a:rPr lang="en-US" dirty="0">
                <a:effectLst>
                  <a:outerShdw blurRad="38100" dist="38100" dir="2700000" algn="tl">
                    <a:srgbClr val="000000"/>
                  </a:outerShdw>
                </a:effectLst>
              </a:rPr>
              <a:t> in Zion.</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496–497.</a:t>
            </a:r>
          </a:p>
        </p:txBody>
      </p:sp>
    </p:spTree>
    <p:extLst>
      <p:ext uri="{BB962C8B-B14F-4D97-AF65-F5344CB8AC3E}">
        <p14:creationId xmlns:p14="http://schemas.microsoft.com/office/powerpoint/2010/main" val="14166509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65838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60:8</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are these who float along like a cloud, who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fly like doves to their shelters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9</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Indeed,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coastlands look eagerly for me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ships of Tarshish</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are in the lead,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bringing your sons from far away, along with their silver and gold, to honor the LORD your God, the Holy One of Israel, for he has bestowed honor on you</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699953"/>
            <a:ext cx="8825114" cy="4954385"/>
          </a:xfrm>
        </p:spPr>
        <p:txBody>
          <a:bodyPr>
            <a:normAutofit fontScale="92500" lnSpcReduction="20000"/>
          </a:bodyPr>
          <a:lstStyle/>
          <a:p>
            <a:r>
              <a:rPr lang="en-US" dirty="0">
                <a:effectLst>
                  <a:outerShdw blurRad="38100" dist="38100" dir="2700000" algn="tl">
                    <a:srgbClr val="000000"/>
                  </a:outerShdw>
                </a:effectLst>
              </a:rPr>
              <a:t>The prophet then seems to look westward again, and in the distance he sees a fleet of merchant ships with sails spread, moving swiftly across the sea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who fly like doves to their shelters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They are moving so fast because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a:t>
            </a:r>
            <a:r>
              <a:rPr lang="en-US"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coastlands</a:t>
            </a:r>
            <a:r>
              <a:rPr lang="en-US" dirty="0">
                <a:effectLst>
                  <a:outerShdw blurRad="38100" dist="38100" dir="2700000" algn="tl">
                    <a:srgbClr val="000000"/>
                  </a:outerShdw>
                </a:effectLst>
              </a:rPr>
              <a:t>”, the distant nations,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look eagerly</a:t>
            </a:r>
            <a:r>
              <a:rPr lang="en-US" dirty="0">
                <a:effectLst>
                  <a:outerShdw blurRad="38100" dist="38100" dir="2700000" algn="tl">
                    <a:srgbClr val="000000"/>
                  </a:outerShdw>
                </a:effectLst>
              </a:rPr>
              <a:t>” for the solution to their spiritual needs, which can only be found in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me</a:t>
            </a:r>
            <a:r>
              <a:rPr lang="en-US" dirty="0">
                <a:effectLst>
                  <a:outerShdw blurRad="38100" dist="38100" dir="2700000" algn="tl">
                    <a:srgbClr val="000000"/>
                  </a:outerShdw>
                </a:effectLst>
              </a:rPr>
              <a:t>” – that is, in the LORD. </a:t>
            </a:r>
          </a:p>
          <a:p>
            <a:r>
              <a:rPr lang="en-US" dirty="0">
                <a:effectLst>
                  <a:outerShdw blurRad="38100" dist="38100" dir="2700000" algn="tl">
                    <a:srgbClr val="000000"/>
                  </a:outerShdw>
                </a:effectLst>
              </a:rPr>
              <a:t>They hear what is happening in Zion, and they make no delay in taking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ships of Tarshish</a:t>
            </a:r>
            <a:r>
              <a:rPr lang="en-US" dirty="0">
                <a:effectLst>
                  <a:outerShdw blurRad="38100" dist="38100" dir="2700000" algn="tl">
                    <a:srgbClr val="000000"/>
                  </a:outerShdw>
                </a:effectLst>
              </a:rPr>
              <a:t>”, the largest vessels of the day, to make the pilgrimage to Zion,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bringing [Zion’s] sons from far away , along with their silver and gold, to honor the LORD your God, the Holy One of Israel, for he has bestowed honor on you</a:t>
            </a:r>
            <a:r>
              <a:rPr lang="en-US"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496–497.</a:t>
            </a:r>
          </a:p>
        </p:txBody>
      </p:sp>
    </p:spTree>
    <p:extLst>
      <p:ext uri="{BB962C8B-B14F-4D97-AF65-F5344CB8AC3E}">
        <p14:creationId xmlns:p14="http://schemas.microsoft.com/office/powerpoint/2010/main" val="39699292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26372"/>
          </a:xfrm>
        </p:spPr>
        <p:txBody>
          <a:bodyPr>
            <a:noAutofit/>
          </a:bodyPr>
          <a:lstStyle/>
          <a:p>
            <a:r>
              <a:rPr lang="en-US" sz="4000" dirty="0">
                <a:effectLst>
                  <a:outerShdw blurRad="38100" dist="38100" dir="2700000" algn="tl">
                    <a:srgbClr val="000000"/>
                  </a:outerShdw>
                </a:effectLst>
              </a:rPr>
              <a:t>The Gathering of All Nations to Zion (60:4-9)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78724" y="1126374"/>
            <a:ext cx="8965276" cy="5482244"/>
          </a:xfrm>
        </p:spPr>
        <p:txBody>
          <a:bodyPr>
            <a:normAutofit fontScale="85000" lnSpcReduction="10000"/>
          </a:bodyPr>
          <a:lstStyle/>
          <a:p>
            <a:r>
              <a:rPr lang="en-US" dirty="0">
                <a:effectLst>
                  <a:outerShdw blurRad="38100" dist="38100" dir="2700000" algn="tl">
                    <a:srgbClr val="000000"/>
                  </a:outerShdw>
                </a:effectLst>
              </a:rPr>
              <a:t>This future migration of the nations and their resources to Zion is a </a:t>
            </a:r>
            <a:r>
              <a:rPr lang="en-US" b="1" i="1" dirty="0">
                <a:effectLst>
                  <a:outerShdw blurRad="38100" dist="38100" dir="2700000" algn="tl">
                    <a:srgbClr val="000000"/>
                  </a:outerShdw>
                </a:effectLst>
              </a:rPr>
              <a:t>poetic</a:t>
            </a:r>
            <a:r>
              <a:rPr lang="en-US" dirty="0">
                <a:effectLst>
                  <a:outerShdw blurRad="38100" dist="38100" dir="2700000" algn="tl">
                    <a:srgbClr val="000000"/>
                  </a:outerShdw>
                </a:effectLst>
              </a:rPr>
              <a:t> description of how, after Christ’s first and eventually his second coming, the </a:t>
            </a:r>
            <a:r>
              <a:rPr lang="en-US" b="1" i="1" dirty="0">
                <a:effectLst>
                  <a:outerShdw blurRad="38100" dist="38100" dir="2700000" algn="tl">
                    <a:srgbClr val="000000"/>
                  </a:outerShdw>
                </a:effectLst>
              </a:rPr>
              <a:t>nations</a:t>
            </a:r>
            <a:r>
              <a:rPr lang="en-US" dirty="0">
                <a:effectLst>
                  <a:outerShdw blurRad="38100" dist="38100" dir="2700000" algn="tl">
                    <a:srgbClr val="000000"/>
                  </a:outerShdw>
                </a:effectLst>
              </a:rPr>
              <a:t> will be drawn to worship and pay homage to the God of Israel.</a:t>
            </a:r>
          </a:p>
          <a:p>
            <a:r>
              <a:rPr lang="en-US" dirty="0">
                <a:effectLst>
                  <a:outerShdw blurRad="38100" dist="38100" dir="2700000" algn="tl">
                    <a:srgbClr val="000000"/>
                  </a:outerShdw>
                </a:effectLst>
              </a:rPr>
              <a:t>During the New Covenant era, as men from every nation see believers whose lives are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filled with the fruit of righteousness that comes through Jesus Christ</a:t>
            </a:r>
            <a:r>
              <a:rPr lang="en-US" dirty="0">
                <a:effectLst>
                  <a:outerShdw blurRad="38100" dist="38100" dir="2700000" algn="tl">
                    <a:srgbClr val="000000"/>
                  </a:outerShdw>
                </a:effectLst>
              </a:rPr>
              <a:t>” (</a:t>
            </a:r>
            <a:r>
              <a:rPr lang="en-US" dirty="0" err="1">
                <a:effectLst>
                  <a:outerShdw blurRad="38100" dist="38100" dir="2700000" algn="tl">
                    <a:srgbClr val="000000"/>
                  </a:outerShdw>
                </a:effectLst>
              </a:rPr>
              <a:t>Philipians</a:t>
            </a:r>
            <a:r>
              <a:rPr lang="en-US" dirty="0">
                <a:effectLst>
                  <a:outerShdw blurRad="38100" dist="38100" dir="2700000" algn="tl">
                    <a:srgbClr val="000000"/>
                  </a:outerShdw>
                </a:effectLst>
              </a:rPr>
              <a:t> 1:11) they will be attracted to God’s provision and seek to share in it, giving him the glory.</a:t>
            </a:r>
          </a:p>
          <a:p>
            <a:r>
              <a:rPr lang="en-US" dirty="0">
                <a:effectLst>
                  <a:outerShdw blurRad="38100" dist="38100" dir="2700000" algn="tl">
                    <a:srgbClr val="000000"/>
                  </a:outerShdw>
                </a:effectLst>
              </a:rPr>
              <a:t>We see this idea reflected in New Testament passages like:</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Let your light shine before people, so that they can see your good deeds and give honor to your Father in heaven. </a:t>
            </a:r>
            <a:r>
              <a:rPr lang="en-US" dirty="0">
                <a:effectLst>
                  <a:outerShdw blurRad="38100" dist="38100" dir="2700000" algn="tl">
                    <a:srgbClr val="000000"/>
                  </a:outerShdw>
                </a:effectLst>
              </a:rPr>
              <a:t>(Mat 5:16)</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Maintain good conduct among the non-Christians, so that though they now malign you as wrongdoers, they may see your good deeds and glorify God when he appears. </a:t>
            </a:r>
            <a:r>
              <a:rPr lang="en-US" dirty="0">
                <a:effectLst>
                  <a:outerShdw blurRad="38100" dist="38100" dir="2700000" algn="tl">
                    <a:srgbClr val="000000"/>
                  </a:outerShdw>
                </a:effectLst>
              </a:rPr>
              <a:t>(1 Peter 2:12)</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498–499.</a:t>
            </a:r>
          </a:p>
        </p:txBody>
      </p:sp>
    </p:spTree>
    <p:extLst>
      <p:ext uri="{BB962C8B-B14F-4D97-AF65-F5344CB8AC3E}">
        <p14:creationId xmlns:p14="http://schemas.microsoft.com/office/powerpoint/2010/main" val="153921117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4"/>
            <a:ext cx="9144000" cy="773088"/>
          </a:xfrm>
        </p:spPr>
        <p:txBody>
          <a:bodyPr>
            <a:noAutofit/>
          </a:bodyPr>
          <a:lstStyle/>
          <a:p>
            <a:pPr marL="458788" indent="-458788"/>
            <a:r>
              <a:rPr lang="en-US" sz="3600" dirty="0">
                <a:effectLst>
                  <a:outerShdw blurRad="38100" dist="38100" dir="2700000" algn="tl">
                    <a:srgbClr val="000000"/>
                  </a:outerShdw>
                </a:effectLst>
              </a:rPr>
              <a:t>Submission of Nations to Zion (60:10-14)</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835430"/>
            <a:ext cx="8441574" cy="5989322"/>
          </a:xfrm>
        </p:spPr>
        <p:txBody>
          <a:bodyPr>
            <a:normAutofit fontScale="85000" lnSpcReduction="20000"/>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Foreigners will rebuild your walls; their kings will serve you. Even though I struck you down in my anger, I will restore my favor and have compassion on you.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Your gates will remain open at all times; they will not be shut during the day or at night so that the wealth of nations may be delivered, with their kings leading the way.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Indeed, nations or kingdoms that do not serve you will perish; such nations will definitely be destroyed.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splendor of Lebanon will come to you, its evergreens, firs, and cypresses together, to beautify my palace; I will bestow honor on my throne room.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children of your oppressors will come bowing to you; all who treated you with disrespect will bow down at your feet. They will call you, ‘The City of the LORD, Zion of the Holy One of Israel.’</a:t>
            </a:r>
          </a:p>
        </p:txBody>
      </p:sp>
    </p:spTree>
    <p:extLst>
      <p:ext uri="{BB962C8B-B14F-4D97-AF65-F5344CB8AC3E}">
        <p14:creationId xmlns:p14="http://schemas.microsoft.com/office/powerpoint/2010/main" val="22882646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47534"/>
          </a:xfrm>
        </p:spPr>
        <p:txBody>
          <a:bodyPr>
            <a:noAutofit/>
          </a:bodyPr>
          <a:lstStyle/>
          <a:p>
            <a:r>
              <a:rPr lang="en-US" sz="4000" dirty="0">
                <a:effectLst>
                  <a:outerShdw blurRad="38100" dist="38100" dir="2700000" algn="tl">
                    <a:srgbClr val="000000"/>
                  </a:outerShdw>
                </a:effectLst>
              </a:rPr>
              <a:t>Outline of the Book of Isaiah</a:t>
            </a:r>
            <a:endParaRPr lang="en-US" sz="4000" b="1"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470" y="722101"/>
            <a:ext cx="9116529" cy="6135896"/>
          </a:xfrm>
        </p:spPr>
        <p:txBody>
          <a:bodyPr>
            <a:normAutofit/>
          </a:bodyPr>
          <a:lstStyle/>
          <a:p>
            <a:pPr marL="687388" lvl="0" indent="-687388">
              <a:spcBef>
                <a:spcPts val="600"/>
              </a:spcBef>
              <a:buFont typeface="+mj-lt"/>
              <a:buAutoNum type="romanUcPeriod"/>
            </a:pPr>
            <a:r>
              <a:rPr lang="en-US" sz="4300" b="1" dirty="0">
                <a:solidFill>
                  <a:schemeClr val="bg1">
                    <a:lumMod val="65000"/>
                  </a:schemeClr>
                </a:solidFill>
                <a:effectLst>
                  <a:outerShdw blurRad="38100" dist="38100" dir="2700000" algn="tl">
                    <a:srgbClr val="000000"/>
                  </a:outerShdw>
                </a:effectLst>
              </a:rPr>
              <a:t>Warning of Judgment on Israel </a:t>
            </a:r>
            <a:r>
              <a:rPr lang="en-US" sz="4300" dirty="0">
                <a:solidFill>
                  <a:srgbClr val="FFFF99"/>
                </a:solidFill>
                <a:effectLst>
                  <a:outerShdw blurRad="38100" dist="38100" dir="2700000" algn="tl">
                    <a:srgbClr val="000000"/>
                  </a:outerShdw>
                </a:effectLst>
              </a:rPr>
              <a:t>(1-39)</a:t>
            </a:r>
          </a:p>
          <a:p>
            <a:pPr marL="687388" indent="-687388">
              <a:spcBef>
                <a:spcPts val="600"/>
              </a:spcBef>
              <a:buFont typeface="+mj-lt"/>
              <a:buAutoNum type="romanUcPeriod"/>
            </a:pPr>
            <a:r>
              <a:rPr lang="en-US" sz="4300" b="1" dirty="0">
                <a:effectLst>
                  <a:outerShdw blurRad="38100" dist="38100" dir="2700000" algn="tl">
                    <a:srgbClr val="000000"/>
                  </a:outerShdw>
                </a:effectLst>
              </a:rPr>
              <a:t>The Promise of Future Hope in the New Jerusalem </a:t>
            </a:r>
            <a:r>
              <a:rPr lang="en-US" sz="4300" dirty="0">
                <a:solidFill>
                  <a:srgbClr val="FFFF99"/>
                </a:solidFill>
                <a:effectLst>
                  <a:outerShdw blurRad="38100" dist="38100" dir="2700000" algn="tl">
                    <a:srgbClr val="000000"/>
                  </a:outerShdw>
                </a:effectLst>
              </a:rPr>
              <a:t>(40-66)</a:t>
            </a:r>
          </a:p>
          <a:p>
            <a:pPr marL="1373188" lvl="1" indent="-685800">
              <a:spcBef>
                <a:spcPts val="600"/>
              </a:spcBef>
              <a:buAutoNum type="alphaUcPeriod"/>
            </a:pPr>
            <a:r>
              <a:rPr lang="en-US" sz="3900" b="1" dirty="0">
                <a:solidFill>
                  <a:schemeClr val="bg1">
                    <a:lumMod val="65000"/>
                  </a:schemeClr>
                </a:solidFill>
                <a:effectLst>
                  <a:outerShdw blurRad="38100" dist="38100" dir="2700000" algn="tl">
                    <a:srgbClr val="000000"/>
                  </a:outerShdw>
                </a:effectLst>
              </a:rPr>
              <a:t>The Announcement of Hope </a:t>
            </a:r>
            <a:r>
              <a:rPr lang="en-US" sz="3900" dirty="0">
                <a:solidFill>
                  <a:srgbClr val="FFFF99"/>
                </a:solidFill>
                <a:effectLst>
                  <a:outerShdw blurRad="38100" dist="38100" dir="2700000" algn="tl">
                    <a:srgbClr val="000000"/>
                  </a:outerShdw>
                </a:effectLst>
              </a:rPr>
              <a:t>(40-48)</a:t>
            </a:r>
          </a:p>
          <a:p>
            <a:pPr marL="1373188" lvl="1" indent="-685800">
              <a:spcBef>
                <a:spcPts val="600"/>
              </a:spcBef>
              <a:buAutoNum type="alphaUcPeriod"/>
            </a:pPr>
            <a:r>
              <a:rPr lang="en-US" sz="3900" b="1" dirty="0">
                <a:solidFill>
                  <a:schemeClr val="bg1">
                    <a:lumMod val="65000"/>
                  </a:schemeClr>
                </a:solidFill>
                <a:effectLst>
                  <a:outerShdw blurRad="38100" dist="38100" dir="2700000" algn="tl">
                    <a:srgbClr val="000000"/>
                  </a:outerShdw>
                </a:effectLst>
              </a:rPr>
              <a:t>The Servant Fulfills God’s Mission </a:t>
            </a:r>
            <a:r>
              <a:rPr lang="en-US" sz="3900" dirty="0">
                <a:solidFill>
                  <a:srgbClr val="FFFF99"/>
                </a:solidFill>
                <a:effectLst>
                  <a:outerShdw blurRad="38100" dist="38100" dir="2700000" algn="tl">
                    <a:srgbClr val="000000"/>
                  </a:outerShdw>
                </a:effectLst>
              </a:rPr>
              <a:t>(49-55)</a:t>
            </a:r>
          </a:p>
          <a:p>
            <a:pPr marL="1373188" lvl="1" indent="-685800">
              <a:spcBef>
                <a:spcPts val="600"/>
              </a:spcBef>
              <a:buAutoNum type="alphaUcPeriod"/>
            </a:pPr>
            <a:r>
              <a:rPr lang="en-US" sz="3900" b="1" dirty="0">
                <a:effectLst>
                  <a:outerShdw blurRad="38100" dist="38100" dir="2700000" algn="tl">
                    <a:srgbClr val="000000"/>
                  </a:outerShdw>
                </a:effectLst>
              </a:rPr>
              <a:t>The Servants Inherit God’s Kingdom </a:t>
            </a:r>
            <a:r>
              <a:rPr lang="en-US" sz="3900" dirty="0">
                <a:solidFill>
                  <a:srgbClr val="FFFF99"/>
                </a:solidFill>
                <a:effectLst>
                  <a:outerShdw blurRad="38100" dist="38100" dir="2700000" algn="tl">
                    <a:srgbClr val="000000"/>
                  </a:outerShdw>
                </a:effectLst>
              </a:rPr>
              <a:t>(56-66)</a:t>
            </a:r>
          </a:p>
          <a:p>
            <a:pPr marL="1085850" lvl="1" indent="-742950">
              <a:spcBef>
                <a:spcPts val="600"/>
              </a:spcBef>
              <a:buAutoNum type="alphaUcPeriod"/>
            </a:pPr>
            <a:endParaRPr lang="en-US" sz="3900" dirty="0">
              <a:solidFill>
                <a:srgbClr val="FFFF99"/>
              </a:solidFill>
              <a:effectLst>
                <a:outerShdw blurRad="38100" dist="38100" dir="2700000" algn="tl">
                  <a:srgbClr val="000000"/>
                </a:outerShdw>
              </a:effectLst>
            </a:endParaRPr>
          </a:p>
          <a:p>
            <a:pPr marL="1085850" lvl="1" indent="-742950">
              <a:spcBef>
                <a:spcPts val="600"/>
              </a:spcBef>
              <a:buAutoNum type="alphaUcPeriod"/>
            </a:pPr>
            <a:endParaRPr lang="en-US" sz="3900" dirty="0">
              <a:solidFill>
                <a:srgbClr val="FFFF99"/>
              </a:solidFill>
              <a:effectLst>
                <a:outerShdw blurRad="38100" dist="38100" dir="2700000" algn="tl">
                  <a:srgbClr val="000000"/>
                </a:outerShdw>
              </a:effectLst>
            </a:endParaRPr>
          </a:p>
          <a:p>
            <a:pPr marL="457200" indent="-457200">
              <a:buFont typeface="+mj-lt"/>
              <a:buAutoNum type="romanUcPeriod"/>
            </a:pPr>
            <a:endParaRPr 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3143794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2221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60:</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10</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Foreigners will rebuild your walls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their kings will serve you. Even though I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struck you down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in my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anger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restore my favor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have compassion</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on you.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11067" y="1170308"/>
            <a:ext cx="8825114" cy="5503026"/>
          </a:xfrm>
        </p:spPr>
        <p:txBody>
          <a:bodyPr>
            <a:normAutofit fontScale="85000" lnSpcReduction="10000"/>
          </a:bodyPr>
          <a:lstStyle/>
          <a:p>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Foreigners will rebuild your walls</a:t>
            </a:r>
            <a:r>
              <a:rPr lang="en-US" dirty="0">
                <a:effectLst>
                  <a:outerShdw blurRad="38100" dist="38100" dir="2700000" algn="tl">
                    <a:srgbClr val="000000"/>
                  </a:outerShdw>
                </a:effectLst>
              </a:rPr>
              <a:t>” – What is in view here is not the rebuilding of the city walls of a </a:t>
            </a:r>
            <a:r>
              <a:rPr lang="en-US" b="1" i="1" dirty="0">
                <a:effectLst>
                  <a:outerShdw blurRad="38100" dist="38100" dir="2700000" algn="tl">
                    <a:srgbClr val="000000"/>
                  </a:outerShdw>
                </a:effectLst>
              </a:rPr>
              <a:t>literal</a:t>
            </a:r>
            <a:r>
              <a:rPr lang="en-US" dirty="0">
                <a:effectLst>
                  <a:outerShdw blurRad="38100" dist="38100" dir="2700000" algn="tl">
                    <a:srgbClr val="000000"/>
                  </a:outerShdw>
                </a:effectLst>
              </a:rPr>
              <a:t> Jerusalem. </a:t>
            </a:r>
          </a:p>
          <a:p>
            <a:r>
              <a:rPr lang="en-US" dirty="0">
                <a:effectLst>
                  <a:outerShdw blurRad="38100" dist="38100" dir="2700000" algn="tl">
                    <a:srgbClr val="000000"/>
                  </a:outerShdw>
                </a:effectLst>
              </a:rPr>
              <a:t>What happened in the days of Nehemiah was a mere </a:t>
            </a:r>
            <a:r>
              <a:rPr lang="en-US" b="1" i="1" dirty="0">
                <a:effectLst>
                  <a:outerShdw blurRad="38100" dist="38100" dir="2700000" algn="tl">
                    <a:srgbClr val="000000"/>
                  </a:outerShdw>
                </a:effectLst>
              </a:rPr>
              <a:t>foreshadowing</a:t>
            </a:r>
            <a:r>
              <a:rPr lang="en-US" dirty="0">
                <a:effectLst>
                  <a:outerShdw blurRad="38100" dist="38100" dir="2700000" algn="tl">
                    <a:srgbClr val="000000"/>
                  </a:outerShdw>
                </a:effectLst>
              </a:rPr>
              <a:t> of what would be realized in messianic times. </a:t>
            </a:r>
          </a:p>
          <a:p>
            <a:r>
              <a:rPr lang="en-US" dirty="0">
                <a:effectLst>
                  <a:outerShdw blurRad="38100" dist="38100" dir="2700000" algn="tl">
                    <a:srgbClr val="000000"/>
                  </a:outerShdw>
                </a:effectLst>
              </a:rPr>
              <a:t>This altered disposition towards Zion on the part of those from other nations will occur because of a fundamental change in attitude on the part of the </a:t>
            </a:r>
            <a:r>
              <a:rPr lang="en-US" b="1" i="1" dirty="0">
                <a:effectLst>
                  <a:outerShdw blurRad="38100" dist="38100" dir="2700000" algn="tl">
                    <a:srgbClr val="000000"/>
                  </a:outerShdw>
                </a:effectLst>
              </a:rPr>
              <a:t>LORD</a:t>
            </a:r>
            <a:r>
              <a:rPr lang="en-US" dirty="0">
                <a:effectLst>
                  <a:outerShdw blurRad="38100" dist="38100" dir="2700000" algn="tl">
                    <a:srgbClr val="000000"/>
                  </a:outerShdw>
                </a:effectLst>
              </a:rPr>
              <a:t> towards his chosen people. </a:t>
            </a:r>
          </a:p>
          <a:p>
            <a:r>
              <a:rPr lang="en-US" dirty="0">
                <a:effectLst>
                  <a:outerShdw blurRad="38100" dist="38100" dir="2700000" algn="tl">
                    <a:srgbClr val="000000"/>
                  </a:outerShdw>
                </a:effectLst>
              </a:rPr>
              <a:t>He doesn’t gloss over of his former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anger</a:t>
            </a:r>
            <a:r>
              <a:rPr lang="en-US" dirty="0">
                <a:effectLst>
                  <a:outerShdw blurRad="38100" dist="38100" dir="2700000" algn="tl">
                    <a:srgbClr val="000000"/>
                  </a:outerShdw>
                </a:effectLst>
              </a:rPr>
              <a:t>”, in which he had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struck… down </a:t>
            </a:r>
            <a:r>
              <a:rPr lang="en-US" dirty="0">
                <a:effectLst>
                  <a:outerShdw blurRad="38100" dist="38100" dir="2700000" algn="tl">
                    <a:srgbClr val="000000"/>
                  </a:outerShdw>
                </a:effectLst>
              </a:rPr>
              <a:t>” the city through foreign invaders, but </a:t>
            </a:r>
            <a:r>
              <a:rPr lang="en-US" b="1" i="1" dirty="0">
                <a:effectLst>
                  <a:outerShdw blurRad="38100" dist="38100" dir="2700000" algn="tl">
                    <a:srgbClr val="000000"/>
                  </a:outerShdw>
                </a:effectLst>
              </a:rPr>
              <a:t>now</a:t>
            </a:r>
            <a:r>
              <a:rPr lang="en-US" dirty="0">
                <a:effectLst>
                  <a:outerShdw blurRad="38100" dist="38100" dir="2700000" algn="tl">
                    <a:srgbClr val="000000"/>
                  </a:outerShdw>
                </a:effectLst>
              </a:rPr>
              <a:t> 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will restore [his] favor </a:t>
            </a:r>
            <a:r>
              <a:rPr lang="en-US" dirty="0">
                <a:effectLst>
                  <a:outerShdw blurRad="38100" dist="38100" dir="2700000" algn="tl">
                    <a:srgbClr val="000000"/>
                  </a:outerShdw>
                </a:effectLst>
              </a:rPr>
              <a:t>”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have compassion</a:t>
            </a:r>
            <a:r>
              <a:rPr lang="en-US" dirty="0">
                <a:effectLst>
                  <a:outerShdw blurRad="38100" dist="38100" dir="2700000" algn="tl">
                    <a:srgbClr val="000000"/>
                  </a:outerShdw>
                </a:effectLst>
              </a:rPr>
              <a:t>” on her. </a:t>
            </a:r>
          </a:p>
          <a:p>
            <a:r>
              <a:rPr lang="en-US" dirty="0">
                <a:effectLst>
                  <a:outerShdw blurRad="38100" dist="38100" dir="2700000" algn="tl">
                    <a:srgbClr val="000000"/>
                  </a:outerShdw>
                </a:effectLst>
              </a:rPr>
              <a:t>Through this renewed experience of divine grace, Zion’s inhabitants will become the recipients of the goodwill of their former enemies.</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500–501.</a:t>
            </a:r>
          </a:p>
        </p:txBody>
      </p:sp>
    </p:spTree>
    <p:extLst>
      <p:ext uri="{BB962C8B-B14F-4D97-AF65-F5344CB8AC3E}">
        <p14:creationId xmlns:p14="http://schemas.microsoft.com/office/powerpoint/2010/main" val="13175196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2221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60:</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Your gates will remain open at all times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will not be shut during the day or at </a:t>
            </a:r>
            <a:r>
              <a:rPr lang="en-US" sz="2400" b="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night so that the wealth of nations may be delivered, with their kings leading the way. </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09502"/>
            <a:ext cx="8825114" cy="5444836"/>
          </a:xfrm>
        </p:spPr>
        <p:txBody>
          <a:bodyPr>
            <a:normAutofit fontScale="92500" lnSpcReduction="10000"/>
          </a:bodyPr>
          <a:lstStyle/>
          <a:p>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gates will remain open at all times</a:t>
            </a:r>
            <a:r>
              <a:rPr lang="en-US" dirty="0">
                <a:effectLst>
                  <a:outerShdw blurRad="38100" dist="38100" dir="2700000" algn="tl">
                    <a:srgbClr val="000000"/>
                  </a:outerShdw>
                </a:effectLst>
              </a:rPr>
              <a:t>” – It was normal practice to close city gates at night. </a:t>
            </a:r>
          </a:p>
          <a:p>
            <a:r>
              <a:rPr lang="en-US" dirty="0">
                <a:effectLst>
                  <a:outerShdw blurRad="38100" dist="38100" dir="2700000" algn="tl">
                    <a:srgbClr val="000000"/>
                  </a:outerShdw>
                </a:effectLst>
              </a:rPr>
              <a:t>The fact that they are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open at all times</a:t>
            </a:r>
            <a:r>
              <a:rPr lang="en-US" dirty="0">
                <a:effectLst>
                  <a:outerShdw blurRad="38100" dist="38100" dir="2700000" algn="tl">
                    <a:srgbClr val="000000"/>
                  </a:outerShdw>
                </a:effectLst>
              </a:rPr>
              <a:t>” is a sign of </a:t>
            </a:r>
            <a:r>
              <a:rPr lang="en-US" b="1" i="1" dirty="0">
                <a:effectLst>
                  <a:outerShdw blurRad="38100" dist="38100" dir="2700000" algn="tl">
                    <a:srgbClr val="000000"/>
                  </a:outerShdw>
                </a:effectLst>
              </a:rPr>
              <a:t>security</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Compare the description given here of future Zion with the description given of the New Jerusalem in the eternal state given in the book of Revelation:</a:t>
            </a:r>
          </a:p>
          <a:p>
            <a:pPr lvl="1"/>
            <a:r>
              <a:rPr lang="en-US" i="1" dirty="0">
                <a:solidFill>
                  <a:schemeClr val="accent1">
                    <a:lumMod val="40000"/>
                    <a:lumOff val="60000"/>
                  </a:schemeClr>
                </a:solidFill>
                <a:latin typeface="Cambria" panose="02040503050406030204" pitchFamily="18" charset="0"/>
                <a:ea typeface="Cambria" panose="02040503050406030204" pitchFamily="18" charset="0"/>
              </a:rPr>
              <a:t>And </a:t>
            </a:r>
            <a:r>
              <a:rPr lang="en-US" i="1" dirty="0">
                <a:solidFill>
                  <a:srgbClr val="00B0F0"/>
                </a:solidFill>
                <a:latin typeface="Cambria" panose="02040503050406030204" pitchFamily="18" charset="0"/>
                <a:ea typeface="Cambria" panose="02040503050406030204" pitchFamily="18" charset="0"/>
              </a:rPr>
              <a:t>I saw the holy city</a:t>
            </a:r>
            <a:r>
              <a:rPr lang="en-US" i="1" dirty="0">
                <a:solidFill>
                  <a:schemeClr val="accent1">
                    <a:lumMod val="40000"/>
                    <a:lumOff val="60000"/>
                  </a:schemeClr>
                </a:solidFill>
                <a:latin typeface="Cambria" panose="02040503050406030204" pitchFamily="18" charset="0"/>
                <a:ea typeface="Cambria" panose="02040503050406030204" pitchFamily="18" charset="0"/>
              </a:rPr>
              <a:t>– </a:t>
            </a:r>
            <a:r>
              <a:rPr lang="en-US" i="1" dirty="0">
                <a:solidFill>
                  <a:srgbClr val="00B0F0"/>
                </a:solidFill>
                <a:latin typeface="Cambria" panose="02040503050406030204" pitchFamily="18" charset="0"/>
                <a:ea typeface="Cambria" panose="02040503050406030204" pitchFamily="18" charset="0"/>
              </a:rPr>
              <a:t>the new Jerusalem</a:t>
            </a:r>
            <a:r>
              <a:rPr lang="en-US" i="1" dirty="0">
                <a:solidFill>
                  <a:schemeClr val="accent1">
                    <a:lumMod val="40000"/>
                    <a:lumOff val="60000"/>
                  </a:schemeClr>
                </a:solidFill>
                <a:latin typeface="Cambria" panose="02040503050406030204" pitchFamily="18" charset="0"/>
                <a:ea typeface="Cambria" panose="02040503050406030204" pitchFamily="18" charset="0"/>
              </a:rPr>
              <a:t>– descending out of heaven from God, made ready like a bride adorned for her husband… The nations will walk by its light and the kings of the earth will bring their grandeur into it. </a:t>
            </a:r>
            <a:r>
              <a:rPr lang="en-US" i="1" dirty="0">
                <a:solidFill>
                  <a:srgbClr val="00B0F0"/>
                </a:solidFill>
                <a:latin typeface="Cambria" panose="02040503050406030204" pitchFamily="18" charset="0"/>
                <a:ea typeface="Cambria" panose="02040503050406030204" pitchFamily="18" charset="0"/>
              </a:rPr>
              <a:t>Its gates will never be closed during the day (and there will be no night there)</a:t>
            </a:r>
            <a:r>
              <a:rPr lang="en-US" i="1" dirty="0">
                <a:solidFill>
                  <a:schemeClr val="accent1">
                    <a:lumMod val="40000"/>
                    <a:lumOff val="60000"/>
                  </a:schemeClr>
                </a:solidFill>
                <a:latin typeface="Cambria" panose="02040503050406030204" pitchFamily="18" charset="0"/>
                <a:ea typeface="Cambria" panose="02040503050406030204" pitchFamily="18" charset="0"/>
              </a:rPr>
              <a:t>. They will bring the grandeur and the wealth of the nations into it… </a:t>
            </a:r>
            <a:r>
              <a:rPr lang="en-US" dirty="0"/>
              <a:t>(Rev 21:2, 24-26)</a:t>
            </a:r>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501–502.</a:t>
            </a:r>
          </a:p>
        </p:txBody>
      </p:sp>
    </p:spTree>
    <p:extLst>
      <p:ext uri="{BB962C8B-B14F-4D97-AF65-F5344CB8AC3E}">
        <p14:creationId xmlns:p14="http://schemas.microsoft.com/office/powerpoint/2010/main" val="399701281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2221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60:</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gates will remain open at all times;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will not be shut during the day or at night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so that the wealth of nations may be delivered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with their kings leading the way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09502"/>
            <a:ext cx="8825114" cy="5444836"/>
          </a:xfrm>
        </p:spPr>
        <p:txBody>
          <a:bodyPr>
            <a:normAutofit/>
          </a:bodyPr>
          <a:lstStyle/>
          <a:p>
            <a:r>
              <a:rPr lang="en-US" sz="3600" dirty="0">
                <a:effectLst>
                  <a:outerShdw blurRad="38100" dist="38100" dir="2700000" algn="tl">
                    <a:srgbClr val="000000"/>
                  </a:outerShdw>
                </a:effectLst>
              </a:rPr>
              <a:t>The transformed attitude of the nations towards Zion has left her without potential aggressors. </a:t>
            </a:r>
          </a:p>
          <a:p>
            <a:r>
              <a:rPr lang="en-US" sz="3600" dirty="0">
                <a:effectLst>
                  <a:outerShdw blurRad="38100" dist="38100" dir="2700000" algn="tl">
                    <a:srgbClr val="000000"/>
                  </a:outerShdw>
                </a:effectLst>
              </a:rPr>
              <a:t>Not only that, but the gates need to be kept open all the time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 that the wealth of nations may be delivered</a:t>
            </a:r>
            <a:r>
              <a:rPr lang="en-US" sz="3600" dirty="0">
                <a:effectLst>
                  <a:outerShdw blurRad="38100" dist="38100" dir="2700000" algn="tl">
                    <a:srgbClr val="000000"/>
                  </a:outerShdw>
                </a:effectLst>
              </a:rPr>
              <a:t>” to Jerusalem.</a:t>
            </a:r>
          </a:p>
          <a:p>
            <a:r>
              <a:rPr lang="en-US" sz="3600" dirty="0">
                <a:effectLst>
                  <a:outerShdw blurRad="38100" dist="38100" dir="2700000" algn="tl">
                    <a:srgbClr val="000000"/>
                  </a:outerShdw>
                </a:effectLst>
              </a:rPr>
              <a:t>Not only do </a:t>
            </a:r>
            <a:r>
              <a:rPr lang="en-US" sz="3600" b="1" i="1" dirty="0">
                <a:effectLst>
                  <a:outerShdw blurRad="38100" dist="38100" dir="2700000" algn="tl">
                    <a:srgbClr val="000000"/>
                  </a:outerShdw>
                </a:effectLst>
              </a:rPr>
              <a:t>goods</a:t>
            </a:r>
            <a:r>
              <a:rPr lang="en-US" sz="3600" dirty="0">
                <a:effectLst>
                  <a:outerShdw blurRad="38100" dist="38100" dir="2700000" algn="tl">
                    <a:srgbClr val="000000"/>
                  </a:outerShdw>
                </a:effectLst>
              </a:rPr>
              <a:t> arrive in the city; important </a:t>
            </a:r>
            <a:r>
              <a:rPr lang="en-US" sz="3600" b="1" i="1" dirty="0">
                <a:effectLst>
                  <a:outerShdw blurRad="38100" dist="38100" dir="2700000" algn="tl">
                    <a:srgbClr val="000000"/>
                  </a:outerShdw>
                </a:effectLst>
              </a:rPr>
              <a:t>people</a:t>
            </a:r>
            <a:r>
              <a:rPr lang="en-US" sz="3600" dirty="0">
                <a:effectLst>
                  <a:outerShdw blurRad="38100" dist="38100" dir="2700000" algn="tl">
                    <a:srgbClr val="000000"/>
                  </a:outerShdw>
                </a:effectLst>
              </a:rPr>
              <a:t> do too –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with their kings leading the way</a:t>
            </a:r>
            <a:r>
              <a:rPr lang="en-US" sz="3600" dirty="0">
                <a:effectLst>
                  <a:outerShdw blurRad="38100" dist="38100" dir="2700000" algn="tl">
                    <a:srgbClr val="000000"/>
                  </a:outerShdw>
                </a:effectLst>
              </a:rPr>
              <a:t>”.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501–502.</a:t>
            </a:r>
          </a:p>
        </p:txBody>
      </p:sp>
    </p:spTree>
    <p:extLst>
      <p:ext uri="{BB962C8B-B14F-4D97-AF65-F5344CB8AC3E}">
        <p14:creationId xmlns:p14="http://schemas.microsoft.com/office/powerpoint/2010/main" val="36180861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2"/>
            <a:ext cx="9144000" cy="89777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60:</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12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Indeed, nations or kingdoms that do not serve you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will perish</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such nations will definitely be destroyed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072342"/>
            <a:ext cx="8825114" cy="5581996"/>
          </a:xfrm>
        </p:spPr>
        <p:txBody>
          <a:bodyPr>
            <a:normAutofit lnSpcReduction="10000"/>
          </a:bodyPr>
          <a:lstStyle/>
          <a:p>
            <a:r>
              <a:rPr lang="en-US" dirty="0">
                <a:effectLst>
                  <a:outerShdw blurRad="38100" dist="38100" dir="2700000" algn="tl">
                    <a:srgbClr val="000000"/>
                  </a:outerShdw>
                </a:effectLst>
              </a:rPr>
              <a:t>The security that will be enjoyed by Zion despite all the wealth they will accumulate is now explained in terms of the LORD’s </a:t>
            </a:r>
            <a:r>
              <a:rPr lang="en-US" b="1" i="1" dirty="0">
                <a:effectLst>
                  <a:outerShdw blurRad="38100" dist="38100" dir="2700000" algn="tl">
                    <a:srgbClr val="000000"/>
                  </a:outerShdw>
                </a:effectLst>
              </a:rPr>
              <a:t>decree</a:t>
            </a:r>
            <a:r>
              <a:rPr lang="en-US" dirty="0">
                <a:effectLst>
                  <a:outerShdw blurRad="38100" dist="38100" dir="2700000" algn="tl">
                    <a:srgbClr val="000000"/>
                  </a:outerShdw>
                </a:effectLst>
              </a:rPr>
              <a:t> against those who have </a:t>
            </a:r>
            <a:r>
              <a:rPr lang="en-US" b="1" i="1" dirty="0">
                <a:effectLst>
                  <a:outerShdw blurRad="38100" dist="38100" dir="2700000" algn="tl">
                    <a:srgbClr val="000000"/>
                  </a:outerShdw>
                </a:effectLst>
              </a:rPr>
              <a:t>rejected</a:t>
            </a:r>
            <a:r>
              <a:rPr lang="en-US" dirty="0">
                <a:effectLst>
                  <a:outerShdw blurRad="38100" dist="38100" dir="2700000" algn="tl">
                    <a:srgbClr val="000000"/>
                  </a:outerShdw>
                </a:effectLst>
              </a:rPr>
              <a:t> his way and refuse to recognize the status of Zion: they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will perish</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There is no future for any nation which displays unyielding opposition towards Zion (and so in effect towards Zion’s God). </a:t>
            </a:r>
          </a:p>
          <a:p>
            <a:r>
              <a:rPr lang="en-US" dirty="0">
                <a:effectLst>
                  <a:outerShdw blurRad="38100" dist="38100" dir="2700000" algn="tl">
                    <a:srgbClr val="000000"/>
                  </a:outerShdw>
                </a:effectLst>
              </a:rPr>
              <a:t>Rather,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such nations will definitely be destroyed</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Zion is the place where divine compassion has replaced divine wrath, and it is only as the nations relate correctly to that fact that they too will be in a position to participate in that salvation.</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501–502.</a:t>
            </a:r>
          </a:p>
        </p:txBody>
      </p:sp>
    </p:spTree>
    <p:extLst>
      <p:ext uri="{BB962C8B-B14F-4D97-AF65-F5344CB8AC3E}">
        <p14:creationId xmlns:p14="http://schemas.microsoft.com/office/powerpoint/2010/main" val="82362109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3908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60:</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13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splendor of Lebanon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will come to you, its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evergreens, firs, and cypresses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together,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 beautify my palace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bestow honor on my throne room</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72094"/>
            <a:ext cx="8825114" cy="5482243"/>
          </a:xfrm>
        </p:spPr>
        <p:txBody>
          <a:bodyPr>
            <a:normAutofit fontScale="92500" lnSpcReduction="20000"/>
          </a:bodyPr>
          <a:lstStyle/>
          <a:p>
            <a:r>
              <a:rPr lang="en-US" dirty="0">
                <a:effectLst>
                  <a:outerShdw blurRad="38100" dist="38100" dir="2700000" algn="tl">
                    <a:srgbClr val="000000"/>
                  </a:outerShdw>
                </a:effectLst>
              </a:rPr>
              <a:t>It is not intended that the merchandise which flows into Zion will simply be placed at the disposal of its citizens. </a:t>
            </a:r>
          </a:p>
          <a:p>
            <a:r>
              <a:rPr lang="en-US" dirty="0">
                <a:effectLst>
                  <a:outerShdw blurRad="38100" dist="38100" dir="2700000" algn="tl">
                    <a:srgbClr val="000000"/>
                  </a:outerShdw>
                </a:effectLst>
              </a:rPr>
              <a:t>Certainly there will be a vast accumulation of wealth: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splendor of Lebanon</a:t>
            </a:r>
            <a:r>
              <a:rPr lang="en-US" dirty="0">
                <a:effectLst>
                  <a:outerShdw blurRad="38100" dist="38100" dir="2700000" algn="tl">
                    <a:srgbClr val="000000"/>
                  </a:outerShdw>
                </a:effectLst>
              </a:rPr>
              <a:t>” derived from its natural fruitfulness, especially in its forests. </a:t>
            </a:r>
          </a:p>
          <a:p>
            <a:r>
              <a:rPr lang="en-US" dirty="0">
                <a:effectLst>
                  <a:outerShdw blurRad="38100" dist="38100" dir="2700000" algn="tl">
                    <a:srgbClr val="000000"/>
                  </a:outerShdw>
                </a:effectLst>
              </a:rPr>
              <a:t>The three types of trees mentioned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evergreens, firs, and cypresses</a:t>
            </a:r>
            <a:r>
              <a:rPr lang="en-US" dirty="0">
                <a:effectLst>
                  <a:outerShdw blurRad="38100" dist="38100" dir="2700000" algn="tl">
                    <a:srgbClr val="000000"/>
                  </a:outerShdw>
                </a:effectLst>
              </a:rPr>
              <a:t>”) provided timber for construction and paneling in the ancient world. </a:t>
            </a:r>
          </a:p>
          <a:p>
            <a:r>
              <a:rPr lang="en-US" dirty="0">
                <a:effectLst>
                  <a:outerShdw blurRad="38100" dist="38100" dir="2700000" algn="tl">
                    <a:srgbClr val="000000"/>
                  </a:outerShdw>
                </a:effectLst>
              </a:rPr>
              <a:t>But </a:t>
            </a:r>
            <a:r>
              <a:rPr lang="en-US" b="1" i="1" dirty="0">
                <a:effectLst>
                  <a:outerShdw blurRad="38100" dist="38100" dir="2700000" algn="tl">
                    <a:srgbClr val="000000"/>
                  </a:outerShdw>
                </a:effectLst>
              </a:rPr>
              <a:t>this</a:t>
            </a:r>
            <a:r>
              <a:rPr lang="en-US" dirty="0">
                <a:effectLst>
                  <a:outerShdw blurRad="38100" dist="38100" dir="2700000" algn="tl">
                    <a:srgbClr val="000000"/>
                  </a:outerShdw>
                </a:effectLst>
              </a:rPr>
              <a:t> wood is to be used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beautify [the LORD’s] palace</a:t>
            </a:r>
            <a:r>
              <a:rPr lang="en-US" dirty="0">
                <a:effectLst>
                  <a:outerShdw blurRad="38100" dist="38100" dir="2700000" algn="tl">
                    <a:srgbClr val="000000"/>
                  </a:outerShdw>
                </a:effectLst>
              </a:rPr>
              <a:t>”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bestow honor on my throne room</a:t>
            </a:r>
            <a:r>
              <a:rPr lang="en-US" dirty="0">
                <a:effectLst>
                  <a:outerShdw blurRad="38100" dist="38100" dir="2700000" algn="tl">
                    <a:srgbClr val="000000"/>
                  </a:outerShdw>
                </a:effectLst>
              </a:rPr>
              <a:t>” – i.e. the LORD’s temple. </a:t>
            </a:r>
          </a:p>
          <a:p>
            <a:r>
              <a:rPr lang="en-US" dirty="0">
                <a:effectLst>
                  <a:outerShdw blurRad="38100" dist="38100" dir="2700000" algn="tl">
                    <a:srgbClr val="000000"/>
                  </a:outerShdw>
                </a:effectLst>
              </a:rPr>
              <a:t>The temple is not just </a:t>
            </a:r>
            <a:r>
              <a:rPr lang="en-US" b="1" i="1" dirty="0">
                <a:effectLst>
                  <a:outerShdw blurRad="38100" dist="38100" dir="2700000" algn="tl">
                    <a:srgbClr val="000000"/>
                  </a:outerShdw>
                </a:effectLst>
              </a:rPr>
              <a:t>dedicated</a:t>
            </a:r>
            <a:r>
              <a:rPr lang="en-US" dirty="0">
                <a:effectLst>
                  <a:outerShdw blurRad="38100" dist="38100" dir="2700000" algn="tl">
                    <a:srgbClr val="000000"/>
                  </a:outerShdw>
                </a:effectLst>
              </a:rPr>
              <a:t> to the LORD, it is graced with his special </a:t>
            </a:r>
            <a:r>
              <a:rPr lang="en-US" b="1" i="1" dirty="0">
                <a:effectLst>
                  <a:outerShdw blurRad="38100" dist="38100" dir="2700000" algn="tl">
                    <a:srgbClr val="000000"/>
                  </a:outerShdw>
                </a:effectLst>
              </a:rPr>
              <a:t>presence</a:t>
            </a:r>
            <a:r>
              <a:rPr lang="en-US" dirty="0">
                <a:effectLst>
                  <a:outerShdw blurRad="38100" dist="38100" dir="2700000" algn="tl">
                    <a:srgbClr val="000000"/>
                  </a:outerShdw>
                </a:effectLst>
              </a:rPr>
              <a:t> – and it is that which truly sets it apart.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502–503.</a:t>
            </a:r>
          </a:p>
        </p:txBody>
      </p:sp>
    </p:spTree>
    <p:extLst>
      <p:ext uri="{BB962C8B-B14F-4D97-AF65-F5344CB8AC3E}">
        <p14:creationId xmlns:p14="http://schemas.microsoft.com/office/powerpoint/2010/main" val="169711082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3908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60:</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14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children of your oppressors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will come bowing to you; all who treated you with disrespect will bow down at your feet. They will call you, ‘The City of the LORD, Zion of the Holy One of Israel.’</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72094"/>
            <a:ext cx="8825114" cy="5482243"/>
          </a:xfrm>
        </p:spPr>
        <p:txBody>
          <a:bodyPr>
            <a:normAutofit fontScale="85000" lnSpcReduction="10000"/>
          </a:bodyPr>
          <a:lstStyle/>
          <a:p>
            <a:r>
              <a:rPr lang="en-US" dirty="0">
                <a:effectLst>
                  <a:outerShdw blurRad="38100" dist="38100" dir="2700000" algn="tl">
                    <a:srgbClr val="000000"/>
                  </a:outerShdw>
                </a:effectLst>
              </a:rPr>
              <a:t>As they bring their gifts,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children of [their] oppressors</a:t>
            </a:r>
            <a:r>
              <a:rPr lang="en-US" dirty="0">
                <a:effectLst>
                  <a:outerShdw blurRad="38100" dist="38100" dir="2700000" algn="tl">
                    <a:srgbClr val="000000"/>
                  </a:outerShdw>
                </a:effectLst>
              </a:rPr>
              <a:t>” prostrate themselves on the ground before the people of God. </a:t>
            </a:r>
          </a:p>
          <a:p>
            <a:r>
              <a:rPr lang="en-US" dirty="0">
                <a:effectLst>
                  <a:outerShdw blurRad="38100" dist="38100" dir="2700000" algn="tl">
                    <a:srgbClr val="000000"/>
                  </a:outerShdw>
                </a:effectLst>
              </a:rPr>
              <a:t>This is a further example of the reversal in attitude on the part of the world towards Israel that was discussed in v. 10. </a:t>
            </a:r>
          </a:p>
          <a:p>
            <a:r>
              <a:rPr lang="en-US" dirty="0">
                <a:effectLst>
                  <a:outerShdw blurRad="38100" dist="38100" dir="2700000" algn="tl">
                    <a:srgbClr val="000000"/>
                  </a:outerShdw>
                </a:effectLst>
              </a:rPr>
              <a:t>Isaiah had told Hezekiah that some of his sons would serve the Babylonian kings (39:7).</a:t>
            </a:r>
          </a:p>
          <a:p>
            <a:r>
              <a:rPr lang="en-US" dirty="0">
                <a:effectLst>
                  <a:outerShdw blurRad="38100" dist="38100" dir="2700000" algn="tl">
                    <a:srgbClr val="000000"/>
                  </a:outerShdw>
                </a:effectLst>
              </a:rPr>
              <a:t>But here he says that one day, Babylon’s sons will come in a worshipful attitude to Jerusalem. </a:t>
            </a:r>
          </a:p>
          <a:p>
            <a:r>
              <a:rPr lang="en-US" dirty="0">
                <a:effectLst>
                  <a:outerShdw blurRad="38100" dist="38100" dir="2700000" algn="tl">
                    <a:srgbClr val="000000"/>
                  </a:outerShdw>
                </a:effectLst>
              </a:rPr>
              <a:t>Those who had persecuted Zion with both deed and word now come to her with titles of honor on their lips. </a:t>
            </a:r>
          </a:p>
          <a:p>
            <a:r>
              <a:rPr lang="en-US" dirty="0">
                <a:effectLst>
                  <a:outerShdw blurRad="38100" dist="38100" dir="2700000" algn="tl">
                    <a:srgbClr val="000000"/>
                  </a:outerShdw>
                </a:effectLst>
              </a:rPr>
              <a:t>This is the form of vengeance that the grace of God takes: It converts the most rabid enemies of the church into her ardent lovers and champions.</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 (pp. 550-551).</a:t>
            </a:r>
            <a:endParaRPr lang="en-US" sz="1800"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17503104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lvl="1"/>
            <a:r>
              <a:rPr lang="en-US" sz="3600" dirty="0">
                <a:effectLst>
                  <a:outerShdw blurRad="38100" dist="38100" dir="2700000" algn="tl">
                    <a:srgbClr val="000000"/>
                  </a:outerShdw>
                </a:effectLst>
              </a:rPr>
              <a:t>I hope to cover the last section of chapter 60 that talks about </a:t>
            </a:r>
            <a:r>
              <a:rPr lang="en-US" sz="3600" b="1" i="1" dirty="0">
                <a:effectLst>
                  <a:outerShdw blurRad="38100" dist="38100" dir="2700000" algn="tl">
                    <a:srgbClr val="000000"/>
                  </a:outerShdw>
                </a:effectLst>
              </a:rPr>
              <a:t>the Restoration of Israel to God in the Eternal State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60:15-22</a:t>
            </a:r>
            <a:r>
              <a:rPr lang="en-US" sz="3600" dirty="0">
                <a:effectLst>
                  <a:outerShdw blurRad="38100" dist="38100" dir="2700000" algn="tl">
                    <a:srgbClr val="000000"/>
                  </a:outerShdw>
                </a:effectLst>
              </a:rPr>
              <a:t>)</a:t>
            </a: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79367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fontScale="77500" lnSpcReduction="20000"/>
          </a:bodyPr>
          <a:lstStyle/>
          <a:p>
            <a:r>
              <a:rPr lang="en-US" sz="4000" dirty="0"/>
              <a:t>In the introduction to today’s class I talked about how the book of Isaiah </a:t>
            </a:r>
            <a:r>
              <a:rPr lang="en-US" sz="4000" b="1" i="1" dirty="0"/>
              <a:t>ends</a:t>
            </a:r>
            <a:r>
              <a:rPr lang="en-US" sz="4000" dirty="0"/>
              <a:t> rather unexpectedly on an </a:t>
            </a:r>
            <a:r>
              <a:rPr lang="en-US" sz="4000" b="1" i="1" dirty="0"/>
              <a:t>ominous note </a:t>
            </a:r>
            <a:r>
              <a:rPr lang="en-US" sz="4000" dirty="0"/>
              <a:t>of warning, while the high watermark of the book – the glorious light that will shine forth from Zion in the eternal state – is highlighted only by the chiastic structure of the last eleven chapters.</a:t>
            </a:r>
          </a:p>
          <a:p>
            <a:r>
              <a:rPr lang="en-US" sz="4000" dirty="0"/>
              <a:t>What do you think of the commentator John Oswalt’s idea that Isaiah was unwilling to end the book with the kind of promise that would leave readers with the feeling that, because of the certainty of future blessing, their present behavior is unimportant? </a:t>
            </a:r>
          </a:p>
          <a:p>
            <a:r>
              <a:rPr lang="en-US" sz="4000" dirty="0"/>
              <a:t>Do you think that might have been a concern for Isaiah? Should it be a concern for us?</a:t>
            </a:r>
          </a:p>
          <a:p>
            <a:endParaRPr lang="en-US" sz="4000" dirty="0"/>
          </a:p>
          <a:p>
            <a:endParaRPr lang="en-US" sz="4000" dirty="0"/>
          </a:p>
          <a:p>
            <a:endParaRPr lang="en-US" sz="4000" dirty="0"/>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10418245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fontScale="92500"/>
          </a:bodyPr>
          <a:lstStyle/>
          <a:p>
            <a:r>
              <a:rPr lang="en-US" sz="4000" dirty="0"/>
              <a:t>Our passage today talks about how the ungodly nations of this world, when they see the joy and righteous behavior of God’s people, will be drawn to worship and pay homage to the LORD themselves.</a:t>
            </a:r>
          </a:p>
          <a:p>
            <a:r>
              <a:rPr lang="en-US" sz="4000" dirty="0"/>
              <a:t>Has the Christian church had this effect on the world? If so, how?</a:t>
            </a:r>
          </a:p>
          <a:p>
            <a:r>
              <a:rPr lang="en-US" sz="4000" dirty="0"/>
              <a:t>Are you living your life in such a way that your life has this effect on the unbelievers who know you?</a:t>
            </a:r>
          </a:p>
          <a:p>
            <a:endParaRPr lang="en-US" sz="4000" dirty="0"/>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35661557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pPr marL="0" indent="0">
              <a:buNone/>
            </a:pPr>
            <a:r>
              <a:rPr lang="en-US" sz="4000" b="1" dirty="0">
                <a:effectLst>
                  <a:outerShdw blurRad="38100" dist="38100" dir="2700000" algn="tl">
                    <a:srgbClr val="000000"/>
                  </a:outerShdw>
                </a:effectLst>
              </a:rPr>
              <a:t>The Servants Inherit God’s Kingdom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Isaiah 56-66</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325879"/>
            <a:ext cx="8965276" cy="5124797"/>
          </a:xfrm>
        </p:spPr>
        <p:txBody>
          <a:bodyPr>
            <a:normAutofit fontScale="85000" lnSpcReduction="10000"/>
          </a:bodyPr>
          <a:lstStyle/>
          <a:p>
            <a:pPr lvl="1"/>
            <a:r>
              <a:rPr lang="en-US" sz="3600" dirty="0">
                <a:effectLst>
                  <a:outerShdw blurRad="38100" dist="38100" dir="2700000" algn="tl">
                    <a:srgbClr val="000000"/>
                  </a:outerShdw>
                </a:effectLst>
              </a:rPr>
              <a:t>The last eleven chapters of the book of Isaiah form the conclusion and climax of the book’s teaching. </a:t>
            </a:r>
          </a:p>
          <a:p>
            <a:pPr lvl="1"/>
            <a:r>
              <a:rPr lang="en-US" sz="3600" dirty="0">
                <a:effectLst>
                  <a:outerShdw blurRad="38100" dist="38100" dir="2700000" algn="tl">
                    <a:srgbClr val="000000"/>
                  </a:outerShdw>
                </a:effectLst>
              </a:rPr>
              <a:t>As such, they show us the kind of righteous living that is expected of the </a:t>
            </a:r>
            <a:r>
              <a:rPr lang="en-US" sz="3600" b="1" i="1" dirty="0">
                <a:effectLst>
                  <a:outerShdw blurRad="38100" dist="38100" dir="2700000" algn="tl">
                    <a:srgbClr val="000000"/>
                  </a:outerShdw>
                </a:effectLst>
              </a:rPr>
              <a:t>true</a:t>
            </a:r>
            <a:r>
              <a:rPr lang="en-US" sz="3600" dirty="0">
                <a:effectLst>
                  <a:outerShdw blurRad="38100" dist="38100" dir="2700000" algn="tl">
                    <a:srgbClr val="000000"/>
                  </a:outerShdw>
                </a:effectLst>
              </a:rPr>
              <a:t> servants of the Lord.</a:t>
            </a:r>
          </a:p>
          <a:p>
            <a:pPr lvl="1"/>
            <a:r>
              <a:rPr lang="en-US" sz="3600" dirty="0">
                <a:effectLst>
                  <a:outerShdw blurRad="38100" dist="38100" dir="2700000" algn="tl">
                    <a:srgbClr val="000000"/>
                  </a:outerShdw>
                </a:effectLst>
              </a:rPr>
              <a:t>There is a </a:t>
            </a:r>
            <a:r>
              <a:rPr lang="en-US" sz="3600" b="1" i="1" dirty="0">
                <a:effectLst>
                  <a:outerShdw blurRad="38100" dist="38100" dir="2700000" algn="tl">
                    <a:srgbClr val="000000"/>
                  </a:outerShdw>
                </a:effectLst>
              </a:rPr>
              <a:t>chiastic</a:t>
            </a:r>
            <a:r>
              <a:rPr lang="en-US" sz="3600" dirty="0">
                <a:effectLst>
                  <a:outerShdw blurRad="38100" dist="38100" dir="2700000" algn="tl">
                    <a:srgbClr val="000000"/>
                  </a:outerShdw>
                </a:effectLst>
              </a:rPr>
              <a:t> structure to chapters 56-66, of which chapters 60-62 form the centerpiece:</a:t>
            </a:r>
          </a:p>
          <a:p>
            <a:pPr lvl="2"/>
            <a:r>
              <a:rPr lang="en-US" sz="3000" dirty="0">
                <a:solidFill>
                  <a:srgbClr val="9999FF"/>
                </a:solidFill>
                <a:effectLst>
                  <a:outerShdw blurRad="38100" dist="38100" dir="2700000" algn="tl">
                    <a:srgbClr val="000000"/>
                  </a:outerShdw>
                </a:effectLst>
              </a:rPr>
              <a:t>A. Obedient foreigners (56:1-8) </a:t>
            </a:r>
          </a:p>
          <a:p>
            <a:pPr lvl="3"/>
            <a:r>
              <a:rPr lang="en-US" sz="3000" dirty="0">
                <a:solidFill>
                  <a:schemeClr val="accent6">
                    <a:lumMod val="40000"/>
                    <a:lumOff val="60000"/>
                  </a:schemeClr>
                </a:solidFill>
                <a:effectLst>
                  <a:outerShdw blurRad="38100" dist="38100" dir="2700000" algn="tl">
                    <a:srgbClr val="000000"/>
                  </a:outerShdw>
                </a:effectLst>
              </a:rPr>
              <a:t>B. Necessity of ethical righteousness (56:9-59:15a) </a:t>
            </a:r>
          </a:p>
          <a:p>
            <a:pPr lvl="4"/>
            <a:r>
              <a:rPr lang="en-US" sz="3000" dirty="0">
                <a:solidFill>
                  <a:schemeClr val="accent2">
                    <a:lumMod val="40000"/>
                    <a:lumOff val="60000"/>
                  </a:schemeClr>
                </a:solidFill>
                <a:effectLst>
                  <a:outerShdw blurRad="38100" dist="38100" dir="2700000" algn="tl">
                    <a:srgbClr val="000000"/>
                  </a:outerShdw>
                </a:effectLst>
              </a:rPr>
              <a:t>C. Divine warrior (59:15b-21) </a:t>
            </a:r>
          </a:p>
          <a:p>
            <a:pPr lvl="5"/>
            <a:r>
              <a:rPr lang="en-US" sz="3000" dirty="0">
                <a:solidFill>
                  <a:srgbClr val="FFFF00"/>
                </a:solidFill>
                <a:effectLst>
                  <a:outerShdw blurRad="38100" dist="38100" dir="2700000" algn="tl">
                    <a:srgbClr val="000000"/>
                  </a:outerShdw>
                </a:effectLst>
              </a:rPr>
              <a:t>D. Jerusalem as the light of the world (60:1-62:12) </a:t>
            </a:r>
          </a:p>
          <a:p>
            <a:pPr lvl="4"/>
            <a:r>
              <a:rPr lang="en-US" sz="3000" dirty="0">
                <a:solidFill>
                  <a:schemeClr val="accent2">
                    <a:lumMod val="40000"/>
                    <a:lumOff val="60000"/>
                  </a:schemeClr>
                </a:solidFill>
                <a:effectLst>
                  <a:outerShdw blurRad="38100" dist="38100" dir="2700000" algn="tl">
                    <a:srgbClr val="000000"/>
                  </a:outerShdw>
                </a:effectLst>
              </a:rPr>
              <a:t>C′ Divine warrior (63:1-6) </a:t>
            </a:r>
          </a:p>
          <a:p>
            <a:pPr lvl="3"/>
            <a:r>
              <a:rPr lang="en-US" sz="3000" dirty="0">
                <a:solidFill>
                  <a:schemeClr val="accent6">
                    <a:lumMod val="40000"/>
                    <a:lumOff val="60000"/>
                  </a:schemeClr>
                </a:solidFill>
                <a:effectLst>
                  <a:outerShdw blurRad="38100" dist="38100" dir="2700000" algn="tl">
                    <a:srgbClr val="000000"/>
                  </a:outerShdw>
                </a:effectLst>
              </a:rPr>
              <a:t>B′ Necessity of ethical righteousness (63:7-66:17) </a:t>
            </a:r>
          </a:p>
          <a:p>
            <a:pPr lvl="2"/>
            <a:r>
              <a:rPr lang="en-US" sz="3000" dirty="0">
                <a:solidFill>
                  <a:srgbClr val="9999FF"/>
                </a:solidFill>
                <a:effectLst>
                  <a:outerShdw blurRad="38100" dist="38100" dir="2700000" algn="tl">
                    <a:srgbClr val="000000"/>
                  </a:outerShdw>
                </a:effectLst>
              </a:rPr>
              <a:t>A′ Obedient foreigners (66:18-24)</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606-607). </a:t>
            </a:r>
          </a:p>
        </p:txBody>
      </p:sp>
    </p:spTree>
    <p:extLst>
      <p:ext uri="{BB962C8B-B14F-4D97-AF65-F5344CB8AC3E}">
        <p14:creationId xmlns:p14="http://schemas.microsoft.com/office/powerpoint/2010/main" val="7783431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pPr marL="0" indent="0">
              <a:buNone/>
            </a:pPr>
            <a:r>
              <a:rPr lang="en-US" sz="4000" b="1" dirty="0">
                <a:effectLst>
                  <a:outerShdw blurRad="38100" dist="38100" dir="2700000" algn="tl">
                    <a:srgbClr val="000000"/>
                  </a:outerShdw>
                </a:effectLst>
              </a:rPr>
              <a:t>The Servants Inherit God’s Kingdom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Isaiah 56-66</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325879"/>
            <a:ext cx="8965276" cy="5232863"/>
          </a:xfrm>
        </p:spPr>
        <p:txBody>
          <a:bodyPr>
            <a:normAutofit fontScale="85000" lnSpcReduction="20000"/>
          </a:bodyPr>
          <a:lstStyle/>
          <a:p>
            <a:pPr lvl="1"/>
            <a:r>
              <a:rPr lang="en-US" sz="3600" dirty="0">
                <a:effectLst>
                  <a:outerShdw blurRad="38100" dist="38100" dir="2700000" algn="tl">
                    <a:srgbClr val="000000"/>
                  </a:outerShdw>
                </a:effectLst>
              </a:rPr>
              <a:t>The function of a chiasm is to give the midpoint special prominence. </a:t>
            </a:r>
          </a:p>
          <a:p>
            <a:pPr lvl="1"/>
            <a:r>
              <a:rPr lang="en-US" sz="3600" dirty="0">
                <a:effectLst>
                  <a:outerShdw blurRad="38100" dist="38100" dir="2700000" algn="tl">
                    <a:srgbClr val="000000"/>
                  </a:outerShdw>
                </a:effectLst>
              </a:rPr>
              <a:t>Thus, we find the culmination of the Servant’s (and </a:t>
            </a:r>
            <a:r>
              <a:rPr lang="en-US" sz="3600" b="1" i="1" dirty="0">
                <a:effectLst>
                  <a:outerShdw blurRad="38100" dist="38100" dir="2700000" algn="tl">
                    <a:srgbClr val="000000"/>
                  </a:outerShdw>
                </a:effectLst>
              </a:rPr>
              <a:t>his</a:t>
            </a:r>
            <a:r>
              <a:rPr lang="en-US" sz="3600" dirty="0">
                <a:effectLst>
                  <a:outerShdw blurRad="38100" dist="38100" dir="2700000" algn="tl">
                    <a:srgbClr val="000000"/>
                  </a:outerShdw>
                </a:effectLst>
              </a:rPr>
              <a:t> servants’) ministry in focus in chapters 60-62 as restored Jerusalem fulfills the promised ministry of being a light to the nations.</a:t>
            </a:r>
          </a:p>
          <a:p>
            <a:pPr lvl="1"/>
            <a:r>
              <a:rPr lang="en-US" sz="3600" dirty="0">
                <a:effectLst>
                  <a:outerShdw blurRad="38100" dist="38100" dir="2700000" algn="tl">
                    <a:srgbClr val="000000"/>
                  </a:outerShdw>
                </a:effectLst>
              </a:rPr>
              <a:t>But why not have the book </a:t>
            </a:r>
            <a:r>
              <a:rPr lang="en-US" sz="3600" b="1" i="1" dirty="0">
                <a:effectLst>
                  <a:outerShdw blurRad="38100" dist="38100" dir="2700000" algn="tl">
                    <a:srgbClr val="000000"/>
                  </a:outerShdw>
                </a:effectLst>
              </a:rPr>
              <a:t>end</a:t>
            </a:r>
            <a:r>
              <a:rPr lang="en-US" sz="3600" dirty="0">
                <a:effectLst>
                  <a:outerShdw blurRad="38100" dist="38100" dir="2700000" algn="tl">
                    <a:srgbClr val="000000"/>
                  </a:outerShdw>
                </a:effectLst>
              </a:rPr>
              <a:t> on </a:t>
            </a:r>
            <a:r>
              <a:rPr lang="en-US" sz="3600" b="1" i="1" dirty="0">
                <a:effectLst>
                  <a:outerShdw blurRad="38100" dist="38100" dir="2700000" algn="tl">
                    <a:srgbClr val="000000"/>
                  </a:outerShdw>
                </a:effectLst>
              </a:rPr>
              <a:t>this</a:t>
            </a:r>
            <a:r>
              <a:rPr lang="en-US" sz="3600" dirty="0">
                <a:effectLst>
                  <a:outerShdw blurRad="38100" dist="38100" dir="2700000" algn="tl">
                    <a:srgbClr val="000000"/>
                  </a:outerShdw>
                </a:effectLst>
              </a:rPr>
              <a:t> note?</a:t>
            </a:r>
          </a:p>
          <a:p>
            <a:pPr lvl="1"/>
            <a:r>
              <a:rPr lang="en-US" sz="3600" dirty="0">
                <a:effectLst>
                  <a:outerShdw blurRad="38100" dist="38100" dir="2700000" algn="tl">
                    <a:srgbClr val="000000"/>
                  </a:outerShdw>
                </a:effectLst>
              </a:rPr>
              <a:t>Instead the book of Isaiah ends with this happy thought: </a:t>
            </a:r>
          </a:p>
          <a:p>
            <a:pPr lvl="2"/>
            <a:r>
              <a:rPr lang="en-US" sz="28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“From one month to the next and from one Sabbath to the next, all people will come to worship me,” says the Lord. “They will go out and observe the corpses of those who rebelled against me, for the maggots that eat them will not die, and the fire that consumes them will not die out. All people will find the sight abhorrent.”</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606-607). </a:t>
            </a:r>
          </a:p>
        </p:txBody>
      </p:sp>
    </p:spTree>
    <p:extLst>
      <p:ext uri="{BB962C8B-B14F-4D97-AF65-F5344CB8AC3E}">
        <p14:creationId xmlns:p14="http://schemas.microsoft.com/office/powerpoint/2010/main" val="41572406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pPr marL="0" indent="0">
              <a:buNone/>
            </a:pPr>
            <a:r>
              <a:rPr lang="en-US" sz="4000" b="1" dirty="0">
                <a:effectLst>
                  <a:outerShdw blurRad="38100" dist="38100" dir="2700000" algn="tl">
                    <a:srgbClr val="000000"/>
                  </a:outerShdw>
                </a:effectLst>
              </a:rPr>
              <a:t>The Servants Inherit God’s Kingdom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Isaiah 56-66</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325879"/>
            <a:ext cx="8965276" cy="5162786"/>
          </a:xfrm>
        </p:spPr>
        <p:txBody>
          <a:bodyPr>
            <a:normAutofit fontScale="92500" lnSpcReduction="20000"/>
          </a:bodyPr>
          <a:lstStyle/>
          <a:p>
            <a:pPr lvl="1"/>
            <a:r>
              <a:rPr lang="en-US" sz="3600" dirty="0">
                <a:effectLst>
                  <a:outerShdw blurRad="38100" dist="38100" dir="2700000" algn="tl">
                    <a:srgbClr val="000000"/>
                  </a:outerShdw>
                </a:effectLst>
              </a:rPr>
              <a:t>One of my commentaries (John Oswalt) suggests (and I suspect he may be right) that Isaiah was unwilling to end the book with the kind of promise that would leave readers with the feeling that, because of the </a:t>
            </a:r>
            <a:r>
              <a:rPr lang="en-US" sz="3600" b="1" i="1" dirty="0">
                <a:effectLst>
                  <a:outerShdw blurRad="38100" dist="38100" dir="2700000" algn="tl">
                    <a:srgbClr val="000000"/>
                  </a:outerShdw>
                </a:effectLst>
              </a:rPr>
              <a:t>certainty</a:t>
            </a:r>
            <a:r>
              <a:rPr lang="en-US" sz="3600" dirty="0">
                <a:effectLst>
                  <a:outerShdw blurRad="38100" dist="38100" dir="2700000" algn="tl">
                    <a:srgbClr val="000000"/>
                  </a:outerShdw>
                </a:effectLst>
              </a:rPr>
              <a:t> of </a:t>
            </a:r>
            <a:r>
              <a:rPr lang="en-US" sz="3600" b="1" i="1" dirty="0">
                <a:effectLst>
                  <a:outerShdw blurRad="38100" dist="38100" dir="2700000" algn="tl">
                    <a:srgbClr val="000000"/>
                  </a:outerShdw>
                </a:effectLst>
              </a:rPr>
              <a:t>future blessing</a:t>
            </a:r>
            <a:r>
              <a:rPr lang="en-US" sz="3600" dirty="0">
                <a:effectLst>
                  <a:outerShdw blurRad="38100" dist="38100" dir="2700000" algn="tl">
                    <a:srgbClr val="000000"/>
                  </a:outerShdw>
                </a:effectLst>
              </a:rPr>
              <a:t>, their </a:t>
            </a:r>
            <a:r>
              <a:rPr lang="en-US" sz="3600" b="1" i="1" dirty="0">
                <a:effectLst>
                  <a:outerShdw blurRad="38100" dist="38100" dir="2700000" algn="tl">
                    <a:srgbClr val="000000"/>
                  </a:outerShdw>
                </a:effectLst>
              </a:rPr>
              <a:t>present</a:t>
            </a:r>
            <a:r>
              <a:rPr lang="en-US" sz="3600" dirty="0">
                <a:effectLst>
                  <a:outerShdw blurRad="38100" dist="38100" dir="2700000" algn="tl">
                    <a:srgbClr val="000000"/>
                  </a:outerShdw>
                </a:effectLst>
              </a:rPr>
              <a:t> behavior is unimportant. </a:t>
            </a:r>
          </a:p>
          <a:p>
            <a:pPr lvl="1"/>
            <a:r>
              <a:rPr lang="en-US" sz="3600" dirty="0">
                <a:effectLst>
                  <a:outerShdw blurRad="38100" dist="38100" dir="2700000" algn="tl">
                    <a:srgbClr val="000000"/>
                  </a:outerShdw>
                </a:effectLst>
              </a:rPr>
              <a:t>So, although “Jerusalem as the light of the world,” is highlighted in the </a:t>
            </a:r>
            <a:r>
              <a:rPr lang="en-US" sz="3600" b="1" i="1" dirty="0">
                <a:effectLst>
                  <a:outerShdw blurRad="38100" dist="38100" dir="2700000" algn="tl">
                    <a:srgbClr val="000000"/>
                  </a:outerShdw>
                </a:effectLst>
              </a:rPr>
              <a:t>center</a:t>
            </a:r>
            <a:r>
              <a:rPr lang="en-US" sz="3600" dirty="0">
                <a:effectLst>
                  <a:outerShdw blurRad="38100" dist="38100" dir="2700000" algn="tl">
                    <a:srgbClr val="000000"/>
                  </a:outerShdw>
                </a:effectLst>
              </a:rPr>
              <a:t> of the </a:t>
            </a:r>
            <a:r>
              <a:rPr lang="en-US" sz="3600" b="1" i="1" dirty="0">
                <a:effectLst>
                  <a:outerShdw blurRad="38100" dist="38100" dir="2700000" algn="tl">
                    <a:srgbClr val="000000"/>
                  </a:outerShdw>
                </a:effectLst>
              </a:rPr>
              <a:t>literary</a:t>
            </a:r>
            <a:r>
              <a:rPr lang="en-US" sz="3600" dirty="0">
                <a:effectLst>
                  <a:outerShdw blurRad="38100" dist="38100" dir="2700000" algn="tl">
                    <a:srgbClr val="000000"/>
                  </a:outerShdw>
                </a:effectLst>
              </a:rPr>
              <a:t> structure of this final section of the book, the </a:t>
            </a:r>
            <a:r>
              <a:rPr lang="en-US" sz="3600" b="1" i="1" dirty="0">
                <a:effectLst>
                  <a:outerShdw blurRad="38100" dist="38100" dir="2700000" algn="tl">
                    <a:srgbClr val="000000"/>
                  </a:outerShdw>
                </a:effectLst>
              </a:rPr>
              <a:t>very last words </a:t>
            </a:r>
            <a:r>
              <a:rPr lang="en-US" sz="3600" dirty="0">
                <a:effectLst>
                  <a:outerShdw blurRad="38100" dist="38100" dir="2700000" algn="tl">
                    <a:srgbClr val="000000"/>
                  </a:outerShdw>
                </a:effectLst>
              </a:rPr>
              <a:t>of the book of Isaiah solemnly remind his readers of the necessity of obeying God if we are to be among that worshiping crowd from every tribe, tongue, and nation.</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606-607). </a:t>
            </a:r>
          </a:p>
        </p:txBody>
      </p:sp>
    </p:spTree>
    <p:extLst>
      <p:ext uri="{BB962C8B-B14F-4D97-AF65-F5344CB8AC3E}">
        <p14:creationId xmlns:p14="http://schemas.microsoft.com/office/powerpoint/2010/main" val="20619572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52299"/>
          </a:xfrm>
        </p:spPr>
        <p:txBody>
          <a:bodyPr>
            <a:noAutofit/>
          </a:bodyPr>
          <a:lstStyle/>
          <a:p>
            <a:r>
              <a:rPr lang="en-US" sz="4000" dirty="0">
                <a:effectLst>
                  <a:outerShdw blurRad="38100" dist="38100" dir="2700000" algn="tl">
                    <a:srgbClr val="000000"/>
                  </a:outerShdw>
                </a:effectLst>
              </a:rPr>
              <a:t>The Future Glory of Zion (60:1-22)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843742"/>
            <a:ext cx="8965276" cy="5685905"/>
          </a:xfrm>
        </p:spPr>
        <p:txBody>
          <a:bodyPr>
            <a:normAutofit lnSpcReduction="10000"/>
          </a:bodyPr>
          <a:lstStyle/>
          <a:p>
            <a:r>
              <a:rPr lang="en-US" sz="4000" dirty="0">
                <a:effectLst>
                  <a:outerShdw blurRad="38100" dist="38100" dir="2700000" algn="tl">
                    <a:srgbClr val="000000"/>
                  </a:outerShdw>
                </a:effectLst>
              </a:rPr>
              <a:t>As we have just noted, Isaiah 60-62 form the center section of the chiastic structure in which chapters 56-66 are arranged. </a:t>
            </a:r>
          </a:p>
          <a:p>
            <a:r>
              <a:rPr lang="en-US" sz="4000" dirty="0">
                <a:effectLst>
                  <a:outerShdw blurRad="38100" dist="38100" dir="2700000" algn="tl">
                    <a:srgbClr val="000000"/>
                  </a:outerShdw>
                </a:effectLst>
              </a:rPr>
              <a:t>These three chapters display the glorious future of a Jerusalem in which God’s glory shines through his anointed Servant. </a:t>
            </a:r>
          </a:p>
          <a:p>
            <a:r>
              <a:rPr lang="en-US" sz="4000" dirty="0">
                <a:effectLst>
                  <a:outerShdw blurRad="38100" dist="38100" dir="2700000" algn="tl">
                    <a:srgbClr val="000000"/>
                  </a:outerShdw>
                </a:effectLst>
              </a:rPr>
              <a:t>That glory is an expression of the reality that will exist when the divine warrior’s conquest of sin is complete.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Oswalt, John . </a:t>
            </a:r>
            <a:r>
              <a:rPr lang="en-US" sz="1800" i="1" dirty="0">
                <a:solidFill>
                  <a:prstClr val="white"/>
                </a:solidFill>
                <a:effectLst>
                  <a:outerShdw blurRad="38100" dist="38100" dir="2700000" algn="tl">
                    <a:srgbClr val="000000"/>
                  </a:outerShdw>
                </a:effectLst>
              </a:rPr>
              <a:t>Isaiah (The NIV Application Commentary) </a:t>
            </a:r>
            <a:r>
              <a:rPr lang="en-US" sz="1800" dirty="0">
                <a:solidFill>
                  <a:prstClr val="white"/>
                </a:solidFill>
                <a:effectLst>
                  <a:outerShdw blurRad="38100" dist="38100" dir="2700000" algn="tl">
                    <a:srgbClr val="000000"/>
                  </a:outerShdw>
                </a:effectLst>
              </a:rPr>
              <a:t>(p. 641). Zondervan </a:t>
            </a:r>
            <a:endParaRPr lang="en-US" sz="1800"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1339218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52299"/>
          </a:xfrm>
        </p:spPr>
        <p:txBody>
          <a:bodyPr>
            <a:noAutofit/>
          </a:bodyPr>
          <a:lstStyle/>
          <a:p>
            <a:r>
              <a:rPr lang="en-US" sz="4000" dirty="0">
                <a:effectLst>
                  <a:outerShdw blurRad="38100" dist="38100" dir="2700000" algn="tl">
                    <a:srgbClr val="000000"/>
                  </a:outerShdw>
                </a:effectLst>
              </a:rPr>
              <a:t>The Future Glory of Zion (60:1-22)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35924"/>
            <a:ext cx="8965276" cy="5985163"/>
          </a:xfrm>
        </p:spPr>
        <p:txBody>
          <a:bodyPr>
            <a:normAutofit fontScale="85000" lnSpcReduction="20000"/>
          </a:bodyPr>
          <a:lstStyle/>
          <a:p>
            <a:r>
              <a:rPr lang="en-US" sz="4000" dirty="0">
                <a:effectLst>
                  <a:outerShdw blurRad="38100" dist="38100" dir="2700000" algn="tl">
                    <a:srgbClr val="000000"/>
                  </a:outerShdw>
                </a:effectLst>
              </a:rPr>
              <a:t>But </a:t>
            </a:r>
            <a:r>
              <a:rPr lang="en-US" sz="4000" b="1" i="1" dirty="0">
                <a:effectLst>
                  <a:outerShdw blurRad="38100" dist="38100" dir="2700000" algn="tl">
                    <a:srgbClr val="000000"/>
                  </a:outerShdw>
                </a:effectLst>
              </a:rPr>
              <a:t>even prior </a:t>
            </a:r>
            <a:r>
              <a:rPr lang="en-US" sz="4000" dirty="0">
                <a:effectLst>
                  <a:outerShdw blurRad="38100" dist="38100" dir="2700000" algn="tl">
                    <a:srgbClr val="000000"/>
                  </a:outerShdw>
                </a:effectLst>
              </a:rPr>
              <a:t>to the </a:t>
            </a:r>
            <a:r>
              <a:rPr lang="en-US" sz="4000" b="1" i="1" dirty="0">
                <a:effectLst>
                  <a:outerShdw blurRad="38100" dist="38100" dir="2700000" algn="tl">
                    <a:srgbClr val="000000"/>
                  </a:outerShdw>
                </a:effectLst>
              </a:rPr>
              <a:t>final</a:t>
            </a:r>
            <a:r>
              <a:rPr lang="en-US" sz="4000" dirty="0">
                <a:effectLst>
                  <a:outerShdw blurRad="38100" dist="38100" dir="2700000" algn="tl">
                    <a:srgbClr val="000000"/>
                  </a:outerShdw>
                </a:effectLst>
              </a:rPr>
              <a:t> consummation (i.e. the eternal state), many aspects of that glory have </a:t>
            </a:r>
            <a:r>
              <a:rPr lang="en-US" sz="4000" b="1" i="1" dirty="0">
                <a:effectLst>
                  <a:outerShdw blurRad="38100" dist="38100" dir="2700000" algn="tl">
                    <a:srgbClr val="000000"/>
                  </a:outerShdw>
                </a:effectLst>
              </a:rPr>
              <a:t>already</a:t>
            </a:r>
            <a:r>
              <a:rPr lang="en-US" sz="4000" dirty="0">
                <a:effectLst>
                  <a:outerShdw blurRad="38100" dist="38100" dir="2700000" algn="tl">
                    <a:srgbClr val="000000"/>
                  </a:outerShdw>
                </a:effectLst>
              </a:rPr>
              <a:t> been realized in the New Covenant. </a:t>
            </a:r>
          </a:p>
          <a:p>
            <a:r>
              <a:rPr lang="en-US" sz="4000" dirty="0">
                <a:effectLst>
                  <a:outerShdw blurRad="38100" dist="38100" dir="2700000" algn="tl">
                    <a:srgbClr val="000000"/>
                  </a:outerShdw>
                </a:effectLst>
              </a:rPr>
              <a:t>God’s light has dawned in Zion in the person of Jesus Christ.</a:t>
            </a:r>
          </a:p>
          <a:p>
            <a:r>
              <a:rPr lang="en-US" sz="4000" dirty="0">
                <a:effectLst>
                  <a:outerShdw blurRad="38100" dist="38100" dir="2700000" algn="tl">
                    <a:srgbClr val="000000"/>
                  </a:outerShdw>
                </a:effectLst>
              </a:rPr>
              <a:t>As a result, many of the world’s great nations have “come” to Jerusalem (spiritually not spatially). </a:t>
            </a:r>
          </a:p>
          <a:p>
            <a:r>
              <a:rPr lang="en-US" sz="4000" dirty="0">
                <a:effectLst>
                  <a:outerShdw blurRad="38100" dist="38100" dir="2700000" algn="tl">
                    <a:srgbClr val="000000"/>
                  </a:outerShdw>
                </a:effectLst>
              </a:rPr>
              <a:t>After the Servant’s conquest of sin on the cross, a remnant of the wayward people of Israel were restored to the true message of the gospel and sent forth from Jerusalem by Jesus and his apostles. </a:t>
            </a:r>
          </a:p>
          <a:p>
            <a:r>
              <a:rPr lang="en-US" sz="4000" dirty="0">
                <a:effectLst>
                  <a:outerShdw blurRad="38100" dist="38100" dir="2700000" algn="tl">
                    <a:srgbClr val="000000"/>
                  </a:outerShdw>
                </a:effectLst>
              </a:rPr>
              <a:t>And from Jerusalem a witness has gone out to all the world, and that witness continues to this day.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Oswalt, John . </a:t>
            </a:r>
            <a:r>
              <a:rPr lang="en-US" sz="1800" i="1" dirty="0">
                <a:solidFill>
                  <a:prstClr val="white"/>
                </a:solidFill>
                <a:effectLst>
                  <a:outerShdw blurRad="38100" dist="38100" dir="2700000" algn="tl">
                    <a:srgbClr val="000000"/>
                  </a:outerShdw>
                </a:effectLst>
              </a:rPr>
              <a:t>Isaiah (The NIV Application Commentary) </a:t>
            </a:r>
            <a:r>
              <a:rPr lang="en-US" sz="1800" dirty="0">
                <a:solidFill>
                  <a:prstClr val="white"/>
                </a:solidFill>
                <a:effectLst>
                  <a:outerShdw blurRad="38100" dist="38100" dir="2700000" algn="tl">
                    <a:srgbClr val="000000"/>
                  </a:outerShdw>
                </a:effectLst>
              </a:rPr>
              <a:t>(p. 641). Zondervan </a:t>
            </a:r>
            <a:endParaRPr lang="en-US" sz="1800"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508122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52299"/>
          </a:xfrm>
        </p:spPr>
        <p:txBody>
          <a:bodyPr>
            <a:noAutofit/>
          </a:bodyPr>
          <a:lstStyle/>
          <a:p>
            <a:r>
              <a:rPr lang="en-US" sz="4000" dirty="0">
                <a:effectLst>
                  <a:outerShdw blurRad="38100" dist="38100" dir="2700000" algn="tl">
                    <a:srgbClr val="000000"/>
                  </a:outerShdw>
                </a:effectLst>
              </a:rPr>
              <a:t>The Future Glory of Zion (60:1-22)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843742"/>
            <a:ext cx="8965276" cy="5685905"/>
          </a:xfrm>
        </p:spPr>
        <p:txBody>
          <a:bodyPr>
            <a:normAutofit/>
          </a:bodyPr>
          <a:lstStyle/>
          <a:p>
            <a:r>
              <a:rPr lang="en-US" sz="4000" dirty="0">
                <a:effectLst>
                  <a:outerShdw blurRad="38100" dist="38100" dir="2700000" algn="tl">
                    <a:srgbClr val="000000"/>
                  </a:outerShdw>
                </a:effectLst>
              </a:rPr>
              <a:t>Chapter 60 may be divided into four stanzas: </a:t>
            </a:r>
          </a:p>
          <a:p>
            <a:pPr lvl="1"/>
            <a:r>
              <a:rPr lang="en-US" sz="3600" dirty="0">
                <a:effectLst>
                  <a:outerShdw blurRad="38100" dist="38100" dir="2700000" algn="tl">
                    <a:srgbClr val="000000"/>
                  </a:outerShdw>
                </a:effectLst>
              </a:rPr>
              <a:t>A Light in Zion Beckons the Nations (</a:t>
            </a:r>
            <a:r>
              <a:rPr lang="en-US" sz="3600" dirty="0">
                <a:solidFill>
                  <a:srgbClr val="FFFF99"/>
                </a:solidFill>
                <a:effectLst>
                  <a:outerShdw blurRad="38100" dist="38100" dir="2700000" algn="tl">
                    <a:srgbClr val="000000"/>
                  </a:outerShdw>
                </a:effectLst>
              </a:rPr>
              <a:t>60:1-3</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Gathering of All Nations to Zion (</a:t>
            </a:r>
            <a:r>
              <a:rPr lang="en-US" sz="3600" dirty="0">
                <a:solidFill>
                  <a:srgbClr val="FFFF99"/>
                </a:solidFill>
                <a:effectLst>
                  <a:outerShdw blurRad="38100" dist="38100" dir="2700000" algn="tl">
                    <a:srgbClr val="000000"/>
                  </a:outerShdw>
                </a:effectLst>
              </a:rPr>
              <a:t>60:4-9</a:t>
            </a:r>
            <a:r>
              <a:rPr lang="en-US" sz="3600" dirty="0">
                <a:effectLst>
                  <a:outerShdw blurRad="38100" dist="38100" dir="2700000" algn="tl">
                    <a:srgbClr val="000000"/>
                  </a:outerShdw>
                </a:effectLst>
              </a:rPr>
              <a:t>) </a:t>
            </a:r>
          </a:p>
          <a:p>
            <a:pPr lvl="1"/>
            <a:r>
              <a:rPr lang="en-US" sz="3600" dirty="0">
                <a:effectLst>
                  <a:outerShdw blurRad="38100" dist="38100" dir="2700000" algn="tl">
                    <a:srgbClr val="000000"/>
                  </a:outerShdw>
                </a:effectLst>
              </a:rPr>
              <a:t>Submission of Nations to Zion (</a:t>
            </a:r>
            <a:r>
              <a:rPr lang="en-US" sz="3600" dirty="0">
                <a:solidFill>
                  <a:srgbClr val="FFFF99"/>
                </a:solidFill>
                <a:effectLst>
                  <a:outerShdw blurRad="38100" dist="38100" dir="2700000" algn="tl">
                    <a:srgbClr val="000000"/>
                  </a:outerShdw>
                </a:effectLst>
              </a:rPr>
              <a:t>60:10-14</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Restoration of Israel to God (</a:t>
            </a:r>
            <a:r>
              <a:rPr lang="en-US" sz="3600" dirty="0">
                <a:solidFill>
                  <a:srgbClr val="FFFF99"/>
                </a:solidFill>
                <a:effectLst>
                  <a:outerShdw blurRad="38100" dist="38100" dir="2700000" algn="tl">
                    <a:srgbClr val="000000"/>
                  </a:outerShdw>
                </a:effectLst>
              </a:rPr>
              <a:t>60:15-22</a:t>
            </a:r>
            <a:r>
              <a:rPr lang="en-US" sz="3600"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Oswalt, John . </a:t>
            </a:r>
            <a:r>
              <a:rPr lang="en-US" sz="1800" i="1" dirty="0">
                <a:solidFill>
                  <a:prstClr val="white"/>
                </a:solidFill>
                <a:effectLst>
                  <a:outerShdw blurRad="38100" dist="38100" dir="2700000" algn="tl">
                    <a:srgbClr val="000000"/>
                  </a:outerShdw>
                </a:effectLst>
              </a:rPr>
              <a:t>Isaiah (The NIV Application Commentary) </a:t>
            </a:r>
            <a:r>
              <a:rPr lang="en-US" sz="1800" dirty="0">
                <a:solidFill>
                  <a:prstClr val="white"/>
                </a:solidFill>
                <a:effectLst>
                  <a:outerShdw blurRad="38100" dist="38100" dir="2700000" algn="tl">
                    <a:srgbClr val="000000"/>
                  </a:outerShdw>
                </a:effectLst>
              </a:rPr>
              <a:t>(p. 641). Zondervan </a:t>
            </a:r>
            <a:endParaRPr lang="en-US" sz="1800"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143233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4"/>
            <a:ext cx="9144000" cy="1184567"/>
          </a:xfrm>
        </p:spPr>
        <p:txBody>
          <a:bodyPr>
            <a:noAutofit/>
          </a:bodyPr>
          <a:lstStyle/>
          <a:p>
            <a:pPr marL="458788" indent="-458788"/>
            <a:r>
              <a:rPr lang="en-US" sz="4000" dirty="0">
                <a:effectLst>
                  <a:outerShdw blurRad="38100" dist="38100" dir="2700000" algn="tl">
                    <a:srgbClr val="000000"/>
                  </a:outerShdw>
                </a:effectLst>
              </a:rPr>
              <a:t>A Light in Zion Beckons the Nations (60:1-3)</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51213" y="1508759"/>
            <a:ext cx="8441574" cy="4488873"/>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“Arise! Shine! For your light arrives! The splendor of the LORD shines on you!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look, darkness covers the earth and deep darkness covers the nations, but the LORD shines on you; his splendor appears over you.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Nations come to your light, kings to your bright light. </a:t>
            </a:r>
          </a:p>
        </p:txBody>
      </p:sp>
    </p:spTree>
    <p:extLst>
      <p:ext uri="{BB962C8B-B14F-4D97-AF65-F5344CB8AC3E}">
        <p14:creationId xmlns:p14="http://schemas.microsoft.com/office/powerpoint/2010/main" val="16607783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283914</TotalTime>
  <Words>4292</Words>
  <Application>Microsoft Office PowerPoint</Application>
  <PresentationFormat>On-screen Show (4:3)</PresentationFormat>
  <Paragraphs>187</Paragraphs>
  <Slides>28</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Arial</vt:lpstr>
      <vt:lpstr>Calibri</vt:lpstr>
      <vt:lpstr>Calibri Light</vt:lpstr>
      <vt:lpstr>Cambria</vt:lpstr>
      <vt:lpstr>Century Gothic</vt:lpstr>
      <vt:lpstr>Office Theme</vt:lpstr>
      <vt:lpstr>2_Office Theme</vt:lpstr>
      <vt:lpstr>Highlights     From the  Book of  Isaiah</vt:lpstr>
      <vt:lpstr>Outline of the Book of Isaiah</vt:lpstr>
      <vt:lpstr>The Servants Inherit God’s Kingdom (Isaiah 56-66)</vt:lpstr>
      <vt:lpstr>The Servants Inherit God’s Kingdom (Isaiah 56-66)</vt:lpstr>
      <vt:lpstr>The Servants Inherit God’s Kingdom (Isaiah 56-66)</vt:lpstr>
      <vt:lpstr>The Future Glory of Zion (60:1-22)</vt:lpstr>
      <vt:lpstr>The Future Glory of Zion (60:1-22)</vt:lpstr>
      <vt:lpstr>The Future Glory of Zion (60:1-22)</vt:lpstr>
      <vt:lpstr>A Light in Zion Beckons the Nations (60:1-3)</vt:lpstr>
      <vt:lpstr>A Light in Zion Beckons the Nations (60:1-3)</vt:lpstr>
      <vt:lpstr>A Light in Zion Beckons the Nations (60:1-3)</vt:lpstr>
      <vt:lpstr>The Gathering of All Nations to Zion (60:4-9)</vt:lpstr>
      <vt:lpstr>PowerPoint Presentation</vt:lpstr>
      <vt:lpstr>PowerPoint Presentation</vt:lpstr>
      <vt:lpstr>PowerPoint Presentation</vt:lpstr>
      <vt:lpstr>PowerPoint Presentation</vt:lpstr>
      <vt:lpstr>PowerPoint Presentation</vt:lpstr>
      <vt:lpstr>The Gathering of All Nations to Zion (60:4-9)</vt:lpstr>
      <vt:lpstr>Submission of Nations to Zion (60:10-14)</vt:lpstr>
      <vt:lpstr>PowerPoint Presentation</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3627</cp:revision>
  <cp:lastPrinted>2024-05-19T14:12:00Z</cp:lastPrinted>
  <dcterms:created xsi:type="dcterms:W3CDTF">2022-12-04T03:23:23Z</dcterms:created>
  <dcterms:modified xsi:type="dcterms:W3CDTF">2024-05-19T15:56:22Z</dcterms:modified>
</cp:coreProperties>
</file>