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5"/>
  </p:notesMasterIdLst>
  <p:handoutMasterIdLst>
    <p:handoutMasterId r:id="rId36"/>
  </p:handoutMasterIdLst>
  <p:sldIdLst>
    <p:sldId id="5412" r:id="rId3"/>
    <p:sldId id="5388" r:id="rId4"/>
    <p:sldId id="5430" r:id="rId5"/>
    <p:sldId id="5428" r:id="rId6"/>
    <p:sldId id="5429" r:id="rId7"/>
    <p:sldId id="5425" r:id="rId8"/>
    <p:sldId id="5377" r:id="rId9"/>
    <p:sldId id="5426" r:id="rId10"/>
    <p:sldId id="5432" r:id="rId11"/>
    <p:sldId id="5433" r:id="rId12"/>
    <p:sldId id="5434" r:id="rId13"/>
    <p:sldId id="5435" r:id="rId14"/>
    <p:sldId id="5424" r:id="rId15"/>
    <p:sldId id="5436" r:id="rId16"/>
    <p:sldId id="5437" r:id="rId17"/>
    <p:sldId id="5454" r:id="rId18"/>
    <p:sldId id="5438" r:id="rId19"/>
    <p:sldId id="5439" r:id="rId20"/>
    <p:sldId id="5440" r:id="rId21"/>
    <p:sldId id="5442" r:id="rId22"/>
    <p:sldId id="5451" r:id="rId23"/>
    <p:sldId id="5452" r:id="rId24"/>
    <p:sldId id="5450" r:id="rId25"/>
    <p:sldId id="5453" r:id="rId26"/>
    <p:sldId id="5444" r:id="rId27"/>
    <p:sldId id="5445" r:id="rId28"/>
    <p:sldId id="5446" r:id="rId29"/>
    <p:sldId id="5447" r:id="rId30"/>
    <p:sldId id="5448" r:id="rId31"/>
    <p:sldId id="5390" r:id="rId32"/>
    <p:sldId id="5455" r:id="rId33"/>
    <p:sldId id="5456"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2173" autoAdjust="0"/>
  </p:normalViewPr>
  <p:slideViewPr>
    <p:cSldViewPr snapToGrid="0">
      <p:cViewPr varScale="1">
        <p:scale>
          <a:sx n="149" d="100"/>
          <a:sy n="149" d="100"/>
        </p:scale>
        <p:origin x="1396" y="104"/>
      </p:cViewPr>
      <p:guideLst/>
    </p:cSldViewPr>
  </p:slideViewPr>
  <p:notesTextViewPr>
    <p:cViewPr>
      <p:scale>
        <a:sx n="1" d="1"/>
        <a:sy n="1" d="1"/>
      </p:scale>
      <p:origin x="0" y="0"/>
    </p:cViewPr>
  </p:notesTextViewPr>
  <p:sorterViewPr>
    <p:cViewPr>
      <p:scale>
        <a:sx n="100" d="100"/>
        <a:sy n="100" d="100"/>
      </p:scale>
      <p:origin x="0" y="-51212"/>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5/26/2024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5/26/2024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6293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616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1429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8009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08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5/26/2024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718874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0974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drink the milk of nations; you will nurse at the breasts of kings.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Then you will recognize that I, the LORD, am your Deliverer, your [Redeemer], the Powerful One of Jacob</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5"/>
            <a:ext cx="8825114" cy="5316574"/>
          </a:xfrm>
        </p:spPr>
        <p:txBody>
          <a:bodyPr>
            <a:normAutofit/>
          </a:bodyPr>
          <a:lstStyle/>
          <a:p>
            <a:r>
              <a:rPr lang="en-US" sz="3600" dirty="0">
                <a:effectLst>
                  <a:outerShdw blurRad="38100" dist="38100" dir="2700000" algn="tl">
                    <a:srgbClr val="000000"/>
                  </a:outerShdw>
                </a:effectLst>
              </a:rPr>
              <a:t>The final two lines of this verse repeat the wording found in Isaiah 49:26b – “</a:t>
            </a:r>
            <a:r>
              <a:rPr lang="en-US" i="1" dirty="0">
                <a:solidFill>
                  <a:srgbClr val="F4B183"/>
                </a:solidFill>
                <a:latin typeface="Cambria" panose="02040503050406030204" pitchFamily="18" charset="0"/>
                <a:ea typeface="Cambria" panose="02040503050406030204" pitchFamily="18" charset="0"/>
              </a:rPr>
              <a:t>Then all humankind will recognize that I am the LORD, your deliverer, your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Redeemer</a:t>
            </a:r>
            <a:r>
              <a:rPr lang="en-US" i="1" dirty="0">
                <a:solidFill>
                  <a:srgbClr val="F4B183"/>
                </a:solidFill>
                <a:latin typeface="Cambria" panose="02040503050406030204" pitchFamily="18" charset="0"/>
                <a:ea typeface="Cambria" panose="02040503050406030204" pitchFamily="18" charset="0"/>
              </a:rPr>
              <a:t>, the powerful ruler of Jacob</a:t>
            </a:r>
            <a:r>
              <a:rPr lang="en-US" dirty="0"/>
              <a:t>.</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 difference being that in Isaiah 49:26b it was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a:t>
            </a:r>
            <a:r>
              <a:rPr lang="en-US" sz="3600"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humankind</a:t>
            </a:r>
            <a:r>
              <a:rPr lang="en-US" sz="3600" dirty="0">
                <a:effectLst>
                  <a:outerShdw blurRad="38100" dist="38100" dir="2700000" algn="tl">
                    <a:srgbClr val="000000"/>
                  </a:outerShdw>
                </a:effectLst>
              </a:rPr>
              <a:t>” that came to recognize the true character of the LORD, here it is Zion </a:t>
            </a:r>
            <a:r>
              <a:rPr lang="en-US" sz="3600" b="1" i="1" dirty="0">
                <a:effectLst>
                  <a:outerShdw blurRad="38100" dist="38100" dir="2700000" algn="tl">
                    <a:srgbClr val="000000"/>
                  </a:outerShdw>
                </a:effectLst>
              </a:rPr>
              <a:t>herself</a:t>
            </a:r>
            <a:r>
              <a:rPr lang="en-US" sz="3600" dirty="0">
                <a:effectLst>
                  <a:outerShdw blurRad="38100" dist="38100" dir="2700000" algn="tl">
                    <a:srgbClr val="000000"/>
                  </a:outerShdw>
                </a:effectLst>
              </a:rPr>
              <a:t> who will acknowledge all that the LORD has done for her.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505–506.</a:t>
            </a:r>
          </a:p>
        </p:txBody>
      </p:sp>
    </p:spTree>
    <p:extLst>
      <p:ext uri="{BB962C8B-B14F-4D97-AF65-F5344CB8AC3E}">
        <p14:creationId xmlns:p14="http://schemas.microsoft.com/office/powerpoint/2010/main" val="955381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6303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Instead of bronze, I will bring you gold; instead of iron, I will bring you silver; instead of wood, I will bring you bronze; instead of stones, I will bring you iron. I will make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overseer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sovereign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ruler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0" y="1517073"/>
            <a:ext cx="9065385" cy="5049229"/>
          </a:xfrm>
        </p:spPr>
        <p:txBody>
          <a:bodyPr>
            <a:normAutofit fontScale="85000" lnSpcReduction="20000"/>
          </a:bodyPr>
          <a:lstStyle/>
          <a:p>
            <a:r>
              <a:rPr lang="en-US" sz="3600" dirty="0">
                <a:effectLst>
                  <a:outerShdw blurRad="38100" dist="38100" dir="2700000" algn="tl">
                    <a:srgbClr val="000000"/>
                  </a:outerShdw>
                </a:effectLst>
              </a:rPr>
              <a:t>God declares in what manner He will beautify and stabilize Zion, namely by the replacement of good materials with materials that are even better. </a:t>
            </a:r>
          </a:p>
          <a:p>
            <a:r>
              <a:rPr lang="en-US" sz="3600" dirty="0">
                <a:effectLst>
                  <a:outerShdw blurRad="38100" dist="38100" dir="2700000" algn="tl">
                    <a:srgbClr val="000000"/>
                  </a:outerShdw>
                </a:effectLst>
              </a:rPr>
              <a:t>The outward beauty and stability of these materials will reflect the inward character of its citizens. </a:t>
            </a:r>
          </a:p>
          <a:p>
            <a:r>
              <a:rPr lang="en-US" sz="3600" dirty="0">
                <a:effectLst>
                  <a:outerShdw blurRad="38100" dist="38100" dir="2700000" algn="tl">
                    <a:srgbClr val="000000"/>
                  </a:outerShdw>
                </a:effectLst>
              </a:rPr>
              <a:t>God will make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sz="3600" dirty="0">
                <a:effectLst>
                  <a:outerShdw blurRad="38100" dist="38100" dir="2700000" algn="tl">
                    <a:srgbClr val="000000"/>
                  </a:outerShdw>
                </a:effectLst>
              </a:rPr>
              <a:t>” to be Zion’s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overseer</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Likewise,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3600" dirty="0">
                <a:effectLst>
                  <a:outerShdw blurRad="38100" dist="38100" dir="2700000" algn="tl">
                    <a:srgbClr val="000000"/>
                  </a:outerShdw>
                </a:effectLst>
              </a:rPr>
              <a:t>” will be her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ruler</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is not just a strong way of saying that the government will be peaceful and the rulers righteous, but rather, peace </a:t>
            </a:r>
            <a:r>
              <a:rPr lang="en-US" sz="3600" b="1" i="1" dirty="0">
                <a:effectLst>
                  <a:outerShdw blurRad="38100" dist="38100" dir="2700000" algn="tl">
                    <a:srgbClr val="000000"/>
                  </a:outerShdw>
                </a:effectLst>
              </a:rPr>
              <a:t>itself</a:t>
            </a:r>
            <a:r>
              <a:rPr lang="en-US" sz="3600" dirty="0">
                <a:effectLst>
                  <a:outerShdw blurRad="38100" dist="38100" dir="2700000" algn="tl">
                    <a:srgbClr val="000000"/>
                  </a:outerShdw>
                </a:effectLst>
              </a:rPr>
              <a:t> will be the government, and righteousness the rulers – as vicegerents of the Lord. </a:t>
            </a:r>
          </a:p>
          <a:p>
            <a:r>
              <a:rPr lang="en-US" sz="3600" dirty="0">
                <a:effectLst>
                  <a:outerShdw blurRad="38100" dist="38100" dir="2700000" algn="tl">
                    <a:srgbClr val="000000"/>
                  </a:outerShdw>
                </a:effectLst>
              </a:rPr>
              <a:t>In other words, human rulers will no longer be needed.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Edward Young,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vol. 3</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454.</a:t>
            </a:r>
          </a:p>
        </p:txBody>
      </p:sp>
    </p:spTree>
    <p:extLst>
      <p:ext uri="{BB962C8B-B14F-4D97-AF65-F5344CB8AC3E}">
        <p14:creationId xmlns:p14="http://schemas.microsoft.com/office/powerpoint/2010/main" val="2180357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Sounds of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violence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no longer be heard in your land, or the sounds of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destruction and devastation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within your borders. You will name your walls,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your gates,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Praise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4955063"/>
          </a:xfrm>
        </p:spPr>
        <p:txBody>
          <a:bodyPr>
            <a:normAutofit fontScale="85000" lnSpcReduction="20000"/>
          </a:bodyPr>
          <a:lstStyle/>
          <a:p>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violence</a:t>
            </a:r>
            <a:r>
              <a:rPr lang="en-US" sz="3600" dirty="0">
                <a:effectLst>
                  <a:outerShdw blurRad="38100" dist="38100" dir="2700000" algn="tl">
                    <a:srgbClr val="000000"/>
                  </a:outerShdw>
                </a:effectLst>
              </a:rPr>
              <a:t>” (Hebrew: </a:t>
            </a:r>
            <a:r>
              <a:rPr lang="en-US" sz="3600" i="1" dirty="0" err="1">
                <a:effectLst>
                  <a:outerShdw blurRad="38100" dist="38100" dir="2700000" algn="tl">
                    <a:srgbClr val="000000"/>
                  </a:outerShdw>
                </a:effectLst>
              </a:rPr>
              <a:t>ḥāmās</a:t>
            </a:r>
            <a:r>
              <a:rPr lang="en-US" sz="3600" dirty="0">
                <a:effectLst>
                  <a:outerShdw blurRad="38100" dist="38100" dir="2700000" algn="tl">
                    <a:srgbClr val="000000"/>
                  </a:outerShdw>
                </a:effectLst>
              </a:rPr>
              <a:t>) will be a thing of the past.</a:t>
            </a:r>
            <a:r>
              <a:rPr lang="en-US" sz="3600" baseline="30000" dirty="0">
                <a:solidFill>
                  <a:prstClr val="white"/>
                </a:solidFill>
                <a:effectLst>
                  <a:outerShdw blurRad="38100" dist="38100" dir="2700000" algn="tl">
                    <a:srgbClr val="000000"/>
                  </a:outerShdw>
                </a:effectLst>
              </a:rPr>
              <a:t> 1</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destruction and devastation </a:t>
            </a:r>
            <a:r>
              <a:rPr lang="en-US" sz="3600" dirty="0">
                <a:effectLst>
                  <a:outerShdw blurRad="38100" dist="38100" dir="2700000" algn="tl">
                    <a:srgbClr val="000000"/>
                  </a:outerShdw>
                </a:effectLst>
              </a:rPr>
              <a:t>” of property will likewise cease.</a:t>
            </a:r>
            <a:r>
              <a:rPr lang="en-US" sz="3600" baseline="30000" dirty="0">
                <a:solidFill>
                  <a:prstClr val="white"/>
                </a:solidFill>
                <a:effectLst>
                  <a:outerShdw blurRad="38100" dist="38100" dir="2700000" algn="tl">
                    <a:srgbClr val="000000"/>
                  </a:outerShdw>
                </a:effectLst>
              </a:rPr>
              <a:t> 1</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 community of Zion will give wholehearted recognition to what has been done for them by naming their city walls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sz="3600" dirty="0">
                <a:effectLst>
                  <a:outerShdw blurRad="38100" dist="38100" dir="2700000" algn="tl">
                    <a:srgbClr val="000000"/>
                  </a:outerShdw>
                </a:effectLst>
              </a:rPr>
              <a:t>”.</a:t>
            </a:r>
            <a:r>
              <a:rPr lang="en-US" sz="3600" baseline="30000" dirty="0">
                <a:solidFill>
                  <a:prstClr val="white"/>
                </a:solidFill>
                <a:effectLst>
                  <a:outerShdw blurRad="38100" dist="38100" dir="2700000" algn="tl">
                    <a:srgbClr val="000000"/>
                  </a:outerShdw>
                </a:effectLst>
              </a:rPr>
              <a:t> 1</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Where formerly her gates shut out the intruder, now the responsive giving of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Praise</a:t>
            </a:r>
            <a:r>
              <a:rPr lang="en-US" sz="3600" dirty="0">
                <a:effectLst>
                  <a:outerShdw blurRad="38100" dist="38100" dir="2700000" algn="tl">
                    <a:srgbClr val="000000"/>
                  </a:outerShdw>
                </a:effectLst>
              </a:rPr>
              <a:t>” consumes its inhabitants.</a:t>
            </a:r>
            <a:r>
              <a:rPr lang="en-US" sz="3600" baseline="30000" dirty="0">
                <a:solidFill>
                  <a:prstClr val="white"/>
                </a:solidFill>
                <a:effectLst>
                  <a:outerShdw blurRad="38100" dist="38100" dir="2700000" algn="tl">
                    <a:srgbClr val="000000"/>
                  </a:outerShdw>
                </a:effectLst>
              </a:rPr>
              <a:t>2</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From the Lord to his people flows everything they could need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sz="3600" dirty="0">
                <a:effectLst>
                  <a:outerShdw blurRad="38100" dist="38100" dir="2700000" algn="tl">
                    <a:srgbClr val="000000"/>
                  </a:outerShdw>
                </a:effectLst>
              </a:rPr>
              <a:t>”); from the people to the LORD flows back endless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Praise</a:t>
            </a:r>
            <a:r>
              <a:rPr lang="en-US" sz="3600" dirty="0">
                <a:effectLst>
                  <a:outerShdw blurRad="38100" dist="38100" dir="2700000" algn="tl">
                    <a:srgbClr val="000000"/>
                  </a:outerShdw>
                </a:effectLst>
              </a:rPr>
              <a:t>”.</a:t>
            </a:r>
            <a:r>
              <a:rPr lang="en-US" sz="3600" baseline="30000" dirty="0">
                <a:solidFill>
                  <a:prstClr val="white"/>
                </a:solidFill>
                <a:effectLst>
                  <a:outerShdw blurRad="38100" dist="38100" dir="2700000" algn="tl">
                    <a:srgbClr val="000000"/>
                  </a:outerShdw>
                </a:effectLst>
              </a:rPr>
              <a:t>2</a:t>
            </a:r>
            <a:endParaRPr lang="en-US" sz="3600"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0" y="6212649"/>
            <a:ext cx="9144000" cy="646331"/>
          </a:xfrm>
          <a:prstGeom prst="rect">
            <a:avLst/>
          </a:prstGeom>
          <a:noFill/>
        </p:spPr>
        <p:txBody>
          <a:bodyPr wrap="square" rtlCol="0">
            <a:spAutoFit/>
          </a:bodyPr>
          <a:lstStyle/>
          <a:p>
            <a:r>
              <a:rPr lang="en-US" sz="1800" baseline="30000" dirty="0">
                <a:solidFill>
                  <a:prstClr val="white"/>
                </a:solidFill>
                <a:effectLst>
                  <a:outerShdw blurRad="38100" dist="38100" dir="2700000" algn="tl">
                    <a:srgbClr val="000000"/>
                  </a:outerShdw>
                </a:effectLst>
              </a:rPr>
              <a:t>1</a:t>
            </a:r>
            <a:r>
              <a:rPr lang="en-US" sz="1800" dirty="0">
                <a:solidFill>
                  <a:prstClr val="white"/>
                </a:solidFill>
                <a:effectLst>
                  <a:outerShdw blurRad="38100" dist="38100" dir="2700000" algn="tl">
                    <a:srgbClr val="000000"/>
                  </a:outerShdw>
                </a:effectLst>
              </a:rPr>
              <a:t> 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508–509.</a:t>
            </a:r>
          </a:p>
          <a:p>
            <a:r>
              <a:rPr lang="en-US" sz="1800" baseline="30000" dirty="0">
                <a:solidFill>
                  <a:prstClr val="white"/>
                </a:solidFill>
                <a:effectLst>
                  <a:outerShdw blurRad="38100" dist="38100" dir="2700000" algn="tl">
                    <a:srgbClr val="000000"/>
                  </a:outerShdw>
                </a:effectLst>
              </a:rPr>
              <a:t>2 </a:t>
            </a:r>
            <a:r>
              <a:rPr lang="en-US" sz="1800" dirty="0">
                <a:solidFill>
                  <a:schemeClr val="bg1"/>
                </a:solidFill>
                <a:effectLst>
                  <a:outerShdw blurRad="38100" dist="38100" dir="2700000" algn="tl">
                    <a:srgbClr val="000000"/>
                  </a:outerShdw>
                </a:effectLst>
              </a:rPr>
              <a:t>Motyer, J. Alec. The Prophecy of Isaiah (p. 498). </a:t>
            </a:r>
          </a:p>
        </p:txBody>
      </p:sp>
    </p:spTree>
    <p:extLst>
      <p:ext uri="{BB962C8B-B14F-4D97-AF65-F5344CB8AC3E}">
        <p14:creationId xmlns:p14="http://schemas.microsoft.com/office/powerpoint/2010/main" val="3470322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3600" dirty="0">
                <a:effectLst>
                  <a:outerShdw blurRad="38100" dist="38100" dir="2700000" algn="tl">
                    <a:srgbClr val="000000"/>
                  </a:outerShdw>
                </a:effectLst>
              </a:rPr>
              <a:t>The LORD as the Light of Zion (60:19-20)</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14400"/>
            <a:ext cx="8441574" cy="5910351"/>
          </a:xfrm>
        </p:spPr>
        <p:txBody>
          <a:bodyPr>
            <a:normAutofit/>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sun will no longer supply light for you by day, nor will the moon’s brightness shine on you; the LORD will be your permanent source of light— the splendor of your God will shine upon you.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sun will no longer set; your moon will not disappear; the LORD will be your permanent source of light; your time of sorrow will be over. </a:t>
            </a:r>
          </a:p>
        </p:txBody>
      </p:sp>
    </p:spTree>
    <p:extLst>
      <p:ext uri="{BB962C8B-B14F-4D97-AF65-F5344CB8AC3E}">
        <p14:creationId xmlns:p14="http://schemas.microsoft.com/office/powerpoint/2010/main" val="1009947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sun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will no longer supply light for you by day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nor will the moon’s brightness shine on you; the LORD will be your permanent source of light—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splendor of your God will shine upon 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91884"/>
          </a:xfrm>
        </p:spPr>
        <p:txBody>
          <a:bodyPr>
            <a:normAutofit/>
          </a:bodyPr>
          <a:lstStyle/>
          <a:p>
            <a:r>
              <a:rPr lang="en-US" sz="2800" dirty="0">
                <a:effectLst>
                  <a:outerShdw blurRad="38100" dist="38100" dir="2700000" algn="tl">
                    <a:srgbClr val="000000"/>
                  </a:outerShdw>
                </a:effectLst>
              </a:rPr>
              <a:t>Isaiah returns to the thoughts with which he had begun this chapter, namely that Zion will be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2800" dirty="0">
                <a:effectLst>
                  <a:outerShdw blurRad="38100" dist="38100" dir="2700000" algn="tl">
                    <a:srgbClr val="000000"/>
                  </a:outerShdw>
                </a:effectLst>
              </a:rPr>
              <a:t>”.</a:t>
            </a:r>
          </a:p>
          <a:p>
            <a:r>
              <a:rPr lang="en-US" sz="2800" dirty="0">
                <a:effectLst>
                  <a:outerShdw blurRad="38100" dist="38100" dir="2700000" algn="tl">
                    <a:srgbClr val="000000"/>
                  </a:outerShdw>
                </a:effectLst>
              </a:rPr>
              <a:t>The passage does not actually state that the sun will be done away with, but merely that it will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no longer supply light for [Zion] by day</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Instead of the sun and moon, the </a:t>
            </a:r>
            <a:r>
              <a:rPr lang="en-US" sz="2800" b="1" i="1" dirty="0">
                <a:effectLst>
                  <a:outerShdw blurRad="38100" dist="38100" dir="2700000" algn="tl">
                    <a:srgbClr val="000000"/>
                  </a:outerShdw>
                </a:effectLst>
              </a:rPr>
              <a:t>LORD</a:t>
            </a:r>
            <a:r>
              <a:rPr lang="en-US" sz="2800" dirty="0">
                <a:effectLst>
                  <a:outerShdw blurRad="38100" dist="38100" dir="2700000" algn="tl">
                    <a:srgbClr val="000000"/>
                  </a:outerShdw>
                </a:effectLst>
              </a:rPr>
              <a:t> will provide light for Zion. </a:t>
            </a:r>
          </a:p>
          <a:p>
            <a:r>
              <a:rPr lang="en-US" sz="2800" dirty="0">
                <a:effectLst>
                  <a:outerShdw blurRad="38100" dist="38100" dir="2700000" algn="tl">
                    <a:srgbClr val="000000"/>
                  </a:outerShdw>
                </a:effectLst>
              </a:rPr>
              <a:t>In Revelation 21:23 and 22:5 these figures are applied to the New Jerusalem in the eternal state. </a:t>
            </a:r>
          </a:p>
          <a:p>
            <a:r>
              <a:rPr lang="en-US" sz="2800" dirty="0">
                <a:effectLst>
                  <a:outerShdw blurRad="38100" dist="38100" dir="2700000" algn="tl">
                    <a:srgbClr val="000000"/>
                  </a:outerShdw>
                </a:effectLst>
              </a:rPr>
              <a:t>“</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splendor of your God will shine upon you</a:t>
            </a:r>
            <a:r>
              <a:rPr lang="en-US" sz="2800" dirty="0">
                <a:effectLst>
                  <a:outerShdw blurRad="38100" dist="38100" dir="2700000" algn="tl">
                    <a:srgbClr val="000000"/>
                  </a:outerShdw>
                </a:effectLst>
              </a:rPr>
              <a:t>” – darkness, the result of sin, is dispelled, and pure uncreated Light shines forth in Zion.</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Edward Young,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vol. 3</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455.</a:t>
            </a:r>
          </a:p>
        </p:txBody>
      </p:sp>
    </p:spTree>
    <p:extLst>
      <p:ext uri="{BB962C8B-B14F-4D97-AF65-F5344CB8AC3E}">
        <p14:creationId xmlns:p14="http://schemas.microsoft.com/office/powerpoint/2010/main" val="3398438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sun will no longer set; your moon will not disappear; the LORD will be your permanent source of light;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time of sorrow will be over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91884"/>
          </a:xfrm>
        </p:spPr>
        <p:txBody>
          <a:bodyPr>
            <a:normAutofit fontScale="92500" lnSpcReduction="20000"/>
          </a:bodyPr>
          <a:lstStyle/>
          <a:p>
            <a:r>
              <a:rPr lang="en-US" sz="3600" dirty="0">
                <a:effectLst>
                  <a:outerShdw blurRad="38100" dist="38100" dir="2700000" algn="tl">
                    <a:srgbClr val="000000"/>
                  </a:outerShdw>
                </a:effectLst>
              </a:rPr>
              <a:t>Zion will never again have a sun that sets nor a moon that disappears. </a:t>
            </a:r>
          </a:p>
          <a:p>
            <a:r>
              <a:rPr lang="en-US" sz="3600" dirty="0">
                <a:effectLst>
                  <a:outerShdw blurRad="38100" dist="38100" dir="2700000" algn="tl">
                    <a:srgbClr val="000000"/>
                  </a:outerShdw>
                </a:effectLst>
              </a:rPr>
              <a:t>This unbroken presence of light is due to the fact that the LORD will become an </a:t>
            </a:r>
            <a:r>
              <a:rPr lang="en-US" sz="3600" b="1" i="1" dirty="0">
                <a:effectLst>
                  <a:outerShdw blurRad="38100" dist="38100" dir="2700000" algn="tl">
                    <a:srgbClr val="000000"/>
                  </a:outerShdw>
                </a:effectLst>
              </a:rPr>
              <a:t>eternal</a:t>
            </a:r>
            <a:r>
              <a:rPr lang="en-US" sz="3600" dirty="0">
                <a:effectLst>
                  <a:outerShdw blurRad="38100" dist="38100" dir="2700000" algn="tl">
                    <a:srgbClr val="000000"/>
                  </a:outerShdw>
                </a:effectLst>
              </a:rPr>
              <a:t> light for Zion. </a:t>
            </a:r>
          </a:p>
          <a:p>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time of sorrow will be over</a:t>
            </a:r>
            <a:r>
              <a:rPr lang="en-US" sz="3600" dirty="0">
                <a:effectLst>
                  <a:outerShdw blurRad="38100" dist="38100" dir="2700000" algn="tl">
                    <a:srgbClr val="000000"/>
                  </a:outerShdw>
                </a:effectLst>
              </a:rPr>
              <a:t>” – this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time of sorrow</a:t>
            </a:r>
            <a:r>
              <a:rPr lang="en-US" sz="3600" dirty="0">
                <a:effectLst>
                  <a:outerShdw blurRad="38100" dist="38100" dir="2700000" algn="tl">
                    <a:srgbClr val="000000"/>
                  </a:outerShdw>
                </a:effectLst>
              </a:rPr>
              <a:t>” was the period of sin and ignorance when the light of God’s presence was not known. </a:t>
            </a:r>
          </a:p>
          <a:p>
            <a:r>
              <a:rPr lang="en-US" sz="3600" dirty="0">
                <a:effectLst>
                  <a:outerShdw blurRad="38100" dist="38100" dir="2700000" algn="tl">
                    <a:srgbClr val="000000"/>
                  </a:outerShdw>
                </a:effectLst>
              </a:rPr>
              <a:t>In that day, when His presence is near, there will no longer be any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sorrow</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For every citizen of Zion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time of sorrow </a:t>
            </a:r>
            <a:r>
              <a:rPr lang="en-US" sz="3600" dirty="0">
                <a:effectLst>
                  <a:outerShdw blurRad="38100" dist="38100" dir="2700000" algn="tl">
                    <a:srgbClr val="000000"/>
                  </a:outerShdw>
                </a:effectLst>
              </a:rPr>
              <a:t>” will be over.</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Edward Young,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vol. 3</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455.</a:t>
            </a:r>
          </a:p>
        </p:txBody>
      </p:sp>
    </p:spTree>
    <p:extLst>
      <p:ext uri="{BB962C8B-B14F-4D97-AF65-F5344CB8AC3E}">
        <p14:creationId xmlns:p14="http://schemas.microsoft.com/office/powerpoint/2010/main" val="647238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731523"/>
          </a:xfrm>
        </p:spPr>
        <p:txBody>
          <a:bodyPr>
            <a:noAutofit/>
          </a:bodyPr>
          <a:lstStyle/>
          <a:p>
            <a:pPr marL="458788" indent="-458788"/>
            <a:r>
              <a:rPr lang="en-US" sz="4000" dirty="0">
                <a:effectLst>
                  <a:outerShdw blurRad="38100" dist="38100" dir="2700000" algn="tl">
                    <a:srgbClr val="000000"/>
                  </a:outerShdw>
                </a:effectLst>
              </a:rPr>
              <a:t>The Godly Citizens of Zion (60:21-22)</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072497"/>
            <a:ext cx="8441574" cy="5752254"/>
          </a:xfrm>
        </p:spPr>
        <p:txBody>
          <a:bodyPr>
            <a:normAutofit/>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your people will be godly; they will possess the land permanently. I will plant them like a shoot; they will be the product of my labor, through whom I reveal my splendor.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least of you will multiply into a thousand; the smallest of you will become a large nation. When the right time comes, I the LORD will quickly do this!”</a:t>
            </a:r>
          </a:p>
        </p:txBody>
      </p:sp>
    </p:spTree>
    <p:extLst>
      <p:ext uri="{BB962C8B-B14F-4D97-AF65-F5344CB8AC3E}">
        <p14:creationId xmlns:p14="http://schemas.microsoft.com/office/powerpoint/2010/main" val="42764154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people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be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godly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possess the land permanently. I will plant them like a shoot; they will be the product of my labor, through whom I reveal my splendor.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91884"/>
          </a:xfrm>
        </p:spPr>
        <p:txBody>
          <a:bodyPr>
            <a:normAutofit lnSpcReduction="10000"/>
          </a:bodyPr>
          <a:lstStyle/>
          <a:p>
            <a:r>
              <a:rPr lang="en-US" sz="3600" dirty="0">
                <a:effectLst>
                  <a:outerShdw blurRad="38100" dist="38100" dir="2700000" algn="tl">
                    <a:srgbClr val="000000"/>
                  </a:outerShdw>
                </a:effectLst>
              </a:rPr>
              <a:t>The focus switches from Zion to the </a:t>
            </a:r>
            <a:r>
              <a:rPr lang="en-US" sz="3600" b="1" i="1" dirty="0">
                <a:effectLst>
                  <a:outerShdw blurRad="38100" dist="38100" dir="2700000" algn="tl">
                    <a:srgbClr val="000000"/>
                  </a:outerShdw>
                </a:effectLst>
              </a:rPr>
              <a:t>inhabitants</a:t>
            </a:r>
            <a:r>
              <a:rPr lang="en-US" sz="3600" dirty="0">
                <a:effectLst>
                  <a:outerShdw blurRad="38100" dist="38100" dir="2700000" algn="tl">
                    <a:srgbClr val="000000"/>
                  </a:outerShdw>
                </a:effectLst>
              </a:rPr>
              <a:t> of the restored city,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people</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Because of the status they have received through the work of the Servant (cf. 53:11) and because of the way they conduct themselves, they are declared to be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godly</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All whose status and conduct would pollute the sacred city are barred from it (cf. 35:8; 52:1; Rev. 21:27).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510–511.</a:t>
            </a:r>
          </a:p>
        </p:txBody>
      </p:sp>
    </p:spTree>
    <p:extLst>
      <p:ext uri="{BB962C8B-B14F-4D97-AF65-F5344CB8AC3E}">
        <p14:creationId xmlns:p14="http://schemas.microsoft.com/office/powerpoint/2010/main" val="215997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your people will be godly; they will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possess the land permanently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plant them like a shoot; they will be the product of my labor, through whom I reveal my splendor.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91884"/>
          </a:xfrm>
        </p:spPr>
        <p:txBody>
          <a:bodyPr>
            <a:normAutofit lnSpcReduction="10000"/>
          </a:bodyPr>
          <a:lstStyle/>
          <a:p>
            <a:r>
              <a:rPr lang="en-US" sz="3600" dirty="0">
                <a:effectLst>
                  <a:outerShdw blurRad="38100" dist="38100" dir="2700000" algn="tl">
                    <a:srgbClr val="000000"/>
                  </a:outerShdw>
                </a:effectLst>
              </a:rPr>
              <a:t>Those who are permitted to enter as citizens of the city enjoy the ultimate fulfillment of the covenant made with Abraham, for “</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possess the land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permanently</a:t>
            </a:r>
            <a:r>
              <a:rPr lang="en-US" sz="3600" dirty="0">
                <a:effectLst>
                  <a:outerShdw blurRad="38100" dist="38100" dir="2700000" algn="tl">
                    <a:srgbClr val="000000"/>
                  </a:outerShdw>
                </a:effectLst>
              </a:rPr>
              <a:t>” (cf. 57:13; Gen. 12:7; Neh. 9:8). </a:t>
            </a:r>
          </a:p>
          <a:p>
            <a:r>
              <a:rPr lang="en-US" sz="3600" dirty="0">
                <a:effectLst>
                  <a:outerShdw blurRad="38100" dist="38100" dir="2700000" algn="tl">
                    <a:srgbClr val="000000"/>
                  </a:outerShdw>
                </a:effectLst>
              </a:rPr>
              <a:t>However, the promise is not to be thought of as fulfilled by occupancy of territory in the Middle East. </a:t>
            </a:r>
          </a:p>
          <a:p>
            <a:r>
              <a:rPr lang="en-US" sz="3600" dirty="0">
                <a:effectLst>
                  <a:outerShdw blurRad="38100" dist="38100" dir="2700000" algn="tl">
                    <a:srgbClr val="000000"/>
                  </a:outerShdw>
                </a:effectLst>
              </a:rPr>
              <a:t>The significance of “</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land</a:t>
            </a:r>
            <a:r>
              <a:rPr lang="en-US" sz="3600" dirty="0">
                <a:effectLst>
                  <a:outerShdw blurRad="38100" dist="38100" dir="2700000" algn="tl">
                    <a:srgbClr val="000000"/>
                  </a:outerShdw>
                </a:effectLst>
              </a:rPr>
              <a:t>” was always in its being the place of divine presence and of fellowship with the LORD.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510–511.</a:t>
            </a:r>
          </a:p>
        </p:txBody>
      </p:sp>
    </p:spTree>
    <p:extLst>
      <p:ext uri="{BB962C8B-B14F-4D97-AF65-F5344CB8AC3E}">
        <p14:creationId xmlns:p14="http://schemas.microsoft.com/office/powerpoint/2010/main" val="2995478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your people will be godly; they will possess the land permanently. I will plant them like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shoot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product of my labor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through whom I reveal my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splendor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96785"/>
            <a:ext cx="8825114" cy="5191884"/>
          </a:xfrm>
        </p:spPr>
        <p:txBody>
          <a:bodyPr>
            <a:normAutofit fontScale="92500" lnSpcReduction="10000"/>
          </a:bodyPr>
          <a:lstStyle/>
          <a:p>
            <a:r>
              <a:rPr lang="en-US" sz="3600" dirty="0">
                <a:effectLst>
                  <a:outerShdw blurRad="38100" dist="38100" dir="2700000" algn="tl">
                    <a:srgbClr val="000000"/>
                  </a:outerShdw>
                </a:effectLst>
              </a:rPr>
              <a:t>Although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shoot</a:t>
            </a:r>
            <a:r>
              <a:rPr lang="en-US" sz="3600" dirty="0">
                <a:effectLst>
                  <a:outerShdw blurRad="38100" dist="38100" dir="2700000" algn="tl">
                    <a:srgbClr val="000000"/>
                  </a:outerShdw>
                </a:effectLst>
              </a:rPr>
              <a:t>” here is the same word as is used of the Messiah in 11:1 (“</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shoot will grow out of Jesse's root stock</a:t>
            </a:r>
            <a:r>
              <a:rPr lang="en-US" sz="3600" dirty="0">
                <a:effectLst>
                  <a:outerShdw blurRad="38100" dist="38100" dir="2700000" algn="tl">
                    <a:srgbClr val="000000"/>
                  </a:outerShdw>
                </a:effectLst>
              </a:rPr>
              <a:t>”), here it refers to the LORD’s</a:t>
            </a:r>
            <a:r>
              <a:rPr lang="en-US" sz="3600" b="1" i="1" dirty="0">
                <a:effectLst>
                  <a:outerShdw blurRad="38100" dist="38100" dir="2700000" algn="tl">
                    <a:srgbClr val="000000"/>
                  </a:outerShdw>
                </a:effectLst>
              </a:rPr>
              <a:t> people </a:t>
            </a:r>
            <a:r>
              <a:rPr lang="en-US" sz="3600" dirty="0">
                <a:effectLst>
                  <a:outerShdw blurRad="38100" dist="38100" dir="2700000" algn="tl">
                    <a:srgbClr val="000000"/>
                  </a:outerShdw>
                </a:effectLst>
              </a:rPr>
              <a:t>in language similar to that of 61:3 (“</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be called oaks of righteousness, trees </a:t>
            </a:r>
            <a:r>
              <a:rPr lang="en-US" sz="35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planted</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by the LORD</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They exist because of the divine initiative to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plant</a:t>
            </a:r>
            <a:r>
              <a:rPr lang="en-US" sz="3600" dirty="0">
                <a:effectLst>
                  <a:outerShdw blurRad="38100" dist="38100" dir="2700000" algn="tl">
                    <a:srgbClr val="000000"/>
                  </a:outerShdw>
                </a:effectLst>
              </a:rPr>
              <a:t>” them so that they would take root and grow in the way he intended. </a:t>
            </a:r>
          </a:p>
          <a:p>
            <a:r>
              <a:rPr lang="en-US" sz="3600" dirty="0">
                <a:effectLst>
                  <a:outerShdw blurRad="38100" dist="38100" dir="2700000" algn="tl">
                    <a:srgbClr val="000000"/>
                  </a:outerShdw>
                </a:effectLst>
              </a:rPr>
              <a:t>As the LORD’s workmanship,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product of [his] labor</a:t>
            </a:r>
            <a:r>
              <a:rPr lang="en-US" sz="3600" dirty="0">
                <a:effectLst>
                  <a:outerShdw blurRad="38100" dist="38100" dir="2700000" algn="tl">
                    <a:srgbClr val="000000"/>
                  </a:outerShdw>
                </a:effectLst>
              </a:rPr>
              <a:t>”, these citizens of Zion reflect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splendor</a:t>
            </a:r>
            <a:r>
              <a:rPr lang="en-US" sz="3600" dirty="0">
                <a:effectLst>
                  <a:outerShdw blurRad="38100" dist="38100" dir="2700000" algn="tl">
                    <a:srgbClr val="000000"/>
                  </a:outerShdw>
                </a:effectLst>
              </a:rPr>
              <a:t>” of the one who made them.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510–511.</a:t>
            </a:r>
          </a:p>
        </p:txBody>
      </p:sp>
    </p:spTree>
    <p:extLst>
      <p:ext uri="{BB962C8B-B14F-4D97-AF65-F5344CB8AC3E}">
        <p14:creationId xmlns:p14="http://schemas.microsoft.com/office/powerpoint/2010/main" val="1648666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43986"/>
          </a:xfrm>
        </p:spPr>
        <p:txBody>
          <a:bodyPr>
            <a:noAutofit/>
          </a:bodyPr>
          <a:lstStyle/>
          <a:p>
            <a:r>
              <a:rPr lang="en-US" sz="3600" dirty="0">
                <a:effectLst>
                  <a:outerShdw blurRad="38100" dist="38100" dir="2700000" algn="tl">
                    <a:srgbClr val="000000"/>
                  </a:outerShdw>
                </a:effectLst>
              </a:rPr>
              <a:t>Restoration of Israel to God (60:15-22)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581114"/>
            <a:ext cx="8965276" cy="6276883"/>
          </a:xfrm>
        </p:spPr>
        <p:txBody>
          <a:bodyPr>
            <a:normAutofit fontScale="92500" lnSpcReduction="10000"/>
          </a:bodyPr>
          <a:lstStyle/>
          <a:p>
            <a:r>
              <a:rPr lang="en-US" sz="4000" dirty="0">
                <a:effectLst>
                  <a:outerShdw blurRad="38100" dist="38100" dir="2700000" algn="tl">
                    <a:srgbClr val="000000"/>
                  </a:outerShdw>
                </a:effectLst>
              </a:rPr>
              <a:t>Today we will be looking at </a:t>
            </a:r>
            <a:r>
              <a:rPr lang="en-US" sz="4000" dirty="0">
                <a:solidFill>
                  <a:srgbClr val="FFFF99"/>
                </a:solidFill>
                <a:effectLst>
                  <a:outerShdw blurRad="38100" dist="38100" dir="2700000" algn="tl">
                    <a:srgbClr val="000000"/>
                  </a:outerShdw>
                </a:effectLst>
              </a:rPr>
              <a:t>Isaiah 60:15-22 </a:t>
            </a:r>
            <a:r>
              <a:rPr lang="en-US" sz="4000" dirty="0">
                <a:effectLst>
                  <a:outerShdw blurRad="38100" dist="38100" dir="2700000" algn="tl">
                    <a:srgbClr val="000000"/>
                  </a:outerShdw>
                </a:effectLst>
              </a:rPr>
              <a:t>as we</a:t>
            </a:r>
            <a:r>
              <a:rPr lang="en-US" sz="4000" dirty="0">
                <a:solidFill>
                  <a:srgbClr val="FFFF99"/>
                </a:solidFill>
                <a:effectLst>
                  <a:outerShdw blurRad="38100" dist="38100" dir="2700000" algn="tl">
                    <a:srgbClr val="000000"/>
                  </a:outerShdw>
                </a:effectLst>
              </a:rPr>
              <a:t> </a:t>
            </a:r>
            <a:r>
              <a:rPr lang="en-US" sz="4000" dirty="0">
                <a:effectLst>
                  <a:outerShdw blurRad="38100" dist="38100" dir="2700000" algn="tl">
                    <a:srgbClr val="000000"/>
                  </a:outerShdw>
                </a:effectLst>
              </a:rPr>
              <a:t>work our way through the </a:t>
            </a:r>
            <a:r>
              <a:rPr lang="en-US" sz="4000" b="1" i="1" dirty="0">
                <a:effectLst>
                  <a:outerShdw blurRad="38100" dist="38100" dir="2700000" algn="tl">
                    <a:srgbClr val="000000"/>
                  </a:outerShdw>
                </a:effectLst>
              </a:rPr>
              <a:t>remainder</a:t>
            </a:r>
            <a:r>
              <a:rPr lang="en-US" sz="4000" dirty="0">
                <a:effectLst>
                  <a:outerShdw blurRad="38100" dist="38100" dir="2700000" algn="tl">
                    <a:srgbClr val="000000"/>
                  </a:outerShdw>
                </a:effectLst>
              </a:rPr>
              <a:t> of the 60</a:t>
            </a:r>
            <a:r>
              <a:rPr lang="en-US" sz="4000" baseline="30000" dirty="0">
                <a:effectLst>
                  <a:outerShdw blurRad="38100" dist="38100" dir="2700000" algn="tl">
                    <a:srgbClr val="000000"/>
                  </a:outerShdw>
                </a:effectLst>
              </a:rPr>
              <a:t>th</a:t>
            </a:r>
            <a:r>
              <a:rPr lang="en-US" sz="4000" dirty="0">
                <a:effectLst>
                  <a:outerShdw blurRad="38100" dist="38100" dir="2700000" algn="tl">
                    <a:srgbClr val="000000"/>
                  </a:outerShdw>
                </a:effectLst>
              </a:rPr>
              <a:t> chapter that we started last week (when we covered the first 14 verses).</a:t>
            </a:r>
          </a:p>
          <a:p>
            <a:r>
              <a:rPr lang="en-US" sz="4000" dirty="0">
                <a:effectLst>
                  <a:outerShdw blurRad="38100" dist="38100" dir="2700000" algn="tl">
                    <a:srgbClr val="000000"/>
                  </a:outerShdw>
                </a:effectLst>
              </a:rPr>
              <a:t>Isaiah 60 is part of a larger section of the book of Isaiah (</a:t>
            </a:r>
            <a:r>
              <a:rPr lang="en-US" sz="4000" dirty="0">
                <a:solidFill>
                  <a:srgbClr val="FFFF99"/>
                </a:solidFill>
                <a:effectLst>
                  <a:outerShdw blurRad="38100" dist="38100" dir="2700000" algn="tl">
                    <a:srgbClr val="000000"/>
                  </a:outerShdw>
                </a:effectLst>
              </a:rPr>
              <a:t>Isaiah 60-62</a:t>
            </a:r>
            <a:r>
              <a:rPr lang="en-US" sz="4000" dirty="0">
                <a:effectLst>
                  <a:outerShdw blurRad="38100" dist="38100" dir="2700000" algn="tl">
                    <a:srgbClr val="000000"/>
                  </a:outerShdw>
                </a:effectLst>
              </a:rPr>
              <a:t>) which I have entitled, “</a:t>
            </a:r>
            <a:r>
              <a:rPr lang="en-US" sz="4000" b="1" i="1" dirty="0">
                <a:effectLst>
                  <a:outerShdw blurRad="38100" dist="38100" dir="2700000" algn="tl">
                    <a:srgbClr val="000000"/>
                  </a:outerShdw>
                </a:effectLst>
              </a:rPr>
              <a:t>Jerusalem as the Light of the World.</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I consider </a:t>
            </a:r>
            <a:r>
              <a:rPr lang="en-US" sz="4000" dirty="0">
                <a:solidFill>
                  <a:srgbClr val="FFFF99"/>
                </a:solidFill>
                <a:effectLst>
                  <a:outerShdw blurRad="38100" dist="38100" dir="2700000" algn="tl">
                    <a:srgbClr val="000000"/>
                  </a:outerShdw>
                </a:effectLst>
              </a:rPr>
              <a:t>Isaiah 60-62 </a:t>
            </a:r>
            <a:r>
              <a:rPr lang="en-US" sz="4000" dirty="0">
                <a:effectLst>
                  <a:outerShdw blurRad="38100" dist="38100" dir="2700000" algn="tl">
                    <a:srgbClr val="000000"/>
                  </a:outerShdw>
                </a:effectLst>
              </a:rPr>
              <a:t>to be the “crown jewel” of the book of Isaiah because in it, many of the major themes and streams of thought that have been building up throughout the entire book come together.</a:t>
            </a:r>
          </a:p>
        </p:txBody>
      </p:sp>
    </p:spTree>
    <p:extLst>
      <p:ext uri="{BB962C8B-B14F-4D97-AF65-F5344CB8AC3E}">
        <p14:creationId xmlns:p14="http://schemas.microsoft.com/office/powerpoint/2010/main" val="274833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93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least of you will multiply into a thousand; the smallest of you will become a large nation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When the right time comes, I the LORD will quickly do this!”</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51066"/>
            <a:ext cx="8825114" cy="5237604"/>
          </a:xfrm>
        </p:spPr>
        <p:txBody>
          <a:bodyPr>
            <a:normAutofit fontScale="92500" lnSpcReduction="20000"/>
          </a:bodyPr>
          <a:lstStyle/>
          <a:p>
            <a:r>
              <a:rPr lang="en-US" dirty="0">
                <a:effectLst>
                  <a:outerShdw blurRad="38100" dist="38100" dir="2700000" algn="tl">
                    <a:srgbClr val="000000"/>
                  </a:outerShdw>
                </a:effectLst>
              </a:rPr>
              <a:t>Here what Isaiah says about the people who make up the city of Zion is that their influence will be out of proportion to their size: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least of you will multiply into a thousand; the smallest of you will become a large nation</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This is the direct </a:t>
            </a:r>
            <a:r>
              <a:rPr lang="en-US" b="1" i="1" dirty="0">
                <a:effectLst>
                  <a:outerShdw blurRad="38100" dist="38100" dir="2700000" algn="tl">
                    <a:srgbClr val="000000"/>
                  </a:outerShdw>
                </a:effectLst>
              </a:rPr>
              <a:t>opposite</a:t>
            </a:r>
            <a:r>
              <a:rPr lang="en-US" dirty="0">
                <a:effectLst>
                  <a:outerShdw blurRad="38100" dist="38100" dir="2700000" algn="tl">
                    <a:srgbClr val="000000"/>
                  </a:outerShdw>
                </a:effectLst>
              </a:rPr>
              <a:t> of what happened to the people of Israel in Isaiah 30:17, where it states that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enemy is able to chase a thousand Israelites, because Israel had trusted in military power rather than in the Lord. </a:t>
            </a:r>
          </a:p>
          <a:p>
            <a:r>
              <a:rPr lang="en-US" b="1" i="1" dirty="0">
                <a:effectLst>
                  <a:outerShdw blurRad="38100" dist="38100" dir="2700000" algn="tl">
                    <a:srgbClr val="000000"/>
                  </a:outerShdw>
                </a:effectLst>
              </a:rPr>
              <a:t>Now</a:t>
            </a:r>
            <a:r>
              <a:rPr lang="en-US" dirty="0">
                <a:effectLst>
                  <a:outerShdw blurRad="38100" dist="38100" dir="2700000" algn="tl">
                    <a:srgbClr val="000000"/>
                  </a:outerShdw>
                </a:effectLst>
              </a:rPr>
              <a:t> Isaiah sees a day in which that situation will be </a:t>
            </a:r>
            <a:r>
              <a:rPr lang="en-US" b="1" i="1" dirty="0">
                <a:effectLst>
                  <a:outerShdw blurRad="38100" dist="38100" dir="2700000" algn="tl">
                    <a:srgbClr val="000000"/>
                  </a:outerShdw>
                </a:effectLst>
              </a:rPr>
              <a:t>reversed</a:t>
            </a:r>
            <a:r>
              <a:rPr lang="en-US" dirty="0">
                <a:effectLst>
                  <a:outerShdw blurRad="38100" dist="38100" dir="2700000" algn="tl">
                    <a:srgbClr val="000000"/>
                  </a:outerShdw>
                </a:effectLst>
              </a:rPr>
              <a:t> – when out of the ragged remnants of a defeated Israel would come a handful of his frightened disciples who, empowered by the Spirit of God, would shake an entire empire – and ultimately, the world.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560-561). </a:t>
            </a:r>
          </a:p>
        </p:txBody>
      </p:sp>
    </p:spTree>
    <p:extLst>
      <p:ext uri="{BB962C8B-B14F-4D97-AF65-F5344CB8AC3E}">
        <p14:creationId xmlns:p14="http://schemas.microsoft.com/office/powerpoint/2010/main" val="3337567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93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least of you will multiply into a thousand; the smallest of you will become a large nation. When the right time comes,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the LORD will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quickly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do this!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51066"/>
            <a:ext cx="8825114" cy="5237604"/>
          </a:xfrm>
        </p:spPr>
        <p:txBody>
          <a:bodyPr>
            <a:normAutofit fontScale="85000" lnSpcReduction="20000"/>
          </a:bodyPr>
          <a:lstStyle/>
          <a:p>
            <a:r>
              <a:rPr lang="en-US" sz="3600" dirty="0">
                <a:effectLst>
                  <a:outerShdw blurRad="38100" dist="38100" dir="2700000" algn="tl">
                    <a:srgbClr val="000000"/>
                  </a:outerShdw>
                </a:effectLst>
              </a:rPr>
              <a:t>This is the climax of a theme that runs throughout the OT and that the NT picks up on as well (cf. 1 Cor 1:26-31): the power of the weak, the triumph of the unlikely, and the fruitfulness of the barren. </a:t>
            </a:r>
          </a:p>
          <a:p>
            <a:r>
              <a:rPr lang="en-US" sz="3600" dirty="0">
                <a:effectLst>
                  <a:outerShdw blurRad="38100" dist="38100" dir="2700000" algn="tl">
                    <a:srgbClr val="000000"/>
                  </a:outerShdw>
                </a:effectLst>
              </a:rPr>
              <a:t>The kingdom of God is not made with human strength; it is built by human weakness, through which God can move (cf. Mic. 5:2). </a:t>
            </a:r>
          </a:p>
          <a:p>
            <a:r>
              <a:rPr lang="en-US" sz="3600" dirty="0">
                <a:effectLst>
                  <a:outerShdw blurRad="38100" dist="38100" dir="2700000" algn="tl">
                    <a:srgbClr val="000000"/>
                  </a:outerShdw>
                </a:effectLst>
              </a:rPr>
              <a:t>This thought, and indeed the entire chapter, is summed up in the last part of this verse. </a:t>
            </a:r>
          </a:p>
          <a:p>
            <a:r>
              <a:rPr lang="en-US" sz="3600" dirty="0">
                <a:effectLst>
                  <a:outerShdw blurRad="38100" dist="38100" dir="2700000" algn="tl">
                    <a:srgbClr val="000000"/>
                  </a:outerShdw>
                </a:effectLst>
              </a:rPr>
              <a:t>How is it possible that this, all these wonderful promises, even understood as imagery, could ever happen? </a:t>
            </a:r>
          </a:p>
          <a:p>
            <a:r>
              <a:rPr lang="en-US" sz="3600" dirty="0">
                <a:effectLst>
                  <a:outerShdw blurRad="38100" dist="38100" dir="2700000" algn="tl">
                    <a:srgbClr val="000000"/>
                  </a:outerShdw>
                </a:effectLst>
              </a:rPr>
              <a:t>Because the one who is speaking is the Lord!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LORD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do this!”</a:t>
            </a:r>
            <a:r>
              <a:rPr lang="en-US" sz="3600"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560-561). </a:t>
            </a:r>
          </a:p>
        </p:txBody>
      </p:sp>
    </p:spTree>
    <p:extLst>
      <p:ext uri="{BB962C8B-B14F-4D97-AF65-F5344CB8AC3E}">
        <p14:creationId xmlns:p14="http://schemas.microsoft.com/office/powerpoint/2010/main" val="402402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93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least of you will multiply into a thousand; the smallest of you will become a large nation.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When the right time comes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LORD will quickly do this!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51066"/>
            <a:ext cx="8825114" cy="5237604"/>
          </a:xfrm>
        </p:spPr>
        <p:txBody>
          <a:bodyPr>
            <a:normAutofit/>
          </a:bodyPr>
          <a:lstStyle/>
          <a:p>
            <a:r>
              <a:rPr lang="en-US" sz="3600" dirty="0">
                <a:effectLst>
                  <a:outerShdw blurRad="38100" dist="38100" dir="2700000" algn="tl">
                    <a:srgbClr val="000000"/>
                  </a:outerShdw>
                </a:effectLst>
              </a:rPr>
              <a:t>At this point, with the benefit of hindsight, we know that the promises here refer to two events: the first and second coming of the Messiah, Jesus Christ. </a:t>
            </a:r>
          </a:p>
          <a:p>
            <a:r>
              <a:rPr lang="en-US" sz="3600" dirty="0">
                <a:effectLst>
                  <a:outerShdw blurRad="38100" dist="38100" dir="2700000" algn="tl">
                    <a:srgbClr val="000000"/>
                  </a:outerShdw>
                </a:effectLst>
              </a:rPr>
              <a:t>Paul may be alluding to this verse when he says that God brought forth his Son in “</a:t>
            </a:r>
            <a:r>
              <a:rPr lang="en-US" sz="36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fullness of time</a:t>
            </a:r>
            <a:r>
              <a:rPr lang="en-US" sz="3600" dirty="0">
                <a:effectLst>
                  <a:outerShdw blurRad="38100" dist="38100" dir="2700000" algn="tl">
                    <a:srgbClr val="000000"/>
                  </a:outerShdw>
                </a:effectLst>
              </a:rPr>
              <a:t>” (Gal 4:4). </a:t>
            </a:r>
          </a:p>
          <a:p>
            <a:r>
              <a:rPr lang="en-US" sz="3600" dirty="0">
                <a:effectLst>
                  <a:outerShdw blurRad="38100" dist="38100" dir="2700000" algn="tl">
                    <a:srgbClr val="000000"/>
                  </a:outerShdw>
                </a:effectLst>
              </a:rPr>
              <a:t>Although it may take a long time for all things to be ready, nevertheless,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When the right time comes… the LORD will quickly do this!</a:t>
            </a:r>
            <a:r>
              <a:rPr lang="en-US" sz="3600"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560-561). </a:t>
            </a:r>
          </a:p>
        </p:txBody>
      </p:sp>
    </p:spTree>
    <p:extLst>
      <p:ext uri="{BB962C8B-B14F-4D97-AF65-F5344CB8AC3E}">
        <p14:creationId xmlns:p14="http://schemas.microsoft.com/office/powerpoint/2010/main" val="1155598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93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least of you will multiply into a thousand; the smallest of you will become a large nation. When the right time comes, I the LORD will quickly do this!”</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51066"/>
            <a:ext cx="8825114" cy="5237604"/>
          </a:xfrm>
        </p:spPr>
        <p:txBody>
          <a:bodyPr>
            <a:normAutofit/>
          </a:bodyPr>
          <a:lstStyle/>
          <a:p>
            <a:r>
              <a:rPr lang="en-US" sz="3600" dirty="0">
                <a:effectLst>
                  <a:outerShdw blurRad="38100" dist="38100" dir="2700000" algn="tl">
                    <a:srgbClr val="000000"/>
                  </a:outerShdw>
                </a:effectLst>
              </a:rPr>
              <a:t>This is the way it was with the first coming. </a:t>
            </a:r>
          </a:p>
          <a:p>
            <a:r>
              <a:rPr lang="en-US" sz="3600" dirty="0">
                <a:effectLst>
                  <a:outerShdw blurRad="38100" dist="38100" dir="2700000" algn="tl">
                    <a:srgbClr val="000000"/>
                  </a:outerShdw>
                </a:effectLst>
              </a:rPr>
              <a:t>It seemed that the Messiah would never come.</a:t>
            </a:r>
          </a:p>
          <a:p>
            <a:r>
              <a:rPr lang="en-US" sz="3600" dirty="0">
                <a:effectLst>
                  <a:outerShdw blurRad="38100" dist="38100" dir="2700000" algn="tl">
                    <a:srgbClr val="000000"/>
                  </a:outerShdw>
                </a:effectLst>
              </a:rPr>
              <a:t>But when the time was right, he was suddenly present, and those who were not prepared had no time to get prepared. </a:t>
            </a:r>
          </a:p>
          <a:p>
            <a:r>
              <a:rPr lang="en-US" sz="3600" dirty="0">
                <a:effectLst>
                  <a:outerShdw blurRad="38100" dist="38100" dir="2700000" algn="tl">
                    <a:srgbClr val="000000"/>
                  </a:outerShdw>
                </a:effectLst>
              </a:rPr>
              <a:t>So it will be at the end of this age. </a:t>
            </a:r>
          </a:p>
          <a:p>
            <a:r>
              <a:rPr lang="en-US" sz="3600" dirty="0">
                <a:effectLst>
                  <a:outerShdw blurRad="38100" dist="38100" dir="2700000" algn="tl">
                    <a:srgbClr val="000000"/>
                  </a:outerShdw>
                </a:effectLst>
              </a:rPr>
              <a:t>Suddenly the sun will leap over the horizon, and God’s everlasting day will be here. </a:t>
            </a:r>
          </a:p>
          <a:p>
            <a:endParaRPr lang="en-US" sz="3600"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560-561). </a:t>
            </a:r>
          </a:p>
        </p:txBody>
      </p:sp>
    </p:spTree>
    <p:extLst>
      <p:ext uri="{BB962C8B-B14F-4D97-AF65-F5344CB8AC3E}">
        <p14:creationId xmlns:p14="http://schemas.microsoft.com/office/powerpoint/2010/main" val="15655679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931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60:22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least of you will multiply into a thousand; the smallest of you will become a large nation. When the right time comes, I the LORD will quickly do this!”</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51066"/>
            <a:ext cx="8825114" cy="5237604"/>
          </a:xfrm>
        </p:spPr>
        <p:txBody>
          <a:bodyPr>
            <a:normAutofit/>
          </a:bodyPr>
          <a:lstStyle/>
          <a:p>
            <a:r>
              <a:rPr lang="en-US" sz="3600" dirty="0">
                <a:effectLst>
                  <a:outerShdw blurRad="38100" dist="38100" dir="2700000" algn="tl">
                    <a:srgbClr val="000000"/>
                  </a:outerShdw>
                </a:effectLst>
              </a:rPr>
              <a:t>In the meantime, the task of the people of God is to draw on all his resources to reflect to the world as much of his light as he now makes available to us. </a:t>
            </a:r>
          </a:p>
          <a:p>
            <a:r>
              <a:rPr lang="en-US" sz="3600" dirty="0">
                <a:effectLst>
                  <a:outerShdw blurRad="38100" dist="38100" dir="2700000" algn="tl">
                    <a:srgbClr val="000000"/>
                  </a:outerShdw>
                </a:effectLst>
              </a:rPr>
              <a:t>If we will, the nations will continue to come streaming to him as they have for two thousand years.</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560-561). </a:t>
            </a:r>
          </a:p>
        </p:txBody>
      </p:sp>
    </p:spTree>
    <p:extLst>
      <p:ext uri="{BB962C8B-B14F-4D97-AF65-F5344CB8AC3E}">
        <p14:creationId xmlns:p14="http://schemas.microsoft.com/office/powerpoint/2010/main" val="1159886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2138"/>
            <a:ext cx="9144000" cy="6362875"/>
          </a:xfrm>
        </p:spPr>
        <p:txBody>
          <a:bodyPr>
            <a:noAutofit/>
          </a:bodyPr>
          <a:lstStyle/>
          <a:p>
            <a:pPr algn="ctr"/>
            <a:r>
              <a:rPr lang="en-US" sz="8000" dirty="0">
                <a:effectLst>
                  <a:outerShdw blurRad="38100" dist="38100" dir="2700000" algn="tl">
                    <a:srgbClr val="000000"/>
                  </a:outerShdw>
                </a:effectLst>
              </a:rPr>
              <a:t>Allusions to </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Isaiah 60</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in Revelation 21</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7757356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1"/>
            <a:ext cx="9144000" cy="310896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Rev 21:1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Then I saw a new heaven and a new earth, for the first heaven and the first earth had passed away, and the sea was no more.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 saw the holy city, new Jerusalem, coming down out of heaven from God, prepared as a bride adorned for her husband…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23</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And the city has no need of sun or moon to shine on it, for the glory of God gives it light, and its lamp is the Lamb</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24</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By its light will the nations walk, and the kings of the earth will bring their glory into it,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its gates will never be shut by day--and there will be no night there.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bring into it the glory and the honor of the nations.</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kumimoji="0" lang="en-US" sz="2400" b="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3108961"/>
            <a:ext cx="9144000" cy="11887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60:19</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sun shall be no more your light by day, nor for brightness shall the moon give you light; but the LORD will be your everlasting light, and your God will be your glory</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3617202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1"/>
            <a:ext cx="9144000" cy="310896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Rev 21:1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Then I saw a new heaven and a new earth, for the first heaven and the first earth had passed away, and the sea was no more.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 saw the holy city, new Jerusalem, coming down out of heaven from God, prepared as a bride adorned for her husband…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23</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the city has no need of sun or moon to shine on it, for the glory of God gives it light, and its lamp is the Lamb.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24</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By its light will the nations walk, and the kings of the earth will bring their glory into it</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its gates will never be shut by day--and there will be no night there.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bring into it the glory and the honor of the nations.</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kumimoji="0" lang="en-US" sz="2400" b="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3108961"/>
            <a:ext cx="9144000" cy="11887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60:19</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sun shall be no more your light by day, nor for brightness shall the moon give you light; but the LORD will be your everlasting light, and your God will be your glory.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1">
            <a:extLst>
              <a:ext uri="{FF2B5EF4-FFF2-40B4-BE49-F238E27FC236}">
                <a16:creationId xmlns:a16="http://schemas.microsoft.com/office/drawing/2014/main" id="{12EE44E0-8114-48EC-484B-F761C9A41E20}"/>
              </a:ext>
            </a:extLst>
          </p:cNvPr>
          <p:cNvSpPr txBox="1">
            <a:spLocks/>
          </p:cNvSpPr>
          <p:nvPr/>
        </p:nvSpPr>
        <p:spPr>
          <a:xfrm>
            <a:off x="0" y="4297681"/>
            <a:ext cx="9144000" cy="8063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60:3</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And nations shall come to your light, and kings to the brightness of your rising.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23320349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1"/>
            <a:ext cx="9144000" cy="310896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Rev 21:1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Then I saw a new heaven and a new earth, for the first heaven and the first earth had passed away, and the sea was no more.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 saw the holy city, new Jerusalem, coming down out of heaven from God, prepared as a bride adorned for her husband…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23</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the city has no need of sun or moon to shine on it, for the glory of God gives it light, and its lamp is the Lamb.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24</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By its light will the nations walk, and the kings of the earth will bring their glory into it,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and its gates will never be shut by day--and there will be no night there.</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bring into it the glory and the honor of the nations.</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kumimoji="0" lang="en-US" sz="2400" b="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3108961"/>
            <a:ext cx="9144000" cy="11887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60:19</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sun shall be no more your light by day, nor for brightness shall the moon give you light; but the LORD will be your everlasting light, and your God will be your glory.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1">
            <a:extLst>
              <a:ext uri="{FF2B5EF4-FFF2-40B4-BE49-F238E27FC236}">
                <a16:creationId xmlns:a16="http://schemas.microsoft.com/office/drawing/2014/main" id="{12EE44E0-8114-48EC-484B-F761C9A41E20}"/>
              </a:ext>
            </a:extLst>
          </p:cNvPr>
          <p:cNvSpPr txBox="1">
            <a:spLocks/>
          </p:cNvSpPr>
          <p:nvPr/>
        </p:nvSpPr>
        <p:spPr>
          <a:xfrm>
            <a:off x="0" y="4297681"/>
            <a:ext cx="9144000" cy="8063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60:3</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And nations shall come to your light, and kings to the brightness of your rising.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Title 1">
            <a:extLst>
              <a:ext uri="{FF2B5EF4-FFF2-40B4-BE49-F238E27FC236}">
                <a16:creationId xmlns:a16="http://schemas.microsoft.com/office/drawing/2014/main" id="{9D7B2E30-E57D-47BB-4DC5-E83E8CC7C686}"/>
              </a:ext>
            </a:extLst>
          </p:cNvPr>
          <p:cNvSpPr txBox="1">
            <a:spLocks/>
          </p:cNvSpPr>
          <p:nvPr/>
        </p:nvSpPr>
        <p:spPr>
          <a:xfrm>
            <a:off x="0" y="5104016"/>
            <a:ext cx="9144000" cy="8063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60:11a</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Your gates shall be open continually; day and night they shall not be shut…</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5829451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1"/>
            <a:ext cx="9144000" cy="310896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Rev 21:1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Then I saw a new heaven and a new earth, for the first heaven and the first earth had passed away, and the sea was no more.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 saw the holy city, new Jerusalem, coming down out of heaven from God, prepared as a bride adorned for her husband…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23</a:t>
            </a:r>
            <a:r>
              <a:rPr lang="en-US" sz="2400" b="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And the city has no need of sun or moon to shine on it, for the glory of God gives it light, and its lamp is the Lamb.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24</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By its light will the nations walk, and the kings of the earth will bring their glory into it,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its gates will never be shut by day--and there will be no night there.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They will bring into it the glory and the honor of the nations. </a:t>
            </a:r>
            <a:r>
              <a:rPr kumimoji="0" lang="en-US" sz="2400" b="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3108961"/>
            <a:ext cx="9144000" cy="11887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60:19</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sun shall be no more your light by day, nor for brightness shall the moon give you light; but the LORD will be your everlasting light, and your God will be your glory.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3" name="Title 1">
            <a:extLst>
              <a:ext uri="{FF2B5EF4-FFF2-40B4-BE49-F238E27FC236}">
                <a16:creationId xmlns:a16="http://schemas.microsoft.com/office/drawing/2014/main" id="{12EE44E0-8114-48EC-484B-F761C9A41E20}"/>
              </a:ext>
            </a:extLst>
          </p:cNvPr>
          <p:cNvSpPr txBox="1">
            <a:spLocks/>
          </p:cNvSpPr>
          <p:nvPr/>
        </p:nvSpPr>
        <p:spPr>
          <a:xfrm>
            <a:off x="0" y="4297681"/>
            <a:ext cx="9144000" cy="8063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60:3</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And nations shall come to your light, and kings to the brightness of your rising.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Title 1">
            <a:extLst>
              <a:ext uri="{FF2B5EF4-FFF2-40B4-BE49-F238E27FC236}">
                <a16:creationId xmlns:a16="http://schemas.microsoft.com/office/drawing/2014/main" id="{9D7B2E30-E57D-47BB-4DC5-E83E8CC7C686}"/>
              </a:ext>
            </a:extLst>
          </p:cNvPr>
          <p:cNvSpPr txBox="1">
            <a:spLocks/>
          </p:cNvSpPr>
          <p:nvPr/>
        </p:nvSpPr>
        <p:spPr>
          <a:xfrm>
            <a:off x="0" y="5104016"/>
            <a:ext cx="9144000" cy="8063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60:11a</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Your gates shall be open continually; day and night they shall not be shut…</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8" name="Title 1">
            <a:extLst>
              <a:ext uri="{FF2B5EF4-FFF2-40B4-BE49-F238E27FC236}">
                <a16:creationId xmlns:a16="http://schemas.microsoft.com/office/drawing/2014/main" id="{0F3DC6AA-5AA5-25DE-202C-9DDCC4981EF2}"/>
              </a:ext>
            </a:extLst>
          </p:cNvPr>
          <p:cNvSpPr txBox="1">
            <a:spLocks/>
          </p:cNvSpPr>
          <p:nvPr/>
        </p:nvSpPr>
        <p:spPr>
          <a:xfrm>
            <a:off x="0" y="5918664"/>
            <a:ext cx="9144000" cy="93933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60:13</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glory of Lebanon shall come to you...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14</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sons of those who afflicted you shall come bending low to you.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(ESV)</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201262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43986"/>
          </a:xfrm>
        </p:spPr>
        <p:txBody>
          <a:bodyPr>
            <a:noAutofit/>
          </a:bodyPr>
          <a:lstStyle/>
          <a:p>
            <a:r>
              <a:rPr lang="en-US" sz="3600" dirty="0">
                <a:effectLst>
                  <a:outerShdw blurRad="38100" dist="38100" dir="2700000" algn="tl">
                    <a:srgbClr val="000000"/>
                  </a:outerShdw>
                </a:effectLst>
              </a:rPr>
              <a:t>Restoration of Israel to God (60:15-22)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93866"/>
            <a:ext cx="8965276" cy="6018414"/>
          </a:xfrm>
        </p:spPr>
        <p:txBody>
          <a:bodyPr>
            <a:normAutofit fontScale="92500" lnSpcReduction="20000"/>
          </a:bodyPr>
          <a:lstStyle/>
          <a:p>
            <a:r>
              <a:rPr lang="en-US" sz="4000" dirty="0">
                <a:effectLst>
                  <a:outerShdw blurRad="38100" dist="38100" dir="2700000" algn="tl">
                    <a:srgbClr val="000000"/>
                  </a:outerShdw>
                </a:effectLst>
              </a:rPr>
              <a:t>These major themes and streams of thought include:</a:t>
            </a:r>
          </a:p>
          <a:p>
            <a:pPr lvl="1"/>
            <a:r>
              <a:rPr lang="en-US" sz="3600" dirty="0">
                <a:effectLst>
                  <a:outerShdw blurRad="38100" dist="38100" dir="2700000" algn="tl">
                    <a:srgbClr val="000000"/>
                  </a:outerShdw>
                </a:effectLst>
              </a:rPr>
              <a:t>The purification of the people of God by the coming Messiah who as the:</a:t>
            </a:r>
          </a:p>
          <a:p>
            <a:pPr lvl="2"/>
            <a:r>
              <a:rPr lang="en-US" sz="3000" b="1" i="1" dirty="0">
                <a:effectLst>
                  <a:outerShdw blurRad="38100" dist="38100" dir="2700000" algn="tl">
                    <a:srgbClr val="000000"/>
                  </a:outerShdw>
                </a:effectLst>
              </a:rPr>
              <a:t>Suffering Servant </a:t>
            </a:r>
            <a:r>
              <a:rPr lang="en-US" sz="3000" dirty="0">
                <a:effectLst>
                  <a:outerShdw blurRad="38100" dist="38100" dir="2700000" algn="tl">
                    <a:srgbClr val="000000"/>
                  </a:outerShdw>
                </a:effectLst>
              </a:rPr>
              <a:t>suffers on their behalf (</a:t>
            </a:r>
            <a:r>
              <a:rPr lang="en-US" sz="3000" dirty="0">
                <a:solidFill>
                  <a:srgbClr val="FFFF99"/>
                </a:solidFill>
                <a:effectLst>
                  <a:outerShdw blurRad="38100" dist="38100" dir="2700000" algn="tl">
                    <a:srgbClr val="000000"/>
                  </a:outerShdw>
                </a:effectLst>
              </a:rPr>
              <a:t>53:1-12</a:t>
            </a:r>
            <a:r>
              <a:rPr lang="en-US" sz="3000" dirty="0">
                <a:effectLst>
                  <a:outerShdw blurRad="38100" dist="38100" dir="2700000" algn="tl">
                    <a:srgbClr val="000000"/>
                  </a:outerShdw>
                </a:effectLst>
              </a:rPr>
              <a:t>)</a:t>
            </a:r>
          </a:p>
          <a:p>
            <a:pPr lvl="2"/>
            <a:r>
              <a:rPr lang="en-US" sz="3000" b="1" i="1" dirty="0">
                <a:effectLst>
                  <a:outerShdw blurRad="38100" dist="38100" dir="2700000" algn="tl">
                    <a:srgbClr val="000000"/>
                  </a:outerShdw>
                </a:effectLst>
              </a:rPr>
              <a:t>Divine Warrior </a:t>
            </a:r>
            <a:r>
              <a:rPr lang="en-US" sz="3000" dirty="0">
                <a:effectLst>
                  <a:outerShdw blurRad="38100" dist="38100" dir="2700000" algn="tl">
                    <a:srgbClr val="000000"/>
                  </a:outerShdw>
                </a:effectLst>
              </a:rPr>
              <a:t>conquers their sin (</a:t>
            </a:r>
            <a:r>
              <a:rPr lang="en-US" sz="3000" dirty="0">
                <a:solidFill>
                  <a:srgbClr val="FFFF99"/>
                </a:solidFill>
                <a:effectLst>
                  <a:outerShdw blurRad="38100" dist="38100" dir="2700000" algn="tl">
                    <a:srgbClr val="000000"/>
                  </a:outerShdw>
                </a:effectLst>
              </a:rPr>
              <a:t>59:15b-21</a:t>
            </a:r>
            <a:r>
              <a:rPr lang="en-US" sz="30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coming together of the nations of the world to be a part of the people of God as they bring their resources and offerings to honor and worship the God of Israel (2:1-4; 11:10-16; 25:6-9; 42:6-7; 49:5-13; 51:4-5; 55:5; 56:6-7).</a:t>
            </a:r>
          </a:p>
          <a:p>
            <a:pPr lvl="1"/>
            <a:r>
              <a:rPr lang="en-US" sz="3600" dirty="0">
                <a:effectLst>
                  <a:outerShdw blurRad="38100" dist="38100" dir="2700000" algn="tl">
                    <a:srgbClr val="000000"/>
                  </a:outerShdw>
                </a:effectLst>
              </a:rPr>
              <a:t>The transformation of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Zion</a:t>
            </a:r>
            <a:r>
              <a:rPr lang="en-US" sz="3600" dirty="0">
                <a:effectLst>
                  <a:outerShdw blurRad="38100" dist="38100" dir="2700000" algn="tl">
                    <a:srgbClr val="000000"/>
                  </a:outerShdw>
                </a:effectLst>
              </a:rPr>
              <a:t>” (aka.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sz="3600" dirty="0">
                <a:effectLst>
                  <a:outerShdw blurRad="38100" dist="38100" dir="2700000" algn="tl">
                    <a:srgbClr val="000000"/>
                  </a:outerShdw>
                </a:effectLst>
              </a:rPr>
              <a:t>”) from the physical capital of ancient Israel, to the birthplace of the New Covenant, and ultimately to the eternal heavenly city, aka. the “</a:t>
            </a:r>
            <a:r>
              <a:rPr lang="en-US" sz="36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new</a:t>
            </a:r>
            <a:r>
              <a:rPr lang="en-US" sz="3600" dirty="0">
                <a:effectLst>
                  <a:outerShdw blurRad="38100" dist="38100" dir="2700000" algn="tl">
                    <a:srgbClr val="000000"/>
                  </a:outerShdw>
                </a:effectLst>
              </a:rPr>
              <a:t>” or “</a:t>
            </a:r>
            <a:r>
              <a:rPr lang="en-US" sz="36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heavenly</a:t>
            </a:r>
            <a:r>
              <a:rPr lang="en-US" sz="3600" dirty="0">
                <a:effectLst>
                  <a:outerShdw blurRad="38100" dist="38100" dir="2700000" algn="tl">
                    <a:srgbClr val="000000"/>
                  </a:outerShdw>
                </a:effectLst>
              </a:rPr>
              <a:t>” Jerusalem (cf. Rev 21:2, Heb 12:22)</a:t>
            </a:r>
          </a:p>
        </p:txBody>
      </p:sp>
    </p:spTree>
    <p:extLst>
      <p:ext uri="{BB962C8B-B14F-4D97-AF65-F5344CB8AC3E}">
        <p14:creationId xmlns:p14="http://schemas.microsoft.com/office/powerpoint/2010/main" val="2203478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hope to cover </a:t>
            </a:r>
            <a:r>
              <a:rPr lang="en-US" sz="3600" b="1" i="1" dirty="0">
                <a:effectLst>
                  <a:outerShdw blurRad="38100" dist="38100" dir="2700000" algn="tl">
                    <a:srgbClr val="000000"/>
                  </a:outerShdw>
                </a:effectLst>
              </a:rPr>
              <a:t>The LORD Will Rejuvenate His People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61:1-11</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84727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lnSpcReduction="10000"/>
          </a:bodyPr>
          <a:lstStyle/>
          <a:p>
            <a:r>
              <a:rPr lang="en-US" sz="4000" dirty="0"/>
              <a:t>In the introduction to today’s class I talked about how I have repeatedly pointed out as we have worked our way through the book of Isaiah, how Isaiah often describes physical events that would occur in ancient Israel in such a way as to prefigure later events.</a:t>
            </a:r>
          </a:p>
          <a:p>
            <a:r>
              <a:rPr lang="en-US" sz="4000" dirty="0"/>
              <a:t>Is there anyone who is having a hard time seeing this and would like to discuss it or ask further questions?</a:t>
            </a:r>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2245208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62500" lnSpcReduction="20000"/>
          </a:bodyPr>
          <a:lstStyle/>
          <a:p>
            <a:r>
              <a:rPr lang="en-US" sz="4000" dirty="0"/>
              <a:t>After class last week, someone was telling me that they sometimes have a hard time figuring out when Isaiah is being literal and when he is being figurative.</a:t>
            </a:r>
          </a:p>
          <a:p>
            <a:r>
              <a:rPr lang="en-US" sz="4000" dirty="0"/>
              <a:t>What are some clues that help us figure out whether Isaiah is being figurative versus literal?</a:t>
            </a:r>
          </a:p>
          <a:p>
            <a:r>
              <a:rPr lang="en-US" sz="4000" dirty="0"/>
              <a:t>Some suggestions of things to think about as we try to answer this question:</a:t>
            </a:r>
          </a:p>
          <a:p>
            <a:pPr lvl="1"/>
            <a:r>
              <a:rPr lang="en-US" sz="3600" dirty="0"/>
              <a:t>First of all, often in Isaiah it is not </a:t>
            </a:r>
            <a:r>
              <a:rPr lang="en-US" sz="3600" b="1" i="1" dirty="0"/>
              <a:t>either/or </a:t>
            </a:r>
            <a:r>
              <a:rPr lang="en-US" sz="3600" dirty="0"/>
              <a:t>but </a:t>
            </a:r>
            <a:r>
              <a:rPr lang="en-US" sz="3600" b="1" i="1" dirty="0"/>
              <a:t>both/and</a:t>
            </a:r>
            <a:r>
              <a:rPr lang="en-US" sz="3600" dirty="0"/>
              <a:t>. In other words, sometimes what Isaiah is talking about did </a:t>
            </a:r>
            <a:r>
              <a:rPr lang="en-US" sz="3600" b="1" i="1" dirty="0"/>
              <a:t>literally</a:t>
            </a:r>
            <a:r>
              <a:rPr lang="en-US" sz="3600" dirty="0"/>
              <a:t> take place (e.g. return from Babylonian exile) and yet that physical event still </a:t>
            </a:r>
            <a:r>
              <a:rPr lang="en-US" sz="3600" b="1" i="1" dirty="0"/>
              <a:t>prefigures</a:t>
            </a:r>
            <a:r>
              <a:rPr lang="en-US" sz="3600" dirty="0"/>
              <a:t> an even </a:t>
            </a:r>
            <a:r>
              <a:rPr lang="en-US" sz="3600" b="1" i="1" dirty="0"/>
              <a:t>greater</a:t>
            </a:r>
            <a:r>
              <a:rPr lang="en-US" sz="3600" dirty="0"/>
              <a:t> future event (i.e. the New Covenant or the eternal future state)</a:t>
            </a:r>
          </a:p>
          <a:p>
            <a:pPr lvl="1"/>
            <a:r>
              <a:rPr lang="en-US" sz="3600" dirty="0"/>
              <a:t>If the New Testament quotes or strongly alludes to a passage in Isaiah and the New Testament writer interprets Isaiah figuratively – then we </a:t>
            </a:r>
            <a:r>
              <a:rPr lang="en-US" sz="3600" b="1" i="1" dirty="0"/>
              <a:t>know</a:t>
            </a:r>
            <a:r>
              <a:rPr lang="en-US" sz="3600" dirty="0"/>
              <a:t> that the passage can be understood figuratively.</a:t>
            </a:r>
          </a:p>
          <a:p>
            <a:pPr lvl="1"/>
            <a:r>
              <a:rPr lang="en-US" sz="3600" dirty="0"/>
              <a:t>If an future event Isaiah describes has </a:t>
            </a:r>
            <a:r>
              <a:rPr lang="en-US" sz="3600" b="1" i="1" dirty="0"/>
              <a:t>never</a:t>
            </a:r>
            <a:r>
              <a:rPr lang="en-US" sz="3600" dirty="0"/>
              <a:t> occurred historically and is </a:t>
            </a:r>
            <a:r>
              <a:rPr lang="en-US" sz="3600" b="1" i="1" dirty="0"/>
              <a:t>unlikely</a:t>
            </a:r>
            <a:r>
              <a:rPr lang="en-US" sz="3600" dirty="0"/>
              <a:t> to occur in the future – that could be a clue that what he has written is to be understood figuratively, especially if there is an obvious figurative correlation between what Isaiah is describing and what we know will happen in the future.  </a:t>
            </a:r>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3247993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43986"/>
          </a:xfrm>
        </p:spPr>
        <p:txBody>
          <a:bodyPr>
            <a:noAutofit/>
          </a:bodyPr>
          <a:lstStyle/>
          <a:p>
            <a:r>
              <a:rPr lang="en-US" sz="3600" dirty="0">
                <a:effectLst>
                  <a:outerShdw blurRad="38100" dist="38100" dir="2700000" algn="tl">
                    <a:srgbClr val="000000"/>
                  </a:outerShdw>
                </a:effectLst>
              </a:rPr>
              <a:t>Restoration of Israel to God (60:15-22)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93866"/>
            <a:ext cx="8965276" cy="6018414"/>
          </a:xfrm>
        </p:spPr>
        <p:txBody>
          <a:bodyPr>
            <a:normAutofit fontScale="85000" lnSpcReduction="20000"/>
          </a:bodyPr>
          <a:lstStyle/>
          <a:p>
            <a:r>
              <a:rPr lang="en-US" sz="4000" dirty="0">
                <a:effectLst>
                  <a:outerShdw blurRad="38100" dist="38100" dir="2700000" algn="tl">
                    <a:srgbClr val="000000"/>
                  </a:outerShdw>
                </a:effectLst>
              </a:rPr>
              <a:t>Another thing that I have repeatedly pointed out as we have worked our way through the book of Isaiah, is how Isaiah often describes physical events that would occur in ancient Israel in such a way as to </a:t>
            </a:r>
            <a:r>
              <a:rPr lang="en-US" sz="4000" b="1" i="1" dirty="0">
                <a:effectLst>
                  <a:outerShdw blurRad="38100" dist="38100" dir="2700000" algn="tl">
                    <a:srgbClr val="000000"/>
                  </a:outerShdw>
                </a:effectLst>
              </a:rPr>
              <a:t>prefigure</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later</a:t>
            </a:r>
            <a:r>
              <a:rPr lang="en-US" sz="4000" dirty="0">
                <a:effectLst>
                  <a:outerShdw blurRad="38100" dist="38100" dir="2700000" algn="tl">
                    <a:srgbClr val="000000"/>
                  </a:outerShdw>
                </a:effectLst>
              </a:rPr>
              <a:t> events.</a:t>
            </a:r>
          </a:p>
          <a:p>
            <a:r>
              <a:rPr lang="en-US" sz="4000" dirty="0">
                <a:effectLst>
                  <a:outerShdw blurRad="38100" dist="38100" dir="2700000" algn="tl">
                    <a:srgbClr val="000000"/>
                  </a:outerShdw>
                </a:effectLst>
              </a:rPr>
              <a:t>This was </a:t>
            </a:r>
            <a:r>
              <a:rPr lang="en-US" sz="4000" b="1" i="1" dirty="0">
                <a:effectLst>
                  <a:outerShdw blurRad="38100" dist="38100" dir="2700000" algn="tl">
                    <a:srgbClr val="000000"/>
                  </a:outerShdw>
                </a:effectLst>
              </a:rPr>
              <a:t>especially</a:t>
            </a:r>
            <a:r>
              <a:rPr lang="en-US" sz="4000" dirty="0">
                <a:effectLst>
                  <a:outerShdw blurRad="38100" dist="38100" dir="2700000" algn="tl">
                    <a:srgbClr val="000000"/>
                  </a:outerShdw>
                </a:effectLst>
              </a:rPr>
              <a:t> true in Isaiah 40-55 where I repeated showed that Isaiah uses language that was (at one level) descriptive of the return of the Jewish exiles from Babylonian captivity to </a:t>
            </a:r>
            <a:r>
              <a:rPr lang="en-US" sz="4000" b="1" i="1" dirty="0">
                <a:effectLst>
                  <a:outerShdw blurRad="38100" dist="38100" dir="2700000" algn="tl">
                    <a:srgbClr val="000000"/>
                  </a:outerShdw>
                </a:effectLst>
              </a:rPr>
              <a:t>prefigure</a:t>
            </a:r>
            <a:r>
              <a:rPr lang="en-US" sz="4000" dirty="0">
                <a:effectLst>
                  <a:outerShdw blurRad="38100" dist="38100" dir="2700000" algn="tl">
                    <a:srgbClr val="000000"/>
                  </a:outerShdw>
                </a:effectLst>
              </a:rPr>
              <a:t> more significant later events such as:</a:t>
            </a:r>
          </a:p>
          <a:p>
            <a:pPr lvl="1"/>
            <a:r>
              <a:rPr lang="en-US" sz="3300" dirty="0">
                <a:effectLst>
                  <a:outerShdw blurRad="38100" dist="38100" dir="2700000" algn="tl">
                    <a:srgbClr val="000000"/>
                  </a:outerShdw>
                </a:effectLst>
              </a:rPr>
              <a:t>The New Covenant period when people of God scattered throughout the world are brought back to their Creator and Redeemer.</a:t>
            </a:r>
          </a:p>
          <a:p>
            <a:pPr lvl="1"/>
            <a:r>
              <a:rPr lang="en-US" sz="3300" dirty="0">
                <a:effectLst>
                  <a:outerShdw blurRad="38100" dist="38100" dir="2700000" algn="tl">
                    <a:srgbClr val="000000"/>
                  </a:outerShdw>
                </a:effectLst>
              </a:rPr>
              <a:t>The future eternal state when people from every tongue, tribe, and nation will be brought to their ultimate home in God’s heavenly kingdom.</a:t>
            </a:r>
          </a:p>
        </p:txBody>
      </p:sp>
    </p:spTree>
    <p:extLst>
      <p:ext uri="{BB962C8B-B14F-4D97-AF65-F5344CB8AC3E}">
        <p14:creationId xmlns:p14="http://schemas.microsoft.com/office/powerpoint/2010/main" val="3755751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43986"/>
          </a:xfrm>
        </p:spPr>
        <p:txBody>
          <a:bodyPr>
            <a:noAutofit/>
          </a:bodyPr>
          <a:lstStyle/>
          <a:p>
            <a:r>
              <a:rPr lang="en-US" sz="3600" dirty="0">
                <a:effectLst>
                  <a:outerShdw blurRad="38100" dist="38100" dir="2700000" algn="tl">
                    <a:srgbClr val="000000"/>
                  </a:outerShdw>
                </a:effectLst>
              </a:rPr>
              <a:t>Restoration of Israel to God (60:15-22)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89362" y="673331"/>
            <a:ext cx="8965276" cy="6147262"/>
          </a:xfrm>
        </p:spPr>
        <p:txBody>
          <a:bodyPr>
            <a:normAutofit fontScale="85000" lnSpcReduction="20000"/>
          </a:bodyPr>
          <a:lstStyle/>
          <a:p>
            <a:r>
              <a:rPr lang="en-US" sz="4000" dirty="0">
                <a:effectLst>
                  <a:outerShdw blurRad="38100" dist="38100" dir="2700000" algn="tl">
                    <a:srgbClr val="000000"/>
                  </a:outerShdw>
                </a:effectLst>
              </a:rPr>
              <a:t>We saw Isaiah doing this in the text that we covered last week in </a:t>
            </a:r>
            <a:r>
              <a:rPr lang="en-US" sz="4000" dirty="0">
                <a:solidFill>
                  <a:srgbClr val="FFFF99"/>
                </a:solidFill>
                <a:effectLst>
                  <a:outerShdw blurRad="38100" dist="38100" dir="2700000" algn="tl">
                    <a:srgbClr val="000000"/>
                  </a:outerShdw>
                </a:effectLst>
              </a:rPr>
              <a:t>Isaiah 60:1-14</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In that text we saw Isaiah use language that he had used earlier in the book (49:18a, 22b) to describe a return from Babylonian captivity to </a:t>
            </a:r>
            <a:r>
              <a:rPr lang="en-US" sz="4000" b="1" i="1" dirty="0">
                <a:effectLst>
                  <a:outerShdw blurRad="38100" dist="38100" dir="2700000" algn="tl">
                    <a:srgbClr val="000000"/>
                  </a:outerShdw>
                </a:effectLst>
              </a:rPr>
              <a:t>now</a:t>
            </a:r>
            <a:r>
              <a:rPr lang="en-US" sz="4000" dirty="0">
                <a:effectLst>
                  <a:outerShdw blurRad="38100" dist="38100" dir="2700000" algn="tl">
                    <a:srgbClr val="000000"/>
                  </a:outerShdw>
                </a:effectLst>
              </a:rPr>
              <a:t> describe (in </a:t>
            </a:r>
            <a:r>
              <a:rPr lang="en-US" sz="4000" dirty="0">
                <a:solidFill>
                  <a:srgbClr val="FFFF99"/>
                </a:solidFill>
                <a:effectLst>
                  <a:outerShdw blurRad="38100" dist="38100" dir="2700000" algn="tl">
                    <a:srgbClr val="000000"/>
                  </a:outerShdw>
                </a:effectLst>
              </a:rPr>
              <a:t>60:4ff</a:t>
            </a:r>
            <a:r>
              <a:rPr lang="en-US" sz="4000" dirty="0">
                <a:effectLst>
                  <a:outerShdw blurRad="38100" dist="38100" dir="2700000" algn="tl">
                    <a:srgbClr val="000000"/>
                  </a:outerShdw>
                </a:effectLst>
              </a:rPr>
              <a:t>) a future “coming” of the faraway nations of the world to Zion, crowding the streets as they use their wealth to honor the people of Israel while they sing praise to the God of Israel.</a:t>
            </a:r>
          </a:p>
          <a:p>
            <a:r>
              <a:rPr lang="en-US" sz="4000" dirty="0">
                <a:effectLst>
                  <a:outerShdw blurRad="38100" dist="38100" dir="2700000" algn="tl">
                    <a:srgbClr val="000000"/>
                  </a:outerShdw>
                </a:effectLst>
              </a:rPr>
              <a:t>And I pointed out that the events described there were </a:t>
            </a:r>
            <a:r>
              <a:rPr lang="en-US" sz="4000" b="1" i="1" dirty="0">
                <a:effectLst>
                  <a:outerShdw blurRad="38100" dist="38100" dir="2700000" algn="tl">
                    <a:srgbClr val="000000"/>
                  </a:outerShdw>
                </a:effectLst>
              </a:rPr>
              <a:t>partially</a:t>
            </a:r>
            <a:r>
              <a:rPr lang="en-US" sz="4000" dirty="0">
                <a:effectLst>
                  <a:outerShdw blurRad="38100" dist="38100" dir="2700000" algn="tl">
                    <a:srgbClr val="000000"/>
                  </a:outerShdw>
                </a:effectLst>
              </a:rPr>
              <a:t> fulfilled at the </a:t>
            </a:r>
            <a:r>
              <a:rPr lang="en-US" sz="4000" b="1" i="1" dirty="0">
                <a:effectLst>
                  <a:outerShdw blurRad="38100" dist="38100" dir="2700000" algn="tl">
                    <a:srgbClr val="000000"/>
                  </a:outerShdw>
                </a:effectLst>
              </a:rPr>
              <a:t>first</a:t>
            </a:r>
            <a:r>
              <a:rPr lang="en-US" sz="4000" dirty="0">
                <a:effectLst>
                  <a:outerShdw blurRad="38100" dist="38100" dir="2700000" algn="tl">
                    <a:srgbClr val="000000"/>
                  </a:outerShdw>
                </a:effectLst>
              </a:rPr>
              <a:t> advent of Christ and the coming of the New Covenant, but that they will find their </a:t>
            </a:r>
            <a:r>
              <a:rPr lang="en-US" sz="4000" b="1" i="1" dirty="0">
                <a:effectLst>
                  <a:outerShdw blurRad="38100" dist="38100" dir="2700000" algn="tl">
                    <a:srgbClr val="000000"/>
                  </a:outerShdw>
                </a:effectLst>
              </a:rPr>
              <a:t>ultimate</a:t>
            </a:r>
            <a:r>
              <a:rPr lang="en-US" sz="4000" dirty="0">
                <a:effectLst>
                  <a:outerShdw blurRad="38100" dist="38100" dir="2700000" algn="tl">
                    <a:srgbClr val="000000"/>
                  </a:outerShdw>
                </a:effectLst>
              </a:rPr>
              <a:t> fulfillment in the eternal state that takes place after the </a:t>
            </a:r>
            <a:r>
              <a:rPr lang="en-US" sz="4000" b="1" i="1" dirty="0">
                <a:effectLst>
                  <a:outerShdw blurRad="38100" dist="38100" dir="2700000" algn="tl">
                    <a:srgbClr val="000000"/>
                  </a:outerShdw>
                </a:effectLst>
              </a:rPr>
              <a:t>second</a:t>
            </a:r>
            <a:r>
              <a:rPr lang="en-US" sz="4000" dirty="0">
                <a:effectLst>
                  <a:outerShdw blurRad="38100" dist="38100" dir="2700000" algn="tl">
                    <a:srgbClr val="000000"/>
                  </a:outerShdw>
                </a:effectLst>
              </a:rPr>
              <a:t> coming of Christ.</a:t>
            </a:r>
          </a:p>
        </p:txBody>
      </p:sp>
    </p:spTree>
    <p:extLst>
      <p:ext uri="{BB962C8B-B14F-4D97-AF65-F5344CB8AC3E}">
        <p14:creationId xmlns:p14="http://schemas.microsoft.com/office/powerpoint/2010/main" val="36970502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43986"/>
          </a:xfrm>
        </p:spPr>
        <p:txBody>
          <a:bodyPr>
            <a:noAutofit/>
          </a:bodyPr>
          <a:lstStyle/>
          <a:p>
            <a:r>
              <a:rPr lang="en-US" sz="3600" dirty="0">
                <a:effectLst>
                  <a:outerShdw blurRad="38100" dist="38100" dir="2700000" algn="tl">
                    <a:srgbClr val="000000"/>
                  </a:outerShdw>
                </a:effectLst>
              </a:rPr>
              <a:t>Restoration of Israel to God (60:15-22)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831273"/>
            <a:ext cx="8965276" cy="5698375"/>
          </a:xfrm>
        </p:spPr>
        <p:txBody>
          <a:bodyPr>
            <a:normAutofit/>
          </a:bodyPr>
          <a:lstStyle/>
          <a:p>
            <a:r>
              <a:rPr lang="en-US" sz="4000" dirty="0">
                <a:effectLst>
                  <a:outerShdw blurRad="38100" dist="38100" dir="2700000" algn="tl">
                    <a:srgbClr val="000000"/>
                  </a:outerShdw>
                </a:effectLst>
              </a:rPr>
              <a:t>The text that we are looking at this morning </a:t>
            </a:r>
            <a:r>
              <a:rPr lang="en-US" sz="4000" b="1" i="1" dirty="0">
                <a:effectLst>
                  <a:outerShdw blurRad="38100" dist="38100" dir="2700000" algn="tl">
                    <a:srgbClr val="000000"/>
                  </a:outerShdw>
                </a:effectLst>
              </a:rPr>
              <a:t>continues</a:t>
            </a:r>
            <a:r>
              <a:rPr lang="en-US" sz="4000" dirty="0">
                <a:effectLst>
                  <a:outerShdw blurRad="38100" dist="38100" dir="2700000" algn="tl">
                    <a:srgbClr val="000000"/>
                  </a:outerShdw>
                </a:effectLst>
              </a:rPr>
              <a:t> to describe events which find their fulfillment in the New Covenant and the eternal state.</a:t>
            </a:r>
          </a:p>
          <a:p>
            <a:r>
              <a:rPr lang="en-US" sz="4000" dirty="0">
                <a:effectLst>
                  <a:outerShdw blurRad="38100" dist="38100" dir="2700000" algn="tl">
                    <a:srgbClr val="000000"/>
                  </a:outerShdw>
                </a:effectLst>
              </a:rPr>
              <a:t>I will cover this text in three parts:</a:t>
            </a:r>
          </a:p>
          <a:p>
            <a:pPr lvl="1"/>
            <a:r>
              <a:rPr lang="en-US" sz="3600" dirty="0">
                <a:effectLst>
                  <a:outerShdw blurRad="38100" dist="38100" dir="2700000" algn="tl">
                    <a:srgbClr val="000000"/>
                  </a:outerShdw>
                </a:effectLst>
              </a:rPr>
              <a:t>The Future Transformation of Zion and its Citizens (</a:t>
            </a:r>
            <a:r>
              <a:rPr lang="en-US" sz="3600" dirty="0">
                <a:solidFill>
                  <a:srgbClr val="FFFF99"/>
                </a:solidFill>
                <a:effectLst>
                  <a:outerShdw blurRad="38100" dist="38100" dir="2700000" algn="tl">
                    <a:srgbClr val="000000"/>
                  </a:outerShdw>
                </a:effectLst>
              </a:rPr>
              <a:t>60:15-18</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LORD as the Light of Zion (</a:t>
            </a:r>
            <a:r>
              <a:rPr lang="en-US" sz="3600" dirty="0">
                <a:solidFill>
                  <a:srgbClr val="FFFF99"/>
                </a:solidFill>
                <a:effectLst>
                  <a:outerShdw blurRad="38100" dist="38100" dir="2700000" algn="tl">
                    <a:srgbClr val="000000"/>
                  </a:outerShdw>
                </a:effectLst>
              </a:rPr>
              <a:t>60:19-20</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Godly Citizens of Zion (</a:t>
            </a:r>
            <a:r>
              <a:rPr lang="en-US" sz="3600" dirty="0">
                <a:solidFill>
                  <a:srgbClr val="FFFF99"/>
                </a:solidFill>
                <a:effectLst>
                  <a:outerShdw blurRad="38100" dist="38100" dir="2700000" algn="tl">
                    <a:srgbClr val="000000"/>
                  </a:outerShdw>
                </a:effectLst>
              </a:rPr>
              <a:t>60:21-22</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643-644). Zondervan </a:t>
            </a:r>
          </a:p>
        </p:txBody>
      </p:sp>
    </p:spTree>
    <p:extLst>
      <p:ext uri="{BB962C8B-B14F-4D97-AF65-F5344CB8AC3E}">
        <p14:creationId xmlns:p14="http://schemas.microsoft.com/office/powerpoint/2010/main" val="1783877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The Transformation of Zion (60:15-18)</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fontScale="92500" lnSpcReduction="2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were once abandoned and despised, with no one passing through, but I will make you a permanent source of pride and joy to coming generations.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drink the milk of nations; you will nurse at the breasts of kings. Then you will recognize that I, the LORD, am your Deliverer, your [Redeemer], the Powerful One of Jacob.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Instead of bronze, I will bring you gold; instead of iron, I will bring you silver; instead of wood, I will bring you bronze; instead of stones, I will bring you iron. I will make [peace] your overseer, and [righteousness] your sovereign ruler.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Sounds of violence will no longer be heard in your land, or the sounds of destruction and devastation within your borders. You will name your walls, ‘Deliverance’ and your gates, ‘Praise.’ </a:t>
            </a:r>
          </a:p>
        </p:txBody>
      </p:sp>
    </p:spTree>
    <p:extLst>
      <p:ext uri="{BB962C8B-B14F-4D97-AF65-F5344CB8AC3E}">
        <p14:creationId xmlns:p14="http://schemas.microsoft.com/office/powerpoint/2010/main" val="901128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3908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were once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abandoned and despised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with no one passing through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I will make you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 permanent source of pride and joy to coming generations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00589"/>
            <a:ext cx="8825114" cy="5527775"/>
          </a:xfrm>
        </p:spPr>
        <p:txBody>
          <a:bodyPr>
            <a:normAutofit fontScale="85000" lnSpcReduction="10000"/>
          </a:bodyPr>
          <a:lstStyle/>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abandoned and despised</a:t>
            </a:r>
            <a:r>
              <a:rPr lang="en-US" dirty="0">
                <a:effectLst>
                  <a:outerShdw blurRad="38100" dist="38100" dir="2700000" algn="tl">
                    <a:srgbClr val="000000"/>
                  </a:outerShdw>
                </a:effectLst>
              </a:rPr>
              <a:t>” are words that are sometimes used to describe an abandoned wife (Isaiah 54:6; Judges 15:2) </a:t>
            </a:r>
          </a:p>
          <a:p>
            <a:r>
              <a:rPr lang="en-US" dirty="0">
                <a:effectLst>
                  <a:outerShdw blurRad="38100" dist="38100" dir="2700000" algn="tl">
                    <a:srgbClr val="000000"/>
                  </a:outerShdw>
                </a:effectLst>
              </a:rPr>
              <a:t>Here they are used here to describe Zion as it was in the past when she was left by the LORD to experience the dire consequences of her sin. </a:t>
            </a:r>
          </a:p>
          <a:p>
            <a:r>
              <a:rPr lang="en-US" dirty="0">
                <a:effectLst>
                  <a:outerShdw blurRad="38100" dist="38100" dir="2700000" algn="tl">
                    <a:srgbClr val="000000"/>
                  </a:outerShdw>
                </a:effectLst>
              </a:rPr>
              <a:t>At one point (during the Babylonian captivity) Zion had become a </a:t>
            </a:r>
            <a:r>
              <a:rPr lang="en-US" b="1" i="1" dirty="0">
                <a:effectLst>
                  <a:outerShdw blurRad="38100" dist="38100" dir="2700000" algn="tl">
                    <a:srgbClr val="000000"/>
                  </a:outerShdw>
                </a:effectLst>
              </a:rPr>
              <a:t>ruined territory</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with no one passing through</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country had been so depopulated and impoverished that merchants no longer wanted to go there to trade (cf. 33:8; Jer 9:10). </a:t>
            </a:r>
          </a:p>
          <a:p>
            <a:r>
              <a:rPr lang="en-US" dirty="0">
                <a:effectLst>
                  <a:outerShdw blurRad="38100" dist="38100" dir="2700000" algn="tl">
                    <a:srgbClr val="000000"/>
                  </a:outerShdw>
                </a:effectLst>
              </a:rPr>
              <a:t>But a time is coming when Zion will be brought back to a </a:t>
            </a:r>
            <a:r>
              <a:rPr lang="en-US" b="1" i="1" dirty="0">
                <a:effectLst>
                  <a:outerShdw blurRad="38100" dist="38100" dir="2700000" algn="tl">
                    <a:srgbClr val="000000"/>
                  </a:outerShdw>
                </a:effectLst>
              </a:rPr>
              <a:t>right</a:t>
            </a:r>
            <a:r>
              <a:rPr lang="en-US" dirty="0">
                <a:effectLst>
                  <a:outerShdw blurRad="38100" dist="38100" dir="2700000" algn="tl">
                    <a:srgbClr val="000000"/>
                  </a:outerShdw>
                </a:effectLst>
              </a:rPr>
              <a:t> relationship with the LORD, and he will make her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permanent source of pride and joy to coming generations</a:t>
            </a:r>
            <a:r>
              <a:rPr lang="en-US"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504–505.</a:t>
            </a:r>
          </a:p>
        </p:txBody>
      </p:sp>
    </p:spTree>
    <p:extLst>
      <p:ext uri="{BB962C8B-B14F-4D97-AF65-F5344CB8AC3E}">
        <p14:creationId xmlns:p14="http://schemas.microsoft.com/office/powerpoint/2010/main" val="236669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0974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60:16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will drink the milk of nations; you will nurse at the breasts of kings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you will recognize that I, the LORD, am your Deliverer, your [Redeemer], the Powerful One of Jacob.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72095"/>
            <a:ext cx="8825114" cy="5316574"/>
          </a:xfrm>
        </p:spPr>
        <p:txBody>
          <a:bodyPr>
            <a:normAutofit/>
          </a:bodyPr>
          <a:lstStyle/>
          <a:p>
            <a:r>
              <a:rPr lang="en-US" dirty="0">
                <a:effectLst>
                  <a:outerShdw blurRad="38100" dist="38100" dir="2700000" algn="tl">
                    <a:srgbClr val="000000"/>
                  </a:outerShdw>
                </a:effectLst>
              </a:rPr>
              <a:t>Though to our ears the language used here seems somewhat odd, this is a similar to what was said of Zion in 49:23, where it was says,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Kings will be your children's guardians; their princesses will nurse your children</a:t>
            </a:r>
            <a:r>
              <a:rPr lang="en-US" dirty="0"/>
              <a:t>.</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What is being described here is a process whereby Zion will receive rich nourishment from the nations – similar to what we saw described last week in 60:1-14. </a:t>
            </a:r>
          </a:p>
          <a:p>
            <a:r>
              <a:rPr lang="en-US" dirty="0">
                <a:effectLst>
                  <a:outerShdw blurRad="38100" dist="38100" dir="2700000" algn="tl">
                    <a:srgbClr val="000000"/>
                  </a:outerShdw>
                </a:effectLst>
              </a:rPr>
              <a:t>Restored Zion will have at her disposal the resources of the world and the riches of kings.</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505–506.</a:t>
            </a:r>
          </a:p>
        </p:txBody>
      </p:sp>
    </p:spTree>
    <p:extLst>
      <p:ext uri="{BB962C8B-B14F-4D97-AF65-F5344CB8AC3E}">
        <p14:creationId xmlns:p14="http://schemas.microsoft.com/office/powerpoint/2010/main" val="2958081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289733</TotalTime>
  <Words>4776</Words>
  <Application>Microsoft Office PowerPoint</Application>
  <PresentationFormat>On-screen Show (4:3)</PresentationFormat>
  <Paragraphs>171</Paragraphs>
  <Slides>32</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Calibri Light</vt:lpstr>
      <vt:lpstr>Cambria</vt:lpstr>
      <vt:lpstr>Century Gothic</vt:lpstr>
      <vt:lpstr>Office Theme</vt:lpstr>
      <vt:lpstr>2_Office Theme</vt:lpstr>
      <vt:lpstr>Highlights     From the  Book of  Isaiah</vt:lpstr>
      <vt:lpstr>Restoration of Israel to God (60:15-22)</vt:lpstr>
      <vt:lpstr>Restoration of Israel to God (60:15-22)</vt:lpstr>
      <vt:lpstr>Restoration of Israel to God (60:15-22)</vt:lpstr>
      <vt:lpstr>Restoration of Israel to God (60:15-22)</vt:lpstr>
      <vt:lpstr>Restoration of Israel to God (60:15-22)</vt:lpstr>
      <vt:lpstr>The Transformation of Zion (60:15-18)</vt:lpstr>
      <vt:lpstr>PowerPoint Presentation</vt:lpstr>
      <vt:lpstr>PowerPoint Presentation</vt:lpstr>
      <vt:lpstr>PowerPoint Presentation</vt:lpstr>
      <vt:lpstr>PowerPoint Presentation</vt:lpstr>
      <vt:lpstr>PowerPoint Presentation</vt:lpstr>
      <vt:lpstr>The LORD as the Light of Zion (60:19-20)</vt:lpstr>
      <vt:lpstr>PowerPoint Presentation</vt:lpstr>
      <vt:lpstr>PowerPoint Presentation</vt:lpstr>
      <vt:lpstr>The Godly Citizens of Zion (60:21-22)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Allusions to  Isaiah 60 in Revelation 21 </vt:lpstr>
      <vt:lpstr>PowerPoint Presentation</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3675</cp:revision>
  <cp:lastPrinted>2024-05-26T13:58:57Z</cp:lastPrinted>
  <dcterms:created xsi:type="dcterms:W3CDTF">2022-12-04T03:23:23Z</dcterms:created>
  <dcterms:modified xsi:type="dcterms:W3CDTF">2024-05-26T14:09:46Z</dcterms:modified>
</cp:coreProperties>
</file>