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7"/>
  </p:notesMasterIdLst>
  <p:handoutMasterIdLst>
    <p:handoutMasterId r:id="rId38"/>
  </p:handoutMasterIdLst>
  <p:sldIdLst>
    <p:sldId id="5457" r:id="rId3"/>
    <p:sldId id="5460" r:id="rId4"/>
    <p:sldId id="5472" r:id="rId5"/>
    <p:sldId id="5473" r:id="rId6"/>
    <p:sldId id="5465" r:id="rId7"/>
    <p:sldId id="5462" r:id="rId8"/>
    <p:sldId id="5474" r:id="rId9"/>
    <p:sldId id="5467" r:id="rId10"/>
    <p:sldId id="5468" r:id="rId11"/>
    <p:sldId id="5469" r:id="rId12"/>
    <p:sldId id="5470" r:id="rId13"/>
    <p:sldId id="5475" r:id="rId14"/>
    <p:sldId id="5476" r:id="rId15"/>
    <p:sldId id="5477" r:id="rId16"/>
    <p:sldId id="5478" r:id="rId17"/>
    <p:sldId id="5479" r:id="rId18"/>
    <p:sldId id="5459" r:id="rId19"/>
    <p:sldId id="5501" r:id="rId20"/>
    <p:sldId id="5502" r:id="rId21"/>
    <p:sldId id="5463" r:id="rId22"/>
    <p:sldId id="5488" r:id="rId23"/>
    <p:sldId id="5464" r:id="rId24"/>
    <p:sldId id="5491" r:id="rId25"/>
    <p:sldId id="5492" r:id="rId26"/>
    <p:sldId id="5494" r:id="rId27"/>
    <p:sldId id="5495" r:id="rId28"/>
    <p:sldId id="5497" r:id="rId29"/>
    <p:sldId id="5498" r:id="rId30"/>
    <p:sldId id="5499" r:id="rId31"/>
    <p:sldId id="5506" r:id="rId32"/>
    <p:sldId id="5500" r:id="rId33"/>
    <p:sldId id="5493" r:id="rId34"/>
    <p:sldId id="5503" r:id="rId35"/>
    <p:sldId id="5505" r:id="rId3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4B183"/>
    <a:srgbClr val="FFFF99"/>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86590" autoAdjust="0"/>
  </p:normalViewPr>
  <p:slideViewPr>
    <p:cSldViewPr snapToGrid="0">
      <p:cViewPr varScale="1">
        <p:scale>
          <a:sx n="90" d="100"/>
          <a:sy n="90" d="100"/>
        </p:scale>
        <p:origin x="234" y="84"/>
      </p:cViewPr>
      <p:guideLst/>
    </p:cSldViewPr>
  </p:slideViewPr>
  <p:notesTextViewPr>
    <p:cViewPr>
      <p:scale>
        <a:sx n="1" d="1"/>
        <a:sy n="1" d="1"/>
      </p:scale>
      <p:origin x="0" y="0"/>
    </p:cViewPr>
  </p:notesTextViewPr>
  <p:sorterViewPr>
    <p:cViewPr>
      <p:scale>
        <a:sx n="100" d="100"/>
        <a:sy n="100" d="100"/>
      </p:scale>
      <p:origin x="0" y="-51212"/>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5/28/2024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5/28/2024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1468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4036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3130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77323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5720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2589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5885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9546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7397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8521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http://purifiedbyfaith.com/Isaiah/Isaiah.htm</a:t>
            </a:r>
          </a:p>
        </p:txBody>
      </p:sp>
      <p:sp>
        <p:nvSpPr>
          <p:cNvPr id="5" name="Slide Number Placeholder 4"/>
          <p:cNvSpPr>
            <a:spLocks noGrp="1"/>
          </p:cNvSpPr>
          <p:nvPr>
            <p:ph type="sldNum" sz="quarter" idx="5"/>
          </p:nvPr>
        </p:nvSpPr>
        <p:spPr/>
        <p:txBody>
          <a:bodyPr/>
          <a:lstStyle/>
          <a:p>
            <a:fld id="{B78FD6F2-DA5A-4383-88C2-0A1D32D7323F}" type="slidenum">
              <a:rPr lang="en-US" smtClean="0"/>
              <a:t>7</a:t>
            </a:fld>
            <a:endParaRPr lang="en-US"/>
          </a:p>
        </p:txBody>
      </p:sp>
    </p:spTree>
    <p:extLst>
      <p:ext uri="{BB962C8B-B14F-4D97-AF65-F5344CB8AC3E}">
        <p14:creationId xmlns:p14="http://schemas.microsoft.com/office/powerpoint/2010/main" val="2722827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3286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6246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5220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1909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5/28/2024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5/28/2024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5/28/2024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5/28/2024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5/28/2024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5/28/2024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5/28/2024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5/28/2024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5/28/2024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5/28/2024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5/28/2024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5/28/2024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5/28/2024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5/28/2024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5891649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38441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61:1</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 Spirit of the Sovereign LORD is upon me, because the LORD has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anointed]</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me. He has commissioned me to [proclaim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good news </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to]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poor</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to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[bind up the wounds of]</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 brokenhearted, to decree the release of captives and the freeing of prisoners…</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13227" y="1469877"/>
            <a:ext cx="8917539" cy="5183025"/>
          </a:xfrm>
        </p:spPr>
        <p:txBody>
          <a:bodyPr>
            <a:normAutofit/>
          </a:bodyPr>
          <a:lstStyle/>
          <a:p>
            <a:r>
              <a:rPr lang="en-US" sz="2800" dirty="0">
                <a:effectLst>
                  <a:outerShdw blurRad="38100" dist="38100" dir="2700000" algn="tl">
                    <a:srgbClr val="000000"/>
                  </a:outerShdw>
                </a:effectLst>
              </a:rPr>
              <a:t>To such persons, God’s victory over all that is holding them in bondage is “</a:t>
            </a:r>
            <a:r>
              <a:rPr kumimoji="0" lang="en-US" sz="28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good news</a:t>
            </a:r>
            <a:r>
              <a:rPr lang="en-US" sz="2800" dirty="0">
                <a:effectLst>
                  <a:outerShdw blurRad="38100" dist="38100" dir="2700000" algn="tl">
                    <a:srgbClr val="000000"/>
                  </a:outerShdw>
                </a:effectLst>
              </a:rPr>
              <a:t>” indeed. </a:t>
            </a:r>
          </a:p>
          <a:p>
            <a:r>
              <a:rPr lang="en-US" sz="2800" dirty="0">
                <a:effectLst>
                  <a:outerShdw blurRad="38100" dist="38100" dir="2700000" algn="tl">
                    <a:srgbClr val="000000"/>
                  </a:outerShdw>
                </a:effectLst>
              </a:rPr>
              <a:t>Who are “</a:t>
            </a:r>
            <a:r>
              <a:rPr kumimoji="0" lang="en-US" sz="28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poor</a:t>
            </a:r>
            <a:r>
              <a:rPr lang="en-US" sz="2800" dirty="0">
                <a:effectLst>
                  <a:outerShdw blurRad="38100" dist="38100" dir="2700000" algn="tl">
                    <a:srgbClr val="000000"/>
                  </a:outerShdw>
                </a:effectLst>
              </a:rPr>
              <a:t>”? Those who:</a:t>
            </a:r>
          </a:p>
          <a:p>
            <a:pPr lvl="1"/>
            <a:r>
              <a:rPr lang="en-US" sz="2400" dirty="0">
                <a:effectLst>
                  <a:outerShdw blurRad="38100" dist="38100" dir="2700000" algn="tl">
                    <a:srgbClr val="000000"/>
                  </a:outerShdw>
                </a:effectLst>
              </a:rPr>
              <a:t>Are so broken by life that they have no more heart to try </a:t>
            </a:r>
          </a:p>
          <a:p>
            <a:pPr lvl="1"/>
            <a:r>
              <a:rPr lang="en-US" sz="2400" dirty="0">
                <a:effectLst>
                  <a:outerShdw blurRad="38100" dist="38100" dir="2700000" algn="tl">
                    <a:srgbClr val="000000"/>
                  </a:outerShdw>
                </a:effectLst>
              </a:rPr>
              <a:t>Are so bound up in their various addictions that liberty and release are a cruel mirage </a:t>
            </a:r>
          </a:p>
          <a:p>
            <a:pPr lvl="1"/>
            <a:r>
              <a:rPr lang="en-US" sz="2400" dirty="0">
                <a:effectLst>
                  <a:outerShdw blurRad="38100" dist="38100" dir="2700000" algn="tl">
                    <a:srgbClr val="000000"/>
                  </a:outerShdw>
                </a:effectLst>
              </a:rPr>
              <a:t>Think that they will never again experience the favor of the Lord, or see his just vengeance meted out against those who have misused them </a:t>
            </a:r>
          </a:p>
          <a:p>
            <a:pPr lvl="1"/>
            <a:r>
              <a:rPr lang="en-US" sz="2400" dirty="0">
                <a:effectLst>
                  <a:outerShdw blurRad="38100" dist="38100" dir="2700000" algn="tl">
                    <a:srgbClr val="000000"/>
                  </a:outerShdw>
                </a:effectLst>
              </a:rPr>
              <a:t>Think that their lives hold nothing more than ashes, sackcloth, and the fainting heaviness of despair </a:t>
            </a:r>
          </a:p>
          <a:p>
            <a:r>
              <a:rPr lang="en-US" sz="2800" dirty="0">
                <a:effectLst>
                  <a:outerShdw blurRad="38100" dist="38100" dir="2700000" algn="tl">
                    <a:srgbClr val="000000"/>
                  </a:outerShdw>
                </a:effectLst>
              </a:rPr>
              <a:t>These are they to whom the Servant/ Messiah shouts “</a:t>
            </a:r>
            <a:r>
              <a:rPr lang="en-US" sz="2800"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j-cs"/>
              </a:rPr>
              <a:t>Good news!</a:t>
            </a:r>
            <a:r>
              <a:rPr lang="en-US" sz="2800" dirty="0">
                <a:effectLst>
                  <a:outerShdw blurRad="38100" dist="38100" dir="2700000" algn="tl">
                    <a:srgbClr val="000000"/>
                  </a:outerShdw>
                </a:effectLst>
              </a:rPr>
              <a:t>”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The Book of Isaiah, Chapters 40–66 (The NIC on the OT) (pp. 563-565). Eerdmans.</a:t>
            </a:r>
          </a:p>
        </p:txBody>
      </p:sp>
    </p:spTree>
    <p:extLst>
      <p:ext uri="{BB962C8B-B14F-4D97-AF65-F5344CB8AC3E}">
        <p14:creationId xmlns:p14="http://schemas.microsoft.com/office/powerpoint/2010/main" val="65785962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38441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61:1</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 Spirit of the Sovereign LORD is upon me, because the LORD has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anointed]</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me. He has commissioned me to [proclaim good news to] the poor, to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[bind up the wounds of]</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 brokenhearted</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to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decree the release of captives and the freeing of prisoners</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465604"/>
            <a:ext cx="8825114" cy="5023065"/>
          </a:xfrm>
        </p:spPr>
        <p:txBody>
          <a:bodyPr>
            <a:normAutofit fontScale="85000" lnSpcReduction="20000"/>
          </a:bodyPr>
          <a:lstStyle/>
          <a:p>
            <a:r>
              <a:rPr lang="en-US" sz="3600" dirty="0">
                <a:effectLst>
                  <a:outerShdw blurRad="38100" dist="38100" dir="2700000" algn="tl">
                    <a:srgbClr val="000000"/>
                  </a:outerShdw>
                </a:effectLst>
              </a:rPr>
              <a:t>Will the Servant/Messiah simply hurl words at the poor? </a:t>
            </a:r>
          </a:p>
          <a:p>
            <a:r>
              <a:rPr lang="en-US" sz="3600" dirty="0">
                <a:effectLst>
                  <a:outerShdw blurRad="38100" dist="38100" dir="2700000" algn="tl">
                    <a:srgbClr val="000000"/>
                  </a:outerShdw>
                </a:effectLst>
              </a:rPr>
              <a:t>No, for his words will </a:t>
            </a:r>
            <a:r>
              <a:rPr lang="en-US" sz="3600" b="1" i="1" dirty="0">
                <a:effectLst>
                  <a:outerShdw blurRad="38100" dist="38100" dir="2700000" algn="tl">
                    <a:srgbClr val="000000"/>
                  </a:outerShdw>
                </a:effectLst>
              </a:rPr>
              <a:t>accomplish</a:t>
            </a:r>
            <a:r>
              <a:rPr lang="en-US" sz="3600" dirty="0">
                <a:effectLst>
                  <a:outerShdw blurRad="38100" dist="38100" dir="2700000" algn="tl">
                    <a:srgbClr val="000000"/>
                  </a:outerShdw>
                </a:effectLst>
              </a:rPr>
              <a:t> what they speak of. </a:t>
            </a:r>
          </a:p>
          <a:p>
            <a:r>
              <a:rPr lang="en-US" sz="3600" dirty="0">
                <a:effectLst>
                  <a:outerShdw blurRad="38100" dist="38100" dir="2700000" algn="tl">
                    <a:srgbClr val="000000"/>
                  </a:outerShdw>
                </a:effectLst>
              </a:rPr>
              <a:t>He will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bind up the wounds of</a:t>
            </a:r>
            <a:r>
              <a:rPr kumimoji="0" lang="en-US" sz="36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 brokenhearted</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This same verb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bind up</a:t>
            </a:r>
            <a:r>
              <a:rPr lang="en-US" sz="3600" dirty="0">
                <a:effectLst>
                  <a:outerShdw blurRad="38100" dist="38100" dir="2700000" algn="tl">
                    <a:srgbClr val="000000"/>
                  </a:outerShdw>
                </a:effectLst>
              </a:rPr>
              <a:t>”) appeared in 1:6, speaking of unbandaged, oozing wounds that were the result of sin. </a:t>
            </a:r>
          </a:p>
          <a:p>
            <a:r>
              <a:rPr lang="en-US" sz="3600" dirty="0">
                <a:effectLst>
                  <a:outerShdw blurRad="38100" dist="38100" dir="2700000" algn="tl">
                    <a:srgbClr val="000000"/>
                  </a:outerShdw>
                </a:effectLst>
              </a:rPr>
              <a:t>Furthermore, he will “</a:t>
            </a:r>
            <a:r>
              <a:rPr kumimoji="0" lang="en-US" sz="36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decree the release of captives and the freeing of prisoners</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Only a king greater than all those kings who hold his people captive can make such an announcement. </a:t>
            </a:r>
          </a:p>
          <a:p>
            <a:r>
              <a:rPr lang="en-US" sz="3600" dirty="0">
                <a:effectLst>
                  <a:outerShdw blurRad="38100" dist="38100" dir="2700000" algn="tl">
                    <a:srgbClr val="000000"/>
                  </a:outerShdw>
                </a:effectLst>
              </a:rPr>
              <a:t>This is the Messiah at work, bringing in his reign of justice and righteousness (11:3-5; cf. also 1:27).</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40–66 (The NIC on the OT) (pp. 563-565). Eerdmans.</a:t>
            </a:r>
          </a:p>
        </p:txBody>
      </p:sp>
    </p:spTree>
    <p:extLst>
      <p:ext uri="{BB962C8B-B14F-4D97-AF65-F5344CB8AC3E}">
        <p14:creationId xmlns:p14="http://schemas.microsoft.com/office/powerpoint/2010/main" val="6587741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87594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announce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year when the LORD will show his favor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day when our God will seek vengeance, to console all who mourn…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2" y="1008404"/>
            <a:ext cx="9016307" cy="5480265"/>
          </a:xfrm>
        </p:spPr>
        <p:txBody>
          <a:bodyPr>
            <a:normAutofit fontScale="77500" lnSpcReduction="20000"/>
          </a:bodyPr>
          <a:lstStyle/>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year when the LORD will show his favor</a:t>
            </a:r>
            <a:r>
              <a:rPr lang="en-US" sz="3600" dirty="0">
                <a:effectLst>
                  <a:outerShdw blurRad="38100" dist="38100" dir="2700000" algn="tl">
                    <a:srgbClr val="000000"/>
                  </a:outerShdw>
                </a:effectLst>
              </a:rPr>
              <a:t>” points to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year of jubilee</a:t>
            </a:r>
            <a:r>
              <a:rPr lang="en-US" sz="3600" dirty="0">
                <a:effectLst>
                  <a:outerShdw blurRad="38100" dist="38100" dir="2700000" algn="tl">
                    <a:srgbClr val="000000"/>
                  </a:outerShdw>
                </a:effectLst>
              </a:rPr>
              <a:t>” (Lev 25:13ff). </a:t>
            </a:r>
          </a:p>
          <a:p>
            <a:r>
              <a:rPr lang="en-US" sz="3600" dirty="0">
                <a:effectLst>
                  <a:outerShdw blurRad="38100" dist="38100" dir="2700000" algn="tl">
                    <a:srgbClr val="000000"/>
                  </a:outerShdw>
                </a:effectLst>
              </a:rPr>
              <a:t>Every fifty years horns had to be sounded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jubilee</a:t>
            </a:r>
            <a:r>
              <a:rPr lang="en-US" sz="3600" dirty="0">
                <a:effectLst>
                  <a:outerShdw blurRad="38100" dist="38100" dir="2700000" algn="tl">
                    <a:srgbClr val="000000"/>
                  </a:outerShdw>
                </a:effectLst>
              </a:rPr>
              <a:t>”, means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ram’s horn</a:t>
            </a:r>
            <a:r>
              <a:rPr lang="en-US" sz="3600" dirty="0">
                <a:effectLst>
                  <a:outerShdw blurRad="38100" dist="38100" dir="2700000" algn="tl">
                    <a:srgbClr val="000000"/>
                  </a:outerShdw>
                </a:effectLst>
              </a:rPr>
              <a:t>”).</a:t>
            </a:r>
          </a:p>
          <a:p>
            <a:r>
              <a:rPr lang="en-US" sz="3600" dirty="0">
                <a:effectLst>
                  <a:outerShdw blurRad="38100" dist="38100" dir="2700000" algn="tl">
                    <a:srgbClr val="000000"/>
                  </a:outerShdw>
                </a:effectLst>
              </a:rPr>
              <a:t>And in that year those who had defaulted on their debts and had been sold into slavery were released, and those who had lost their ancestral homes and property could go back and reclaim them (cf. Lev 25:8-28). </a:t>
            </a:r>
          </a:p>
          <a:p>
            <a:r>
              <a:rPr lang="en-US" sz="3600" dirty="0">
                <a:effectLst>
                  <a:outerShdw blurRad="38100" dist="38100" dir="2700000" algn="tl">
                    <a:srgbClr val="000000"/>
                  </a:outerShdw>
                </a:effectLst>
              </a:rPr>
              <a:t>Just as the priests by blowing the ram’s horn announced the year of freedom, so the messianic messenger declares the inauguration of a year of release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when the LORD will show his favor</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favor</a:t>
            </a:r>
            <a:r>
              <a:rPr lang="en-US" sz="3600" dirty="0">
                <a:effectLst>
                  <a:outerShdw blurRad="38100" dist="38100" dir="2700000" algn="tl">
                    <a:srgbClr val="000000"/>
                  </a:outerShdw>
                </a:effectLst>
              </a:rPr>
              <a:t>” here refers to that which was pleasing to the LORD.</a:t>
            </a:r>
          </a:p>
          <a:p>
            <a:r>
              <a:rPr lang="en-US" sz="3600" dirty="0">
                <a:effectLst>
                  <a:outerShdw blurRad="38100" dist="38100" dir="2700000" algn="tl">
                    <a:srgbClr val="000000"/>
                  </a:outerShdw>
                </a:effectLst>
              </a:rPr>
              <a:t>This same word had been applied to the LORD’s acceptance of the offerings of the nations (cf. 60:7, 10; cf. also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time of favor</a:t>
            </a:r>
            <a:r>
              <a:rPr lang="en-US" sz="3600" dirty="0">
                <a:effectLst>
                  <a:outerShdw blurRad="38100" dist="38100" dir="2700000" algn="tl">
                    <a:srgbClr val="000000"/>
                  </a:outerShdw>
                </a:effectLst>
              </a:rPr>
              <a:t>”, 49:8).</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 Study Commentary on Isaiah Volume 2: Chapters 40-66 – pp. 518–519.</a:t>
            </a:r>
          </a:p>
        </p:txBody>
      </p:sp>
    </p:spTree>
    <p:extLst>
      <p:ext uri="{BB962C8B-B14F-4D97-AF65-F5344CB8AC3E}">
        <p14:creationId xmlns:p14="http://schemas.microsoft.com/office/powerpoint/2010/main" val="399832798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87594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announce the year when the LORD will show his favor,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day when our God will seek vengeance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console all who mourn…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008404"/>
            <a:ext cx="8825114" cy="5480265"/>
          </a:xfrm>
        </p:spPr>
        <p:txBody>
          <a:bodyPr>
            <a:normAutofit fontScale="85000" lnSpcReduction="20000"/>
          </a:bodyPr>
          <a:lstStyle/>
          <a:p>
            <a:r>
              <a:rPr lang="en-US" sz="3600" dirty="0">
                <a:effectLst>
                  <a:outerShdw blurRad="38100" dist="38100" dir="2700000" algn="tl">
                    <a:srgbClr val="000000"/>
                  </a:outerShdw>
                </a:effectLst>
              </a:rPr>
              <a:t>However, there is a </a:t>
            </a:r>
            <a:r>
              <a:rPr lang="en-US" sz="3600" b="1" i="1" dirty="0">
                <a:effectLst>
                  <a:outerShdw blurRad="38100" dist="38100" dir="2700000" algn="tl">
                    <a:srgbClr val="000000"/>
                  </a:outerShdw>
                </a:effectLst>
              </a:rPr>
              <a:t>darker</a:t>
            </a:r>
            <a:r>
              <a:rPr lang="en-US" sz="3600" dirty="0">
                <a:effectLst>
                  <a:outerShdw blurRad="38100" dist="38100" dir="2700000" algn="tl">
                    <a:srgbClr val="000000"/>
                  </a:outerShdw>
                </a:effectLst>
              </a:rPr>
              <a:t> aspect to the coming of the Messiah,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day when our God will seek vengeance</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When he read this passage in the synagogue at Nazareth, Jesus stopped short before reaching this phrase because he knew it did not apply to his mission at that time. </a:t>
            </a:r>
          </a:p>
          <a:p>
            <a:r>
              <a:rPr lang="en-US" sz="3600" dirty="0">
                <a:effectLst>
                  <a:outerShdw blurRad="38100" dist="38100" dir="2700000" algn="tl">
                    <a:srgbClr val="000000"/>
                  </a:outerShdw>
                </a:effectLst>
              </a:rPr>
              <a:t>Subsequently, in the </a:t>
            </a:r>
            <a:r>
              <a:rPr lang="en-US" sz="3600" b="1" i="1" dirty="0">
                <a:effectLst>
                  <a:outerShdw blurRad="38100" dist="38100" dir="2700000" algn="tl">
                    <a:srgbClr val="000000"/>
                  </a:outerShdw>
                </a:effectLst>
              </a:rPr>
              <a:t>second</a:t>
            </a:r>
            <a:r>
              <a:rPr lang="en-US" sz="3600" dirty="0">
                <a:effectLst>
                  <a:outerShdw blurRad="38100" dist="38100" dir="2700000" algn="tl">
                    <a:srgbClr val="000000"/>
                  </a:outerShdw>
                </a:effectLst>
              </a:rPr>
              <a:t> coming of the Messiah, there </a:t>
            </a:r>
            <a:r>
              <a:rPr lang="en-US" sz="3600" b="1" i="1" dirty="0">
                <a:effectLst>
                  <a:outerShdw blurRad="38100" dist="38100" dir="2700000" algn="tl">
                    <a:srgbClr val="000000"/>
                  </a:outerShdw>
                </a:effectLst>
              </a:rPr>
              <a:t>will</a:t>
            </a:r>
            <a:r>
              <a:rPr lang="en-US" sz="3600" dirty="0">
                <a:effectLst>
                  <a:outerShdw blurRad="38100" dist="38100" dir="2700000" algn="tl">
                    <a:srgbClr val="000000"/>
                  </a:outerShdw>
                </a:effectLst>
              </a:rPr>
              <a:t> be “</a:t>
            </a:r>
            <a:r>
              <a:rPr lang="en-US" sz="37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days of vengeance</a:t>
            </a:r>
            <a:r>
              <a:rPr lang="en-US" sz="3600" dirty="0">
                <a:effectLst>
                  <a:outerShdw blurRad="38100" dist="38100" dir="2700000" algn="tl">
                    <a:srgbClr val="000000"/>
                  </a:outerShdw>
                </a:effectLst>
              </a:rPr>
              <a:t>” (Luke 21:22). </a:t>
            </a:r>
          </a:p>
          <a:p>
            <a:r>
              <a:rPr lang="en-US" sz="3600" dirty="0">
                <a:effectLst>
                  <a:outerShdw blurRad="38100" dist="38100" dir="2700000" algn="tl">
                    <a:srgbClr val="000000"/>
                  </a:outerShdw>
                </a:effectLst>
              </a:rPr>
              <a:t>But the full revelation of </a:t>
            </a:r>
            <a:r>
              <a:rPr lang="en-US" sz="3600" b="1" i="1" dirty="0">
                <a:effectLst>
                  <a:outerShdw blurRad="38100" dist="38100" dir="2700000" algn="tl">
                    <a:srgbClr val="000000"/>
                  </a:outerShdw>
                </a:effectLst>
              </a:rPr>
              <a:t>that</a:t>
            </a:r>
            <a:r>
              <a:rPr lang="en-US" sz="3600" dirty="0">
                <a:effectLst>
                  <a:outerShdw blurRad="38100" dist="38100" dir="2700000" algn="tl">
                    <a:srgbClr val="000000"/>
                  </a:outerShdw>
                </a:effectLst>
              </a:rPr>
              <a:t> aspect of the coming of the Messiah is yet future (cf. 2 Thes 1:8–10). </a:t>
            </a:r>
          </a:p>
          <a:p>
            <a:r>
              <a:rPr lang="en-US" sz="3600" dirty="0">
                <a:effectLst>
                  <a:outerShdw blurRad="38100" dist="38100" dir="2700000" algn="tl">
                    <a:srgbClr val="000000"/>
                  </a:outerShdw>
                </a:effectLst>
              </a:rPr>
              <a:t>Although Isaiah was well aware of the dual implications of divine intervention (cf. 59:17–18), the time lapse </a:t>
            </a:r>
            <a:r>
              <a:rPr lang="en-US" sz="3600" b="1" i="1" dirty="0">
                <a:effectLst>
                  <a:outerShdw blurRad="38100" dist="38100" dir="2700000" algn="tl">
                    <a:srgbClr val="000000"/>
                  </a:outerShdw>
                </a:effectLst>
              </a:rPr>
              <a:t>between</a:t>
            </a:r>
            <a:r>
              <a:rPr lang="en-US" sz="3600" dirty="0">
                <a:effectLst>
                  <a:outerShdw blurRad="38100" dist="38100" dir="2700000" algn="tl">
                    <a:srgbClr val="000000"/>
                  </a:outerShdw>
                </a:effectLst>
              </a:rPr>
              <a:t> the two was not revealed in the Old Testament.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 Study Commentary on Isaiah Volume 2: Chapters 40-66 – pp. 518–519.</a:t>
            </a:r>
          </a:p>
        </p:txBody>
      </p:sp>
    </p:spTree>
    <p:extLst>
      <p:ext uri="{BB962C8B-B14F-4D97-AF65-F5344CB8AC3E}">
        <p14:creationId xmlns:p14="http://schemas.microsoft.com/office/powerpoint/2010/main" val="12895304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87594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announce the year when the LORD will show his favor, the day when our God will seek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vengeance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 console all who mourn</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034040"/>
            <a:ext cx="8825114" cy="5454627"/>
          </a:xfrm>
        </p:spPr>
        <p:txBody>
          <a:bodyPr>
            <a:normAutofit fontScale="92500" lnSpcReduction="20000"/>
          </a:bodyPr>
          <a:lstStyle/>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console all who mourn</a:t>
            </a:r>
            <a:r>
              <a:rPr lang="en-US" sz="3600" dirty="0">
                <a:effectLst>
                  <a:outerShdw blurRad="38100" dist="38100" dir="2700000" algn="tl">
                    <a:srgbClr val="000000"/>
                  </a:outerShdw>
                </a:effectLst>
              </a:rPr>
              <a:t>” picks up on the grand theme of the second part of Isaiah’s prophecy (the Hebrew word translated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console</a:t>
            </a:r>
            <a:r>
              <a:rPr lang="en-US" sz="3600" dirty="0">
                <a:effectLst>
                  <a:outerShdw blurRad="38100" dist="38100" dir="2700000" algn="tl">
                    <a:srgbClr val="000000"/>
                  </a:outerShdw>
                </a:effectLst>
              </a:rPr>
              <a:t>” is the same word that is translated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comfort</a:t>
            </a:r>
            <a:r>
              <a:rPr lang="en-US" sz="3600" dirty="0">
                <a:effectLst>
                  <a:outerShdw blurRad="38100" dist="38100" dir="2700000" algn="tl">
                    <a:srgbClr val="000000"/>
                  </a:outerShdw>
                </a:effectLst>
              </a:rPr>
              <a:t>” in 40:1). </a:t>
            </a:r>
          </a:p>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console</a:t>
            </a:r>
            <a:r>
              <a:rPr lang="en-US" sz="3600" dirty="0">
                <a:effectLst>
                  <a:outerShdw blurRad="38100" dist="38100" dir="2700000" algn="tl">
                    <a:srgbClr val="000000"/>
                  </a:outerShdw>
                </a:effectLst>
              </a:rPr>
              <a:t>” (</a:t>
            </a:r>
            <a:r>
              <a:rPr lang="en-US" sz="3600" i="1" dirty="0" err="1">
                <a:effectLst>
                  <a:outerShdw blurRad="38100" dist="38100" dir="2700000" algn="tl">
                    <a:srgbClr val="000000"/>
                  </a:outerShdw>
                </a:effectLst>
              </a:rPr>
              <a:t>nāḥam</a:t>
            </a:r>
            <a:r>
              <a:rPr lang="en-US" sz="3600" dirty="0">
                <a:effectLst>
                  <a:outerShdw blurRad="38100" dist="38100" dir="2700000" algn="tl">
                    <a:srgbClr val="000000"/>
                  </a:outerShdw>
                </a:effectLst>
              </a:rPr>
              <a:t>) involves a wordplay on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vengeance</a:t>
            </a:r>
            <a:r>
              <a:rPr lang="en-US" sz="3600" dirty="0">
                <a:effectLst>
                  <a:outerShdw blurRad="38100" dist="38100" dir="2700000" algn="tl">
                    <a:srgbClr val="000000"/>
                  </a:outerShdw>
                </a:effectLst>
              </a:rPr>
              <a:t>” (</a:t>
            </a:r>
            <a:r>
              <a:rPr lang="en-US" sz="3600" i="1" dirty="0" err="1">
                <a:effectLst>
                  <a:outerShdw blurRad="38100" dist="38100" dir="2700000" algn="tl">
                    <a:srgbClr val="000000"/>
                  </a:outerShdw>
                </a:effectLst>
              </a:rPr>
              <a:t>nāqam</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mourn</a:t>
            </a:r>
            <a:r>
              <a:rPr lang="en-US" sz="3600" dirty="0">
                <a:effectLst>
                  <a:outerShdw blurRad="38100" dist="38100" dir="2700000" algn="tl">
                    <a:srgbClr val="000000"/>
                  </a:outerShdw>
                </a:effectLst>
              </a:rPr>
              <a:t>” relates not only to sorrow over the misery and suffering that exist in this world, but to personal grief over the fact that sin has distorted the relationship that we should enjoy with God (cf. 57:18; 60:20). </a:t>
            </a:r>
          </a:p>
          <a:p>
            <a:r>
              <a:rPr lang="en-US" sz="3600" dirty="0">
                <a:effectLst>
                  <a:outerShdw blurRad="38100" dist="38100" dir="2700000" algn="tl">
                    <a:srgbClr val="000000"/>
                  </a:outerShdw>
                </a:effectLst>
              </a:rPr>
              <a:t>For those who mourn in this way, the ministry of the Messiah will bring an end to their sorrow.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 Study Commentary on Isaiah Volume 2: Chapters 40-66 – pp. 518–519.</a:t>
            </a:r>
          </a:p>
        </p:txBody>
      </p:sp>
    </p:spTree>
    <p:extLst>
      <p:ext uri="{BB962C8B-B14F-4D97-AF65-F5344CB8AC3E}">
        <p14:creationId xmlns:p14="http://schemas.microsoft.com/office/powerpoint/2010/main" val="21401526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20068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61:3a</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strengthen those who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mourn in Zion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by giving them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 turban, instead of ashes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oil symbolizing joy, instead of mourning, a garment symbolizing praise, instead of discouragement.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341690"/>
            <a:ext cx="8825114" cy="5146977"/>
          </a:xfrm>
        </p:spPr>
        <p:txBody>
          <a:bodyPr>
            <a:normAutofit fontScale="92500" lnSpcReduction="10000"/>
          </a:bodyPr>
          <a:lstStyle/>
          <a:p>
            <a:r>
              <a:rPr lang="en-US" sz="3600" dirty="0">
                <a:effectLst>
                  <a:outerShdw blurRad="38100" dist="38100" dir="2700000" algn="tl">
                    <a:srgbClr val="000000"/>
                  </a:outerShdw>
                </a:effectLst>
              </a:rPr>
              <a:t>Messiah asserts that his mission includes most welcome relief for those who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mourn in Zion</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The wholesome mourning over sins is what is being talked about here. </a:t>
            </a:r>
          </a:p>
          <a:p>
            <a:r>
              <a:rPr lang="en-US" sz="3600" dirty="0">
                <a:effectLst>
                  <a:outerShdw blurRad="38100" dist="38100" dir="2700000" algn="tl">
                    <a:srgbClr val="000000"/>
                  </a:outerShdw>
                </a:effectLst>
              </a:rPr>
              <a:t>Not only is the cause for grief overcome, but a positive ground for joy is offered – here it speaks of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turban, instead of ashes</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In place of a mourner seated on an ash-heap, strewing ashes on his head, there is the figure of a man arranging a gaily-colored turban as his headdress for a festive occasion.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Leupold, H. C. – Exposition of Isaiah, Volume 2 (pp. 322–323)</a:t>
            </a:r>
          </a:p>
        </p:txBody>
      </p:sp>
    </p:spTree>
    <p:extLst>
      <p:ext uri="{BB962C8B-B14F-4D97-AF65-F5344CB8AC3E}">
        <p14:creationId xmlns:p14="http://schemas.microsoft.com/office/powerpoint/2010/main" val="10918727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20068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61:3a</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strengthen those who mourn in Zion by giving them a turban, instead of ashes,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oil symbolizing joy, instead of mourning, a garment symbolizing praise, instead of discouragement</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341690"/>
            <a:ext cx="8825114" cy="5146977"/>
          </a:xfrm>
        </p:spPr>
        <p:txBody>
          <a:bodyPr>
            <a:normAutofit fontScale="92500" lnSpcReduction="20000"/>
          </a:bodyPr>
          <a:lstStyle/>
          <a:p>
            <a:r>
              <a:rPr lang="en-US" dirty="0">
                <a:effectLst>
                  <a:outerShdw blurRad="38100" dist="38100" dir="2700000" algn="tl">
                    <a:srgbClr val="000000"/>
                  </a:outerShdw>
                </a:effectLst>
              </a:rPr>
              <a:t>Furthermore,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instead of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mourning</a:t>
            </a:r>
            <a:r>
              <a:rPr lang="en-US" dirty="0">
                <a:effectLst>
                  <a:outerShdw blurRad="38100" dist="38100" dir="2700000" algn="tl">
                    <a:srgbClr val="000000"/>
                  </a:outerShdw>
                </a:effectLst>
              </a:rPr>
              <a:t>”, they are given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oil symbolizing joy</a:t>
            </a:r>
            <a:r>
              <a:rPr lang="en-US" dirty="0">
                <a:effectLst>
                  <a:outerShdw blurRad="38100" dist="38100" dir="2700000" algn="tl">
                    <a:srgbClr val="000000"/>
                  </a:outerShdw>
                </a:effectLst>
              </a:rPr>
              <a:t>” i.e., a precious and fragrant perfume to cover themselves with. </a:t>
            </a:r>
          </a:p>
          <a:p>
            <a:r>
              <a:rPr lang="en-US" dirty="0">
                <a:effectLst>
                  <a:outerShdw blurRad="38100" dist="38100" dir="2700000" algn="tl">
                    <a:srgbClr val="000000"/>
                  </a:outerShdw>
                </a:effectLst>
              </a:rPr>
              <a:t>The same thought is expressed by the next figure which the speaker mentions: there is to be given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garment symbolizing praise, instead of discouragement</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This illustration grows out of the fact that a man may, so to speak, wrap himself in his moods, like the mood of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discouragement</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Instead, grace is given to him to instead be completely enshrouded in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praise</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favors bestowed by the Messiah make the man so joyful that his mouth overflows with vocal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praise</a:t>
            </a:r>
            <a:r>
              <a:rPr lang="en-US"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Leupold, H. C. – Exposition of Isaiah, Volume 2 (pp. 322–323)</a:t>
            </a:r>
          </a:p>
        </p:txBody>
      </p:sp>
    </p:spTree>
    <p:extLst>
      <p:ext uri="{BB962C8B-B14F-4D97-AF65-F5344CB8AC3E}">
        <p14:creationId xmlns:p14="http://schemas.microsoft.com/office/powerpoint/2010/main" val="38152006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6338"/>
          </a:xfrm>
        </p:spPr>
        <p:txBody>
          <a:bodyPr>
            <a:noAutofit/>
          </a:bodyPr>
          <a:lstStyle/>
          <a:p>
            <a:pPr marL="458788" indent="-458788"/>
            <a:r>
              <a:rPr lang="en-US" sz="4000" dirty="0">
                <a:effectLst>
                  <a:outerShdw blurRad="38100" dist="38100" dir="2700000" algn="tl">
                    <a:srgbClr val="000000"/>
                  </a:outerShdw>
                </a:effectLst>
              </a:rPr>
              <a:t>The People of the Messiah (61:3b–7)</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731520"/>
            <a:ext cx="8441574" cy="6093231"/>
          </a:xfrm>
        </p:spPr>
        <p:txBody>
          <a:bodyPr>
            <a:normAutofit fontScale="92500" lnSpcReduction="20000"/>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61:3b</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will be called oaks of righteousness, trees planted by the LORD to reveal his splendor.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will rebuild the perpetual ruins and restore the places that were desolate; they will reestablish the ruined cities, the places that have been desolate since ancient times.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“Foreigners will take care of your sheep; foreigners will work in your fields and vineyards.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will be called, ‘the LORD’s priests, servants of our God.’ You will enjoy the wealth of nations and boast about the riches you receive from them.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Instead of shame, you will get a double portion; instead of humiliation, they will rejoice over the land they receive. Yes, they will possess a double portion in their land and experience lasting joy. </a:t>
            </a:r>
          </a:p>
        </p:txBody>
      </p:sp>
    </p:spTree>
    <p:extLst>
      <p:ext uri="{BB962C8B-B14F-4D97-AF65-F5344CB8AC3E}">
        <p14:creationId xmlns:p14="http://schemas.microsoft.com/office/powerpoint/2010/main" val="4725019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The People of the Messiah (61:3b–7)</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726394"/>
            <a:ext cx="8965276" cy="5695770"/>
          </a:xfrm>
        </p:spPr>
        <p:txBody>
          <a:bodyPr>
            <a:normAutofit fontScale="92500" lnSpcReduction="20000"/>
          </a:bodyPr>
          <a:lstStyle/>
          <a:p>
            <a:r>
              <a:rPr lang="en-US" sz="4000" dirty="0">
                <a:effectLst>
                  <a:outerShdw blurRad="38100" dist="38100" dir="2700000" algn="tl">
                    <a:srgbClr val="000000"/>
                  </a:outerShdw>
                </a:effectLst>
              </a:rPr>
              <a:t>In this section, the results of the Messiah’s work are detailed, beginning with God’s people becoming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oaks of righteousness</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This is the opposite of what was said of them in 1:27-31, where they were an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oak with fading leaves</a:t>
            </a:r>
            <a:r>
              <a:rPr lang="en-US" sz="4000" dirty="0">
                <a:effectLst>
                  <a:outerShdw blurRad="38100" dist="38100" dir="2700000" algn="tl">
                    <a:srgbClr val="000000"/>
                  </a:outerShdw>
                </a:effectLst>
              </a:rPr>
              <a:t>” because of the unrighteousness and injustice practiced among them (1:21). </a:t>
            </a:r>
          </a:p>
          <a:p>
            <a:r>
              <a:rPr lang="en-US" sz="4000" dirty="0">
                <a:effectLst>
                  <a:outerShdw blurRad="38100" dist="38100" dir="2700000" algn="tl">
                    <a:srgbClr val="000000"/>
                  </a:outerShdw>
                </a:effectLst>
              </a:rPr>
              <a:t>But even there God promised that Jerusalem would one day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be called the City of Righteousness, the Faithful City</a:t>
            </a:r>
            <a:r>
              <a:rPr lang="en-US" sz="4000" dirty="0">
                <a:effectLst>
                  <a:outerShdw blurRad="38100" dist="38100" dir="2700000" algn="tl">
                    <a:srgbClr val="000000"/>
                  </a:outerShdw>
                </a:effectLst>
              </a:rPr>
              <a:t>” (1:26). </a:t>
            </a:r>
          </a:p>
          <a:p>
            <a:r>
              <a:rPr lang="en-US" sz="4000" dirty="0">
                <a:effectLst>
                  <a:outerShdw blurRad="38100" dist="38100" dir="2700000" algn="tl">
                    <a:srgbClr val="000000"/>
                  </a:outerShdw>
                </a:effectLst>
              </a:rPr>
              <a:t>Now he reveals the means by which that will become a reality.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20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650-651)</a:t>
            </a:r>
          </a:p>
        </p:txBody>
      </p:sp>
    </p:spTree>
    <p:extLst>
      <p:ext uri="{BB962C8B-B14F-4D97-AF65-F5344CB8AC3E}">
        <p14:creationId xmlns:p14="http://schemas.microsoft.com/office/powerpoint/2010/main" val="33592710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The People of the Messiah (61:3b–7)</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726394"/>
            <a:ext cx="8965276" cy="5695770"/>
          </a:xfrm>
        </p:spPr>
        <p:txBody>
          <a:bodyPr>
            <a:normAutofit fontScale="85000" lnSpcReduction="20000"/>
          </a:bodyPr>
          <a:lstStyle/>
          <a:p>
            <a:r>
              <a:rPr lang="en-US" sz="4000" dirty="0">
                <a:effectLst>
                  <a:outerShdw blurRad="38100" dist="38100" dir="2700000" algn="tl">
                    <a:srgbClr val="000000"/>
                  </a:outerShdw>
                </a:effectLst>
              </a:rPr>
              <a:t>The Servant/ Messiah’s work will not only </a:t>
            </a:r>
            <a:r>
              <a:rPr lang="en-US" sz="4000" b="1" i="1" dirty="0">
                <a:effectLst>
                  <a:outerShdw blurRad="38100" dist="38100" dir="2700000" algn="tl">
                    <a:srgbClr val="000000"/>
                  </a:outerShdw>
                </a:effectLst>
              </a:rPr>
              <a:t>deliver</a:t>
            </a:r>
            <a:r>
              <a:rPr lang="en-US" sz="4000" dirty="0">
                <a:effectLst>
                  <a:outerShdw blurRad="38100" dist="38100" dir="2700000" algn="tl">
                    <a:srgbClr val="000000"/>
                  </a:outerShdw>
                </a:effectLst>
              </a:rPr>
              <a:t> but also </a:t>
            </a:r>
            <a:r>
              <a:rPr lang="en-US" sz="4000" b="1" i="1" dirty="0">
                <a:effectLst>
                  <a:outerShdw blurRad="38100" dist="38100" dir="2700000" algn="tl">
                    <a:srgbClr val="000000"/>
                  </a:outerShdw>
                </a:effectLst>
              </a:rPr>
              <a:t>transform</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That deliverance and transformation is expressed in the language of rebuilding in 61:4 and in the language of freedom in 61:5. </a:t>
            </a:r>
          </a:p>
          <a:p>
            <a:r>
              <a:rPr lang="en-US" sz="4000" dirty="0">
                <a:effectLst>
                  <a:outerShdw blurRad="38100" dist="38100" dir="2700000" algn="tl">
                    <a:srgbClr val="000000"/>
                  </a:outerShdw>
                </a:effectLst>
              </a:rPr>
              <a:t>The nations will make it possible (61:5-6) for the people of Israel to fulfill their ancient calling, to be a royal priesthood (Ex 19:6), serving God in the beauty of holiness. </a:t>
            </a:r>
          </a:p>
          <a:p>
            <a:r>
              <a:rPr lang="en-US" sz="4000" dirty="0">
                <a:effectLst>
                  <a:outerShdw blurRad="38100" dist="38100" dir="2700000" algn="tl">
                    <a:srgbClr val="000000"/>
                  </a:outerShdw>
                </a:effectLst>
              </a:rPr>
              <a:t>They will move from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shame</a:t>
            </a:r>
            <a:r>
              <a:rPr lang="en-US" sz="4000" dirty="0">
                <a:effectLst>
                  <a:outerShdw blurRad="38100" dist="38100" dir="2700000" algn="tl">
                    <a:srgbClr val="000000"/>
                  </a:outerShdw>
                </a:effectLst>
              </a:rPr>
              <a:t>” and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humiliation</a:t>
            </a:r>
            <a:r>
              <a:rPr lang="en-US" sz="4000" dirty="0">
                <a:effectLst>
                  <a:outerShdw blurRad="38100" dist="38100" dir="2700000" algn="tl">
                    <a:srgbClr val="000000"/>
                  </a:outerShdw>
                </a:effectLst>
              </a:rPr>
              <a:t>” to the inheritance of a firstborn son – a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double portion</a:t>
            </a:r>
            <a:r>
              <a:rPr lang="en-US" sz="4000" dirty="0">
                <a:effectLst>
                  <a:outerShdw blurRad="38100" dist="38100" dir="2700000" algn="tl">
                    <a:srgbClr val="000000"/>
                  </a:outerShdw>
                </a:effectLst>
              </a:rPr>
              <a:t>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in their [heavenly] land</a:t>
            </a:r>
            <a:r>
              <a:rPr lang="en-US" sz="4000" dirty="0">
                <a:effectLst>
                  <a:outerShdw blurRad="38100" dist="38100" dir="2700000" algn="tl">
                    <a:srgbClr val="000000"/>
                  </a:outerShdw>
                </a:effectLst>
              </a:rPr>
              <a:t>” in which they will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experience lasting joy</a:t>
            </a:r>
            <a:r>
              <a:rPr lang="en-US" sz="4000" dirty="0">
                <a:effectLst>
                  <a:outerShdw blurRad="38100" dist="38100" dir="2700000" algn="tl">
                    <a:srgbClr val="000000"/>
                  </a:outerShdw>
                </a:effectLst>
              </a:rPr>
              <a:t>” (Isaiah 61:7).</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20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650-651)</a:t>
            </a:r>
          </a:p>
        </p:txBody>
      </p:sp>
    </p:spTree>
    <p:extLst>
      <p:ext uri="{BB962C8B-B14F-4D97-AF65-F5344CB8AC3E}">
        <p14:creationId xmlns:p14="http://schemas.microsoft.com/office/powerpoint/2010/main" val="36307021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74218"/>
          </a:xfrm>
        </p:spPr>
        <p:txBody>
          <a:bodyPr>
            <a:noAutofit/>
          </a:bodyPr>
          <a:lstStyle/>
          <a:p>
            <a:r>
              <a:rPr lang="en-US" sz="3600" dirty="0">
                <a:effectLst>
                  <a:outerShdw blurRad="38100" dist="38100" dir="2700000" algn="tl">
                    <a:srgbClr val="000000"/>
                  </a:outerShdw>
                </a:effectLst>
              </a:rPr>
              <a:t>The LORD Will Rejuvenate His People (61:1-11)</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7818" y="1106680"/>
            <a:ext cx="8965276" cy="5520584"/>
          </a:xfrm>
        </p:spPr>
        <p:txBody>
          <a:bodyPr>
            <a:normAutofit fontScale="70000" lnSpcReduction="20000"/>
          </a:bodyPr>
          <a:lstStyle/>
          <a:p>
            <a:r>
              <a:rPr lang="en-US" sz="4000" dirty="0">
                <a:effectLst>
                  <a:outerShdw blurRad="38100" dist="38100" dir="2700000" algn="tl">
                    <a:srgbClr val="000000"/>
                  </a:outerShdw>
                </a:effectLst>
              </a:rPr>
              <a:t>Today we will be looking at Isaiah chapter 61.</a:t>
            </a:r>
          </a:p>
          <a:p>
            <a:r>
              <a:rPr lang="en-US" sz="4000" dirty="0">
                <a:effectLst>
                  <a:outerShdw blurRad="38100" dist="38100" dir="2700000" algn="tl">
                    <a:srgbClr val="000000"/>
                  </a:outerShdw>
                </a:effectLst>
              </a:rPr>
              <a:t>As we examined chapter </a:t>
            </a:r>
            <a:r>
              <a:rPr lang="en-US" sz="4000" b="1" i="1" dirty="0">
                <a:effectLst>
                  <a:outerShdw blurRad="38100" dist="38100" dir="2700000" algn="tl">
                    <a:srgbClr val="000000"/>
                  </a:outerShdw>
                </a:effectLst>
              </a:rPr>
              <a:t>60</a:t>
            </a:r>
            <a:r>
              <a:rPr lang="en-US" sz="4000" dirty="0">
                <a:effectLst>
                  <a:outerShdw blurRad="38100" dist="38100" dir="2700000" algn="tl">
                    <a:srgbClr val="000000"/>
                  </a:outerShdw>
                </a:effectLst>
              </a:rPr>
              <a:t> during the last two weeks, we saw “The Future Glory of Zion” with a heavy emphasis on the glories of the Messianic age. </a:t>
            </a:r>
          </a:p>
          <a:p>
            <a:r>
              <a:rPr lang="en-US" sz="4000" dirty="0">
                <a:effectLst>
                  <a:outerShdw blurRad="38100" dist="38100" dir="2700000" algn="tl">
                    <a:srgbClr val="000000"/>
                  </a:outerShdw>
                </a:effectLst>
              </a:rPr>
              <a:t>But chapter 60 left one thought completely out of the picture – the Great Messianic King himself. </a:t>
            </a:r>
          </a:p>
          <a:p>
            <a:r>
              <a:rPr lang="en-US" sz="4000" dirty="0">
                <a:effectLst>
                  <a:outerShdw blurRad="38100" dist="38100" dir="2700000" algn="tl">
                    <a:srgbClr val="000000"/>
                  </a:outerShdw>
                </a:effectLst>
              </a:rPr>
              <a:t>Chapter 61 brings Him on the scene. </a:t>
            </a:r>
          </a:p>
          <a:p>
            <a:r>
              <a:rPr lang="en-US" sz="4000" dirty="0">
                <a:effectLst>
                  <a:outerShdw blurRad="38100" dist="38100" dir="2700000" algn="tl">
                    <a:srgbClr val="000000"/>
                  </a:outerShdw>
                </a:effectLst>
              </a:rPr>
              <a:t>He introduces himself and his work in the monologue with which this chapter opens.</a:t>
            </a:r>
          </a:p>
          <a:p>
            <a:r>
              <a:rPr lang="en-US" sz="4000" dirty="0">
                <a:effectLst>
                  <a:outerShdw blurRad="38100" dist="38100" dir="2700000" algn="tl">
                    <a:srgbClr val="000000"/>
                  </a:outerShdw>
                </a:effectLst>
              </a:rPr>
              <a:t>It has long been a matter of controversy among Bible scholars whether the speaker at the beginning of chapter 61 is: </a:t>
            </a:r>
          </a:p>
          <a:p>
            <a:pPr lvl="1"/>
            <a:r>
              <a:rPr lang="en-US" sz="3600" dirty="0">
                <a:effectLst>
                  <a:outerShdw blurRad="38100" dist="38100" dir="2700000" algn="tl">
                    <a:srgbClr val="000000"/>
                  </a:outerShdw>
                </a:effectLst>
              </a:rPr>
              <a:t>The prophet Isaiah (the liberals would say it was written by “Deutero-Isaiah”, or perhaps by “Trito-Isaiah”) </a:t>
            </a:r>
          </a:p>
          <a:p>
            <a:pPr lvl="1"/>
            <a:r>
              <a:rPr lang="en-US" sz="3600" dirty="0">
                <a:effectLst>
                  <a:outerShdw blurRad="38100" dist="38100" dir="2700000" algn="tl">
                    <a:srgbClr val="000000"/>
                  </a:outerShdw>
                </a:effectLst>
              </a:rPr>
              <a:t>The Messiah himself</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Leupold, H. C. – Exposition of Isaiah, Volume 2 (pp. 318–319)</a:t>
            </a:r>
          </a:p>
        </p:txBody>
      </p:sp>
    </p:spTree>
    <p:extLst>
      <p:ext uri="{BB962C8B-B14F-4D97-AF65-F5344CB8AC3E}">
        <p14:creationId xmlns:p14="http://schemas.microsoft.com/office/powerpoint/2010/main" val="234984843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6338"/>
          </a:xfrm>
        </p:spPr>
        <p:txBody>
          <a:bodyPr>
            <a:noAutofit/>
          </a:bodyPr>
          <a:lstStyle/>
          <a:p>
            <a:pPr marL="458788" indent="-458788"/>
            <a:r>
              <a:rPr lang="en-US" sz="4000" dirty="0">
                <a:effectLst>
                  <a:outerShdw blurRad="38100" dist="38100" dir="2700000" algn="tl">
                    <a:srgbClr val="000000"/>
                  </a:outerShdw>
                </a:effectLst>
              </a:rPr>
              <a:t>The LORD's Confirmation (61:8–9)</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731520"/>
            <a:ext cx="8441574" cy="6093231"/>
          </a:xfrm>
        </p:spPr>
        <p:txBody>
          <a:bodyPr>
            <a:normAutofit/>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I, the LORD, love justice and hate robbery and sin. I will repay them because of my faithfulness; I will make a permanent covenant with them.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9</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Their descendants will be known among the nations, their offspring among the peoples. All who see them will recognize that the LORD has blessed them.”</a:t>
            </a:r>
          </a:p>
        </p:txBody>
      </p:sp>
    </p:spTree>
    <p:extLst>
      <p:ext uri="{BB962C8B-B14F-4D97-AF65-F5344CB8AC3E}">
        <p14:creationId xmlns:p14="http://schemas.microsoft.com/office/powerpoint/2010/main" val="414445198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The LORD's Confirmation (61:8–9)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726394"/>
            <a:ext cx="8965276" cy="5695770"/>
          </a:xfrm>
        </p:spPr>
        <p:txBody>
          <a:bodyPr>
            <a:normAutofit fontScale="77500" lnSpcReduction="20000"/>
          </a:bodyPr>
          <a:lstStyle/>
          <a:p>
            <a:r>
              <a:rPr lang="en-US" sz="4000" dirty="0">
                <a:effectLst>
                  <a:outerShdw blurRad="38100" dist="38100" dir="2700000" algn="tl">
                    <a:srgbClr val="000000"/>
                  </a:outerShdw>
                </a:effectLst>
              </a:rPr>
              <a:t>In this section we see the LORD </a:t>
            </a:r>
            <a:r>
              <a:rPr lang="en-US" sz="4000" b="1" i="1" dirty="0">
                <a:effectLst>
                  <a:outerShdw blurRad="38100" dist="38100" dir="2700000" algn="tl">
                    <a:srgbClr val="000000"/>
                  </a:outerShdw>
                </a:effectLst>
              </a:rPr>
              <a:t>himself</a:t>
            </a:r>
            <a:r>
              <a:rPr lang="en-US" sz="4000" dirty="0">
                <a:effectLst>
                  <a:outerShdw blurRad="38100" dist="38100" dir="2700000" algn="tl">
                    <a:srgbClr val="000000"/>
                  </a:outerShdw>
                </a:effectLst>
              </a:rPr>
              <a:t> speaking.</a:t>
            </a:r>
          </a:p>
          <a:p>
            <a:r>
              <a:rPr lang="en-US" sz="4000" dirty="0">
                <a:effectLst>
                  <a:outerShdw blurRad="38100" dist="38100" dir="2700000" algn="tl">
                    <a:srgbClr val="000000"/>
                  </a:outerShdw>
                </a:effectLst>
              </a:rPr>
              <a:t>What the LORD has to say here once again underscores the central point in this final section of the book. </a:t>
            </a:r>
          </a:p>
          <a:p>
            <a:r>
              <a:rPr lang="en-US" sz="4000" dirty="0">
                <a:effectLst>
                  <a:outerShdw blurRad="38100" dist="38100" dir="2700000" algn="tl">
                    <a:srgbClr val="000000"/>
                  </a:outerShdw>
                </a:effectLst>
              </a:rPr>
              <a:t>Why will the people of God enjoy the inheritance of the firstborn son? Because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a:t>
            </a:r>
            <a:r>
              <a:rPr lang="en-US" sz="4000" dirty="0">
                <a:effectLst>
                  <a:outerShdw blurRad="38100" dist="38100" dir="2700000" algn="tl">
                    <a:srgbClr val="000000"/>
                  </a:outerShdw>
                </a:effectLst>
              </a:rPr>
              <a:t>”)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the LORD, love justice </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What is the logic here? </a:t>
            </a:r>
          </a:p>
          <a:p>
            <a:r>
              <a:rPr lang="en-US" sz="4000" dirty="0">
                <a:effectLst>
                  <a:outerShdw blurRad="38100" dist="38100" dir="2700000" algn="tl">
                    <a:srgbClr val="000000"/>
                  </a:outerShdw>
                </a:effectLst>
              </a:rPr>
              <a:t>God loves justice and hates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robbery and sin</a:t>
            </a:r>
            <a:r>
              <a:rPr lang="en-US" sz="4000" dirty="0">
                <a:effectLst>
                  <a:outerShdw blurRad="38100" dist="38100" dir="2700000" algn="tl">
                    <a:srgbClr val="000000"/>
                  </a:outerShdw>
                </a:effectLst>
              </a:rPr>
              <a:t>” in his people.</a:t>
            </a:r>
          </a:p>
          <a:p>
            <a:r>
              <a:rPr lang="en-US" sz="4000" dirty="0">
                <a:effectLst>
                  <a:outerShdw blurRad="38100" dist="38100" dir="2700000" algn="tl">
                    <a:srgbClr val="000000"/>
                  </a:outerShdw>
                </a:effectLst>
              </a:rPr>
              <a:t>Therefore one of the effects of the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permanent covenant </a:t>
            </a:r>
            <a:r>
              <a:rPr lang="en-US" sz="4000" dirty="0">
                <a:effectLst>
                  <a:outerShdw blurRad="38100" dist="38100" dir="2700000" algn="tl">
                    <a:srgbClr val="000000"/>
                  </a:outerShdw>
                </a:effectLst>
              </a:rPr>
              <a:t>” (i.e., the New Covenant) that he will make with them is that they will be able to live the life of God’s true children. </a:t>
            </a:r>
          </a:p>
          <a:p>
            <a:r>
              <a:rPr lang="en-US" sz="4000" dirty="0">
                <a:effectLst>
                  <a:outerShdw blurRad="38100" dist="38100" dir="2700000" algn="tl">
                    <a:srgbClr val="000000"/>
                  </a:outerShdw>
                </a:effectLst>
              </a:rPr>
              <a:t>“</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All who see them</a:t>
            </a:r>
            <a:r>
              <a:rPr lang="en-US" sz="4000" dirty="0">
                <a:effectLst>
                  <a:outerShdw blurRad="38100" dist="38100" dir="2700000" algn="tl">
                    <a:srgbClr val="000000"/>
                  </a:outerShdw>
                </a:effectLst>
              </a:rPr>
              <a:t>” (61:9) will recognize this fact.</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20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650-651)</a:t>
            </a:r>
          </a:p>
        </p:txBody>
      </p:sp>
    </p:spTree>
    <p:extLst>
      <p:ext uri="{BB962C8B-B14F-4D97-AF65-F5344CB8AC3E}">
        <p14:creationId xmlns:p14="http://schemas.microsoft.com/office/powerpoint/2010/main" val="320158139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6338"/>
          </a:xfrm>
        </p:spPr>
        <p:txBody>
          <a:bodyPr>
            <a:noAutofit/>
          </a:bodyPr>
          <a:lstStyle/>
          <a:p>
            <a:pPr marL="458788" indent="-458788"/>
            <a:r>
              <a:rPr lang="en-US" sz="4000" dirty="0">
                <a:effectLst>
                  <a:outerShdw blurRad="38100" dist="38100" dir="2700000" algn="tl">
                    <a:srgbClr val="000000"/>
                  </a:outerShdw>
                </a:effectLst>
              </a:rPr>
              <a:t>Praise for Salvation (61:10–11)</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731520"/>
            <a:ext cx="8441574" cy="6093231"/>
          </a:xfrm>
        </p:spPr>
        <p:txBody>
          <a:bodyPr>
            <a:normAutofit lnSpcReduction="10000"/>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61:10</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greatly rejoice in the LORD; I will be overjoyed because of my God. For he clothes me in garments of deliverance; he puts on me a robe symbolizing [righteousness]. I look like a bridegroom when he wears a turban as a priest would; I look like a bride when she puts on her jewelry.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just as the ground produces its crops and a garden yields its produce, so the Sovereign LORD will cause [righteousness] to grow and give his people reason to praise him in the sight of all the nations. </a:t>
            </a:r>
          </a:p>
        </p:txBody>
      </p:sp>
    </p:spTree>
    <p:extLst>
      <p:ext uri="{BB962C8B-B14F-4D97-AF65-F5344CB8AC3E}">
        <p14:creationId xmlns:p14="http://schemas.microsoft.com/office/powerpoint/2010/main" val="14651237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Praise for Salvation (61:10–11)</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fontScale="92500" lnSpcReduction="10000"/>
          </a:bodyPr>
          <a:lstStyle/>
          <a:p>
            <a:r>
              <a:rPr lang="en-US" sz="4800" dirty="0">
                <a:effectLst>
                  <a:outerShdw blurRad="38100" dist="38100" dir="2700000" algn="tl">
                    <a:srgbClr val="000000"/>
                  </a:outerShdw>
                </a:effectLst>
              </a:rPr>
              <a:t>As has happened before when the work of the Servant/ Messiah is presented, the response is praise on the part of the people. </a:t>
            </a:r>
          </a:p>
          <a:p>
            <a:r>
              <a:rPr lang="en-US" sz="4800" dirty="0">
                <a:effectLst>
                  <a:outerShdw blurRad="38100" dist="38100" dir="2700000" algn="tl">
                    <a:srgbClr val="000000"/>
                  </a:outerShdw>
                </a:effectLst>
              </a:rPr>
              <a:t>Israel sees herself as a bride whom the Groom has dressed in beautiful wedding garments. </a:t>
            </a:r>
          </a:p>
          <a:p>
            <a:r>
              <a:rPr lang="en-US" sz="4800" dirty="0">
                <a:effectLst>
                  <a:outerShdw blurRad="38100" dist="38100" dir="2700000" algn="tl">
                    <a:srgbClr val="000000"/>
                  </a:outerShdw>
                </a:effectLst>
              </a:rPr>
              <a:t>What are the garments? They are “</a:t>
            </a:r>
            <a:r>
              <a:rPr lang="en-US" sz="4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deliverance</a:t>
            </a:r>
            <a:r>
              <a:rPr lang="en-US" sz="4800" dirty="0">
                <a:effectLst>
                  <a:outerShdw blurRad="38100" dist="38100" dir="2700000" algn="tl">
                    <a:srgbClr val="000000"/>
                  </a:outerShdw>
                </a:effectLst>
              </a:rPr>
              <a:t>” and “</a:t>
            </a:r>
            <a:r>
              <a:rPr lang="en-US" sz="4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righteousness</a:t>
            </a:r>
            <a:r>
              <a:rPr lang="en-US" sz="4800" dirty="0">
                <a:effectLst>
                  <a:outerShdw blurRad="38100" dist="38100" dir="2700000" algn="tl">
                    <a:srgbClr val="000000"/>
                  </a:outerShdw>
                </a:effectLst>
              </a:rPr>
              <a:t>” (61:10).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20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650-651)</a:t>
            </a:r>
          </a:p>
        </p:txBody>
      </p:sp>
    </p:spTree>
    <p:extLst>
      <p:ext uri="{BB962C8B-B14F-4D97-AF65-F5344CB8AC3E}">
        <p14:creationId xmlns:p14="http://schemas.microsoft.com/office/powerpoint/2010/main" val="114244703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Praise for Salvation (61:10–11)</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fontScale="92500" lnSpcReduction="20000"/>
          </a:bodyPr>
          <a:lstStyle/>
          <a:p>
            <a:r>
              <a:rPr lang="en-US" sz="4000" dirty="0">
                <a:effectLst>
                  <a:outerShdw blurRad="38100" dist="38100" dir="2700000" algn="tl">
                    <a:srgbClr val="000000"/>
                  </a:outerShdw>
                </a:effectLst>
              </a:rPr>
              <a:t>The figure changes in 61:11. </a:t>
            </a:r>
          </a:p>
          <a:p>
            <a:r>
              <a:rPr lang="en-US" sz="4000" dirty="0">
                <a:effectLst>
                  <a:outerShdw blurRad="38100" dist="38100" dir="2700000" algn="tl">
                    <a:srgbClr val="000000"/>
                  </a:outerShdw>
                </a:effectLst>
              </a:rPr>
              <a:t>Now Israel sees herself as a fruitful field in which God has planted the seeds of flowers, namely,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righteousness</a:t>
            </a:r>
            <a:r>
              <a:rPr lang="en-US" sz="4000" dirty="0">
                <a:effectLst>
                  <a:outerShdw blurRad="38100" dist="38100" dir="2700000" algn="tl">
                    <a:srgbClr val="000000"/>
                  </a:outerShdw>
                </a:effectLst>
              </a:rPr>
              <a:t>” and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praise</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In the overall context of Isaiah 56-66, there can be no doubt of the meaning of these words. </a:t>
            </a:r>
          </a:p>
          <a:p>
            <a:r>
              <a:rPr lang="en-US" sz="4000" dirty="0">
                <a:effectLst>
                  <a:outerShdw blurRad="38100" dist="38100" dir="2700000" algn="tl">
                    <a:srgbClr val="000000"/>
                  </a:outerShdw>
                </a:effectLst>
              </a:rPr>
              <a:t>God will give his people the righteous behavior they have been unable to produce in themselves. </a:t>
            </a:r>
          </a:p>
          <a:p>
            <a:r>
              <a:rPr lang="en-US" sz="4000" dirty="0">
                <a:effectLst>
                  <a:outerShdw blurRad="38100" dist="38100" dir="2700000" algn="tl">
                    <a:srgbClr val="000000"/>
                  </a:outerShdw>
                </a:effectLst>
              </a:rPr>
              <a:t>He will do this for his own praise and glory before the nations as a witness to his almighty power.</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 </a:t>
            </a:r>
            <a:r>
              <a:rPr kumimoji="0" lang="en-US" sz="20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(The NIV Application Commentary) </a:t>
            </a:r>
            <a:r>
              <a:rPr kumimoji="0" lang="en-US" sz="20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650-651)</a:t>
            </a:r>
          </a:p>
        </p:txBody>
      </p:sp>
    </p:spTree>
    <p:extLst>
      <p:ext uri="{BB962C8B-B14F-4D97-AF65-F5344CB8AC3E}">
        <p14:creationId xmlns:p14="http://schemas.microsoft.com/office/powerpoint/2010/main" val="21493329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42138"/>
            <a:ext cx="9144000" cy="6362875"/>
          </a:xfrm>
        </p:spPr>
        <p:txBody>
          <a:bodyPr>
            <a:noAutofit/>
          </a:bodyPr>
          <a:lstStyle/>
          <a:p>
            <a:pPr algn="ctr"/>
            <a:r>
              <a:rPr lang="en-US" sz="8000" dirty="0">
                <a:effectLst>
                  <a:outerShdw blurRad="38100" dist="38100" dir="2700000" algn="tl">
                    <a:srgbClr val="000000"/>
                  </a:outerShdw>
                </a:effectLst>
              </a:rPr>
              <a:t>Jesus’ Citation of </a:t>
            </a:r>
            <a:br>
              <a:rPr lang="en-US" sz="8000" dirty="0">
                <a:effectLst>
                  <a:outerShdw blurRad="38100" dist="38100" dir="2700000" algn="tl">
                    <a:srgbClr val="000000"/>
                  </a:outerShdw>
                </a:effectLst>
              </a:rPr>
            </a:br>
            <a:r>
              <a:rPr lang="en-US" sz="8000" dirty="0">
                <a:effectLst>
                  <a:outerShdw blurRad="38100" dist="38100" dir="2700000" algn="tl">
                    <a:srgbClr val="000000"/>
                  </a:outerShdw>
                </a:effectLst>
              </a:rPr>
              <a:t>Isaiah 61:1-2</a:t>
            </a:r>
            <a:br>
              <a:rPr lang="en-US" sz="8000" dirty="0">
                <a:effectLst>
                  <a:outerShdw blurRad="38100" dist="38100" dir="2700000" algn="tl">
                    <a:srgbClr val="000000"/>
                  </a:outerShdw>
                </a:effectLst>
              </a:rPr>
            </a:br>
            <a:r>
              <a:rPr lang="en-US" sz="8000" dirty="0">
                <a:effectLst>
                  <a:outerShdw blurRad="38100" dist="38100" dir="2700000" algn="tl">
                    <a:srgbClr val="000000"/>
                  </a:outerShdw>
                </a:effectLst>
              </a:rPr>
              <a:t>in Luke 4:18-19</a:t>
            </a:r>
            <a:br>
              <a:rPr lang="en-US" sz="4400" dirty="0">
                <a:effectLst>
                  <a:outerShdw blurRad="38100" dist="38100" dir="2700000" algn="tl">
                    <a:srgbClr val="000000"/>
                  </a:outerShdw>
                </a:effectLst>
              </a:rPr>
            </a:br>
            <a:endParaRPr lang="en-US" sz="4400" dirty="0">
              <a:effectLst>
                <a:outerShdw blurRad="38100" dist="38100" dir="2700000" algn="tl">
                  <a:srgbClr val="000000"/>
                </a:outerShdw>
              </a:effectLst>
            </a:endParaRPr>
          </a:p>
        </p:txBody>
      </p:sp>
    </p:spTree>
    <p:extLst>
      <p:ext uri="{BB962C8B-B14F-4D97-AF65-F5344CB8AC3E}">
        <p14:creationId xmlns:p14="http://schemas.microsoft.com/office/powerpoint/2010/main" val="24688712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0" y="3048000"/>
            <a:ext cx="9144000" cy="34892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2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Luke 4:16 </a:t>
            </a:r>
            <a:r>
              <a:rPr kumimoji="0" lang="en-US" sz="22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Now Jesus came to Nazareth, where he had been brought up, and went into the synagogue on the Sabbath day, as was his custom. He stood up to read, </a:t>
            </a:r>
            <a:r>
              <a:rPr lang="en-US" sz="22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17</a:t>
            </a:r>
            <a:r>
              <a:rPr kumimoji="0" lang="en-US" sz="22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and the scroll of the prophet Isaiah was given to him. He unrolled the scroll and found the place where it was written, </a:t>
            </a:r>
            <a:r>
              <a:rPr lang="en-US" sz="22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18</a:t>
            </a:r>
            <a:r>
              <a:rPr kumimoji="0" lang="en-US" sz="22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200" b="0" i="1" u="none" strike="noStrike" kern="1200" cap="none" spc="0" normalizeH="0" baseline="0" noProof="0" dirty="0">
                <a:ln>
                  <a:noFill/>
                </a:ln>
                <a:solidFill>
                  <a:srgbClr val="00B0F0"/>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Spirit of the Lord is upon me, because he has anointed me to proclaim good news to the poor. He has sent me to proclaim release to the captives and the regaining of sight to the blind, to set free those who are oppressed, </a:t>
            </a:r>
            <a:r>
              <a:rPr lang="en-US" sz="22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19</a:t>
            </a:r>
            <a:r>
              <a:rPr kumimoji="0" lang="en-US" sz="22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200" b="0" i="1" u="none" strike="noStrike" kern="1200" cap="none" spc="0" normalizeH="0" baseline="0" noProof="0" dirty="0">
                <a:ln>
                  <a:noFill/>
                </a:ln>
                <a:solidFill>
                  <a:srgbClr val="00B0F0"/>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to proclaim the year of the Lord's favor.</a:t>
            </a:r>
            <a:r>
              <a:rPr kumimoji="0" lang="en-US" sz="22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2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20</a:t>
            </a:r>
            <a:r>
              <a:rPr kumimoji="0" lang="en-US" sz="22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Then he rolled up the scroll, gave it back to the attendant, and sat down. The eyes of everyone in the synagogue were fixed on him. </a:t>
            </a:r>
            <a:r>
              <a:rPr lang="en-US" sz="22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21</a:t>
            </a:r>
            <a:r>
              <a:rPr kumimoji="0" lang="en-US" sz="22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Then he began to tell them, "Today this scripture has been fulfilled even as you heard it being read." </a:t>
            </a:r>
            <a:r>
              <a:rPr kumimoji="0" lang="en-US" sz="2200" b="0" i="0"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(NET). </a:t>
            </a:r>
          </a:p>
        </p:txBody>
      </p:sp>
      <p:sp>
        <p:nvSpPr>
          <p:cNvPr id="4" name="Title 1">
            <a:extLst>
              <a:ext uri="{FF2B5EF4-FFF2-40B4-BE49-F238E27FC236}">
                <a16:creationId xmlns:a16="http://schemas.microsoft.com/office/drawing/2014/main" id="{BB4FE5FB-7426-20B5-593A-D68A0D33F509}"/>
              </a:ext>
            </a:extLst>
          </p:cNvPr>
          <p:cNvSpPr txBox="1">
            <a:spLocks/>
          </p:cNvSpPr>
          <p:nvPr/>
        </p:nvSpPr>
        <p:spPr>
          <a:xfrm>
            <a:off x="0" y="0"/>
            <a:ext cx="9144000" cy="163224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2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61:1</a:t>
            </a:r>
            <a:r>
              <a:rPr kumimoji="0" lang="en-US" sz="22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Spirit of the Sovereign LORD is upon me, because the LORD has [anointed] me. He has commissioned me to </a:t>
            </a:r>
            <a:r>
              <a:rPr kumimoji="0" lang="en-US" sz="22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[proclaim good news to]</a:t>
            </a:r>
            <a:r>
              <a:rPr lang="en-US" sz="2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 the poor</a:t>
            </a:r>
            <a:r>
              <a:rPr lang="en-US" sz="2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[bind up the wounds of] the brokenhearted, </a:t>
            </a:r>
            <a:r>
              <a:rPr lang="en-US" sz="2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 decree the release of captives and the freeing of prisoners</a:t>
            </a:r>
            <a:r>
              <a:rPr lang="en-US" sz="2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2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2a</a:t>
            </a:r>
            <a:r>
              <a:rPr lang="en-US" sz="2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 announce the year when the LORD will show his favor</a:t>
            </a:r>
            <a:r>
              <a:rPr kumimoji="0" lang="en-US" sz="22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2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(NET)</a:t>
            </a:r>
            <a:endParaRPr kumimoji="0" lang="en-US" sz="22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2" name="Title 1">
            <a:extLst>
              <a:ext uri="{FF2B5EF4-FFF2-40B4-BE49-F238E27FC236}">
                <a16:creationId xmlns:a16="http://schemas.microsoft.com/office/drawing/2014/main" id="{D3E1BC74-A0E2-4099-E5ED-8E9859AE2417}"/>
              </a:ext>
            </a:extLst>
          </p:cNvPr>
          <p:cNvSpPr txBox="1">
            <a:spLocks/>
          </p:cNvSpPr>
          <p:nvPr/>
        </p:nvSpPr>
        <p:spPr>
          <a:xfrm>
            <a:off x="0" y="1632247"/>
            <a:ext cx="9144000" cy="14157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2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61:1</a:t>
            </a:r>
            <a:r>
              <a:rPr kumimoji="0" lang="en-US" sz="22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spirit of the Lord is upon me, because he has anointed me; he has sent me to bring good news to the poor, </a:t>
            </a:r>
            <a:r>
              <a:rPr lang="en-US" sz="2200" b="0" i="1" u="none" strike="noStrike" baseline="0"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to heal the brokenhearted</a:t>
            </a:r>
            <a:r>
              <a:rPr lang="en-US" sz="2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 to proclaim release to the captives and recovery of sight to the blind, </a:t>
            </a:r>
            <a:r>
              <a:rPr lang="en-US" sz="22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2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 to summon the acceptable year of the Lord</a:t>
            </a:r>
            <a:r>
              <a:rPr kumimoji="0" lang="en-US" sz="22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2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(Septuagint)</a:t>
            </a:r>
            <a:endParaRPr kumimoji="0" lang="en-US" sz="22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541838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effectLst>
                  <a:outerShdw blurRad="38100" dist="38100" dir="2700000" algn="tl">
                    <a:srgbClr val="000000"/>
                  </a:outerShdw>
                </a:effectLst>
              </a:rPr>
              <a:t>Jesus’ Citation of Isaiah 61:1-2 in Luke 4:18-19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180407"/>
            <a:ext cx="8487295" cy="5370518"/>
          </a:xfrm>
        </p:spPr>
        <p:txBody>
          <a:bodyPr>
            <a:normAutofit fontScale="85000" lnSpcReduction="10000"/>
          </a:bodyPr>
          <a:lstStyle/>
          <a:p>
            <a:r>
              <a:rPr lang="en-US" dirty="0">
                <a:effectLst>
                  <a:outerShdw blurRad="38100" dist="38100" dir="2700000" algn="tl">
                    <a:srgbClr val="000000"/>
                  </a:outerShdw>
                </a:effectLst>
              </a:rPr>
              <a:t>Jesus’ citation of Isaiah 61:1-2 in Luke 4:18-19 follows the introduction of Jesus’ identity through the heavenly voice in the baptismal scene, his genealogy, and his temptation in the wilderness. </a:t>
            </a:r>
          </a:p>
          <a:p>
            <a:r>
              <a:rPr lang="en-US" dirty="0">
                <a:effectLst>
                  <a:outerShdw blurRad="38100" dist="38100" dir="2700000" algn="tl">
                    <a:srgbClr val="000000"/>
                  </a:outerShdw>
                </a:effectLst>
              </a:rPr>
              <a:t>What an interesting passage this is! </a:t>
            </a:r>
          </a:p>
          <a:p>
            <a:r>
              <a:rPr lang="en-US" dirty="0">
                <a:effectLst>
                  <a:outerShdw blurRad="38100" dist="38100" dir="2700000" algn="tl">
                    <a:srgbClr val="000000"/>
                  </a:outerShdw>
                </a:effectLst>
              </a:rPr>
              <a:t>Here Jesus combines the natural and customary with the amazing and unexpected. </a:t>
            </a:r>
          </a:p>
          <a:p>
            <a:r>
              <a:rPr lang="en-US" dirty="0">
                <a:effectLst>
                  <a:outerShdw blurRad="38100" dist="38100" dir="2700000" algn="tl">
                    <a:srgbClr val="000000"/>
                  </a:outerShdw>
                </a:effectLst>
              </a:rPr>
              <a:t>Jesus rolls up the scroll, returns it to the attendant, and sits down to speak. </a:t>
            </a:r>
          </a:p>
          <a:p>
            <a:r>
              <a:rPr lang="en-US" dirty="0">
                <a:effectLst>
                  <a:outerShdw blurRad="38100" dist="38100" dir="2700000" algn="tl">
                    <a:srgbClr val="000000"/>
                  </a:outerShdw>
                </a:effectLst>
              </a:rPr>
              <a:t>In all this he did not depart from customary procedure. </a:t>
            </a:r>
          </a:p>
          <a:p>
            <a:r>
              <a:rPr lang="en-US" dirty="0">
                <a:effectLst>
                  <a:outerShdw blurRad="38100" dist="38100" dir="2700000" algn="tl">
                    <a:srgbClr val="000000"/>
                  </a:outerShdw>
                </a:effectLst>
              </a:rPr>
              <a:t>But at this point the unexpected happens. Try to visualize the situation:</a:t>
            </a:r>
          </a:p>
          <a:p>
            <a:r>
              <a:rPr lang="en-US" dirty="0">
                <a:effectLst>
                  <a:outerShdw blurRad="38100" dist="38100" dir="2700000" algn="tl">
                    <a:srgbClr val="000000"/>
                  </a:outerShdw>
                </a:effectLst>
              </a:rPr>
              <a:t>The atmosphere in the probably crowded synagogue is charged with curiosity. </a:t>
            </a:r>
          </a:p>
        </p:txBody>
      </p:sp>
      <p:sp>
        <p:nvSpPr>
          <p:cNvPr id="4" name="TextBox 3">
            <a:extLst>
              <a:ext uri="{FF2B5EF4-FFF2-40B4-BE49-F238E27FC236}">
                <a16:creationId xmlns:a16="http://schemas.microsoft.com/office/drawing/2014/main" id="{2885FC0B-8F99-7A6C-9331-DC9372567B4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William Hendriksen and Simon J. Kistemaker,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the Gospel According to Luke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p.255.</a:t>
            </a:r>
          </a:p>
        </p:txBody>
      </p:sp>
    </p:spTree>
    <p:extLst>
      <p:ext uri="{BB962C8B-B14F-4D97-AF65-F5344CB8AC3E}">
        <p14:creationId xmlns:p14="http://schemas.microsoft.com/office/powerpoint/2010/main" val="39232246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effectLst>
                  <a:outerShdw blurRad="38100" dist="38100" dir="2700000" algn="tl">
                    <a:srgbClr val="000000"/>
                  </a:outerShdw>
                </a:effectLst>
              </a:rPr>
              <a:t>Jesus’ Citation of Isaiah 61:1-2 in Luke 4:18-19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237396"/>
            <a:ext cx="8487295" cy="5251269"/>
          </a:xfrm>
        </p:spPr>
        <p:txBody>
          <a:bodyPr>
            <a:normAutofit/>
          </a:bodyPr>
          <a:lstStyle/>
          <a:p>
            <a:r>
              <a:rPr lang="en-US" dirty="0">
                <a:effectLst>
                  <a:outerShdw blurRad="38100" dist="38100" dir="2700000" algn="tl">
                    <a:srgbClr val="000000"/>
                  </a:outerShdw>
                </a:effectLst>
              </a:rPr>
              <a:t>Everybody in the audience is wondering what their fellow townsman, the former carpenter, about whom they have been hearing so much of late (see verse 23), is going to say in elucidation and application of the Scripture passage he has read a moment ago. </a:t>
            </a:r>
          </a:p>
          <a:p>
            <a:r>
              <a:rPr lang="en-US" dirty="0">
                <a:effectLst>
                  <a:outerShdw blurRad="38100" dist="38100" dir="2700000" algn="tl">
                    <a:srgbClr val="000000"/>
                  </a:outerShdw>
                </a:effectLst>
              </a:rPr>
              <a:t>All is quiet, so quiet that one can hear a feather drop. </a:t>
            </a:r>
          </a:p>
          <a:p>
            <a:r>
              <a:rPr lang="en-US" dirty="0">
                <a:effectLst>
                  <a:outerShdw blurRad="38100" dist="38100" dir="2700000" algn="tl">
                    <a:srgbClr val="000000"/>
                  </a:outerShdw>
                </a:effectLst>
              </a:rPr>
              <a:t>Every eye is fixed on Jesus. He opens his mouth. He begins his address. </a:t>
            </a:r>
          </a:p>
        </p:txBody>
      </p:sp>
      <p:sp>
        <p:nvSpPr>
          <p:cNvPr id="4" name="TextBox 3">
            <a:extLst>
              <a:ext uri="{FF2B5EF4-FFF2-40B4-BE49-F238E27FC236}">
                <a16:creationId xmlns:a16="http://schemas.microsoft.com/office/drawing/2014/main" id="{2885FC0B-8F99-7A6C-9331-DC9372567B4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William Hendriksen and Simon J. Kistemaker,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the Gospel According to Luke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p.255.</a:t>
            </a:r>
          </a:p>
        </p:txBody>
      </p:sp>
    </p:spTree>
    <p:extLst>
      <p:ext uri="{BB962C8B-B14F-4D97-AF65-F5344CB8AC3E}">
        <p14:creationId xmlns:p14="http://schemas.microsoft.com/office/powerpoint/2010/main" val="18307476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effectLst>
                  <a:outerShdw blurRad="38100" dist="38100" dir="2700000" algn="tl">
                    <a:srgbClr val="000000"/>
                  </a:outerShdw>
                </a:effectLst>
              </a:rPr>
              <a:t>Jesus’ Citation of Isaiah 61:1-2 in Luke 4:18-19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237396"/>
            <a:ext cx="8487295" cy="5251269"/>
          </a:xfrm>
        </p:spPr>
        <p:txBody>
          <a:bodyPr>
            <a:normAutofit lnSpcReduction="10000"/>
          </a:bodyPr>
          <a:lstStyle/>
          <a:p>
            <a:r>
              <a:rPr lang="en-US" sz="3600" dirty="0">
                <a:effectLst>
                  <a:outerShdw blurRad="38100" dist="38100" dir="2700000" algn="tl">
                    <a:srgbClr val="000000"/>
                  </a:outerShdw>
                </a:effectLst>
              </a:rPr>
              <a:t>Does he start out by reminding the audience of the golden days, now gone forever, when Jehovah stretched out his mighty arm and performed miracles on earth? </a:t>
            </a:r>
          </a:p>
          <a:p>
            <a:r>
              <a:rPr lang="en-US" sz="3600" dirty="0">
                <a:effectLst>
                  <a:outerShdw blurRad="38100" dist="38100" dir="2700000" algn="tl">
                    <a:srgbClr val="000000"/>
                  </a:outerShdw>
                </a:effectLst>
              </a:rPr>
              <a:t>He does not. </a:t>
            </a:r>
          </a:p>
          <a:p>
            <a:r>
              <a:rPr lang="en-US" sz="3600" dirty="0">
                <a:effectLst>
                  <a:outerShdw blurRad="38100" dist="38100" dir="2700000" algn="tl">
                    <a:srgbClr val="000000"/>
                  </a:outerShdw>
                </a:effectLst>
              </a:rPr>
              <a:t>Does he begin by entertaining his listeners with bright promises pertaining to the future? Not that either.</a:t>
            </a:r>
          </a:p>
          <a:p>
            <a:r>
              <a:rPr lang="en-US" sz="3600" dirty="0">
                <a:effectLst>
                  <a:outerShdw blurRad="38100" dist="38100" dir="2700000" algn="tl">
                    <a:srgbClr val="000000"/>
                  </a:outerShdw>
                </a:effectLst>
              </a:rPr>
              <a:t>Instead, he speaks about the here and now! </a:t>
            </a:r>
          </a:p>
        </p:txBody>
      </p:sp>
      <p:sp>
        <p:nvSpPr>
          <p:cNvPr id="4" name="TextBox 3">
            <a:extLst>
              <a:ext uri="{FF2B5EF4-FFF2-40B4-BE49-F238E27FC236}">
                <a16:creationId xmlns:a16="http://schemas.microsoft.com/office/drawing/2014/main" id="{2885FC0B-8F99-7A6C-9331-DC9372567B4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William Hendriksen and Simon J. Kistemaker,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the Gospel According to Luke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p.255.</a:t>
            </a:r>
          </a:p>
        </p:txBody>
      </p:sp>
    </p:spTree>
    <p:extLst>
      <p:ext uri="{BB962C8B-B14F-4D97-AF65-F5344CB8AC3E}">
        <p14:creationId xmlns:p14="http://schemas.microsoft.com/office/powerpoint/2010/main" val="34095440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74218"/>
          </a:xfrm>
        </p:spPr>
        <p:txBody>
          <a:bodyPr>
            <a:noAutofit/>
          </a:bodyPr>
          <a:lstStyle/>
          <a:p>
            <a:r>
              <a:rPr lang="en-US" sz="3600" dirty="0">
                <a:effectLst>
                  <a:outerShdw blurRad="38100" dist="38100" dir="2700000" algn="tl">
                    <a:srgbClr val="000000"/>
                  </a:outerShdw>
                </a:effectLst>
              </a:rPr>
              <a:t>The LORD Will Rejuvenate His People (61:1-11)</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055407"/>
            <a:ext cx="8965276" cy="5418032"/>
          </a:xfrm>
        </p:spPr>
        <p:txBody>
          <a:bodyPr>
            <a:normAutofit fontScale="92500" lnSpcReduction="20000"/>
          </a:bodyPr>
          <a:lstStyle/>
          <a:p>
            <a:r>
              <a:rPr lang="en-US" dirty="0">
                <a:effectLst>
                  <a:outerShdw blurRad="38100" dist="38100" dir="2700000" algn="tl">
                    <a:srgbClr val="000000"/>
                  </a:outerShdw>
                </a:effectLst>
              </a:rPr>
              <a:t>I believe it is </a:t>
            </a:r>
            <a:r>
              <a:rPr lang="en-US" b="1" i="1" dirty="0">
                <a:effectLst>
                  <a:outerShdw blurRad="38100" dist="38100" dir="2700000" algn="tl">
                    <a:srgbClr val="000000"/>
                  </a:outerShdw>
                </a:effectLst>
              </a:rPr>
              <a:t>the Messiah </a:t>
            </a:r>
            <a:r>
              <a:rPr lang="en-US" dirty="0">
                <a:effectLst>
                  <a:outerShdw blurRad="38100" dist="38100" dir="2700000" algn="tl">
                    <a:srgbClr val="000000"/>
                  </a:outerShdw>
                </a:effectLst>
              </a:rPr>
              <a:t>who is speaking – primarily because Jesus </a:t>
            </a:r>
            <a:r>
              <a:rPr lang="en-US" b="1" i="1" dirty="0">
                <a:effectLst>
                  <a:outerShdw blurRad="38100" dist="38100" dir="2700000" algn="tl">
                    <a:srgbClr val="000000"/>
                  </a:outerShdw>
                </a:effectLst>
              </a:rPr>
              <a:t>applies</a:t>
            </a:r>
            <a:r>
              <a:rPr lang="en-US" dirty="0">
                <a:effectLst>
                  <a:outerShdw blurRad="38100" dist="38100" dir="2700000" algn="tl">
                    <a:srgbClr val="000000"/>
                  </a:outerShdw>
                </a:effectLst>
              </a:rPr>
              <a:t> this text to </a:t>
            </a:r>
            <a:r>
              <a:rPr lang="en-US" b="1" i="1" dirty="0">
                <a:effectLst>
                  <a:outerShdw blurRad="38100" dist="38100" dir="2700000" algn="tl">
                    <a:srgbClr val="000000"/>
                  </a:outerShdw>
                </a:effectLst>
              </a:rPr>
              <a:t>himself</a:t>
            </a:r>
            <a:r>
              <a:rPr lang="en-US" dirty="0">
                <a:effectLst>
                  <a:outerShdw blurRad="38100" dist="38100" dir="2700000" algn="tl">
                    <a:srgbClr val="000000"/>
                  </a:outerShdw>
                </a:effectLst>
              </a:rPr>
              <a:t> in Luke 4:18-19.</a:t>
            </a:r>
          </a:p>
          <a:p>
            <a:r>
              <a:rPr lang="en-US" dirty="0">
                <a:effectLst>
                  <a:outerShdw blurRad="38100" dist="38100" dir="2700000" algn="tl">
                    <a:srgbClr val="000000"/>
                  </a:outerShdw>
                </a:effectLst>
              </a:rPr>
              <a:t>Not only that, but the one speaking in Isaiah 61:1ff claims significant achievements that no human being could ever hope to accomplish. </a:t>
            </a:r>
          </a:p>
          <a:p>
            <a:r>
              <a:rPr lang="en-US" dirty="0">
                <a:effectLst>
                  <a:outerShdw blurRad="38100" dist="38100" dir="2700000" algn="tl">
                    <a:srgbClr val="000000"/>
                  </a:outerShdw>
                </a:effectLst>
              </a:rPr>
              <a:t>Add to this the fact that in the second half of his book Isaiah keeps himself modestly in the background.</a:t>
            </a:r>
          </a:p>
          <a:p>
            <a:r>
              <a:rPr lang="en-US" dirty="0">
                <a:effectLst>
                  <a:outerShdw blurRad="38100" dist="38100" dir="2700000" algn="tl">
                    <a:srgbClr val="000000"/>
                  </a:outerShdw>
                </a:effectLst>
              </a:rPr>
              <a:t>Therefore such grand claims as are made by the speaker in this section would seem out of keeping with the other things Isaiah has said concerning himself.</a:t>
            </a:r>
          </a:p>
          <a:p>
            <a:r>
              <a:rPr lang="en-US" dirty="0">
                <a:effectLst>
                  <a:outerShdw blurRad="38100" dist="38100" dir="2700000" algn="tl">
                    <a:srgbClr val="000000"/>
                  </a:outerShdw>
                </a:effectLst>
              </a:rPr>
              <a:t>If I’m right about the speaker being the Messiah, then he is also the Suffering Servant of Isaiah 42:1-9, 49:1-13, 50:4-9, and 52:13-53:12 making this another of the “Servant Songs” that we have seen in the book.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Leupold, H. C. – Exposition of Isaiah, Volume 2 (pp. 318–319)</a:t>
            </a:r>
          </a:p>
        </p:txBody>
      </p:sp>
    </p:spTree>
    <p:extLst>
      <p:ext uri="{BB962C8B-B14F-4D97-AF65-F5344CB8AC3E}">
        <p14:creationId xmlns:p14="http://schemas.microsoft.com/office/powerpoint/2010/main" val="7757568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effectLst>
                  <a:outerShdw blurRad="38100" dist="38100" dir="2700000" algn="tl">
                    <a:srgbClr val="000000"/>
                  </a:outerShdw>
                </a:effectLst>
              </a:rPr>
              <a:t>Jesus’ Citation of Isaiah 61:1-2 in Luke 4:18-19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237396"/>
            <a:ext cx="8487295" cy="5251269"/>
          </a:xfrm>
        </p:spPr>
        <p:txBody>
          <a:bodyPr>
            <a:normAutofit lnSpcReduction="10000"/>
          </a:bodyPr>
          <a:lstStyle/>
          <a:p>
            <a:r>
              <a:rPr lang="en-US" dirty="0">
                <a:effectLst>
                  <a:outerShdw blurRad="38100" dist="38100" dir="2700000" algn="tl">
                    <a:srgbClr val="000000"/>
                  </a:outerShdw>
                </a:effectLst>
              </a:rPr>
              <a:t>Jesus assures the people with whom he had grown up that the golden age has actually arrived. </a:t>
            </a:r>
          </a:p>
          <a:p>
            <a:r>
              <a:rPr lang="en-US" dirty="0">
                <a:effectLst>
                  <a:outerShdw blurRad="38100" dist="38100" dir="2700000" algn="tl">
                    <a:srgbClr val="000000"/>
                  </a:outerShdw>
                </a:effectLst>
              </a:rPr>
              <a:t>“Today,” says he, “while you are listening to me, the passage I read to you has been and is being fulfilled.”</a:t>
            </a:r>
          </a:p>
          <a:p>
            <a:r>
              <a:rPr lang="en-US" dirty="0">
                <a:effectLst>
                  <a:outerShdw blurRad="38100" dist="38100" dir="2700000" algn="tl">
                    <a:srgbClr val="000000"/>
                  </a:outerShdw>
                </a:effectLst>
              </a:rPr>
              <a:t>Were not the blind gaining their sight, cripples walking, lepers being cleansed, deaf people having their hearing restored, and even some of the dead being raised back to life? </a:t>
            </a:r>
          </a:p>
          <a:p>
            <a:r>
              <a:rPr lang="en-US" dirty="0">
                <a:effectLst>
                  <a:outerShdw blurRad="38100" dist="38100" dir="2700000" algn="tl">
                    <a:srgbClr val="000000"/>
                  </a:outerShdw>
                </a:effectLst>
              </a:rPr>
              <a:t>Was not the good news being proclaimed to the poor? </a:t>
            </a: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2885FC0B-8F99-7A6C-9331-DC9372567B4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William Hendriksen and Simon J. Kistemaker,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the Gospel According to Luke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p.255.</a:t>
            </a:r>
          </a:p>
        </p:txBody>
      </p:sp>
    </p:spTree>
    <p:extLst>
      <p:ext uri="{BB962C8B-B14F-4D97-AF65-F5344CB8AC3E}">
        <p14:creationId xmlns:p14="http://schemas.microsoft.com/office/powerpoint/2010/main" val="1744503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80404"/>
          </a:xfrm>
        </p:spPr>
        <p:txBody>
          <a:bodyPr>
            <a:noAutofit/>
          </a:bodyPr>
          <a:lstStyle/>
          <a:p>
            <a:r>
              <a:rPr lang="en-US" sz="4000" dirty="0">
                <a:effectLst>
                  <a:outerShdw blurRad="38100" dist="38100" dir="2700000" algn="tl">
                    <a:srgbClr val="000000"/>
                  </a:outerShdw>
                </a:effectLst>
              </a:rPr>
              <a:t>Jesus’ Citation of Isaiah 61:1-2 in Luke 4:18-19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32509" y="1301086"/>
            <a:ext cx="8487295" cy="5187579"/>
          </a:xfrm>
        </p:spPr>
        <p:txBody>
          <a:bodyPr>
            <a:normAutofit fontScale="92500" lnSpcReduction="10000"/>
          </a:bodyPr>
          <a:lstStyle/>
          <a:p>
            <a:r>
              <a:rPr lang="en-US" dirty="0">
                <a:effectLst>
                  <a:outerShdw blurRad="38100" dist="38100" dir="2700000" algn="tl">
                    <a:srgbClr val="000000"/>
                  </a:outerShdw>
                </a:effectLst>
              </a:rPr>
              <a:t>We are reminded here of a response that Jesus will later give to a question that messengers brought him from John the Baptist: </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When the men came to Jesus, they said, “John the Baptist has sent us to you to ask, ‘Are you the one who is to come, or should we look for another?’” …  So he answered them, “Go tell John what you have seen and heard: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The blind see, the lame walk, lepers are cleansed, the deaf hear, the dead are raised, the poor have good news proclaimed to them</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(Luke 7:20,22)</a:t>
            </a:r>
          </a:p>
          <a:p>
            <a:r>
              <a:rPr lang="en-US" dirty="0">
                <a:effectLst>
                  <a:outerShdw blurRad="38100" dist="38100" dir="2700000" algn="tl">
                    <a:srgbClr val="000000"/>
                  </a:outerShdw>
                </a:effectLst>
              </a:rPr>
              <a:t>And who was “the Servant of the LORD” through whom all this was being accomplished? </a:t>
            </a:r>
          </a:p>
          <a:p>
            <a:r>
              <a:rPr lang="en-US" dirty="0">
                <a:effectLst>
                  <a:outerShdw blurRad="38100" dist="38100" dir="2700000" algn="tl">
                    <a:srgbClr val="000000"/>
                  </a:outerShdw>
                </a:effectLst>
              </a:rPr>
              <a:t>The implication is clear!</a:t>
            </a:r>
          </a:p>
        </p:txBody>
      </p:sp>
      <p:sp>
        <p:nvSpPr>
          <p:cNvPr id="4" name="TextBox 3">
            <a:extLst>
              <a:ext uri="{FF2B5EF4-FFF2-40B4-BE49-F238E27FC236}">
                <a16:creationId xmlns:a16="http://schemas.microsoft.com/office/drawing/2014/main" id="{2885FC0B-8F99-7A6C-9331-DC9372567B46}"/>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William Hendriksen and Simon J. Kistemaker,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Exposition of the Gospel According to Luke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p.255.</a:t>
            </a:r>
          </a:p>
        </p:txBody>
      </p:sp>
    </p:spTree>
    <p:extLst>
      <p:ext uri="{BB962C8B-B14F-4D97-AF65-F5344CB8AC3E}">
        <p14:creationId xmlns:p14="http://schemas.microsoft.com/office/powerpoint/2010/main" val="3350724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lvl="1"/>
            <a:r>
              <a:rPr lang="en-US" sz="3600" dirty="0">
                <a:effectLst>
                  <a:outerShdw blurRad="38100" dist="38100" dir="2700000" algn="tl">
                    <a:srgbClr val="000000"/>
                  </a:outerShdw>
                </a:effectLst>
              </a:rPr>
              <a:t>I hope to cover </a:t>
            </a:r>
            <a:r>
              <a:rPr lang="en-US" sz="3600" b="1" i="1" dirty="0">
                <a:effectLst>
                  <a:outerShdw blurRad="38100" dist="38100" dir="2700000" algn="tl">
                    <a:srgbClr val="000000"/>
                  </a:outerShdw>
                </a:effectLst>
              </a:rPr>
              <a:t>The LORD Takes Delight in Zion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62:1-12</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60697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fontScale="62500" lnSpcReduction="20000"/>
          </a:bodyPr>
          <a:lstStyle/>
          <a:p>
            <a:r>
              <a:rPr lang="en-US" sz="4000" dirty="0"/>
              <a:t>Our text this week and in previous weeks portrays the Gentile nations as “coming” to Zion and giving honor to Israel and her God.</a:t>
            </a:r>
          </a:p>
          <a:p>
            <a:r>
              <a:rPr lang="en-US" sz="4000" dirty="0"/>
              <a:t>I have pointed out that one of the fulfillments of this is the honor that we as Gentile Christians owe to our Jewish forebears and the Jewish heritage that undergirds our Christian faith.</a:t>
            </a:r>
          </a:p>
          <a:p>
            <a:r>
              <a:rPr lang="en-US" sz="4000" dirty="0"/>
              <a:t>The Apostle Paul expresses this idea in some of his writings when he says things like, “</a:t>
            </a:r>
            <a:r>
              <a:rPr lang="en-US" sz="4000" i="1" dirty="0">
                <a:solidFill>
                  <a:srgbClr val="0000FF"/>
                </a:solidFill>
                <a:latin typeface="Cambria" panose="02040503050406030204" pitchFamily="18" charset="0"/>
                <a:ea typeface="Cambria" panose="02040503050406030204" pitchFamily="18" charset="0"/>
              </a:rPr>
              <a:t>For Macedonia and Achaia [Gentile areas] are pleased to make some contribution for the poor among the saints in Jerusalem. For they were pleased to do this, and </a:t>
            </a:r>
            <a:r>
              <a:rPr lang="en-US" sz="4000" b="1" i="1" dirty="0">
                <a:solidFill>
                  <a:srgbClr val="0000FF"/>
                </a:solidFill>
                <a:latin typeface="Cambria" panose="02040503050406030204" pitchFamily="18" charset="0"/>
                <a:ea typeface="Cambria" panose="02040503050406030204" pitchFamily="18" charset="0"/>
              </a:rPr>
              <a:t>indeed they are indebted to the Jerusalem saints</a:t>
            </a:r>
            <a:r>
              <a:rPr lang="en-US" sz="4000" i="1" dirty="0">
                <a:solidFill>
                  <a:srgbClr val="0000FF"/>
                </a:solidFill>
                <a:latin typeface="Cambria" panose="02040503050406030204" pitchFamily="18" charset="0"/>
                <a:ea typeface="Cambria" panose="02040503050406030204" pitchFamily="18" charset="0"/>
              </a:rPr>
              <a:t>. For if the Gentiles have shared in their spiritual things, they are obligated also to minister to them in material things.</a:t>
            </a:r>
            <a:r>
              <a:rPr lang="en-US" sz="4000" dirty="0"/>
              <a:t> ” (Rom 15:26-27) </a:t>
            </a:r>
          </a:p>
          <a:p>
            <a:r>
              <a:rPr lang="en-US" sz="4000" dirty="0"/>
              <a:t>We see a lot of antisemitism in our modern world, mostly stemming from Muslim groups, but what is most unfortunate is that throughout much of church history, a strong antisemitic sentiment seems to have prevailed on the part of Christians. </a:t>
            </a:r>
          </a:p>
          <a:p>
            <a:r>
              <a:rPr lang="en-US" sz="4000" dirty="0"/>
              <a:t>Why do you think that is? </a:t>
            </a:r>
            <a:endParaRPr lang="en-US" sz="3600" dirty="0"/>
          </a:p>
          <a:p>
            <a:endParaRPr lang="en-US" sz="4000" dirty="0"/>
          </a:p>
          <a:p>
            <a:endParaRPr lang="en-US" sz="4000" dirty="0"/>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7334689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fontScale="62500" lnSpcReduction="20000"/>
          </a:bodyPr>
          <a:lstStyle/>
          <a:p>
            <a:r>
              <a:rPr lang="en-US" sz="4000" dirty="0"/>
              <a:t>In our passage today, we see a prophesy of the Servant/Messiah coming to Zion and announcing “Good News”.</a:t>
            </a:r>
          </a:p>
          <a:p>
            <a:r>
              <a:rPr lang="en-US" sz="4000" dirty="0"/>
              <a:t>The initial fulfillment of that, as we saw in Jesus’ reading of Isaiah 61:1-2 in the synagogue at Nazareth was the coming of Christ to bring healing and deliverance to Israel and the nations.</a:t>
            </a:r>
          </a:p>
          <a:p>
            <a:r>
              <a:rPr lang="en-US" sz="4000" dirty="0"/>
              <a:t>With the return of Christ to heaven at the end of his earthly ministry, the announcement of that “good news” falls to us as his church. (Mat 28:18-20)</a:t>
            </a:r>
          </a:p>
          <a:p>
            <a:r>
              <a:rPr lang="en-US" sz="4000" dirty="0"/>
              <a:t>A crucial part of that good news, is that we have forgiveness of sin and an opportunity to have a relationship with the LORD.</a:t>
            </a:r>
          </a:p>
          <a:p>
            <a:r>
              <a:rPr lang="en-US" sz="4000" dirty="0"/>
              <a:t>But as we saw in our passage today, there is also healing and deliverance in every area of our life – in this world and especially in the world to come.</a:t>
            </a:r>
          </a:p>
          <a:p>
            <a:r>
              <a:rPr lang="en-US" sz="4000" dirty="0"/>
              <a:t>Do you think that sometimes in our presentation of the good news we might be overly focused on “getting saved” and going to heaven and neglect to communicate that for those who come to Christ, the LORD will bring about a renewal in </a:t>
            </a:r>
            <a:r>
              <a:rPr lang="en-US" sz="4000" b="1" i="1" dirty="0"/>
              <a:t>every</a:t>
            </a:r>
            <a:r>
              <a:rPr lang="en-US" sz="4000" dirty="0"/>
              <a:t> area of our lives?</a:t>
            </a:r>
            <a:endParaRPr lang="en-US" sz="3600" dirty="0"/>
          </a:p>
          <a:p>
            <a:endParaRPr lang="en-US" sz="4000" dirty="0"/>
          </a:p>
          <a:p>
            <a:endParaRPr lang="en-US" sz="4000" dirty="0"/>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41887964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74218"/>
          </a:xfrm>
        </p:spPr>
        <p:txBody>
          <a:bodyPr>
            <a:noAutofit/>
          </a:bodyPr>
          <a:lstStyle/>
          <a:p>
            <a:r>
              <a:rPr lang="en-US" sz="3600" dirty="0">
                <a:effectLst>
                  <a:outerShdw blurRad="38100" dist="38100" dir="2700000" algn="tl">
                    <a:srgbClr val="000000"/>
                  </a:outerShdw>
                </a:effectLst>
              </a:rPr>
              <a:t>The LORD Will Rejuvenate His People (61:1-11)</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055407"/>
            <a:ext cx="8965276" cy="5418032"/>
          </a:xfrm>
        </p:spPr>
        <p:txBody>
          <a:bodyPr>
            <a:normAutofit fontScale="92500" lnSpcReduction="20000"/>
          </a:bodyPr>
          <a:lstStyle/>
          <a:p>
            <a:r>
              <a:rPr lang="en-US" sz="4000" dirty="0">
                <a:effectLst>
                  <a:outerShdw blurRad="38100" dist="38100" dir="2700000" algn="tl">
                    <a:srgbClr val="000000"/>
                  </a:outerShdw>
                </a:effectLst>
              </a:rPr>
              <a:t>And so we see that while the </a:t>
            </a:r>
            <a:r>
              <a:rPr lang="en-US" sz="4000" b="1" i="1" dirty="0">
                <a:effectLst>
                  <a:outerShdw blurRad="38100" dist="38100" dir="2700000" algn="tl">
                    <a:srgbClr val="000000"/>
                  </a:outerShdw>
                </a:effectLst>
              </a:rPr>
              <a:t>previous</a:t>
            </a:r>
            <a:r>
              <a:rPr lang="en-US" sz="4000" dirty="0">
                <a:effectLst>
                  <a:outerShdw blurRad="38100" dist="38100" dir="2700000" algn="tl">
                    <a:srgbClr val="000000"/>
                  </a:outerShdw>
                </a:effectLst>
              </a:rPr>
              <a:t> chapter dealt with Zion’s </a:t>
            </a:r>
            <a:r>
              <a:rPr lang="en-US" sz="4000" b="1" i="1" dirty="0">
                <a:effectLst>
                  <a:outerShdw blurRad="38100" dist="38100" dir="2700000" algn="tl">
                    <a:srgbClr val="000000"/>
                  </a:outerShdw>
                </a:effectLst>
              </a:rPr>
              <a:t>future</a:t>
            </a:r>
            <a:r>
              <a:rPr lang="en-US" sz="4000" dirty="0">
                <a:effectLst>
                  <a:outerShdw blurRad="38100" dist="38100" dir="2700000" algn="tl">
                    <a:srgbClr val="000000"/>
                  </a:outerShdw>
                </a:effectLst>
              </a:rPr>
              <a:t> </a:t>
            </a:r>
            <a:r>
              <a:rPr lang="en-US" sz="4000" b="1" i="1" dirty="0">
                <a:effectLst>
                  <a:outerShdw blurRad="38100" dist="38100" dir="2700000" algn="tl">
                    <a:srgbClr val="000000"/>
                  </a:outerShdw>
                </a:effectLst>
              </a:rPr>
              <a:t>glory</a:t>
            </a:r>
            <a:r>
              <a:rPr lang="en-US" sz="4000" dirty="0">
                <a:effectLst>
                  <a:outerShdw blurRad="38100" dist="38100" dir="2700000" algn="tl">
                    <a:srgbClr val="000000"/>
                  </a:outerShdw>
                </a:effectLst>
              </a:rPr>
              <a:t> in, the </a:t>
            </a:r>
            <a:r>
              <a:rPr lang="en-US" sz="4000" b="1" i="1" dirty="0">
                <a:effectLst>
                  <a:outerShdw blurRad="38100" dist="38100" dir="2700000" algn="tl">
                    <a:srgbClr val="000000"/>
                  </a:outerShdw>
                </a:effectLst>
              </a:rPr>
              <a:t>current</a:t>
            </a:r>
            <a:r>
              <a:rPr lang="en-US" sz="4000" dirty="0">
                <a:effectLst>
                  <a:outerShdw blurRad="38100" dist="38100" dir="2700000" algn="tl">
                    <a:srgbClr val="000000"/>
                  </a:outerShdw>
                </a:effectLst>
              </a:rPr>
              <a:t> chapter Isaiah presents the one who will bring this glory to pass. </a:t>
            </a:r>
          </a:p>
          <a:p>
            <a:r>
              <a:rPr lang="en-US" sz="4000" dirty="0">
                <a:effectLst>
                  <a:outerShdw blurRad="38100" dist="38100" dir="2700000" algn="tl">
                    <a:srgbClr val="000000"/>
                  </a:outerShdw>
                </a:effectLst>
              </a:rPr>
              <a:t>In other words, chapter 60 speaks more of the </a:t>
            </a:r>
            <a:r>
              <a:rPr lang="en-US" sz="4000" b="1" i="1" dirty="0">
                <a:effectLst>
                  <a:outerShdw blurRad="38100" dist="38100" dir="2700000" algn="tl">
                    <a:srgbClr val="000000"/>
                  </a:outerShdw>
                </a:effectLst>
              </a:rPr>
              <a:t>outward</a:t>
            </a:r>
            <a:r>
              <a:rPr lang="en-US" sz="4000" dirty="0">
                <a:effectLst>
                  <a:outerShdw blurRad="38100" dist="38100" dir="2700000" algn="tl">
                    <a:srgbClr val="000000"/>
                  </a:outerShdw>
                </a:effectLst>
              </a:rPr>
              <a:t> glory of Zion, while chapter 61 speaks of her </a:t>
            </a:r>
            <a:r>
              <a:rPr lang="en-US" sz="4000" b="1" i="1" dirty="0">
                <a:effectLst>
                  <a:outerShdw blurRad="38100" dist="38100" dir="2700000" algn="tl">
                    <a:srgbClr val="000000"/>
                  </a:outerShdw>
                </a:effectLst>
              </a:rPr>
              <a:t>inner</a:t>
            </a:r>
            <a:r>
              <a:rPr lang="en-US" sz="4000" dirty="0">
                <a:effectLst>
                  <a:outerShdw blurRad="38100" dist="38100" dir="2700000" algn="tl">
                    <a:srgbClr val="000000"/>
                  </a:outerShdw>
                </a:effectLst>
              </a:rPr>
              <a:t> glory. </a:t>
            </a:r>
          </a:p>
          <a:p>
            <a:r>
              <a:rPr lang="en-US" sz="4000" dirty="0">
                <a:effectLst>
                  <a:outerShdw blurRad="38100" dist="38100" dir="2700000" algn="tl">
                    <a:srgbClr val="000000"/>
                  </a:outerShdw>
                </a:effectLst>
              </a:rPr>
              <a:t>In addition to this, we will see today that chapter 61 is a message of </a:t>
            </a:r>
            <a:r>
              <a:rPr lang="en-US" sz="4000" b="1" i="1" dirty="0">
                <a:effectLst>
                  <a:outerShdw blurRad="38100" dist="38100" dir="2700000" algn="tl">
                    <a:srgbClr val="000000"/>
                  </a:outerShdw>
                </a:effectLst>
              </a:rPr>
              <a:t>joy</a:t>
            </a:r>
            <a:r>
              <a:rPr lang="en-US" sz="4000" dirty="0">
                <a:effectLst>
                  <a:outerShdw blurRad="38100" dist="38100" dir="2700000" algn="tl">
                    <a:srgbClr val="000000"/>
                  </a:outerShdw>
                </a:effectLst>
              </a:rPr>
              <a:t> and </a:t>
            </a:r>
            <a:r>
              <a:rPr lang="en-US" sz="4000" b="1" i="1" dirty="0">
                <a:effectLst>
                  <a:outerShdw blurRad="38100" dist="38100" dir="2700000" algn="tl">
                    <a:srgbClr val="000000"/>
                  </a:outerShdw>
                </a:effectLst>
              </a:rPr>
              <a:t>hope</a:t>
            </a:r>
            <a:r>
              <a:rPr lang="en-US" sz="4000" dirty="0">
                <a:effectLst>
                  <a:outerShdw blurRad="38100" dist="38100" dir="2700000" algn="tl">
                    <a:srgbClr val="000000"/>
                  </a:outerShdw>
                </a:effectLst>
              </a:rPr>
              <a:t> for the for the people of God who are struggling with the trials and tribulations of the present age.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Leupold, H. C. – Exposition of Isaiah, Volume 2 (pp. 318–319)</a:t>
            </a:r>
          </a:p>
        </p:txBody>
      </p:sp>
    </p:spTree>
    <p:extLst>
      <p:ext uri="{BB962C8B-B14F-4D97-AF65-F5344CB8AC3E}">
        <p14:creationId xmlns:p14="http://schemas.microsoft.com/office/powerpoint/2010/main" val="24412095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74218"/>
          </a:xfrm>
        </p:spPr>
        <p:txBody>
          <a:bodyPr>
            <a:noAutofit/>
          </a:bodyPr>
          <a:lstStyle/>
          <a:p>
            <a:r>
              <a:rPr lang="en-US" sz="3600" dirty="0">
                <a:effectLst>
                  <a:outerShdw blurRad="38100" dist="38100" dir="2700000" algn="tl">
                    <a:srgbClr val="000000"/>
                  </a:outerShdw>
                </a:effectLst>
              </a:rPr>
              <a:t>The LORD Will Rejuvenate His People (61:1-11)</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055406"/>
            <a:ext cx="8965276" cy="5366757"/>
          </a:xfrm>
        </p:spPr>
        <p:txBody>
          <a:bodyPr>
            <a:normAutofit/>
          </a:bodyPr>
          <a:lstStyle/>
          <a:p>
            <a:r>
              <a:rPr lang="en-US" sz="4000" dirty="0">
                <a:effectLst>
                  <a:outerShdw blurRad="38100" dist="38100" dir="2700000" algn="tl">
                    <a:srgbClr val="000000"/>
                  </a:outerShdw>
                </a:effectLst>
              </a:rPr>
              <a:t>I will be covering today’s text in four parts:</a:t>
            </a:r>
          </a:p>
          <a:p>
            <a:pPr lvl="1"/>
            <a:r>
              <a:rPr lang="en-US" sz="3600" dirty="0">
                <a:effectLst>
                  <a:outerShdw blurRad="38100" dist="38100" dir="2700000" algn="tl">
                    <a:srgbClr val="000000"/>
                  </a:outerShdw>
                </a:effectLst>
              </a:rPr>
              <a:t> The Mission of the Messiah (61:1–3a)</a:t>
            </a:r>
          </a:p>
          <a:p>
            <a:pPr lvl="1"/>
            <a:r>
              <a:rPr lang="en-US" sz="3600" dirty="0">
                <a:effectLst>
                  <a:outerShdw blurRad="38100" dist="38100" dir="2700000" algn="tl">
                    <a:srgbClr val="000000"/>
                  </a:outerShdw>
                </a:effectLst>
              </a:rPr>
              <a:t>The People of the Messiah (61:3b–7)</a:t>
            </a:r>
          </a:p>
          <a:p>
            <a:pPr lvl="1"/>
            <a:r>
              <a:rPr lang="en-US" sz="3600" dirty="0">
                <a:effectLst>
                  <a:outerShdw blurRad="38100" dist="38100" dir="2700000" algn="tl">
                    <a:srgbClr val="000000"/>
                  </a:outerShdw>
                </a:effectLst>
              </a:rPr>
              <a:t>The LORD's Confirmation (61:8–9)</a:t>
            </a:r>
          </a:p>
          <a:p>
            <a:pPr lvl="1"/>
            <a:r>
              <a:rPr lang="en-US" sz="3600" dirty="0">
                <a:effectLst>
                  <a:outerShdw blurRad="38100" dist="38100" dir="2700000" algn="tl">
                    <a:srgbClr val="000000"/>
                  </a:outerShdw>
                </a:effectLst>
              </a:rPr>
              <a:t>Praise for Salvation (61:10–11) </a:t>
            </a:r>
          </a:p>
          <a:p>
            <a:endParaRPr lang="en-US" sz="4000" dirty="0">
              <a:effectLst>
                <a:outerShdw blurRad="38100" dist="38100" dir="2700000" algn="tl">
                  <a:srgbClr val="000000"/>
                </a:outerShdw>
              </a:effectLst>
            </a:endParaRP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 Study Commentary on Isaiah Volume 2: Chapters 40-66 – pp. 513–515.</a:t>
            </a:r>
          </a:p>
        </p:txBody>
      </p:sp>
    </p:spTree>
    <p:extLst>
      <p:ext uri="{BB962C8B-B14F-4D97-AF65-F5344CB8AC3E}">
        <p14:creationId xmlns:p14="http://schemas.microsoft.com/office/powerpoint/2010/main" val="25294082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6338"/>
          </a:xfrm>
        </p:spPr>
        <p:txBody>
          <a:bodyPr>
            <a:noAutofit/>
          </a:bodyPr>
          <a:lstStyle/>
          <a:p>
            <a:pPr marL="458788" indent="-458788"/>
            <a:r>
              <a:rPr lang="en-US" sz="4000" dirty="0">
                <a:effectLst>
                  <a:outerShdw blurRad="38100" dist="38100" dir="2700000" algn="tl">
                    <a:srgbClr val="000000"/>
                  </a:outerShdw>
                </a:effectLst>
              </a:rPr>
              <a:t>The Mission of the Messiah (61:1–3a)</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731520"/>
            <a:ext cx="8441574" cy="6093231"/>
          </a:xfrm>
        </p:spPr>
        <p:txBody>
          <a:bodyPr>
            <a:normAutofit fontScale="92500"/>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Spirit of the Sovereign LORD is upon me, because the LORD has [anointed] me. He has commissioned me to </a:t>
            </a:r>
            <a:r>
              <a:rPr kumimoji="0" lang="en-US" sz="36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[proclaim good news to]</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poor, to [bind up the wounds of] the brokenhearted, to decree the release of captives and the freeing of prisoners,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announce the year when the LORD will show his favor, the day when our God will seek vengeance, to console all who mourn,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strengthen those who mourn in Zion by giving them a turban, instead of ashes, oil symbolizing joy, instead of mourning, a garment symbolizing praise, instead of discouragement. </a:t>
            </a:r>
          </a:p>
        </p:txBody>
      </p:sp>
    </p:spTree>
    <p:extLst>
      <p:ext uri="{BB962C8B-B14F-4D97-AF65-F5344CB8AC3E}">
        <p14:creationId xmlns:p14="http://schemas.microsoft.com/office/powerpoint/2010/main" val="11972218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38441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61:1</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Spirit of the Sovereign LORD is upon me, because the LORD has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anointed]</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me</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He has commissioned me to [proclaim good news to] the poor, to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[bind up the wounds of]</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 brokenhearted, to decree the release of captives and the freeing of prisoners…</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0" y="1446663"/>
            <a:ext cx="9143997" cy="5240740"/>
          </a:xfrm>
        </p:spPr>
        <p:txBody>
          <a:bodyPr>
            <a:normAutofit fontScale="92500" lnSpcReduction="20000"/>
          </a:bodyPr>
          <a:lstStyle/>
          <a:p>
            <a:r>
              <a:rPr lang="en-US" dirty="0">
                <a:effectLst>
                  <a:outerShdw blurRad="38100" dist="38100" dir="2700000" algn="tl">
                    <a:srgbClr val="000000"/>
                  </a:outerShdw>
                </a:effectLst>
              </a:rPr>
              <a:t>Having just described in the preceding section (60:19ff) what Zion will look like as it </a:t>
            </a:r>
            <a:r>
              <a:rPr lang="en-US" b="1" i="1" dirty="0">
                <a:effectLst>
                  <a:outerShdw blurRad="38100" dist="38100" dir="2700000" algn="tl">
                    <a:srgbClr val="000000"/>
                  </a:outerShdw>
                </a:effectLst>
              </a:rPr>
              <a:t>reflects</a:t>
            </a:r>
            <a:r>
              <a:rPr lang="en-US" dirty="0">
                <a:effectLst>
                  <a:outerShdw blurRad="38100" dist="38100" dir="2700000" algn="tl">
                    <a:srgbClr val="000000"/>
                  </a:outerShdw>
                </a:effectLst>
              </a:rPr>
              <a:t> the light, the one speaking here now speaks as the Light </a:t>
            </a:r>
            <a:r>
              <a:rPr lang="en-US" b="1" i="1" dirty="0">
                <a:effectLst>
                  <a:outerShdw blurRad="38100" dist="38100" dir="2700000" algn="tl">
                    <a:srgbClr val="000000"/>
                  </a:outerShdw>
                </a:effectLst>
              </a:rPr>
              <a:t>itself</a:t>
            </a:r>
            <a:r>
              <a:rPr lang="en-US" dirty="0">
                <a:effectLst>
                  <a:outerShdw blurRad="38100" dist="38100" dir="2700000" algn="tl">
                    <a:srgbClr val="000000"/>
                  </a:outerShdw>
                </a:effectLst>
              </a:rPr>
              <a:t>, the Servant/Messiah. </a:t>
            </a:r>
          </a:p>
          <a:p>
            <a:r>
              <a:rPr lang="en-US" dirty="0">
                <a:effectLst>
                  <a:outerShdw blurRad="38100" dist="38100" dir="2700000" algn="tl">
                    <a:srgbClr val="000000"/>
                  </a:outerShdw>
                </a:effectLst>
              </a:rPr>
              <a:t>Throughout the OT, the concept of the “</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Spirit of the Lord</a:t>
            </a:r>
            <a:r>
              <a:rPr lang="en-US" dirty="0">
                <a:effectLst>
                  <a:outerShdw blurRad="38100" dist="38100" dir="2700000" algn="tl">
                    <a:srgbClr val="000000"/>
                  </a:outerShdw>
                </a:effectLst>
              </a:rPr>
              <a:t>” resting or being on someone connotes supernatural wisdom and capacity (Gen 41:38; Exod 31:3; Num 11:17, 29, etc.). </a:t>
            </a:r>
          </a:p>
          <a:p>
            <a:r>
              <a:rPr lang="en-US" dirty="0">
                <a:effectLst>
                  <a:outerShdw blurRad="38100" dist="38100" dir="2700000" algn="tl">
                    <a:srgbClr val="000000"/>
                  </a:outerShdw>
                </a:effectLst>
              </a:rPr>
              <a:t>In Isaiah the “</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Spirit</a:t>
            </a:r>
            <a:r>
              <a:rPr lang="en-US" dirty="0">
                <a:effectLst>
                  <a:outerShdw blurRad="38100" dist="38100" dir="2700000" algn="tl">
                    <a:srgbClr val="000000"/>
                  </a:outerShdw>
                </a:effectLst>
              </a:rPr>
              <a:t>” is especially associated with the power to bring justice and righteousness on the earth, often through the spoken word (e.g., 32:15-16; 42:1). </a:t>
            </a:r>
          </a:p>
          <a:p>
            <a:r>
              <a:rPr lang="en-US" dirty="0">
                <a:effectLst>
                  <a:outerShdw blurRad="38100" dist="38100" dir="2700000" algn="tl">
                    <a:srgbClr val="000000"/>
                  </a:outerShdw>
                </a:effectLst>
              </a:rPr>
              <a:t>Furthermore we see here that the Messiah is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anointed</a:t>
            </a:r>
            <a:r>
              <a:rPr lang="en-US" dirty="0">
                <a:effectLst>
                  <a:outerShdw blurRad="38100" dist="38100" dir="2700000" algn="tl">
                    <a:srgbClr val="000000"/>
                  </a:outerShdw>
                </a:effectLst>
              </a:rPr>
              <a:t>” (consecrated and made sacred) by God for his task, and the “</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Spirit</a:t>
            </a:r>
            <a:r>
              <a:rPr lang="en-US" dirty="0">
                <a:effectLst>
                  <a:outerShdw blurRad="38100" dist="38100" dir="2700000" algn="tl">
                    <a:srgbClr val="000000"/>
                  </a:outerShdw>
                </a:effectLst>
              </a:rPr>
              <a:t>” filling is “</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because</a:t>
            </a:r>
            <a:r>
              <a:rPr lang="en-US" dirty="0">
                <a:effectLst>
                  <a:outerShdw blurRad="38100" dist="38100" dir="2700000" algn="tl">
                    <a:srgbClr val="000000"/>
                  </a:outerShdw>
                </a:effectLst>
              </a:rPr>
              <a:t>” of that anointing.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The Book of Isaiah, Chapters 40–66 (The NIC on the OT) (pp. 563-565). Eerdmans.</a:t>
            </a:r>
          </a:p>
        </p:txBody>
      </p:sp>
    </p:spTree>
    <p:extLst>
      <p:ext uri="{BB962C8B-B14F-4D97-AF65-F5344CB8AC3E}">
        <p14:creationId xmlns:p14="http://schemas.microsoft.com/office/powerpoint/2010/main" val="400622547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38441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61:1</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 Spirit of the Sovereign LORD is upon me, because the LORD has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anointed]</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me. He has commissioned me to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proclaim good news </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to] the poor, to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[bind up the wounds of]</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 brokenhearted, to decree the release of captives and the freeing of prisoners…</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465604"/>
            <a:ext cx="8825114" cy="5067656"/>
          </a:xfrm>
        </p:spPr>
        <p:txBody>
          <a:bodyPr>
            <a:normAutofit fontScale="77500" lnSpcReduction="20000"/>
          </a:bodyPr>
          <a:lstStyle/>
          <a:p>
            <a:r>
              <a:rPr lang="en-US" sz="3600" dirty="0">
                <a:effectLst>
                  <a:outerShdw blurRad="38100" dist="38100" dir="2700000" algn="tl">
                    <a:srgbClr val="000000"/>
                  </a:outerShdw>
                </a:effectLst>
              </a:rPr>
              <a:t>Interestingly, the only places in the OT where Spirit filling and anointing are mentioned together are places having to do with the establishment of Israel’s kings: </a:t>
            </a:r>
          </a:p>
          <a:p>
            <a:pPr lvl="1"/>
            <a:r>
              <a:rPr lang="en-US" sz="3200" dirty="0">
                <a:effectLst>
                  <a:outerShdw blurRad="38100" dist="38100" dir="2700000" algn="tl">
                    <a:srgbClr val="000000"/>
                  </a:outerShdw>
                </a:effectLst>
              </a:rPr>
              <a:t>Saul (1 Sam 10:1, 6-7), </a:t>
            </a:r>
          </a:p>
          <a:p>
            <a:pPr lvl="1"/>
            <a:r>
              <a:rPr lang="en-US" sz="3200" dirty="0">
                <a:effectLst>
                  <a:outerShdw blurRad="38100" dist="38100" dir="2700000" algn="tl">
                    <a:srgbClr val="000000"/>
                  </a:outerShdw>
                </a:effectLst>
              </a:rPr>
              <a:t>David (1 Sam 16:13). </a:t>
            </a:r>
          </a:p>
          <a:p>
            <a:r>
              <a:rPr lang="en-US" sz="3600" dirty="0">
                <a:effectLst>
                  <a:outerShdw blurRad="38100" dist="38100" dir="2700000" algn="tl">
                    <a:srgbClr val="000000"/>
                  </a:outerShdw>
                </a:effectLst>
              </a:rPr>
              <a:t>The </a:t>
            </a:r>
            <a:r>
              <a:rPr lang="en-US" sz="3600" b="1" i="1" dirty="0">
                <a:effectLst>
                  <a:outerShdw blurRad="38100" dist="38100" dir="2700000" algn="tl">
                    <a:srgbClr val="000000"/>
                  </a:outerShdw>
                </a:effectLst>
              </a:rPr>
              <a:t>classic</a:t>
            </a:r>
            <a:r>
              <a:rPr lang="en-US" sz="3600" dirty="0">
                <a:effectLst>
                  <a:outerShdw blurRad="38100" dist="38100" dir="2700000" algn="tl">
                    <a:srgbClr val="000000"/>
                  </a:outerShdw>
                </a:effectLst>
              </a:rPr>
              <a:t> statement of this anointing in conjunction with the giving of the Spirit is found in 2 Sam 23:1-7, where David speaks of the function and role of the </a:t>
            </a:r>
            <a:r>
              <a:rPr lang="en-US" sz="3600" b="1" i="1" dirty="0">
                <a:effectLst>
                  <a:outerShdw blurRad="38100" dist="38100" dir="2700000" algn="tl">
                    <a:srgbClr val="000000"/>
                  </a:outerShdw>
                </a:effectLst>
              </a:rPr>
              <a:t>Messiah</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This is the Messiah, and he is being consciously associated with the Servant by showing that the Messiah does the Servant’s work. </a:t>
            </a:r>
          </a:p>
          <a:p>
            <a:r>
              <a:rPr lang="en-US" sz="3600" dirty="0">
                <a:effectLst>
                  <a:outerShdw blurRad="38100" dist="38100" dir="2700000" algn="tl">
                    <a:srgbClr val="000000"/>
                  </a:outerShdw>
                </a:effectLst>
              </a:rPr>
              <a:t>What is that work? It is to “</a:t>
            </a:r>
            <a:r>
              <a:rPr kumimoji="0" lang="en-US" sz="36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proclaim good news </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This phrase occurs at a number of critical places in this part of the book (40:9; 41:27; 52:7; 60:6) dealing with the hope of the nation.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The Book of Isaiah, Chapters 40–66 (The NIC on the OT) (pp. 563-565). Eerdmans.</a:t>
            </a:r>
          </a:p>
        </p:txBody>
      </p:sp>
    </p:spTree>
    <p:extLst>
      <p:ext uri="{BB962C8B-B14F-4D97-AF65-F5344CB8AC3E}">
        <p14:creationId xmlns:p14="http://schemas.microsoft.com/office/powerpoint/2010/main" val="21182527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38441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61:1</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 Spirit of the Sovereign LORD is upon me, because the LORD has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anointed]</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me. He has commissioned me to [proclaim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good news </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to]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poor</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to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[bind up the wounds of]</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the brokenhearted, to decree the release of captives and the freeing of prisoners…</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465604"/>
            <a:ext cx="8825114" cy="5127476"/>
          </a:xfrm>
        </p:spPr>
        <p:txBody>
          <a:bodyPr>
            <a:normAutofit fontScale="77500" lnSpcReduction="20000"/>
          </a:bodyPr>
          <a:lstStyle/>
          <a:p>
            <a:r>
              <a:rPr lang="en-US" sz="3600" dirty="0">
                <a:effectLst>
                  <a:outerShdw blurRad="38100" dist="38100" dir="2700000" algn="tl">
                    <a:srgbClr val="000000"/>
                  </a:outerShdw>
                </a:effectLst>
              </a:rPr>
              <a:t>Here the Servant/Messiah himself is the one who </a:t>
            </a:r>
            <a:r>
              <a:rPr lang="en-US" sz="3600" b="1" i="1" dirty="0">
                <a:effectLst>
                  <a:outerShdw blurRad="38100" dist="38100" dir="2700000" algn="tl">
                    <a:srgbClr val="000000"/>
                  </a:outerShdw>
                </a:effectLst>
              </a:rPr>
              <a:t>brings</a:t>
            </a:r>
            <a:r>
              <a:rPr lang="en-US" sz="3600" dirty="0">
                <a:effectLst>
                  <a:outerShdw blurRad="38100" dist="38100" dir="2700000" algn="tl">
                    <a:srgbClr val="000000"/>
                  </a:outerShdw>
                </a:effectLst>
              </a:rPr>
              <a:t> the “</a:t>
            </a:r>
            <a:r>
              <a:rPr kumimoji="0" lang="en-US" sz="36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good news </a:t>
            </a:r>
            <a:r>
              <a:rPr lang="en-US" sz="3600" dirty="0">
                <a:effectLst>
                  <a:outerShdw blurRad="38100" dist="38100" dir="2700000" algn="tl">
                    <a:srgbClr val="000000"/>
                  </a:outerShdw>
                </a:effectLst>
              </a:rPr>
              <a:t>” of God’s triumph. </a:t>
            </a:r>
          </a:p>
          <a:p>
            <a:r>
              <a:rPr lang="en-US" sz="3600" dirty="0">
                <a:effectLst>
                  <a:outerShdw blurRad="38100" dist="38100" dir="2700000" algn="tl">
                    <a:srgbClr val="000000"/>
                  </a:outerShdw>
                </a:effectLst>
              </a:rPr>
              <a:t>Because he has done what no one else could do, he is not only the </a:t>
            </a:r>
            <a:r>
              <a:rPr lang="en-US" sz="3600" b="1" i="1" dirty="0">
                <a:effectLst>
                  <a:outerShdw blurRad="38100" dist="38100" dir="2700000" algn="tl">
                    <a:srgbClr val="000000"/>
                  </a:outerShdw>
                </a:effectLst>
              </a:rPr>
              <a:t>preacher</a:t>
            </a:r>
            <a:r>
              <a:rPr lang="en-US" sz="3600" dirty="0">
                <a:effectLst>
                  <a:outerShdw blurRad="38100" dist="38100" dir="2700000" algn="tl">
                    <a:srgbClr val="000000"/>
                  </a:outerShdw>
                </a:effectLst>
              </a:rPr>
              <a:t> of the “</a:t>
            </a:r>
            <a:r>
              <a:rPr kumimoji="0" lang="en-US" sz="36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good news</a:t>
            </a:r>
            <a:r>
              <a:rPr lang="en-US" sz="3600" dirty="0">
                <a:effectLst>
                  <a:outerShdw blurRad="38100" dist="38100" dir="2700000" algn="tl">
                    <a:srgbClr val="000000"/>
                  </a:outerShdw>
                </a:effectLst>
              </a:rPr>
              <a:t>”— he </a:t>
            </a:r>
            <a:r>
              <a:rPr lang="en-US" sz="3600" b="1" i="1" dirty="0">
                <a:effectLst>
                  <a:outerShdw blurRad="38100" dist="38100" dir="2700000" algn="tl">
                    <a:srgbClr val="000000"/>
                  </a:outerShdw>
                </a:effectLst>
              </a:rPr>
              <a:t>is</a:t>
            </a:r>
            <a:r>
              <a:rPr lang="en-US" sz="3600" dirty="0">
                <a:effectLst>
                  <a:outerShdw blurRad="38100" dist="38100" dir="2700000" algn="tl">
                    <a:srgbClr val="000000"/>
                  </a:outerShdw>
                </a:effectLst>
              </a:rPr>
              <a:t> the “</a:t>
            </a:r>
            <a:r>
              <a:rPr kumimoji="0" lang="en-US" sz="36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good news</a:t>
            </a:r>
            <a:r>
              <a:rPr lang="en-US" sz="3600" dirty="0">
                <a:effectLst>
                  <a:outerShdw blurRad="38100" dist="38100" dir="2700000" algn="tl">
                    <a:srgbClr val="000000"/>
                  </a:outerShdw>
                </a:effectLst>
              </a:rPr>
              <a:t>”, because he is able to </a:t>
            </a:r>
            <a:r>
              <a:rPr lang="en-US" sz="3600" b="1" i="1" dirty="0">
                <a:effectLst>
                  <a:outerShdw blurRad="38100" dist="38100" dir="2700000" algn="tl">
                    <a:srgbClr val="000000"/>
                  </a:outerShdw>
                </a:effectLst>
              </a:rPr>
              <a:t>give</a:t>
            </a:r>
            <a:r>
              <a:rPr lang="en-US" sz="3600" dirty="0">
                <a:effectLst>
                  <a:outerShdw blurRad="38100" dist="38100" dir="2700000" algn="tl">
                    <a:srgbClr val="000000"/>
                  </a:outerShdw>
                </a:effectLst>
              </a:rPr>
              <a:t> what he </a:t>
            </a:r>
            <a:r>
              <a:rPr lang="en-US" sz="3600" b="1" i="1" dirty="0">
                <a:effectLst>
                  <a:outerShdw blurRad="38100" dist="38100" dir="2700000" algn="tl">
                    <a:srgbClr val="000000"/>
                  </a:outerShdw>
                </a:effectLst>
              </a:rPr>
              <a:t>announces</a:t>
            </a:r>
            <a:r>
              <a:rPr lang="en-US" sz="3600" dirty="0">
                <a:effectLst>
                  <a:outerShdw blurRad="38100" dist="38100" dir="2700000" algn="tl">
                    <a:srgbClr val="000000"/>
                  </a:outerShdw>
                </a:effectLst>
              </a:rPr>
              <a:t> (cf. verse 3).</a:t>
            </a:r>
          </a:p>
          <a:p>
            <a:r>
              <a:rPr lang="en-US" sz="3600" dirty="0">
                <a:effectLst>
                  <a:outerShdw blurRad="38100" dist="38100" dir="2700000" algn="tl">
                    <a:srgbClr val="000000"/>
                  </a:outerShdw>
                </a:effectLst>
              </a:rPr>
              <a:t>He declares the “</a:t>
            </a:r>
            <a:r>
              <a:rPr kumimoji="0" lang="en-US" sz="36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good news </a:t>
            </a:r>
            <a:r>
              <a:rPr lang="en-US" sz="3600" dirty="0">
                <a:effectLst>
                  <a:outerShdw blurRad="38100" dist="38100" dir="2700000" algn="tl">
                    <a:srgbClr val="000000"/>
                  </a:outerShdw>
                </a:effectLst>
              </a:rPr>
              <a:t>” </a:t>
            </a:r>
            <a:r>
              <a:rPr lang="en-US" sz="3600" b="1" i="1" dirty="0">
                <a:effectLst>
                  <a:outerShdw blurRad="38100" dist="38100" dir="2700000" algn="tl">
                    <a:srgbClr val="000000"/>
                  </a:outerShdw>
                </a:effectLst>
              </a:rPr>
              <a:t>particularly</a:t>
            </a:r>
            <a:r>
              <a:rPr lang="en-US" sz="3600" dirty="0">
                <a:effectLst>
                  <a:outerShdw blurRad="38100" dist="38100" dir="2700000" algn="tl">
                    <a:srgbClr val="000000"/>
                  </a:outerShdw>
                </a:effectLst>
              </a:rPr>
              <a:t> to “</a:t>
            </a:r>
            <a:r>
              <a:rPr kumimoji="0" lang="en-US" sz="36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poor</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a:t>
            </a:r>
            <a:r>
              <a:rPr kumimoji="0" lang="en-US" sz="36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the poor</a:t>
            </a:r>
            <a:r>
              <a:rPr lang="en-US" sz="3600" dirty="0">
                <a:effectLst>
                  <a:outerShdw blurRad="38100" dist="38100" dir="2700000" algn="tl">
                    <a:srgbClr val="000000"/>
                  </a:outerShdw>
                </a:effectLst>
              </a:rPr>
              <a:t>” here is not restricted to people who are financially or materially poor. </a:t>
            </a:r>
          </a:p>
          <a:p>
            <a:r>
              <a:rPr lang="en-US" sz="3600" dirty="0">
                <a:effectLst>
                  <a:outerShdw blurRad="38100" dist="38100" dir="2700000" algn="tl">
                    <a:srgbClr val="000000"/>
                  </a:outerShdw>
                </a:effectLst>
              </a:rPr>
              <a:t>Rather, it speaks of all who are distressed and in trouble for any reason, including sin.</a:t>
            </a:r>
          </a:p>
          <a:p>
            <a:r>
              <a:rPr lang="en-US" sz="3600" dirty="0">
                <a:effectLst>
                  <a:outerShdw blurRad="38100" dist="38100" dir="2700000" algn="tl">
                    <a:srgbClr val="000000"/>
                  </a:outerShdw>
                </a:effectLst>
              </a:rPr>
              <a:t>As Jesus would say later, he had not come to announce good news to those who were comfortable and in control, but to those who were in deep trouble (Mat 9:12-13; Mark 2:17; Luke 5:31-32).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The Book of Isaiah, Chapters 40–66 (The NIC on the OT) (pp. 563-565). Eerdmans.</a:t>
            </a:r>
          </a:p>
        </p:txBody>
      </p:sp>
    </p:spTree>
    <p:extLst>
      <p:ext uri="{BB962C8B-B14F-4D97-AF65-F5344CB8AC3E}">
        <p14:creationId xmlns:p14="http://schemas.microsoft.com/office/powerpoint/2010/main" val="348067285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296390</TotalTime>
  <Words>5177</Words>
  <Application>Microsoft Office PowerPoint</Application>
  <PresentationFormat>On-screen Show (4:3)</PresentationFormat>
  <Paragraphs>238</Paragraphs>
  <Slides>34</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34</vt:i4>
      </vt:variant>
    </vt:vector>
  </HeadingPairs>
  <TitlesOfParts>
    <vt:vector size="41" baseType="lpstr">
      <vt:lpstr>Arial</vt:lpstr>
      <vt:lpstr>Calibri</vt:lpstr>
      <vt:lpstr>Calibri Light</vt:lpstr>
      <vt:lpstr>Cambria</vt:lpstr>
      <vt:lpstr>Century Gothic</vt:lpstr>
      <vt:lpstr>Office Theme</vt:lpstr>
      <vt:lpstr>2_Office Theme</vt:lpstr>
      <vt:lpstr>Highlights     From the  Book of  Isaiah</vt:lpstr>
      <vt:lpstr>The LORD Will Rejuvenate His People (61:1-11)</vt:lpstr>
      <vt:lpstr>The LORD Will Rejuvenate His People (61:1-11)</vt:lpstr>
      <vt:lpstr>The LORD Will Rejuvenate His People (61:1-11)</vt:lpstr>
      <vt:lpstr>The LORD Will Rejuvenate His People (61:1-11)</vt:lpstr>
      <vt:lpstr>The Mission of the Messiah (61:1–3a)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People of the Messiah (61:3b–7)</vt:lpstr>
      <vt:lpstr>The People of the Messiah (61:3b–7)</vt:lpstr>
      <vt:lpstr>The People of the Messiah (61:3b–7)</vt:lpstr>
      <vt:lpstr>The LORD's Confirmation (61:8–9)</vt:lpstr>
      <vt:lpstr>The LORD's Confirmation (61:8–9)</vt:lpstr>
      <vt:lpstr>Praise for Salvation (61:10–11)</vt:lpstr>
      <vt:lpstr>Praise for Salvation (61:10–11)</vt:lpstr>
      <vt:lpstr>Praise for Salvation (61:10–11)</vt:lpstr>
      <vt:lpstr>Jesus’ Citation of  Isaiah 61:1-2 in Luke 4:18-19 </vt:lpstr>
      <vt:lpstr>PowerPoint Presentation</vt:lpstr>
      <vt:lpstr>Jesus’ Citation of Isaiah 61:1-2 in Luke 4:18-19</vt:lpstr>
      <vt:lpstr>Jesus’ Citation of Isaiah 61:1-2 in Luke 4:18-19</vt:lpstr>
      <vt:lpstr>Jesus’ Citation of Isaiah 61:1-2 in Luke 4:18-19</vt:lpstr>
      <vt:lpstr>Jesus’ Citation of Isaiah 61:1-2 in Luke 4:18-19</vt:lpstr>
      <vt:lpstr>Jesus’ Citation of Isaiah 61:1-2 in Luke 4:18-19</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3717</cp:revision>
  <cp:lastPrinted>2024-06-02T14:23:15Z</cp:lastPrinted>
  <dcterms:created xsi:type="dcterms:W3CDTF">2022-12-04T03:23:23Z</dcterms:created>
  <dcterms:modified xsi:type="dcterms:W3CDTF">2024-06-02T15:53:15Z</dcterms:modified>
</cp:coreProperties>
</file>