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2"/>
  </p:notesMasterIdLst>
  <p:handoutMasterIdLst>
    <p:handoutMasterId r:id="rId33"/>
  </p:handoutMasterIdLst>
  <p:sldIdLst>
    <p:sldId id="5504" r:id="rId3"/>
    <p:sldId id="5511" r:id="rId4"/>
    <p:sldId id="5543" r:id="rId5"/>
    <p:sldId id="5512" r:id="rId6"/>
    <p:sldId id="5507" r:id="rId7"/>
    <p:sldId id="5525" r:id="rId8"/>
    <p:sldId id="5527" r:id="rId9"/>
    <p:sldId id="5549" r:id="rId10"/>
    <p:sldId id="5548" r:id="rId11"/>
    <p:sldId id="5550" r:id="rId12"/>
    <p:sldId id="5529" r:id="rId13"/>
    <p:sldId id="5531" r:id="rId14"/>
    <p:sldId id="5553" r:id="rId15"/>
    <p:sldId id="5534" r:id="rId16"/>
    <p:sldId id="5508" r:id="rId17"/>
    <p:sldId id="5532" r:id="rId18"/>
    <p:sldId id="5536" r:id="rId19"/>
    <p:sldId id="5544" r:id="rId20"/>
    <p:sldId id="5535" r:id="rId21"/>
    <p:sldId id="5537" r:id="rId22"/>
    <p:sldId id="5545" r:id="rId23"/>
    <p:sldId id="5546" r:id="rId24"/>
    <p:sldId id="5509" r:id="rId25"/>
    <p:sldId id="5539" r:id="rId26"/>
    <p:sldId id="5538" r:id="rId27"/>
    <p:sldId id="5540" r:id="rId28"/>
    <p:sldId id="5524" r:id="rId29"/>
    <p:sldId id="5554" r:id="rId30"/>
    <p:sldId id="5552" r:id="rId3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4B183"/>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86590" autoAdjust="0"/>
  </p:normalViewPr>
  <p:slideViewPr>
    <p:cSldViewPr snapToGrid="0">
      <p:cViewPr varScale="1">
        <p:scale>
          <a:sx n="90" d="100"/>
          <a:sy n="90" d="100"/>
        </p:scale>
        <p:origin x="234" y="84"/>
      </p:cViewPr>
      <p:guideLst/>
    </p:cSldViewPr>
  </p:slideViewPr>
  <p:notesTextViewPr>
    <p:cViewPr>
      <p:scale>
        <a:sx n="1" d="1"/>
        <a:sy n="1" d="1"/>
      </p:scale>
      <p:origin x="0" y="0"/>
    </p:cViewPr>
  </p:notesTextViewPr>
  <p:sorterViewPr>
    <p:cViewPr>
      <p:scale>
        <a:sx n="100" d="100"/>
        <a:sy n="100" d="100"/>
      </p:scale>
      <p:origin x="0" y="-58632"/>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6/5/2024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6/5/2024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9452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2819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1966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3305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681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2480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47355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683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27281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9573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075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64702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86383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574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01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1351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5186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689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4841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6979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0221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6/5/2024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6/5/2024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6/5/2024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6/5/2024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6/5/2024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6/5/2024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6/5/2024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6/5/2024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6/5/2024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6/5/2024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6/5/2024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6/5/2024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6/5/2024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1112438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Zion’s New Name (62:1–5)</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223203" y="651598"/>
            <a:ext cx="8965276" cy="5835820"/>
          </a:xfrm>
        </p:spPr>
        <p:txBody>
          <a:bodyPr>
            <a:normAutofit lnSpcReduction="10000"/>
          </a:bodyPr>
          <a:lstStyle/>
          <a:p>
            <a:r>
              <a:rPr lang="en-US" sz="3600" dirty="0">
                <a:effectLst>
                  <a:outerShdw blurRad="38100" dist="38100" dir="2700000" algn="tl">
                    <a:srgbClr val="000000"/>
                  </a:outerShdw>
                </a:effectLst>
              </a:rPr>
              <a:t>The LORD will even give Jerusalem a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new name</a:t>
            </a:r>
            <a:r>
              <a:rPr lang="en-US" sz="3600" dirty="0">
                <a:effectLst>
                  <a:outerShdw blurRad="38100" dist="38100" dir="2700000" algn="tl">
                    <a:srgbClr val="000000"/>
                  </a:outerShdw>
                </a:effectLst>
              </a:rPr>
              <a:t>” that will signify her new nature (see verses 2 and 4). </a:t>
            </a:r>
          </a:p>
          <a:p>
            <a:r>
              <a:rPr lang="en-US" sz="3600" dirty="0">
                <a:effectLst>
                  <a:outerShdw blurRad="38100" dist="38100" dir="2700000" algn="tl">
                    <a:srgbClr val="000000"/>
                  </a:outerShdw>
                </a:effectLst>
              </a:rPr>
              <a:t>Once she was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Abandoned</a:t>
            </a:r>
            <a:r>
              <a:rPr lang="en-US" sz="3600" dirty="0">
                <a:effectLst>
                  <a:outerShdw blurRad="38100" dist="38100" dir="2700000" algn="tl">
                    <a:srgbClr val="000000"/>
                  </a:outerShdw>
                </a:effectLst>
              </a:rPr>
              <a:t>”, because of her sin and her land was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Desolate</a:t>
            </a:r>
            <a:r>
              <a:rPr lang="en-US" sz="3600" dirty="0">
                <a:effectLst>
                  <a:outerShdw blurRad="38100" dist="38100" dir="2700000" algn="tl">
                    <a:srgbClr val="000000"/>
                  </a:outerShdw>
                </a:effectLst>
              </a:rPr>
              <a:t>” after being devastated by her enemies. </a:t>
            </a:r>
          </a:p>
          <a:p>
            <a:r>
              <a:rPr lang="en-US" sz="3600" dirty="0">
                <a:effectLst>
                  <a:outerShdw blurRad="38100" dist="38100" dir="2700000" algn="tl">
                    <a:srgbClr val="000000"/>
                  </a:outerShdw>
                </a:effectLst>
              </a:rPr>
              <a:t>But </a:t>
            </a:r>
            <a:r>
              <a:rPr lang="en-US" sz="3600" b="1" i="1" dirty="0">
                <a:effectLst>
                  <a:outerShdw blurRad="38100" dist="38100" dir="2700000" algn="tl">
                    <a:srgbClr val="000000"/>
                  </a:outerShdw>
                </a:effectLst>
              </a:rPr>
              <a:t>New</a:t>
            </a:r>
            <a:r>
              <a:rPr lang="en-US" sz="3600" dirty="0">
                <a:effectLst>
                  <a:outerShdw blurRad="38100" dist="38100" dir="2700000" algn="tl">
                    <a:srgbClr val="000000"/>
                  </a:outerShdw>
                </a:effectLst>
              </a:rPr>
              <a:t> Jerusalem will be given a more </a:t>
            </a:r>
            <a:r>
              <a:rPr lang="en-US" sz="3600" b="1" i="1" dirty="0">
                <a:effectLst>
                  <a:outerShdw blurRad="38100" dist="38100" dir="2700000" algn="tl">
                    <a:srgbClr val="000000"/>
                  </a:outerShdw>
                </a:effectLst>
              </a:rPr>
              <a:t>appropriate</a:t>
            </a:r>
            <a:r>
              <a:rPr lang="en-US" sz="3600" dirty="0">
                <a:effectLst>
                  <a:outerShdw blurRad="38100" dist="38100" dir="2700000" algn="tl">
                    <a:srgbClr val="000000"/>
                  </a:outerShdw>
                </a:effectLst>
              </a:rPr>
              <a:t> designation. </a:t>
            </a:r>
          </a:p>
          <a:p>
            <a:r>
              <a:rPr lang="en-US" sz="3600" dirty="0">
                <a:effectLst>
                  <a:outerShdw blurRad="38100" dist="38100" dir="2700000" algn="tl">
                    <a:srgbClr val="000000"/>
                  </a:outerShdw>
                </a:effectLst>
              </a:rPr>
              <a:t>In fact there will be </a:t>
            </a:r>
            <a:r>
              <a:rPr lang="en-US" sz="3600" b="1" i="1" dirty="0">
                <a:effectLst>
                  <a:outerShdw blurRad="38100" dist="38100" dir="2700000" algn="tl">
                    <a:srgbClr val="000000"/>
                  </a:outerShdw>
                </a:effectLst>
              </a:rPr>
              <a:t>two</a:t>
            </a:r>
            <a:r>
              <a:rPr lang="en-US" sz="3600" dirty="0">
                <a:effectLst>
                  <a:outerShdw blurRad="38100" dist="38100" dir="2700000" algn="tl">
                    <a:srgbClr val="000000"/>
                  </a:outerShdw>
                </a:effectLst>
              </a:rPr>
              <a:t> new names, one for the </a:t>
            </a:r>
            <a:r>
              <a:rPr lang="en-US" sz="3600" b="1" i="1" dirty="0">
                <a:effectLst>
                  <a:outerShdw blurRad="38100" dist="38100" dir="2700000" algn="tl">
                    <a:srgbClr val="000000"/>
                  </a:outerShdw>
                </a:effectLst>
              </a:rPr>
              <a:t>city</a:t>
            </a:r>
            <a:r>
              <a:rPr lang="en-US" sz="3600" dirty="0">
                <a:effectLst>
                  <a:outerShdw blurRad="38100" dist="38100" dir="2700000" algn="tl">
                    <a:srgbClr val="000000"/>
                  </a:outerShdw>
                </a:effectLst>
              </a:rPr>
              <a:t> and one for the </a:t>
            </a:r>
            <a:r>
              <a:rPr lang="en-US" sz="3600" b="1" i="1" dirty="0">
                <a:effectLst>
                  <a:outerShdw blurRad="38100" dist="38100" dir="2700000" algn="tl">
                    <a:srgbClr val="000000"/>
                  </a:outerShdw>
                </a:effectLst>
              </a:rPr>
              <a:t>land</a:t>
            </a:r>
            <a:r>
              <a:rPr lang="en-US" sz="3600" dirty="0">
                <a:effectLst>
                  <a:outerShdw blurRad="38100" dist="38100" dir="2700000" algn="tl">
                    <a:srgbClr val="000000"/>
                  </a:outerShdw>
                </a:effectLst>
              </a:rPr>
              <a:t>, indicating the </a:t>
            </a:r>
            <a:r>
              <a:rPr lang="en-US" sz="3600" b="1" i="1" dirty="0">
                <a:effectLst>
                  <a:outerShdw blurRad="38100" dist="38100" dir="2700000" algn="tl">
                    <a:srgbClr val="000000"/>
                  </a:outerShdw>
                </a:effectLst>
              </a:rPr>
              <a:t>completeness</a:t>
            </a:r>
            <a:r>
              <a:rPr lang="en-US" sz="3600" dirty="0">
                <a:effectLst>
                  <a:outerShdw blurRad="38100" dist="38100" dir="2700000" algn="tl">
                    <a:srgbClr val="000000"/>
                  </a:outerShdw>
                </a:effectLst>
              </a:rPr>
              <a:t> of the restoration that is to take place.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 Study Commentary on Isaiah Volume 2: Chapters 40-66 – pp. 533–534.</a:t>
            </a:r>
          </a:p>
        </p:txBody>
      </p:sp>
    </p:spTree>
    <p:extLst>
      <p:ext uri="{BB962C8B-B14F-4D97-AF65-F5344CB8AC3E}">
        <p14:creationId xmlns:p14="http://schemas.microsoft.com/office/powerpoint/2010/main" val="229636255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Zion’s New Name (62:1–5)</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592095"/>
          </a:xfrm>
        </p:spPr>
        <p:txBody>
          <a:bodyPr>
            <a:normAutofit fontScale="92500" lnSpcReduction="10000"/>
          </a:bodyPr>
          <a:lstStyle/>
          <a:p>
            <a:r>
              <a:rPr lang="en-US" sz="3600" dirty="0">
                <a:effectLst>
                  <a:outerShdw blurRad="38100" dist="38100" dir="2700000" algn="tl">
                    <a:srgbClr val="000000"/>
                  </a:outerShdw>
                </a:effectLst>
              </a:rPr>
              <a:t>The name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My Delight is in Her</a:t>
            </a:r>
            <a:r>
              <a:rPr lang="en-US" sz="3600" dirty="0">
                <a:effectLst>
                  <a:outerShdw blurRad="38100" dist="38100" dir="2700000" algn="tl">
                    <a:srgbClr val="000000"/>
                  </a:outerShdw>
                </a:effectLst>
              </a:rPr>
              <a:t>” points to the LORD’s pleasure in his restored relationship with Zion. </a:t>
            </a:r>
            <a:r>
              <a:rPr lang="en-US" sz="3600" baseline="30000" dirty="0">
                <a:effectLst>
                  <a:outerShdw blurRad="38100" dist="38100" dir="2700000" algn="tl">
                    <a:srgbClr val="000000"/>
                  </a:outerShdw>
                </a:effectLst>
              </a:rPr>
              <a:t>1</a:t>
            </a:r>
          </a:p>
          <a:p>
            <a:r>
              <a:rPr lang="en-US" sz="3600" dirty="0">
                <a:effectLst>
                  <a:outerShdw blurRad="38100" dist="38100" dir="2700000" algn="tl">
                    <a:srgbClr val="000000"/>
                  </a:outerShdw>
                </a:effectLst>
              </a:rPr>
              <a:t>The name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Married</a:t>
            </a:r>
            <a:r>
              <a:rPr lang="en-US" sz="3600" dirty="0">
                <a:effectLst>
                  <a:outerShdw blurRad="38100" dist="38100" dir="2700000" algn="tl">
                    <a:srgbClr val="000000"/>
                  </a:outerShdw>
                </a:effectLst>
              </a:rPr>
              <a:t>” (Hebrew: </a:t>
            </a:r>
            <a:r>
              <a:rPr lang="en-US" sz="3600" i="1" dirty="0">
                <a:effectLst>
                  <a:outerShdw blurRad="38100" dist="38100" dir="2700000" algn="tl">
                    <a:srgbClr val="000000"/>
                  </a:outerShdw>
                </a:effectLst>
              </a:rPr>
              <a:t>Beulah</a:t>
            </a:r>
            <a:r>
              <a:rPr lang="en-US" sz="3600" dirty="0">
                <a:effectLst>
                  <a:outerShdw blurRad="38100" dist="38100" dir="2700000" algn="tl">
                    <a:srgbClr val="000000"/>
                  </a:outerShdw>
                </a:effectLst>
              </a:rPr>
              <a:t>) conveys the thought that the land will be “owned”, or “possessed”, and will not lie unwanted and uncared for (cf. 62:5).</a:t>
            </a:r>
            <a:r>
              <a:rPr lang="en-US" sz="3600" baseline="30000" dirty="0">
                <a:effectLst>
                  <a:outerShdw blurRad="38100" dist="38100" dir="2700000" algn="tl">
                    <a:srgbClr val="000000"/>
                  </a:outerShdw>
                </a:effectLst>
              </a:rPr>
              <a:t> 1</a:t>
            </a:r>
            <a:endParaRPr lang="en-US" sz="3600" dirty="0">
              <a:effectLst>
                <a:outerShdw blurRad="38100" dist="38100" dir="2700000" algn="tl">
                  <a:srgbClr val="000000"/>
                </a:outerShdw>
              </a:effectLst>
            </a:endParaRPr>
          </a:p>
          <a:p>
            <a:r>
              <a:rPr lang="en-US" sz="3600" dirty="0">
                <a:effectLst>
                  <a:outerShdw blurRad="38100" dist="38100" dir="2700000" algn="tl">
                    <a:srgbClr val="000000"/>
                  </a:outerShdw>
                </a:effectLst>
              </a:rPr>
              <a:t>In the Old Testament a new name often signified a radical change of fortune or status.</a:t>
            </a:r>
            <a:r>
              <a:rPr lang="en-US" sz="3600" baseline="30000" dirty="0">
                <a:effectLst>
                  <a:outerShdw blurRad="38100" dist="38100" dir="2700000" algn="tl">
                    <a:srgbClr val="000000"/>
                  </a:outerShdw>
                </a:effectLst>
              </a:rPr>
              <a:t>2</a:t>
            </a:r>
            <a:endParaRPr lang="en-US" sz="3600" dirty="0">
              <a:effectLst>
                <a:outerShdw blurRad="38100" dist="38100" dir="2700000" algn="tl">
                  <a:srgbClr val="000000"/>
                </a:outerShdw>
              </a:effectLst>
            </a:endParaRPr>
          </a:p>
          <a:p>
            <a:r>
              <a:rPr lang="en-US" sz="3600" dirty="0">
                <a:effectLst>
                  <a:outerShdw blurRad="38100" dist="38100" dir="2700000" algn="tl">
                    <a:srgbClr val="000000"/>
                  </a:outerShdw>
                </a:effectLst>
              </a:rPr>
              <a:t>For example, Abram (‘Exalted Father’) was changed to Abraham (‘Father of a Multitude’, Gen. 17:5) following God’s covenant with him.</a:t>
            </a:r>
            <a:r>
              <a:rPr lang="en-US" sz="3600" baseline="30000" dirty="0">
                <a:effectLst>
                  <a:outerShdw blurRad="38100" dist="38100" dir="2700000" algn="tl">
                    <a:srgbClr val="000000"/>
                  </a:outerShdw>
                </a:effectLst>
              </a:rPr>
              <a:t> 2</a:t>
            </a:r>
            <a:endParaRPr lang="en-US" sz="3600" dirty="0">
              <a:effectLst>
                <a:outerShdw blurRad="38100" dist="38100" dir="2700000" algn="tl">
                  <a:srgbClr val="000000"/>
                </a:outerShdw>
              </a:effectLst>
            </a:endParaRPr>
          </a:p>
        </p:txBody>
      </p:sp>
      <p:sp>
        <p:nvSpPr>
          <p:cNvPr id="5" name="TextBox 4">
            <a:extLst>
              <a:ext uri="{FF2B5EF4-FFF2-40B4-BE49-F238E27FC236}">
                <a16:creationId xmlns:a16="http://schemas.microsoft.com/office/drawing/2014/main" id="{846884FA-EB09-A4A2-4272-5E11BBDDEDF8}"/>
              </a:ext>
            </a:extLst>
          </p:cNvPr>
          <p:cNvSpPr txBox="1"/>
          <p:nvPr/>
        </p:nvSpPr>
        <p:spPr>
          <a:xfrm>
            <a:off x="0" y="6211666"/>
            <a:ext cx="9144000" cy="646331"/>
          </a:xfrm>
          <a:prstGeom prst="rect">
            <a:avLst/>
          </a:prstGeom>
          <a:noFill/>
        </p:spPr>
        <p:txBody>
          <a:bodyPr wrap="square" rtlCol="0">
            <a:spAutoFit/>
          </a:bodyPr>
          <a:lstStyle/>
          <a:p>
            <a:pPr>
              <a:defRPr/>
            </a:pPr>
            <a:r>
              <a:rPr kumimoji="0" lang="en-US"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1</a:t>
            </a: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Mackay, John L. – A Study Commentary on Isaiah Volume 2: Chapters 40-66 – pp. 533–534.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2</a:t>
            </a: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Wegner, Paul D. – Isaiah An Introduction and Commentary – Tyndale OT Commentaries</a:t>
            </a:r>
          </a:p>
        </p:txBody>
      </p:sp>
    </p:spTree>
    <p:extLst>
      <p:ext uri="{BB962C8B-B14F-4D97-AF65-F5344CB8AC3E}">
        <p14:creationId xmlns:p14="http://schemas.microsoft.com/office/powerpoint/2010/main" val="15562417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Zion’s New Name (62:1–5)</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fontScale="70000" lnSpcReduction="20000"/>
          </a:bodyPr>
          <a:lstStyle/>
          <a:p>
            <a:r>
              <a:rPr lang="en-US" sz="4800" dirty="0">
                <a:effectLst>
                  <a:outerShdw blurRad="38100" dist="38100" dir="2700000" algn="tl">
                    <a:srgbClr val="000000"/>
                  </a:outerShdw>
                </a:effectLst>
              </a:rPr>
              <a:t>The LORD will express his delight in his new bride, a relationship confirmed by his covenant with her (cf. 54:5): </a:t>
            </a:r>
          </a:p>
          <a:p>
            <a:r>
              <a:rPr lang="en-US" sz="4800" dirty="0">
                <a:effectLst>
                  <a:outerShdw blurRad="38100" dist="38100" dir="2700000" algn="tl">
                    <a:srgbClr val="000000"/>
                  </a:outerShdw>
                </a:effectLst>
              </a:rPr>
              <a:t>Verse 5 reads, “</a:t>
            </a:r>
            <a:r>
              <a:rPr lang="en-US" sz="4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As a young man marries a young woman</a:t>
            </a:r>
            <a:r>
              <a:rPr lang="en-US" sz="4800" dirty="0">
                <a:effectLst>
                  <a:outerShdw blurRad="38100" dist="38100" dir="2700000" algn="tl">
                    <a:srgbClr val="000000"/>
                  </a:outerShdw>
                </a:effectLst>
              </a:rPr>
              <a:t>”, so your Builder [lit. “</a:t>
            </a:r>
            <a:r>
              <a:rPr lang="en-US" sz="49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your sons</a:t>
            </a:r>
            <a:r>
              <a:rPr lang="en-US" sz="4800" dirty="0">
                <a:effectLst>
                  <a:outerShdw blurRad="38100" dist="38100" dir="2700000" algn="tl">
                    <a:srgbClr val="000000"/>
                  </a:outerShdw>
                </a:effectLst>
              </a:rPr>
              <a:t>”] “</a:t>
            </a:r>
            <a:r>
              <a:rPr lang="en-US" sz="4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will marry you</a:t>
            </a:r>
            <a:r>
              <a:rPr lang="en-US" sz="4800" dirty="0">
                <a:effectLst>
                  <a:outerShdw blurRad="38100" dist="38100" dir="2700000" algn="tl">
                    <a:srgbClr val="000000"/>
                  </a:outerShdw>
                </a:effectLst>
              </a:rPr>
              <a:t>”.</a:t>
            </a:r>
          </a:p>
          <a:p>
            <a:r>
              <a:rPr lang="en-US" sz="4800" dirty="0">
                <a:effectLst>
                  <a:outerShdw blurRad="38100" dist="38100" dir="2700000" algn="tl">
                    <a:srgbClr val="000000"/>
                  </a:outerShdw>
                </a:effectLst>
              </a:rPr>
              <a:t>At first, the literal reading </a:t>
            </a:r>
            <a:r>
              <a:rPr lang="en-US" sz="4400" dirty="0">
                <a:effectLst>
                  <a:outerShdw blurRad="38100" dist="38100" dir="2700000" algn="tl">
                    <a:srgbClr val="000000"/>
                  </a:outerShdw>
                </a:effectLst>
              </a:rPr>
              <a:t>“</a:t>
            </a:r>
            <a:r>
              <a:rPr lang="en-US" sz="4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your sons</a:t>
            </a:r>
            <a:r>
              <a:rPr lang="en-US" sz="4400" dirty="0">
                <a:effectLst>
                  <a:outerShdw blurRad="38100" dist="38100" dir="2700000" algn="tl">
                    <a:srgbClr val="000000"/>
                  </a:outerShdw>
                </a:effectLst>
              </a:rPr>
              <a:t>” </a:t>
            </a:r>
            <a:r>
              <a:rPr lang="en-US" sz="4800" dirty="0">
                <a:effectLst>
                  <a:outerShdw blurRad="38100" dist="38100" dir="2700000" algn="tl">
                    <a:srgbClr val="000000"/>
                  </a:outerShdw>
                </a:effectLst>
              </a:rPr>
              <a:t>seems a little </a:t>
            </a:r>
            <a:r>
              <a:rPr lang="en-US" sz="4800" b="1" i="1" dirty="0">
                <a:effectLst>
                  <a:outerShdw blurRad="38100" dist="38100" dir="2700000" algn="tl">
                    <a:srgbClr val="000000"/>
                  </a:outerShdw>
                </a:effectLst>
              </a:rPr>
              <a:t>odd</a:t>
            </a:r>
            <a:r>
              <a:rPr lang="en-US" sz="4800" dirty="0">
                <a:effectLst>
                  <a:outerShdw blurRad="38100" dist="38100" dir="2700000" algn="tl">
                    <a:srgbClr val="000000"/>
                  </a:outerShdw>
                </a:effectLst>
              </a:rPr>
              <a:t> in this context. </a:t>
            </a:r>
          </a:p>
          <a:p>
            <a:r>
              <a:rPr lang="en-US" sz="4800" dirty="0">
                <a:effectLst>
                  <a:outerShdw blurRad="38100" dist="38100" dir="2700000" algn="tl">
                    <a:srgbClr val="000000"/>
                  </a:outerShdw>
                </a:effectLst>
              </a:rPr>
              <a:t>It would mean that Zion’s sons marry Zion! </a:t>
            </a:r>
          </a:p>
          <a:p>
            <a:r>
              <a:rPr lang="en-US" sz="4800" dirty="0">
                <a:effectLst>
                  <a:outerShdw blurRad="38100" dist="38100" dir="2700000" algn="tl">
                    <a:srgbClr val="000000"/>
                  </a:outerShdw>
                </a:effectLst>
              </a:rPr>
              <a:t>For this reason, some scholars suggest changing the Hebrew vowel pointing (but not the consonants) to read </a:t>
            </a:r>
            <a:r>
              <a:rPr lang="en-US" sz="4800" i="1" dirty="0" err="1">
                <a:effectLst>
                  <a:outerShdw blurRad="38100" dist="38100" dir="2700000" algn="tl">
                    <a:srgbClr val="000000"/>
                  </a:outerShdw>
                </a:effectLst>
              </a:rPr>
              <a:t>bōnayik</a:t>
            </a:r>
            <a:r>
              <a:rPr lang="en-US" sz="4800" dirty="0">
                <a:effectLst>
                  <a:outerShdw blurRad="38100" dist="38100" dir="2700000" algn="tl">
                    <a:srgbClr val="000000"/>
                  </a:outerShdw>
                </a:effectLst>
              </a:rPr>
              <a:t>, which would then be translated “</a:t>
            </a:r>
            <a:r>
              <a:rPr lang="en-US" sz="49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your builder</a:t>
            </a:r>
            <a:r>
              <a:rPr lang="en-US" sz="4800" dirty="0">
                <a:effectLst>
                  <a:outerShdw blurRad="38100" dist="38100" dir="2700000" algn="tl">
                    <a:srgbClr val="000000"/>
                  </a:outerShdw>
                </a:effectLst>
              </a:rPr>
              <a:t>”, a designation also used of the LORD in Psalm 147:2.</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Wegner, Paul D. – Isaiah An Introduction and Commentary – Tyndale OT Commentaries</a:t>
            </a:r>
          </a:p>
        </p:txBody>
      </p:sp>
    </p:spTree>
    <p:extLst>
      <p:ext uri="{BB962C8B-B14F-4D97-AF65-F5344CB8AC3E}">
        <p14:creationId xmlns:p14="http://schemas.microsoft.com/office/powerpoint/2010/main" val="233564711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B62251E-442C-F469-363C-B6D69E15813A}"/>
              </a:ext>
            </a:extLst>
          </p:cNvPr>
          <p:cNvSpPr>
            <a:spLocks noGrp="1"/>
          </p:cNvSpPr>
          <p:nvPr>
            <p:ph type="title"/>
          </p:nvPr>
        </p:nvSpPr>
        <p:spPr>
          <a:xfrm>
            <a:off x="0" y="0"/>
            <a:ext cx="9144000" cy="1187355"/>
          </a:xfrm>
        </p:spPr>
        <p:txBody>
          <a:bodyPr/>
          <a:lstStyle/>
          <a:p>
            <a:pPr algn="ctr"/>
            <a:r>
              <a:rPr lang="en-US" sz="6000" dirty="0">
                <a:effectLst>
                  <a:outerShdw blurRad="38100" dist="38100" dir="2700000" algn="tl">
                    <a:srgbClr val="000000"/>
                  </a:outerShdw>
                </a:effectLst>
              </a:rPr>
              <a:t>“Sons” = “Builder”?</a:t>
            </a:r>
          </a:p>
        </p:txBody>
      </p:sp>
      <p:pic>
        <p:nvPicPr>
          <p:cNvPr id="3" name="Picture 2">
            <a:extLst>
              <a:ext uri="{FF2B5EF4-FFF2-40B4-BE49-F238E27FC236}">
                <a16:creationId xmlns:a16="http://schemas.microsoft.com/office/drawing/2014/main" id="{E1099B5D-1240-2733-715D-DA5D4A02DB01}"/>
              </a:ext>
            </a:extLst>
          </p:cNvPr>
          <p:cNvPicPr>
            <a:picLocks noChangeAspect="1"/>
          </p:cNvPicPr>
          <p:nvPr/>
        </p:nvPicPr>
        <p:blipFill>
          <a:blip r:embed="rId2"/>
          <a:stretch>
            <a:fillRect/>
          </a:stretch>
        </p:blipFill>
        <p:spPr>
          <a:xfrm>
            <a:off x="348018" y="1260144"/>
            <a:ext cx="8447964" cy="3017131"/>
          </a:xfrm>
          <a:prstGeom prst="rect">
            <a:avLst/>
          </a:prstGeom>
        </p:spPr>
      </p:pic>
      <p:sp>
        <p:nvSpPr>
          <p:cNvPr id="7" name="TextBox 6">
            <a:extLst>
              <a:ext uri="{FF2B5EF4-FFF2-40B4-BE49-F238E27FC236}">
                <a16:creationId xmlns:a16="http://schemas.microsoft.com/office/drawing/2014/main" id="{DDA6FBA9-8AAB-96D3-6235-C89D46F9F6A3}"/>
              </a:ext>
            </a:extLst>
          </p:cNvPr>
          <p:cNvSpPr txBox="1"/>
          <p:nvPr/>
        </p:nvSpPr>
        <p:spPr>
          <a:xfrm>
            <a:off x="427630" y="4631505"/>
            <a:ext cx="841157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bg1"/>
                </a:solidFill>
                <a:effectLst>
                  <a:outerShdw blurRad="38100" dist="38100" dir="2700000" algn="tl">
                    <a:srgbClr val="000000"/>
                  </a:outerShdw>
                </a:effectLst>
                <a:uLnTx/>
                <a:uFillTx/>
                <a:latin typeface="Calibri" panose="020F0502020204030204"/>
                <a:ea typeface="+mn-ea"/>
                <a:cs typeface="+mn-cs"/>
              </a:rPr>
              <a:t>An example in English: CDR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solidFill>
                  <a:schemeClr val="bg1"/>
                </a:solidFill>
                <a:effectLst>
                  <a:outerShdw blurRad="38100" dist="38100" dir="2700000" algn="tl">
                    <a:srgbClr val="000000"/>
                  </a:outerShdw>
                </a:effectLst>
              </a:rPr>
              <a:t>Should this be  “C</a:t>
            </a:r>
            <a:r>
              <a:rPr lang="en-US" sz="3600" dirty="0">
                <a:solidFill>
                  <a:srgbClr val="FFFF99"/>
                </a:solidFill>
                <a:effectLst>
                  <a:outerShdw blurRad="38100" dist="38100" dir="2700000" algn="tl">
                    <a:srgbClr val="000000"/>
                  </a:outerShdw>
                </a:effectLst>
              </a:rPr>
              <a:t>I</a:t>
            </a:r>
            <a:r>
              <a:rPr lang="en-US" sz="3600" dirty="0">
                <a:solidFill>
                  <a:schemeClr val="bg1"/>
                </a:solidFill>
                <a:effectLst>
                  <a:outerShdw blurRad="38100" dist="38100" dir="2700000" algn="tl">
                    <a:srgbClr val="000000"/>
                  </a:outerShdw>
                </a:effectLst>
              </a:rPr>
              <a:t>D</a:t>
            </a:r>
            <a:r>
              <a:rPr lang="en-US" sz="3600" dirty="0">
                <a:solidFill>
                  <a:srgbClr val="FFFF99"/>
                </a:solidFill>
                <a:effectLst>
                  <a:outerShdw blurRad="38100" dist="38100" dir="2700000" algn="tl">
                    <a:srgbClr val="000000"/>
                  </a:outerShdw>
                </a:effectLst>
              </a:rPr>
              <a:t>E</a:t>
            </a:r>
            <a:r>
              <a:rPr lang="en-US" sz="3600" dirty="0">
                <a:solidFill>
                  <a:schemeClr val="bg1"/>
                </a:solidFill>
                <a:effectLst>
                  <a:outerShdw blurRad="38100" dist="38100" dir="2700000" algn="tl">
                    <a:srgbClr val="000000"/>
                  </a:outerShdw>
                </a:effectLst>
              </a:rPr>
              <a:t>R" and “C</a:t>
            </a:r>
            <a:r>
              <a:rPr lang="en-US" sz="3600" dirty="0">
                <a:solidFill>
                  <a:srgbClr val="FFFF99"/>
                </a:solidFill>
                <a:effectLst>
                  <a:outerShdw blurRad="38100" dist="38100" dir="2700000" algn="tl">
                    <a:srgbClr val="000000"/>
                  </a:outerShdw>
                </a:effectLst>
              </a:rPr>
              <a:t>E</a:t>
            </a:r>
            <a:r>
              <a:rPr lang="en-US" sz="3600" dirty="0">
                <a:solidFill>
                  <a:schemeClr val="bg1"/>
                </a:solidFill>
                <a:effectLst>
                  <a:outerShdw blurRad="38100" dist="38100" dir="2700000" algn="tl">
                    <a:srgbClr val="000000"/>
                  </a:outerShdw>
                </a:effectLst>
              </a:rPr>
              <a:t>D</a:t>
            </a:r>
            <a:r>
              <a:rPr lang="en-US" sz="3600" dirty="0">
                <a:solidFill>
                  <a:srgbClr val="FFFF99"/>
                </a:solidFill>
                <a:effectLst>
                  <a:outerShdw blurRad="38100" dist="38100" dir="2700000" algn="tl">
                    <a:srgbClr val="000000"/>
                  </a:outerShdw>
                </a:effectLst>
              </a:rPr>
              <a:t>A</a:t>
            </a:r>
            <a:r>
              <a:rPr lang="en-US" sz="3600" dirty="0">
                <a:solidFill>
                  <a:schemeClr val="bg1"/>
                </a:solidFill>
                <a:effectLst>
                  <a:outerShdw blurRad="38100" dist="38100" dir="2700000" algn="tl">
                    <a:srgbClr val="000000"/>
                  </a:outerShdw>
                </a:effectLst>
              </a:rPr>
              <a:t>R"</a:t>
            </a:r>
            <a:endParaRPr kumimoji="0" lang="en-US" sz="3600" b="0" i="0" u="none" strike="noStrike" kern="1200" cap="none" spc="0" normalizeH="0" baseline="0" noProof="0" dirty="0">
              <a:ln>
                <a:noFill/>
              </a:ln>
              <a:solidFill>
                <a:schemeClr val="bg1"/>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1353235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Zion’s New Name (62:1–5)</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fontScale="70000" lnSpcReduction="20000"/>
          </a:bodyPr>
          <a:lstStyle/>
          <a:p>
            <a:r>
              <a:rPr lang="en-US" sz="4800" dirty="0">
                <a:effectLst>
                  <a:outerShdw blurRad="38100" dist="38100" dir="2700000" algn="tl">
                    <a:srgbClr val="000000"/>
                  </a:outerShdw>
                </a:effectLst>
              </a:rPr>
              <a:t>But a more straightforward (and more likely) way to resolve the difficulty is to understand that one of the connotations of the Hebrew word for “</a:t>
            </a:r>
            <a:r>
              <a:rPr lang="en-US" sz="4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marry</a:t>
            </a:r>
            <a:r>
              <a:rPr lang="en-US" sz="4800" dirty="0">
                <a:effectLst>
                  <a:outerShdw blurRad="38100" dist="38100" dir="2700000" algn="tl">
                    <a:srgbClr val="000000"/>
                  </a:outerShdw>
                </a:effectLst>
              </a:rPr>
              <a:t>” is “to </a:t>
            </a:r>
            <a:r>
              <a:rPr lang="en-US" sz="4800" b="1" i="1" dirty="0">
                <a:effectLst>
                  <a:outerShdw blurRad="38100" dist="38100" dir="2700000" algn="tl">
                    <a:srgbClr val="000000"/>
                  </a:outerShdw>
                </a:effectLst>
              </a:rPr>
              <a:t>own</a:t>
            </a:r>
            <a:r>
              <a:rPr lang="en-US" sz="4800" dirty="0">
                <a:effectLst>
                  <a:outerShdw blurRad="38100" dist="38100" dir="2700000" algn="tl">
                    <a:srgbClr val="000000"/>
                  </a:outerShdw>
                </a:effectLst>
              </a:rPr>
              <a:t> or </a:t>
            </a:r>
            <a:r>
              <a:rPr lang="en-US" sz="4800" b="1" i="1" dirty="0">
                <a:effectLst>
                  <a:outerShdw blurRad="38100" dist="38100" dir="2700000" algn="tl">
                    <a:srgbClr val="000000"/>
                  </a:outerShdw>
                </a:effectLst>
              </a:rPr>
              <a:t>possess</a:t>
            </a:r>
            <a:r>
              <a:rPr lang="en-US" sz="4800" dirty="0">
                <a:effectLst>
                  <a:outerShdw blurRad="38100" dist="38100" dir="2700000" algn="tl">
                    <a:srgbClr val="000000"/>
                  </a:outerShdw>
                </a:effectLst>
              </a:rPr>
              <a:t>”.</a:t>
            </a:r>
          </a:p>
          <a:p>
            <a:r>
              <a:rPr lang="en-US" sz="4800" dirty="0">
                <a:effectLst>
                  <a:outerShdw blurRad="38100" dist="38100" dir="2700000" algn="tl">
                    <a:srgbClr val="000000"/>
                  </a:outerShdw>
                </a:effectLst>
              </a:rPr>
              <a:t>If we go with this understanding then we could paraphrase the verse 5a something like this:</a:t>
            </a:r>
          </a:p>
          <a:p>
            <a:pPr lvl="1"/>
            <a:r>
              <a:rPr lang="en-US" sz="4400" i="1" dirty="0">
                <a:effectLst>
                  <a:outerShdw blurRad="38100" dist="38100" dir="2700000" algn="tl">
                    <a:srgbClr val="000000"/>
                  </a:outerShdw>
                </a:effectLst>
                <a:latin typeface="Cambria" panose="02040503050406030204" pitchFamily="18" charset="0"/>
                <a:ea typeface="Cambria" panose="02040503050406030204" pitchFamily="18" charset="0"/>
              </a:rPr>
              <a:t>As a young man marries a virgin, so the sons of Zion, through God’s grace, will occupy and </a:t>
            </a:r>
            <a:r>
              <a:rPr lang="en-US" sz="4400" b="1" i="1" dirty="0">
                <a:solidFill>
                  <a:srgbClr val="FFFF99"/>
                </a:solidFill>
                <a:effectLst>
                  <a:outerShdw blurRad="38100" dist="38100" dir="2700000" algn="tl">
                    <a:srgbClr val="000000"/>
                  </a:outerShdw>
                </a:effectLst>
                <a:latin typeface="Cambria" panose="02040503050406030204" pitchFamily="18" charset="0"/>
                <a:ea typeface="Cambria" panose="02040503050406030204" pitchFamily="18" charset="0"/>
              </a:rPr>
              <a:t>possess</a:t>
            </a:r>
            <a:r>
              <a:rPr lang="en-US" sz="4400" i="1" dirty="0">
                <a:effectLst>
                  <a:outerShdw blurRad="38100" dist="38100" dir="2700000" algn="tl">
                    <a:srgbClr val="000000"/>
                  </a:outerShdw>
                </a:effectLst>
                <a:latin typeface="Cambria" panose="02040503050406030204" pitchFamily="18" charset="0"/>
                <a:ea typeface="Cambria" panose="02040503050406030204" pitchFamily="18" charset="0"/>
              </a:rPr>
              <a:t> her. She will then no longer be desolate and forsaken but filled with her spiritual sons. </a:t>
            </a:r>
          </a:p>
          <a:p>
            <a:r>
              <a:rPr lang="en-US" sz="4800" dirty="0">
                <a:effectLst>
                  <a:outerShdw blurRad="38100" dist="38100" dir="2700000" algn="tl">
                    <a:srgbClr val="000000"/>
                  </a:outerShdw>
                </a:effectLst>
              </a:rPr>
              <a:t>Verse 5 then concludes with this idea: “</a:t>
            </a:r>
            <a:r>
              <a:rPr lang="en-US" sz="4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As a bridegroom rejoices over a bride, so your God will rejoice over you. </a:t>
            </a:r>
            <a:r>
              <a:rPr lang="en-US" sz="4800" dirty="0">
                <a:effectLst>
                  <a:outerShdw blurRad="38100" dist="38100" dir="2700000" algn="tl">
                    <a:srgbClr val="000000"/>
                  </a:outerShdw>
                </a:effectLst>
              </a:rPr>
              <a:t>”</a:t>
            </a:r>
          </a:p>
          <a:p>
            <a:r>
              <a:rPr lang="en-US" sz="4800" dirty="0">
                <a:effectLst>
                  <a:outerShdw blurRad="38100" dist="38100" dir="2700000" algn="tl">
                    <a:srgbClr val="000000"/>
                  </a:outerShdw>
                </a:effectLst>
              </a:rPr>
              <a:t>The figure is designed to express the utmost of rejoicing.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Young, Edward – The Book of Isaiah Volume 3: Chapters 40–66  (p. 470)</a:t>
            </a:r>
          </a:p>
        </p:txBody>
      </p:sp>
    </p:spTree>
    <p:extLst>
      <p:ext uri="{BB962C8B-B14F-4D97-AF65-F5344CB8AC3E}">
        <p14:creationId xmlns:p14="http://schemas.microsoft.com/office/powerpoint/2010/main" val="238807593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06338"/>
          </a:xfrm>
        </p:spPr>
        <p:txBody>
          <a:bodyPr>
            <a:noAutofit/>
          </a:bodyPr>
          <a:lstStyle/>
          <a:p>
            <a:pPr marL="458788" indent="-458788"/>
            <a:r>
              <a:rPr lang="en-US" sz="3600" dirty="0">
                <a:effectLst>
                  <a:outerShdw blurRad="38100" dist="38100" dir="2700000" algn="tl">
                    <a:srgbClr val="000000"/>
                  </a:outerShdw>
                </a:effectLst>
              </a:rPr>
              <a:t>Interceding for Zion (62:6–9)</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731520"/>
            <a:ext cx="8441574" cy="6093231"/>
          </a:xfrm>
        </p:spPr>
        <p:txBody>
          <a:bodyPr>
            <a:normAutofit fontScale="92500" lnSpcReduction="10000"/>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62:6</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post watchmen on your walls, O Jerusalem; they should keep praying all day and all night. You who pray to the LORD, don’t be silent!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7</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Don’t allow him to rest until he reestablishes Jerusalem, until he makes Jerusalem the pride of the earth.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LORD swears an oath by his right hand, by his strong arm: “I will never again give your grain to your enemies as food, and foreigners will not drink your wine, which you worked hard to produce.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9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“But those who harvest the grain will eat it, and will praise the LORD. Those who pick the grapes will drink the wine in the courts of my holy sanctuary.”</a:t>
            </a:r>
          </a:p>
        </p:txBody>
      </p:sp>
    </p:spTree>
    <p:extLst>
      <p:ext uri="{BB962C8B-B14F-4D97-AF65-F5344CB8AC3E}">
        <p14:creationId xmlns:p14="http://schemas.microsoft.com/office/powerpoint/2010/main" val="28281703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Interceding for Zion (62:6–9)</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a:bodyPr>
          <a:lstStyle/>
          <a:p>
            <a:r>
              <a:rPr lang="en-US" sz="3200" dirty="0">
                <a:effectLst>
                  <a:outerShdw blurRad="38100" dist="38100" dir="2700000" algn="tl">
                    <a:srgbClr val="000000"/>
                  </a:outerShdw>
                </a:effectLst>
              </a:rPr>
              <a:t>The Messiah continues to address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Jerusalem</a:t>
            </a:r>
            <a:r>
              <a:rPr lang="en-US" sz="3200" dirty="0">
                <a:effectLst>
                  <a:outerShdw blurRad="38100" dist="38100" dir="2700000" algn="tl">
                    <a:srgbClr val="000000"/>
                  </a:outerShdw>
                </a:effectLst>
              </a:rPr>
              <a:t>”, the symbolic representation of his people as they collectively experience difficulties and struggles on earth. </a:t>
            </a:r>
          </a:p>
          <a:p>
            <a:r>
              <a:rPr lang="en-US" sz="3200" dirty="0">
                <a:effectLst>
                  <a:outerShdw blurRad="38100" dist="38100" dir="2700000" algn="tl">
                    <a:srgbClr val="000000"/>
                  </a:outerShdw>
                </a:effectLst>
              </a:rPr>
              <a:t>Running parallel to the Messiah’s own intercessory ministry, there is another group who have been “</a:t>
            </a:r>
            <a:r>
              <a:rPr lang="en-US" sz="31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posted</a:t>
            </a:r>
            <a:r>
              <a:rPr lang="en-US" sz="3200" dirty="0">
                <a:effectLst>
                  <a:outerShdw blurRad="38100" dist="38100" dir="2700000" algn="tl">
                    <a:srgbClr val="000000"/>
                  </a:outerShdw>
                </a:effectLst>
              </a:rPr>
              <a:t>” who will not “</a:t>
            </a:r>
            <a:r>
              <a:rPr lang="en-US" sz="31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be silent</a:t>
            </a:r>
            <a:r>
              <a:rPr lang="en-US" sz="3200" dirty="0">
                <a:effectLst>
                  <a:outerShdw blurRad="38100" dist="38100" dir="2700000" algn="tl">
                    <a:srgbClr val="000000"/>
                  </a:outerShdw>
                </a:effectLst>
              </a:rPr>
              <a:t>” (cf. 62:1). </a:t>
            </a:r>
          </a:p>
          <a:p>
            <a:r>
              <a:rPr lang="en-US" sz="3200" dirty="0">
                <a:effectLst>
                  <a:outerShdw blurRad="38100" dist="38100" dir="2700000" algn="tl">
                    <a:srgbClr val="000000"/>
                  </a:outerShdw>
                </a:effectLst>
              </a:rPr>
              <a:t>They are described as “</a:t>
            </a:r>
            <a:r>
              <a:rPr lang="en-US" sz="31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watchmen</a:t>
            </a:r>
            <a:r>
              <a:rPr lang="en-US" sz="3200" dirty="0">
                <a:effectLst>
                  <a:outerShdw blurRad="38100" dist="38100" dir="2700000" algn="tl">
                    <a:srgbClr val="000000"/>
                  </a:outerShdw>
                </a:effectLst>
              </a:rPr>
              <a:t>”, those who have been officially appointed to be alert for anything liable to affect the well-being of the city. </a:t>
            </a:r>
          </a:p>
          <a:p>
            <a:r>
              <a:rPr lang="en-US" sz="3200" dirty="0">
                <a:effectLst>
                  <a:outerShdw blurRad="38100" dist="38100" dir="2700000" algn="tl">
                    <a:srgbClr val="000000"/>
                  </a:outerShdw>
                </a:effectLst>
              </a:rPr>
              <a:t>Stationed at a prominent location, they could see for a considerable distance (cf. 21:11).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 Study Commentary on Isaiah Volume 2: Chapters 40-66 – pp. 535–536.</a:t>
            </a:r>
          </a:p>
        </p:txBody>
      </p:sp>
    </p:spTree>
    <p:extLst>
      <p:ext uri="{BB962C8B-B14F-4D97-AF65-F5344CB8AC3E}">
        <p14:creationId xmlns:p14="http://schemas.microsoft.com/office/powerpoint/2010/main" val="158451450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Interceding for Zion (62:6–9)</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a:bodyPr>
          <a:lstStyle/>
          <a:p>
            <a:r>
              <a:rPr lang="en-US" sz="3600" dirty="0">
                <a:effectLst>
                  <a:outerShdw blurRad="38100" dist="38100" dir="2700000" algn="tl">
                    <a:srgbClr val="000000"/>
                  </a:outerShdw>
                </a:effectLst>
              </a:rPr>
              <a:t>The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praying</a:t>
            </a:r>
            <a:r>
              <a:rPr lang="en-US" sz="3600" dirty="0">
                <a:effectLst>
                  <a:outerShdw blurRad="38100" dist="38100" dir="2700000" algn="tl">
                    <a:srgbClr val="000000"/>
                  </a:outerShdw>
                </a:effectLst>
              </a:rPr>
              <a:t>” here is directed towards the LORD by those who are situated on earth. </a:t>
            </a:r>
          </a:p>
          <a:p>
            <a:r>
              <a:rPr lang="en-US" sz="3600" dirty="0">
                <a:effectLst>
                  <a:outerShdw blurRad="38100" dist="38100" dir="2700000" algn="tl">
                    <a:srgbClr val="000000"/>
                  </a:outerShdw>
                </a:effectLst>
              </a:rPr>
              <a:t>This group consists of all those to whom God has given a concern for the well-being of the people of God and who therefore engage in importunate prayer interceding with the LORD that he would restore the fortunes of Zion. </a:t>
            </a:r>
          </a:p>
          <a:p>
            <a:r>
              <a:rPr lang="en-US" sz="3600" dirty="0">
                <a:effectLst>
                  <a:outerShdw blurRad="38100" dist="38100" dir="2700000" algn="tl">
                    <a:srgbClr val="000000"/>
                  </a:outerShdw>
                </a:effectLst>
              </a:rPr>
              <a:t>This unceasing ministry is a source of encouragement to all because it is modelled on the example of the Messiah himself and specifically appointed by him.</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 Study Commentary on Isaiah Volume 2: Chapters 40-66 – pp. 535–536.</a:t>
            </a:r>
          </a:p>
        </p:txBody>
      </p:sp>
    </p:spTree>
    <p:extLst>
      <p:ext uri="{BB962C8B-B14F-4D97-AF65-F5344CB8AC3E}">
        <p14:creationId xmlns:p14="http://schemas.microsoft.com/office/powerpoint/2010/main" val="31851644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Interceding for Zion (62:6–9)</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lnSpcReduction="10000"/>
          </a:bodyPr>
          <a:lstStyle/>
          <a:p>
            <a:r>
              <a:rPr lang="en-US" sz="3600" dirty="0">
                <a:effectLst>
                  <a:outerShdw blurRad="38100" dist="38100" dir="2700000" algn="tl">
                    <a:srgbClr val="000000"/>
                  </a:outerShdw>
                </a:effectLst>
              </a:rPr>
              <a:t>God </a:t>
            </a:r>
            <a:r>
              <a:rPr lang="en-US" sz="3600" b="1" i="1" dirty="0">
                <a:effectLst>
                  <a:outerShdw blurRad="38100" dist="38100" dir="2700000" algn="tl">
                    <a:srgbClr val="000000"/>
                  </a:outerShdw>
                </a:effectLst>
              </a:rPr>
              <a:t>honors</a:t>
            </a:r>
            <a:r>
              <a:rPr lang="en-US" sz="3600" dirty="0">
                <a:effectLst>
                  <a:outerShdw blurRad="38100" dist="38100" dir="2700000" algn="tl">
                    <a:srgbClr val="000000"/>
                  </a:outerShdw>
                </a:effectLst>
              </a:rPr>
              <a:t> believing prayer and </a:t>
            </a:r>
            <a:r>
              <a:rPr lang="en-US" sz="3600" b="1" i="1" dirty="0">
                <a:effectLst>
                  <a:outerShdw blurRad="38100" dist="38100" dir="2700000" algn="tl">
                    <a:srgbClr val="000000"/>
                  </a:outerShdw>
                </a:effectLst>
              </a:rPr>
              <a:t>heeds</a:t>
            </a:r>
            <a:r>
              <a:rPr lang="en-US" sz="3600" dirty="0">
                <a:effectLst>
                  <a:outerShdw blurRad="38100" dist="38100" dir="2700000" algn="tl">
                    <a:srgbClr val="000000"/>
                  </a:outerShdw>
                </a:effectLst>
              </a:rPr>
              <a:t> the intercession of his children. </a:t>
            </a:r>
          </a:p>
          <a:p>
            <a:r>
              <a:rPr lang="en-US" sz="3600" dirty="0">
                <a:effectLst>
                  <a:outerShdw blurRad="38100" dist="38100" dir="2700000" algn="tl">
                    <a:srgbClr val="000000"/>
                  </a:outerShdw>
                </a:effectLst>
              </a:rPr>
              <a:t>The objective of the prayer in this case is twofold: </a:t>
            </a:r>
          </a:p>
          <a:p>
            <a:pPr lvl="1"/>
            <a:r>
              <a:rPr lang="en-US" sz="3200" dirty="0">
                <a:effectLst>
                  <a:outerShdw blurRad="38100" dist="38100" dir="2700000" algn="tl">
                    <a:srgbClr val="000000"/>
                  </a:outerShdw>
                </a:effectLst>
              </a:rPr>
              <a:t>To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reestablish Jerusalem</a:t>
            </a:r>
            <a:r>
              <a:rPr lang="en-US" sz="3200" dirty="0">
                <a:effectLst>
                  <a:outerShdw blurRad="38100" dist="38100" dir="2700000" algn="tl">
                    <a:srgbClr val="000000"/>
                  </a:outerShdw>
                </a:effectLst>
              </a:rPr>
              <a:t>” i.e., to give her inner strength and stability </a:t>
            </a:r>
          </a:p>
          <a:p>
            <a:pPr lvl="1"/>
            <a:r>
              <a:rPr lang="en-US" sz="3200" dirty="0">
                <a:effectLst>
                  <a:outerShdw blurRad="38100" dist="38100" dir="2700000" algn="tl">
                    <a:srgbClr val="000000"/>
                  </a:outerShdw>
                </a:effectLst>
              </a:rPr>
              <a:t>To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make Jerusalem the pride of the earth</a:t>
            </a:r>
            <a:r>
              <a:rPr lang="en-US" sz="3200" dirty="0">
                <a:effectLst>
                  <a:outerShdw blurRad="38100" dist="38100" dir="2700000" algn="tl">
                    <a:srgbClr val="000000"/>
                  </a:outerShdw>
                </a:effectLst>
              </a:rPr>
              <a:t>.” </a:t>
            </a:r>
            <a:r>
              <a:rPr lang="en-US" sz="3600" dirty="0">
                <a:effectLst>
                  <a:outerShdw blurRad="38100" dist="38100" dir="2700000" algn="tl">
                    <a:srgbClr val="000000"/>
                  </a:outerShdw>
                </a:effectLst>
              </a:rPr>
              <a:t>i.e., to give her rank and standing in the world, that is in keeping with her spiritual importance. </a:t>
            </a:r>
          </a:p>
          <a:p>
            <a:r>
              <a:rPr lang="en-US" sz="3600" dirty="0">
                <a:effectLst>
                  <a:outerShdw blurRad="38100" dist="38100" dir="2700000" algn="tl">
                    <a:srgbClr val="000000"/>
                  </a:outerShdw>
                </a:effectLst>
              </a:rPr>
              <a:t>The watchmen are not to rest till both are achieved.</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Leupold, H. C. – Exposition of Isaiah, Volume 2 (p. 332)</a:t>
            </a:r>
          </a:p>
        </p:txBody>
      </p:sp>
    </p:spTree>
    <p:extLst>
      <p:ext uri="{BB962C8B-B14F-4D97-AF65-F5344CB8AC3E}">
        <p14:creationId xmlns:p14="http://schemas.microsoft.com/office/powerpoint/2010/main" val="27979755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Interceding for Zion (62:6–9)</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a:bodyPr>
          <a:lstStyle/>
          <a:p>
            <a:r>
              <a:rPr lang="en-US" sz="3200" dirty="0">
                <a:effectLst>
                  <a:outerShdw blurRad="38100" dist="38100" dir="2700000" algn="tl">
                    <a:srgbClr val="000000"/>
                  </a:outerShdw>
                </a:effectLst>
              </a:rPr>
              <a:t>The LORD’s commitment to Jerusalem is confirmed by an oath in verses 8-9: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LORD swears an oath by his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right hand</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by his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strong arm</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sz="3200" dirty="0">
                <a:effectLst>
                  <a:outerShdw blurRad="38100" dist="38100" dir="2700000" algn="tl">
                    <a:srgbClr val="000000"/>
                  </a:outerShdw>
                </a:effectLst>
              </a:rPr>
              <a:t>”</a:t>
            </a:r>
          </a:p>
          <a:p>
            <a:r>
              <a:rPr lang="en-US" dirty="0">
                <a:effectLst>
                  <a:outerShdw blurRad="38100" dist="38100" dir="2700000" algn="tl">
                    <a:srgbClr val="000000"/>
                  </a:outerShdw>
                </a:effectLst>
              </a:rPr>
              <a:t>In the Ancient Near East an oath was one of the strongest means of confirming the truthfulness of a statement. </a:t>
            </a:r>
          </a:p>
          <a:p>
            <a:r>
              <a:rPr lang="en-US" dirty="0">
                <a:effectLst>
                  <a:outerShdw blurRad="38100" dist="38100" dir="2700000" algn="tl">
                    <a:srgbClr val="000000"/>
                  </a:outerShdw>
                </a:effectLst>
              </a:rPr>
              <a:t>Here God swears by his </a:t>
            </a:r>
            <a:r>
              <a:rPr lang="en-US" b="1" i="1" dirty="0">
                <a:effectLst>
                  <a:outerShdw blurRad="38100" dist="38100" dir="2700000" algn="tl">
                    <a:srgbClr val="000000"/>
                  </a:outerShdw>
                </a:effectLst>
              </a:rPr>
              <a:t>omnipotence</a:t>
            </a:r>
            <a:r>
              <a:rPr lang="en-US" dirty="0">
                <a:effectLst>
                  <a:outerShdw blurRad="38100" dist="38100" dir="2700000" algn="tl">
                    <a:srgbClr val="000000"/>
                  </a:outerShdw>
                </a:effectLst>
              </a:rPr>
              <a:t> in order to substantiate his claim that there </a:t>
            </a:r>
            <a:r>
              <a:rPr lang="en-US" b="1" i="1" dirty="0">
                <a:effectLst>
                  <a:outerShdw blurRad="38100" dist="38100" dir="2700000" algn="tl">
                    <a:srgbClr val="000000"/>
                  </a:outerShdw>
                </a:effectLst>
              </a:rPr>
              <a:t>will be </a:t>
            </a:r>
            <a:r>
              <a:rPr lang="en-US" dirty="0">
                <a:effectLst>
                  <a:outerShdw blurRad="38100" dist="38100" dir="2700000" algn="tl">
                    <a:srgbClr val="000000"/>
                  </a:outerShdw>
                </a:effectLst>
              </a:rPr>
              <a:t>an end to Israel’s punishment.</a:t>
            </a:r>
          </a:p>
          <a:p>
            <a:r>
              <a:rPr lang="en-US" dirty="0">
                <a:effectLst>
                  <a:outerShdw blurRad="38100" dist="38100" dir="2700000" algn="tl">
                    <a:srgbClr val="000000"/>
                  </a:outerShdw>
                </a:effectLst>
              </a:rPr>
              <a:t>God swears that they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will never again” </a:t>
            </a:r>
            <a:r>
              <a:rPr lang="en-US" dirty="0">
                <a:effectLst>
                  <a:outerShdw blurRad="38100" dist="38100" dir="2700000" algn="tl">
                    <a:srgbClr val="000000"/>
                  </a:outerShdw>
                </a:effectLst>
              </a:rPr>
              <a:t>give their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grain</a:t>
            </a:r>
            <a:r>
              <a:rPr lang="en-US" dirty="0">
                <a:effectLst>
                  <a:outerShdw blurRad="38100" dist="38100" dir="2700000" algn="tl">
                    <a:srgbClr val="000000"/>
                  </a:outerShdw>
                </a:effectLst>
              </a:rPr>
              <a:t>”,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food</a:t>
            </a:r>
            <a:r>
              <a:rPr lang="en-US" dirty="0">
                <a:effectLst>
                  <a:outerShdw blurRad="38100" dist="38100" dir="2700000" algn="tl">
                    <a:srgbClr val="000000"/>
                  </a:outerShdw>
                </a:effectLst>
              </a:rPr>
              <a:t>”, or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wine</a:t>
            </a:r>
            <a:r>
              <a:rPr lang="en-US" dirty="0">
                <a:effectLst>
                  <a:outerShdw blurRad="38100" dist="38100" dir="2700000" algn="tl">
                    <a:srgbClr val="000000"/>
                  </a:outerShdw>
                </a:effectLst>
              </a:rPr>
              <a:t>” to their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enemies…</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foreigners</a:t>
            </a:r>
            <a:r>
              <a:rPr lang="en-US" dirty="0">
                <a:effectLst>
                  <a:outerShdw blurRad="38100" dist="38100" dir="2700000" algn="tl">
                    <a:srgbClr val="000000"/>
                  </a:outerShdw>
                </a:effectLst>
              </a:rPr>
              <a:t>” which they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worked hard to produce</a:t>
            </a:r>
            <a:r>
              <a:rPr lang="en-US" dirty="0">
                <a:effectLst>
                  <a:outerShdw blurRad="38100" dist="38100" dir="2700000" algn="tl">
                    <a:srgbClr val="000000"/>
                  </a:outerShdw>
                </a:effectLst>
              </a:rPr>
              <a:t>”</a:t>
            </a:r>
          </a:p>
          <a:p>
            <a:endParaRPr lang="en-US" sz="3200" dirty="0">
              <a:effectLst>
                <a:outerShdw blurRad="38100" dist="38100" dir="2700000" algn="tl">
                  <a:srgbClr val="000000"/>
                </a:outerShdw>
              </a:effectLst>
            </a:endParaRP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Wegner, Paul D. – Isaiah An Introduction and Commentary – Tyndale OT Commentaries</a:t>
            </a:r>
          </a:p>
        </p:txBody>
      </p:sp>
    </p:spTree>
    <p:extLst>
      <p:ext uri="{BB962C8B-B14F-4D97-AF65-F5344CB8AC3E}">
        <p14:creationId xmlns:p14="http://schemas.microsoft.com/office/powerpoint/2010/main" val="7902221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832510"/>
          </a:xfrm>
        </p:spPr>
        <p:txBody>
          <a:bodyPr>
            <a:noAutofit/>
          </a:bodyPr>
          <a:lstStyle/>
          <a:p>
            <a:r>
              <a:rPr lang="en-US" sz="3600" dirty="0"/>
              <a:t>The LORD Takes Delight in Zion (62:1-12)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7818" y="900752"/>
            <a:ext cx="8965276" cy="5726512"/>
          </a:xfrm>
        </p:spPr>
        <p:txBody>
          <a:bodyPr>
            <a:normAutofit fontScale="92500" lnSpcReduction="10000"/>
          </a:bodyPr>
          <a:lstStyle/>
          <a:p>
            <a:r>
              <a:rPr lang="en-US" sz="4000" dirty="0"/>
              <a:t>Chapter 62 continues addressing many of the ideas that we saw in chapters 60 and 61.</a:t>
            </a:r>
          </a:p>
          <a:p>
            <a:r>
              <a:rPr lang="en-US" sz="4000" dirty="0"/>
              <a:t>The themes of light, revelation of Zion’s righteousness and salvation to the nations, marital joy, relief from oppression, and restoration of the land are all prominent in this chapter. </a:t>
            </a:r>
          </a:p>
          <a:p>
            <a:r>
              <a:rPr lang="en-US" sz="4000" dirty="0"/>
              <a:t>The chapter seems to be </a:t>
            </a:r>
            <a:r>
              <a:rPr lang="en-US" sz="4000" b="1" i="1" dirty="0"/>
              <a:t>particularly</a:t>
            </a:r>
            <a:r>
              <a:rPr lang="en-US" sz="4000" dirty="0"/>
              <a:t> concerned with the question raised in 61:11 – How </a:t>
            </a:r>
            <a:r>
              <a:rPr lang="en-US" sz="4000" b="1" i="1" dirty="0"/>
              <a:t>sure</a:t>
            </a:r>
            <a:r>
              <a:rPr lang="en-US" sz="4000" dirty="0"/>
              <a:t> can we be that these glorious promises will actually come true?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uLnTx/>
                <a:uFillTx/>
                <a:latin typeface="Calibri" panose="020F0502020204030204"/>
                <a:ea typeface="+mn-ea"/>
                <a:cs typeface="+mn-cs"/>
              </a:rPr>
              <a:t>Oswalt, John N.. The Book of Isaiah, Chapters 40–66 (The NIC on the OT) (p. 577).</a:t>
            </a:r>
          </a:p>
        </p:txBody>
      </p:sp>
    </p:spTree>
    <p:extLst>
      <p:ext uri="{BB962C8B-B14F-4D97-AF65-F5344CB8AC3E}">
        <p14:creationId xmlns:p14="http://schemas.microsoft.com/office/powerpoint/2010/main" val="7979384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Interceding for Zion (62:6–9)</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lnSpcReduction="10000"/>
          </a:bodyPr>
          <a:lstStyle/>
          <a:p>
            <a:r>
              <a:rPr lang="en-US" sz="3600" dirty="0">
                <a:effectLst>
                  <a:outerShdw blurRad="38100" dist="38100" dir="2700000" algn="tl">
                    <a:srgbClr val="000000"/>
                  </a:outerShdw>
                </a:effectLst>
              </a:rPr>
              <a:t>In the past, enemies such as as Midian, Syria, Assyria, Babylon (and others) had plundered them in accordance with the covenant curses of Deuteronomy 28:30-33. </a:t>
            </a:r>
          </a:p>
          <a:p>
            <a:r>
              <a:rPr lang="en-US" sz="3600" dirty="0">
                <a:effectLst>
                  <a:outerShdw blurRad="38100" dist="38100" dir="2700000" algn="tl">
                    <a:srgbClr val="000000"/>
                  </a:outerShdw>
                </a:effectLst>
              </a:rPr>
              <a:t>Now they will be able to harvest their crops and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praise the LORD</a:t>
            </a:r>
            <a:r>
              <a:rPr lang="en-US" sz="3600" dirty="0">
                <a:effectLst>
                  <a:outerShdw blurRad="38100" dist="38100" dir="2700000" algn="tl">
                    <a:srgbClr val="000000"/>
                  </a:outerShdw>
                </a:effectLst>
              </a:rPr>
              <a:t>” for their food and drink in the courts of the LORD’s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holy sanctuary</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The fact that the covenant curses will no longer be carried out suggests that the new covenant will never be broken on the part of God’s people who are a part of it.</a:t>
            </a:r>
          </a:p>
          <a:p>
            <a:endParaRPr lang="en-US" sz="3200" dirty="0">
              <a:effectLst>
                <a:outerShdw blurRad="38100" dist="38100" dir="2700000" algn="tl">
                  <a:srgbClr val="000000"/>
                </a:outerShdw>
              </a:effectLst>
            </a:endParaRP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Wegner, Paul D. – Isaiah An Introduction and Commentary – Tyndale OT Commentaries</a:t>
            </a:r>
          </a:p>
        </p:txBody>
      </p:sp>
    </p:spTree>
    <p:extLst>
      <p:ext uri="{BB962C8B-B14F-4D97-AF65-F5344CB8AC3E}">
        <p14:creationId xmlns:p14="http://schemas.microsoft.com/office/powerpoint/2010/main" val="310674391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Interceding for Zion (62:6–9)</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fontScale="92500"/>
          </a:bodyPr>
          <a:lstStyle/>
          <a:p>
            <a:r>
              <a:rPr lang="en-US" sz="3600" dirty="0">
                <a:effectLst>
                  <a:outerShdw blurRad="38100" dist="38100" dir="2700000" algn="tl">
                    <a:srgbClr val="000000"/>
                  </a:outerShdw>
                </a:effectLst>
              </a:rPr>
              <a:t>Here we see the </a:t>
            </a:r>
            <a:r>
              <a:rPr lang="en-US" sz="3600" b="1" i="1" dirty="0">
                <a:effectLst>
                  <a:outerShdw blurRad="38100" dist="38100" dir="2700000" algn="tl">
                    <a:srgbClr val="000000"/>
                  </a:outerShdw>
                </a:effectLst>
              </a:rPr>
              <a:t>blessings</a:t>
            </a:r>
            <a:r>
              <a:rPr lang="en-US" sz="3600" dirty="0">
                <a:effectLst>
                  <a:outerShdw blurRad="38100" dist="38100" dir="2700000" algn="tl">
                    <a:srgbClr val="000000"/>
                  </a:outerShdw>
                </a:effectLst>
              </a:rPr>
              <a:t> of God results in the </a:t>
            </a:r>
            <a:r>
              <a:rPr lang="en-US" sz="3600" b="1" i="1" dirty="0">
                <a:effectLst>
                  <a:outerShdw blurRad="38100" dist="38100" dir="2700000" algn="tl">
                    <a:srgbClr val="000000"/>
                  </a:outerShdw>
                </a:effectLst>
              </a:rPr>
              <a:t>worship</a:t>
            </a:r>
            <a:r>
              <a:rPr lang="en-US" sz="3600" dirty="0">
                <a:effectLst>
                  <a:outerShdw blurRad="38100" dist="38100" dir="2700000" algn="tl">
                    <a:srgbClr val="000000"/>
                  </a:outerShdw>
                </a:effectLst>
              </a:rPr>
              <a:t> of God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those who harvest the grain will eat it, and will praise the LORD. </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As Paul puts it in Romans 1, the great tragedy of the human race is our desire to arrogate the blessings of God to </a:t>
            </a:r>
            <a:r>
              <a:rPr lang="en-US" sz="3600" b="1" i="1" dirty="0">
                <a:effectLst>
                  <a:outerShdw blurRad="38100" dist="38100" dir="2700000" algn="tl">
                    <a:srgbClr val="000000"/>
                  </a:outerShdw>
                </a:effectLst>
              </a:rPr>
              <a:t>ourselves</a:t>
            </a:r>
            <a:r>
              <a:rPr lang="en-US" sz="3600" dirty="0">
                <a:effectLst>
                  <a:outerShdw blurRad="38100" dist="38100" dir="2700000" algn="tl">
                    <a:srgbClr val="000000"/>
                  </a:outerShdw>
                </a:effectLst>
              </a:rPr>
              <a:t> as though we were the creators of those blessings, while refusing to give thanks to God who makes them all possible. </a:t>
            </a:r>
          </a:p>
          <a:p>
            <a:r>
              <a:rPr lang="en-US" sz="3600" dirty="0">
                <a:effectLst>
                  <a:outerShdw blurRad="38100" dist="38100" dir="2700000" algn="tl">
                    <a:srgbClr val="000000"/>
                  </a:outerShdw>
                </a:effectLst>
              </a:rPr>
              <a:t>That will not be the case in the new Jerusalem. </a:t>
            </a:r>
          </a:p>
          <a:p>
            <a:r>
              <a:rPr lang="en-US" sz="3600" dirty="0">
                <a:effectLst>
                  <a:outerShdw blurRad="38100" dist="38100" dir="2700000" algn="tl">
                    <a:srgbClr val="000000"/>
                  </a:outerShdw>
                </a:effectLst>
              </a:rPr>
              <a:t>There the enjoyment of God’s blessings will be not lessened but heightened by the glad awareness of God’s goodness in giving them.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The Book of Isaiah, Chapters 40–66 (The NIC on the OT) (p. 586).</a:t>
            </a:r>
          </a:p>
        </p:txBody>
      </p:sp>
    </p:spTree>
    <p:extLst>
      <p:ext uri="{BB962C8B-B14F-4D97-AF65-F5344CB8AC3E}">
        <p14:creationId xmlns:p14="http://schemas.microsoft.com/office/powerpoint/2010/main" val="315743448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Interceding for Zion (62:6–9)</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fontScale="92500" lnSpcReduction="10000"/>
          </a:bodyPr>
          <a:lstStyle/>
          <a:p>
            <a:r>
              <a:rPr lang="en-US" dirty="0">
                <a:effectLst>
                  <a:outerShdw blurRad="38100" dist="38100" dir="2700000" algn="tl">
                    <a:srgbClr val="000000"/>
                  </a:outerShdw>
                </a:effectLst>
              </a:rPr>
              <a:t>Whenever we begin to believe that the only reason we are blessed is because of our superior ability or industry or foresight, the seeds of destruction are sown. </a:t>
            </a:r>
          </a:p>
          <a:p>
            <a:r>
              <a:rPr lang="en-US" dirty="0">
                <a:effectLst>
                  <a:outerShdw blurRad="38100" dist="38100" dir="2700000" algn="tl">
                    <a:srgbClr val="000000"/>
                  </a:outerShdw>
                </a:effectLst>
              </a:rPr>
              <a:t>Our joy is limited by our need to keep the edge over others whom we now see as rivals for what is rightfully ours; we begin to devalue the less fortunate; and we begin to hoard what we now see as ours and ours alone. </a:t>
            </a:r>
          </a:p>
          <a:p>
            <a:r>
              <a:rPr lang="en-US" dirty="0">
                <a:effectLst>
                  <a:outerShdw blurRad="38100" dist="38100" dir="2700000" algn="tl">
                    <a:srgbClr val="000000"/>
                  </a:outerShdw>
                </a:effectLst>
              </a:rPr>
              <a:t>Joy cannot long survive in such an atmosphere. </a:t>
            </a:r>
          </a:p>
          <a:p>
            <a:r>
              <a:rPr lang="en-US" dirty="0">
                <a:effectLst>
                  <a:outerShdw blurRad="38100" dist="38100" dir="2700000" algn="tl">
                    <a:srgbClr val="000000"/>
                  </a:outerShdw>
                </a:effectLst>
              </a:rPr>
              <a:t>But let us always remember that all that we have is a gift, including what measure of ability, industry, and foresight we have, a gift from the hand of a Father who delights in the delight of his children, and we will know true joy, the joy of freedom.</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The Book of Isaiah, Chapters 40–66 (The NIC on the OT) (p. 586).</a:t>
            </a:r>
          </a:p>
        </p:txBody>
      </p:sp>
    </p:spTree>
    <p:extLst>
      <p:ext uri="{BB962C8B-B14F-4D97-AF65-F5344CB8AC3E}">
        <p14:creationId xmlns:p14="http://schemas.microsoft.com/office/powerpoint/2010/main" val="14531694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06338"/>
          </a:xfrm>
        </p:spPr>
        <p:txBody>
          <a:bodyPr>
            <a:noAutofit/>
          </a:bodyPr>
          <a:lstStyle/>
          <a:p>
            <a:pPr marL="458788" indent="-458788"/>
            <a:r>
              <a:rPr lang="en-US" sz="3600" dirty="0">
                <a:effectLst>
                  <a:outerShdw blurRad="38100" dist="38100" dir="2700000" algn="tl">
                    <a:srgbClr val="000000"/>
                  </a:outerShdw>
                </a:effectLst>
              </a:rPr>
              <a:t>Zion’s Salvation (62:10–12)</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731520"/>
            <a:ext cx="8441574" cy="6093231"/>
          </a:xfrm>
        </p:spPr>
        <p:txBody>
          <a:bodyPr>
            <a:normAutofit/>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62:10</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Come through! Come through the gates! Prepare the way for the people! Build it – build the roadway! Remove the stones. Lift a signal flag for the nations.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the LORD announces to the entire earth: “Say to Daughter Zion, ‘Look, your deliverer comes! Look, his reward is with him, and his reward goes before him!’”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12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will be called, “The Holy People, the Ones [Redeemed] by the LORD.” You will be called, “Sought After, City Not Abandoned.” </a:t>
            </a:r>
          </a:p>
        </p:txBody>
      </p:sp>
    </p:spTree>
    <p:extLst>
      <p:ext uri="{BB962C8B-B14F-4D97-AF65-F5344CB8AC3E}">
        <p14:creationId xmlns:p14="http://schemas.microsoft.com/office/powerpoint/2010/main" val="12737425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Zion’s Salvation (62:10–12)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lnSpcReduction="10000"/>
          </a:bodyPr>
          <a:lstStyle/>
          <a:p>
            <a:r>
              <a:rPr lang="en-US" dirty="0">
                <a:effectLst>
                  <a:outerShdw blurRad="38100" dist="38100" dir="2700000" algn="tl">
                    <a:srgbClr val="000000"/>
                  </a:outerShdw>
                </a:effectLst>
              </a:rPr>
              <a:t>With emphatic repetition the Messiah exhorts both the LORD and the remnant to take the first steps towards this deliverance. </a:t>
            </a:r>
          </a:p>
          <a:p>
            <a:r>
              <a:rPr lang="en-US" dirty="0">
                <a:effectLst>
                  <a:outerShdw blurRad="38100" dist="38100" dir="2700000" algn="tl">
                    <a:srgbClr val="000000"/>
                  </a:outerShdw>
                </a:effectLst>
              </a:rPr>
              <a:t>He tells the remnant to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come through the gates</a:t>
            </a:r>
            <a:r>
              <a:rPr lang="en-US" dirty="0">
                <a:effectLst>
                  <a:outerShdw blurRad="38100" dist="38100" dir="2700000" algn="tl">
                    <a:srgbClr val="000000"/>
                  </a:outerShdw>
                </a:effectLst>
              </a:rPr>
              <a:t>”, and urges the LORD to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build the roadway</a:t>
            </a:r>
            <a:r>
              <a:rPr lang="en-US" dirty="0">
                <a:effectLst>
                  <a:outerShdw blurRad="38100" dist="38100" dir="2700000" algn="tl">
                    <a:srgbClr val="000000"/>
                  </a:outerShdw>
                </a:effectLst>
              </a:rPr>
              <a:t>” and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remove the stones</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During the return from Babylon God’s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reward</a:t>
            </a:r>
            <a:r>
              <a:rPr lang="en-US" dirty="0">
                <a:effectLst>
                  <a:outerShdw blurRad="38100" dist="38100" dir="2700000" algn="tl">
                    <a:srgbClr val="000000"/>
                  </a:outerShdw>
                </a:effectLst>
              </a:rPr>
              <a:t>” was the Israelites, but now the author applies these phrases to the remnant returning from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nations</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Like the double imperatives we saw in 52:11 when the exiles were told to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Leave! Leave! Get out of there!</a:t>
            </a:r>
            <a:r>
              <a:rPr lang="en-US" b="0" i="0" u="none" strike="noStrike" baseline="0" dirty="0">
                <a:effectLst>
                  <a:outerShdw blurRad="38100" dist="38100" dir="2700000" algn="tl">
                    <a:srgbClr val="000000"/>
                  </a:outerShdw>
                </a:effectLst>
                <a:latin typeface="Arial" panose="020B0604020202020204" pitchFamily="34" charset="0"/>
              </a:rPr>
              <a:t>”</a:t>
            </a:r>
            <a:r>
              <a:rPr lang="en-US" dirty="0">
                <a:effectLst>
                  <a:outerShdw blurRad="38100" dist="38100" dir="2700000" algn="tl">
                    <a:srgbClr val="000000"/>
                  </a:outerShdw>
                </a:effectLst>
              </a:rPr>
              <a:t>, the repeated imperatives here serve to confirm what will soon happen.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Wegner, Paul D. – Isaiah An Introduction and Commentary – Tyndale OT Commentaries</a:t>
            </a:r>
          </a:p>
        </p:txBody>
      </p:sp>
    </p:spTree>
    <p:extLst>
      <p:ext uri="{BB962C8B-B14F-4D97-AF65-F5344CB8AC3E}">
        <p14:creationId xmlns:p14="http://schemas.microsoft.com/office/powerpoint/2010/main" val="38828928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Zion’s Salvation (62:10–12)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a:bodyPr>
          <a:lstStyle/>
          <a:p>
            <a:r>
              <a:rPr lang="en-US" sz="4000" dirty="0">
                <a:effectLst>
                  <a:outerShdw blurRad="38100" dist="38100" dir="2700000" algn="tl">
                    <a:srgbClr val="000000"/>
                  </a:outerShdw>
                </a:effectLst>
              </a:rPr>
              <a:t>The LORD is about to keep his promise; therefore those in Jerusalem are to prepare for the remnant’s return. </a:t>
            </a:r>
          </a:p>
          <a:p>
            <a:r>
              <a:rPr lang="en-US" sz="4000" dirty="0">
                <a:effectLst>
                  <a:outerShdw blurRad="38100" dist="38100" dir="2700000" algn="tl">
                    <a:srgbClr val="000000"/>
                  </a:outerShdw>
                </a:effectLst>
              </a:rPr>
              <a:t>The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signal flag</a:t>
            </a:r>
            <a:r>
              <a:rPr lang="en-US" sz="4000" dirty="0">
                <a:effectLst>
                  <a:outerShdw blurRad="38100" dist="38100" dir="2700000" algn="tl">
                    <a:srgbClr val="000000"/>
                  </a:outerShdw>
                </a:effectLst>
              </a:rPr>
              <a:t>” is a sign to the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nations</a:t>
            </a:r>
            <a:r>
              <a:rPr lang="en-US" sz="4000" dirty="0">
                <a:effectLst>
                  <a:outerShdw blurRad="38100" dist="38100" dir="2700000" algn="tl">
                    <a:srgbClr val="000000"/>
                  </a:outerShdw>
                </a:effectLst>
              </a:rPr>
              <a:t>” to return to the God of Israel.</a:t>
            </a:r>
          </a:p>
          <a:p>
            <a:r>
              <a:rPr lang="en-US" sz="4000" dirty="0">
                <a:effectLst>
                  <a:outerShdw blurRad="38100" dist="38100" dir="2700000" algn="tl">
                    <a:srgbClr val="000000"/>
                  </a:outerShdw>
                </a:effectLst>
              </a:rPr>
              <a:t>The LORD addresses his child,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Daughter Zion</a:t>
            </a:r>
            <a:r>
              <a:rPr lang="en-US" sz="4000" dirty="0">
                <a:effectLst>
                  <a:outerShdw blurRad="38100" dist="38100" dir="2700000" algn="tl">
                    <a:srgbClr val="000000"/>
                  </a:outerShdw>
                </a:effectLst>
              </a:rPr>
              <a:t>”: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Look, your deliverer comes!</a:t>
            </a:r>
            <a:r>
              <a:rPr lang="en-US" sz="4000" dirty="0">
                <a:effectLst>
                  <a:outerShdw blurRad="38100" dist="38100" dir="2700000" algn="tl">
                    <a:srgbClr val="000000"/>
                  </a:outerShdw>
                </a:effectLst>
              </a:rPr>
              <a:t>”/ “</a:t>
            </a:r>
            <a:r>
              <a:rPr lang="en-US" sz="40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Look, his reward is with him, and his reward goes before him!</a:t>
            </a:r>
            <a:r>
              <a:rPr lang="en-US" sz="4000" dirty="0">
                <a:effectLst>
                  <a:outerShdw blurRad="38100" dist="38100" dir="2700000" algn="tl">
                    <a:srgbClr val="000000"/>
                  </a:outerShdw>
                </a:effectLst>
              </a:rPr>
              <a:t>”.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Wegner, Paul D. – Isaiah An Introduction and Commentary – Tyndale OT Commentaries</a:t>
            </a:r>
          </a:p>
        </p:txBody>
      </p:sp>
    </p:spTree>
    <p:extLst>
      <p:ext uri="{BB962C8B-B14F-4D97-AF65-F5344CB8AC3E}">
        <p14:creationId xmlns:p14="http://schemas.microsoft.com/office/powerpoint/2010/main" val="288587066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Zion’s Salvation (62:10–12)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a:bodyPr>
          <a:lstStyle/>
          <a:p>
            <a:r>
              <a:rPr lang="en-US" sz="3600" dirty="0">
                <a:effectLst>
                  <a:outerShdw blurRad="38100" dist="38100" dir="2700000" algn="tl">
                    <a:srgbClr val="000000"/>
                  </a:outerShdw>
                </a:effectLst>
              </a:rPr>
              <a:t>All the nations that saw Israel’s defeat will now see its restoration. </a:t>
            </a:r>
          </a:p>
          <a:p>
            <a:r>
              <a:rPr lang="en-US" sz="3600" dirty="0">
                <a:effectLst>
                  <a:outerShdw blurRad="38100" dist="38100" dir="2700000" algn="tl">
                    <a:srgbClr val="000000"/>
                  </a:outerShdw>
                </a:effectLst>
              </a:rPr>
              <a:t>The returning exiles will be called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Holy People, the Ones [Redeemed] by the LORD</a:t>
            </a:r>
            <a:r>
              <a:rPr lang="en-US" sz="3600" dirty="0">
                <a:effectLst>
                  <a:outerShdw blurRad="38100" dist="38100" dir="2700000" algn="tl">
                    <a:srgbClr val="000000"/>
                  </a:outerShdw>
                </a:effectLst>
              </a:rPr>
              <a:t>” (v. 12a). </a:t>
            </a:r>
          </a:p>
          <a:p>
            <a:r>
              <a:rPr lang="en-US" sz="3600" dirty="0">
                <a:effectLst>
                  <a:outerShdw blurRad="38100" dist="38100" dir="2700000" algn="tl">
                    <a:srgbClr val="000000"/>
                  </a:outerShdw>
                </a:effectLst>
              </a:rPr>
              <a:t>Zion will also be referred to as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Sought After, City Not Abandoned</a:t>
            </a:r>
            <a:r>
              <a:rPr lang="en-US" sz="3600" dirty="0">
                <a:effectLst>
                  <a:outerShdw blurRad="38100" dist="38100" dir="2700000" algn="tl">
                    <a:srgbClr val="000000"/>
                  </a:outerShdw>
                </a:effectLst>
              </a:rPr>
              <a:t>”, both much more favorable than her former names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Abandoned</a:t>
            </a:r>
            <a:r>
              <a:rPr lang="en-US" sz="3600" dirty="0">
                <a:effectLst>
                  <a:outerShdw blurRad="38100" dist="38100" dir="2700000" algn="tl">
                    <a:srgbClr val="000000"/>
                  </a:outerShdw>
                </a:effectLst>
              </a:rPr>
              <a:t>” and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Desolate</a:t>
            </a:r>
            <a:r>
              <a:rPr lang="en-US" sz="3600" dirty="0">
                <a:effectLst>
                  <a:outerShdw blurRad="38100" dist="38100" dir="2700000" algn="tl">
                    <a:srgbClr val="000000"/>
                  </a:outerShdw>
                </a:effectLst>
              </a:rPr>
              <a:t>” (v. 4). </a:t>
            </a:r>
          </a:p>
          <a:p>
            <a:r>
              <a:rPr lang="en-US" sz="3600" dirty="0">
                <a:effectLst>
                  <a:outerShdw blurRad="38100" dist="38100" dir="2700000" algn="tl">
                    <a:srgbClr val="000000"/>
                  </a:outerShdw>
                </a:effectLst>
              </a:rPr>
              <a:t>Again, the change of name brings into focus the change of circumstances for the remnant.</a:t>
            </a:r>
          </a:p>
          <a:p>
            <a:endParaRPr lang="en-US" sz="3200" dirty="0">
              <a:effectLst>
                <a:outerShdw blurRad="38100" dist="38100" dir="2700000" algn="tl">
                  <a:srgbClr val="000000"/>
                </a:outerShdw>
              </a:effectLst>
            </a:endParaRP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Wegner, Paul D. – Isaiah An Introduction and Commentary – Tyndale OT Commentaries</a:t>
            </a:r>
          </a:p>
        </p:txBody>
      </p:sp>
    </p:spTree>
    <p:extLst>
      <p:ext uri="{BB962C8B-B14F-4D97-AF65-F5344CB8AC3E}">
        <p14:creationId xmlns:p14="http://schemas.microsoft.com/office/powerpoint/2010/main" val="426117081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19B2E-1575-CF3F-8FA0-D64C61E47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0A7B74-5E2F-14C2-126B-8B70491B99E4}"/>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8ADAFF6B-4CCB-CFED-E145-3E800B4A2267}"/>
              </a:ext>
            </a:extLst>
          </p:cNvPr>
          <p:cNvSpPr>
            <a:spLocks noGrp="1"/>
          </p:cNvSpPr>
          <p:nvPr>
            <p:ph idx="1"/>
          </p:nvPr>
        </p:nvSpPr>
        <p:spPr>
          <a:xfrm>
            <a:off x="364974" y="1284315"/>
            <a:ext cx="8525487" cy="5353398"/>
          </a:xfrm>
        </p:spPr>
        <p:txBody>
          <a:bodyPr>
            <a:normAutofit/>
          </a:bodyPr>
          <a:lstStyle/>
          <a:p>
            <a:pPr lvl="1"/>
            <a:r>
              <a:rPr lang="en-US" sz="3600" dirty="0">
                <a:effectLst>
                  <a:outerShdw blurRad="38100" dist="38100" dir="2700000" algn="tl">
                    <a:srgbClr val="000000"/>
                  </a:outerShdw>
                </a:effectLst>
              </a:rPr>
              <a:t>I plan to cover </a:t>
            </a:r>
            <a:r>
              <a:rPr lang="en-US" sz="3600" b="1" i="1" dirty="0">
                <a:effectLst>
                  <a:outerShdw blurRad="38100" dist="38100" dir="2700000" algn="tl">
                    <a:srgbClr val="000000"/>
                  </a:outerShdw>
                </a:effectLst>
              </a:rPr>
              <a:t>The Wrath of the Divine Warrior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63:1-6</a:t>
            </a:r>
            <a:r>
              <a:rPr lang="en-US" sz="3600" dirty="0">
                <a:effectLst>
                  <a:outerShdw blurRad="38100" dist="38100" dir="2700000" algn="tl">
                    <a:srgbClr val="000000"/>
                  </a:outerShdw>
                </a:effectLst>
              </a:rPr>
              <a:t>)</a:t>
            </a: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971882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37555" cy="6267298"/>
          </a:xfrm>
        </p:spPr>
        <p:txBody>
          <a:bodyPr>
            <a:normAutofit fontScale="85000" lnSpcReduction="20000"/>
          </a:bodyPr>
          <a:lstStyle/>
          <a:p>
            <a:r>
              <a:rPr lang="en-US" sz="4000" dirty="0"/>
              <a:t>Our passage today tells us that Messiah will continue  praying “until Zion’s righteousness shines brightly and her salvation burns like a torch”, thus becoming a beacon in the darkness of this world.</a:t>
            </a:r>
          </a:p>
          <a:p>
            <a:r>
              <a:rPr lang="en-US" sz="4000" dirty="0"/>
              <a:t>Who does Zion represent here?</a:t>
            </a:r>
          </a:p>
          <a:p>
            <a:r>
              <a:rPr lang="en-US" sz="4000" dirty="0"/>
              <a:t>Are </a:t>
            </a:r>
            <a:r>
              <a:rPr lang="en-US" sz="4000" b="1" i="1" dirty="0"/>
              <a:t>you</a:t>
            </a:r>
            <a:r>
              <a:rPr lang="en-US" sz="4000" dirty="0"/>
              <a:t> a part of “Zion”?</a:t>
            </a:r>
          </a:p>
          <a:p>
            <a:r>
              <a:rPr lang="en-US" sz="4000" dirty="0"/>
              <a:t>If so, what does this tell you that Jesus is doing on </a:t>
            </a:r>
            <a:r>
              <a:rPr lang="en-US" sz="4000" b="1" i="1" dirty="0"/>
              <a:t>your</a:t>
            </a:r>
            <a:r>
              <a:rPr lang="en-US" sz="4000" dirty="0"/>
              <a:t> behalf?</a:t>
            </a:r>
          </a:p>
          <a:p>
            <a:r>
              <a:rPr lang="en-US" sz="4000" dirty="0"/>
              <a:t>What would it mean for </a:t>
            </a:r>
            <a:r>
              <a:rPr lang="en-US" sz="4000" b="1" i="1" dirty="0"/>
              <a:t>your</a:t>
            </a:r>
            <a:r>
              <a:rPr lang="en-US" sz="4000" dirty="0"/>
              <a:t> “righteousness to shine brightly and your salvation to burn like a torch, thus becoming a beacon in the darkness of this world”? What would that look like?</a:t>
            </a:r>
          </a:p>
          <a:p>
            <a:endParaRPr lang="en-US" sz="4000" dirty="0"/>
          </a:p>
          <a:p>
            <a:endParaRPr lang="en-US" sz="4000" dirty="0"/>
          </a:p>
          <a:p>
            <a:endParaRPr lang="en-US" sz="4000" dirty="0"/>
          </a:p>
          <a:p>
            <a:endParaRPr lang="en-US" sz="4400" dirty="0"/>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13612635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Autofit/>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29" y="561109"/>
            <a:ext cx="9037555" cy="6267298"/>
          </a:xfrm>
        </p:spPr>
        <p:txBody>
          <a:bodyPr>
            <a:normAutofit fontScale="70000" lnSpcReduction="20000"/>
          </a:bodyPr>
          <a:lstStyle/>
          <a:p>
            <a:r>
              <a:rPr lang="en-US" sz="4000" dirty="0"/>
              <a:t>In our passage today we saw that when the true people of God are </a:t>
            </a:r>
            <a:r>
              <a:rPr lang="en-US" sz="4000" b="1" i="1" dirty="0"/>
              <a:t>blessed</a:t>
            </a:r>
            <a:r>
              <a:rPr lang="en-US" sz="4000" dirty="0"/>
              <a:t> by God they are </a:t>
            </a:r>
            <a:r>
              <a:rPr lang="en-US" sz="4000" b="1" i="1" dirty="0"/>
              <a:t>thankful</a:t>
            </a:r>
            <a:r>
              <a:rPr lang="en-US" sz="4000" dirty="0"/>
              <a:t> – </a:t>
            </a:r>
            <a:r>
              <a:rPr lang="en-US" sz="4000" b="1" i="1" dirty="0"/>
              <a:t>unlike</a:t>
            </a:r>
            <a:r>
              <a:rPr lang="en-US" sz="4000" dirty="0"/>
              <a:t> the unbelievers that the Apostle Paul talks about in Romans 1 who take those blessings for granted or (worse yet) take credit for those blessings.</a:t>
            </a:r>
          </a:p>
          <a:p>
            <a:r>
              <a:rPr lang="en-US" sz="4000" dirty="0"/>
              <a:t>What did you think of Oswald’s application of this idea:</a:t>
            </a:r>
          </a:p>
          <a:p>
            <a:pPr lvl="1"/>
            <a:r>
              <a:rPr lang="en-US" sz="3600" i="1" dirty="0">
                <a:latin typeface="Cambria" panose="02040503050406030204" pitchFamily="18" charset="0"/>
                <a:ea typeface="Cambria" panose="02040503050406030204" pitchFamily="18" charset="0"/>
              </a:rPr>
              <a:t>But let us always remember that all that we have is a gift, including what measure of ability, industry, and foresight we have, a gift from the hand of a Father who delights in the delight of his children, and [if we remember this principle] we will know </a:t>
            </a:r>
            <a:r>
              <a:rPr lang="en-US" sz="3600" b="1" i="1" dirty="0">
                <a:latin typeface="Cambria" panose="02040503050406030204" pitchFamily="18" charset="0"/>
                <a:ea typeface="Cambria" panose="02040503050406030204" pitchFamily="18" charset="0"/>
              </a:rPr>
              <a:t>true</a:t>
            </a:r>
            <a:r>
              <a:rPr lang="en-US" sz="3600" i="1" dirty="0">
                <a:latin typeface="Cambria" panose="02040503050406030204" pitchFamily="18" charset="0"/>
                <a:ea typeface="Cambria" panose="02040503050406030204" pitchFamily="18" charset="0"/>
              </a:rPr>
              <a:t> joy, the joy of </a:t>
            </a:r>
            <a:r>
              <a:rPr lang="en-US" sz="3600" b="1" i="1" dirty="0">
                <a:latin typeface="Cambria" panose="02040503050406030204" pitchFamily="18" charset="0"/>
                <a:ea typeface="Cambria" panose="02040503050406030204" pitchFamily="18" charset="0"/>
              </a:rPr>
              <a:t>freedom</a:t>
            </a:r>
            <a:r>
              <a:rPr lang="en-US" sz="3600" i="1" dirty="0">
                <a:latin typeface="Cambria" panose="02040503050406030204" pitchFamily="18" charset="0"/>
                <a:ea typeface="Cambria" panose="02040503050406030204" pitchFamily="18" charset="0"/>
              </a:rPr>
              <a:t>.</a:t>
            </a:r>
          </a:p>
          <a:p>
            <a:r>
              <a:rPr lang="en-US" sz="4000" dirty="0"/>
              <a:t>Does this remind you of something the Apostle once said?</a:t>
            </a:r>
          </a:p>
          <a:p>
            <a:pPr lvl="1"/>
            <a:r>
              <a:rPr lang="en-US" sz="3600" i="1" dirty="0">
                <a:solidFill>
                  <a:srgbClr val="0000FF"/>
                </a:solidFill>
                <a:latin typeface="Cambria" panose="02040503050406030204" pitchFamily="18" charset="0"/>
                <a:ea typeface="Cambria" panose="02040503050406030204" pitchFamily="18" charset="0"/>
              </a:rPr>
              <a:t>For who makes you different from anyone else? What do you have that you did not receive? And if you did receive it, why do you boast as though you did not? </a:t>
            </a:r>
            <a:r>
              <a:rPr lang="en-US" sz="3600" dirty="0"/>
              <a:t>(1 Cor 4:7 NIV)</a:t>
            </a:r>
          </a:p>
          <a:p>
            <a:r>
              <a:rPr lang="en-US" sz="4000" dirty="0"/>
              <a:t>Do you find yourself sometimes forgetting this principle?</a:t>
            </a:r>
          </a:p>
          <a:p>
            <a:endParaRPr lang="en-US" sz="4400" dirty="0"/>
          </a:p>
          <a:p>
            <a:pPr marL="0" indent="0">
              <a:buNone/>
            </a:pPr>
            <a:endParaRPr lang="en-US" sz="4000" dirty="0"/>
          </a:p>
          <a:p>
            <a:endParaRPr lang="en-US" sz="4000" dirty="0"/>
          </a:p>
          <a:p>
            <a:endParaRPr lang="en-US" sz="4000" dirty="0"/>
          </a:p>
        </p:txBody>
      </p:sp>
    </p:spTree>
    <p:extLst>
      <p:ext uri="{BB962C8B-B14F-4D97-AF65-F5344CB8AC3E}">
        <p14:creationId xmlns:p14="http://schemas.microsoft.com/office/powerpoint/2010/main" val="32900590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832510"/>
          </a:xfrm>
        </p:spPr>
        <p:txBody>
          <a:bodyPr>
            <a:noAutofit/>
          </a:bodyPr>
          <a:lstStyle/>
          <a:p>
            <a:r>
              <a:rPr lang="en-US" sz="3600" dirty="0">
                <a:effectLst>
                  <a:outerShdw blurRad="38100" dist="38100" dir="2700000" algn="tl">
                    <a:srgbClr val="000000"/>
                  </a:outerShdw>
                </a:effectLst>
              </a:rPr>
              <a:t>The LORD Takes Delight in Zion (62:1-12)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7818" y="900752"/>
            <a:ext cx="8965276" cy="5726512"/>
          </a:xfrm>
        </p:spPr>
        <p:txBody>
          <a:bodyPr>
            <a:normAutofit fontScale="92500" lnSpcReduction="20000"/>
          </a:bodyPr>
          <a:lstStyle/>
          <a:p>
            <a:r>
              <a:rPr lang="en-US" sz="4400" dirty="0">
                <a:effectLst>
                  <a:outerShdw blurRad="38100" dist="38100" dir="2700000" algn="tl">
                    <a:srgbClr val="000000"/>
                  </a:outerShdw>
                </a:effectLst>
              </a:rPr>
              <a:t>For example, Chapter 60 presents the new Jerusalem as an accomplished fact. </a:t>
            </a:r>
          </a:p>
          <a:p>
            <a:r>
              <a:rPr lang="en-US" sz="4400" dirty="0">
                <a:effectLst>
                  <a:outerShdw blurRad="38100" dist="38100" dir="2700000" algn="tl">
                    <a:srgbClr val="000000"/>
                  </a:outerShdw>
                </a:effectLst>
              </a:rPr>
              <a:t>But that was yet future from the original hearers’ point of view. </a:t>
            </a:r>
          </a:p>
          <a:p>
            <a:r>
              <a:rPr lang="en-US" sz="4400" dirty="0">
                <a:effectLst>
                  <a:outerShdw blurRad="38100" dist="38100" dir="2700000" algn="tl">
                    <a:srgbClr val="000000"/>
                  </a:outerShdw>
                </a:effectLst>
              </a:rPr>
              <a:t>Will it really happen? </a:t>
            </a:r>
          </a:p>
          <a:p>
            <a:r>
              <a:rPr lang="en-US" sz="4400" dirty="0">
                <a:effectLst>
                  <a:outerShdw blurRad="38100" dist="38100" dir="2700000" algn="tl">
                    <a:srgbClr val="000000"/>
                  </a:outerShdw>
                </a:effectLst>
              </a:rPr>
              <a:t>This chapter reiterates and amplifies the affirmation of 61:11 that indeed it will:</a:t>
            </a:r>
          </a:p>
          <a:p>
            <a:pPr lvl="1"/>
            <a:r>
              <a:rPr lang="en-US" sz="40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For just as the ground produces its crops and a garden yields its produce, so the sovereign LORD will cause deliverance to grow, and give his people reason to praise him in the sight of all the nations. </a:t>
            </a:r>
            <a:endParaRPr lang="en-US" sz="4000" dirty="0">
              <a:effectLst>
                <a:outerShdw blurRad="38100" dist="38100" dir="2700000" algn="tl">
                  <a:srgbClr val="000000"/>
                </a:outerShdw>
              </a:effectLst>
            </a:endParaRP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The Book of Isaiah, Chapters 40–66 (The NIC on the OT) (p. 577).</a:t>
            </a:r>
          </a:p>
        </p:txBody>
      </p:sp>
    </p:spTree>
    <p:extLst>
      <p:ext uri="{BB962C8B-B14F-4D97-AF65-F5344CB8AC3E}">
        <p14:creationId xmlns:p14="http://schemas.microsoft.com/office/powerpoint/2010/main" val="307679178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832510"/>
          </a:xfrm>
        </p:spPr>
        <p:txBody>
          <a:bodyPr>
            <a:noAutofit/>
          </a:bodyPr>
          <a:lstStyle/>
          <a:p>
            <a:r>
              <a:rPr lang="en-US" sz="3600" dirty="0">
                <a:effectLst>
                  <a:outerShdw blurRad="38100" dist="38100" dir="2700000" algn="tl">
                    <a:srgbClr val="000000"/>
                  </a:outerShdw>
                </a:effectLst>
              </a:rPr>
              <a:t>The LORD Takes Delight in Zion (62:1-12)</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27818" y="900752"/>
            <a:ext cx="8965276" cy="5726512"/>
          </a:xfrm>
        </p:spPr>
        <p:txBody>
          <a:bodyPr>
            <a:normAutofit/>
          </a:bodyPr>
          <a:lstStyle/>
          <a:p>
            <a:r>
              <a:rPr lang="en-US" sz="4000" dirty="0">
                <a:effectLst>
                  <a:outerShdw blurRad="38100" dist="38100" dir="2700000" algn="tl">
                    <a:srgbClr val="000000"/>
                  </a:outerShdw>
                </a:effectLst>
              </a:rPr>
              <a:t>I will be covering today’s text in three parts:</a:t>
            </a:r>
          </a:p>
          <a:p>
            <a:pPr lvl="1"/>
            <a:r>
              <a:rPr lang="en-US" sz="3600" dirty="0">
                <a:effectLst>
                  <a:outerShdw blurRad="38100" dist="38100" dir="2700000" algn="tl">
                    <a:srgbClr val="000000"/>
                  </a:outerShdw>
                </a:effectLst>
              </a:rPr>
              <a:t>Zion’s New Name (</a:t>
            </a:r>
            <a:r>
              <a:rPr lang="en-US" sz="3600" dirty="0">
                <a:solidFill>
                  <a:srgbClr val="FFFF99"/>
                </a:solidFill>
                <a:effectLst>
                  <a:outerShdw blurRad="38100" dist="38100" dir="2700000" algn="tl">
                    <a:srgbClr val="000000"/>
                  </a:outerShdw>
                </a:effectLst>
              </a:rPr>
              <a:t>62:1–5</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Interceding for Zion (</a:t>
            </a:r>
            <a:r>
              <a:rPr lang="en-US" sz="3600" dirty="0">
                <a:solidFill>
                  <a:srgbClr val="FFFF99"/>
                </a:solidFill>
                <a:effectLst>
                  <a:outerShdw blurRad="38100" dist="38100" dir="2700000" algn="tl">
                    <a:srgbClr val="000000"/>
                  </a:outerShdw>
                </a:effectLst>
              </a:rPr>
              <a:t>62:6–9</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Zion’s Salvation (</a:t>
            </a:r>
            <a:r>
              <a:rPr lang="en-US" sz="3600" dirty="0">
                <a:solidFill>
                  <a:srgbClr val="FFFF99"/>
                </a:solidFill>
                <a:effectLst>
                  <a:outerShdw blurRad="38100" dist="38100" dir="2700000" algn="tl">
                    <a:srgbClr val="000000"/>
                  </a:outerShdw>
                </a:effectLst>
              </a:rPr>
              <a:t>62:10–12</a:t>
            </a:r>
            <a:r>
              <a:rPr lang="en-US" sz="3600" dirty="0">
                <a:effectLst>
                  <a:outerShdw blurRad="38100" dist="38100" dir="2700000" algn="tl">
                    <a:srgbClr val="000000"/>
                  </a:outerShdw>
                </a:effectLst>
              </a:rPr>
              <a:t>)</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 Study Commentary on Isaiah Volume 2: Chapters 40-66 – p. 529.</a:t>
            </a:r>
          </a:p>
        </p:txBody>
      </p:sp>
    </p:spTree>
    <p:extLst>
      <p:ext uri="{BB962C8B-B14F-4D97-AF65-F5344CB8AC3E}">
        <p14:creationId xmlns:p14="http://schemas.microsoft.com/office/powerpoint/2010/main" val="40792225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06338"/>
          </a:xfrm>
        </p:spPr>
        <p:txBody>
          <a:bodyPr>
            <a:noAutofit/>
          </a:bodyPr>
          <a:lstStyle/>
          <a:p>
            <a:pPr marL="458788" indent="-458788"/>
            <a:r>
              <a:rPr lang="en-US" sz="3600" dirty="0">
                <a:effectLst>
                  <a:outerShdw blurRad="38100" dist="38100" dir="2700000" algn="tl">
                    <a:srgbClr val="000000"/>
                  </a:outerShdw>
                </a:effectLst>
              </a:rPr>
              <a:t>Zion’s New Name (62:1–5)</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928048"/>
            <a:ext cx="8441574" cy="5896703"/>
          </a:xfrm>
        </p:spPr>
        <p:txBody>
          <a:bodyPr>
            <a:normAutofit fontScale="85000" lnSpcReduction="20000"/>
          </a:bodyPr>
          <a:lstStyle/>
          <a:p>
            <a:pPr marL="0" indent="0">
              <a:buNone/>
            </a:pP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62:1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the sake of Zion I will not be silent; for the sake of Jerusalem I will not be quiet, until her [righteousness] shines brightly and her [salvation] burns like a torch.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Nations will see your [righteousness], and all kings your splendor. You will be called by a new name that the LORD himself will give you.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will be a majestic crown in the hand of the LORD, a royal turban in the hand of your God.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will no longer be called, “Abandoned,” and your land will no longer be called “Desolate.” Indeed, you will be called “My Delight is in Her” and your land “Married.” For the LORD will take delight in you, and your land will be married to him. </a:t>
            </a:r>
            <a:r>
              <a:rPr lang="en-US" sz="35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As a young man marries a young woman, so your sons will marry you. As a bridegroom rejoices over a bride, so your God will rejoice over you. </a:t>
            </a:r>
          </a:p>
        </p:txBody>
      </p:sp>
    </p:spTree>
    <p:extLst>
      <p:ext uri="{BB962C8B-B14F-4D97-AF65-F5344CB8AC3E}">
        <p14:creationId xmlns:p14="http://schemas.microsoft.com/office/powerpoint/2010/main" val="29164435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Zion’s New Name (62:1–5)</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37407" y="545910"/>
            <a:ext cx="9144000" cy="6114197"/>
          </a:xfrm>
        </p:spPr>
        <p:txBody>
          <a:bodyPr>
            <a:normAutofit fontScale="92500" lnSpcReduction="20000"/>
          </a:bodyPr>
          <a:lstStyle/>
          <a:p>
            <a:r>
              <a:rPr lang="en-US" dirty="0">
                <a:effectLst>
                  <a:outerShdw blurRad="38100" dist="38100" dir="2700000" algn="tl">
                    <a:srgbClr val="000000"/>
                  </a:outerShdw>
                </a:effectLst>
              </a:rPr>
              <a:t>As in the previous chapter, there is a difference of opinion among scholars as to who is speaking here. </a:t>
            </a:r>
          </a:p>
          <a:p>
            <a:r>
              <a:rPr lang="en-US" dirty="0">
                <a:effectLst>
                  <a:outerShdw blurRad="38100" dist="38100" dir="2700000" algn="tl">
                    <a:srgbClr val="000000"/>
                  </a:outerShdw>
                </a:effectLst>
              </a:rPr>
              <a:t>Since the chapter is mostly addressed to Zion, 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a:t>
            </a:r>
            <a:r>
              <a:rPr lang="en-US" dirty="0">
                <a:effectLst>
                  <a:outerShdw blurRad="38100" dist="38100" dir="2700000" algn="tl">
                    <a:srgbClr val="000000"/>
                  </a:outerShdw>
                </a:effectLst>
              </a:rPr>
              <a:t>” found in verses 1 and 6 might be: </a:t>
            </a:r>
          </a:p>
          <a:p>
            <a:pPr lvl="1"/>
            <a:r>
              <a:rPr lang="en-US" sz="3200" dirty="0">
                <a:effectLst>
                  <a:outerShdw blurRad="38100" dist="38100" dir="2700000" algn="tl">
                    <a:srgbClr val="000000"/>
                  </a:outerShdw>
                </a:effectLst>
              </a:rPr>
              <a:t>the LORD</a:t>
            </a:r>
          </a:p>
          <a:p>
            <a:pPr lvl="1"/>
            <a:r>
              <a:rPr lang="en-US" sz="3200" dirty="0">
                <a:effectLst>
                  <a:outerShdw blurRad="38100" dist="38100" dir="2700000" algn="tl">
                    <a:srgbClr val="000000"/>
                  </a:outerShdw>
                </a:effectLst>
              </a:rPr>
              <a:t>Isaiah</a:t>
            </a:r>
          </a:p>
          <a:p>
            <a:pPr lvl="1"/>
            <a:r>
              <a:rPr lang="en-US" sz="3200" dirty="0">
                <a:effectLst>
                  <a:outerShdw blurRad="38100" dist="38100" dir="2700000" algn="tl">
                    <a:srgbClr val="000000"/>
                  </a:outerShdw>
                </a:effectLst>
              </a:rPr>
              <a:t>the Messiah. </a:t>
            </a:r>
          </a:p>
          <a:p>
            <a:r>
              <a:rPr lang="en-US" dirty="0">
                <a:effectLst>
                  <a:outerShdw blurRad="38100" dist="38100" dir="2700000" algn="tl">
                    <a:srgbClr val="000000"/>
                  </a:outerShdw>
                </a:effectLst>
              </a:rPr>
              <a:t>There is no way to know for sure because the text doesn’t specifically tell us who is speaking. </a:t>
            </a:r>
          </a:p>
          <a:p>
            <a:r>
              <a:rPr lang="en-US" dirty="0">
                <a:effectLst>
                  <a:outerShdw blurRad="38100" dist="38100" dir="2700000" algn="tl">
                    <a:srgbClr val="000000"/>
                  </a:outerShdw>
                </a:effectLst>
              </a:rPr>
              <a:t>But in my opinion it makes the </a:t>
            </a:r>
            <a:r>
              <a:rPr lang="en-US" b="1" i="1" dirty="0">
                <a:effectLst>
                  <a:outerShdw blurRad="38100" dist="38100" dir="2700000" algn="tl">
                    <a:srgbClr val="000000"/>
                  </a:outerShdw>
                </a:effectLst>
              </a:rPr>
              <a:t>most</a:t>
            </a:r>
            <a:r>
              <a:rPr lang="en-US" dirty="0">
                <a:effectLst>
                  <a:outerShdw blurRad="38100" dist="38100" dir="2700000" algn="tl">
                    <a:srgbClr val="000000"/>
                  </a:outerShdw>
                </a:effectLst>
              </a:rPr>
              <a:t> sense to understand these words as being spoken by the Messiah (or the Anointed On, as he is described in the previous chapter) </a:t>
            </a:r>
          </a:p>
          <a:p>
            <a:r>
              <a:rPr lang="en-US" dirty="0">
                <a:effectLst>
                  <a:outerShdw blurRad="38100" dist="38100" dir="2700000" algn="tl">
                    <a:srgbClr val="000000"/>
                  </a:outerShdw>
                </a:effectLst>
              </a:rPr>
              <a:t>This fits well with the note of authority that seems to be present in these words and it also fits with the third-person description of the LORD that we see in verses 2 and 6.</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 Study Commentary on Isaiah Volume 2: Chapters 40-66 – pp. 530–531.</a:t>
            </a:r>
          </a:p>
        </p:txBody>
      </p:sp>
    </p:spTree>
    <p:extLst>
      <p:ext uri="{BB962C8B-B14F-4D97-AF65-F5344CB8AC3E}">
        <p14:creationId xmlns:p14="http://schemas.microsoft.com/office/powerpoint/2010/main" val="24743293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Zion’s New Name (62:1–5)</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lnSpcReduction="10000"/>
          </a:bodyPr>
          <a:lstStyle/>
          <a:p>
            <a:r>
              <a:rPr lang="en-US" sz="3600" dirty="0">
                <a:effectLst>
                  <a:outerShdw blurRad="38100" dist="38100" dir="2700000" algn="tl">
                    <a:srgbClr val="000000"/>
                  </a:outerShdw>
                </a:effectLst>
              </a:rPr>
              <a:t>In verse 1 the Messiah states that he will not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be silent</a:t>
            </a:r>
            <a:r>
              <a:rPr lang="en-US" sz="3600" dirty="0">
                <a:effectLst>
                  <a:outerShdw blurRad="38100" dist="38100" dir="2700000" algn="tl">
                    <a:srgbClr val="000000"/>
                  </a:outerShdw>
                </a:effectLst>
              </a:rPr>
              <a:t>” until the LORD brings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salvation</a:t>
            </a:r>
            <a:r>
              <a:rPr lang="en-US" sz="3600" dirty="0">
                <a:effectLst>
                  <a:outerShdw blurRad="38100" dist="38100" dir="2700000" algn="tl">
                    <a:srgbClr val="000000"/>
                  </a:outerShdw>
                </a:effectLst>
              </a:rPr>
              <a:t>” to Zion.</a:t>
            </a:r>
          </a:p>
          <a:p>
            <a:r>
              <a:rPr lang="en-US" sz="3600" dirty="0">
                <a:effectLst>
                  <a:outerShdw blurRad="38100" dist="38100" dir="2700000" algn="tl">
                    <a:srgbClr val="000000"/>
                  </a:outerShdw>
                </a:effectLst>
              </a:rPr>
              <a:t>When the scriptures talk about </a:t>
            </a:r>
            <a:r>
              <a:rPr lang="en-US" sz="3600" b="1" i="1" dirty="0">
                <a:effectLst>
                  <a:outerShdw blurRad="38100" dist="38100" dir="2700000" algn="tl">
                    <a:srgbClr val="000000"/>
                  </a:outerShdw>
                </a:effectLst>
              </a:rPr>
              <a:t>God</a:t>
            </a:r>
            <a:r>
              <a:rPr lang="en-US" sz="3600" dirty="0">
                <a:effectLst>
                  <a:outerShdw blurRad="38100" dist="38100" dir="2700000" algn="tl">
                    <a:srgbClr val="000000"/>
                  </a:outerShdw>
                </a:effectLst>
              </a:rPr>
              <a:t> being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silent</a:t>
            </a:r>
            <a:r>
              <a:rPr lang="en-US" sz="3600" dirty="0">
                <a:effectLst>
                  <a:outerShdw blurRad="38100" dist="38100" dir="2700000" algn="tl">
                    <a:srgbClr val="000000"/>
                  </a:outerShdw>
                </a:effectLst>
              </a:rPr>
              <a:t>” (cf. 42:14; 57:11; 64:12; 65:6) it usually means the absence of divine action. </a:t>
            </a:r>
          </a:p>
          <a:p>
            <a:r>
              <a:rPr lang="en-US" sz="3600" dirty="0">
                <a:effectLst>
                  <a:outerShdw blurRad="38100" dist="38100" dir="2700000" algn="tl">
                    <a:srgbClr val="000000"/>
                  </a:outerShdw>
                </a:effectLst>
              </a:rPr>
              <a:t>When the LORD is </a:t>
            </a:r>
            <a:r>
              <a:rPr lang="en-US" sz="3600" b="1" i="1" dirty="0">
                <a:effectLst>
                  <a:outerShdw blurRad="38100" dist="38100" dir="2700000" algn="tl">
                    <a:srgbClr val="000000"/>
                  </a:outerShdw>
                </a:effectLst>
              </a:rPr>
              <a:t>not</a:t>
            </a:r>
            <a:r>
              <a:rPr lang="en-US" sz="3600" dirty="0">
                <a:effectLst>
                  <a:outerShdw blurRad="38100" dist="38100" dir="2700000" algn="tl">
                    <a:srgbClr val="000000"/>
                  </a:outerShdw>
                </a:effectLst>
              </a:rPr>
              <a:t>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silent</a:t>
            </a:r>
            <a:r>
              <a:rPr lang="en-US" sz="3600" dirty="0">
                <a:effectLst>
                  <a:outerShdw blurRad="38100" dist="38100" dir="2700000" algn="tl">
                    <a:srgbClr val="000000"/>
                  </a:outerShdw>
                </a:effectLst>
              </a:rPr>
              <a:t>”, he effectively intervenes to implement change. </a:t>
            </a:r>
          </a:p>
          <a:p>
            <a:r>
              <a:rPr lang="en-US" sz="3600" dirty="0">
                <a:effectLst>
                  <a:outerShdw blurRad="38100" dist="38100" dir="2700000" algn="tl">
                    <a:srgbClr val="000000"/>
                  </a:outerShdw>
                </a:effectLst>
              </a:rPr>
              <a:t>This verse portrays the intercessory ministry of the Messiah on behalf of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Zion</a:t>
            </a:r>
            <a:r>
              <a:rPr lang="en-US" sz="3600" dirty="0">
                <a:effectLst>
                  <a:outerShdw blurRad="38100" dist="38100" dir="2700000" algn="tl">
                    <a:srgbClr val="000000"/>
                  </a:outerShdw>
                </a:effectLst>
              </a:rPr>
              <a:t>” and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Jerusalem</a:t>
            </a:r>
            <a:r>
              <a:rPr lang="en-US" sz="3600" dirty="0">
                <a:effectLst>
                  <a:outerShdw blurRad="38100" dist="38100" dir="2700000" algn="tl">
                    <a:srgbClr val="000000"/>
                  </a:outerShdw>
                </a:effectLst>
              </a:rPr>
              <a:t>” as he continually pleads with the LORD to advance her cause.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 Study Commentary on Isaiah Volume 2: Chapters 40-66 – pp. 530–531.</a:t>
            </a:r>
          </a:p>
        </p:txBody>
      </p:sp>
    </p:spTree>
    <p:extLst>
      <p:ext uri="{BB962C8B-B14F-4D97-AF65-F5344CB8AC3E}">
        <p14:creationId xmlns:p14="http://schemas.microsoft.com/office/powerpoint/2010/main" val="378906651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Zion’s New Name (62:1–5)</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fontScale="92500" lnSpcReduction="20000"/>
          </a:bodyPr>
          <a:lstStyle/>
          <a:p>
            <a:r>
              <a:rPr lang="en-US" sz="3600" dirty="0">
                <a:effectLst>
                  <a:outerShdw blurRad="38100" dist="38100" dir="2700000" algn="tl">
                    <a:srgbClr val="000000"/>
                  </a:outerShdw>
                </a:effectLst>
              </a:rPr>
              <a:t>In this way the people were shown that, contrary to appearances, in which nothing seemed to be happening to expedite the fulfilment of the LORD’s covenant commitments to them, the matter was under constant review in the courts of heaven. </a:t>
            </a:r>
          </a:p>
          <a:p>
            <a:r>
              <a:rPr lang="en-US" sz="3600" dirty="0">
                <a:effectLst>
                  <a:outerShdw blurRad="38100" dist="38100" dir="2700000" algn="tl">
                    <a:srgbClr val="000000"/>
                  </a:outerShdw>
                </a:effectLst>
              </a:rPr>
              <a:t>The Messiah would not passively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be silent</a:t>
            </a:r>
            <a:r>
              <a:rPr lang="en-US" sz="3600" dirty="0">
                <a:effectLst>
                  <a:outerShdw blurRad="38100" dist="38100" dir="2700000" algn="tl">
                    <a:srgbClr val="000000"/>
                  </a:outerShdw>
                </a:effectLst>
              </a:rPr>
              <a:t>” while the existing situation prevailed.</a:t>
            </a:r>
          </a:p>
          <a:p>
            <a:r>
              <a:rPr lang="en-US" sz="3600" dirty="0">
                <a:effectLst>
                  <a:outerShdw blurRad="38100" dist="38100" dir="2700000" algn="tl">
                    <a:srgbClr val="000000"/>
                  </a:outerShdw>
                </a:effectLst>
              </a:rPr>
              <a:t>He would plead with </a:t>
            </a:r>
            <a:r>
              <a:rPr lang="en-US" sz="3600" b="1" i="1" dirty="0">
                <a:effectLst>
                  <a:outerShdw blurRad="38100" dist="38100" dir="2700000" algn="tl">
                    <a:srgbClr val="000000"/>
                  </a:outerShdw>
                </a:effectLst>
              </a:rPr>
              <a:t>intense zeal </a:t>
            </a:r>
            <a:r>
              <a:rPr lang="en-US" sz="3600" dirty="0">
                <a:effectLst>
                  <a:outerShdw blurRad="38100" dist="38100" dir="2700000" algn="tl">
                    <a:srgbClr val="000000"/>
                  </a:outerShdw>
                </a:effectLst>
              </a:rPr>
              <a:t>on Zion’s behalf, since it would take action by the LORD to achieve the transformation in view.</a:t>
            </a:r>
          </a:p>
          <a:p>
            <a:r>
              <a:rPr lang="en-US" sz="3600" dirty="0">
                <a:effectLst>
                  <a:outerShdw blurRad="38100" dist="38100" dir="2700000" algn="tl">
                    <a:srgbClr val="000000"/>
                  </a:outerShdw>
                </a:effectLst>
              </a:rPr>
              <a:t>Messiah will continue  praying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until [Zion’s] [righteousness] shines brightly and her [salvation] burns like a torch</a:t>
            </a:r>
            <a:r>
              <a:rPr lang="en-US" sz="3600" dirty="0">
                <a:effectLst>
                  <a:outerShdw blurRad="38100" dist="38100" dir="2700000" algn="tl">
                    <a:srgbClr val="000000"/>
                  </a:outerShdw>
                </a:effectLst>
              </a:rPr>
              <a:t>”, thus becoming a beacon in the darkness of this world.</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 Study Commentary on Isaiah Volume 2: Chapters 40-66 – pp. 530–531.</a:t>
            </a:r>
          </a:p>
        </p:txBody>
      </p:sp>
    </p:spTree>
    <p:extLst>
      <p:ext uri="{BB962C8B-B14F-4D97-AF65-F5344CB8AC3E}">
        <p14:creationId xmlns:p14="http://schemas.microsoft.com/office/powerpoint/2010/main" val="372792046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619567"/>
          </a:xfrm>
        </p:spPr>
        <p:txBody>
          <a:bodyPr>
            <a:noAutofit/>
          </a:bodyPr>
          <a:lstStyle/>
          <a:p>
            <a:r>
              <a:rPr lang="en-US" sz="3600" dirty="0">
                <a:effectLst>
                  <a:outerShdw blurRad="38100" dist="38100" dir="2700000" algn="tl">
                    <a:srgbClr val="000000"/>
                  </a:outerShdw>
                </a:effectLst>
              </a:rPr>
              <a:t>Zion’s New Name (62:1–5)</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619571"/>
            <a:ext cx="8965276" cy="5994874"/>
          </a:xfrm>
        </p:spPr>
        <p:txBody>
          <a:bodyPr>
            <a:normAutofit lnSpcReduction="10000"/>
          </a:bodyPr>
          <a:lstStyle/>
          <a:p>
            <a:r>
              <a:rPr lang="en-US" sz="3600" dirty="0">
                <a:effectLst>
                  <a:outerShdw blurRad="38100" dist="38100" dir="2700000" algn="tl">
                    <a:srgbClr val="000000"/>
                  </a:outerShdw>
                </a:effectLst>
              </a:rPr>
              <a:t>In verse 2 the Messiah promises that Zion’s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righteousness</a:t>
            </a:r>
            <a:r>
              <a:rPr lang="en-US" sz="3600" dirty="0">
                <a:effectLst>
                  <a:outerShdw blurRad="38100" dist="38100" dir="2700000" algn="tl">
                    <a:srgbClr val="000000"/>
                  </a:outerShdw>
                </a:effectLst>
              </a:rPr>
              <a:t>” will be a light to the nations that will bring glory to God: the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nations will see your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righteousness</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Then in verse 3 he tells them that Zion will be honored as a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majestic crown</a:t>
            </a:r>
            <a:r>
              <a:rPr lang="en-US" sz="3600" dirty="0">
                <a:effectLst>
                  <a:outerShdw blurRad="38100" dist="38100" dir="2700000" algn="tl">
                    <a:srgbClr val="000000"/>
                  </a:outerShdw>
                </a:effectLst>
              </a:rPr>
              <a:t>” and a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royal turban</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He goes on to say that the LORD will hold Zion in his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hand</a:t>
            </a:r>
            <a:r>
              <a:rPr lang="en-US" sz="3600" dirty="0">
                <a:effectLst>
                  <a:outerShdw blurRad="38100" dist="38100" dir="2700000" algn="tl">
                    <a:srgbClr val="000000"/>
                  </a:outerShdw>
                </a:effectLst>
              </a:rPr>
              <a:t>” – an image that signifies the LORD’s protection, guidance and care for Zion (notice that the LORD is not wearing this crown on his </a:t>
            </a:r>
            <a:r>
              <a:rPr lang="en-US" sz="3600" b="1" i="1" dirty="0">
                <a:effectLst>
                  <a:outerShdw blurRad="38100" dist="38100" dir="2700000" algn="tl">
                    <a:srgbClr val="000000"/>
                  </a:outerShdw>
                </a:effectLst>
              </a:rPr>
              <a:t>head</a:t>
            </a:r>
            <a:r>
              <a:rPr lang="en-US" sz="3600" dirty="0">
                <a:effectLst>
                  <a:outerShdw blurRad="38100" dist="38100" dir="2700000" algn="tl">
                    <a:srgbClr val="000000"/>
                  </a:outerShdw>
                </a:effectLst>
              </a:rPr>
              <a:t>). </a:t>
            </a:r>
          </a:p>
        </p:txBody>
      </p:sp>
      <p:sp>
        <p:nvSpPr>
          <p:cNvPr id="5" name="TextBox 4">
            <a:extLst>
              <a:ext uri="{FF2B5EF4-FFF2-40B4-BE49-F238E27FC236}">
                <a16:creationId xmlns:a16="http://schemas.microsoft.com/office/drawing/2014/main" id="{846884FA-EB09-A4A2-4272-5E11BBDDEDF8}"/>
              </a:ext>
            </a:extLst>
          </p:cNvPr>
          <p:cNvSpPr txBox="1"/>
          <p:nvPr/>
        </p:nvSpPr>
        <p:spPr>
          <a:xfrm>
            <a:off x="0" y="651944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Wegner, Paul D. – Isaiah An Introduction and Commentary – Tyndale OT Commentaries</a:t>
            </a:r>
          </a:p>
        </p:txBody>
      </p:sp>
    </p:spTree>
    <p:extLst>
      <p:ext uri="{BB962C8B-B14F-4D97-AF65-F5344CB8AC3E}">
        <p14:creationId xmlns:p14="http://schemas.microsoft.com/office/powerpoint/2010/main" val="2304356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301507</TotalTime>
  <Words>3736</Words>
  <Application>Microsoft Office PowerPoint</Application>
  <PresentationFormat>On-screen Show (4:3)</PresentationFormat>
  <Paragraphs>207</Paragraphs>
  <Slides>29</Slides>
  <Notes>21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Calibri Light</vt:lpstr>
      <vt:lpstr>Cambria</vt:lpstr>
      <vt:lpstr>Century Gothic</vt:lpstr>
      <vt:lpstr>Office Theme</vt:lpstr>
      <vt:lpstr>2_Office Theme</vt:lpstr>
      <vt:lpstr>Highlights     From the  Book of  Isaiah</vt:lpstr>
      <vt:lpstr>The LORD Takes Delight in Zion (62:1-12)</vt:lpstr>
      <vt:lpstr>The LORD Takes Delight in Zion (62:1-12)</vt:lpstr>
      <vt:lpstr>The LORD Takes Delight in Zion (62:1-12)</vt:lpstr>
      <vt:lpstr>Zion’s New Name (62:1–5)</vt:lpstr>
      <vt:lpstr>Zion’s New Name (62:1–5)</vt:lpstr>
      <vt:lpstr>Zion’s New Name (62:1–5)</vt:lpstr>
      <vt:lpstr>Zion’s New Name (62:1–5)</vt:lpstr>
      <vt:lpstr>Zion’s New Name (62:1–5)</vt:lpstr>
      <vt:lpstr>Zion’s New Name (62:1–5)</vt:lpstr>
      <vt:lpstr>Zion’s New Name (62:1–5)</vt:lpstr>
      <vt:lpstr>Zion’s New Name (62:1–5)</vt:lpstr>
      <vt:lpstr>“Sons” = “Builder”?</vt:lpstr>
      <vt:lpstr>Zion’s New Name (62:1–5)</vt:lpstr>
      <vt:lpstr>Interceding for Zion (62:6–9)</vt:lpstr>
      <vt:lpstr>Interceding for Zion (62:6–9)</vt:lpstr>
      <vt:lpstr>Interceding for Zion (62:6–9)</vt:lpstr>
      <vt:lpstr>Interceding for Zion (62:6–9)</vt:lpstr>
      <vt:lpstr>Interceding for Zion (62:6–9)</vt:lpstr>
      <vt:lpstr>Interceding for Zion (62:6–9)</vt:lpstr>
      <vt:lpstr>Interceding for Zion (62:6–9)</vt:lpstr>
      <vt:lpstr>Interceding for Zion (62:6–9)</vt:lpstr>
      <vt:lpstr>Zion’s Salvation (62:10–12)</vt:lpstr>
      <vt:lpstr>Zion’s Salvation (62:10–12)</vt:lpstr>
      <vt:lpstr>Zion’s Salvation (62:10–12)</vt:lpstr>
      <vt:lpstr>Zion’s Salvation (62:10–12)</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3752</cp:revision>
  <cp:lastPrinted>2024-06-09T13:56:20Z</cp:lastPrinted>
  <dcterms:created xsi:type="dcterms:W3CDTF">2022-12-04T03:23:23Z</dcterms:created>
  <dcterms:modified xsi:type="dcterms:W3CDTF">2024-06-09T15:50:47Z</dcterms:modified>
</cp:coreProperties>
</file>