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32"/>
  </p:notesMasterIdLst>
  <p:handoutMasterIdLst>
    <p:handoutMasterId r:id="rId33"/>
  </p:handoutMasterIdLst>
  <p:sldIdLst>
    <p:sldId id="5605" r:id="rId3"/>
    <p:sldId id="5606" r:id="rId4"/>
    <p:sldId id="5608" r:id="rId5"/>
    <p:sldId id="5607" r:id="rId6"/>
    <p:sldId id="5611" r:id="rId7"/>
    <p:sldId id="5610" r:id="rId8"/>
    <p:sldId id="5612" r:id="rId9"/>
    <p:sldId id="5613" r:id="rId10"/>
    <p:sldId id="5614" r:id="rId11"/>
    <p:sldId id="5615" r:id="rId12"/>
    <p:sldId id="5609" r:id="rId13"/>
    <p:sldId id="5617" r:id="rId14"/>
    <p:sldId id="5618" r:id="rId15"/>
    <p:sldId id="5619" r:id="rId16"/>
    <p:sldId id="5620" r:id="rId17"/>
    <p:sldId id="5621" r:id="rId18"/>
    <p:sldId id="5622" r:id="rId19"/>
    <p:sldId id="5616" r:id="rId20"/>
    <p:sldId id="5624" r:id="rId21"/>
    <p:sldId id="5629" r:id="rId22"/>
    <p:sldId id="5630" r:id="rId23"/>
    <p:sldId id="5632" r:id="rId24"/>
    <p:sldId id="5640" r:id="rId25"/>
    <p:sldId id="5633" r:id="rId26"/>
    <p:sldId id="5636" r:id="rId27"/>
    <p:sldId id="5635" r:id="rId28"/>
    <p:sldId id="5627" r:id="rId29"/>
    <p:sldId id="5637" r:id="rId30"/>
    <p:sldId id="5638" r:id="rId31"/>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99"/>
    <a:srgbClr val="F4B183"/>
    <a:srgbClr val="9999FF"/>
    <a:srgbClr val="000066"/>
    <a:srgbClr val="333399"/>
    <a:srgbClr val="6600FF"/>
    <a:srgbClr val="6600CC"/>
    <a:srgbClr val="FFF4E7"/>
    <a:srgbClr val="FFF2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67" autoAdjust="0"/>
    <p:restoredTop sz="86590" autoAdjust="0"/>
  </p:normalViewPr>
  <p:slideViewPr>
    <p:cSldViewPr snapToGrid="0">
      <p:cViewPr varScale="1">
        <p:scale>
          <a:sx n="140" d="100"/>
          <a:sy n="140" d="100"/>
        </p:scale>
        <p:origin x="948" y="92"/>
      </p:cViewPr>
      <p:guideLst/>
    </p:cSldViewPr>
  </p:slideViewPr>
  <p:notesTextViewPr>
    <p:cViewPr>
      <p:scale>
        <a:sx n="1" d="1"/>
        <a:sy n="1" d="1"/>
      </p:scale>
      <p:origin x="0" y="0"/>
    </p:cViewPr>
  </p:notesTextViewPr>
  <p:sorterViewPr>
    <p:cViewPr>
      <p:scale>
        <a:sx n="100" d="100"/>
        <a:sy n="100" d="100"/>
      </p:scale>
      <p:origin x="0" y="-142212"/>
    </p:cViewPr>
  </p:sorterViewPr>
  <p:notesViewPr>
    <p:cSldViewPr snapToGrid="0">
      <p:cViewPr varScale="1">
        <p:scale>
          <a:sx n="122" d="100"/>
          <a:sy n="122"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D050F2-B705-22B0-17E5-C826B5D7307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A68D3AA-DD06-9A33-8DC5-B8D77E9ECFF7}"/>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C46CDA2-243C-4BE4-BB8A-CCE78D818377}" type="datetimeFigureOut">
              <a:rPr lang="en-US" smtClean="0"/>
              <a:t>6/18/2024</a:t>
            </a:fld>
            <a:endParaRPr lang="en-US"/>
          </a:p>
        </p:txBody>
      </p:sp>
      <p:sp>
        <p:nvSpPr>
          <p:cNvPr id="4" name="Footer Placeholder 3">
            <a:extLst>
              <a:ext uri="{FF2B5EF4-FFF2-40B4-BE49-F238E27FC236}">
                <a16:creationId xmlns:a16="http://schemas.microsoft.com/office/drawing/2014/main" id="{C3D82612-C319-9F33-BE08-ACC0E330D2D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5" name="Slide Number Placeholder 4">
            <a:extLst>
              <a:ext uri="{FF2B5EF4-FFF2-40B4-BE49-F238E27FC236}">
                <a16:creationId xmlns:a16="http://schemas.microsoft.com/office/drawing/2014/main" id="{6D2CB308-4E45-9087-D1EF-880A281B03A3}"/>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3B2534E-7144-40B4-918B-7E2BA6B00A45}" type="slidenum">
              <a:rPr lang="en-US" smtClean="0"/>
              <a:t>‹#›</a:t>
            </a:fld>
            <a:endParaRPr lang="en-US"/>
          </a:p>
        </p:txBody>
      </p:sp>
    </p:spTree>
    <p:extLst>
      <p:ext uri="{BB962C8B-B14F-4D97-AF65-F5344CB8AC3E}">
        <p14:creationId xmlns:p14="http://schemas.microsoft.com/office/powerpoint/2010/main" val="20429096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95968A8-64DE-47C8-ACE8-5907827ACF34}" type="datetimeFigureOut">
              <a:rPr lang="en-US" smtClean="0"/>
              <a:t>6/18/2024</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78FD6F2-DA5A-4383-88C2-0A1D32D7323F}" type="slidenum">
              <a:rPr lang="en-US" smtClean="0"/>
              <a:t>‹#›</a:t>
            </a:fld>
            <a:endParaRPr lang="en-US"/>
          </a:p>
        </p:txBody>
      </p:sp>
    </p:spTree>
    <p:extLst>
      <p:ext uri="{BB962C8B-B14F-4D97-AF65-F5344CB8AC3E}">
        <p14:creationId xmlns:p14="http://schemas.microsoft.com/office/powerpoint/2010/main" val="25361527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880289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934922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228061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880030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783222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436404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556709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634524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105124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216431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48167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77935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92083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84745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7671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0597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47857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814222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7297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AB77-487A-CC2B-ACF6-94DC113A73E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E1D5E2C-365B-D2DD-CFBE-34511E0329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D250012-B16C-E6B3-1135-9DDED2153C1C}"/>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6/18/2024</a:t>
            </a:fld>
            <a:endParaRPr lang="en-US"/>
          </a:p>
        </p:txBody>
      </p:sp>
      <p:sp>
        <p:nvSpPr>
          <p:cNvPr id="5" name="Footer Placeholder 4">
            <a:extLst>
              <a:ext uri="{FF2B5EF4-FFF2-40B4-BE49-F238E27FC236}">
                <a16:creationId xmlns:a16="http://schemas.microsoft.com/office/drawing/2014/main" id="{F22E8138-1B51-C3C1-A56D-E7378E02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5A051-833C-F097-0163-0DE7828FD56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64499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7CDE-6A48-EDB8-49BF-EED557344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6AB15-130B-B498-CBA2-F02B539D3A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85008-485D-300B-FE28-FD64D465CD03}"/>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6/18/2024</a:t>
            </a:fld>
            <a:endParaRPr lang="en-US"/>
          </a:p>
        </p:txBody>
      </p:sp>
      <p:sp>
        <p:nvSpPr>
          <p:cNvPr id="5" name="Footer Placeholder 4">
            <a:extLst>
              <a:ext uri="{FF2B5EF4-FFF2-40B4-BE49-F238E27FC236}">
                <a16:creationId xmlns:a16="http://schemas.microsoft.com/office/drawing/2014/main" id="{A104E38C-BF2D-EFB0-F248-4EB5C202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CD659-9E26-5BF8-A5F8-DE8143D9046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421573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24557-7F9A-2497-5FE6-AE81CDD1B2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107AF-F674-233C-8BE3-B93A8819C7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F0A74-074B-045E-87F8-F14CA0F5573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6/18/2024</a:t>
            </a:fld>
            <a:endParaRPr lang="en-US"/>
          </a:p>
        </p:txBody>
      </p:sp>
      <p:sp>
        <p:nvSpPr>
          <p:cNvPr id="5" name="Footer Placeholder 4">
            <a:extLst>
              <a:ext uri="{FF2B5EF4-FFF2-40B4-BE49-F238E27FC236}">
                <a16:creationId xmlns:a16="http://schemas.microsoft.com/office/drawing/2014/main" id="{C002A128-B25E-4D40-250D-26BFFE7C3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6E019-3400-0882-28F5-938FC3C5C58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010320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7199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035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749669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6/18/2024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12148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6/18/2024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15266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6/18/2024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90127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6/18/2024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262275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6/18/2024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95388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0CA6-7632-25D4-B48A-BFA8A91319E9}"/>
              </a:ext>
            </a:extLst>
          </p:cNvPr>
          <p:cNvSpPr>
            <a:spLocks noGrp="1"/>
          </p:cNvSpPr>
          <p:nvPr>
            <p:ph type="title"/>
          </p:nvPr>
        </p:nvSpPr>
        <p:spPr>
          <a:xfrm>
            <a:off x="0" y="0"/>
            <a:ext cx="9144000" cy="896145"/>
          </a:xfrm>
        </p:spPr>
        <p:txBody>
          <a:bodyPr>
            <a:normAutofit/>
          </a:bodyPr>
          <a:lstStyle>
            <a:lvl1pPr algn="ctr">
              <a:defRPr sz="4800" b="1">
                <a:solidFill>
                  <a:srgbClr val="FFFF99"/>
                </a:solidFill>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35CAD6-6C27-7A82-467E-BD3D43667402}"/>
              </a:ext>
            </a:extLst>
          </p:cNvPr>
          <p:cNvSpPr>
            <a:spLocks noGrp="1"/>
          </p:cNvSpPr>
          <p:nvPr>
            <p:ph idx="1"/>
          </p:nvPr>
        </p:nvSpPr>
        <p:spPr>
          <a:xfrm>
            <a:off x="364975" y="1047832"/>
            <a:ext cx="8449370" cy="5278403"/>
          </a:xfrm>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638947B-5521-3397-C94B-6EDAF3D7E541}"/>
              </a:ext>
            </a:extLst>
          </p:cNvPr>
          <p:cNvSpPr>
            <a:spLocks noGrp="1"/>
          </p:cNvSpPr>
          <p:nvPr>
            <p:ph type="ftr" sz="quarter" idx="11"/>
          </p:nvPr>
        </p:nvSpPr>
        <p:spPr>
          <a:xfrm>
            <a:off x="0" y="6492875"/>
            <a:ext cx="9144000" cy="365125"/>
          </a:xfrm>
        </p:spPr>
        <p:txBody>
          <a:bodyPr/>
          <a:lstStyle>
            <a:lvl1pPr algn="l">
              <a:defRPr sz="1800">
                <a:solidFill>
                  <a:schemeClr val="bg1"/>
                </a:solidFill>
              </a:defRPr>
            </a:lvl1pPr>
          </a:lstStyle>
          <a:p>
            <a:r>
              <a:rPr lang="en-US"/>
              <a:t>Footer</a:t>
            </a:r>
            <a:endParaRPr lang="en-US" dirty="0"/>
          </a:p>
        </p:txBody>
      </p:sp>
    </p:spTree>
    <p:extLst>
      <p:ext uri="{BB962C8B-B14F-4D97-AF65-F5344CB8AC3E}">
        <p14:creationId xmlns:p14="http://schemas.microsoft.com/office/powerpoint/2010/main" val="1213301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6/18/2024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53837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00912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7914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FDE3-4C31-932F-C15E-1ACF814F10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7C8FBD2-43D8-4C19-977D-58399435549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AD6EDB-B552-2B48-2A4B-ACF1F1B6E50B}"/>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6/18/2024</a:t>
            </a:fld>
            <a:endParaRPr lang="en-US"/>
          </a:p>
        </p:txBody>
      </p:sp>
      <p:sp>
        <p:nvSpPr>
          <p:cNvPr id="5" name="Footer Placeholder 4">
            <a:extLst>
              <a:ext uri="{FF2B5EF4-FFF2-40B4-BE49-F238E27FC236}">
                <a16:creationId xmlns:a16="http://schemas.microsoft.com/office/drawing/2014/main" id="{AEE4F342-91BE-6EEE-8ADC-741967A15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4FE7-5F44-3368-149B-B9651396EE0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59230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7404-C9B0-1AE3-C397-FAAA137F7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94BD34-B193-A1C3-51DA-AF91DC2CCB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B51081-C60F-DED8-2436-24B86213643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BFBB94-90A8-F8FC-967B-84DB0A7B429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6/18/2024</a:t>
            </a:fld>
            <a:endParaRPr lang="en-US"/>
          </a:p>
        </p:txBody>
      </p:sp>
      <p:sp>
        <p:nvSpPr>
          <p:cNvPr id="6" name="Footer Placeholder 5">
            <a:extLst>
              <a:ext uri="{FF2B5EF4-FFF2-40B4-BE49-F238E27FC236}">
                <a16:creationId xmlns:a16="http://schemas.microsoft.com/office/drawing/2014/main" id="{700EE73D-3696-BECE-C8B3-4D5DE43FA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E6DE2-C09A-F5BD-2960-7EB53FAD066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262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CCA-7B59-179B-85D3-4D30970FE9B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AA025-89AA-816C-2BCF-30160B3E9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5EB38-B8D4-6F57-912F-25423280446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09745-13BC-AD72-660A-7C76352CE4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CE41B4-D4B3-68FD-B42C-5F8701719B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C55AD-B154-C65C-B81E-B7A9F198C46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6/18/2024</a:t>
            </a:fld>
            <a:endParaRPr lang="en-US"/>
          </a:p>
        </p:txBody>
      </p:sp>
      <p:sp>
        <p:nvSpPr>
          <p:cNvPr id="8" name="Footer Placeholder 7">
            <a:extLst>
              <a:ext uri="{FF2B5EF4-FFF2-40B4-BE49-F238E27FC236}">
                <a16:creationId xmlns:a16="http://schemas.microsoft.com/office/drawing/2014/main" id="{A8AAD716-F2EA-9743-B03F-56A781D6B2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959F30-DB59-6E43-0343-E63D131464A5}"/>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54963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1379-91C6-EADA-843E-AAF82B2EF0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EB847-734C-2F82-8FFB-9757D1FC7EA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6/18/2024</a:t>
            </a:fld>
            <a:endParaRPr lang="en-US"/>
          </a:p>
        </p:txBody>
      </p:sp>
      <p:sp>
        <p:nvSpPr>
          <p:cNvPr id="4" name="Footer Placeholder 3">
            <a:extLst>
              <a:ext uri="{FF2B5EF4-FFF2-40B4-BE49-F238E27FC236}">
                <a16:creationId xmlns:a16="http://schemas.microsoft.com/office/drawing/2014/main" id="{A8D90EAD-B22D-0ADA-9985-3A4081C24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7D041-5C2D-6229-D4E9-5EF75A18AB2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9645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377EE-D810-B322-03EF-4A5E9735506D}"/>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6/18/2024</a:t>
            </a:fld>
            <a:endParaRPr lang="en-US"/>
          </a:p>
        </p:txBody>
      </p:sp>
      <p:sp>
        <p:nvSpPr>
          <p:cNvPr id="3" name="Footer Placeholder 2">
            <a:extLst>
              <a:ext uri="{FF2B5EF4-FFF2-40B4-BE49-F238E27FC236}">
                <a16:creationId xmlns:a16="http://schemas.microsoft.com/office/drawing/2014/main" id="{1C9BDFDF-E4CC-0BE1-9686-85C9A5AEC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73F9B-9295-EFC5-72C6-AEE3AA04C39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4145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13F-C5E7-411E-3139-66D2B2F92A2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2B1C6DE-6BDC-754B-1030-90000660C0C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DC634-E992-FFC7-5E95-C09E32FCCC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FF0504-E538-AEA6-DA07-85DE0B2BC16F}"/>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6/18/2024</a:t>
            </a:fld>
            <a:endParaRPr lang="en-US"/>
          </a:p>
        </p:txBody>
      </p:sp>
      <p:sp>
        <p:nvSpPr>
          <p:cNvPr id="6" name="Footer Placeholder 5">
            <a:extLst>
              <a:ext uri="{FF2B5EF4-FFF2-40B4-BE49-F238E27FC236}">
                <a16:creationId xmlns:a16="http://schemas.microsoft.com/office/drawing/2014/main" id="{5C131B50-9F9E-5E07-2B9E-BA8A162E1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E9388-3D8D-5C5E-496D-959ECB0F07A6}"/>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88553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185E-456F-DBF4-01DC-AA58F669C46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BAC5F3-E8E2-1769-A98E-0D722CCD448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2F77438-FF38-4876-7603-E44DC78FF2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F231DF7-1A17-170B-F324-B4658DEF862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6/18/2024</a:t>
            </a:fld>
            <a:endParaRPr lang="en-US"/>
          </a:p>
        </p:txBody>
      </p:sp>
      <p:sp>
        <p:nvSpPr>
          <p:cNvPr id="6" name="Footer Placeholder 5">
            <a:extLst>
              <a:ext uri="{FF2B5EF4-FFF2-40B4-BE49-F238E27FC236}">
                <a16:creationId xmlns:a16="http://schemas.microsoft.com/office/drawing/2014/main" id="{7C8B79E2-B300-6A1E-9B9B-B3A624921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1AC83-6463-B1C9-720A-0A8E9D59783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8089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B16CA-9AA2-7FDF-7B0C-5E3786063340}"/>
              </a:ext>
            </a:extLst>
          </p:cNvPr>
          <p:cNvSpPr>
            <a:spLocks noGrp="1"/>
          </p:cNvSpPr>
          <p:nvPr>
            <p:ph type="title"/>
          </p:nvPr>
        </p:nvSpPr>
        <p:spPr>
          <a:xfrm>
            <a:off x="0" y="0"/>
            <a:ext cx="9144000" cy="82021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99A3427-95DE-CABD-A825-2118C7DA8262}"/>
              </a:ext>
            </a:extLst>
          </p:cNvPr>
          <p:cNvSpPr>
            <a:spLocks noGrp="1"/>
          </p:cNvSpPr>
          <p:nvPr>
            <p:ph type="body" idx="1"/>
          </p:nvPr>
        </p:nvSpPr>
        <p:spPr>
          <a:xfrm>
            <a:off x="290410" y="985040"/>
            <a:ext cx="8527860" cy="51919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5F239E-E35A-7E8A-F4E8-62FDEE17AACB}"/>
              </a:ext>
            </a:extLst>
          </p:cNvPr>
          <p:cNvSpPr>
            <a:spLocks noGrp="1"/>
          </p:cNvSpPr>
          <p:nvPr>
            <p:ph type="ftr" sz="quarter" idx="3"/>
          </p:nvPr>
        </p:nvSpPr>
        <p:spPr>
          <a:xfrm>
            <a:off x="0" y="6492875"/>
            <a:ext cx="9143999" cy="365125"/>
          </a:xfrm>
          <a:prstGeom prst="rect">
            <a:avLst/>
          </a:prstGeom>
        </p:spPr>
        <p:txBody>
          <a:bodyPr vert="horz" lIns="91440" tIns="45720" rIns="91440" bIns="45720" rtlCol="0" anchor="ctr"/>
          <a:lstStyle>
            <a:lvl1pPr algn="ctr">
              <a:defRPr sz="1800">
                <a:solidFill>
                  <a:schemeClr val="bg1"/>
                </a:solidFill>
              </a:defRPr>
            </a:lvl1pPr>
          </a:lstStyle>
          <a:p>
            <a:endParaRPr lang="en-US" dirty="0"/>
          </a:p>
        </p:txBody>
      </p:sp>
    </p:spTree>
    <p:extLst>
      <p:ext uri="{BB962C8B-B14F-4D97-AF65-F5344CB8AC3E}">
        <p14:creationId xmlns:p14="http://schemas.microsoft.com/office/powerpoint/2010/main" val="34122746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400" b="1" kern="1200">
          <a:solidFill>
            <a:srgbClr val="FFFF99"/>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6/18/2024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8932812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ikiart.org/en/ernest-meissonier/isaiah" TargetMode="External"/><Relationship Id="rId2" Type="http://schemas.openxmlformats.org/officeDocument/2006/relationships/image" Target="../media/image1.jpg"/><Relationship Id="rId1" Type="http://schemas.openxmlformats.org/officeDocument/2006/relationships/slideLayout" Target="../slideLayouts/slideLayout17.xml"/><Relationship Id="rId4" Type="http://schemas.openxmlformats.org/officeDocument/2006/relationships/hyperlink" Target="http://www.purifiedbyfaith.com/Isaiah/Hebrews.ht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10868E-501A-B3AC-879B-4BA5E7490913}"/>
            </a:ext>
          </a:extLst>
        </p:cNvPr>
        <p:cNvGrpSpPr/>
        <p:nvPr/>
      </p:nvGrpSpPr>
      <p:grpSpPr>
        <a:xfrm>
          <a:off x="0" y="0"/>
          <a:ext cx="0" cy="0"/>
          <a:chOff x="0" y="0"/>
          <a:chExt cx="0" cy="0"/>
        </a:xfrm>
      </p:grpSpPr>
      <p:pic>
        <p:nvPicPr>
          <p:cNvPr id="9" name="Picture 8">
            <a:extLst>
              <a:ext uri="{FF2B5EF4-FFF2-40B4-BE49-F238E27FC236}">
                <a16:creationId xmlns:a16="http://schemas.microsoft.com/office/drawing/2014/main" id="{C77ADF21-91E4-2BC4-B5F4-46C1B89347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 y="0"/>
            <a:ext cx="9136766" cy="6858000"/>
          </a:xfrm>
          <a:prstGeom prst="rect">
            <a:avLst/>
          </a:prstGeom>
        </p:spPr>
      </p:pic>
      <p:sp>
        <p:nvSpPr>
          <p:cNvPr id="7" name="Title 6">
            <a:extLst>
              <a:ext uri="{FF2B5EF4-FFF2-40B4-BE49-F238E27FC236}">
                <a16:creationId xmlns:a16="http://schemas.microsoft.com/office/drawing/2014/main" id="{FBF37B7A-9C7E-BE67-E125-9B9C2606E9FD}"/>
              </a:ext>
            </a:extLst>
          </p:cNvPr>
          <p:cNvSpPr>
            <a:spLocks noGrp="1"/>
          </p:cNvSpPr>
          <p:nvPr>
            <p:ph type="title"/>
          </p:nvPr>
        </p:nvSpPr>
        <p:spPr>
          <a:xfrm>
            <a:off x="4816829" y="0"/>
            <a:ext cx="4219106" cy="4733886"/>
          </a:xfrm>
          <a:effectLst/>
        </p:spPr>
        <p:txBody>
          <a:bodyPr>
            <a:noAutofit/>
          </a:bodyPr>
          <a:lstStyle/>
          <a:p>
            <a:pPr algn="ctr">
              <a:spcBef>
                <a:spcPts val="0"/>
              </a:spcBef>
            </a:pP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Highlights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800" b="1" dirty="0">
                <a:solidFill>
                  <a:srgbClr val="CC3300"/>
                </a:solidFill>
                <a:effectLst>
                  <a:outerShdw blurRad="25400" dist="38100" dir="2400000" algn="tl" rotWithShape="0">
                    <a:srgbClr val="FFFF99"/>
                  </a:outerShdw>
                </a:effectLst>
                <a:latin typeface="Century Gothic" panose="020B0502020202020204" pitchFamily="34" charset="0"/>
              </a:rPr>
              <a:t>  </a:t>
            </a:r>
            <a:br>
              <a:rPr lang="en-US" sz="8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From the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Book of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9600" b="1" dirty="0">
                <a:solidFill>
                  <a:srgbClr val="CC3300"/>
                </a:solidFill>
                <a:effectLst>
                  <a:outerShdw blurRad="25400" dist="38100" dir="2400000" algn="tl" rotWithShape="0">
                    <a:srgbClr val="FFFF99"/>
                  </a:outerShdw>
                </a:effectLst>
                <a:latin typeface="Century Gothic" panose="020B0502020202020204" pitchFamily="34" charset="0"/>
              </a:rPr>
              <a:t>Isaiah</a:t>
            </a:r>
          </a:p>
        </p:txBody>
      </p:sp>
      <p:sp>
        <p:nvSpPr>
          <p:cNvPr id="10" name="TextBox 9">
            <a:extLst>
              <a:ext uri="{FF2B5EF4-FFF2-40B4-BE49-F238E27FC236}">
                <a16:creationId xmlns:a16="http://schemas.microsoft.com/office/drawing/2014/main" id="{3AC9EE1D-6164-F8F5-1483-3A0FFBC47427}"/>
              </a:ext>
            </a:extLst>
          </p:cNvPr>
          <p:cNvSpPr txBox="1"/>
          <p:nvPr/>
        </p:nvSpPr>
        <p:spPr>
          <a:xfrm>
            <a:off x="4921277" y="6550223"/>
            <a:ext cx="421910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hlinkClick r:id="rId3"/>
              </a:rPr>
              <a:t>https://www.wikiart.org/en/ernest-meissonier/isaiah</a:t>
            </a:r>
            <a:endPar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97923F8-27B9-0DA1-B747-A97538E7C50F}"/>
              </a:ext>
            </a:extLst>
          </p:cNvPr>
          <p:cNvSpPr txBox="1"/>
          <p:nvPr/>
        </p:nvSpPr>
        <p:spPr>
          <a:xfrm>
            <a:off x="0"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CC3300"/>
                </a:solidFill>
                <a:effectLst>
                  <a:outerShdw blurRad="50800" dist="38100" dir="2700000" algn="tl" rotWithShape="0">
                    <a:prstClr val="black">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4"/>
              </a:rPr>
              <a:t>http://www.purifiedbyfaith.com/Isaiah/Isaiah.htm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1424794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1187350"/>
          </a:xfrm>
        </p:spPr>
        <p:txBody>
          <a:bodyPr>
            <a:noAutofit/>
          </a:bodyPr>
          <a:lstStyle/>
          <a:p>
            <a:r>
              <a:rPr lang="en-US" sz="3600" dirty="0">
                <a:effectLst>
                  <a:outerShdw blurRad="38100" dist="38100" dir="2700000" algn="tl">
                    <a:srgbClr val="000000"/>
                  </a:outerShdw>
                </a:effectLst>
              </a:rPr>
              <a:t>Israel’s Rebellion in the Face of Grace (63:10-14)</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45493" y="1187354"/>
            <a:ext cx="9047601" cy="5332091"/>
          </a:xfrm>
        </p:spPr>
        <p:txBody>
          <a:bodyPr>
            <a:normAutofit/>
          </a:bodyPr>
          <a:lstStyle/>
          <a:p>
            <a:r>
              <a:rPr lang="en-US" sz="4000" dirty="0">
                <a:effectLst>
                  <a:outerShdw blurRad="38100" dist="38100" dir="2700000" algn="tl">
                    <a:srgbClr val="000000"/>
                  </a:outerShdw>
                </a:effectLst>
              </a:rPr>
              <a:t>Given God’s initial grace and his continuing patience, what will happen in the future? </a:t>
            </a:r>
          </a:p>
          <a:p>
            <a:r>
              <a:rPr lang="en-US" sz="4000" dirty="0">
                <a:effectLst>
                  <a:outerShdw blurRad="38100" dist="38100" dir="2700000" algn="tl">
                    <a:srgbClr val="000000"/>
                  </a:outerShdw>
                </a:effectLst>
              </a:rPr>
              <a:t>Can God provide a new Moses who will be make the LORD’s “</a:t>
            </a:r>
            <a:r>
              <a:rPr lang="en-US" sz="40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majestic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power available</a:t>
            </a:r>
            <a:r>
              <a:rPr lang="en-US" sz="4000" dirty="0">
                <a:effectLst>
                  <a:outerShdw blurRad="38100" dist="38100" dir="2700000" algn="tl">
                    <a:srgbClr val="000000"/>
                  </a:outerShdw>
                </a:effectLst>
              </a:rPr>
              <a:t>” (63:12) for a fallen people? </a:t>
            </a:r>
          </a:p>
          <a:p>
            <a:r>
              <a:rPr lang="en-US" sz="4000" dirty="0">
                <a:effectLst>
                  <a:outerShdw blurRad="38100" dist="38100" dir="2700000" algn="tl">
                    <a:srgbClr val="000000"/>
                  </a:outerShdw>
                </a:effectLst>
              </a:rPr>
              <a:t>Will the LORD deliver them from their persistent rebellion and grieving of the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Holy Spirit</a:t>
            </a:r>
            <a:r>
              <a:rPr lang="en-US" sz="4000" dirty="0">
                <a:effectLst>
                  <a:outerShdw blurRad="38100" dist="38100" dir="2700000" algn="tl">
                    <a:srgbClr val="000000"/>
                  </a:outerShdw>
                </a:effectLst>
              </a:rPr>
              <a:t>”?</a:t>
            </a:r>
          </a:p>
        </p:txBody>
      </p:sp>
      <p:sp>
        <p:nvSpPr>
          <p:cNvPr id="5" name="TextBox 4">
            <a:extLst>
              <a:ext uri="{FF2B5EF4-FFF2-40B4-BE49-F238E27FC236}">
                <a16:creationId xmlns:a16="http://schemas.microsoft.com/office/drawing/2014/main" id="{846884FA-EB09-A4A2-4272-5E11BBDDEDF8}"/>
              </a:ext>
            </a:extLst>
          </p:cNvPr>
          <p:cNvSpPr txBox="1"/>
          <p:nvPr/>
        </p:nvSpPr>
        <p:spPr>
          <a:xfrm>
            <a:off x="0" y="651944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Oswalt, John . </a:t>
            </a:r>
            <a:r>
              <a:rPr lang="en-US" sz="1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Isaiah</a:t>
            </a:r>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 NIV Application Commentary) </a:t>
            </a:r>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(pp. 665-666)</a:t>
            </a:r>
            <a:endParaRPr kumimoji="0" lang="en-US" sz="1800" b="0" i="0" u="none" strike="noStrike" kern="1200" cap="none" spc="0" normalizeH="0" baseline="0" noProof="0" dirty="0">
              <a:ln>
                <a:noFill/>
              </a:ln>
              <a:solidFill>
                <a:schemeClr val="bg1"/>
              </a:solidFill>
              <a:effectLst>
                <a:outerShdw blurRad="38100" dist="38100" dir="2700000" algn="tl">
                  <a:srgbClr val="000000"/>
                </a:outerShdw>
              </a:effectLst>
              <a:uLnTx/>
              <a:uFillTx/>
              <a:latin typeface="Calibri" panose="020F0502020204030204"/>
              <a:ea typeface="+mn-ea"/>
              <a:cs typeface="+mn-cs"/>
            </a:endParaRPr>
          </a:p>
        </p:txBody>
      </p:sp>
    </p:spTree>
    <p:extLst>
      <p:ext uri="{BB962C8B-B14F-4D97-AF65-F5344CB8AC3E}">
        <p14:creationId xmlns:p14="http://schemas.microsoft.com/office/powerpoint/2010/main" val="13796236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EE998C-674E-70C8-B975-0D971C8E04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92BFC-A54D-5157-3D59-2B6CC47925F0}"/>
              </a:ext>
            </a:extLst>
          </p:cNvPr>
          <p:cNvSpPr>
            <a:spLocks noGrp="1"/>
          </p:cNvSpPr>
          <p:nvPr>
            <p:ph type="title"/>
          </p:nvPr>
        </p:nvSpPr>
        <p:spPr>
          <a:xfrm>
            <a:off x="0" y="-3"/>
            <a:ext cx="9144000" cy="864362"/>
          </a:xfrm>
        </p:spPr>
        <p:txBody>
          <a:bodyPr>
            <a:noAutofit/>
          </a:bodyPr>
          <a:lstStyle/>
          <a:p>
            <a:pPr marL="458788" indent="-458788"/>
            <a:r>
              <a:rPr lang="en-US" sz="4000" dirty="0">
                <a:effectLst>
                  <a:outerShdw blurRad="38100" dist="38100" dir="2700000" algn="tl">
                    <a:srgbClr val="000000"/>
                  </a:outerShdw>
                </a:effectLst>
              </a:rPr>
              <a:t>Israel’s Present Distress (63:15-19)</a:t>
            </a:r>
          </a:p>
        </p:txBody>
      </p:sp>
      <p:sp>
        <p:nvSpPr>
          <p:cNvPr id="3" name="Content Placeholder 2">
            <a:extLst>
              <a:ext uri="{FF2B5EF4-FFF2-40B4-BE49-F238E27FC236}">
                <a16:creationId xmlns:a16="http://schemas.microsoft.com/office/drawing/2014/main" id="{FCDC66B9-F3D8-FBA2-A47D-ED33A6C462E9}"/>
              </a:ext>
            </a:extLst>
          </p:cNvPr>
          <p:cNvSpPr>
            <a:spLocks noGrp="1"/>
          </p:cNvSpPr>
          <p:nvPr>
            <p:ph idx="1"/>
          </p:nvPr>
        </p:nvSpPr>
        <p:spPr>
          <a:xfrm>
            <a:off x="386543" y="905301"/>
            <a:ext cx="8441574" cy="5919450"/>
          </a:xfrm>
        </p:spPr>
        <p:txBody>
          <a:bodyPr>
            <a:normAutofit fontScale="92500" lnSpcReduction="10000"/>
          </a:bodyPr>
          <a:lstStyle/>
          <a:p>
            <a:pPr marL="0" indent="0">
              <a:buNone/>
            </a:pPr>
            <a:r>
              <a:rPr lang="en-US" baseline="30000" dirty="0">
                <a:effectLst>
                  <a:outerShdw blurRad="38100" dist="38100" dir="2700000" algn="tl">
                    <a:srgbClr val="000000"/>
                  </a:outerShdw>
                </a:effectLst>
                <a:latin typeface="Cambria" panose="02040503050406030204" pitchFamily="18" charset="0"/>
                <a:ea typeface="Cambria" panose="02040503050406030204" pitchFamily="18" charset="0"/>
              </a:rPr>
              <a:t>63:15</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Look down from heaven and take notice, from your holy, majestic palace! Where are your zeal and power? Do not hold back your tender compassion! </a:t>
            </a:r>
            <a:r>
              <a:rPr lang="en-US" baseline="30000" dirty="0">
                <a:effectLst>
                  <a:outerShdw blurRad="38100" dist="38100" dir="2700000" algn="tl">
                    <a:srgbClr val="000000"/>
                  </a:outerShdw>
                </a:effectLst>
                <a:latin typeface="Cambria" panose="02040503050406030204" pitchFamily="18" charset="0"/>
                <a:ea typeface="Cambria" panose="02040503050406030204" pitchFamily="18" charset="0"/>
              </a:rPr>
              <a:t>16</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For you are our father, though Abraham does not know us and Israel does not recognize us. You, LORD, are our father; you have been called our [Redeemer] from ancient times. </a:t>
            </a:r>
            <a:r>
              <a:rPr lang="en-US" baseline="30000" dirty="0">
                <a:effectLst>
                  <a:outerShdw blurRad="38100" dist="38100" dir="2700000" algn="tl">
                    <a:srgbClr val="000000"/>
                  </a:outerShdw>
                </a:effectLst>
                <a:latin typeface="Cambria" panose="02040503050406030204" pitchFamily="18" charset="0"/>
                <a:ea typeface="Cambria" panose="02040503050406030204" pitchFamily="18" charset="0"/>
              </a:rPr>
              <a:t>17</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Why, LORD, do you make us stray from your ways and make our minds stubborn so that we do not obey you? Return for the sake of your servants, the tribes of your inheritance! </a:t>
            </a:r>
            <a:r>
              <a:rPr lang="en-US" baseline="30000" dirty="0">
                <a:effectLst>
                  <a:outerShdw blurRad="38100" dist="38100" dir="2700000" algn="tl">
                    <a:srgbClr val="000000"/>
                  </a:outerShdw>
                </a:effectLst>
                <a:latin typeface="Cambria" panose="02040503050406030204" pitchFamily="18" charset="0"/>
                <a:ea typeface="Cambria" panose="02040503050406030204" pitchFamily="18" charset="0"/>
              </a:rPr>
              <a:t>18</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For a short time your special nation possessed a land, but then our adversaries knocked down your holy sanctuary. </a:t>
            </a:r>
            <a:r>
              <a:rPr lang="en-US" baseline="30000" dirty="0">
                <a:effectLst>
                  <a:outerShdw blurRad="38100" dist="38100" dir="2700000" algn="tl">
                    <a:srgbClr val="000000"/>
                  </a:outerShdw>
                </a:effectLst>
                <a:latin typeface="Cambria" panose="02040503050406030204" pitchFamily="18" charset="0"/>
                <a:ea typeface="Cambria" panose="02040503050406030204" pitchFamily="18" charset="0"/>
              </a:rPr>
              <a:t>19</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We existed from ancient times, but you did not rule over them; they were not your subjects. </a:t>
            </a:r>
          </a:p>
        </p:txBody>
      </p:sp>
    </p:spTree>
    <p:extLst>
      <p:ext uri="{BB962C8B-B14F-4D97-AF65-F5344CB8AC3E}">
        <p14:creationId xmlns:p14="http://schemas.microsoft.com/office/powerpoint/2010/main" val="51341535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822569"/>
          </a:xfrm>
        </p:spPr>
        <p:txBody>
          <a:bodyPr>
            <a:noAutofit/>
          </a:bodyPr>
          <a:lstStyle/>
          <a:p>
            <a:r>
              <a:rPr lang="en-US" sz="4000" dirty="0">
                <a:effectLst>
                  <a:outerShdw blurRad="38100" dist="38100" dir="2700000" algn="tl">
                    <a:srgbClr val="000000"/>
                  </a:outerShdw>
                </a:effectLst>
              </a:rPr>
              <a:t>Israel’s Present Distress (63:15-19)</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45493" y="964442"/>
            <a:ext cx="9047601" cy="5555004"/>
          </a:xfrm>
        </p:spPr>
        <p:txBody>
          <a:bodyPr>
            <a:normAutofit/>
          </a:bodyPr>
          <a:lstStyle/>
          <a:p>
            <a:r>
              <a:rPr lang="en-US" sz="3600" dirty="0">
                <a:effectLst>
                  <a:outerShdw blurRad="38100" dist="38100" dir="2700000" algn="tl">
                    <a:srgbClr val="000000"/>
                  </a:outerShdw>
                </a:effectLst>
              </a:rPr>
              <a:t>The author has just recounted the glorious deeds of the </a:t>
            </a:r>
            <a:r>
              <a:rPr lang="en-US" sz="3600" b="1" i="1" dirty="0">
                <a:effectLst>
                  <a:outerShdw blurRad="38100" dist="38100" dir="2700000" algn="tl">
                    <a:srgbClr val="000000"/>
                  </a:outerShdw>
                </a:effectLst>
              </a:rPr>
              <a:t>past</a:t>
            </a:r>
            <a:r>
              <a:rPr lang="en-US" sz="3600" dirty="0">
                <a:effectLst>
                  <a:outerShdw blurRad="38100" dist="38100" dir="2700000" algn="tl">
                    <a:srgbClr val="000000"/>
                  </a:outerShdw>
                </a:effectLst>
              </a:rPr>
              <a:t> and now requests similar acts from God in the </a:t>
            </a:r>
            <a:r>
              <a:rPr lang="en-US" sz="3600" b="1" i="1" dirty="0">
                <a:effectLst>
                  <a:outerShdw blurRad="38100" dist="38100" dir="2700000" algn="tl">
                    <a:srgbClr val="000000"/>
                  </a:outerShdw>
                </a:effectLst>
              </a:rPr>
              <a:t>present</a:t>
            </a:r>
            <a:r>
              <a:rPr lang="en-US" sz="3600" dirty="0">
                <a:effectLst>
                  <a:outerShdw blurRad="38100" dist="38100" dir="2700000" algn="tl">
                    <a:srgbClr val="000000"/>
                  </a:outerShdw>
                </a:effectLst>
              </a:rPr>
              <a:t>. </a:t>
            </a:r>
          </a:p>
          <a:p>
            <a:r>
              <a:rPr lang="en-US" sz="3600" dirty="0">
                <a:effectLst>
                  <a:outerShdw blurRad="38100" dist="38100" dir="2700000" algn="tl">
                    <a:srgbClr val="000000"/>
                  </a:outerShdw>
                </a:effectLst>
              </a:rPr>
              <a:t>He entreats the LORD to look down from heaven and see the plight of his children.</a:t>
            </a:r>
          </a:p>
          <a:p>
            <a:r>
              <a:rPr lang="en-US" sz="3600" dirty="0">
                <a:effectLst>
                  <a:outerShdw blurRad="38100" dist="38100" dir="2700000" algn="tl">
                    <a:srgbClr val="000000"/>
                  </a:outerShdw>
                </a:effectLst>
              </a:rPr>
              <a:t>He asks: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Where are your zeal and power? Do not hold back your tender compassion! </a:t>
            </a:r>
            <a:r>
              <a:rPr lang="en-US" sz="3600" dirty="0">
                <a:effectLst>
                  <a:outerShdw blurRad="38100" dist="38100" dir="2700000" algn="tl">
                    <a:srgbClr val="000000"/>
                  </a:outerShdw>
                </a:effectLst>
              </a:rPr>
              <a:t>”</a:t>
            </a:r>
          </a:p>
          <a:p>
            <a:r>
              <a:rPr lang="en-US" sz="3600" dirty="0">
                <a:effectLst>
                  <a:outerShdw blurRad="38100" dist="38100" dir="2700000" algn="tl">
                    <a:srgbClr val="000000"/>
                  </a:outerShdw>
                </a:effectLst>
              </a:rPr>
              <a:t>The LORD’s </a:t>
            </a:r>
            <a:r>
              <a:rPr lang="en-US" sz="3600" b="1" i="1" dirty="0">
                <a:effectLst>
                  <a:outerShdw blurRad="38100" dist="38100" dir="2700000" algn="tl">
                    <a:srgbClr val="000000"/>
                  </a:outerShdw>
                </a:effectLst>
              </a:rPr>
              <a:t>lack of action </a:t>
            </a:r>
            <a:r>
              <a:rPr lang="en-US" sz="3600" dirty="0">
                <a:effectLst>
                  <a:outerShdw blurRad="38100" dist="38100" dir="2700000" algn="tl">
                    <a:srgbClr val="000000"/>
                  </a:outerShdw>
                </a:effectLst>
              </a:rPr>
              <a:t>in the present causes Isaiah to ask if, perhaps, the LORD has become </a:t>
            </a:r>
            <a:r>
              <a:rPr lang="en-US" sz="3600" b="1" i="1" dirty="0">
                <a:effectLst>
                  <a:outerShdw blurRad="38100" dist="38100" dir="2700000" algn="tl">
                    <a:srgbClr val="000000"/>
                  </a:outerShdw>
                </a:effectLst>
              </a:rPr>
              <a:t>indifferent</a:t>
            </a:r>
            <a:r>
              <a:rPr lang="en-US" sz="3600" dirty="0">
                <a:effectLst>
                  <a:outerShdw blurRad="38100" dist="38100" dir="2700000" algn="tl">
                    <a:srgbClr val="000000"/>
                  </a:outerShdw>
                </a:effectLst>
              </a:rPr>
              <a:t> to the plight of his people! </a:t>
            </a:r>
          </a:p>
        </p:txBody>
      </p:sp>
      <p:sp>
        <p:nvSpPr>
          <p:cNvPr id="5" name="TextBox 4">
            <a:extLst>
              <a:ext uri="{FF2B5EF4-FFF2-40B4-BE49-F238E27FC236}">
                <a16:creationId xmlns:a16="http://schemas.microsoft.com/office/drawing/2014/main" id="{846884FA-EB09-A4A2-4272-5E11BBDDEDF8}"/>
              </a:ext>
            </a:extLst>
          </p:cNvPr>
          <p:cNvSpPr txBox="1"/>
          <p:nvPr/>
        </p:nvSpPr>
        <p:spPr>
          <a:xfrm>
            <a:off x="0" y="651944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Wegner, Paul D. – </a:t>
            </a:r>
            <a:r>
              <a:rPr lang="en-US" sz="1800" i="1"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Isaiah An Introduction and Commentary – </a:t>
            </a:r>
            <a:r>
              <a:rPr lang="en-US" sz="180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Tyndale OT Commentaries</a:t>
            </a:r>
            <a:endParaRPr kumimoji="0" lang="en-US" sz="1800" b="0" i="0" u="none" strike="noStrike" kern="1200" cap="none" spc="0" normalizeH="0" baseline="0" noProof="0" dirty="0">
              <a:ln>
                <a:noFill/>
              </a:ln>
              <a:solidFill>
                <a:schemeClr val="bg1"/>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322419922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855257"/>
          </a:xfrm>
        </p:spPr>
        <p:txBody>
          <a:bodyPr>
            <a:noAutofit/>
          </a:bodyPr>
          <a:lstStyle/>
          <a:p>
            <a:r>
              <a:rPr lang="en-US" sz="4000" dirty="0">
                <a:effectLst>
                  <a:outerShdw blurRad="38100" dist="38100" dir="2700000" algn="tl">
                    <a:srgbClr val="000000"/>
                  </a:outerShdw>
                </a:effectLst>
              </a:rPr>
              <a:t>Israel’s Present Distress (63:15-19)</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45493" y="855260"/>
            <a:ext cx="9047601" cy="5664186"/>
          </a:xfrm>
        </p:spPr>
        <p:txBody>
          <a:bodyPr>
            <a:normAutofit fontScale="92500"/>
          </a:bodyPr>
          <a:lstStyle/>
          <a:p>
            <a:r>
              <a:rPr lang="en-US" sz="3600" dirty="0">
                <a:effectLst>
                  <a:outerShdw blurRad="38100" dist="38100" dir="2700000" algn="tl">
                    <a:srgbClr val="000000"/>
                  </a:outerShdw>
                </a:effectLst>
              </a:rPr>
              <a:t>Isaiah twice references an intimate father-son relationship between God and his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servants</a:t>
            </a:r>
            <a:r>
              <a:rPr lang="en-US" sz="3600" dirty="0">
                <a:effectLst>
                  <a:outerShdw blurRad="38100" dist="38100" dir="2700000" algn="tl">
                    <a:srgbClr val="000000"/>
                  </a:outerShdw>
                </a:effectLst>
              </a:rPr>
              <a:t>” among the people of Israel.</a:t>
            </a:r>
          </a:p>
          <a:p>
            <a:r>
              <a:rPr lang="en-US" sz="3600" dirty="0">
                <a:effectLst>
                  <a:outerShdw blurRad="38100" dist="38100" dir="2700000" algn="tl">
                    <a:srgbClr val="000000"/>
                  </a:outerShdw>
                </a:effectLst>
              </a:rPr>
              <a:t>He says this, even though their forefathers,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Abraham</a:t>
            </a:r>
            <a:r>
              <a:rPr lang="en-US" sz="3600" dirty="0">
                <a:effectLst>
                  <a:outerShdw blurRad="38100" dist="38100" dir="2700000" algn="tl">
                    <a:srgbClr val="000000"/>
                  </a:outerShdw>
                </a:effectLst>
              </a:rPr>
              <a:t>” and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Israel</a:t>
            </a:r>
            <a:r>
              <a:rPr lang="en-US" sz="3600" dirty="0">
                <a:effectLst>
                  <a:outerShdw blurRad="38100" dist="38100" dir="2700000" algn="tl">
                    <a:srgbClr val="000000"/>
                  </a:outerShdw>
                </a:effectLst>
              </a:rPr>
              <a:t>” (Jacob), would not have recognized them because of their disobedience: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though Abraham does not know us and Israel [Jacob] does not recognize us</a:t>
            </a:r>
            <a:r>
              <a:rPr lang="en-US" sz="3600" dirty="0">
                <a:effectLst>
                  <a:outerShdw blurRad="38100" dist="38100" dir="2700000" algn="tl">
                    <a:srgbClr val="000000"/>
                  </a:outerShdw>
                </a:effectLst>
              </a:rPr>
              <a:t>”</a:t>
            </a:r>
          </a:p>
          <a:p>
            <a:r>
              <a:rPr lang="en-US" sz="3600" dirty="0">
                <a:effectLst>
                  <a:outerShdw blurRad="38100" dist="38100" dir="2700000" algn="tl">
                    <a:srgbClr val="000000"/>
                  </a:outerShdw>
                </a:effectLst>
              </a:rPr>
              <a:t>He goes on to claim the same promises that were given to the patriarchs: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you have been called our [Redeemer] from ancient times</a:t>
            </a:r>
            <a:r>
              <a:rPr lang="en-US" sz="3600" dirty="0">
                <a:effectLst>
                  <a:outerShdw blurRad="38100" dist="38100" dir="2700000" algn="tl">
                    <a:srgbClr val="000000"/>
                  </a:outerShdw>
                </a:effectLst>
              </a:rPr>
              <a:t>”. (cf. Gen 48:16) </a:t>
            </a:r>
          </a:p>
        </p:txBody>
      </p:sp>
      <p:sp>
        <p:nvSpPr>
          <p:cNvPr id="5" name="TextBox 4">
            <a:extLst>
              <a:ext uri="{FF2B5EF4-FFF2-40B4-BE49-F238E27FC236}">
                <a16:creationId xmlns:a16="http://schemas.microsoft.com/office/drawing/2014/main" id="{846884FA-EB09-A4A2-4272-5E11BBDDEDF8}"/>
              </a:ext>
            </a:extLst>
          </p:cNvPr>
          <p:cNvSpPr txBox="1"/>
          <p:nvPr/>
        </p:nvSpPr>
        <p:spPr>
          <a:xfrm>
            <a:off x="0" y="651944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Wegner, Paul D. – </a:t>
            </a:r>
            <a:r>
              <a:rPr lang="en-US" sz="1800" i="1"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Isaiah An Introduction and Commentary – </a:t>
            </a:r>
            <a:r>
              <a:rPr lang="en-US" sz="180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Tyndale OT Commentaries</a:t>
            </a:r>
            <a:endParaRPr kumimoji="0" lang="en-US" sz="1800" b="0" i="0" u="none" strike="noStrike" kern="1200" cap="none" spc="0" normalizeH="0" baseline="0" noProof="0" dirty="0">
              <a:ln>
                <a:noFill/>
              </a:ln>
              <a:solidFill>
                <a:schemeClr val="bg1"/>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58427209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822569"/>
          </a:xfrm>
        </p:spPr>
        <p:txBody>
          <a:bodyPr>
            <a:noAutofit/>
          </a:bodyPr>
          <a:lstStyle/>
          <a:p>
            <a:r>
              <a:rPr lang="en-US" sz="4000" dirty="0">
                <a:effectLst>
                  <a:outerShdw blurRad="38100" dist="38100" dir="2700000" algn="tl">
                    <a:srgbClr val="000000"/>
                  </a:outerShdw>
                </a:effectLst>
              </a:rPr>
              <a:t>Israel’s Present Distress (63:15-19)</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45493" y="1028131"/>
            <a:ext cx="9047601" cy="5491315"/>
          </a:xfrm>
        </p:spPr>
        <p:txBody>
          <a:bodyPr>
            <a:normAutofit fontScale="92500"/>
          </a:bodyPr>
          <a:lstStyle/>
          <a:p>
            <a:r>
              <a:rPr lang="en-US" sz="3600" dirty="0">
                <a:effectLst>
                  <a:outerShdw blurRad="38100" dist="38100" dir="2700000" algn="tl">
                    <a:srgbClr val="000000"/>
                  </a:outerShdw>
                </a:effectLst>
              </a:rPr>
              <a:t>Both of the questions asked in 63:17 imply that God has </a:t>
            </a:r>
            <a:r>
              <a:rPr lang="en-US" sz="3600" b="1" i="1" dirty="0">
                <a:effectLst>
                  <a:outerShdw blurRad="38100" dist="38100" dir="2700000" algn="tl">
                    <a:srgbClr val="000000"/>
                  </a:outerShdw>
                </a:effectLst>
              </a:rPr>
              <a:t>hardened</a:t>
            </a:r>
            <a:r>
              <a:rPr lang="en-US" sz="3600" dirty="0">
                <a:effectLst>
                  <a:outerShdw blurRad="38100" dist="38100" dir="2700000" algn="tl">
                    <a:srgbClr val="000000"/>
                  </a:outerShdw>
                </a:effectLst>
              </a:rPr>
              <a:t> their hearts and </a:t>
            </a:r>
            <a:r>
              <a:rPr lang="en-US" sz="3600" b="1" i="1" dirty="0">
                <a:effectLst>
                  <a:outerShdw blurRad="38100" dist="38100" dir="2700000" algn="tl">
                    <a:srgbClr val="000000"/>
                  </a:outerShdw>
                </a:effectLst>
              </a:rPr>
              <a:t>caused</a:t>
            </a:r>
            <a:r>
              <a:rPr lang="en-US" sz="3600" dirty="0">
                <a:effectLst>
                  <a:outerShdw blurRad="38100" dist="38100" dir="2700000" algn="tl">
                    <a:srgbClr val="000000"/>
                  </a:outerShdw>
                </a:effectLst>
              </a:rPr>
              <a:t> them to disobey him: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Why, LORD, do you </a:t>
            </a:r>
            <a:r>
              <a:rPr lang="en-US" sz="36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make us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stray from your ways and </a:t>
            </a:r>
            <a:r>
              <a:rPr lang="en-US" sz="36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make our minds stubborn</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so that we do not obey you? </a:t>
            </a:r>
            <a:r>
              <a:rPr lang="en-US" sz="3600" dirty="0">
                <a:effectLst>
                  <a:outerShdw blurRad="38100" dist="38100" dir="2700000" algn="tl">
                    <a:srgbClr val="000000"/>
                  </a:outerShdw>
                </a:effectLst>
              </a:rPr>
              <a:t>”</a:t>
            </a:r>
          </a:p>
          <a:p>
            <a:r>
              <a:rPr lang="en-US" sz="3600" dirty="0">
                <a:effectLst>
                  <a:outerShdw blurRad="38100" dist="38100" dir="2700000" algn="tl">
                    <a:srgbClr val="000000"/>
                  </a:outerShdw>
                </a:effectLst>
              </a:rPr>
              <a:t>Isaiah believes so strongly in </a:t>
            </a:r>
            <a:r>
              <a:rPr lang="en-US" sz="3600" b="1" i="1" dirty="0">
                <a:effectLst>
                  <a:outerShdw blurRad="38100" dist="38100" dir="2700000" algn="tl">
                    <a:srgbClr val="000000"/>
                  </a:outerShdw>
                </a:effectLst>
              </a:rPr>
              <a:t>divine sovereignty </a:t>
            </a:r>
            <a:r>
              <a:rPr lang="en-US" sz="3600" dirty="0">
                <a:effectLst>
                  <a:outerShdw blurRad="38100" dist="38100" dir="2700000" algn="tl">
                    <a:srgbClr val="000000"/>
                  </a:outerShdw>
                </a:effectLst>
              </a:rPr>
              <a:t>that he sees every action as being under God’s sovereign control.</a:t>
            </a:r>
          </a:p>
          <a:p>
            <a:r>
              <a:rPr lang="en-US" sz="3600" dirty="0">
                <a:effectLst>
                  <a:outerShdw blurRad="38100" dist="38100" dir="2700000" algn="tl">
                    <a:srgbClr val="000000"/>
                  </a:outerShdw>
                </a:effectLst>
              </a:rPr>
              <a:t>God can indeed harden hearts, as noted in 6:9–11, but he does so only for the greater purpose of bringing glory to himself</a:t>
            </a:r>
          </a:p>
        </p:txBody>
      </p:sp>
      <p:sp>
        <p:nvSpPr>
          <p:cNvPr id="5" name="TextBox 4">
            <a:extLst>
              <a:ext uri="{FF2B5EF4-FFF2-40B4-BE49-F238E27FC236}">
                <a16:creationId xmlns:a16="http://schemas.microsoft.com/office/drawing/2014/main" id="{846884FA-EB09-A4A2-4272-5E11BBDDEDF8}"/>
              </a:ext>
            </a:extLst>
          </p:cNvPr>
          <p:cNvSpPr txBox="1"/>
          <p:nvPr/>
        </p:nvSpPr>
        <p:spPr>
          <a:xfrm>
            <a:off x="0" y="651944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Wegner, Paul D. – </a:t>
            </a:r>
            <a:r>
              <a:rPr lang="en-US" sz="1800" i="1"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Isaiah An Introduction and Commentary – </a:t>
            </a:r>
            <a:r>
              <a:rPr lang="en-US" sz="180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Tyndale OT Commentaries</a:t>
            </a:r>
            <a:endParaRPr kumimoji="0" lang="en-US" sz="1800" b="0" i="0" u="none" strike="noStrike" kern="1200" cap="none" spc="0" normalizeH="0" baseline="0" noProof="0" dirty="0">
              <a:ln>
                <a:noFill/>
              </a:ln>
              <a:solidFill>
                <a:schemeClr val="bg1"/>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348481620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978087"/>
          </a:xfrm>
        </p:spPr>
        <p:txBody>
          <a:bodyPr>
            <a:noAutofit/>
          </a:bodyPr>
          <a:lstStyle/>
          <a:p>
            <a:r>
              <a:rPr lang="en-US" sz="4000" dirty="0">
                <a:effectLst>
                  <a:outerShdw blurRad="38100" dist="38100" dir="2700000" algn="tl">
                    <a:srgbClr val="000000"/>
                  </a:outerShdw>
                </a:effectLst>
              </a:rPr>
              <a:t>Israel’s Present Distress (63:15-19)</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45493" y="978090"/>
            <a:ext cx="9047601" cy="5541356"/>
          </a:xfrm>
        </p:spPr>
        <p:txBody>
          <a:bodyPr>
            <a:normAutofit lnSpcReduction="10000"/>
          </a:bodyPr>
          <a:lstStyle/>
          <a:p>
            <a:r>
              <a:rPr lang="en-US" sz="4000" dirty="0">
                <a:effectLst>
                  <a:outerShdw blurRad="38100" dist="38100" dir="2700000" algn="tl">
                    <a:srgbClr val="000000"/>
                  </a:outerShdw>
                </a:effectLst>
              </a:rPr>
              <a:t>For example, Pharaoh’s heart was hardened to bring greater glory to God when he delivered his people from Egypt.</a:t>
            </a:r>
          </a:p>
          <a:p>
            <a:r>
              <a:rPr lang="en-US" sz="4000" dirty="0">
                <a:effectLst>
                  <a:outerShdw blurRad="38100" dist="38100" dir="2700000" algn="tl">
                    <a:srgbClr val="000000"/>
                  </a:outerShdw>
                </a:effectLst>
              </a:rPr>
              <a:t>God’s ways are high above our ways (55:9), but they are always right and for the ultimate benefit of his people. </a:t>
            </a:r>
          </a:p>
          <a:p>
            <a:r>
              <a:rPr lang="en-US" sz="4000" dirty="0">
                <a:effectLst>
                  <a:outerShdw blurRad="38100" dist="38100" dir="2700000" algn="tl">
                    <a:srgbClr val="000000"/>
                  </a:outerShdw>
                </a:effectLst>
              </a:rPr>
              <a:t>Thus, the author appeals to God to once again come to their aid, for they are his “</a:t>
            </a:r>
            <a:r>
              <a:rPr lang="en-US" sz="40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servants</a:t>
            </a:r>
            <a:r>
              <a:rPr lang="en-US" sz="4000" dirty="0">
                <a:effectLst>
                  <a:outerShdw blurRad="38100" dist="38100" dir="2700000" algn="tl">
                    <a:srgbClr val="000000"/>
                  </a:outerShdw>
                </a:effectLst>
              </a:rPr>
              <a:t>” and “</a:t>
            </a:r>
            <a:r>
              <a:rPr lang="en-US" sz="40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tribes of [his] inheritance</a:t>
            </a:r>
            <a:r>
              <a:rPr lang="en-US" sz="4000" dirty="0">
                <a:effectLst>
                  <a:outerShdw blurRad="38100" dist="38100" dir="2700000" algn="tl">
                    <a:srgbClr val="000000"/>
                  </a:outerShdw>
                </a:effectLst>
              </a:rPr>
              <a:t>”.</a:t>
            </a:r>
          </a:p>
        </p:txBody>
      </p:sp>
      <p:sp>
        <p:nvSpPr>
          <p:cNvPr id="5" name="TextBox 4">
            <a:extLst>
              <a:ext uri="{FF2B5EF4-FFF2-40B4-BE49-F238E27FC236}">
                <a16:creationId xmlns:a16="http://schemas.microsoft.com/office/drawing/2014/main" id="{846884FA-EB09-A4A2-4272-5E11BBDDEDF8}"/>
              </a:ext>
            </a:extLst>
          </p:cNvPr>
          <p:cNvSpPr txBox="1"/>
          <p:nvPr/>
        </p:nvSpPr>
        <p:spPr>
          <a:xfrm>
            <a:off x="0" y="651944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Wegner, Paul D. – </a:t>
            </a:r>
            <a:r>
              <a:rPr lang="en-US" sz="1800" i="1"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Isaiah An Introduction and Commentary – </a:t>
            </a:r>
            <a:r>
              <a:rPr lang="en-US" sz="180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Tyndale OT Commentaries</a:t>
            </a:r>
            <a:endParaRPr kumimoji="0" lang="en-US" sz="1800" b="0" i="0" u="none" strike="noStrike" kern="1200" cap="none" spc="0" normalizeH="0" baseline="0" noProof="0" dirty="0">
              <a:ln>
                <a:noFill/>
              </a:ln>
              <a:solidFill>
                <a:schemeClr val="bg1"/>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173939515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978087"/>
          </a:xfrm>
        </p:spPr>
        <p:txBody>
          <a:bodyPr>
            <a:noAutofit/>
          </a:bodyPr>
          <a:lstStyle/>
          <a:p>
            <a:r>
              <a:rPr lang="en-US" sz="4000" dirty="0">
                <a:effectLst>
                  <a:outerShdw blurRad="38100" dist="38100" dir="2700000" algn="tl">
                    <a:srgbClr val="000000"/>
                  </a:outerShdw>
                </a:effectLst>
              </a:rPr>
              <a:t>Israel’s Present Distress (63:15-19)</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45493" y="978090"/>
            <a:ext cx="9047601" cy="5541356"/>
          </a:xfrm>
        </p:spPr>
        <p:txBody>
          <a:bodyPr>
            <a:normAutofit/>
          </a:bodyPr>
          <a:lstStyle/>
          <a:p>
            <a:r>
              <a:rPr lang="en-US" sz="4000" dirty="0">
                <a:effectLst>
                  <a:outerShdw blurRad="38100" dist="38100" dir="2700000" algn="tl">
                    <a:srgbClr val="000000"/>
                  </a:outerShdw>
                </a:effectLst>
              </a:rPr>
              <a:t>Isaiah continues his appeal based upon the LORD’s love for his “</a:t>
            </a:r>
            <a:r>
              <a:rPr lang="en-US" sz="40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holy sanctuary</a:t>
            </a:r>
            <a:r>
              <a:rPr lang="en-US" sz="4000" dirty="0">
                <a:effectLst>
                  <a:outerShdw blurRad="38100" dist="38100" dir="2700000" algn="tl">
                    <a:srgbClr val="000000"/>
                  </a:outerShdw>
                </a:effectLst>
              </a:rPr>
              <a:t>”, which Israel possessed for only a little while before it was destroyed by their enemies in 586 BC.</a:t>
            </a:r>
          </a:p>
          <a:p>
            <a:r>
              <a:rPr lang="en-US" sz="4000" dirty="0">
                <a:effectLst>
                  <a:outerShdw blurRad="38100" dist="38100" dir="2700000" algn="tl">
                    <a:srgbClr val="000000"/>
                  </a:outerShdw>
                </a:effectLst>
              </a:rPr>
              <a:t>Isaiah then makes an appeal based on the LORD’s love for his </a:t>
            </a:r>
            <a:r>
              <a:rPr lang="en-US" sz="4000" b="1" i="1" dirty="0">
                <a:effectLst>
                  <a:outerShdw blurRad="38100" dist="38100" dir="2700000" algn="tl">
                    <a:srgbClr val="000000"/>
                  </a:outerShdw>
                </a:effectLst>
              </a:rPr>
              <a:t>people</a:t>
            </a:r>
            <a:r>
              <a:rPr lang="en-US" sz="4000" dirty="0">
                <a:effectLst>
                  <a:outerShdw blurRad="38100" dist="38100" dir="2700000" algn="tl">
                    <a:srgbClr val="000000"/>
                  </a:outerShdw>
                </a:effectLst>
              </a:rPr>
              <a:t>, whose special relationship with the LORD has been from “</a:t>
            </a:r>
            <a:r>
              <a:rPr lang="en-US" sz="40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from ancient times</a:t>
            </a:r>
            <a:r>
              <a:rPr lang="en-US" sz="4000" dirty="0">
                <a:effectLst>
                  <a:outerShdw blurRad="38100" dist="38100" dir="2700000" algn="tl">
                    <a:srgbClr val="000000"/>
                  </a:outerShdw>
                </a:effectLst>
              </a:rPr>
              <a:t>”</a:t>
            </a:r>
          </a:p>
        </p:txBody>
      </p:sp>
      <p:sp>
        <p:nvSpPr>
          <p:cNvPr id="5" name="TextBox 4">
            <a:extLst>
              <a:ext uri="{FF2B5EF4-FFF2-40B4-BE49-F238E27FC236}">
                <a16:creationId xmlns:a16="http://schemas.microsoft.com/office/drawing/2014/main" id="{846884FA-EB09-A4A2-4272-5E11BBDDEDF8}"/>
              </a:ext>
            </a:extLst>
          </p:cNvPr>
          <p:cNvSpPr txBox="1"/>
          <p:nvPr/>
        </p:nvSpPr>
        <p:spPr>
          <a:xfrm>
            <a:off x="0" y="651944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Wegner, Paul D. – </a:t>
            </a:r>
            <a:r>
              <a:rPr lang="en-US" sz="1800" i="1"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Isaiah An Introduction and Commentary – </a:t>
            </a:r>
            <a:r>
              <a:rPr lang="en-US" sz="180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Tyndale OT Commentaries</a:t>
            </a:r>
            <a:endParaRPr kumimoji="0" lang="en-US" sz="1800" b="0" i="0" u="none" strike="noStrike" kern="1200" cap="none" spc="0" normalizeH="0" baseline="0" noProof="0" dirty="0">
              <a:ln>
                <a:noFill/>
              </a:ln>
              <a:solidFill>
                <a:schemeClr val="bg1"/>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282781079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978087"/>
          </a:xfrm>
        </p:spPr>
        <p:txBody>
          <a:bodyPr>
            <a:noAutofit/>
          </a:bodyPr>
          <a:lstStyle/>
          <a:p>
            <a:r>
              <a:rPr lang="en-US" sz="4000" dirty="0">
                <a:effectLst>
                  <a:outerShdw blurRad="38100" dist="38100" dir="2700000" algn="tl">
                    <a:srgbClr val="000000"/>
                  </a:outerShdw>
                </a:effectLst>
              </a:rPr>
              <a:t>Israel’s Present Distress (63:15-19)</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45493" y="978090"/>
            <a:ext cx="9047601" cy="5541356"/>
          </a:xfrm>
        </p:spPr>
        <p:txBody>
          <a:bodyPr>
            <a:normAutofit/>
          </a:bodyPr>
          <a:lstStyle/>
          <a:p>
            <a:r>
              <a:rPr lang="en-US" sz="3600" dirty="0">
                <a:effectLst>
                  <a:outerShdw blurRad="38100" dist="38100" dir="2700000" algn="tl">
                    <a:srgbClr val="000000"/>
                  </a:outerShdw>
                </a:effectLst>
              </a:rPr>
              <a:t>Israel’s enemies have </a:t>
            </a:r>
            <a:r>
              <a:rPr lang="en-US" sz="3600" b="1" i="1" dirty="0">
                <a:effectLst>
                  <a:outerShdw blurRad="38100" dist="38100" dir="2700000" algn="tl">
                    <a:srgbClr val="000000"/>
                  </a:outerShdw>
                </a:effectLst>
              </a:rPr>
              <a:t>never</a:t>
            </a:r>
            <a:r>
              <a:rPr lang="en-US" sz="3600" dirty="0">
                <a:effectLst>
                  <a:outerShdw blurRad="38100" dist="38100" dir="2700000" algn="tl">
                    <a:srgbClr val="000000"/>
                  </a:outerShdw>
                </a:effectLst>
              </a:rPr>
              <a:t> had the special relationship with the LORD that Israel had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you did </a:t>
            </a:r>
            <a:r>
              <a:rPr lang="en-US" sz="36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not</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rule over them; they were </a:t>
            </a:r>
            <a:r>
              <a:rPr lang="en-US" sz="36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not</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your subjects</a:t>
            </a:r>
            <a:r>
              <a:rPr lang="en-US" sz="3600" dirty="0">
                <a:effectLst>
                  <a:outerShdw blurRad="38100" dist="38100" dir="2700000" algn="tl">
                    <a:srgbClr val="000000"/>
                  </a:outerShdw>
                </a:effectLst>
              </a:rPr>
              <a:t>”).</a:t>
            </a:r>
          </a:p>
          <a:p>
            <a:r>
              <a:rPr lang="en-US" sz="3600" dirty="0">
                <a:effectLst>
                  <a:outerShdw blurRad="38100" dist="38100" dir="2700000" algn="tl">
                    <a:srgbClr val="000000"/>
                  </a:outerShdw>
                </a:effectLst>
              </a:rPr>
              <a:t>One would have expected God to react in fury when his holy temple was trampled, yet Isaiah</a:t>
            </a:r>
            <a:r>
              <a:rPr lang="en-US" sz="3600" i="1" dirty="0">
                <a:effectLst>
                  <a:outerShdw blurRad="38100" dist="38100" dir="2700000" algn="tl">
                    <a:srgbClr val="000000"/>
                  </a:outerShdw>
                </a:effectLst>
              </a:rPr>
              <a:t> </a:t>
            </a:r>
            <a:r>
              <a:rPr lang="en-US" sz="3600" dirty="0">
                <a:effectLst>
                  <a:outerShdw blurRad="38100" dist="38100" dir="2700000" algn="tl">
                    <a:srgbClr val="000000"/>
                  </a:outerShdw>
                </a:effectLst>
              </a:rPr>
              <a:t>sees no evidence of the LORD stepping in to correct the problem. </a:t>
            </a:r>
          </a:p>
          <a:p>
            <a:r>
              <a:rPr lang="en-US" sz="3600" dirty="0">
                <a:effectLst>
                  <a:outerShdw blurRad="38100" dist="38100" dir="2700000" algn="tl">
                    <a:srgbClr val="000000"/>
                  </a:outerShdw>
                </a:effectLst>
              </a:rPr>
              <a:t>According to this final lament, the LORD </a:t>
            </a:r>
            <a:r>
              <a:rPr lang="en-US" sz="3600" b="1" i="1" dirty="0">
                <a:effectLst>
                  <a:outerShdw blurRad="38100" dist="38100" dir="2700000" algn="tl">
                    <a:srgbClr val="000000"/>
                  </a:outerShdw>
                </a:effectLst>
              </a:rPr>
              <a:t>appears</a:t>
            </a:r>
            <a:r>
              <a:rPr lang="en-US" sz="3600" dirty="0">
                <a:effectLst>
                  <a:outerShdw blurRad="38100" dist="38100" dir="2700000" algn="tl">
                    <a:srgbClr val="000000"/>
                  </a:outerShdw>
                </a:effectLst>
              </a:rPr>
              <a:t> to be </a:t>
            </a:r>
            <a:r>
              <a:rPr lang="en-US" sz="3600" b="1" i="1" dirty="0">
                <a:effectLst>
                  <a:outerShdw blurRad="38100" dist="38100" dir="2700000" algn="tl">
                    <a:srgbClr val="000000"/>
                  </a:outerShdw>
                </a:effectLst>
              </a:rPr>
              <a:t>abandoning</a:t>
            </a:r>
            <a:r>
              <a:rPr lang="en-US" sz="3600" dirty="0">
                <a:effectLst>
                  <a:outerShdw blurRad="38100" dist="38100" dir="2700000" algn="tl">
                    <a:srgbClr val="000000"/>
                  </a:outerShdw>
                </a:effectLst>
              </a:rPr>
              <a:t> his people.</a:t>
            </a:r>
          </a:p>
        </p:txBody>
      </p:sp>
      <p:sp>
        <p:nvSpPr>
          <p:cNvPr id="5" name="TextBox 4">
            <a:extLst>
              <a:ext uri="{FF2B5EF4-FFF2-40B4-BE49-F238E27FC236}">
                <a16:creationId xmlns:a16="http://schemas.microsoft.com/office/drawing/2014/main" id="{846884FA-EB09-A4A2-4272-5E11BBDDEDF8}"/>
              </a:ext>
            </a:extLst>
          </p:cNvPr>
          <p:cNvSpPr txBox="1"/>
          <p:nvPr/>
        </p:nvSpPr>
        <p:spPr>
          <a:xfrm>
            <a:off x="0" y="651944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Wegner, Paul D. – </a:t>
            </a:r>
            <a:r>
              <a:rPr lang="en-US" sz="1800" i="1"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Isaiah An Introduction and Commentary – </a:t>
            </a:r>
            <a:r>
              <a:rPr lang="en-US" sz="180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Tyndale OT Commentaries</a:t>
            </a:r>
            <a:endParaRPr kumimoji="0" lang="en-US" sz="1800" b="0" i="0" u="none" strike="noStrike" kern="1200" cap="none" spc="0" normalizeH="0" baseline="0" noProof="0" dirty="0">
              <a:ln>
                <a:noFill/>
              </a:ln>
              <a:solidFill>
                <a:schemeClr val="bg1"/>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364064166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EE998C-674E-70C8-B975-0D971C8E04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92BFC-A54D-5157-3D59-2B6CC47925F0}"/>
              </a:ext>
            </a:extLst>
          </p:cNvPr>
          <p:cNvSpPr>
            <a:spLocks noGrp="1"/>
          </p:cNvSpPr>
          <p:nvPr>
            <p:ph type="title"/>
          </p:nvPr>
        </p:nvSpPr>
        <p:spPr>
          <a:xfrm>
            <a:off x="0" y="-3"/>
            <a:ext cx="9144000" cy="805221"/>
          </a:xfrm>
        </p:spPr>
        <p:txBody>
          <a:bodyPr>
            <a:noAutofit/>
          </a:bodyPr>
          <a:lstStyle/>
          <a:p>
            <a:pPr marL="458788" indent="-458788"/>
            <a:r>
              <a:rPr lang="en-US" sz="3600" dirty="0">
                <a:effectLst>
                  <a:outerShdw blurRad="38100" dist="38100" dir="2700000" algn="tl">
                    <a:srgbClr val="000000"/>
                  </a:outerShdw>
                </a:effectLst>
              </a:rPr>
              <a:t>An Appeal for the LORD’s Help (64:1-5a)</a:t>
            </a:r>
          </a:p>
        </p:txBody>
      </p:sp>
      <p:sp>
        <p:nvSpPr>
          <p:cNvPr id="3" name="Content Placeholder 2">
            <a:extLst>
              <a:ext uri="{FF2B5EF4-FFF2-40B4-BE49-F238E27FC236}">
                <a16:creationId xmlns:a16="http://schemas.microsoft.com/office/drawing/2014/main" id="{FCDC66B9-F3D8-FBA2-A47D-ED33A6C462E9}"/>
              </a:ext>
            </a:extLst>
          </p:cNvPr>
          <p:cNvSpPr>
            <a:spLocks noGrp="1"/>
          </p:cNvSpPr>
          <p:nvPr>
            <p:ph idx="1"/>
          </p:nvPr>
        </p:nvSpPr>
        <p:spPr>
          <a:xfrm>
            <a:off x="386543" y="805218"/>
            <a:ext cx="8441574" cy="6019533"/>
          </a:xfrm>
        </p:spPr>
        <p:txBody>
          <a:bodyPr>
            <a:normAutofit fontScale="85000" lnSpcReduction="10000"/>
          </a:bodyPr>
          <a:lstStyle/>
          <a:p>
            <a:pPr marL="0" indent="0">
              <a:buNone/>
            </a:pPr>
            <a:r>
              <a:rPr lang="en-US" sz="4000" baseline="30000" dirty="0">
                <a:effectLst>
                  <a:outerShdw blurRad="38100" dist="38100" dir="2700000" algn="tl">
                    <a:srgbClr val="000000"/>
                  </a:outerShdw>
                </a:effectLst>
                <a:latin typeface="Cambria" panose="02040503050406030204" pitchFamily="18" charset="0"/>
                <a:ea typeface="Cambria" panose="02040503050406030204" pitchFamily="18" charset="0"/>
              </a:rPr>
              <a:t>64:1</a:t>
            </a:r>
            <a:r>
              <a:rPr lang="en-US" sz="40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If only you would tear apart the [heavens] and come down! The mountains would tremble before you! </a:t>
            </a:r>
            <a:r>
              <a:rPr lang="en-US" sz="4000" baseline="30000" dirty="0">
                <a:effectLst>
                  <a:outerShdw blurRad="38100" dist="38100" dir="2700000" algn="tl">
                    <a:srgbClr val="000000"/>
                  </a:outerShdw>
                </a:effectLst>
                <a:latin typeface="Cambria" panose="02040503050406030204" pitchFamily="18" charset="0"/>
                <a:ea typeface="Cambria" panose="02040503050406030204" pitchFamily="18" charset="0"/>
              </a:rPr>
              <a:t>2</a:t>
            </a:r>
            <a:r>
              <a:rPr lang="en-US" sz="40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As when fire ignites dry wood or fire makes water boil, let your adversaries know who you are, and may the nations shake at your presence! </a:t>
            </a:r>
            <a:r>
              <a:rPr lang="en-US" sz="4000" baseline="30000" dirty="0">
                <a:effectLst>
                  <a:outerShdw blurRad="38100" dist="38100" dir="2700000" algn="tl">
                    <a:srgbClr val="000000"/>
                  </a:outerShdw>
                </a:effectLst>
                <a:latin typeface="Cambria" panose="02040503050406030204" pitchFamily="18" charset="0"/>
                <a:ea typeface="Cambria" panose="02040503050406030204" pitchFamily="18" charset="0"/>
              </a:rPr>
              <a:t>3</a:t>
            </a:r>
            <a:r>
              <a:rPr lang="en-US" sz="40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When you performed awesome deeds that took us by surprise, you came down, and the mountains trembled before you. </a:t>
            </a:r>
            <a:r>
              <a:rPr lang="en-US" sz="4000" baseline="30000" dirty="0">
                <a:effectLst>
                  <a:outerShdw blurRad="38100" dist="38100" dir="2700000" algn="tl">
                    <a:srgbClr val="000000"/>
                  </a:outerShdw>
                </a:effectLst>
                <a:latin typeface="Cambria" panose="02040503050406030204" pitchFamily="18" charset="0"/>
                <a:ea typeface="Cambria" panose="02040503050406030204" pitchFamily="18" charset="0"/>
              </a:rPr>
              <a:t>4</a:t>
            </a:r>
            <a:r>
              <a:rPr lang="en-US" sz="40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Since ancient times no one has heard or perceived, no eye has seen any God besides you, who intervenes for those who wait for him. </a:t>
            </a:r>
            <a:r>
              <a:rPr lang="en-US" sz="4000" baseline="30000" dirty="0">
                <a:effectLst>
                  <a:outerShdw blurRad="38100" dist="38100" dir="2700000" algn="tl">
                    <a:srgbClr val="000000"/>
                  </a:outerShdw>
                </a:effectLst>
                <a:latin typeface="Cambria" panose="02040503050406030204" pitchFamily="18" charset="0"/>
                <a:ea typeface="Cambria" panose="02040503050406030204" pitchFamily="18" charset="0"/>
              </a:rPr>
              <a:t>5a</a:t>
            </a:r>
            <a:r>
              <a:rPr lang="en-US" sz="40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You assist those who delight in doing what is right, who observe your commandments. </a:t>
            </a:r>
          </a:p>
        </p:txBody>
      </p:sp>
    </p:spTree>
    <p:extLst>
      <p:ext uri="{BB962C8B-B14F-4D97-AF65-F5344CB8AC3E}">
        <p14:creationId xmlns:p14="http://schemas.microsoft.com/office/powerpoint/2010/main" val="57922521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4"/>
            <a:ext cx="9144000" cy="809764"/>
          </a:xfrm>
        </p:spPr>
        <p:txBody>
          <a:bodyPr>
            <a:noAutofit/>
          </a:bodyPr>
          <a:lstStyle/>
          <a:p>
            <a:r>
              <a:rPr lang="en-US" sz="3600" dirty="0">
                <a:effectLst>
                  <a:outerShdw blurRad="38100" dist="38100" dir="2700000" algn="tl">
                    <a:srgbClr val="000000"/>
                  </a:outerShdw>
                </a:effectLst>
              </a:rPr>
              <a:t>An Appeal for the LORD’s Help (64:1-5a)</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45493" y="873457"/>
            <a:ext cx="9047601" cy="5645989"/>
          </a:xfrm>
        </p:spPr>
        <p:txBody>
          <a:bodyPr>
            <a:normAutofit lnSpcReduction="10000"/>
          </a:bodyPr>
          <a:lstStyle/>
          <a:p>
            <a:r>
              <a:rPr lang="en-US" sz="2800" dirty="0">
                <a:effectLst>
                  <a:outerShdw blurRad="38100" dist="38100" dir="2700000" algn="tl">
                    <a:srgbClr val="000000"/>
                  </a:outerShdw>
                </a:effectLst>
              </a:rPr>
              <a:t>This section begins with a cry for direct divine intervention. </a:t>
            </a:r>
          </a:p>
          <a:p>
            <a:r>
              <a:rPr lang="en-US" sz="2800" dirty="0">
                <a:effectLst>
                  <a:outerShdw blurRad="38100" dist="38100" dir="2700000" algn="tl">
                    <a:srgbClr val="000000"/>
                  </a:outerShdw>
                </a:effectLst>
              </a:rPr>
              <a:t>Will the LORD not once again make an appearance as he did on Mt. Sinai, for the purpose of blessing his chosen people and destroying their enemies? </a:t>
            </a:r>
          </a:p>
          <a:p>
            <a:r>
              <a:rPr lang="en-US" sz="2800" dirty="0">
                <a:effectLst>
                  <a:outerShdw blurRad="38100" dist="38100" dir="2700000" algn="tl">
                    <a:srgbClr val="000000"/>
                  </a:outerShdw>
                </a:effectLst>
              </a:rPr>
              <a:t>Will there not again be a sudden, powerful revelation of God’s power, which now seems to be concealed in heaven? </a:t>
            </a:r>
          </a:p>
          <a:p>
            <a:r>
              <a:rPr lang="en-US" sz="2800" dirty="0">
                <a:effectLst>
                  <a:outerShdw blurRad="38100" dist="38100" dir="2700000" algn="tl">
                    <a:srgbClr val="000000"/>
                  </a:outerShdw>
                </a:effectLst>
              </a:rPr>
              <a:t>In 63:15 God was commanded to “</a:t>
            </a:r>
            <a:r>
              <a:rPr lang="en-US" sz="28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look down from heaven</a:t>
            </a:r>
            <a:r>
              <a:rPr lang="en-US" sz="2800" dirty="0">
                <a:effectLst>
                  <a:outerShdw blurRad="38100" dist="38100" dir="2700000" algn="tl">
                    <a:srgbClr val="000000"/>
                  </a:outerShdw>
                </a:effectLst>
              </a:rPr>
              <a:t>”. </a:t>
            </a:r>
          </a:p>
          <a:p>
            <a:r>
              <a:rPr lang="en-US" sz="2800" dirty="0">
                <a:effectLst>
                  <a:outerShdw blurRad="38100" dist="38100" dir="2700000" algn="tl">
                    <a:srgbClr val="000000"/>
                  </a:outerShdw>
                </a:effectLst>
              </a:rPr>
              <a:t>Here the heavens are viewed as an </a:t>
            </a:r>
            <a:r>
              <a:rPr lang="en-US" sz="2800" b="1" i="1" dirty="0">
                <a:effectLst>
                  <a:outerShdw blurRad="38100" dist="38100" dir="2700000" algn="tl">
                    <a:srgbClr val="000000"/>
                  </a:outerShdw>
                </a:effectLst>
              </a:rPr>
              <a:t>obstacle</a:t>
            </a:r>
            <a:r>
              <a:rPr lang="en-US" sz="2800" dirty="0">
                <a:effectLst>
                  <a:outerShdw blurRad="38100" dist="38100" dir="2700000" algn="tl">
                    <a:srgbClr val="000000"/>
                  </a:outerShdw>
                </a:effectLst>
              </a:rPr>
              <a:t> to the LORD’s return, and so Isaiah expresses a passionate desire that the LORD would “</a:t>
            </a:r>
            <a:r>
              <a:rPr lang="en-US" sz="28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tear apart the heavens and come down</a:t>
            </a:r>
            <a:r>
              <a:rPr lang="en-US" sz="2800" dirty="0">
                <a:effectLst>
                  <a:outerShdw blurRad="38100" dist="38100" dir="2700000" algn="tl">
                    <a:srgbClr val="000000"/>
                  </a:outerShdw>
                </a:effectLst>
              </a:rPr>
              <a:t>” to intervene in the affairs of His people.</a:t>
            </a:r>
          </a:p>
          <a:p>
            <a:r>
              <a:rPr lang="en-US" sz="2800" dirty="0">
                <a:effectLst>
                  <a:outerShdw blurRad="38100" dist="38100" dir="2700000" algn="tl">
                    <a:srgbClr val="000000"/>
                  </a:outerShdw>
                </a:effectLst>
              </a:rPr>
              <a:t>Were God to come down, the mountains would, no doubt, “</a:t>
            </a:r>
            <a:r>
              <a:rPr lang="en-US" sz="28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tremble before [him]</a:t>
            </a:r>
            <a:r>
              <a:rPr lang="en-US" sz="2800" dirty="0">
                <a:effectLst>
                  <a:outerShdw blurRad="38100" dist="38100" dir="2700000" algn="tl">
                    <a:srgbClr val="000000"/>
                  </a:outerShdw>
                </a:effectLst>
              </a:rPr>
              <a:t>” as Mt. Sinai did at time of the Exodus. (Ex. 19:18)</a:t>
            </a:r>
          </a:p>
        </p:txBody>
      </p:sp>
      <p:sp>
        <p:nvSpPr>
          <p:cNvPr id="5" name="TextBox 4">
            <a:extLst>
              <a:ext uri="{FF2B5EF4-FFF2-40B4-BE49-F238E27FC236}">
                <a16:creationId xmlns:a16="http://schemas.microsoft.com/office/drawing/2014/main" id="{846884FA-EB09-A4A2-4272-5E11BBDDEDF8}"/>
              </a:ext>
            </a:extLst>
          </p:cNvPr>
          <p:cNvSpPr txBox="1"/>
          <p:nvPr/>
        </p:nvSpPr>
        <p:spPr>
          <a:xfrm>
            <a:off x="0" y="6519446"/>
            <a:ext cx="9144000" cy="369332"/>
          </a:xfrm>
          <a:prstGeom prst="rect">
            <a:avLst/>
          </a:prstGeom>
          <a:noFill/>
        </p:spPr>
        <p:txBody>
          <a:bodyPr wrap="square" rtlCol="0">
            <a:spAutoFit/>
          </a:bodyPr>
          <a:lstStyle>
            <a:defPPr>
              <a:defRPr lang="en-US"/>
            </a:defPPr>
            <a:lvl1pPr marR="0" lvl="0" indent="0" fontAlgn="auto">
              <a:lnSpc>
                <a:spcPct val="100000"/>
              </a:lnSpc>
              <a:spcBef>
                <a:spcPts val="0"/>
              </a:spcBef>
              <a:spcAft>
                <a:spcPts val="0"/>
              </a:spcAft>
              <a:buClrTx/>
              <a:buSzTx/>
              <a:buFontTx/>
              <a:buNone/>
              <a:tabLst/>
              <a:defRPr>
                <a:solidFill>
                  <a:schemeClr val="bg1"/>
                </a:solidFill>
                <a:effectLst/>
                <a:latin typeface="Calibri" panose="020F0502020204030204" pitchFamily="34" charset="0"/>
                <a:ea typeface="Calibri" panose="020F0502020204030204" pitchFamily="34" charset="0"/>
                <a:cs typeface="Times New Roman" panose="02020603050405020304" pitchFamily="18" charset="0"/>
              </a:defRPr>
            </a:lvl1pPr>
          </a:lstStyle>
          <a:p>
            <a:r>
              <a:rPr lang="en-US" sz="1800"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Young, Edward – </a:t>
            </a:r>
            <a:r>
              <a:rPr lang="en-US" sz="1800" i="1"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The Book of Isaiah Volume 3: Chapters 40–66 </a:t>
            </a:r>
            <a:r>
              <a:rPr lang="en-US" sz="1800"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 (pp.</a:t>
            </a:r>
            <a:r>
              <a:rPr lang="en-US" sz="1800" dirty="0">
                <a:effectLst>
                  <a:outerShdw blurRad="38100" dist="38100" dir="2700000" algn="tl">
                    <a:srgbClr val="000000"/>
                  </a:outerShdw>
                </a:effectLst>
              </a:rPr>
              <a:t> 490–491</a:t>
            </a:r>
            <a:r>
              <a:rPr lang="en-US" sz="1800" dirty="0">
                <a:solidFill>
                  <a:srgbClr val="FFFFFF"/>
                </a:solidFill>
                <a:effectLst>
                  <a:outerShdw blurRad="38100" dist="38100" dir="2700000" algn="tl">
                    <a:srgbClr val="000000"/>
                  </a:outerShdw>
                </a:effectLst>
              </a:rPr>
              <a:t>)</a:t>
            </a:r>
            <a:endParaRPr lang="en-US" dirty="0">
              <a:effectLst>
                <a:outerShdw blurRad="38100" dist="38100" dir="2700000" algn="tl">
                  <a:srgbClr val="000000"/>
                </a:outerShdw>
              </a:effectLst>
            </a:endParaRPr>
          </a:p>
        </p:txBody>
      </p:sp>
    </p:spTree>
    <p:extLst>
      <p:ext uri="{BB962C8B-B14F-4D97-AF65-F5344CB8AC3E}">
        <p14:creationId xmlns:p14="http://schemas.microsoft.com/office/powerpoint/2010/main" val="225573701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1055424"/>
          </a:xfrm>
        </p:spPr>
        <p:txBody>
          <a:bodyPr>
            <a:noAutofit/>
          </a:bodyPr>
          <a:lstStyle/>
          <a:p>
            <a:r>
              <a:rPr lang="en-US" sz="3600" dirty="0">
                <a:effectLst>
                  <a:outerShdw blurRad="38100" dist="38100" dir="2700000" algn="tl">
                    <a:srgbClr val="000000"/>
                  </a:outerShdw>
                </a:effectLst>
              </a:rPr>
              <a:t>Isaiah’s Intercessory Prayer for the Nation of Israel (63:7-64:12)</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45493" y="1055427"/>
            <a:ext cx="9047601" cy="5464019"/>
          </a:xfrm>
        </p:spPr>
        <p:txBody>
          <a:bodyPr>
            <a:normAutofit fontScale="77500" lnSpcReduction="20000"/>
          </a:bodyPr>
          <a:lstStyle/>
          <a:p>
            <a:r>
              <a:rPr lang="en-US" sz="4100" dirty="0">
                <a:effectLst>
                  <a:outerShdw blurRad="38100" dist="38100" dir="2700000" algn="tl">
                    <a:srgbClr val="000000"/>
                  </a:outerShdw>
                </a:effectLst>
              </a:rPr>
              <a:t>In this section, Isaiah moves from </a:t>
            </a:r>
            <a:r>
              <a:rPr lang="en-US" sz="4100" b="1" i="1" dirty="0">
                <a:effectLst>
                  <a:outerShdw blurRad="38100" dist="38100" dir="2700000" algn="tl">
                    <a:srgbClr val="000000"/>
                  </a:outerShdw>
                </a:effectLst>
              </a:rPr>
              <a:t>exhorting</a:t>
            </a:r>
            <a:r>
              <a:rPr lang="en-US" sz="4100" dirty="0">
                <a:effectLst>
                  <a:outerShdw blurRad="38100" dist="38100" dir="2700000" algn="tl">
                    <a:srgbClr val="000000"/>
                  </a:outerShdw>
                </a:effectLst>
              </a:rPr>
              <a:t> and </a:t>
            </a:r>
            <a:r>
              <a:rPr lang="en-US" sz="4100" b="1" i="1" dirty="0">
                <a:effectLst>
                  <a:outerShdw blurRad="38100" dist="38100" dir="2700000" algn="tl">
                    <a:srgbClr val="000000"/>
                  </a:outerShdw>
                </a:effectLst>
              </a:rPr>
              <a:t>teaching</a:t>
            </a:r>
            <a:r>
              <a:rPr lang="en-US" sz="4100" dirty="0">
                <a:effectLst>
                  <a:outerShdw blurRad="38100" dist="38100" dir="2700000" algn="tl">
                    <a:srgbClr val="000000"/>
                  </a:outerShdw>
                </a:effectLst>
              </a:rPr>
              <a:t> the nation of Israel, to </a:t>
            </a:r>
            <a:r>
              <a:rPr lang="en-US" sz="4100" b="1" i="1" dirty="0">
                <a:effectLst>
                  <a:outerShdw blurRad="38100" dist="38100" dir="2700000" algn="tl">
                    <a:srgbClr val="000000"/>
                  </a:outerShdw>
                </a:effectLst>
              </a:rPr>
              <a:t>praying</a:t>
            </a:r>
            <a:r>
              <a:rPr lang="en-US" sz="4100" dirty="0">
                <a:effectLst>
                  <a:outerShdw blurRad="38100" dist="38100" dir="2700000" algn="tl">
                    <a:srgbClr val="000000"/>
                  </a:outerShdw>
                </a:effectLst>
              </a:rPr>
              <a:t> for them. </a:t>
            </a:r>
          </a:p>
          <a:p>
            <a:r>
              <a:rPr lang="en-US" sz="4100" dirty="0">
                <a:effectLst>
                  <a:outerShdw blurRad="38100" dist="38100" dir="2700000" algn="tl">
                    <a:srgbClr val="000000"/>
                  </a:outerShdw>
                </a:effectLst>
              </a:rPr>
              <a:t>And what a prayer it is! </a:t>
            </a:r>
          </a:p>
          <a:p>
            <a:r>
              <a:rPr lang="en-US" sz="4100" dirty="0">
                <a:effectLst>
                  <a:outerShdw blurRad="38100" dist="38100" dir="2700000" algn="tl">
                    <a:srgbClr val="000000"/>
                  </a:outerShdw>
                </a:effectLst>
              </a:rPr>
              <a:t>There are a number of great intercessory prayers recorded in Scripture: </a:t>
            </a:r>
          </a:p>
          <a:p>
            <a:pPr lvl="1"/>
            <a:r>
              <a:rPr lang="en-US" sz="4100" dirty="0">
                <a:effectLst>
                  <a:outerShdw blurRad="38100" dist="38100" dir="2700000" algn="tl">
                    <a:srgbClr val="000000"/>
                  </a:outerShdw>
                </a:effectLst>
              </a:rPr>
              <a:t>Abraham’s intercession for Sodom (Gen 18:16-33) </a:t>
            </a:r>
          </a:p>
          <a:p>
            <a:pPr lvl="1"/>
            <a:r>
              <a:rPr lang="en-US" sz="4100" dirty="0">
                <a:effectLst>
                  <a:outerShdw blurRad="38100" dist="38100" dir="2700000" algn="tl">
                    <a:srgbClr val="000000"/>
                  </a:outerShdw>
                </a:effectLst>
              </a:rPr>
              <a:t>Moses’ intercession for Israel after the incident of the golden calf (Ex 32:31-32)</a:t>
            </a:r>
          </a:p>
          <a:p>
            <a:pPr lvl="1"/>
            <a:r>
              <a:rPr lang="en-US" sz="4100" dirty="0">
                <a:effectLst>
                  <a:outerShdw blurRad="38100" dist="38100" dir="2700000" algn="tl">
                    <a:srgbClr val="000000"/>
                  </a:outerShdw>
                </a:effectLst>
              </a:rPr>
              <a:t>The great prayers of Ezra and Daniel (Ezra 10; Daniel 9)</a:t>
            </a:r>
          </a:p>
          <a:p>
            <a:pPr lvl="1"/>
            <a:r>
              <a:rPr lang="en-US" sz="4100" dirty="0">
                <a:effectLst>
                  <a:outerShdw blurRad="38100" dist="38100" dir="2700000" algn="tl">
                    <a:srgbClr val="000000"/>
                  </a:outerShdw>
                </a:effectLst>
              </a:rPr>
              <a:t>Our LORD’s high-priestly prayer in which he interceded for us all (John 17)</a:t>
            </a:r>
          </a:p>
          <a:p>
            <a:r>
              <a:rPr lang="en-US" sz="4100" dirty="0">
                <a:effectLst>
                  <a:outerShdw blurRad="38100" dist="38100" dir="2700000" algn="tl">
                    <a:srgbClr val="000000"/>
                  </a:outerShdw>
                </a:effectLst>
              </a:rPr>
              <a:t>Isaiah’s prayer in Isaiah 63:7-64:12 is not as well known, but it has the same stamp of greatness.</a:t>
            </a:r>
          </a:p>
          <a:p>
            <a:endParaRPr lang="en-US" sz="4000" dirty="0">
              <a:effectLst>
                <a:outerShdw blurRad="38100" dist="38100" dir="2700000" algn="tl">
                  <a:srgbClr val="000000"/>
                </a:outerShdw>
              </a:effectLst>
            </a:endParaRPr>
          </a:p>
        </p:txBody>
      </p:sp>
      <p:sp>
        <p:nvSpPr>
          <p:cNvPr id="5" name="TextBox 4">
            <a:extLst>
              <a:ext uri="{FF2B5EF4-FFF2-40B4-BE49-F238E27FC236}">
                <a16:creationId xmlns:a16="http://schemas.microsoft.com/office/drawing/2014/main" id="{846884FA-EB09-A4A2-4272-5E11BBDDEDF8}"/>
              </a:ext>
            </a:extLst>
          </p:cNvPr>
          <p:cNvSpPr txBox="1"/>
          <p:nvPr/>
        </p:nvSpPr>
        <p:spPr>
          <a:xfrm>
            <a:off x="0" y="651944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Webb, Barry G.. </a:t>
            </a:r>
            <a:r>
              <a:rPr lang="en-US" sz="1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 Message of Isaiah (The Bible Speaks Today Series) </a:t>
            </a:r>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 241)</a:t>
            </a:r>
            <a:endParaRPr kumimoji="0" lang="en-US" sz="1800" b="0" i="0" u="none" strike="noStrike" kern="1200" cap="none" spc="0" normalizeH="0" baseline="0" noProof="0" dirty="0">
              <a:ln>
                <a:noFill/>
              </a:ln>
              <a:solidFill>
                <a:schemeClr val="bg1"/>
              </a:solidFill>
              <a:effectLst>
                <a:outerShdw blurRad="38100" dist="38100" dir="2700000" algn="tl">
                  <a:srgbClr val="000000"/>
                </a:outerShdw>
              </a:effectLst>
              <a:uLnTx/>
              <a:uFillTx/>
              <a:latin typeface="Calibri" panose="020F0502020204030204"/>
              <a:ea typeface="+mn-ea"/>
              <a:cs typeface="+mn-cs"/>
            </a:endParaRPr>
          </a:p>
        </p:txBody>
      </p:sp>
    </p:spTree>
    <p:extLst>
      <p:ext uri="{BB962C8B-B14F-4D97-AF65-F5344CB8AC3E}">
        <p14:creationId xmlns:p14="http://schemas.microsoft.com/office/powerpoint/2010/main" val="13323423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4"/>
            <a:ext cx="9144000" cy="809764"/>
          </a:xfrm>
        </p:spPr>
        <p:txBody>
          <a:bodyPr>
            <a:noAutofit/>
          </a:bodyPr>
          <a:lstStyle/>
          <a:p>
            <a:r>
              <a:rPr lang="en-US" sz="3600" dirty="0">
                <a:effectLst>
                  <a:outerShdw blurRad="38100" dist="38100" dir="2700000" algn="tl">
                    <a:srgbClr val="000000"/>
                  </a:outerShdw>
                </a:effectLst>
              </a:rPr>
              <a:t>An Appeal for the LORD’s Help (64:1-5a)</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0" y="732431"/>
            <a:ext cx="9047601" cy="5531891"/>
          </a:xfrm>
        </p:spPr>
        <p:txBody>
          <a:bodyPr>
            <a:normAutofit/>
          </a:bodyPr>
          <a:lstStyle/>
          <a:p>
            <a:r>
              <a:rPr lang="en-US" sz="2800" dirty="0">
                <a:effectLst>
                  <a:outerShdw blurRad="38100" dist="38100" dir="2700000" algn="tl">
                    <a:srgbClr val="000000"/>
                  </a:outerShdw>
                </a:effectLst>
              </a:rPr>
              <a:t>“</a:t>
            </a:r>
            <a:r>
              <a:rPr lang="en-US" sz="28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As when fire ignites dry wood or fire makes water boil</a:t>
            </a:r>
            <a:r>
              <a:rPr lang="en-US" sz="2800" dirty="0">
                <a:effectLst>
                  <a:outerShdw blurRad="38100" dist="38100" dir="2700000" algn="tl">
                    <a:srgbClr val="000000"/>
                  </a:outerShdw>
                </a:effectLst>
              </a:rPr>
              <a:t>” – In mentioning “</a:t>
            </a:r>
            <a:r>
              <a:rPr lang="en-US" sz="28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fire</a:t>
            </a:r>
            <a:r>
              <a:rPr lang="en-US" sz="2800" dirty="0">
                <a:effectLst>
                  <a:outerShdw blurRad="38100" dist="38100" dir="2700000" algn="tl">
                    <a:srgbClr val="000000"/>
                  </a:outerShdw>
                </a:effectLst>
              </a:rPr>
              <a:t>” in connection with the judgment of God, Isaiah uses a common figure.</a:t>
            </a:r>
            <a:r>
              <a:rPr lang="en-US" sz="2800" baseline="30000"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 1</a:t>
            </a:r>
            <a:r>
              <a:rPr lang="en-US" sz="2800" dirty="0">
                <a:effectLst>
                  <a:outerShdw blurRad="38100" dist="38100" dir="2700000" algn="tl">
                    <a:srgbClr val="000000"/>
                  </a:outerShdw>
                </a:effectLst>
              </a:rPr>
              <a:t> </a:t>
            </a:r>
          </a:p>
          <a:p>
            <a:r>
              <a:rPr lang="en-US" sz="2800" dirty="0">
                <a:effectLst>
                  <a:outerShdw blurRad="38100" dist="38100" dir="2700000" algn="tl">
                    <a:srgbClr val="000000"/>
                  </a:outerShdw>
                </a:effectLst>
              </a:rPr>
              <a:t>“</a:t>
            </a:r>
            <a:r>
              <a:rPr lang="en-US" sz="28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fire</a:t>
            </a:r>
            <a:r>
              <a:rPr lang="en-US" sz="2800" dirty="0">
                <a:effectLst>
                  <a:outerShdw blurRad="38100" dist="38100" dir="2700000" algn="tl">
                    <a:srgbClr val="000000"/>
                  </a:outerShdw>
                </a:effectLst>
              </a:rPr>
              <a:t>” is often associated with the presence of God as a symbol of his holiness (Deut 4:24; Num 11:1; 16:35; Lev 9:23-24; 10:2).</a:t>
            </a:r>
            <a:r>
              <a:rPr lang="en-US" sz="2800" baseline="30000"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 2</a:t>
            </a:r>
            <a:r>
              <a:rPr lang="en-US" sz="2800" dirty="0">
                <a:effectLst>
                  <a:outerShdw blurRad="38100" dist="38100" dir="2700000" algn="tl">
                    <a:srgbClr val="000000"/>
                  </a:outerShdw>
                </a:effectLst>
              </a:rPr>
              <a:t> </a:t>
            </a:r>
          </a:p>
          <a:p>
            <a:r>
              <a:rPr lang="en-US" sz="2800" dirty="0">
                <a:effectLst>
                  <a:outerShdw blurRad="38100" dist="38100" dir="2700000" algn="tl">
                    <a:srgbClr val="000000"/>
                  </a:outerShdw>
                </a:effectLst>
              </a:rPr>
              <a:t>Whenever the LORD is present as fire, he </a:t>
            </a:r>
            <a:r>
              <a:rPr lang="en-US" sz="2800" b="1" i="1" dirty="0">
                <a:effectLst>
                  <a:outerShdw blurRad="38100" dist="38100" dir="2700000" algn="tl">
                    <a:srgbClr val="000000"/>
                  </a:outerShdw>
                </a:effectLst>
              </a:rPr>
              <a:t>purifies</a:t>
            </a:r>
            <a:r>
              <a:rPr lang="en-US" sz="2800" dirty="0">
                <a:effectLst>
                  <a:outerShdw blurRad="38100" dist="38100" dir="2700000" algn="tl">
                    <a:srgbClr val="000000"/>
                  </a:outerShdw>
                </a:effectLst>
              </a:rPr>
              <a:t> by </a:t>
            </a:r>
            <a:r>
              <a:rPr lang="en-US" sz="2800" b="1" i="1" dirty="0">
                <a:effectLst>
                  <a:outerShdw blurRad="38100" dist="38100" dir="2700000" algn="tl">
                    <a:srgbClr val="000000"/>
                  </a:outerShdw>
                </a:effectLst>
              </a:rPr>
              <a:t>consuming</a:t>
            </a:r>
            <a:r>
              <a:rPr lang="en-US" sz="2800" dirty="0">
                <a:effectLst>
                  <a:outerShdw blurRad="38100" dist="38100" dir="2700000" algn="tl">
                    <a:srgbClr val="000000"/>
                  </a:outerShdw>
                </a:effectLst>
              </a:rPr>
              <a:t> all that pollutes.</a:t>
            </a:r>
            <a:r>
              <a:rPr lang="en-US" sz="2800" baseline="30000"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 2 </a:t>
            </a:r>
            <a:endParaRPr lang="en-US" sz="2800" dirty="0">
              <a:effectLst>
                <a:outerShdw blurRad="38100" dist="38100" dir="2700000" algn="tl">
                  <a:srgbClr val="000000"/>
                </a:outerShdw>
              </a:effectLst>
            </a:endParaRPr>
          </a:p>
          <a:p>
            <a:r>
              <a:rPr lang="en-US" sz="2800" dirty="0">
                <a:effectLst>
                  <a:outerShdw blurRad="38100" dist="38100" dir="2700000" algn="tl">
                    <a:srgbClr val="000000"/>
                  </a:outerShdw>
                </a:effectLst>
              </a:rPr>
              <a:t>The Holy One of Israel, will bring </a:t>
            </a:r>
            <a:r>
              <a:rPr lang="en-US" sz="2800" b="1" i="1" dirty="0">
                <a:effectLst>
                  <a:outerShdw blurRad="38100" dist="38100" dir="2700000" algn="tl">
                    <a:srgbClr val="000000"/>
                  </a:outerShdw>
                </a:effectLst>
              </a:rPr>
              <a:t>salvation</a:t>
            </a:r>
            <a:r>
              <a:rPr lang="en-US" sz="2800" dirty="0">
                <a:effectLst>
                  <a:outerShdw blurRad="38100" dist="38100" dir="2700000" algn="tl">
                    <a:srgbClr val="000000"/>
                  </a:outerShdw>
                </a:effectLst>
              </a:rPr>
              <a:t> to His people but </a:t>
            </a:r>
            <a:r>
              <a:rPr lang="en-US" sz="2800" b="1" i="1" dirty="0">
                <a:effectLst>
                  <a:outerShdw blurRad="38100" dist="38100" dir="2700000" algn="tl">
                    <a:srgbClr val="000000"/>
                  </a:outerShdw>
                </a:effectLst>
              </a:rPr>
              <a:t>judgment</a:t>
            </a:r>
            <a:r>
              <a:rPr lang="en-US" sz="2800" dirty="0">
                <a:effectLst>
                  <a:outerShdw blurRad="38100" dist="38100" dir="2700000" algn="tl">
                    <a:srgbClr val="000000"/>
                  </a:outerShdw>
                </a:effectLst>
              </a:rPr>
              <a:t> to His enemies. </a:t>
            </a:r>
          </a:p>
          <a:p>
            <a:r>
              <a:rPr lang="en-US" sz="2800" dirty="0">
                <a:effectLst>
                  <a:outerShdw blurRad="38100" dist="38100" dir="2700000" algn="tl">
                    <a:srgbClr val="000000"/>
                  </a:outerShdw>
                </a:effectLst>
              </a:rPr>
              <a:t>As mountains had trembled at His presence at Sinai, so idolatrous “</a:t>
            </a:r>
            <a:r>
              <a:rPr lang="en-US" sz="28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nations</a:t>
            </a:r>
            <a:r>
              <a:rPr lang="en-US" sz="2800" dirty="0">
                <a:effectLst>
                  <a:outerShdw blurRad="38100" dist="38100" dir="2700000" algn="tl">
                    <a:srgbClr val="000000"/>
                  </a:outerShdw>
                </a:effectLst>
              </a:rPr>
              <a:t>” who have refused to know Him will “</a:t>
            </a:r>
            <a:r>
              <a:rPr lang="en-US" sz="28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shake at [his] presence</a:t>
            </a:r>
            <a:r>
              <a:rPr lang="en-US" sz="2800" dirty="0">
                <a:effectLst>
                  <a:outerShdw blurRad="38100" dist="38100" dir="2700000" algn="tl">
                    <a:srgbClr val="000000"/>
                  </a:outerShdw>
                </a:effectLst>
              </a:rPr>
              <a:t>”.</a:t>
            </a:r>
            <a:r>
              <a:rPr lang="en-US" sz="2800" baseline="30000"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 1</a:t>
            </a:r>
            <a:endParaRPr lang="en-US" sz="2800" dirty="0">
              <a:effectLst>
                <a:outerShdw blurRad="38100" dist="38100" dir="2700000" algn="tl">
                  <a:srgbClr val="000000"/>
                </a:outerShdw>
              </a:effectLst>
            </a:endParaRPr>
          </a:p>
        </p:txBody>
      </p:sp>
      <p:sp>
        <p:nvSpPr>
          <p:cNvPr id="5" name="TextBox 4">
            <a:extLst>
              <a:ext uri="{FF2B5EF4-FFF2-40B4-BE49-F238E27FC236}">
                <a16:creationId xmlns:a16="http://schemas.microsoft.com/office/drawing/2014/main" id="{846884FA-EB09-A4A2-4272-5E11BBDDEDF8}"/>
              </a:ext>
            </a:extLst>
          </p:cNvPr>
          <p:cNvSpPr txBox="1"/>
          <p:nvPr/>
        </p:nvSpPr>
        <p:spPr>
          <a:xfrm>
            <a:off x="0" y="6212034"/>
            <a:ext cx="9144000" cy="646331"/>
          </a:xfrm>
          <a:prstGeom prst="rect">
            <a:avLst/>
          </a:prstGeom>
          <a:noFill/>
        </p:spPr>
        <p:txBody>
          <a:bodyPr wrap="square" rtlCol="0">
            <a:spAutoFit/>
          </a:bodyPr>
          <a:lstStyle>
            <a:defPPr>
              <a:defRPr lang="en-US"/>
            </a:defPPr>
            <a:lvl1pPr marR="0" lvl="0" indent="0" fontAlgn="auto">
              <a:lnSpc>
                <a:spcPct val="100000"/>
              </a:lnSpc>
              <a:spcBef>
                <a:spcPts val="0"/>
              </a:spcBef>
              <a:spcAft>
                <a:spcPts val="0"/>
              </a:spcAft>
              <a:buClrTx/>
              <a:buSzTx/>
              <a:buFontTx/>
              <a:buNone/>
              <a:tabLst/>
              <a:defRPr>
                <a:solidFill>
                  <a:schemeClr val="bg1"/>
                </a:solidFill>
                <a:effectLst/>
                <a:latin typeface="Calibri" panose="020F0502020204030204" pitchFamily="34" charset="0"/>
                <a:ea typeface="Calibri" panose="020F0502020204030204" pitchFamily="34" charset="0"/>
                <a:cs typeface="Times New Roman" panose="02020603050405020304" pitchFamily="18" charset="0"/>
              </a:defRPr>
            </a:lvl1pPr>
          </a:lstStyle>
          <a:p>
            <a:r>
              <a:rPr lang="en-US" sz="1800" baseline="30000"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1 </a:t>
            </a:r>
            <a:r>
              <a:rPr lang="en-US" sz="1800"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Young, Edward – </a:t>
            </a:r>
            <a:r>
              <a:rPr lang="en-US" sz="1800" i="1"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The Book of Isaiah Volume 3: Chapters 40–66 </a:t>
            </a:r>
            <a:r>
              <a:rPr lang="en-US" sz="1800"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 (pp.</a:t>
            </a:r>
            <a:r>
              <a:rPr lang="en-US" sz="1800" dirty="0">
                <a:effectLst>
                  <a:outerShdw blurRad="38100" dist="38100" dir="2700000" algn="tl">
                    <a:srgbClr val="000000"/>
                  </a:outerShdw>
                </a:effectLst>
              </a:rPr>
              <a:t> 492–493</a:t>
            </a:r>
            <a:r>
              <a:rPr lang="en-US" sz="1800"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a:t>
            </a:r>
          </a:p>
          <a:p>
            <a:r>
              <a:rPr lang="en-US" sz="1800" baseline="30000"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2 </a:t>
            </a:r>
            <a:r>
              <a:rPr lang="en-US" sz="1800"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Mackay, John L. – </a:t>
            </a:r>
            <a:r>
              <a:rPr lang="en-US" sz="1800" i="1"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A Study Commentary on Isaiah Volume 2: Chapters 40-66 </a:t>
            </a:r>
            <a:r>
              <a:rPr lang="en-US" sz="1800"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 p. </a:t>
            </a:r>
            <a:r>
              <a:rPr lang="en-US" sz="1800" dirty="0">
                <a:effectLst>
                  <a:outerShdw blurRad="38100" dist="38100" dir="2700000" algn="tl">
                    <a:srgbClr val="000000"/>
                  </a:outerShdw>
                </a:effectLst>
              </a:rPr>
              <a:t>569</a:t>
            </a:r>
            <a:r>
              <a:rPr lang="en-US" sz="1800" dirty="0">
                <a:solidFill>
                  <a:srgbClr val="FFFFFF"/>
                </a:solidFill>
                <a:effectLst>
                  <a:outerShdw blurRad="38100" dist="38100" dir="2700000" algn="tl">
                    <a:srgbClr val="000000"/>
                  </a:outerShdw>
                </a:effectLst>
              </a:rPr>
              <a:t>.</a:t>
            </a:r>
            <a:endParaRPr lang="en-US" dirty="0">
              <a:effectLst>
                <a:outerShdw blurRad="38100" dist="38100" dir="2700000" algn="tl">
                  <a:srgbClr val="000000"/>
                </a:outerShdw>
              </a:effectLst>
            </a:endParaRPr>
          </a:p>
        </p:txBody>
      </p:sp>
    </p:spTree>
    <p:extLst>
      <p:ext uri="{BB962C8B-B14F-4D97-AF65-F5344CB8AC3E}">
        <p14:creationId xmlns:p14="http://schemas.microsoft.com/office/powerpoint/2010/main" val="20413441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4"/>
            <a:ext cx="9144000" cy="809764"/>
          </a:xfrm>
        </p:spPr>
        <p:txBody>
          <a:bodyPr>
            <a:noAutofit/>
          </a:bodyPr>
          <a:lstStyle/>
          <a:p>
            <a:r>
              <a:rPr lang="en-US" sz="3600" dirty="0">
                <a:effectLst>
                  <a:outerShdw blurRad="38100" dist="38100" dir="2700000" algn="tl">
                    <a:srgbClr val="000000"/>
                  </a:outerShdw>
                </a:effectLst>
              </a:rPr>
              <a:t>An Appeal for the LORD’s Help (64:1-5a)</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0" y="732431"/>
            <a:ext cx="9047601" cy="5756237"/>
          </a:xfrm>
        </p:spPr>
        <p:txBody>
          <a:bodyPr>
            <a:normAutofit lnSpcReduction="10000"/>
          </a:bodyPr>
          <a:lstStyle/>
          <a:p>
            <a:r>
              <a:rPr lang="en-US" sz="3600" dirty="0">
                <a:effectLst>
                  <a:outerShdw blurRad="38100" dist="38100" dir="2700000" algn="tl">
                    <a:srgbClr val="000000"/>
                  </a:outerShdw>
                </a:effectLst>
              </a:rPr>
              <a:t>When the LORD had manifested himself in the past, his acts had been of such a distinctive nature and timing as to be </a:t>
            </a:r>
            <a:r>
              <a:rPr lang="en-US" sz="3600" b="1" i="1" dirty="0">
                <a:effectLst>
                  <a:outerShdw blurRad="38100" dist="38100" dir="2700000" algn="tl">
                    <a:srgbClr val="000000"/>
                  </a:outerShdw>
                </a:effectLst>
              </a:rPr>
              <a:t>unexpected</a:t>
            </a:r>
            <a:r>
              <a:rPr lang="en-US" sz="3600" dirty="0">
                <a:effectLst>
                  <a:outerShdw blurRad="38100" dist="38100" dir="2700000" algn="tl">
                    <a:srgbClr val="000000"/>
                  </a:outerShdw>
                </a:effectLst>
              </a:rPr>
              <a:t> (they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took us by surprise</a:t>
            </a:r>
            <a:r>
              <a:rPr lang="en-US" sz="3600" dirty="0">
                <a:effectLst>
                  <a:outerShdw blurRad="38100" dist="38100" dir="2700000" algn="tl">
                    <a:srgbClr val="000000"/>
                  </a:outerShdw>
                </a:effectLst>
              </a:rPr>
              <a:t>”). </a:t>
            </a:r>
          </a:p>
          <a:p>
            <a:r>
              <a:rPr lang="en-US" sz="3600" dirty="0">
                <a:effectLst>
                  <a:outerShdw blurRad="38100" dist="38100" dir="2700000" algn="tl">
                    <a:srgbClr val="000000"/>
                  </a:outerShdw>
                </a:effectLst>
              </a:rPr>
              <a:t>If deliverance had in the </a:t>
            </a:r>
            <a:r>
              <a:rPr lang="en-US" sz="3600" b="1" i="1" dirty="0">
                <a:effectLst>
                  <a:outerShdw blurRad="38100" dist="38100" dir="2700000" algn="tl">
                    <a:srgbClr val="000000"/>
                  </a:outerShdw>
                </a:effectLst>
              </a:rPr>
              <a:t>past</a:t>
            </a:r>
            <a:r>
              <a:rPr lang="en-US" sz="3600" dirty="0">
                <a:effectLst>
                  <a:outerShdw blurRad="38100" dist="38100" dir="2700000" algn="tl">
                    <a:srgbClr val="000000"/>
                  </a:outerShdw>
                </a:effectLst>
              </a:rPr>
              <a:t> come in such an unforeseen fashion, then it was not unrealistic to hope that a similar intervention might occur </a:t>
            </a:r>
            <a:r>
              <a:rPr lang="en-US" sz="3600" b="1" i="1" dirty="0">
                <a:effectLst>
                  <a:outerShdw blurRad="38100" dist="38100" dir="2700000" algn="tl">
                    <a:srgbClr val="000000"/>
                  </a:outerShdw>
                </a:effectLst>
              </a:rPr>
              <a:t>again</a:t>
            </a:r>
            <a:r>
              <a:rPr lang="en-US" sz="3600" dirty="0">
                <a:effectLst>
                  <a:outerShdw blurRad="38100" dist="38100" dir="2700000" algn="tl">
                    <a:srgbClr val="000000"/>
                  </a:outerShdw>
                </a:effectLst>
              </a:rPr>
              <a:t>.</a:t>
            </a:r>
          </a:p>
          <a:p>
            <a:r>
              <a:rPr lang="en-US" sz="3600" dirty="0">
                <a:effectLst>
                  <a:outerShdw blurRad="38100" dist="38100" dir="2700000" algn="tl">
                    <a:srgbClr val="000000"/>
                  </a:outerShdw>
                </a:effectLst>
              </a:rPr>
              <a:t>Isaiah states that at no point in history has anyone seen the kind of stunning deliverance that the LORD has repeatedly manifested in delivering those who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wait</a:t>
            </a:r>
            <a:r>
              <a:rPr lang="en-US" sz="3600" dirty="0">
                <a:effectLst>
                  <a:outerShdw blurRad="38100" dist="38100" dir="2700000" algn="tl">
                    <a:srgbClr val="000000"/>
                  </a:outerShdw>
                </a:effectLst>
              </a:rPr>
              <a:t>” on him.</a:t>
            </a:r>
          </a:p>
        </p:txBody>
      </p:sp>
      <p:sp>
        <p:nvSpPr>
          <p:cNvPr id="5" name="TextBox 4">
            <a:extLst>
              <a:ext uri="{FF2B5EF4-FFF2-40B4-BE49-F238E27FC236}">
                <a16:creationId xmlns:a16="http://schemas.microsoft.com/office/drawing/2014/main" id="{846884FA-EB09-A4A2-4272-5E11BBDDEDF8}"/>
              </a:ext>
            </a:extLst>
          </p:cNvPr>
          <p:cNvSpPr txBox="1"/>
          <p:nvPr/>
        </p:nvSpPr>
        <p:spPr>
          <a:xfrm>
            <a:off x="0" y="6488668"/>
            <a:ext cx="9144000" cy="369332"/>
          </a:xfrm>
          <a:prstGeom prst="rect">
            <a:avLst/>
          </a:prstGeom>
          <a:noFill/>
        </p:spPr>
        <p:txBody>
          <a:bodyPr wrap="square" rtlCol="0">
            <a:spAutoFit/>
          </a:bodyPr>
          <a:lstStyle>
            <a:defPPr>
              <a:defRPr lang="en-US"/>
            </a:defPPr>
            <a:lvl1pPr marR="0" lvl="0" indent="0" fontAlgn="auto">
              <a:lnSpc>
                <a:spcPct val="100000"/>
              </a:lnSpc>
              <a:spcBef>
                <a:spcPts val="0"/>
              </a:spcBef>
              <a:spcAft>
                <a:spcPts val="0"/>
              </a:spcAft>
              <a:buClrTx/>
              <a:buSzTx/>
              <a:buFontTx/>
              <a:buNone/>
              <a:tabLst/>
              <a:defRPr>
                <a:solidFill>
                  <a:schemeClr val="bg1"/>
                </a:solidFill>
                <a:effectLst/>
                <a:latin typeface="Calibri" panose="020F0502020204030204" pitchFamily="34" charset="0"/>
                <a:ea typeface="Calibri" panose="020F0502020204030204" pitchFamily="34" charset="0"/>
                <a:cs typeface="Times New Roman" panose="02020603050405020304" pitchFamily="18" charset="0"/>
              </a:defRPr>
            </a:lvl1pPr>
          </a:lstStyle>
          <a:p>
            <a:r>
              <a:rPr lang="en-US" sz="1800"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Mackay, John L. – </a:t>
            </a:r>
            <a:r>
              <a:rPr lang="en-US" sz="1800" i="1"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A Study Commentary on Isaiah Volume 2: Chapters 40-66 </a:t>
            </a:r>
            <a:r>
              <a:rPr lang="en-US" sz="1800"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 pp. </a:t>
            </a:r>
            <a:r>
              <a:rPr lang="en-US" sz="1800" dirty="0">
                <a:effectLst>
                  <a:outerShdw blurRad="38100" dist="38100" dir="2700000" algn="tl">
                    <a:srgbClr val="000000"/>
                  </a:outerShdw>
                </a:effectLst>
              </a:rPr>
              <a:t>570-571</a:t>
            </a:r>
            <a:r>
              <a:rPr lang="en-US" sz="1800" dirty="0">
                <a:solidFill>
                  <a:srgbClr val="FFFFFF"/>
                </a:solidFill>
                <a:effectLst>
                  <a:outerShdw blurRad="38100" dist="38100" dir="2700000" algn="tl">
                    <a:srgbClr val="000000"/>
                  </a:outerShdw>
                </a:effectLst>
              </a:rPr>
              <a:t>.</a:t>
            </a:r>
            <a:endParaRPr lang="en-US" dirty="0">
              <a:effectLst>
                <a:outerShdw blurRad="38100" dist="38100" dir="2700000" algn="tl">
                  <a:srgbClr val="000000"/>
                </a:outerShdw>
              </a:effectLst>
            </a:endParaRPr>
          </a:p>
        </p:txBody>
      </p:sp>
    </p:spTree>
    <p:extLst>
      <p:ext uri="{BB962C8B-B14F-4D97-AF65-F5344CB8AC3E}">
        <p14:creationId xmlns:p14="http://schemas.microsoft.com/office/powerpoint/2010/main" val="157077403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4"/>
            <a:ext cx="9144000" cy="809764"/>
          </a:xfrm>
        </p:spPr>
        <p:txBody>
          <a:bodyPr>
            <a:noAutofit/>
          </a:bodyPr>
          <a:lstStyle/>
          <a:p>
            <a:r>
              <a:rPr lang="en-US" sz="3600" dirty="0">
                <a:effectLst>
                  <a:outerShdw blurRad="38100" dist="38100" dir="2700000" algn="tl">
                    <a:srgbClr val="000000"/>
                  </a:outerShdw>
                </a:effectLst>
              </a:rPr>
              <a:t>An Appeal for the LORD’s Help (64:1-5a)</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0" y="732431"/>
            <a:ext cx="9047601" cy="5756237"/>
          </a:xfrm>
        </p:spPr>
        <p:txBody>
          <a:bodyPr>
            <a:normAutofit fontScale="92500" lnSpcReduction="10000"/>
          </a:bodyPr>
          <a:lstStyle/>
          <a:p>
            <a:r>
              <a:rPr lang="en-US" dirty="0">
                <a:effectLst>
                  <a:outerShdw blurRad="38100" dist="38100" dir="2700000" algn="tl">
                    <a:srgbClr val="000000"/>
                  </a:outerShdw>
                </a:effectLst>
              </a:rPr>
              <a:t>What does it mean to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wait</a:t>
            </a:r>
            <a:r>
              <a:rPr lang="en-US" dirty="0">
                <a:effectLst>
                  <a:outerShdw blurRad="38100" dist="38100" dir="2700000" algn="tl">
                    <a:srgbClr val="000000"/>
                  </a:outerShdw>
                </a:effectLst>
              </a:rPr>
              <a:t>” on the LORD?. </a:t>
            </a:r>
          </a:p>
          <a:p>
            <a:r>
              <a:rPr lang="en-US" dirty="0">
                <a:effectLst>
                  <a:outerShdw blurRad="38100" dist="38100" dir="2700000" algn="tl">
                    <a:srgbClr val="000000"/>
                  </a:outerShdw>
                </a:effectLst>
              </a:rPr>
              <a:t>Isaiah tells us that those who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wait</a:t>
            </a:r>
            <a:r>
              <a:rPr lang="en-US" dirty="0">
                <a:effectLst>
                  <a:outerShdw blurRad="38100" dist="38100" dir="2700000" algn="tl">
                    <a:srgbClr val="000000"/>
                  </a:outerShdw>
                </a:effectLst>
              </a:rPr>
              <a:t>” on the LORD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delight in doing what is right</a:t>
            </a:r>
            <a:r>
              <a:rPr lang="en-US" dirty="0">
                <a:effectLst>
                  <a:outerShdw blurRad="38100" dist="38100" dir="2700000" algn="tl">
                    <a:srgbClr val="000000"/>
                  </a:outerShdw>
                </a:effectLst>
              </a:rPr>
              <a:t>” and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observe [God’s] commandments</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Thus to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wait</a:t>
            </a:r>
            <a:r>
              <a:rPr lang="en-US" dirty="0">
                <a:effectLst>
                  <a:outerShdw blurRad="38100" dist="38100" dir="2700000" algn="tl">
                    <a:srgbClr val="000000"/>
                  </a:outerShdw>
                </a:effectLst>
              </a:rPr>
              <a:t>” on the Lord is to commit the future into God’s hands by means of living a daily life that shows that we know his ways of integrity, honesty, faithfulness, mercy, generosity, and self-denial. </a:t>
            </a:r>
          </a:p>
          <a:p>
            <a:r>
              <a:rPr lang="en-US" dirty="0">
                <a:effectLst>
                  <a:outerShdw blurRad="38100" dist="38100" dir="2700000" algn="tl">
                    <a:srgbClr val="000000"/>
                  </a:outerShdw>
                </a:effectLst>
              </a:rPr>
              <a:t>The person who does </a:t>
            </a:r>
            <a:r>
              <a:rPr lang="en-US" b="1" i="1" dirty="0">
                <a:effectLst>
                  <a:outerShdw blurRad="38100" dist="38100" dir="2700000" algn="tl">
                    <a:srgbClr val="000000"/>
                  </a:outerShdw>
                </a:effectLst>
              </a:rPr>
              <a:t>not</a:t>
            </a:r>
            <a:r>
              <a:rPr lang="en-US" dirty="0">
                <a:effectLst>
                  <a:outerShdw blurRad="38100" dist="38100" dir="2700000" algn="tl">
                    <a:srgbClr val="000000"/>
                  </a:outerShdw>
                </a:effectLst>
              </a:rPr>
              <a:t> do these things may be </a:t>
            </a:r>
            <a:r>
              <a:rPr lang="en-US" b="1" i="1" dirty="0">
                <a:effectLst>
                  <a:outerShdw blurRad="38100" dist="38100" dir="2700000" algn="tl">
                    <a:srgbClr val="000000"/>
                  </a:outerShdw>
                </a:effectLst>
              </a:rPr>
              <a:t>waiting</a:t>
            </a:r>
            <a:r>
              <a:rPr lang="en-US" dirty="0">
                <a:effectLst>
                  <a:outerShdw blurRad="38100" dist="38100" dir="2700000" algn="tl">
                    <a:srgbClr val="000000"/>
                  </a:outerShdw>
                </a:effectLst>
              </a:rPr>
              <a:t> for something, but he is not waiting for the Lord. </a:t>
            </a:r>
          </a:p>
          <a:p>
            <a:r>
              <a:rPr lang="en-US" dirty="0">
                <a:effectLst>
                  <a:outerShdw blurRad="38100" dist="38100" dir="2700000" algn="tl">
                    <a:srgbClr val="000000"/>
                  </a:outerShdw>
                </a:effectLst>
              </a:rPr>
              <a:t>What may the person who lives his or her life in this way expect? Isaiah tells us that God will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assist</a:t>
            </a:r>
            <a:r>
              <a:rPr lang="en-US" dirty="0">
                <a:effectLst>
                  <a:outerShdw blurRad="38100" dist="38100" dir="2700000" algn="tl">
                    <a:srgbClr val="000000"/>
                  </a:outerShdw>
                </a:effectLst>
              </a:rPr>
              <a:t>” them. </a:t>
            </a:r>
          </a:p>
        </p:txBody>
      </p:sp>
      <p:sp>
        <p:nvSpPr>
          <p:cNvPr id="5" name="TextBox 4">
            <a:extLst>
              <a:ext uri="{FF2B5EF4-FFF2-40B4-BE49-F238E27FC236}">
                <a16:creationId xmlns:a16="http://schemas.microsoft.com/office/drawing/2014/main" id="{846884FA-EB09-A4A2-4272-5E11BBDDEDF8}"/>
              </a:ext>
            </a:extLst>
          </p:cNvPr>
          <p:cNvSpPr txBox="1"/>
          <p:nvPr/>
        </p:nvSpPr>
        <p:spPr>
          <a:xfrm>
            <a:off x="0" y="6488668"/>
            <a:ext cx="9144000" cy="369332"/>
          </a:xfrm>
          <a:prstGeom prst="rect">
            <a:avLst/>
          </a:prstGeom>
          <a:noFill/>
        </p:spPr>
        <p:txBody>
          <a:bodyPr wrap="square" rtlCol="0">
            <a:spAutoFit/>
          </a:bodyPr>
          <a:lstStyle>
            <a:defPPr>
              <a:defRPr lang="en-US"/>
            </a:defPPr>
            <a:lvl1pPr marR="0" lvl="0" indent="0" fontAlgn="auto">
              <a:lnSpc>
                <a:spcPct val="100000"/>
              </a:lnSpc>
              <a:spcBef>
                <a:spcPts val="0"/>
              </a:spcBef>
              <a:spcAft>
                <a:spcPts val="0"/>
              </a:spcAft>
              <a:buClrTx/>
              <a:buSzTx/>
              <a:buFontTx/>
              <a:buNone/>
              <a:tabLst/>
              <a:defRPr>
                <a:solidFill>
                  <a:schemeClr val="bg1"/>
                </a:solidFill>
                <a:effectLst/>
                <a:latin typeface="Calibri" panose="020F0502020204030204" pitchFamily="34" charset="0"/>
                <a:ea typeface="Calibri" panose="020F0502020204030204" pitchFamily="34" charset="0"/>
                <a:cs typeface="Times New Roman" panose="02020603050405020304" pitchFamily="18" charset="0"/>
              </a:defRPr>
            </a:lvl1pPr>
          </a:lstStyle>
          <a:p>
            <a:r>
              <a:rPr lang="en-US" dirty="0">
                <a:effectLst>
                  <a:outerShdw blurRad="38100" dist="38100" dir="2700000" algn="tl">
                    <a:srgbClr val="000000"/>
                  </a:outerShdw>
                </a:effectLst>
              </a:rPr>
              <a:t>Oswalt, John N.. </a:t>
            </a:r>
            <a:r>
              <a:rPr lang="en-US" i="1" dirty="0">
                <a:effectLst>
                  <a:outerShdw blurRad="38100" dist="38100" dir="2700000" algn="tl">
                    <a:srgbClr val="000000"/>
                  </a:outerShdw>
                </a:effectLst>
              </a:rPr>
              <a:t>The Book of Isaiah, Chapters 40–66 </a:t>
            </a:r>
            <a:r>
              <a:rPr lang="en-US" dirty="0">
                <a:effectLst>
                  <a:outerShdw blurRad="38100" dist="38100" dir="2700000" algn="tl">
                    <a:srgbClr val="000000"/>
                  </a:outerShdw>
                </a:effectLst>
              </a:rPr>
              <a:t>(</a:t>
            </a:r>
            <a:r>
              <a:rPr lang="en-US" i="1" dirty="0">
                <a:effectLst>
                  <a:outerShdw blurRad="38100" dist="38100" dir="2700000" algn="tl">
                    <a:srgbClr val="000000"/>
                  </a:outerShdw>
                </a:effectLst>
              </a:rPr>
              <a:t>The NIC on the OT</a:t>
            </a:r>
            <a:r>
              <a:rPr lang="en-US" dirty="0">
                <a:effectLst>
                  <a:outerShdw blurRad="38100" dist="38100" dir="2700000" algn="tl">
                    <a:srgbClr val="000000"/>
                  </a:outerShdw>
                </a:effectLst>
              </a:rPr>
              <a:t>) (pp. 623-624).</a:t>
            </a:r>
          </a:p>
        </p:txBody>
      </p:sp>
    </p:spTree>
    <p:extLst>
      <p:ext uri="{BB962C8B-B14F-4D97-AF65-F5344CB8AC3E}">
        <p14:creationId xmlns:p14="http://schemas.microsoft.com/office/powerpoint/2010/main" val="315426301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4"/>
            <a:ext cx="9144000" cy="809764"/>
          </a:xfrm>
        </p:spPr>
        <p:txBody>
          <a:bodyPr>
            <a:noAutofit/>
          </a:bodyPr>
          <a:lstStyle/>
          <a:p>
            <a:r>
              <a:rPr lang="en-US" sz="3600" dirty="0">
                <a:effectLst>
                  <a:outerShdw blurRad="38100" dist="38100" dir="2700000" algn="tl">
                    <a:srgbClr val="000000"/>
                  </a:outerShdw>
                </a:effectLst>
              </a:rPr>
              <a:t>An Appeal for the LORD’s Help (64:1-5a)</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0" y="732431"/>
            <a:ext cx="9047601" cy="5756237"/>
          </a:xfrm>
        </p:spPr>
        <p:txBody>
          <a:bodyPr>
            <a:normAutofit fontScale="92500" lnSpcReduction="10000"/>
          </a:bodyPr>
          <a:lstStyle/>
          <a:p>
            <a:r>
              <a:rPr lang="en-US" sz="4000" dirty="0">
                <a:effectLst>
                  <a:outerShdw blurRad="38100" dist="38100" dir="2700000" algn="tl">
                    <a:srgbClr val="000000"/>
                  </a:outerShdw>
                </a:effectLst>
              </a:rPr>
              <a:t>Let a person begin to live according to God’s ways, joyfully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doing what is right</a:t>
            </a:r>
            <a:r>
              <a:rPr lang="en-US" sz="4000" dirty="0">
                <a:effectLst>
                  <a:outerShdw blurRad="38100" dist="38100" dir="2700000" algn="tl">
                    <a:srgbClr val="000000"/>
                  </a:outerShdw>
                </a:effectLst>
              </a:rPr>
              <a:t>”, expectantly waiting for him, and sooner than we might think, he will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assist</a:t>
            </a:r>
            <a:r>
              <a:rPr lang="en-US" sz="4000" dirty="0">
                <a:effectLst>
                  <a:outerShdw blurRad="38100" dist="38100" dir="2700000" algn="tl">
                    <a:srgbClr val="000000"/>
                  </a:outerShdw>
                </a:effectLst>
              </a:rPr>
              <a:t>” us. </a:t>
            </a:r>
          </a:p>
          <a:p>
            <a:r>
              <a:rPr lang="en-US" sz="4000" dirty="0">
                <a:effectLst>
                  <a:outerShdw blurRad="38100" dist="38100" dir="2700000" algn="tl">
                    <a:srgbClr val="000000"/>
                  </a:outerShdw>
                </a:effectLst>
              </a:rPr>
              <a:t>If we wonder where God is in our lives, the key is to begin doing what we </a:t>
            </a:r>
            <a:r>
              <a:rPr lang="en-US" sz="4000" b="1" i="1" dirty="0">
                <a:effectLst>
                  <a:outerShdw blurRad="38100" dist="38100" dir="2700000" algn="tl">
                    <a:srgbClr val="000000"/>
                  </a:outerShdw>
                </a:effectLst>
              </a:rPr>
              <a:t>know</a:t>
            </a:r>
            <a:r>
              <a:rPr lang="en-US" sz="4000" dirty="0">
                <a:effectLst>
                  <a:outerShdw blurRad="38100" dist="38100" dir="2700000" algn="tl">
                    <a:srgbClr val="000000"/>
                  </a:outerShdw>
                </a:effectLst>
              </a:rPr>
              <a:t> to do, allowing him to manifest himself when and where he chooses. </a:t>
            </a:r>
          </a:p>
          <a:p>
            <a:r>
              <a:rPr lang="en-US" sz="4000" dirty="0">
                <a:effectLst>
                  <a:outerShdw blurRad="38100" dist="38100" dir="2700000" algn="tl">
                    <a:srgbClr val="000000"/>
                  </a:outerShdw>
                </a:effectLst>
              </a:rPr>
              <a:t>According to Isaiah, the lesson of sacred history is that he will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assist</a:t>
            </a:r>
            <a:r>
              <a:rPr lang="en-US" sz="4000" dirty="0">
                <a:effectLst>
                  <a:outerShdw blurRad="38100" dist="38100" dir="2700000" algn="tl">
                    <a:srgbClr val="000000"/>
                  </a:outerShdw>
                </a:effectLst>
              </a:rPr>
              <a:t>” those who wait for him in this way.</a:t>
            </a:r>
          </a:p>
        </p:txBody>
      </p:sp>
      <p:sp>
        <p:nvSpPr>
          <p:cNvPr id="5" name="TextBox 4">
            <a:extLst>
              <a:ext uri="{FF2B5EF4-FFF2-40B4-BE49-F238E27FC236}">
                <a16:creationId xmlns:a16="http://schemas.microsoft.com/office/drawing/2014/main" id="{846884FA-EB09-A4A2-4272-5E11BBDDEDF8}"/>
              </a:ext>
            </a:extLst>
          </p:cNvPr>
          <p:cNvSpPr txBox="1"/>
          <p:nvPr/>
        </p:nvSpPr>
        <p:spPr>
          <a:xfrm>
            <a:off x="0" y="6488668"/>
            <a:ext cx="9144000" cy="369332"/>
          </a:xfrm>
          <a:prstGeom prst="rect">
            <a:avLst/>
          </a:prstGeom>
          <a:noFill/>
        </p:spPr>
        <p:txBody>
          <a:bodyPr wrap="square" rtlCol="0">
            <a:spAutoFit/>
          </a:bodyPr>
          <a:lstStyle>
            <a:defPPr>
              <a:defRPr lang="en-US"/>
            </a:defPPr>
            <a:lvl1pPr marR="0" lvl="0" indent="0" fontAlgn="auto">
              <a:lnSpc>
                <a:spcPct val="100000"/>
              </a:lnSpc>
              <a:spcBef>
                <a:spcPts val="0"/>
              </a:spcBef>
              <a:spcAft>
                <a:spcPts val="0"/>
              </a:spcAft>
              <a:buClrTx/>
              <a:buSzTx/>
              <a:buFontTx/>
              <a:buNone/>
              <a:tabLst/>
              <a:defRPr>
                <a:solidFill>
                  <a:schemeClr val="bg1"/>
                </a:solidFill>
                <a:effectLst/>
                <a:latin typeface="Calibri" panose="020F0502020204030204" pitchFamily="34" charset="0"/>
                <a:ea typeface="Calibri" panose="020F0502020204030204" pitchFamily="34" charset="0"/>
                <a:cs typeface="Times New Roman" panose="02020603050405020304" pitchFamily="18" charset="0"/>
              </a:defRPr>
            </a:lvl1pPr>
          </a:lstStyle>
          <a:p>
            <a:r>
              <a:rPr lang="en-US" dirty="0">
                <a:effectLst>
                  <a:outerShdw blurRad="38100" dist="38100" dir="2700000" algn="tl">
                    <a:srgbClr val="000000"/>
                  </a:outerShdw>
                </a:effectLst>
              </a:rPr>
              <a:t>Oswalt, John N.. </a:t>
            </a:r>
            <a:r>
              <a:rPr lang="en-US" i="1" dirty="0">
                <a:effectLst>
                  <a:outerShdw blurRad="38100" dist="38100" dir="2700000" algn="tl">
                    <a:srgbClr val="000000"/>
                  </a:outerShdw>
                </a:effectLst>
              </a:rPr>
              <a:t>The Book of Isaiah, Chapters 40–66 </a:t>
            </a:r>
            <a:r>
              <a:rPr lang="en-US" dirty="0">
                <a:effectLst>
                  <a:outerShdw blurRad="38100" dist="38100" dir="2700000" algn="tl">
                    <a:srgbClr val="000000"/>
                  </a:outerShdw>
                </a:effectLst>
              </a:rPr>
              <a:t>(</a:t>
            </a:r>
            <a:r>
              <a:rPr lang="en-US" i="1" dirty="0">
                <a:effectLst>
                  <a:outerShdw blurRad="38100" dist="38100" dir="2700000" algn="tl">
                    <a:srgbClr val="000000"/>
                  </a:outerShdw>
                </a:effectLst>
              </a:rPr>
              <a:t>The NIC on the OT</a:t>
            </a:r>
            <a:r>
              <a:rPr lang="en-US" dirty="0">
                <a:effectLst>
                  <a:outerShdw blurRad="38100" dist="38100" dir="2700000" algn="tl">
                    <a:srgbClr val="000000"/>
                  </a:outerShdw>
                </a:effectLst>
              </a:rPr>
              <a:t>) (pp. 623-624).</a:t>
            </a:r>
          </a:p>
        </p:txBody>
      </p:sp>
    </p:spTree>
    <p:extLst>
      <p:ext uri="{BB962C8B-B14F-4D97-AF65-F5344CB8AC3E}">
        <p14:creationId xmlns:p14="http://schemas.microsoft.com/office/powerpoint/2010/main" val="116027114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42138"/>
            <a:ext cx="9144000" cy="6362875"/>
          </a:xfrm>
        </p:spPr>
        <p:txBody>
          <a:bodyPr>
            <a:noAutofit/>
          </a:bodyPr>
          <a:lstStyle/>
          <a:p>
            <a:pPr algn="ctr"/>
            <a:r>
              <a:rPr lang="en-US" sz="8000" dirty="0">
                <a:effectLst>
                  <a:outerShdw blurRad="38100" dist="38100" dir="2700000" algn="tl">
                    <a:srgbClr val="000000"/>
                  </a:outerShdw>
                </a:effectLst>
              </a:rPr>
              <a:t>The Apostle Paul’s Citation of </a:t>
            </a:r>
            <a:br>
              <a:rPr lang="en-US" sz="8000" dirty="0">
                <a:effectLst>
                  <a:outerShdw blurRad="38100" dist="38100" dir="2700000" algn="tl">
                    <a:srgbClr val="000000"/>
                  </a:outerShdw>
                </a:effectLst>
              </a:rPr>
            </a:br>
            <a:r>
              <a:rPr lang="en-US" sz="8000" dirty="0">
                <a:effectLst>
                  <a:outerShdw blurRad="38100" dist="38100" dir="2700000" algn="tl">
                    <a:srgbClr val="000000"/>
                  </a:outerShdw>
                </a:effectLst>
              </a:rPr>
              <a:t>Isaiah 64:4</a:t>
            </a:r>
            <a:br>
              <a:rPr lang="en-US" sz="8000" dirty="0">
                <a:effectLst>
                  <a:outerShdw blurRad="38100" dist="38100" dir="2700000" algn="tl">
                    <a:srgbClr val="000000"/>
                  </a:outerShdw>
                </a:effectLst>
              </a:rPr>
            </a:br>
            <a:r>
              <a:rPr lang="en-US" sz="8000" dirty="0">
                <a:effectLst>
                  <a:outerShdw blurRad="38100" dist="38100" dir="2700000" algn="tl">
                    <a:srgbClr val="000000"/>
                  </a:outerShdw>
                </a:effectLst>
              </a:rPr>
              <a:t>in 1 Cor 2:9</a:t>
            </a:r>
            <a:br>
              <a:rPr lang="en-US" sz="4400" dirty="0">
                <a:effectLst>
                  <a:outerShdw blurRad="38100" dist="38100" dir="2700000" algn="tl">
                    <a:srgbClr val="000000"/>
                  </a:outerShdw>
                </a:effectLst>
              </a:rPr>
            </a:br>
            <a:endParaRPr lang="en-US" sz="4400" dirty="0">
              <a:effectLst>
                <a:outerShdw blurRad="38100" dist="38100" dir="2700000" algn="tl">
                  <a:srgbClr val="000000"/>
                </a:outerShdw>
              </a:effectLst>
            </a:endParaRPr>
          </a:p>
        </p:txBody>
      </p:sp>
    </p:spTree>
    <p:extLst>
      <p:ext uri="{BB962C8B-B14F-4D97-AF65-F5344CB8AC3E}">
        <p14:creationId xmlns:p14="http://schemas.microsoft.com/office/powerpoint/2010/main" val="35584069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D4BD0E45-49D7-D606-9A35-208F09FEFD7D}"/>
              </a:ext>
            </a:extLst>
          </p:cNvPr>
          <p:cNvSpPr txBox="1">
            <a:spLocks/>
          </p:cNvSpPr>
          <p:nvPr/>
        </p:nvSpPr>
        <p:spPr>
          <a:xfrm>
            <a:off x="0" y="746078"/>
            <a:ext cx="9144000" cy="5870812"/>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1 Cor 2:1 </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When I first came to you, dear brothers and sisters, I didn't use lofty words and impressive wisdom to tell you God's secret plan…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4</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my message and my preaching were very plain. Rather than using clever and persuasive speeches, I relied only on the power of the Holy Spirit.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5</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I did this so you would trust not in human wisdom but in the power of God.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6</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Yet when I am among mature believers, I do speak with words of wisdom, but not the kind of wisdom that belongs to this world or to the rulers of this world, who are soon forgotten.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7</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No, the wisdom we speak of is the mystery of God-- his plan that was previously hidden, even though he made it for our ultimate glory before the world began.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8</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But the rulers of this world have not understood it; if they had, they would not have crucified our glorious Lord.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9</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That is what the Scriptures mean when they say, “No eye has seen, no ear has heard, and no mind has imagined what God has prepared for those who love him.”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10</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But it was to us that God revealed these things by his Spirit…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12</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And we have received God's Spirit (not the world's spirit), so we can know the wonderful things God has freely given us. </a:t>
            </a:r>
            <a:r>
              <a:rPr kumimoji="0" lang="en-US" sz="2400" b="0" i="0" u="none" strike="noStrike" kern="1200" cap="none" spc="0" normalizeH="0" baseline="0" noProof="0" dirty="0">
                <a:ln>
                  <a:noFill/>
                </a:ln>
                <a:solidFill>
                  <a:srgbClr val="5B9BD5">
                    <a:lumMod val="40000"/>
                    <a:lumOff val="60000"/>
                  </a:srgbClr>
                </a:solidFill>
                <a:effectLst>
                  <a:outerShdw blurRad="38100" dist="38100" dir="2700000" algn="tl">
                    <a:srgbClr val="000000"/>
                  </a:outerShdw>
                </a:effectLst>
                <a:uLnTx/>
                <a:uFillTx/>
                <a:latin typeface="Calibri" panose="020F0502020204030204" pitchFamily="34" charset="0"/>
                <a:ea typeface="Calibri" panose="020F0502020204030204" pitchFamily="34" charset="0"/>
                <a:cs typeface="Calibri" panose="020F0502020204030204" pitchFamily="34" charset="0"/>
              </a:rPr>
              <a:t>(NLT). </a:t>
            </a:r>
          </a:p>
        </p:txBody>
      </p:sp>
      <p:sp>
        <p:nvSpPr>
          <p:cNvPr id="4" name="Title 1">
            <a:extLst>
              <a:ext uri="{FF2B5EF4-FFF2-40B4-BE49-F238E27FC236}">
                <a16:creationId xmlns:a16="http://schemas.microsoft.com/office/drawing/2014/main" id="{BB4FE5FB-7426-20B5-593A-D68A0D33F509}"/>
              </a:ext>
            </a:extLst>
          </p:cNvPr>
          <p:cNvSpPr txBox="1">
            <a:spLocks/>
          </p:cNvSpPr>
          <p:nvPr/>
        </p:nvSpPr>
        <p:spPr>
          <a:xfrm>
            <a:off x="0" y="0"/>
            <a:ext cx="9144000" cy="746078"/>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rPr>
              <a:t>Isaiah 64:4</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rPr>
              <a:t> </a:t>
            </a:r>
            <a:r>
              <a:rPr kumimoji="0" lang="en-US" sz="2400" b="0" i="1" u="none" strike="noStrike" kern="1200" cap="none" spc="0" normalizeH="0" baseline="0" noProof="0" dirty="0">
                <a:ln>
                  <a:noFill/>
                </a:ln>
                <a:solidFill>
                  <a:srgbClr val="F4B183"/>
                </a:solidFill>
                <a:effectLst>
                  <a:outerShdw blurRad="38100" dist="38100" dir="2700000" algn="tl">
                    <a:srgbClr val="000000"/>
                  </a:outerShdw>
                </a:effectLst>
                <a:uLnTx/>
                <a:uFillTx/>
                <a:latin typeface="Cambria" panose="02040503050406030204" pitchFamily="18" charset="0"/>
                <a:ea typeface="Cambria" panose="02040503050406030204" pitchFamily="18" charset="0"/>
              </a:rPr>
              <a:t>For since the world began, </a:t>
            </a:r>
            <a:r>
              <a:rPr kumimoji="0" lang="en-US" sz="2400" b="0" i="1" u="none" strike="noStrike" kern="1200" cap="none" spc="0" normalizeH="0" baseline="0" noProof="0" dirty="0">
                <a:ln>
                  <a:noFill/>
                </a:ln>
                <a:solidFill>
                  <a:schemeClr val="accent2"/>
                </a:solidFill>
                <a:effectLst>
                  <a:outerShdw blurRad="38100" dist="38100" dir="2700000" algn="tl">
                    <a:srgbClr val="000000"/>
                  </a:outerShdw>
                </a:effectLst>
                <a:uLnTx/>
                <a:uFillTx/>
                <a:latin typeface="Cambria" panose="02040503050406030204" pitchFamily="18" charset="0"/>
                <a:ea typeface="Cambria" panose="02040503050406030204" pitchFamily="18" charset="0"/>
              </a:rPr>
              <a:t>no ear has heard, and no eye has seen a God like you, who works for those who wait for him! </a:t>
            </a:r>
            <a:r>
              <a:rPr kumimoji="0" lang="en-US" sz="2400" b="0" i="0"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libri" panose="020F0502020204030204" pitchFamily="34" charset="0"/>
                <a:ea typeface="Calibri" panose="020F0502020204030204" pitchFamily="34" charset="0"/>
                <a:cs typeface="Calibri" panose="020F0502020204030204" pitchFamily="34" charset="0"/>
              </a:rPr>
              <a:t>(NLT)</a:t>
            </a:r>
            <a:endParaRPr kumimoji="0" lang="en-US" sz="24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55388411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755173"/>
          </a:xfrm>
        </p:spPr>
        <p:txBody>
          <a:bodyPr>
            <a:noAutofit/>
          </a:bodyPr>
          <a:lstStyle/>
          <a:p>
            <a:r>
              <a:rPr lang="en-US" sz="3600" dirty="0">
                <a:effectLst>
                  <a:outerShdw blurRad="38100" dist="38100" dir="2700000" algn="tl">
                    <a:srgbClr val="000000"/>
                  </a:outerShdw>
                </a:effectLst>
              </a:rPr>
              <a:t>Paul’s Citation of Isaiah 64:4 in 1 Cor 2:9</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32509" y="714233"/>
            <a:ext cx="8487295" cy="6143764"/>
          </a:xfrm>
        </p:spPr>
        <p:txBody>
          <a:bodyPr>
            <a:normAutofit fontScale="92500" lnSpcReduction="10000"/>
          </a:bodyPr>
          <a:lstStyle/>
          <a:p>
            <a:r>
              <a:rPr lang="en-US" dirty="0">
                <a:effectLst>
                  <a:outerShdw blurRad="38100" dist="38100" dir="2700000" algn="tl">
                    <a:srgbClr val="000000"/>
                  </a:outerShdw>
                </a:effectLst>
              </a:rPr>
              <a:t>At the time that the Apostle Paul wrote this letter to the Corinthians, they had developed an unwarranted infatuation with worldly wisdom and those who espouse it.</a:t>
            </a:r>
          </a:p>
          <a:p>
            <a:r>
              <a:rPr lang="en-US" dirty="0">
                <a:effectLst>
                  <a:outerShdw blurRad="38100" dist="38100" dir="2700000" algn="tl">
                    <a:srgbClr val="000000"/>
                  </a:outerShdw>
                </a:effectLst>
              </a:rPr>
              <a:t>And in turning </a:t>
            </a:r>
            <a:r>
              <a:rPr lang="en-US" b="1" i="1" dirty="0">
                <a:effectLst>
                  <a:outerShdw blurRad="38100" dist="38100" dir="2700000" algn="tl">
                    <a:srgbClr val="000000"/>
                  </a:outerShdw>
                </a:effectLst>
              </a:rPr>
              <a:t>to</a:t>
            </a:r>
            <a:r>
              <a:rPr lang="en-US" dirty="0">
                <a:effectLst>
                  <a:outerShdw blurRad="38100" dist="38100" dir="2700000" algn="tl">
                    <a:srgbClr val="000000"/>
                  </a:outerShdw>
                </a:effectLst>
              </a:rPr>
              <a:t> this worldly wisdom they were in danger of turning </a:t>
            </a:r>
            <a:r>
              <a:rPr lang="en-US" b="1" i="1" dirty="0">
                <a:effectLst>
                  <a:outerShdw blurRad="38100" dist="38100" dir="2700000" algn="tl">
                    <a:srgbClr val="000000"/>
                  </a:outerShdw>
                </a:effectLst>
              </a:rPr>
              <a:t>away from </a:t>
            </a:r>
            <a:r>
              <a:rPr lang="en-US" dirty="0">
                <a:effectLst>
                  <a:outerShdw blurRad="38100" dist="38100" dir="2700000" algn="tl">
                    <a:srgbClr val="000000"/>
                  </a:outerShdw>
                </a:effectLst>
              </a:rPr>
              <a:t>the Gospel message that he and his fellow apostles had proclaimed to them.</a:t>
            </a:r>
          </a:p>
          <a:p>
            <a:r>
              <a:rPr lang="en-US" dirty="0">
                <a:effectLst>
                  <a:outerShdw blurRad="38100" dist="38100" dir="2700000" algn="tl">
                    <a:srgbClr val="000000"/>
                  </a:outerShdw>
                </a:effectLst>
              </a:rPr>
              <a:t>In an effort to call them </a:t>
            </a:r>
            <a:r>
              <a:rPr lang="en-US" b="1" i="1" dirty="0">
                <a:effectLst>
                  <a:outerShdw blurRad="38100" dist="38100" dir="2700000" algn="tl">
                    <a:srgbClr val="000000"/>
                  </a:outerShdw>
                </a:effectLst>
              </a:rPr>
              <a:t>back</a:t>
            </a:r>
            <a:r>
              <a:rPr lang="en-US" dirty="0">
                <a:effectLst>
                  <a:outerShdw blurRad="38100" dist="38100" dir="2700000" algn="tl">
                    <a:srgbClr val="000000"/>
                  </a:outerShdw>
                </a:effectLst>
              </a:rPr>
              <a:t> to the Gospel, Paul cites Isaiah 64:4 to remind them that the “eyes” and “ears” of the people of this world have not “seen” or “heard” of the message he has preached to them concerning Christ and the New Covenant – a message which was revealed to him as an Apostle by the Holy Spirit.</a:t>
            </a:r>
          </a:p>
          <a:p>
            <a:endParaRPr lang="en-US" dirty="0">
              <a:effectLst>
                <a:outerShdw blurRad="38100" dist="38100" dir="2700000" algn="tl">
                  <a:srgbClr val="000000"/>
                </a:outerShdw>
              </a:effectLst>
            </a:endParaRPr>
          </a:p>
        </p:txBody>
      </p:sp>
    </p:spTree>
    <p:extLst>
      <p:ext uri="{BB962C8B-B14F-4D97-AF65-F5344CB8AC3E}">
        <p14:creationId xmlns:p14="http://schemas.microsoft.com/office/powerpoint/2010/main" val="35148712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D19B2E-1575-CF3F-8FA0-D64C61E47D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30A7B74-5E2F-14C2-126B-8B70491B99E4}"/>
              </a:ext>
            </a:extLst>
          </p:cNvPr>
          <p:cNvSpPr>
            <a:spLocks noGrp="1"/>
          </p:cNvSpPr>
          <p:nvPr>
            <p:ph type="title"/>
          </p:nvPr>
        </p:nvSpPr>
        <p:spPr>
          <a:xfrm>
            <a:off x="0" y="1"/>
            <a:ext cx="9144000" cy="1188719"/>
          </a:xfrm>
        </p:spPr>
        <p:txBody>
          <a:bodyPr>
            <a:noAutofit/>
          </a:bodyPr>
          <a:lstStyle/>
          <a:p>
            <a:r>
              <a:rPr lang="en-US" sz="4400" dirty="0">
                <a:effectLst>
                  <a:outerShdw blurRad="38100" dist="38100" dir="2700000" algn="tl">
                    <a:srgbClr val="000000"/>
                  </a:outerShdw>
                </a:effectLst>
              </a:rPr>
              <a:t>Next Time</a:t>
            </a:r>
          </a:p>
        </p:txBody>
      </p:sp>
      <p:sp>
        <p:nvSpPr>
          <p:cNvPr id="3" name="Content Placeholder 2">
            <a:extLst>
              <a:ext uri="{FF2B5EF4-FFF2-40B4-BE49-F238E27FC236}">
                <a16:creationId xmlns:a16="http://schemas.microsoft.com/office/drawing/2014/main" id="{8ADAFF6B-4CCB-CFED-E145-3E800B4A2267}"/>
              </a:ext>
            </a:extLst>
          </p:cNvPr>
          <p:cNvSpPr>
            <a:spLocks noGrp="1"/>
          </p:cNvSpPr>
          <p:nvPr>
            <p:ph idx="1"/>
          </p:nvPr>
        </p:nvSpPr>
        <p:spPr>
          <a:xfrm>
            <a:off x="364974" y="1284315"/>
            <a:ext cx="8525487" cy="5353398"/>
          </a:xfrm>
        </p:spPr>
        <p:txBody>
          <a:bodyPr>
            <a:normAutofit/>
          </a:bodyPr>
          <a:lstStyle/>
          <a:p>
            <a:pPr lvl="1"/>
            <a:r>
              <a:rPr lang="en-US" sz="3600" dirty="0">
                <a:effectLst>
                  <a:outerShdw blurRad="38100" dist="38100" dir="2700000" algn="tl">
                    <a:srgbClr val="000000"/>
                  </a:outerShdw>
                </a:effectLst>
              </a:rPr>
              <a:t>I plan to cover </a:t>
            </a:r>
            <a:r>
              <a:rPr lang="en-US" sz="3600" b="1" i="1" dirty="0">
                <a:effectLst>
                  <a:outerShdw blurRad="38100" dist="38100" dir="2700000" algn="tl">
                    <a:srgbClr val="000000"/>
                  </a:outerShdw>
                </a:effectLst>
              </a:rPr>
              <a:t>The LORD Rejects the Apostate Israelites </a:t>
            </a:r>
            <a:r>
              <a:rPr lang="en-US" sz="3600" dirty="0">
                <a:effectLst>
                  <a:outerShdw blurRad="38100" dist="38100" dir="2700000" algn="tl">
                    <a:srgbClr val="000000"/>
                  </a:outerShdw>
                </a:effectLst>
              </a:rPr>
              <a:t>(</a:t>
            </a:r>
            <a:r>
              <a:rPr lang="en-US" sz="3600" dirty="0">
                <a:solidFill>
                  <a:srgbClr val="FFFF99"/>
                </a:solidFill>
                <a:effectLst>
                  <a:outerShdw blurRad="38100" dist="38100" dir="2700000" algn="tl">
                    <a:srgbClr val="000000"/>
                  </a:outerShdw>
                </a:effectLst>
              </a:rPr>
              <a:t>65:1-7</a:t>
            </a:r>
            <a:r>
              <a:rPr lang="en-US" sz="3600" dirty="0">
                <a:effectLst>
                  <a:outerShdw blurRad="38100" dist="38100" dir="2700000" algn="tl">
                    <a:srgbClr val="000000"/>
                  </a:outerShdw>
                </a:effectLst>
              </a:rPr>
              <a:t>)</a:t>
            </a:r>
          </a:p>
          <a:p>
            <a:pPr marL="0" indent="0">
              <a:buNone/>
            </a:pPr>
            <a:endParaRPr lang="en-US" sz="3600" dirty="0">
              <a:effectLst>
                <a:outerShdw blurRad="38100" dist="38100" dir="2700000" algn="tl">
                  <a:srgbClr val="000000"/>
                </a:outerShdw>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4198031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a:extLst>
            <a:ext uri="{FF2B5EF4-FFF2-40B4-BE49-F238E27FC236}">
              <a16:creationId xmlns:a16="http://schemas.microsoft.com/office/drawing/2014/main" id="{5E46FAD2-F8D2-6521-F61F-1AF60B62D239}"/>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E1D4EEEC-1A6F-D53D-2614-B01E2A5DC60E}"/>
              </a:ext>
            </a:extLst>
          </p:cNvPr>
          <p:cNvSpPr>
            <a:spLocks noGrp="1"/>
          </p:cNvSpPr>
          <p:nvPr>
            <p:ph type="title"/>
          </p:nvPr>
        </p:nvSpPr>
        <p:spPr>
          <a:xfrm>
            <a:off x="0" y="29593"/>
            <a:ext cx="9144000" cy="598322"/>
          </a:xfrm>
        </p:spPr>
        <p:txBody>
          <a:bodyPr>
            <a:noAutofit/>
          </a:bodyPr>
          <a:lstStyle/>
          <a:p>
            <a:r>
              <a:rPr lang="en-US" sz="4000" b="1" dirty="0"/>
              <a:t>Class Discussion Time</a:t>
            </a:r>
          </a:p>
        </p:txBody>
      </p:sp>
      <p:sp>
        <p:nvSpPr>
          <p:cNvPr id="4" name="Content Placeholder 3">
            <a:extLst>
              <a:ext uri="{FF2B5EF4-FFF2-40B4-BE49-F238E27FC236}">
                <a16:creationId xmlns:a16="http://schemas.microsoft.com/office/drawing/2014/main" id="{67F8CEC3-9DAC-416F-F55C-3623A69B0797}"/>
              </a:ext>
            </a:extLst>
          </p:cNvPr>
          <p:cNvSpPr>
            <a:spLocks noGrp="1"/>
          </p:cNvSpPr>
          <p:nvPr>
            <p:ph idx="1"/>
          </p:nvPr>
        </p:nvSpPr>
        <p:spPr>
          <a:xfrm>
            <a:off x="31629" y="561109"/>
            <a:ext cx="9037555" cy="6267298"/>
          </a:xfrm>
        </p:spPr>
        <p:txBody>
          <a:bodyPr>
            <a:normAutofit fontScale="85000" lnSpcReduction="20000"/>
          </a:bodyPr>
          <a:lstStyle/>
          <a:p>
            <a:r>
              <a:rPr lang="en-US" sz="4000" dirty="0"/>
              <a:t>Are there things that Isaiah does in </a:t>
            </a:r>
            <a:r>
              <a:rPr lang="en-US" sz="4000" b="1" i="1" dirty="0"/>
              <a:t>his</a:t>
            </a:r>
            <a:r>
              <a:rPr lang="en-US" sz="4000" dirty="0"/>
              <a:t> prayer that might serve as a model for </a:t>
            </a:r>
            <a:r>
              <a:rPr lang="en-US" sz="4000" b="1" i="1" dirty="0"/>
              <a:t>our</a:t>
            </a:r>
            <a:r>
              <a:rPr lang="en-US" sz="4000" dirty="0"/>
              <a:t> intercessory prayers? If so what are they?</a:t>
            </a:r>
          </a:p>
          <a:p>
            <a:r>
              <a:rPr lang="en-US" sz="4000" dirty="0"/>
              <a:t>He prays on behalf of, even asking forgiveness for, a sinful nation that he lives in – even though he himself is not guilty of many of the things that people around him were doing.</a:t>
            </a:r>
          </a:p>
          <a:p>
            <a:r>
              <a:rPr lang="en-US" sz="4000" dirty="0"/>
              <a:t>Isaiah openly voices the doubts and questions that God’s seeming lack of action has raised in his mind: “</a:t>
            </a:r>
            <a:r>
              <a:rPr lang="en-US" sz="4000" i="1" dirty="0">
                <a:solidFill>
                  <a:srgbClr val="0000FF"/>
                </a:solidFill>
                <a:latin typeface="Cambria" panose="02040503050406030204" pitchFamily="18" charset="0"/>
                <a:ea typeface="Cambria" panose="02040503050406030204" pitchFamily="18" charset="0"/>
              </a:rPr>
              <a:t>Where are your zeal and power?</a:t>
            </a:r>
            <a:r>
              <a:rPr lang="en-US" sz="4000" dirty="0"/>
              <a:t>” “</a:t>
            </a:r>
            <a:r>
              <a:rPr lang="en-US" sz="4000" i="1" dirty="0">
                <a:solidFill>
                  <a:srgbClr val="0000FF"/>
                </a:solidFill>
                <a:latin typeface="Cambria" panose="02040503050406030204" pitchFamily="18" charset="0"/>
                <a:ea typeface="Cambria" panose="02040503050406030204" pitchFamily="18" charset="0"/>
              </a:rPr>
              <a:t>Why, LORD, do you make us stray?</a:t>
            </a:r>
            <a:r>
              <a:rPr lang="en-US" sz="4000" dirty="0"/>
              <a:t>” (63:15,17)</a:t>
            </a:r>
          </a:p>
          <a:p>
            <a:r>
              <a:rPr lang="en-US" sz="4000" dirty="0"/>
              <a:t>He asks for a miraculous intervention, knowing that God is capable of making such an intervention should he choose to do so.</a:t>
            </a:r>
          </a:p>
          <a:p>
            <a:endParaRPr lang="en-US" sz="4000" dirty="0"/>
          </a:p>
          <a:p>
            <a:endParaRPr lang="en-US" sz="4000" dirty="0"/>
          </a:p>
          <a:p>
            <a:endParaRPr lang="en-US" sz="4000" dirty="0"/>
          </a:p>
          <a:p>
            <a:endParaRPr lang="en-US" sz="4400" dirty="0"/>
          </a:p>
          <a:p>
            <a:pPr marL="0" indent="0">
              <a:buNone/>
            </a:pPr>
            <a:endParaRPr lang="en-US" sz="4000" dirty="0"/>
          </a:p>
          <a:p>
            <a:endParaRPr lang="en-US" sz="4000" dirty="0"/>
          </a:p>
          <a:p>
            <a:endParaRPr lang="en-US" sz="4000" dirty="0"/>
          </a:p>
        </p:txBody>
      </p:sp>
    </p:spTree>
    <p:extLst>
      <p:ext uri="{BB962C8B-B14F-4D97-AF65-F5344CB8AC3E}">
        <p14:creationId xmlns:p14="http://schemas.microsoft.com/office/powerpoint/2010/main" val="27071481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a:extLst>
            <a:ext uri="{FF2B5EF4-FFF2-40B4-BE49-F238E27FC236}">
              <a16:creationId xmlns:a16="http://schemas.microsoft.com/office/drawing/2014/main" id="{5E46FAD2-F8D2-6521-F61F-1AF60B62D239}"/>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E1D4EEEC-1A6F-D53D-2614-B01E2A5DC60E}"/>
              </a:ext>
            </a:extLst>
          </p:cNvPr>
          <p:cNvSpPr>
            <a:spLocks noGrp="1"/>
          </p:cNvSpPr>
          <p:nvPr>
            <p:ph type="title"/>
          </p:nvPr>
        </p:nvSpPr>
        <p:spPr>
          <a:xfrm>
            <a:off x="0" y="29593"/>
            <a:ext cx="9144000" cy="598322"/>
          </a:xfrm>
        </p:spPr>
        <p:txBody>
          <a:bodyPr>
            <a:noAutofit/>
          </a:bodyPr>
          <a:lstStyle/>
          <a:p>
            <a:r>
              <a:rPr lang="en-US" sz="4000" b="1" dirty="0"/>
              <a:t>Class Discussion Time</a:t>
            </a:r>
          </a:p>
        </p:txBody>
      </p:sp>
      <p:sp>
        <p:nvSpPr>
          <p:cNvPr id="4" name="Content Placeholder 3">
            <a:extLst>
              <a:ext uri="{FF2B5EF4-FFF2-40B4-BE49-F238E27FC236}">
                <a16:creationId xmlns:a16="http://schemas.microsoft.com/office/drawing/2014/main" id="{67F8CEC3-9DAC-416F-F55C-3623A69B0797}"/>
              </a:ext>
            </a:extLst>
          </p:cNvPr>
          <p:cNvSpPr>
            <a:spLocks noGrp="1"/>
          </p:cNvSpPr>
          <p:nvPr>
            <p:ph idx="1"/>
          </p:nvPr>
        </p:nvSpPr>
        <p:spPr>
          <a:xfrm>
            <a:off x="31629" y="561109"/>
            <a:ext cx="9037555" cy="6267298"/>
          </a:xfrm>
        </p:spPr>
        <p:txBody>
          <a:bodyPr>
            <a:normAutofit/>
          </a:bodyPr>
          <a:lstStyle/>
          <a:p>
            <a:r>
              <a:rPr lang="en-US" sz="4000" dirty="0"/>
              <a:t>Paul cites Isaiah 64:4 to the Corinthians as a warning for them not to be drawn away from the message of scripture by worldly philosophy and wisdom.</a:t>
            </a:r>
          </a:p>
          <a:p>
            <a:r>
              <a:rPr lang="en-US" sz="4000" dirty="0"/>
              <a:t>What are some areas of worldly wisdom that professing Christians today are overly infatuated with causing them to turn away from scriptural teaching? </a:t>
            </a:r>
          </a:p>
          <a:p>
            <a:endParaRPr lang="en-US" sz="4000" dirty="0"/>
          </a:p>
          <a:p>
            <a:endParaRPr lang="en-US" sz="4000" dirty="0"/>
          </a:p>
          <a:p>
            <a:endParaRPr lang="en-US" sz="4000" dirty="0"/>
          </a:p>
          <a:p>
            <a:endParaRPr lang="en-US" sz="4400" dirty="0"/>
          </a:p>
          <a:p>
            <a:pPr marL="0" indent="0">
              <a:buNone/>
            </a:pPr>
            <a:endParaRPr lang="en-US" sz="4000" dirty="0"/>
          </a:p>
          <a:p>
            <a:endParaRPr lang="en-US" sz="4000" dirty="0"/>
          </a:p>
          <a:p>
            <a:endParaRPr lang="en-US" sz="4000" dirty="0"/>
          </a:p>
        </p:txBody>
      </p:sp>
    </p:spTree>
    <p:extLst>
      <p:ext uri="{BB962C8B-B14F-4D97-AF65-F5344CB8AC3E}">
        <p14:creationId xmlns:p14="http://schemas.microsoft.com/office/powerpoint/2010/main" val="286203735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1055424"/>
          </a:xfrm>
        </p:spPr>
        <p:txBody>
          <a:bodyPr>
            <a:noAutofit/>
          </a:bodyPr>
          <a:lstStyle/>
          <a:p>
            <a:r>
              <a:rPr lang="en-US" sz="3600" dirty="0">
                <a:effectLst>
                  <a:outerShdw blurRad="38100" dist="38100" dir="2700000" algn="tl">
                    <a:srgbClr val="000000"/>
                  </a:outerShdw>
                </a:effectLst>
              </a:rPr>
              <a:t>Isaiah’s Intercessory Prayer for the Nation of Israel (63:7-64:12)</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45493" y="1055427"/>
            <a:ext cx="9047601" cy="5464019"/>
          </a:xfrm>
        </p:spPr>
        <p:txBody>
          <a:bodyPr>
            <a:normAutofit/>
          </a:bodyPr>
          <a:lstStyle/>
          <a:p>
            <a:r>
              <a:rPr lang="en-US" sz="4000" dirty="0">
                <a:effectLst>
                  <a:outerShdw blurRad="38100" dist="38100" dir="2700000" algn="tl">
                    <a:srgbClr val="000000"/>
                  </a:outerShdw>
                </a:effectLst>
              </a:rPr>
              <a:t>This prayer can be divided into </a:t>
            </a:r>
            <a:r>
              <a:rPr lang="en-US" sz="4000" b="1" i="1" dirty="0">
                <a:effectLst>
                  <a:outerShdw blurRad="38100" dist="38100" dir="2700000" algn="tl">
                    <a:srgbClr val="000000"/>
                  </a:outerShdw>
                </a:effectLst>
              </a:rPr>
              <a:t>six</a:t>
            </a:r>
            <a:r>
              <a:rPr lang="en-US" sz="4000" dirty="0">
                <a:effectLst>
                  <a:outerShdw blurRad="38100" dist="38100" dir="2700000" algn="tl">
                    <a:srgbClr val="000000"/>
                  </a:outerShdw>
                </a:effectLst>
              </a:rPr>
              <a:t> sections:</a:t>
            </a:r>
          </a:p>
          <a:p>
            <a:pPr lvl="1"/>
            <a:r>
              <a:rPr lang="en-US" sz="3200" dirty="0">
                <a:effectLst>
                  <a:outerShdw blurRad="38100" dist="38100" dir="2700000" algn="tl">
                    <a:srgbClr val="000000"/>
                  </a:outerShdw>
                </a:effectLst>
              </a:rPr>
              <a:t>The LORD’s Past Gracious Acts Towards Israel (</a:t>
            </a:r>
            <a:r>
              <a:rPr lang="en-US" sz="3200" dirty="0">
                <a:solidFill>
                  <a:srgbClr val="FFFF99"/>
                </a:solidFill>
                <a:effectLst>
                  <a:outerShdw blurRad="38100" dist="38100" dir="2700000" algn="tl">
                    <a:srgbClr val="000000"/>
                  </a:outerShdw>
                </a:effectLst>
              </a:rPr>
              <a:t>63:7–9</a:t>
            </a:r>
            <a:r>
              <a:rPr lang="en-US" sz="3200" dirty="0">
                <a:effectLst>
                  <a:outerShdw blurRad="38100" dist="38100" dir="2700000" algn="tl">
                    <a:srgbClr val="000000"/>
                  </a:outerShdw>
                </a:effectLst>
              </a:rPr>
              <a:t>)</a:t>
            </a:r>
          </a:p>
          <a:p>
            <a:pPr lvl="1"/>
            <a:r>
              <a:rPr lang="en-US" sz="3200" dirty="0">
                <a:effectLst>
                  <a:outerShdw blurRad="38100" dist="38100" dir="2700000" algn="tl">
                    <a:srgbClr val="000000"/>
                  </a:outerShdw>
                </a:effectLst>
              </a:rPr>
              <a:t>Israel’s Rebellion in the Face of Grace (</a:t>
            </a:r>
            <a:r>
              <a:rPr lang="en-US" sz="3200" dirty="0">
                <a:solidFill>
                  <a:srgbClr val="FFFF99"/>
                </a:solidFill>
                <a:effectLst>
                  <a:outerShdw blurRad="38100" dist="38100" dir="2700000" algn="tl">
                    <a:srgbClr val="000000"/>
                  </a:outerShdw>
                </a:effectLst>
              </a:rPr>
              <a:t>63:10-14</a:t>
            </a:r>
            <a:r>
              <a:rPr lang="en-US" sz="3200" dirty="0">
                <a:effectLst>
                  <a:outerShdw blurRad="38100" dist="38100" dir="2700000" algn="tl">
                    <a:srgbClr val="000000"/>
                  </a:outerShdw>
                </a:effectLst>
              </a:rPr>
              <a:t>)</a:t>
            </a:r>
          </a:p>
          <a:p>
            <a:pPr lvl="1"/>
            <a:r>
              <a:rPr lang="en-US" sz="3200" dirty="0">
                <a:effectLst>
                  <a:outerShdw blurRad="38100" dist="38100" dir="2700000" algn="tl">
                    <a:srgbClr val="000000"/>
                  </a:outerShdw>
                </a:effectLst>
              </a:rPr>
              <a:t>Israel’s Present Distress (</a:t>
            </a:r>
            <a:r>
              <a:rPr lang="en-US" sz="3200" dirty="0">
                <a:solidFill>
                  <a:srgbClr val="FFFF99"/>
                </a:solidFill>
                <a:effectLst>
                  <a:outerShdw blurRad="38100" dist="38100" dir="2700000" algn="tl">
                    <a:srgbClr val="000000"/>
                  </a:outerShdw>
                </a:effectLst>
              </a:rPr>
              <a:t>63:15-19</a:t>
            </a:r>
            <a:r>
              <a:rPr lang="en-US" sz="3200" dirty="0">
                <a:effectLst>
                  <a:outerShdw blurRad="38100" dist="38100" dir="2700000" algn="tl">
                    <a:srgbClr val="000000"/>
                  </a:outerShdw>
                </a:effectLst>
              </a:rPr>
              <a:t>)</a:t>
            </a:r>
          </a:p>
          <a:p>
            <a:pPr lvl="1"/>
            <a:r>
              <a:rPr lang="en-US" sz="3200" dirty="0">
                <a:effectLst>
                  <a:outerShdw blurRad="38100" dist="38100" dir="2700000" algn="tl">
                    <a:srgbClr val="000000"/>
                  </a:outerShdw>
                </a:effectLst>
              </a:rPr>
              <a:t>An Appeal for the LORD’s Help (</a:t>
            </a:r>
            <a:r>
              <a:rPr lang="en-US" sz="3200" dirty="0">
                <a:solidFill>
                  <a:srgbClr val="FFFF99"/>
                </a:solidFill>
                <a:effectLst>
                  <a:outerShdw blurRad="38100" dist="38100" dir="2700000" algn="tl">
                    <a:srgbClr val="000000"/>
                  </a:outerShdw>
                </a:effectLst>
              </a:rPr>
              <a:t>64:1-5a</a:t>
            </a:r>
            <a:r>
              <a:rPr lang="en-US" sz="3200" dirty="0">
                <a:effectLst>
                  <a:outerShdw blurRad="38100" dist="38100" dir="2700000" algn="tl">
                    <a:srgbClr val="000000"/>
                  </a:outerShdw>
                </a:effectLst>
              </a:rPr>
              <a:t>)</a:t>
            </a:r>
          </a:p>
          <a:p>
            <a:pPr lvl="1"/>
            <a:r>
              <a:rPr lang="en-US" sz="3200" dirty="0">
                <a:effectLst>
                  <a:outerShdw blurRad="38100" dist="38100" dir="2700000" algn="tl">
                    <a:srgbClr val="000000"/>
                  </a:outerShdw>
                </a:effectLst>
              </a:rPr>
              <a:t>A Confession of Sin (</a:t>
            </a:r>
            <a:r>
              <a:rPr lang="en-US" sz="3200" dirty="0">
                <a:solidFill>
                  <a:srgbClr val="FFFF99"/>
                </a:solidFill>
                <a:effectLst>
                  <a:outerShdw blurRad="38100" dist="38100" dir="2700000" algn="tl">
                    <a:srgbClr val="000000"/>
                  </a:outerShdw>
                </a:effectLst>
              </a:rPr>
              <a:t>64:5b–7</a:t>
            </a:r>
            <a:r>
              <a:rPr lang="en-US" sz="3200" dirty="0">
                <a:effectLst>
                  <a:outerShdw blurRad="38100" dist="38100" dir="2700000" algn="tl">
                    <a:srgbClr val="000000"/>
                  </a:outerShdw>
                </a:effectLst>
              </a:rPr>
              <a:t>)</a:t>
            </a:r>
          </a:p>
          <a:p>
            <a:pPr lvl="1"/>
            <a:r>
              <a:rPr lang="en-US" sz="3200" dirty="0">
                <a:effectLst>
                  <a:outerShdw blurRad="38100" dist="38100" dir="2700000" algn="tl">
                    <a:srgbClr val="000000"/>
                  </a:outerShdw>
                </a:effectLst>
              </a:rPr>
              <a:t>The Entreaty of the Helpless (</a:t>
            </a:r>
            <a:r>
              <a:rPr lang="en-US" sz="3200" dirty="0">
                <a:solidFill>
                  <a:srgbClr val="FFFF99"/>
                </a:solidFill>
                <a:effectLst>
                  <a:outerShdw blurRad="38100" dist="38100" dir="2700000" algn="tl">
                    <a:srgbClr val="000000"/>
                  </a:outerShdw>
                </a:effectLst>
              </a:rPr>
              <a:t>64:8–12</a:t>
            </a:r>
            <a:r>
              <a:rPr lang="en-US" sz="3200" dirty="0">
                <a:effectLst>
                  <a:outerShdw blurRad="38100" dist="38100" dir="2700000" algn="tl">
                    <a:srgbClr val="000000"/>
                  </a:outerShdw>
                </a:effectLst>
              </a:rPr>
              <a:t>)</a:t>
            </a:r>
          </a:p>
          <a:p>
            <a:endParaRPr lang="en-US" sz="4000" dirty="0">
              <a:effectLst>
                <a:outerShdw blurRad="38100" dist="38100" dir="2700000" algn="tl">
                  <a:srgbClr val="000000"/>
                </a:outerShdw>
              </a:effectLst>
            </a:endParaRPr>
          </a:p>
        </p:txBody>
      </p:sp>
      <p:sp>
        <p:nvSpPr>
          <p:cNvPr id="5" name="TextBox 4">
            <a:extLst>
              <a:ext uri="{FF2B5EF4-FFF2-40B4-BE49-F238E27FC236}">
                <a16:creationId xmlns:a16="http://schemas.microsoft.com/office/drawing/2014/main" id="{846884FA-EB09-A4A2-4272-5E11BBDDEDF8}"/>
              </a:ext>
            </a:extLst>
          </p:cNvPr>
          <p:cNvSpPr txBox="1"/>
          <p:nvPr/>
        </p:nvSpPr>
        <p:spPr>
          <a:xfrm>
            <a:off x="0" y="651944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Webb, Barry G.. </a:t>
            </a:r>
            <a:r>
              <a:rPr lang="en-US" sz="1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 Message of Isaiah (The Bible Speaks Today Series) </a:t>
            </a:r>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 241)</a:t>
            </a:r>
            <a:endParaRPr kumimoji="0" lang="en-US" sz="1800" b="0" i="0" u="none" strike="noStrike" kern="1200" cap="none" spc="0" normalizeH="0" baseline="0" noProof="0" dirty="0">
              <a:ln>
                <a:noFill/>
              </a:ln>
              <a:solidFill>
                <a:schemeClr val="bg1"/>
              </a:solidFill>
              <a:effectLst>
                <a:outerShdw blurRad="38100" dist="38100" dir="2700000" algn="tl">
                  <a:srgbClr val="000000"/>
                </a:outerShdw>
              </a:effectLst>
              <a:uLnTx/>
              <a:uFillTx/>
              <a:latin typeface="Calibri" panose="020F0502020204030204"/>
              <a:ea typeface="+mn-ea"/>
              <a:cs typeface="+mn-cs"/>
            </a:endParaRPr>
          </a:p>
        </p:txBody>
      </p:sp>
    </p:spTree>
    <p:extLst>
      <p:ext uri="{BB962C8B-B14F-4D97-AF65-F5344CB8AC3E}">
        <p14:creationId xmlns:p14="http://schemas.microsoft.com/office/powerpoint/2010/main" val="52598362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EE998C-674E-70C8-B975-0D971C8E04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92BFC-A54D-5157-3D59-2B6CC47925F0}"/>
              </a:ext>
            </a:extLst>
          </p:cNvPr>
          <p:cNvSpPr>
            <a:spLocks noGrp="1"/>
          </p:cNvSpPr>
          <p:nvPr>
            <p:ph type="title"/>
          </p:nvPr>
        </p:nvSpPr>
        <p:spPr>
          <a:xfrm>
            <a:off x="0" y="-3"/>
            <a:ext cx="9144000" cy="1114570"/>
          </a:xfrm>
        </p:spPr>
        <p:txBody>
          <a:bodyPr>
            <a:noAutofit/>
          </a:bodyPr>
          <a:lstStyle/>
          <a:p>
            <a:pPr marL="458788" indent="-458788"/>
            <a:r>
              <a:rPr lang="en-US" sz="3600" dirty="0">
                <a:effectLst>
                  <a:outerShdw blurRad="38100" dist="38100" dir="2700000" algn="tl">
                    <a:srgbClr val="000000"/>
                  </a:outerShdw>
                </a:effectLst>
              </a:rPr>
              <a:t>The LORD’s Past Gracious Acts Towards Israel (63:7-9)</a:t>
            </a:r>
          </a:p>
        </p:txBody>
      </p:sp>
      <p:sp>
        <p:nvSpPr>
          <p:cNvPr id="3" name="Content Placeholder 2">
            <a:extLst>
              <a:ext uri="{FF2B5EF4-FFF2-40B4-BE49-F238E27FC236}">
                <a16:creationId xmlns:a16="http://schemas.microsoft.com/office/drawing/2014/main" id="{FCDC66B9-F3D8-FBA2-A47D-ED33A6C462E9}"/>
              </a:ext>
            </a:extLst>
          </p:cNvPr>
          <p:cNvSpPr>
            <a:spLocks noGrp="1"/>
          </p:cNvSpPr>
          <p:nvPr>
            <p:ph idx="1"/>
          </p:nvPr>
        </p:nvSpPr>
        <p:spPr>
          <a:xfrm>
            <a:off x="379862" y="1205552"/>
            <a:ext cx="8384275" cy="5532763"/>
          </a:xfrm>
        </p:spPr>
        <p:txBody>
          <a:bodyPr>
            <a:normAutofit fontScale="85000" lnSpcReduction="10000"/>
          </a:bodyPr>
          <a:lstStyle/>
          <a:p>
            <a:pPr marL="0" indent="0">
              <a:buNone/>
            </a:pPr>
            <a:r>
              <a:rPr lang="en-US" sz="4000" baseline="30000" dirty="0">
                <a:effectLst>
                  <a:outerShdw blurRad="38100" dist="38100" dir="2700000" algn="tl">
                    <a:srgbClr val="000000"/>
                  </a:outerShdw>
                </a:effectLst>
                <a:latin typeface="Cambria" panose="02040503050406030204" pitchFamily="18" charset="0"/>
                <a:ea typeface="Cambria" panose="02040503050406030204" pitchFamily="18" charset="0"/>
              </a:rPr>
              <a:t>63:7</a:t>
            </a:r>
            <a:r>
              <a:rPr lang="en-US" sz="40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 will tell of the faithful acts of the LORD, of the LORD’s praiseworthy deeds. I will tell about all the LORD did for us, the many good things he did for the family of Israel, because of his compassion and great faithfulness. </a:t>
            </a:r>
            <a:r>
              <a:rPr lang="en-US" sz="4000" baseline="30000" dirty="0">
                <a:effectLst>
                  <a:outerShdw blurRad="38100" dist="38100" dir="2700000" algn="tl">
                    <a:srgbClr val="000000"/>
                  </a:outerShdw>
                </a:effectLst>
                <a:latin typeface="Cambria" panose="02040503050406030204" pitchFamily="18" charset="0"/>
                <a:ea typeface="Cambria" panose="02040503050406030204" pitchFamily="18" charset="0"/>
              </a:rPr>
              <a:t>8</a:t>
            </a:r>
            <a:r>
              <a:rPr lang="en-US" sz="40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He said, “Certainly they will be my people, children who are not disloyal.” He became their deliverer. </a:t>
            </a:r>
            <a:r>
              <a:rPr lang="en-US" sz="4000" baseline="30000" dirty="0">
                <a:effectLst>
                  <a:outerShdw blurRad="38100" dist="38100" dir="2700000" algn="tl">
                    <a:srgbClr val="000000"/>
                  </a:outerShdw>
                </a:effectLst>
                <a:latin typeface="Cambria" panose="02040503050406030204" pitchFamily="18" charset="0"/>
                <a:ea typeface="Cambria" panose="02040503050406030204" pitchFamily="18" charset="0"/>
              </a:rPr>
              <a:t>9</a:t>
            </a:r>
            <a:r>
              <a:rPr lang="en-US" sz="40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Through all that they suffered, he suffered too. The [angel] sent from his very presence delivered them. In his love and mercy he [redeemed] them; he lifted them up and carried them throughout ancient times. </a:t>
            </a:r>
          </a:p>
        </p:txBody>
      </p:sp>
    </p:spTree>
    <p:extLst>
      <p:ext uri="{BB962C8B-B14F-4D97-AF65-F5344CB8AC3E}">
        <p14:creationId xmlns:p14="http://schemas.microsoft.com/office/powerpoint/2010/main" val="36217179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1"/>
            <a:ext cx="9144000" cy="1014484"/>
          </a:xfrm>
        </p:spPr>
        <p:txBody>
          <a:bodyPr>
            <a:noAutofit/>
          </a:bodyPr>
          <a:lstStyle/>
          <a:p>
            <a:r>
              <a:rPr lang="en-US" sz="3600" dirty="0">
                <a:effectLst>
                  <a:outerShdw blurRad="38100" dist="38100" dir="2700000" algn="tl">
                    <a:srgbClr val="000000"/>
                  </a:outerShdw>
                </a:effectLst>
              </a:rPr>
              <a:t>The LORD’s Past Gracious Acts Towards Israel (63:7-9)</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45493" y="964442"/>
            <a:ext cx="9047601" cy="5677468"/>
          </a:xfrm>
        </p:spPr>
        <p:txBody>
          <a:bodyPr>
            <a:normAutofit fontScale="92500"/>
          </a:bodyPr>
          <a:lstStyle/>
          <a:p>
            <a:r>
              <a:rPr lang="en-US" dirty="0">
                <a:effectLst>
                  <a:outerShdw blurRad="38100" dist="38100" dir="2700000" algn="tl">
                    <a:srgbClr val="000000"/>
                  </a:outerShdw>
                </a:effectLst>
              </a:rPr>
              <a:t>In </a:t>
            </a:r>
            <a:r>
              <a:rPr lang="en-US" dirty="0">
                <a:solidFill>
                  <a:srgbClr val="FFFF99"/>
                </a:solidFill>
                <a:effectLst>
                  <a:outerShdw blurRad="38100" dist="38100" dir="2700000" algn="tl">
                    <a:srgbClr val="000000"/>
                  </a:outerShdw>
                </a:effectLst>
              </a:rPr>
              <a:t>63:7-9</a:t>
            </a:r>
            <a:r>
              <a:rPr lang="en-US" dirty="0">
                <a:effectLst>
                  <a:outerShdw blurRad="38100" dist="38100" dir="2700000" algn="tl">
                    <a:srgbClr val="000000"/>
                  </a:outerShdw>
                </a:effectLst>
              </a:rPr>
              <a:t> Isaiah </a:t>
            </a:r>
            <a:r>
              <a:rPr lang="en-US" b="1" i="1" dirty="0">
                <a:effectLst>
                  <a:outerShdw blurRad="38100" dist="38100" dir="2700000" algn="tl">
                    <a:srgbClr val="000000"/>
                  </a:outerShdw>
                </a:effectLst>
              </a:rPr>
              <a:t>begins</a:t>
            </a:r>
            <a:r>
              <a:rPr lang="en-US" dirty="0">
                <a:effectLst>
                  <a:outerShdw blurRad="38100" dist="38100" dir="2700000" algn="tl">
                    <a:srgbClr val="000000"/>
                  </a:outerShdw>
                </a:effectLst>
              </a:rPr>
              <a:t> his prayer by rehearsing the gracious acts the LORD has done for Israel in the past. </a:t>
            </a:r>
          </a:p>
          <a:p>
            <a:r>
              <a:rPr lang="en-US" dirty="0">
                <a:effectLst>
                  <a:outerShdw blurRad="38100" dist="38100" dir="2700000" algn="tl">
                    <a:srgbClr val="000000"/>
                  </a:outerShdw>
                </a:effectLst>
              </a:rPr>
              <a:t>He focuses </a:t>
            </a:r>
            <a:r>
              <a:rPr lang="en-US" b="1" i="1" dirty="0">
                <a:effectLst>
                  <a:outerShdw blurRad="38100" dist="38100" dir="2700000" algn="tl">
                    <a:srgbClr val="000000"/>
                  </a:outerShdw>
                </a:effectLst>
              </a:rPr>
              <a:t>primarily</a:t>
            </a:r>
            <a:r>
              <a:rPr lang="en-US" dirty="0">
                <a:effectLst>
                  <a:outerShdw blurRad="38100" dist="38100" dir="2700000" algn="tl">
                    <a:srgbClr val="000000"/>
                  </a:outerShdw>
                </a:effectLst>
              </a:rPr>
              <a:t> here on the elements of God’s character that were revealed in the </a:t>
            </a:r>
            <a:r>
              <a:rPr lang="en-US" b="1" i="1" dirty="0">
                <a:effectLst>
                  <a:outerShdw blurRad="38100" dist="38100" dir="2700000" algn="tl">
                    <a:srgbClr val="000000"/>
                  </a:outerShdw>
                </a:effectLst>
              </a:rPr>
              <a:t>Exodus</a:t>
            </a:r>
            <a:r>
              <a:rPr lang="en-US" dirty="0">
                <a:effectLst>
                  <a:outerShdw blurRad="38100" dist="38100" dir="2700000" algn="tl">
                    <a:srgbClr val="000000"/>
                  </a:outerShdw>
                </a:effectLst>
              </a:rPr>
              <a:t> events. </a:t>
            </a:r>
          </a:p>
          <a:p>
            <a:r>
              <a:rPr lang="en-US" dirty="0">
                <a:effectLst>
                  <a:outerShdw blurRad="38100" dist="38100" dir="2700000" algn="tl">
                    <a:srgbClr val="000000"/>
                  </a:outerShdw>
                </a:effectLst>
              </a:rPr>
              <a:t>His “</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compassion</a:t>
            </a:r>
            <a:r>
              <a:rPr lang="en-US" dirty="0">
                <a:effectLst>
                  <a:outerShdw blurRad="38100" dist="38100" dir="2700000" algn="tl">
                    <a:srgbClr val="000000"/>
                  </a:outerShdw>
                </a:effectLst>
              </a:rPr>
              <a:t>” and “</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great faithfulness</a:t>
            </a:r>
            <a:r>
              <a:rPr lang="en-US" dirty="0">
                <a:effectLst>
                  <a:outerShdw blurRad="38100" dist="38100" dir="2700000" algn="tl">
                    <a:srgbClr val="000000"/>
                  </a:outerShdw>
                </a:effectLst>
              </a:rPr>
              <a:t>” (63:7) were revealed, as were his “</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love and mercy </a:t>
            </a:r>
            <a:r>
              <a:rPr lang="en-US" dirty="0">
                <a:effectLst>
                  <a:outerShdw blurRad="38100" dist="38100" dir="2700000" algn="tl">
                    <a:srgbClr val="000000"/>
                  </a:outerShdw>
                </a:effectLst>
              </a:rPr>
              <a:t>” (63:9). </a:t>
            </a:r>
          </a:p>
          <a:p>
            <a:r>
              <a:rPr lang="en-US" dirty="0">
                <a:effectLst>
                  <a:outerShdw blurRad="38100" dist="38100" dir="2700000" algn="tl">
                    <a:srgbClr val="000000"/>
                  </a:outerShdw>
                </a:effectLst>
              </a:rPr>
              <a:t>He is One who does “</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good things</a:t>
            </a:r>
            <a:r>
              <a:rPr lang="en-US" dirty="0">
                <a:effectLst>
                  <a:outerShdw blurRad="38100" dist="38100" dir="2700000" algn="tl">
                    <a:srgbClr val="000000"/>
                  </a:outerShdw>
                </a:effectLst>
              </a:rPr>
              <a:t>” (63:7) in saving and redeeming (63:9) his people. </a:t>
            </a:r>
          </a:p>
          <a:p>
            <a:r>
              <a:rPr lang="en-US" dirty="0">
                <a:effectLst>
                  <a:outerShdw blurRad="38100" dist="38100" dir="2700000" algn="tl">
                    <a:srgbClr val="000000"/>
                  </a:outerShdw>
                </a:effectLst>
              </a:rPr>
              <a:t>But the Exodus events </a:t>
            </a:r>
            <a:r>
              <a:rPr lang="en-US" b="1" i="1" dirty="0">
                <a:effectLst>
                  <a:outerShdw blurRad="38100" dist="38100" dir="2700000" algn="tl">
                    <a:srgbClr val="000000"/>
                  </a:outerShdw>
                </a:effectLst>
              </a:rPr>
              <a:t>also</a:t>
            </a:r>
            <a:r>
              <a:rPr lang="en-US" dirty="0">
                <a:effectLst>
                  <a:outerShdw blurRad="38100" dist="38100" dir="2700000" algn="tl">
                    <a:srgbClr val="000000"/>
                  </a:outerShdw>
                </a:effectLst>
              </a:rPr>
              <a:t> reveal the </a:t>
            </a:r>
            <a:r>
              <a:rPr lang="en-US" b="1" i="1" dirty="0">
                <a:effectLst>
                  <a:outerShdw blurRad="38100" dist="38100" dir="2700000" algn="tl">
                    <a:srgbClr val="000000"/>
                  </a:outerShdw>
                </a:effectLst>
              </a:rPr>
              <a:t>rebellious character</a:t>
            </a:r>
            <a:r>
              <a:rPr lang="en-US" dirty="0">
                <a:effectLst>
                  <a:outerShdw blurRad="38100" dist="38100" dir="2700000" algn="tl">
                    <a:srgbClr val="000000"/>
                  </a:outerShdw>
                </a:effectLst>
              </a:rPr>
              <a:t> of God’s people. </a:t>
            </a:r>
          </a:p>
          <a:p>
            <a:r>
              <a:rPr lang="en-US" dirty="0">
                <a:effectLst>
                  <a:outerShdw blurRad="38100" dist="38100" dir="2700000" algn="tl">
                    <a:srgbClr val="000000"/>
                  </a:outerShdw>
                </a:effectLst>
              </a:rPr>
              <a:t>After </a:t>
            </a:r>
            <a:r>
              <a:rPr lang="en-US" b="1" i="1" dirty="0">
                <a:effectLst>
                  <a:outerShdw blurRad="38100" dist="38100" dir="2700000" algn="tl">
                    <a:srgbClr val="000000"/>
                  </a:outerShdw>
                </a:effectLst>
              </a:rPr>
              <a:t>all</a:t>
            </a:r>
            <a:r>
              <a:rPr lang="en-US" dirty="0">
                <a:effectLst>
                  <a:outerShdw blurRad="38100" dist="38100" dir="2700000" algn="tl">
                    <a:srgbClr val="000000"/>
                  </a:outerShdw>
                </a:effectLst>
              </a:rPr>
              <a:t> that God had done for them, the Israelites still turned </a:t>
            </a:r>
            <a:r>
              <a:rPr lang="en-US" b="1" i="1" dirty="0">
                <a:effectLst>
                  <a:outerShdw blurRad="38100" dist="38100" dir="2700000" algn="tl">
                    <a:srgbClr val="000000"/>
                  </a:outerShdw>
                </a:effectLst>
              </a:rPr>
              <a:t>against</a:t>
            </a:r>
            <a:r>
              <a:rPr lang="en-US" dirty="0">
                <a:effectLst>
                  <a:outerShdw blurRad="38100" dist="38100" dir="2700000" algn="tl">
                    <a:srgbClr val="000000"/>
                  </a:outerShdw>
                </a:effectLst>
              </a:rPr>
              <a:t> him. </a:t>
            </a:r>
          </a:p>
        </p:txBody>
      </p:sp>
      <p:sp>
        <p:nvSpPr>
          <p:cNvPr id="5" name="TextBox 4">
            <a:extLst>
              <a:ext uri="{FF2B5EF4-FFF2-40B4-BE49-F238E27FC236}">
                <a16:creationId xmlns:a16="http://schemas.microsoft.com/office/drawing/2014/main" id="{846884FA-EB09-A4A2-4272-5E11BBDDEDF8}"/>
              </a:ext>
            </a:extLst>
          </p:cNvPr>
          <p:cNvSpPr txBox="1"/>
          <p:nvPr/>
        </p:nvSpPr>
        <p:spPr>
          <a:xfrm>
            <a:off x="0" y="651944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Oswalt, John . </a:t>
            </a:r>
            <a:r>
              <a:rPr lang="en-US" sz="1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Isaiah</a:t>
            </a:r>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 NIV Application Commentary) </a:t>
            </a:r>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(pp. 665-666)</a:t>
            </a:r>
            <a:endParaRPr kumimoji="0" lang="en-US" sz="1800" b="0" i="0" u="none" strike="noStrike" kern="1200" cap="none" spc="0" normalizeH="0" baseline="0" noProof="0" dirty="0">
              <a:ln>
                <a:noFill/>
              </a:ln>
              <a:solidFill>
                <a:schemeClr val="bg1"/>
              </a:solidFill>
              <a:effectLst>
                <a:outerShdw blurRad="38100" dist="38100" dir="2700000" algn="tl">
                  <a:srgbClr val="000000"/>
                </a:outerShdw>
              </a:effectLst>
              <a:uLnTx/>
              <a:uFillTx/>
              <a:latin typeface="Calibri" panose="020F0502020204030204"/>
              <a:ea typeface="+mn-ea"/>
              <a:cs typeface="+mn-cs"/>
            </a:endParaRPr>
          </a:p>
        </p:txBody>
      </p:sp>
    </p:spTree>
    <p:extLst>
      <p:ext uri="{BB962C8B-B14F-4D97-AF65-F5344CB8AC3E}">
        <p14:creationId xmlns:p14="http://schemas.microsoft.com/office/powerpoint/2010/main" val="99332503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EE998C-674E-70C8-B975-0D971C8E04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92BFC-A54D-5157-3D59-2B6CC47925F0}"/>
              </a:ext>
            </a:extLst>
          </p:cNvPr>
          <p:cNvSpPr>
            <a:spLocks noGrp="1"/>
          </p:cNvSpPr>
          <p:nvPr>
            <p:ph type="title"/>
          </p:nvPr>
        </p:nvSpPr>
        <p:spPr>
          <a:xfrm>
            <a:off x="0" y="-3"/>
            <a:ext cx="9144000" cy="1164612"/>
          </a:xfrm>
        </p:spPr>
        <p:txBody>
          <a:bodyPr>
            <a:noAutofit/>
          </a:bodyPr>
          <a:lstStyle/>
          <a:p>
            <a:pPr marL="458788" indent="-458788"/>
            <a:r>
              <a:rPr lang="en-US" sz="3600" dirty="0">
                <a:effectLst>
                  <a:outerShdw blurRad="38100" dist="38100" dir="2700000" algn="tl">
                    <a:srgbClr val="000000"/>
                  </a:outerShdw>
                </a:effectLst>
              </a:rPr>
              <a:t>Israel’s Rebellion in the Face of Grace (63:10-14)</a:t>
            </a:r>
          </a:p>
        </p:txBody>
      </p:sp>
      <p:sp>
        <p:nvSpPr>
          <p:cNvPr id="3" name="Content Placeholder 2">
            <a:extLst>
              <a:ext uri="{FF2B5EF4-FFF2-40B4-BE49-F238E27FC236}">
                <a16:creationId xmlns:a16="http://schemas.microsoft.com/office/drawing/2014/main" id="{FCDC66B9-F3D8-FBA2-A47D-ED33A6C462E9}"/>
              </a:ext>
            </a:extLst>
          </p:cNvPr>
          <p:cNvSpPr>
            <a:spLocks noGrp="1"/>
          </p:cNvSpPr>
          <p:nvPr>
            <p:ph idx="1"/>
          </p:nvPr>
        </p:nvSpPr>
        <p:spPr>
          <a:xfrm>
            <a:off x="354841" y="1100920"/>
            <a:ext cx="8384275" cy="5723832"/>
          </a:xfrm>
        </p:spPr>
        <p:txBody>
          <a:bodyPr>
            <a:normAutofit fontScale="92500" lnSpcReduction="10000"/>
          </a:bodyPr>
          <a:lstStyle/>
          <a:p>
            <a:pPr marL="0" indent="0">
              <a:buNone/>
            </a:pPr>
            <a:r>
              <a:rPr lang="en-US" baseline="30000" dirty="0">
                <a:effectLst>
                  <a:outerShdw blurRad="38100" dist="38100" dir="2700000" algn="tl">
                    <a:srgbClr val="000000"/>
                  </a:outerShdw>
                </a:effectLst>
                <a:latin typeface="Cambria" panose="02040503050406030204" pitchFamily="18" charset="0"/>
                <a:ea typeface="Cambria" panose="02040503050406030204" pitchFamily="18" charset="0"/>
              </a:rPr>
              <a:t>63:10</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But they rebelled and [grieved] his Holy Spirit, so he turned into an enemy and fought against them. </a:t>
            </a:r>
            <a:r>
              <a:rPr lang="en-US" baseline="30000" dirty="0">
                <a:effectLst>
                  <a:outerShdw blurRad="38100" dist="38100" dir="2700000" algn="tl">
                    <a:srgbClr val="000000"/>
                  </a:outerShdw>
                </a:effectLst>
                <a:latin typeface="Cambria" panose="02040503050406030204" pitchFamily="18" charset="0"/>
                <a:ea typeface="Cambria" panose="02040503050406030204" pitchFamily="18" charset="0"/>
              </a:rPr>
              <a:t>11</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His people remembered the ancient times. Where is the one who brought them up out of the sea, along with the shepherd of his flock? Where is the one who placed his Holy Spirit among them, </a:t>
            </a:r>
            <a:r>
              <a:rPr lang="en-US" baseline="30000" dirty="0">
                <a:effectLst>
                  <a:outerShdw blurRad="38100" dist="38100" dir="2700000" algn="tl">
                    <a:srgbClr val="000000"/>
                  </a:outerShdw>
                </a:effectLst>
                <a:latin typeface="Cambria" panose="02040503050406030204" pitchFamily="18" charset="0"/>
                <a:ea typeface="Cambria" panose="02040503050406030204" pitchFamily="18" charset="0"/>
              </a:rPr>
              <a:t>12</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 one who made his majestic power available to Moses, who divided the water before them, gaining for himself a lasting reputation, </a:t>
            </a:r>
            <a:r>
              <a:rPr lang="en-US" baseline="30000" dirty="0">
                <a:effectLst>
                  <a:outerShdw blurRad="38100" dist="38100" dir="2700000" algn="tl">
                    <a:srgbClr val="000000"/>
                  </a:outerShdw>
                </a:effectLst>
                <a:latin typeface="Cambria" panose="02040503050406030204" pitchFamily="18" charset="0"/>
                <a:ea typeface="Cambria" panose="02040503050406030204" pitchFamily="18" charset="0"/>
              </a:rPr>
              <a:t>13</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who led them through the deep water? Like a horse running through the wilderness they did not stumble. </a:t>
            </a:r>
            <a:r>
              <a:rPr lang="en-US" baseline="30000" dirty="0">
                <a:effectLst>
                  <a:outerShdw blurRad="38100" dist="38100" dir="2700000" algn="tl">
                    <a:srgbClr val="000000"/>
                  </a:outerShdw>
                </a:effectLst>
                <a:latin typeface="Cambria" panose="02040503050406030204" pitchFamily="18" charset="0"/>
                <a:ea typeface="Cambria" panose="02040503050406030204" pitchFamily="18" charset="0"/>
              </a:rPr>
              <a:t>14</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As an animal that goes down into a valley to graze, so the Spirit of the LORD granted them rest. In this way you guided your people, gaining for yourself an honored reputation. </a:t>
            </a:r>
          </a:p>
        </p:txBody>
      </p:sp>
    </p:spTree>
    <p:extLst>
      <p:ext uri="{BB962C8B-B14F-4D97-AF65-F5344CB8AC3E}">
        <p14:creationId xmlns:p14="http://schemas.microsoft.com/office/powerpoint/2010/main" val="358054973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1200999"/>
          </a:xfrm>
        </p:spPr>
        <p:txBody>
          <a:bodyPr>
            <a:noAutofit/>
          </a:bodyPr>
          <a:lstStyle/>
          <a:p>
            <a:r>
              <a:rPr lang="en-US" sz="3600" dirty="0">
                <a:effectLst>
                  <a:outerShdw blurRad="38100" dist="38100" dir="2700000" algn="tl">
                    <a:srgbClr val="000000"/>
                  </a:outerShdw>
                </a:effectLst>
              </a:rPr>
              <a:t>Israel’s Rebellion in the Face of Grace (63:10-14)</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45493" y="1146412"/>
            <a:ext cx="9047601" cy="5373034"/>
          </a:xfrm>
        </p:spPr>
        <p:txBody>
          <a:bodyPr>
            <a:normAutofit lnSpcReduction="10000"/>
          </a:bodyPr>
          <a:lstStyle/>
          <a:p>
            <a:r>
              <a:rPr lang="en-US" sz="2800" dirty="0">
                <a:effectLst>
                  <a:outerShdw blurRad="38100" dist="38100" dir="2700000" algn="tl">
                    <a:srgbClr val="000000"/>
                  </a:outerShdw>
                </a:effectLst>
              </a:rPr>
              <a:t>Notice Isaiah does not describe their rebellion in </a:t>
            </a:r>
            <a:r>
              <a:rPr lang="en-US" sz="2800" b="1" i="1" dirty="0">
                <a:effectLst>
                  <a:outerShdw blurRad="38100" dist="38100" dir="2700000" algn="tl">
                    <a:srgbClr val="000000"/>
                  </a:outerShdw>
                </a:effectLst>
              </a:rPr>
              <a:t>legal</a:t>
            </a:r>
            <a:r>
              <a:rPr lang="en-US" sz="2800" dirty="0">
                <a:effectLst>
                  <a:outerShdw blurRad="38100" dist="38100" dir="2700000" algn="tl">
                    <a:srgbClr val="000000"/>
                  </a:outerShdw>
                </a:effectLst>
              </a:rPr>
              <a:t> or </a:t>
            </a:r>
            <a:r>
              <a:rPr lang="en-US" sz="2800" b="1" i="1" dirty="0">
                <a:effectLst>
                  <a:outerShdw blurRad="38100" dist="38100" dir="2700000" algn="tl">
                    <a:srgbClr val="000000"/>
                  </a:outerShdw>
                </a:effectLst>
              </a:rPr>
              <a:t>political</a:t>
            </a:r>
            <a:r>
              <a:rPr lang="en-US" sz="2800" dirty="0">
                <a:effectLst>
                  <a:outerShdw blurRad="38100" dist="38100" dir="2700000" algn="tl">
                    <a:srgbClr val="000000"/>
                  </a:outerShdw>
                </a:effectLst>
              </a:rPr>
              <a:t> terms. </a:t>
            </a:r>
          </a:p>
          <a:p>
            <a:r>
              <a:rPr lang="en-US" sz="2800" dirty="0">
                <a:effectLst>
                  <a:outerShdw blurRad="38100" dist="38100" dir="2700000" algn="tl">
                    <a:srgbClr val="000000"/>
                  </a:outerShdw>
                </a:effectLst>
              </a:rPr>
              <a:t>That is, he does not say that they </a:t>
            </a:r>
            <a:r>
              <a:rPr lang="en-US" sz="2800" b="1" i="1" dirty="0">
                <a:effectLst>
                  <a:outerShdw blurRad="38100" dist="38100" dir="2700000" algn="tl">
                    <a:srgbClr val="000000"/>
                  </a:outerShdw>
                </a:effectLst>
              </a:rPr>
              <a:t>broke</a:t>
            </a:r>
            <a:r>
              <a:rPr lang="en-US" sz="2800" dirty="0">
                <a:effectLst>
                  <a:outerShdw blurRad="38100" dist="38100" dir="2700000" algn="tl">
                    <a:srgbClr val="000000"/>
                  </a:outerShdw>
                </a:effectLst>
              </a:rPr>
              <a:t> their </a:t>
            </a:r>
            <a:r>
              <a:rPr lang="en-US" sz="2800" b="1" i="1" dirty="0">
                <a:effectLst>
                  <a:outerShdw blurRad="38100" dist="38100" dir="2700000" algn="tl">
                    <a:srgbClr val="000000"/>
                  </a:outerShdw>
                </a:effectLst>
              </a:rPr>
              <a:t>covenant</a:t>
            </a:r>
            <a:r>
              <a:rPr lang="en-US" sz="2800" dirty="0">
                <a:effectLst>
                  <a:outerShdw blurRad="38100" dist="38100" dir="2700000" algn="tl">
                    <a:srgbClr val="000000"/>
                  </a:outerShdw>
                </a:effectLst>
              </a:rPr>
              <a:t> or they </a:t>
            </a:r>
            <a:r>
              <a:rPr lang="en-US" sz="2800" b="1" i="1" dirty="0">
                <a:effectLst>
                  <a:outerShdw blurRad="38100" dist="38100" dir="2700000" algn="tl">
                    <a:srgbClr val="000000"/>
                  </a:outerShdw>
                </a:effectLst>
              </a:rPr>
              <a:t>disobeyed</a:t>
            </a:r>
            <a:r>
              <a:rPr lang="en-US" sz="2800" dirty="0">
                <a:effectLst>
                  <a:outerShdw blurRad="38100" dist="38100" dir="2700000" algn="tl">
                    <a:srgbClr val="000000"/>
                  </a:outerShdw>
                </a:effectLst>
              </a:rPr>
              <a:t> their </a:t>
            </a:r>
            <a:r>
              <a:rPr lang="en-US" sz="2800" b="1" i="1" dirty="0">
                <a:effectLst>
                  <a:outerShdw blurRad="38100" dist="38100" dir="2700000" algn="tl">
                    <a:srgbClr val="000000"/>
                  </a:outerShdw>
                </a:effectLst>
              </a:rPr>
              <a:t>King</a:t>
            </a:r>
            <a:r>
              <a:rPr lang="en-US" sz="2800" dirty="0">
                <a:effectLst>
                  <a:outerShdw blurRad="38100" dist="38100" dir="2700000" algn="tl">
                    <a:srgbClr val="000000"/>
                  </a:outerShdw>
                </a:effectLst>
              </a:rPr>
              <a:t>. </a:t>
            </a:r>
          </a:p>
          <a:p>
            <a:r>
              <a:rPr lang="en-US" sz="2800" dirty="0">
                <a:effectLst>
                  <a:outerShdw blurRad="38100" dist="38100" dir="2700000" algn="tl">
                    <a:srgbClr val="000000"/>
                  </a:outerShdw>
                </a:effectLst>
              </a:rPr>
              <a:t>Instead he says, they “</a:t>
            </a:r>
            <a:r>
              <a:rPr lang="en-US" sz="28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grieved</a:t>
            </a:r>
            <a:r>
              <a:rPr lang="en-US" sz="28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[God’s] Holy Spirit</a:t>
            </a:r>
            <a:r>
              <a:rPr lang="en-US" sz="2800" dirty="0">
                <a:effectLst>
                  <a:outerShdw blurRad="38100" dist="38100" dir="2700000" algn="tl">
                    <a:srgbClr val="000000"/>
                  </a:outerShdw>
                </a:effectLst>
              </a:rPr>
              <a:t>” (63:10). </a:t>
            </a:r>
          </a:p>
          <a:p>
            <a:r>
              <a:rPr lang="en-US" sz="2800" dirty="0">
                <a:effectLst>
                  <a:outerShdw blurRad="38100" dist="38100" dir="2700000" algn="tl">
                    <a:srgbClr val="000000"/>
                  </a:outerShdw>
                </a:effectLst>
              </a:rPr>
              <a:t>That is the language of </a:t>
            </a:r>
            <a:r>
              <a:rPr lang="en-US" sz="2800" b="1" i="1" dirty="0">
                <a:effectLst>
                  <a:outerShdw blurRad="38100" dist="38100" dir="2700000" algn="tl">
                    <a:srgbClr val="000000"/>
                  </a:outerShdw>
                </a:effectLst>
              </a:rPr>
              <a:t>personal relationship</a:t>
            </a:r>
            <a:r>
              <a:rPr lang="en-US" sz="2800" dirty="0">
                <a:effectLst>
                  <a:outerShdw blurRad="38100" dist="38100" dir="2700000" algn="tl">
                    <a:srgbClr val="000000"/>
                  </a:outerShdw>
                </a:effectLst>
              </a:rPr>
              <a:t>, for the “</a:t>
            </a:r>
            <a:r>
              <a:rPr lang="en-US" sz="28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Holy Spirit</a:t>
            </a:r>
            <a:r>
              <a:rPr lang="en-US" sz="2800" dirty="0">
                <a:effectLst>
                  <a:outerShdw blurRad="38100" dist="38100" dir="2700000" algn="tl">
                    <a:srgbClr val="000000"/>
                  </a:outerShdw>
                </a:effectLst>
              </a:rPr>
              <a:t>” is God’s personal presence among his people. </a:t>
            </a:r>
          </a:p>
          <a:p>
            <a:r>
              <a:rPr lang="en-US" sz="2800" dirty="0">
                <a:effectLst>
                  <a:outerShdw blurRad="38100" dist="38100" dir="2700000" algn="tl">
                    <a:srgbClr val="000000"/>
                  </a:outerShdw>
                </a:effectLst>
              </a:rPr>
              <a:t>He goes on to say that the “</a:t>
            </a:r>
            <a:r>
              <a:rPr lang="en-US" sz="28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Spirit of the LORD</a:t>
            </a:r>
            <a:r>
              <a:rPr lang="en-US" sz="2800" dirty="0">
                <a:effectLst>
                  <a:outerShdw blurRad="38100" dist="38100" dir="2700000" algn="tl">
                    <a:srgbClr val="000000"/>
                  </a:outerShdw>
                </a:effectLst>
              </a:rPr>
              <a:t>” gave “</a:t>
            </a:r>
            <a:r>
              <a:rPr lang="en-US" sz="28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rest</a:t>
            </a:r>
            <a:r>
              <a:rPr lang="en-US" sz="2800" dirty="0">
                <a:effectLst>
                  <a:outerShdw blurRad="38100" dist="38100" dir="2700000" algn="tl">
                    <a:srgbClr val="000000"/>
                  </a:outerShdw>
                </a:effectLst>
              </a:rPr>
              <a:t>” to the people (63:14). </a:t>
            </a:r>
          </a:p>
          <a:p>
            <a:r>
              <a:rPr lang="en-US" sz="2800" dirty="0">
                <a:effectLst>
                  <a:outerShdw blurRad="38100" dist="38100" dir="2700000" algn="tl">
                    <a:srgbClr val="000000"/>
                  </a:outerShdw>
                </a:effectLst>
              </a:rPr>
              <a:t>Clearly the “</a:t>
            </a:r>
            <a:r>
              <a:rPr lang="en-US" sz="28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Spirit</a:t>
            </a:r>
            <a:r>
              <a:rPr lang="en-US" sz="2800" dirty="0">
                <a:effectLst>
                  <a:outerShdw blurRad="38100" dist="38100" dir="2700000" algn="tl">
                    <a:srgbClr val="000000"/>
                  </a:outerShdw>
                </a:effectLst>
              </a:rPr>
              <a:t>” here is a way of speaking about God’s personal involvement with his people. </a:t>
            </a:r>
          </a:p>
          <a:p>
            <a:r>
              <a:rPr lang="en-US" sz="2800" dirty="0">
                <a:effectLst>
                  <a:outerShdw blurRad="38100" dist="38100" dir="2700000" algn="tl">
                    <a:srgbClr val="000000"/>
                  </a:outerShdw>
                </a:effectLst>
              </a:rPr>
              <a:t>This idea is </a:t>
            </a:r>
            <a:r>
              <a:rPr lang="en-US" sz="2800" b="1" i="1" dirty="0">
                <a:effectLst>
                  <a:outerShdw blurRad="38100" dist="38100" dir="2700000" algn="tl">
                    <a:srgbClr val="000000"/>
                  </a:outerShdw>
                </a:effectLst>
              </a:rPr>
              <a:t>reinforced</a:t>
            </a:r>
            <a:r>
              <a:rPr lang="en-US" sz="2800" dirty="0">
                <a:effectLst>
                  <a:outerShdw blurRad="38100" dist="38100" dir="2700000" algn="tl">
                    <a:srgbClr val="000000"/>
                  </a:outerShdw>
                </a:effectLst>
              </a:rPr>
              <a:t> when it talks about how the LORD “</a:t>
            </a:r>
            <a:r>
              <a:rPr lang="en-US" sz="28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lifted them up and carried them</a:t>
            </a:r>
            <a:r>
              <a:rPr lang="en-US" sz="2800" dirty="0">
                <a:effectLst>
                  <a:outerShdw blurRad="38100" dist="38100" dir="2700000" algn="tl">
                    <a:srgbClr val="000000"/>
                  </a:outerShdw>
                </a:effectLst>
              </a:rPr>
              <a:t>” (Isaiah 63:9). </a:t>
            </a:r>
          </a:p>
        </p:txBody>
      </p:sp>
      <p:sp>
        <p:nvSpPr>
          <p:cNvPr id="5" name="TextBox 4">
            <a:extLst>
              <a:ext uri="{FF2B5EF4-FFF2-40B4-BE49-F238E27FC236}">
                <a16:creationId xmlns:a16="http://schemas.microsoft.com/office/drawing/2014/main" id="{846884FA-EB09-A4A2-4272-5E11BBDDEDF8}"/>
              </a:ext>
            </a:extLst>
          </p:cNvPr>
          <p:cNvSpPr txBox="1"/>
          <p:nvPr/>
        </p:nvSpPr>
        <p:spPr>
          <a:xfrm>
            <a:off x="0" y="651944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Oswalt, John . </a:t>
            </a:r>
            <a:r>
              <a:rPr lang="en-US" sz="1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Isaiah</a:t>
            </a:r>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 NIV Application Commentary) </a:t>
            </a:r>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(pp. 665-666)</a:t>
            </a:r>
            <a:endParaRPr kumimoji="0" lang="en-US" sz="1800" b="0" i="0" u="none" strike="noStrike" kern="1200" cap="none" spc="0" normalizeH="0" baseline="0" noProof="0" dirty="0">
              <a:ln>
                <a:noFill/>
              </a:ln>
              <a:solidFill>
                <a:schemeClr val="bg1"/>
              </a:solidFill>
              <a:effectLst>
                <a:outerShdw blurRad="38100" dist="38100" dir="2700000" algn="tl">
                  <a:srgbClr val="000000"/>
                </a:outerShdw>
              </a:effectLst>
              <a:uLnTx/>
              <a:uFillTx/>
              <a:latin typeface="Calibri" panose="020F0502020204030204"/>
              <a:ea typeface="+mn-ea"/>
              <a:cs typeface="+mn-cs"/>
            </a:endParaRPr>
          </a:p>
        </p:txBody>
      </p:sp>
    </p:spTree>
    <p:extLst>
      <p:ext uri="{BB962C8B-B14F-4D97-AF65-F5344CB8AC3E}">
        <p14:creationId xmlns:p14="http://schemas.microsoft.com/office/powerpoint/2010/main" val="415242158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1028126"/>
          </a:xfrm>
        </p:spPr>
        <p:txBody>
          <a:bodyPr>
            <a:noAutofit/>
          </a:bodyPr>
          <a:lstStyle/>
          <a:p>
            <a:r>
              <a:rPr lang="en-US" sz="3600" dirty="0">
                <a:effectLst>
                  <a:outerShdw blurRad="38100" dist="38100" dir="2700000" algn="tl">
                    <a:srgbClr val="000000"/>
                  </a:outerShdw>
                </a:effectLst>
              </a:rPr>
              <a:t>Israel’s Rebellion in the Face of Grace (63:10-14)</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45493" y="1028130"/>
            <a:ext cx="9047601" cy="5491315"/>
          </a:xfrm>
        </p:spPr>
        <p:txBody>
          <a:bodyPr>
            <a:normAutofit fontScale="92500" lnSpcReduction="10000"/>
          </a:bodyPr>
          <a:lstStyle/>
          <a:p>
            <a:r>
              <a:rPr lang="en-US" sz="4000" dirty="0">
                <a:effectLst>
                  <a:outerShdw blurRad="38100" dist="38100" dir="2700000" algn="tl">
                    <a:srgbClr val="000000"/>
                  </a:outerShdw>
                </a:effectLst>
              </a:rPr>
              <a:t>All this makes their </a:t>
            </a:r>
            <a:r>
              <a:rPr lang="en-US" sz="4000" b="1" i="1" dirty="0">
                <a:effectLst>
                  <a:outerShdw blurRad="38100" dist="38100" dir="2700000" algn="tl">
                    <a:srgbClr val="000000"/>
                  </a:outerShdw>
                </a:effectLst>
              </a:rPr>
              <a:t>rebellion</a:t>
            </a:r>
            <a:r>
              <a:rPr lang="en-US" sz="4000" dirty="0">
                <a:effectLst>
                  <a:outerShdw blurRad="38100" dist="38100" dir="2700000" algn="tl">
                    <a:srgbClr val="000000"/>
                  </a:outerShdw>
                </a:effectLst>
              </a:rPr>
              <a:t> against God all the more </a:t>
            </a:r>
            <a:r>
              <a:rPr lang="en-US" sz="4000" b="1" i="1" dirty="0">
                <a:effectLst>
                  <a:outerShdw blurRad="38100" dist="38100" dir="2700000" algn="tl">
                    <a:srgbClr val="000000"/>
                  </a:outerShdw>
                </a:effectLst>
              </a:rPr>
              <a:t>unthinkable</a:t>
            </a:r>
            <a:r>
              <a:rPr lang="en-US" sz="4000" dirty="0">
                <a:effectLst>
                  <a:outerShdw blurRad="38100" dist="38100" dir="2700000" algn="tl">
                    <a:srgbClr val="000000"/>
                  </a:outerShdw>
                </a:effectLst>
              </a:rPr>
              <a:t>. </a:t>
            </a:r>
          </a:p>
          <a:p>
            <a:r>
              <a:rPr lang="en-US" sz="4000" dirty="0">
                <a:effectLst>
                  <a:outerShdw blurRad="38100" dist="38100" dir="2700000" algn="tl">
                    <a:srgbClr val="000000"/>
                  </a:outerShdw>
                </a:effectLst>
              </a:rPr>
              <a:t>It’s not just a </a:t>
            </a:r>
            <a:r>
              <a:rPr lang="en-US" sz="4000" b="1" i="1" dirty="0">
                <a:effectLst>
                  <a:outerShdw blurRad="38100" dist="38100" dir="2700000" algn="tl">
                    <a:srgbClr val="000000"/>
                  </a:outerShdw>
                </a:effectLst>
              </a:rPr>
              <a:t>king</a:t>
            </a:r>
            <a:r>
              <a:rPr lang="en-US" sz="4000" dirty="0">
                <a:effectLst>
                  <a:outerShdw blurRad="38100" dist="38100" dir="2700000" algn="tl">
                    <a:srgbClr val="000000"/>
                  </a:outerShdw>
                </a:effectLst>
              </a:rPr>
              <a:t> or a </a:t>
            </a:r>
            <a:r>
              <a:rPr lang="en-US" sz="4000" b="1" i="1" dirty="0">
                <a:effectLst>
                  <a:outerShdw blurRad="38100" dist="38100" dir="2700000" algn="tl">
                    <a:srgbClr val="000000"/>
                  </a:outerShdw>
                </a:effectLst>
              </a:rPr>
              <a:t>judge</a:t>
            </a:r>
            <a:r>
              <a:rPr lang="en-US" sz="4000" dirty="0">
                <a:effectLst>
                  <a:outerShdw blurRad="38100" dist="38100" dir="2700000" algn="tl">
                    <a:srgbClr val="000000"/>
                  </a:outerShdw>
                </a:effectLst>
              </a:rPr>
              <a:t> who has been disobeyed. </a:t>
            </a:r>
          </a:p>
          <a:p>
            <a:r>
              <a:rPr lang="en-US" sz="4000" dirty="0">
                <a:effectLst>
                  <a:outerShdw blurRad="38100" dist="38100" dir="2700000" algn="tl">
                    <a:srgbClr val="000000"/>
                  </a:outerShdw>
                </a:effectLst>
              </a:rPr>
              <a:t>Rather, it is a </a:t>
            </a:r>
            <a:r>
              <a:rPr lang="en-US" sz="4000" b="1" i="1" dirty="0">
                <a:effectLst>
                  <a:outerShdw blurRad="38100" dist="38100" dir="2700000" algn="tl">
                    <a:srgbClr val="000000"/>
                  </a:outerShdw>
                </a:effectLst>
              </a:rPr>
              <a:t>Father’s</a:t>
            </a:r>
            <a:r>
              <a:rPr lang="en-US" sz="4000" dirty="0">
                <a:effectLst>
                  <a:outerShdw blurRad="38100" dist="38100" dir="2700000" algn="tl">
                    <a:srgbClr val="000000"/>
                  </a:outerShdw>
                </a:effectLst>
              </a:rPr>
              <a:t> love, care, and concern that has been treated as worthless. </a:t>
            </a:r>
          </a:p>
          <a:p>
            <a:r>
              <a:rPr lang="en-US" sz="4000" dirty="0">
                <a:effectLst>
                  <a:outerShdw blurRad="38100" dist="38100" dir="2700000" algn="tl">
                    <a:srgbClr val="000000"/>
                  </a:outerShdw>
                </a:effectLst>
              </a:rPr>
              <a:t>As a result their Lover became their “</a:t>
            </a:r>
            <a:r>
              <a:rPr lang="en-US" sz="40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enemy</a:t>
            </a:r>
            <a:r>
              <a:rPr lang="en-US" sz="4000" dirty="0">
                <a:effectLst>
                  <a:outerShdw blurRad="38100" dist="38100" dir="2700000" algn="tl">
                    <a:srgbClr val="000000"/>
                  </a:outerShdw>
                </a:effectLst>
              </a:rPr>
              <a:t>” (63:10). </a:t>
            </a:r>
          </a:p>
          <a:p>
            <a:r>
              <a:rPr lang="en-US" sz="4000" dirty="0">
                <a:effectLst>
                  <a:outerShdw blurRad="38100" dist="38100" dir="2700000" algn="tl">
                    <a:srgbClr val="000000"/>
                  </a:outerShdw>
                </a:effectLst>
              </a:rPr>
              <a:t>Love and personal relationship do not invalidate the law of cause and effect. </a:t>
            </a:r>
          </a:p>
        </p:txBody>
      </p:sp>
      <p:sp>
        <p:nvSpPr>
          <p:cNvPr id="5" name="TextBox 4">
            <a:extLst>
              <a:ext uri="{FF2B5EF4-FFF2-40B4-BE49-F238E27FC236}">
                <a16:creationId xmlns:a16="http://schemas.microsoft.com/office/drawing/2014/main" id="{846884FA-EB09-A4A2-4272-5E11BBDDEDF8}"/>
              </a:ext>
            </a:extLst>
          </p:cNvPr>
          <p:cNvSpPr txBox="1"/>
          <p:nvPr/>
        </p:nvSpPr>
        <p:spPr>
          <a:xfrm>
            <a:off x="0" y="651944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Oswalt, John . </a:t>
            </a:r>
            <a:r>
              <a:rPr lang="en-US" sz="1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Isaiah</a:t>
            </a:r>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 NIV Application Commentary) </a:t>
            </a:r>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(pp. 665-666)</a:t>
            </a:r>
            <a:endParaRPr kumimoji="0" lang="en-US" sz="1800" b="0" i="0" u="none" strike="noStrike" kern="1200" cap="none" spc="0" normalizeH="0" baseline="0" noProof="0" dirty="0">
              <a:ln>
                <a:noFill/>
              </a:ln>
              <a:solidFill>
                <a:schemeClr val="bg1"/>
              </a:solidFill>
              <a:effectLst>
                <a:outerShdw blurRad="38100" dist="38100" dir="2700000" algn="tl">
                  <a:srgbClr val="000000"/>
                </a:outerShdw>
              </a:effectLst>
              <a:uLnTx/>
              <a:uFillTx/>
              <a:latin typeface="Calibri" panose="020F0502020204030204"/>
              <a:ea typeface="+mn-ea"/>
              <a:cs typeface="+mn-cs"/>
            </a:endParaRPr>
          </a:p>
        </p:txBody>
      </p:sp>
    </p:spTree>
    <p:extLst>
      <p:ext uri="{BB962C8B-B14F-4D97-AF65-F5344CB8AC3E}">
        <p14:creationId xmlns:p14="http://schemas.microsoft.com/office/powerpoint/2010/main" val="22695072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1091817"/>
          </a:xfrm>
        </p:spPr>
        <p:txBody>
          <a:bodyPr>
            <a:noAutofit/>
          </a:bodyPr>
          <a:lstStyle/>
          <a:p>
            <a:r>
              <a:rPr lang="en-US" sz="3600" dirty="0">
                <a:effectLst>
                  <a:outerShdw blurRad="38100" dist="38100" dir="2700000" algn="tl">
                    <a:srgbClr val="000000"/>
                  </a:outerShdw>
                </a:effectLst>
              </a:rPr>
              <a:t>Israel’s Rebellion in the Face of Grace (63:10-14)</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45493" y="1228299"/>
            <a:ext cx="9047601" cy="5291147"/>
          </a:xfrm>
        </p:spPr>
        <p:txBody>
          <a:bodyPr>
            <a:normAutofit fontScale="92500" lnSpcReduction="20000"/>
          </a:bodyPr>
          <a:lstStyle/>
          <a:p>
            <a:r>
              <a:rPr lang="en-US" sz="4000" dirty="0">
                <a:effectLst>
                  <a:outerShdw blurRad="38100" dist="38100" dir="2700000" algn="tl">
                    <a:srgbClr val="000000"/>
                  </a:outerShdw>
                </a:effectLst>
              </a:rPr>
              <a:t>But if the Exodus events illustrate both the undeserved grace of God and the shocking rebellion of the people, they also illustrate the </a:t>
            </a:r>
            <a:r>
              <a:rPr lang="en-US" sz="4000" b="1" i="1" dirty="0">
                <a:effectLst>
                  <a:outerShdw blurRad="38100" dist="38100" dir="2700000" algn="tl">
                    <a:srgbClr val="000000"/>
                  </a:outerShdw>
                </a:effectLst>
              </a:rPr>
              <a:t>longsuffering</a:t>
            </a:r>
            <a:r>
              <a:rPr lang="en-US" sz="4000" dirty="0">
                <a:effectLst>
                  <a:outerShdw blurRad="38100" dist="38100" dir="2700000" algn="tl">
                    <a:srgbClr val="000000"/>
                  </a:outerShdw>
                </a:effectLst>
              </a:rPr>
              <a:t> nature of God towards his people. </a:t>
            </a:r>
          </a:p>
          <a:p>
            <a:r>
              <a:rPr lang="en-US" sz="4000" dirty="0">
                <a:effectLst>
                  <a:outerShdw blurRad="38100" dist="38100" dir="2700000" algn="tl">
                    <a:srgbClr val="000000"/>
                  </a:outerShdw>
                </a:effectLst>
              </a:rPr>
              <a:t>For in spite of the rebellion of the first generation in the desert, God did not abandon his people. </a:t>
            </a:r>
          </a:p>
          <a:p>
            <a:r>
              <a:rPr lang="en-US" sz="4000" dirty="0">
                <a:effectLst>
                  <a:outerShdw blurRad="38100" dist="38100" dir="2700000" algn="tl">
                    <a:srgbClr val="000000"/>
                  </a:outerShdw>
                </a:effectLst>
              </a:rPr>
              <a:t>Although he would have been justified in wiping them off the face of the earth in response to their repeated breaking of the covenant, he did not do so. </a:t>
            </a:r>
          </a:p>
        </p:txBody>
      </p:sp>
      <p:sp>
        <p:nvSpPr>
          <p:cNvPr id="5" name="TextBox 4">
            <a:extLst>
              <a:ext uri="{FF2B5EF4-FFF2-40B4-BE49-F238E27FC236}">
                <a16:creationId xmlns:a16="http://schemas.microsoft.com/office/drawing/2014/main" id="{846884FA-EB09-A4A2-4272-5E11BBDDEDF8}"/>
              </a:ext>
            </a:extLst>
          </p:cNvPr>
          <p:cNvSpPr txBox="1"/>
          <p:nvPr/>
        </p:nvSpPr>
        <p:spPr>
          <a:xfrm>
            <a:off x="0" y="651944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Oswalt, John . </a:t>
            </a:r>
            <a:r>
              <a:rPr lang="en-US" sz="1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Isaiah</a:t>
            </a:r>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 NIV Application Commentary) </a:t>
            </a:r>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(pp. 665-666)</a:t>
            </a:r>
            <a:endParaRPr kumimoji="0" lang="en-US" sz="1800" b="0" i="0" u="none" strike="noStrike" kern="1200" cap="none" spc="0" normalizeH="0" baseline="0" noProof="0" dirty="0">
              <a:ln>
                <a:noFill/>
              </a:ln>
              <a:solidFill>
                <a:schemeClr val="bg1"/>
              </a:solidFill>
              <a:effectLst>
                <a:outerShdw blurRad="38100" dist="38100" dir="2700000" algn="tl">
                  <a:srgbClr val="000000"/>
                </a:outerShdw>
              </a:effectLst>
              <a:uLnTx/>
              <a:uFillTx/>
              <a:latin typeface="Calibri" panose="020F0502020204030204"/>
              <a:ea typeface="+mn-ea"/>
              <a:cs typeface="+mn-cs"/>
            </a:endParaRPr>
          </a:p>
        </p:txBody>
      </p:sp>
    </p:spTree>
    <p:extLst>
      <p:ext uri="{BB962C8B-B14F-4D97-AF65-F5344CB8AC3E}">
        <p14:creationId xmlns:p14="http://schemas.microsoft.com/office/powerpoint/2010/main" val="386379074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313718</TotalTime>
  <Words>3725</Words>
  <Application>Microsoft Office PowerPoint</Application>
  <PresentationFormat>On-screen Show (4:3)</PresentationFormat>
  <Paragraphs>193</Paragraphs>
  <Slides>29</Slides>
  <Notes>19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29</vt:i4>
      </vt:variant>
    </vt:vector>
  </HeadingPairs>
  <TitlesOfParts>
    <vt:vector size="36" baseType="lpstr">
      <vt:lpstr>Arial</vt:lpstr>
      <vt:lpstr>Calibri</vt:lpstr>
      <vt:lpstr>Calibri Light</vt:lpstr>
      <vt:lpstr>Cambria</vt:lpstr>
      <vt:lpstr>Century Gothic</vt:lpstr>
      <vt:lpstr>Office Theme</vt:lpstr>
      <vt:lpstr>2_Office Theme</vt:lpstr>
      <vt:lpstr>Highlights     From the  Book of  Isaiah</vt:lpstr>
      <vt:lpstr>Isaiah’s Intercessory Prayer for the Nation of Israel (63:7-64:12)</vt:lpstr>
      <vt:lpstr>Isaiah’s Intercessory Prayer for the Nation of Israel (63:7-64:12)</vt:lpstr>
      <vt:lpstr>The LORD’s Past Gracious Acts Towards Israel (63:7-9)</vt:lpstr>
      <vt:lpstr>The LORD’s Past Gracious Acts Towards Israel (63:7-9)</vt:lpstr>
      <vt:lpstr>Israel’s Rebellion in the Face of Grace (63:10-14)</vt:lpstr>
      <vt:lpstr>Israel’s Rebellion in the Face of Grace (63:10-14)</vt:lpstr>
      <vt:lpstr>Israel’s Rebellion in the Face of Grace (63:10-14)</vt:lpstr>
      <vt:lpstr>Israel’s Rebellion in the Face of Grace (63:10-14)</vt:lpstr>
      <vt:lpstr>Israel’s Rebellion in the Face of Grace (63:10-14)</vt:lpstr>
      <vt:lpstr>Israel’s Present Distress (63:15-19)</vt:lpstr>
      <vt:lpstr>Israel’s Present Distress (63:15-19)</vt:lpstr>
      <vt:lpstr>Israel’s Present Distress (63:15-19)</vt:lpstr>
      <vt:lpstr>Israel’s Present Distress (63:15-19)</vt:lpstr>
      <vt:lpstr>Israel’s Present Distress (63:15-19)</vt:lpstr>
      <vt:lpstr>Israel’s Present Distress (63:15-19)</vt:lpstr>
      <vt:lpstr>Israel’s Present Distress (63:15-19)</vt:lpstr>
      <vt:lpstr>An Appeal for the LORD’s Help (64:1-5a)</vt:lpstr>
      <vt:lpstr>An Appeal for the LORD’s Help (64:1-5a)</vt:lpstr>
      <vt:lpstr>An Appeal for the LORD’s Help (64:1-5a)</vt:lpstr>
      <vt:lpstr>An Appeal for the LORD’s Help (64:1-5a)</vt:lpstr>
      <vt:lpstr>An Appeal for the LORD’s Help (64:1-5a)</vt:lpstr>
      <vt:lpstr>An Appeal for the LORD’s Help (64:1-5a)</vt:lpstr>
      <vt:lpstr>The Apostle Paul’s Citation of  Isaiah 64:4 in 1 Cor 2:9 </vt:lpstr>
      <vt:lpstr>PowerPoint Presentation</vt:lpstr>
      <vt:lpstr>Paul’s Citation of Isaiah 64:4 in 1 Cor 2:9</vt:lpstr>
      <vt:lpstr>Next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the  Book of  Isaiah</dc:title>
  <dc:creator>Robert Connolly</dc:creator>
  <cp:lastModifiedBy>Robert Connolly</cp:lastModifiedBy>
  <cp:revision>3838</cp:revision>
  <cp:lastPrinted>2024-06-23T14:00:03Z</cp:lastPrinted>
  <dcterms:created xsi:type="dcterms:W3CDTF">2022-12-04T03:23:23Z</dcterms:created>
  <dcterms:modified xsi:type="dcterms:W3CDTF">2024-06-23T14:02:46Z</dcterms:modified>
</cp:coreProperties>
</file>