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0"/>
  </p:notesMasterIdLst>
  <p:sldIdLst>
    <p:sldId id="258" r:id="rId2"/>
    <p:sldId id="438" r:id="rId3"/>
    <p:sldId id="437" r:id="rId4"/>
    <p:sldId id="350" r:id="rId5"/>
    <p:sldId id="421" r:id="rId6"/>
    <p:sldId id="422" r:id="rId7"/>
    <p:sldId id="423" r:id="rId8"/>
    <p:sldId id="434" r:id="rId9"/>
    <p:sldId id="424" r:id="rId10"/>
    <p:sldId id="425" r:id="rId11"/>
    <p:sldId id="431" r:id="rId12"/>
    <p:sldId id="428" r:id="rId13"/>
    <p:sldId id="435" r:id="rId14"/>
    <p:sldId id="427" r:id="rId15"/>
    <p:sldId id="429" r:id="rId16"/>
    <p:sldId id="436" r:id="rId17"/>
    <p:sldId id="432" r:id="rId18"/>
    <p:sldId id="43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62" y="-78"/>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83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BEE3FA-69F3-4228-8B1C-751B7C95028F}" type="datetimeFigureOut">
              <a:rPr lang="en-US" smtClean="0"/>
              <a:pPr/>
              <a:t>5/3/2015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E50334-F2C2-4770-B480-2913F8F0EA4D}" type="slidenum">
              <a:rPr lang="en-US" smtClean="0"/>
              <a:pPr/>
              <a:t>‹#›</a:t>
            </a:fld>
            <a:endParaRPr lang="en-US" dirty="0"/>
          </a:p>
        </p:txBody>
      </p:sp>
    </p:spTree>
    <p:extLst>
      <p:ext uri="{BB962C8B-B14F-4D97-AF65-F5344CB8AC3E}">
        <p14:creationId xmlns:p14="http://schemas.microsoft.com/office/powerpoint/2010/main" val="2020905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499376C-85DB-407B-B965-FC6367A132FF}" type="datetimeFigureOut">
              <a:rPr lang="en-US" smtClean="0"/>
              <a:pPr/>
              <a:t>5/3/2015</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20C93279-0D0F-410B-A93E-63AE6B03E72C}"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5/3/2015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5/3/2015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5/3/2015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499376C-85DB-407B-B965-FC6367A132FF}" type="datetimeFigureOut">
              <a:rPr lang="en-US" smtClean="0"/>
              <a:pPr/>
              <a:t>5/3/2015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20C93279-0D0F-410B-A93E-63AE6B03E72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5/3/2015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499376C-85DB-407B-B965-FC6367A132FF}" type="datetimeFigureOut">
              <a:rPr lang="en-US" smtClean="0"/>
              <a:pPr/>
              <a:t>5/3/2015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99376C-85DB-407B-B965-FC6367A132FF}" type="datetimeFigureOut">
              <a:rPr lang="en-US" smtClean="0"/>
              <a:pPr/>
              <a:t>5/3/2015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9376C-85DB-407B-B965-FC6367A132FF}" type="datetimeFigureOut">
              <a:rPr lang="en-US" smtClean="0"/>
              <a:pPr/>
              <a:t>5/3/2015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5/3/2015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499376C-85DB-407B-B965-FC6367A132FF}" type="datetimeFigureOut">
              <a:rPr lang="en-US" smtClean="0"/>
              <a:pPr/>
              <a:t>5/3/2015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499376C-85DB-407B-B965-FC6367A132FF}" type="datetimeFigureOut">
              <a:rPr lang="en-US" smtClean="0"/>
              <a:pPr/>
              <a:t>5/3/2015</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0C93279-0D0F-410B-A93E-63AE6B03E72C}"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32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8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4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4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4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Book of Proverbs</a:t>
            </a:r>
            <a:endParaRPr lang="en-US" dirty="0"/>
          </a:p>
        </p:txBody>
      </p:sp>
      <p:sp>
        <p:nvSpPr>
          <p:cNvPr id="5" name="Subtitle 4"/>
          <p:cNvSpPr>
            <a:spLocks noGrp="1"/>
          </p:cNvSpPr>
          <p:nvPr>
            <p:ph type="subTitle" idx="1"/>
          </p:nvPr>
        </p:nvSpPr>
        <p:spPr>
          <a:xfrm>
            <a:off x="1371600" y="3331698"/>
            <a:ext cx="6400800" cy="2078502"/>
          </a:xfrm>
        </p:spPr>
        <p:txBody>
          <a:bodyPr>
            <a:normAutofit/>
          </a:bodyPr>
          <a:lstStyle/>
          <a:p>
            <a:r>
              <a:rPr lang="en-US" sz="4000" b="1" dirty="0" smtClean="0">
                <a:effectLst>
                  <a:outerShdw blurRad="38100" dist="38100" dir="2700000" algn="tl">
                    <a:srgbClr val="000000">
                      <a:alpha val="43137"/>
                    </a:srgbClr>
                  </a:outerShdw>
                </a:effectLst>
              </a:rPr>
              <a:t>Dollars and Sense</a:t>
            </a:r>
          </a:p>
          <a:p>
            <a:r>
              <a:rPr lang="en-US" sz="4000" b="1" dirty="0" smtClean="0">
                <a:solidFill>
                  <a:srgbClr val="FFFF00"/>
                </a:solidFill>
                <a:effectLst>
                  <a:outerShdw blurRad="38100" dist="38100" dir="2700000" algn="tl">
                    <a:srgbClr val="000000">
                      <a:alpha val="43137"/>
                    </a:srgbClr>
                  </a:outerShdw>
                </a:effectLst>
              </a:rPr>
              <a:t>Various Proverbs</a:t>
            </a:r>
            <a:endParaRPr lang="en-US" sz="4000" b="1" dirty="0">
              <a:solidFill>
                <a:srgbClr val="FFFF00"/>
              </a:solidFill>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400" dirty="0" smtClean="0">
                <a:effectLst>
                  <a:outerShdw blurRad="38100" dist="38100" dir="2700000" algn="tl">
                    <a:srgbClr val="000000">
                      <a:alpha val="43137"/>
                    </a:srgbClr>
                  </a:outerShdw>
                </a:effectLst>
              </a:rPr>
              <a:t>The Dangers of Money and Wealth</a:t>
            </a:r>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Though wealth is generally viewed as a blessing in Proverbs, there are many </a:t>
            </a:r>
            <a:r>
              <a:rPr lang="en-US" u="sng" dirty="0" smtClean="0">
                <a:effectLst>
                  <a:outerShdw blurRad="38100" dist="38100" dir="2700000" algn="tl">
                    <a:srgbClr val="000000">
                      <a:alpha val="43137"/>
                    </a:srgbClr>
                  </a:outerShdw>
                </a:effectLst>
              </a:rPr>
              <a:t>dangers</a:t>
            </a:r>
            <a:r>
              <a:rPr lang="en-US" dirty="0" smtClean="0">
                <a:effectLst>
                  <a:outerShdw blurRad="38100" dist="38100" dir="2700000" algn="tl">
                    <a:srgbClr val="000000">
                      <a:alpha val="43137"/>
                    </a:srgbClr>
                  </a:outerShdw>
                </a:effectLst>
              </a:rPr>
              <a:t> that come with wealth.</a:t>
            </a:r>
          </a:p>
          <a:p>
            <a:pPr lvl="1"/>
            <a:endParaRPr lang="en-US" b="1" dirty="0" smtClean="0">
              <a:effectLst>
                <a:outerShdw blurRad="38100" dist="38100" dir="2700000" algn="tl">
                  <a:srgbClr val="000000">
                    <a:alpha val="43137"/>
                  </a:srgbClr>
                </a:outerShdw>
              </a:effectLst>
              <a:latin typeface="Cambria" pitchFamily="18" charset="0"/>
            </a:endParaRPr>
          </a:p>
          <a:p>
            <a:pPr lvl="1"/>
            <a:endParaRPr lang="en-US" b="1"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400" dirty="0" smtClean="0">
                <a:effectLst>
                  <a:outerShdw blurRad="38100" dist="38100" dir="2700000" algn="tl">
                    <a:srgbClr val="000000">
                      <a:alpha val="43137"/>
                    </a:srgbClr>
                  </a:outerShdw>
                </a:effectLst>
              </a:rPr>
              <a:t>The Dangers of Money and Wealth</a:t>
            </a:r>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Money has the power to </a:t>
            </a:r>
            <a:r>
              <a:rPr lang="en-US" u="sng" dirty="0" smtClean="0">
                <a:effectLst>
                  <a:outerShdw blurRad="38100" dist="38100" dir="2700000" algn="tl">
                    <a:srgbClr val="000000">
                      <a:alpha val="43137"/>
                    </a:srgbClr>
                  </a:outerShdw>
                </a:effectLst>
              </a:rPr>
              <a:t>corrupt you</a:t>
            </a:r>
            <a:r>
              <a:rPr lang="en-US" dirty="0" smtClean="0">
                <a:effectLst>
                  <a:outerShdw blurRad="38100" dist="38100" dir="2700000" algn="tl">
                    <a:srgbClr val="000000">
                      <a:alpha val="43137"/>
                    </a:srgbClr>
                  </a:outerShdw>
                </a:effectLst>
              </a:rPr>
              <a:t>:</a:t>
            </a:r>
            <a:endParaRPr lang="en-US" dirty="0" smtClean="0">
              <a:effectLst>
                <a:outerShdw blurRad="38100" dist="38100" dir="2700000" algn="tl">
                  <a:srgbClr val="000000">
                    <a:alpha val="43137"/>
                  </a:srgbClr>
                </a:outerShdw>
              </a:effectLst>
            </a:endParaRPr>
          </a:p>
          <a:p>
            <a:pPr lvl="1"/>
            <a:r>
              <a:rPr lang="en-US" b="1" i="1" dirty="0">
                <a:solidFill>
                  <a:srgbClr val="FFFF00"/>
                </a:solidFill>
                <a:effectLst>
                  <a:outerShdw blurRad="38100" dist="38100" dir="2700000" algn="tl">
                    <a:srgbClr val="000000">
                      <a:alpha val="43137"/>
                    </a:srgbClr>
                  </a:outerShdw>
                </a:effectLst>
                <a:latin typeface="Cambria" pitchFamily="18" charset="0"/>
              </a:rPr>
              <a:t>Treasures gained by wickedness do not profit, but righteousness delivers from </a:t>
            </a:r>
            <a:r>
              <a:rPr lang="en-US" b="1" i="1" dirty="0" smtClean="0">
                <a:solidFill>
                  <a:srgbClr val="FFFF00"/>
                </a:solidFill>
                <a:effectLst>
                  <a:outerShdw blurRad="38100" dist="38100" dir="2700000" algn="tl">
                    <a:srgbClr val="000000">
                      <a:alpha val="43137"/>
                    </a:srgbClr>
                  </a:outerShdw>
                </a:effectLst>
                <a:latin typeface="Cambria" pitchFamily="18" charset="0"/>
              </a:rPr>
              <a:t>death. </a:t>
            </a:r>
            <a:r>
              <a:rPr lang="en-US" b="1" dirty="0" smtClean="0">
                <a:effectLst>
                  <a:outerShdw blurRad="38100" dist="38100" dir="2700000" algn="tl">
                    <a:srgbClr val="000000">
                      <a:alpha val="43137"/>
                    </a:srgbClr>
                  </a:outerShdw>
                </a:effectLst>
                <a:latin typeface="Cambria" pitchFamily="18" charset="0"/>
              </a:rPr>
              <a:t>(10:2)</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The LORD abhors dishonest scales, but accurate weights are his delight. </a:t>
            </a:r>
            <a:r>
              <a:rPr lang="en-US" b="1" dirty="0" smtClean="0">
                <a:effectLst>
                  <a:outerShdw blurRad="38100" dist="38100" dir="2700000" algn="tl">
                    <a:srgbClr val="000000">
                      <a:alpha val="43137"/>
                    </a:srgbClr>
                  </a:outerShdw>
                </a:effectLst>
                <a:latin typeface="Cambria" pitchFamily="18" charset="0"/>
              </a:rPr>
              <a:t>(11:1 - NIV)</a:t>
            </a:r>
          </a:p>
          <a:p>
            <a:pPr lvl="1"/>
            <a:r>
              <a:rPr lang="en-US" b="1" i="1" dirty="0">
                <a:solidFill>
                  <a:srgbClr val="FFFF00"/>
                </a:solidFill>
                <a:effectLst>
                  <a:outerShdw blurRad="38100" dist="38100" dir="2700000" algn="tl">
                    <a:srgbClr val="000000">
                      <a:alpha val="43137"/>
                    </a:srgbClr>
                  </a:outerShdw>
                </a:effectLst>
                <a:latin typeface="Cambria" pitchFamily="18" charset="0"/>
              </a:rPr>
              <a:t>Whoever is greedy for unjust gain troubles his own household, but he who hates bribes will </a:t>
            </a:r>
            <a:r>
              <a:rPr lang="en-US" b="1" i="1" dirty="0" smtClean="0">
                <a:solidFill>
                  <a:srgbClr val="FFFF00"/>
                </a:solidFill>
                <a:effectLst>
                  <a:outerShdw blurRad="38100" dist="38100" dir="2700000" algn="tl">
                    <a:srgbClr val="000000">
                      <a:alpha val="43137"/>
                    </a:srgbClr>
                  </a:outerShdw>
                </a:effectLst>
                <a:latin typeface="Cambria" pitchFamily="18" charset="0"/>
              </a:rPr>
              <a:t>live. </a:t>
            </a:r>
            <a:r>
              <a:rPr lang="en-US" b="1" dirty="0" smtClean="0">
                <a:effectLst>
                  <a:outerShdw blurRad="38100" dist="38100" dir="2700000" algn="tl">
                    <a:srgbClr val="000000">
                      <a:alpha val="43137"/>
                    </a:srgbClr>
                  </a:outerShdw>
                </a:effectLst>
                <a:latin typeface="Cambria" pitchFamily="18" charset="0"/>
              </a:rPr>
              <a:t>(15:27)</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“It's no good, it's no good!” says the buyer; then off he goes and boasts about his purchase. </a:t>
            </a:r>
            <a:r>
              <a:rPr lang="en-US" b="1" dirty="0" smtClean="0">
                <a:effectLst>
                  <a:outerShdw blurRad="38100" dist="38100" dir="2700000" algn="tl">
                    <a:srgbClr val="000000">
                      <a:alpha val="43137"/>
                    </a:srgbClr>
                  </a:outerShdw>
                </a:effectLst>
                <a:latin typeface="Cambria" pitchFamily="18" charset="0"/>
              </a:rPr>
              <a:t>(20:14 - NIV)</a:t>
            </a:r>
          </a:p>
          <a:p>
            <a:pPr lvl="1"/>
            <a:endParaRPr lang="en-US" b="1" dirty="0" smtClean="0">
              <a:effectLst>
                <a:outerShdw blurRad="38100" dist="38100" dir="2700000" algn="tl">
                  <a:srgbClr val="000000">
                    <a:alpha val="43137"/>
                  </a:srgbClr>
                </a:outerShdw>
              </a:effectLst>
              <a:latin typeface="Cambria" pitchFamily="18" charset="0"/>
            </a:endParaRPr>
          </a:p>
          <a:p>
            <a:pPr lvl="1"/>
            <a:endParaRPr lang="en-US" b="1"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400" dirty="0" smtClean="0">
                <a:effectLst>
                  <a:outerShdw blurRad="38100" dist="38100" dir="2700000" algn="tl">
                    <a:srgbClr val="000000">
                      <a:alpha val="43137"/>
                    </a:srgbClr>
                  </a:outerShdw>
                </a:effectLst>
              </a:rPr>
              <a:t>The Dangers of Money and Wealth</a:t>
            </a:r>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Money has the power to make you </a:t>
            </a:r>
            <a:r>
              <a:rPr lang="en-US" u="sng" dirty="0" smtClean="0">
                <a:effectLst>
                  <a:outerShdw blurRad="38100" dist="38100" dir="2700000" algn="tl">
                    <a:srgbClr val="000000">
                      <a:alpha val="43137"/>
                    </a:srgbClr>
                  </a:outerShdw>
                </a:effectLst>
              </a:rPr>
              <a:t>think too highly of yourself</a:t>
            </a:r>
            <a:r>
              <a:rPr lang="en-US" dirty="0" smtClean="0">
                <a:effectLst>
                  <a:outerShdw blurRad="38100" dist="38100" dir="2700000" algn="tl">
                    <a:srgbClr val="000000">
                      <a:alpha val="43137"/>
                    </a:srgbClr>
                  </a:outerShdw>
                </a:effectLst>
              </a:rPr>
              <a:t>:</a:t>
            </a:r>
            <a:endParaRPr lang="en-US" dirty="0" smtClean="0">
              <a:effectLst>
                <a:outerShdw blurRad="38100" dist="38100" dir="2700000" algn="tl">
                  <a:srgbClr val="000000">
                    <a:alpha val="43137"/>
                  </a:srgbClr>
                </a:outerShdw>
              </a:effectLst>
            </a:endParaRPr>
          </a:p>
          <a:p>
            <a:pPr lvl="1"/>
            <a:r>
              <a:rPr lang="en-US" b="1" i="1" dirty="0">
                <a:solidFill>
                  <a:srgbClr val="FFFF00"/>
                </a:solidFill>
                <a:effectLst>
                  <a:outerShdw blurRad="38100" dist="38100" dir="2700000" algn="tl">
                    <a:srgbClr val="000000">
                      <a:alpha val="43137"/>
                    </a:srgbClr>
                  </a:outerShdw>
                </a:effectLst>
                <a:latin typeface="Cambria" pitchFamily="18" charset="0"/>
              </a:rPr>
              <a:t>Wealth brings many new friends, but a poor man is deserted by his </a:t>
            </a:r>
            <a:r>
              <a:rPr lang="en-US" b="1" i="1" dirty="0" smtClean="0">
                <a:solidFill>
                  <a:srgbClr val="FFFF00"/>
                </a:solidFill>
                <a:effectLst>
                  <a:outerShdw blurRad="38100" dist="38100" dir="2700000" algn="tl">
                    <a:srgbClr val="000000">
                      <a:alpha val="43137"/>
                    </a:srgbClr>
                  </a:outerShdw>
                </a:effectLst>
                <a:latin typeface="Cambria" pitchFamily="18" charset="0"/>
              </a:rPr>
              <a:t>friend. </a:t>
            </a:r>
            <a:r>
              <a:rPr lang="en-US" b="1" dirty="0" smtClean="0">
                <a:effectLst>
                  <a:outerShdw blurRad="38100" dist="38100" dir="2700000" algn="tl">
                    <a:srgbClr val="000000">
                      <a:alpha val="43137"/>
                    </a:srgbClr>
                  </a:outerShdw>
                </a:effectLst>
                <a:latin typeface="Cambria" pitchFamily="18" charset="0"/>
              </a:rPr>
              <a:t>(19:4)</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A poor man pleads for mercy, but a rich man answers harshly. </a:t>
            </a:r>
            <a:r>
              <a:rPr lang="en-US" b="1" dirty="0" smtClean="0">
                <a:effectLst>
                  <a:outerShdw blurRad="38100" dist="38100" dir="2700000" algn="tl">
                    <a:srgbClr val="000000">
                      <a:alpha val="43137"/>
                    </a:srgbClr>
                  </a:outerShdw>
                </a:effectLst>
                <a:latin typeface="Cambria" pitchFamily="18" charset="0"/>
              </a:rPr>
              <a:t>(18:23 - NIV</a:t>
            </a:r>
            <a:r>
              <a:rPr lang="en-US" b="1" dirty="0" smtClean="0">
                <a:effectLst>
                  <a:outerShdw blurRad="38100" dist="38100" dir="2700000" algn="tl">
                    <a:srgbClr val="000000">
                      <a:alpha val="43137"/>
                    </a:srgbClr>
                  </a:outerShdw>
                </a:effectLst>
                <a:latin typeface="Cambria" pitchFamily="18" charset="0"/>
              </a:rPr>
              <a:t>)</a:t>
            </a:r>
          </a:p>
          <a:p>
            <a:pPr lvl="1"/>
            <a:r>
              <a:rPr lang="en-US" b="1" i="1" dirty="0">
                <a:solidFill>
                  <a:srgbClr val="FFFF00"/>
                </a:solidFill>
                <a:effectLst>
                  <a:outerShdw blurRad="38100" dist="38100" dir="2700000" algn="tl">
                    <a:srgbClr val="000000">
                      <a:alpha val="43137"/>
                    </a:srgbClr>
                  </a:outerShdw>
                </a:effectLst>
                <a:latin typeface="Cambria" pitchFamily="18" charset="0"/>
              </a:rPr>
              <a:t>What do you have that you did not receive? If then you received it, why do you boast as if you did not receive it? </a:t>
            </a:r>
            <a:r>
              <a:rPr lang="en-US" b="1" dirty="0">
                <a:effectLst>
                  <a:outerShdw blurRad="38100" dist="38100" dir="2700000" algn="tl">
                    <a:srgbClr val="000000">
                      <a:alpha val="43137"/>
                    </a:srgbClr>
                  </a:outerShdw>
                </a:effectLst>
                <a:latin typeface="Cambria" pitchFamily="18" charset="0"/>
              </a:rPr>
              <a:t>(</a:t>
            </a:r>
            <a:r>
              <a:rPr lang="en-US" b="1" dirty="0" smtClean="0">
                <a:effectLst>
                  <a:outerShdw blurRad="38100" dist="38100" dir="2700000" algn="tl">
                    <a:srgbClr val="000000">
                      <a:alpha val="43137"/>
                    </a:srgbClr>
                  </a:outerShdw>
                </a:effectLst>
                <a:latin typeface="Cambria" pitchFamily="18" charset="0"/>
              </a:rPr>
              <a:t>1Cor 4:7b)</a:t>
            </a:r>
            <a:endParaRPr lang="en-US" b="1" dirty="0">
              <a:effectLst>
                <a:outerShdw blurRad="38100" dist="38100" dir="2700000" algn="tl">
                  <a:srgbClr val="000000">
                    <a:alpha val="43137"/>
                  </a:srgbClr>
                </a:outerShdw>
              </a:effectLst>
              <a:latin typeface="Cambria" pitchFamily="18" charset="0"/>
            </a:endParaRPr>
          </a:p>
          <a:p>
            <a:pPr lvl="1"/>
            <a:endParaRPr lang="en-US" b="1"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400" dirty="0" smtClean="0">
                <a:effectLst>
                  <a:outerShdw blurRad="38100" dist="38100" dir="2700000" algn="tl">
                    <a:srgbClr val="000000">
                      <a:alpha val="43137"/>
                    </a:srgbClr>
                  </a:outerShdw>
                </a:effectLst>
              </a:rPr>
              <a:t>The Dangers of Money and Wealth</a:t>
            </a:r>
          </a:p>
        </p:txBody>
      </p:sp>
      <p:sp>
        <p:nvSpPr>
          <p:cNvPr id="5" name="Content Placeholder 4"/>
          <p:cNvSpPr>
            <a:spLocks noGrp="1"/>
          </p:cNvSpPr>
          <p:nvPr>
            <p:ph idx="1"/>
          </p:nvPr>
        </p:nvSpPr>
        <p:spPr>
          <a:xfrm>
            <a:off x="457200" y="914400"/>
            <a:ext cx="8229600" cy="5943600"/>
          </a:xfrm>
        </p:spPr>
        <p:txBody>
          <a:bodyPr>
            <a:normAutofit lnSpcReduction="10000"/>
          </a:bodyPr>
          <a:lstStyle/>
          <a:p>
            <a:r>
              <a:rPr lang="en-US" dirty="0" smtClean="0">
                <a:effectLst>
                  <a:outerShdw blurRad="38100" dist="38100" dir="2700000" algn="tl">
                    <a:srgbClr val="000000">
                      <a:alpha val="43137"/>
                    </a:srgbClr>
                  </a:outerShdw>
                </a:effectLst>
              </a:rPr>
              <a:t>Money has the power to </a:t>
            </a:r>
            <a:r>
              <a:rPr lang="en-US" u="sng" dirty="0" smtClean="0">
                <a:effectLst>
                  <a:outerShdw blurRad="38100" dist="38100" dir="2700000" algn="tl">
                    <a:srgbClr val="000000">
                      <a:alpha val="43137"/>
                    </a:srgbClr>
                  </a:outerShdw>
                </a:effectLst>
              </a:rPr>
              <a:t>make you greedy</a:t>
            </a:r>
            <a:r>
              <a:rPr lang="en-US" dirty="0" smtClean="0">
                <a:effectLst>
                  <a:outerShdw blurRad="38100" dist="38100" dir="2700000" algn="tl">
                    <a:srgbClr val="000000">
                      <a:alpha val="43137"/>
                    </a:srgbClr>
                  </a:outerShdw>
                </a:effectLst>
              </a:rPr>
              <a:t> and hold onto that which you should have given to others:</a:t>
            </a:r>
            <a:endParaRPr lang="en-US" dirty="0" smtClean="0">
              <a:effectLst>
                <a:outerShdw blurRad="38100" dist="38100" dir="2700000" algn="tl">
                  <a:srgbClr val="000000">
                    <a:alpha val="43137"/>
                  </a:srgbClr>
                </a:outerShdw>
              </a:effectLst>
            </a:endParaRPr>
          </a:p>
          <a:p>
            <a:pPr lvl="1"/>
            <a:r>
              <a:rPr lang="en-US" b="1" i="1" dirty="0">
                <a:solidFill>
                  <a:srgbClr val="FFFF00"/>
                </a:solidFill>
                <a:effectLst>
                  <a:outerShdw blurRad="38100" dist="38100" dir="2700000" algn="tl">
                    <a:srgbClr val="000000">
                      <a:alpha val="43137"/>
                    </a:srgbClr>
                  </a:outerShdw>
                </a:effectLst>
                <a:latin typeface="Cambria" pitchFamily="18" charset="0"/>
              </a:rPr>
              <a:t>Honor the LORD with your wealth and with the </a:t>
            </a:r>
            <a:r>
              <a:rPr lang="en-US" b="1" i="1" dirty="0" err="1">
                <a:solidFill>
                  <a:srgbClr val="FFFF00"/>
                </a:solidFill>
                <a:effectLst>
                  <a:outerShdw blurRad="38100" dist="38100" dir="2700000" algn="tl">
                    <a:srgbClr val="000000">
                      <a:alpha val="43137"/>
                    </a:srgbClr>
                  </a:outerShdw>
                </a:effectLst>
                <a:latin typeface="Cambria" pitchFamily="18" charset="0"/>
              </a:rPr>
              <a:t>firstfruits</a:t>
            </a:r>
            <a:r>
              <a:rPr lang="en-US" b="1" i="1" dirty="0">
                <a:solidFill>
                  <a:srgbClr val="FFFF00"/>
                </a:solidFill>
                <a:effectLst>
                  <a:outerShdw blurRad="38100" dist="38100" dir="2700000" algn="tl">
                    <a:srgbClr val="000000">
                      <a:alpha val="43137"/>
                    </a:srgbClr>
                  </a:outerShdw>
                </a:effectLst>
                <a:latin typeface="Cambria" pitchFamily="18" charset="0"/>
              </a:rPr>
              <a:t> of all your </a:t>
            </a:r>
            <a:r>
              <a:rPr lang="en-US" b="1" i="1" dirty="0" smtClean="0">
                <a:solidFill>
                  <a:srgbClr val="FFFF00"/>
                </a:solidFill>
                <a:effectLst>
                  <a:outerShdw blurRad="38100" dist="38100" dir="2700000" algn="tl">
                    <a:srgbClr val="000000">
                      <a:alpha val="43137"/>
                    </a:srgbClr>
                  </a:outerShdw>
                </a:effectLst>
                <a:latin typeface="Cambria" pitchFamily="18" charset="0"/>
              </a:rPr>
              <a:t>produce </a:t>
            </a:r>
            <a:r>
              <a:rPr lang="en-US" b="1" dirty="0" smtClean="0">
                <a:effectLst>
                  <a:outerShdw blurRad="38100" dist="38100" dir="2700000" algn="tl">
                    <a:srgbClr val="000000">
                      <a:alpha val="43137"/>
                    </a:srgbClr>
                  </a:outerShdw>
                </a:effectLst>
                <a:latin typeface="Cambria" pitchFamily="18" charset="0"/>
              </a:rPr>
              <a:t>(3:9)</a:t>
            </a:r>
          </a:p>
          <a:p>
            <a:pPr lvl="1"/>
            <a:r>
              <a:rPr lang="en-US" b="1" i="1" dirty="0">
                <a:solidFill>
                  <a:srgbClr val="FFFF00"/>
                </a:solidFill>
                <a:effectLst>
                  <a:outerShdw blurRad="38100" dist="38100" dir="2700000" algn="tl">
                    <a:srgbClr val="000000">
                      <a:alpha val="43137"/>
                    </a:srgbClr>
                  </a:outerShdw>
                </a:effectLst>
                <a:latin typeface="Cambria" pitchFamily="18" charset="0"/>
              </a:rPr>
              <a:t>Whoever is generous to the poor lends to the LORD, and he will repay him for his </a:t>
            </a:r>
            <a:r>
              <a:rPr lang="en-US" b="1" i="1" dirty="0" smtClean="0">
                <a:solidFill>
                  <a:srgbClr val="FFFF00"/>
                </a:solidFill>
                <a:effectLst>
                  <a:outerShdw blurRad="38100" dist="38100" dir="2700000" algn="tl">
                    <a:srgbClr val="000000">
                      <a:alpha val="43137"/>
                    </a:srgbClr>
                  </a:outerShdw>
                </a:effectLst>
                <a:latin typeface="Cambria" pitchFamily="18" charset="0"/>
              </a:rPr>
              <a:t>deed. </a:t>
            </a:r>
            <a:r>
              <a:rPr lang="en-US" b="1" dirty="0" smtClean="0">
                <a:effectLst>
                  <a:outerShdw blurRad="38100" dist="38100" dir="2700000" algn="tl">
                    <a:srgbClr val="000000">
                      <a:alpha val="43137"/>
                    </a:srgbClr>
                  </a:outerShdw>
                </a:effectLst>
                <a:latin typeface="Cambria" pitchFamily="18" charset="0"/>
              </a:rPr>
              <a:t>(19:17)</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One gives freely, yet grows all the richer; another withholds what he should give, and only suffers want. Whoever brings blessing will be enriched, and one who waters will himself be watered. </a:t>
            </a:r>
            <a:r>
              <a:rPr lang="en-US" b="1" dirty="0" smtClean="0">
                <a:effectLst>
                  <a:outerShdw blurRad="38100" dist="38100" dir="2700000" algn="tl">
                    <a:srgbClr val="000000">
                      <a:alpha val="43137"/>
                    </a:srgbClr>
                  </a:outerShdw>
                </a:effectLst>
                <a:latin typeface="Cambria" pitchFamily="18" charset="0"/>
              </a:rPr>
              <a:t>(11:24-25).</a:t>
            </a:r>
          </a:p>
          <a:p>
            <a:pPr lvl="1"/>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lvl="1"/>
            <a:endParaRPr lang="en-US" b="1" dirty="0" smtClean="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2508186788"/>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400" dirty="0" smtClean="0">
                <a:effectLst>
                  <a:outerShdw blurRad="38100" dist="38100" dir="2700000" algn="tl">
                    <a:srgbClr val="000000">
                      <a:alpha val="43137"/>
                    </a:srgbClr>
                  </a:outerShdw>
                </a:effectLst>
              </a:rPr>
              <a:t>The Dangers of Money and Wealth</a:t>
            </a:r>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Money has the power to </a:t>
            </a:r>
            <a:r>
              <a:rPr lang="en-US" u="sng" dirty="0" smtClean="0">
                <a:effectLst>
                  <a:outerShdw blurRad="38100" dist="38100" dir="2700000" algn="tl">
                    <a:srgbClr val="000000">
                      <a:alpha val="43137"/>
                    </a:srgbClr>
                  </a:outerShdw>
                </a:effectLst>
              </a:rPr>
              <a:t>give you a false sense of security</a:t>
            </a:r>
            <a:r>
              <a:rPr lang="en-US" dirty="0" smtClean="0">
                <a:effectLst>
                  <a:outerShdw blurRad="38100" dist="38100" dir="2700000" algn="tl">
                    <a:srgbClr val="000000">
                      <a:alpha val="43137"/>
                    </a:srgbClr>
                  </a:outerShdw>
                </a:effectLst>
              </a:rPr>
              <a:t>.</a:t>
            </a:r>
            <a:endParaRPr lang="en-US" dirty="0" smtClean="0">
              <a:effectLst>
                <a:outerShdw blurRad="38100" dist="38100" dir="2700000" algn="tl">
                  <a:srgbClr val="000000">
                    <a:alpha val="43137"/>
                  </a:srgbClr>
                </a:outerShdw>
              </a:effectLst>
            </a:endParaRPr>
          </a:p>
          <a:p>
            <a:pPr lvl="1"/>
            <a:r>
              <a:rPr lang="en-US" b="1" i="1" dirty="0">
                <a:solidFill>
                  <a:srgbClr val="FFFF00"/>
                </a:solidFill>
                <a:effectLst>
                  <a:outerShdw blurRad="38100" dist="38100" dir="2700000" algn="tl">
                    <a:srgbClr val="000000">
                      <a:alpha val="43137"/>
                    </a:srgbClr>
                  </a:outerShdw>
                </a:effectLst>
                <a:latin typeface="Cambria" pitchFamily="18" charset="0"/>
              </a:rPr>
              <a:t>The name of the LORD is a strong tower; the righteous man runs into it and is safe. </a:t>
            </a:r>
            <a:r>
              <a:rPr lang="en-US" b="1" i="1" dirty="0" smtClean="0">
                <a:solidFill>
                  <a:srgbClr val="FFFF00"/>
                </a:solidFill>
                <a:effectLst>
                  <a:outerShdw blurRad="38100" dist="38100" dir="2700000" algn="tl">
                    <a:srgbClr val="000000">
                      <a:alpha val="43137"/>
                    </a:srgbClr>
                  </a:outerShdw>
                </a:effectLst>
                <a:latin typeface="Cambria" pitchFamily="18" charset="0"/>
              </a:rPr>
              <a:t>A </a:t>
            </a:r>
            <a:r>
              <a:rPr lang="en-US" b="1" i="1" dirty="0">
                <a:solidFill>
                  <a:srgbClr val="FFFF00"/>
                </a:solidFill>
                <a:effectLst>
                  <a:outerShdw blurRad="38100" dist="38100" dir="2700000" algn="tl">
                    <a:srgbClr val="000000">
                      <a:alpha val="43137"/>
                    </a:srgbClr>
                  </a:outerShdw>
                </a:effectLst>
                <a:latin typeface="Cambria" pitchFamily="18" charset="0"/>
              </a:rPr>
              <a:t>rich man's wealth is his strong city, and like a high wall in his </a:t>
            </a:r>
            <a:r>
              <a:rPr lang="en-US" b="1" i="1" dirty="0" smtClean="0">
                <a:solidFill>
                  <a:srgbClr val="FFFF00"/>
                </a:solidFill>
                <a:effectLst>
                  <a:outerShdw blurRad="38100" dist="38100" dir="2700000" algn="tl">
                    <a:srgbClr val="000000">
                      <a:alpha val="43137"/>
                    </a:srgbClr>
                  </a:outerShdw>
                </a:effectLst>
                <a:latin typeface="Cambria" pitchFamily="18" charset="0"/>
              </a:rPr>
              <a:t>imagination. </a:t>
            </a:r>
            <a:r>
              <a:rPr lang="en-US" b="1" dirty="0" smtClean="0">
                <a:effectLst>
                  <a:outerShdw blurRad="38100" dist="38100" dir="2700000" algn="tl">
                    <a:srgbClr val="000000">
                      <a:alpha val="43137"/>
                    </a:srgbClr>
                  </a:outerShdw>
                </a:effectLst>
                <a:latin typeface="Cambria" pitchFamily="18" charset="0"/>
              </a:rPr>
              <a:t>(18:10-11)</a:t>
            </a:r>
          </a:p>
          <a:p>
            <a:pPr lvl="1"/>
            <a:r>
              <a:rPr lang="en-US" b="1" i="1" dirty="0">
                <a:solidFill>
                  <a:srgbClr val="FFFF00"/>
                </a:solidFill>
                <a:effectLst>
                  <a:outerShdw blurRad="38100" dist="38100" dir="2700000" algn="tl">
                    <a:srgbClr val="000000">
                      <a:alpha val="43137"/>
                    </a:srgbClr>
                  </a:outerShdw>
                </a:effectLst>
                <a:latin typeface="Cambria" pitchFamily="18" charset="0"/>
              </a:rPr>
              <a:t>The ransom of a man's life is his wealth, but a poor man hears no </a:t>
            </a:r>
            <a:r>
              <a:rPr lang="en-US" b="1" i="1" dirty="0" smtClean="0">
                <a:solidFill>
                  <a:srgbClr val="FFFF00"/>
                </a:solidFill>
                <a:effectLst>
                  <a:outerShdw blurRad="38100" dist="38100" dir="2700000" algn="tl">
                    <a:srgbClr val="000000">
                      <a:alpha val="43137"/>
                    </a:srgbClr>
                  </a:outerShdw>
                </a:effectLst>
                <a:latin typeface="Cambria" pitchFamily="18" charset="0"/>
              </a:rPr>
              <a:t>threat. </a:t>
            </a:r>
            <a:r>
              <a:rPr lang="en-US" b="1" dirty="0" smtClean="0">
                <a:effectLst>
                  <a:outerShdw blurRad="38100" dist="38100" dir="2700000" algn="tl">
                    <a:srgbClr val="000000">
                      <a:alpha val="43137"/>
                    </a:srgbClr>
                  </a:outerShdw>
                </a:effectLst>
                <a:latin typeface="Cambria" pitchFamily="18" charset="0"/>
              </a:rPr>
              <a:t>(13:8)</a:t>
            </a:r>
          </a:p>
          <a:p>
            <a:pPr lvl="1"/>
            <a:r>
              <a:rPr lang="en-US" b="1" i="1" dirty="0">
                <a:solidFill>
                  <a:srgbClr val="FFFF00"/>
                </a:solidFill>
                <a:effectLst>
                  <a:outerShdw blurRad="38100" dist="38100" dir="2700000" algn="tl">
                    <a:srgbClr val="000000">
                      <a:alpha val="43137"/>
                    </a:srgbClr>
                  </a:outerShdw>
                </a:effectLst>
                <a:latin typeface="Cambria" pitchFamily="18" charset="0"/>
              </a:rPr>
              <a:t>Whoever trusts in his riches will fall, but the righteous will flourish like a green </a:t>
            </a:r>
            <a:r>
              <a:rPr lang="en-US" b="1" i="1" dirty="0" smtClean="0">
                <a:solidFill>
                  <a:srgbClr val="FFFF00"/>
                </a:solidFill>
                <a:effectLst>
                  <a:outerShdw blurRad="38100" dist="38100" dir="2700000" algn="tl">
                    <a:srgbClr val="000000">
                      <a:alpha val="43137"/>
                    </a:srgbClr>
                  </a:outerShdw>
                </a:effectLst>
                <a:latin typeface="Cambria" pitchFamily="18" charset="0"/>
              </a:rPr>
              <a:t>leaf. </a:t>
            </a:r>
            <a:r>
              <a:rPr lang="en-US" b="1" dirty="0" smtClean="0">
                <a:effectLst>
                  <a:outerShdw blurRad="38100" dist="38100" dir="2700000" algn="tl">
                    <a:srgbClr val="000000">
                      <a:alpha val="43137"/>
                    </a:srgbClr>
                  </a:outerShdw>
                </a:effectLst>
                <a:latin typeface="Cambria" pitchFamily="18" charset="0"/>
              </a:rPr>
              <a:t>(11:28)</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400" dirty="0" smtClean="0">
                <a:effectLst>
                  <a:outerShdw blurRad="38100" dist="38100" dir="2700000" algn="tl">
                    <a:srgbClr val="000000">
                      <a:alpha val="43137"/>
                    </a:srgbClr>
                  </a:outerShdw>
                </a:effectLst>
              </a:rPr>
              <a:t>The Dangers of Money and Wealth</a:t>
            </a:r>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Money </a:t>
            </a:r>
            <a:r>
              <a:rPr lang="en-US" dirty="0" smtClean="0">
                <a:effectLst>
                  <a:outerShdw blurRad="38100" dist="38100" dir="2700000" algn="tl">
                    <a:srgbClr val="000000">
                      <a:alpha val="43137"/>
                    </a:srgbClr>
                  </a:outerShdw>
                </a:effectLst>
              </a:rPr>
              <a:t>can cause </a:t>
            </a:r>
            <a:r>
              <a:rPr lang="en-US" dirty="0" smtClean="0">
                <a:effectLst>
                  <a:outerShdw blurRad="38100" dist="38100" dir="2700000" algn="tl">
                    <a:srgbClr val="000000">
                      <a:alpha val="43137"/>
                    </a:srgbClr>
                  </a:outerShdw>
                </a:effectLst>
              </a:rPr>
              <a:t>you to </a:t>
            </a:r>
            <a:r>
              <a:rPr lang="en-US" u="sng" dirty="0" smtClean="0">
                <a:effectLst>
                  <a:outerShdw blurRad="38100" dist="38100" dir="2700000" algn="tl">
                    <a:srgbClr val="000000">
                      <a:alpha val="43137"/>
                    </a:srgbClr>
                  </a:outerShdw>
                </a:effectLst>
              </a:rPr>
              <a:t>forget </a:t>
            </a:r>
            <a:r>
              <a:rPr lang="en-US" u="sng" dirty="0" smtClean="0">
                <a:effectLst>
                  <a:outerShdw blurRad="38100" dist="38100" dir="2700000" algn="tl">
                    <a:srgbClr val="000000">
                      <a:alpha val="43137"/>
                    </a:srgbClr>
                  </a:outerShdw>
                </a:effectLst>
              </a:rPr>
              <a:t>God </a:t>
            </a:r>
            <a:r>
              <a:rPr lang="en-US" u="sng" dirty="0" smtClean="0">
                <a:effectLst>
                  <a:outerShdw blurRad="38100" dist="38100" dir="2700000" algn="tl">
                    <a:srgbClr val="000000">
                      <a:alpha val="43137"/>
                    </a:srgbClr>
                  </a:outerShdw>
                </a:effectLst>
              </a:rPr>
              <a:t>altogether</a:t>
            </a:r>
            <a:r>
              <a:rPr lang="en-US" dirty="0" smtClean="0">
                <a:effectLst>
                  <a:outerShdw blurRad="38100" dist="38100" dir="2700000" algn="tl">
                    <a:srgbClr val="000000">
                      <a:alpha val="43137"/>
                    </a:srgbClr>
                  </a:outerShdw>
                </a:effectLst>
              </a:rPr>
              <a:t>!</a:t>
            </a:r>
          </a:p>
          <a:p>
            <a:pPr lvl="1"/>
            <a:r>
              <a:rPr lang="en-US" b="1" i="1" dirty="0">
                <a:solidFill>
                  <a:srgbClr val="FFFF00"/>
                </a:solidFill>
                <a:effectLst>
                  <a:outerShdw blurRad="38100" dist="38100" dir="2700000" algn="tl">
                    <a:srgbClr val="000000">
                      <a:alpha val="43137"/>
                    </a:srgbClr>
                  </a:outerShdw>
                </a:effectLst>
                <a:latin typeface="Cambria" pitchFamily="18" charset="0"/>
              </a:rPr>
              <a:t>…give me neither poverty nor riches; feed me with the food that is needful for me, </a:t>
            </a:r>
            <a:r>
              <a:rPr lang="en-US" b="1" i="1" dirty="0" smtClean="0">
                <a:solidFill>
                  <a:srgbClr val="FFFF00"/>
                </a:solidFill>
                <a:effectLst>
                  <a:outerShdw blurRad="38100" dist="38100" dir="2700000" algn="tl">
                    <a:srgbClr val="000000">
                      <a:alpha val="43137"/>
                    </a:srgbClr>
                  </a:outerShdw>
                </a:effectLst>
                <a:latin typeface="Cambria" pitchFamily="18" charset="0"/>
              </a:rPr>
              <a:t>lest </a:t>
            </a:r>
            <a:r>
              <a:rPr lang="en-US" b="1" i="1" dirty="0">
                <a:solidFill>
                  <a:srgbClr val="FFFF00"/>
                </a:solidFill>
                <a:effectLst>
                  <a:outerShdw blurRad="38100" dist="38100" dir="2700000" algn="tl">
                    <a:srgbClr val="000000">
                      <a:alpha val="43137"/>
                    </a:srgbClr>
                  </a:outerShdw>
                </a:effectLst>
                <a:latin typeface="Cambria" pitchFamily="18" charset="0"/>
              </a:rPr>
              <a:t>I be full and deny you and say, "Who is the LORD?" or lest I be poor and steal and profane the name of my </a:t>
            </a:r>
            <a:r>
              <a:rPr lang="en-US" b="1" i="1" dirty="0" smtClean="0">
                <a:solidFill>
                  <a:srgbClr val="FFFF00"/>
                </a:solidFill>
                <a:effectLst>
                  <a:outerShdw blurRad="38100" dist="38100" dir="2700000" algn="tl">
                    <a:srgbClr val="000000">
                      <a:alpha val="43137"/>
                    </a:srgbClr>
                  </a:outerShdw>
                </a:effectLst>
                <a:latin typeface="Cambria" pitchFamily="18" charset="0"/>
              </a:rPr>
              <a:t>God. </a:t>
            </a:r>
            <a:r>
              <a:rPr lang="en-US" b="1" dirty="0" smtClean="0">
                <a:effectLst>
                  <a:outerShdw blurRad="38100" dist="38100" dir="2700000" algn="tl">
                    <a:srgbClr val="000000">
                      <a:alpha val="43137"/>
                    </a:srgbClr>
                  </a:outerShdw>
                </a:effectLst>
                <a:latin typeface="Cambria" pitchFamily="18" charset="0"/>
              </a:rPr>
              <a:t>(30:8b-9)</a:t>
            </a:r>
          </a:p>
          <a:p>
            <a:pPr lvl="1"/>
            <a:endParaRPr lang="en-US" b="1"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400" dirty="0" smtClean="0">
                <a:effectLst>
                  <a:outerShdw blurRad="38100" dist="38100" dir="2700000" algn="tl">
                    <a:srgbClr val="000000">
                      <a:alpha val="43137"/>
                    </a:srgbClr>
                  </a:outerShdw>
                </a:effectLst>
              </a:rPr>
              <a:t>The Dangers of Money and Wealth</a:t>
            </a:r>
          </a:p>
        </p:txBody>
      </p:sp>
      <p:sp>
        <p:nvSpPr>
          <p:cNvPr id="5" name="Content Placeholder 4"/>
          <p:cNvSpPr>
            <a:spLocks noGrp="1"/>
          </p:cNvSpPr>
          <p:nvPr>
            <p:ph idx="1"/>
          </p:nvPr>
        </p:nvSpPr>
        <p:spPr>
          <a:xfrm>
            <a:off x="457200" y="914400"/>
            <a:ext cx="8229600" cy="5943600"/>
          </a:xfrm>
        </p:spPr>
        <p:txBody>
          <a:bodyPr>
            <a:normAutofit fontScale="92500" lnSpcReduction="10000"/>
          </a:bodyPr>
          <a:lstStyle/>
          <a:p>
            <a:r>
              <a:rPr lang="en-US" dirty="0" smtClean="0">
                <a:effectLst>
                  <a:outerShdw blurRad="38100" dist="38100" dir="2700000" algn="tl">
                    <a:srgbClr val="000000">
                      <a:alpha val="43137"/>
                    </a:srgbClr>
                  </a:outerShdw>
                </a:effectLst>
              </a:rPr>
              <a:t>If you’re not careful, money will become your god</a:t>
            </a:r>
            <a:r>
              <a:rPr lang="en-US" dirty="0" smtClean="0">
                <a:effectLst>
                  <a:outerShdw blurRad="38100" dist="38100" dir="2700000" algn="tl">
                    <a:srgbClr val="000000">
                      <a:alpha val="43137"/>
                    </a:srgbClr>
                  </a:outerShdw>
                </a:effectLst>
              </a:rPr>
              <a:t>:</a:t>
            </a:r>
            <a:endParaRPr lang="en-US" dirty="0" smtClean="0">
              <a:effectLst>
                <a:outerShdw blurRad="38100" dist="38100" dir="2700000" algn="tl">
                  <a:srgbClr val="000000">
                    <a:alpha val="43137"/>
                  </a:srgbClr>
                </a:outerShdw>
              </a:effectLst>
            </a:endParaRPr>
          </a:p>
          <a:p>
            <a:pPr lvl="1"/>
            <a:r>
              <a:rPr lang="en-US" b="1" i="1" dirty="0">
                <a:solidFill>
                  <a:srgbClr val="FFFF00"/>
                </a:solidFill>
                <a:effectLst>
                  <a:outerShdw blurRad="38100" dist="38100" dir="2700000" algn="tl">
                    <a:srgbClr val="000000">
                      <a:alpha val="43137"/>
                    </a:srgbClr>
                  </a:outerShdw>
                </a:effectLst>
                <a:latin typeface="Cambria" pitchFamily="18" charset="0"/>
              </a:rPr>
              <a:t>Do not wear yourself out to get </a:t>
            </a:r>
            <a:r>
              <a:rPr lang="en-US" b="1" i="1" u="sng" dirty="0">
                <a:solidFill>
                  <a:srgbClr val="FFFF00"/>
                </a:solidFill>
                <a:effectLst>
                  <a:outerShdw blurRad="38100" dist="38100" dir="2700000" algn="tl">
                    <a:srgbClr val="000000">
                      <a:alpha val="43137"/>
                    </a:srgbClr>
                  </a:outerShdw>
                </a:effectLst>
                <a:latin typeface="Cambria" pitchFamily="18" charset="0"/>
              </a:rPr>
              <a:t>rich</a:t>
            </a:r>
            <a:r>
              <a:rPr lang="en-US" b="1" i="1" dirty="0">
                <a:solidFill>
                  <a:srgbClr val="FFFF00"/>
                </a:solidFill>
                <a:effectLst>
                  <a:outerShdw blurRad="38100" dist="38100" dir="2700000" algn="tl">
                    <a:srgbClr val="000000">
                      <a:alpha val="43137"/>
                    </a:srgbClr>
                  </a:outerShdw>
                </a:effectLst>
                <a:latin typeface="Cambria" pitchFamily="18" charset="0"/>
              </a:rPr>
              <a:t>; have the wisdom to show restraint. Cast but a glance at </a:t>
            </a:r>
            <a:r>
              <a:rPr lang="en-US" b="1" i="1" u="sng" dirty="0">
                <a:solidFill>
                  <a:srgbClr val="FFFF00"/>
                </a:solidFill>
                <a:effectLst>
                  <a:outerShdw blurRad="38100" dist="38100" dir="2700000" algn="tl">
                    <a:srgbClr val="000000">
                      <a:alpha val="43137"/>
                    </a:srgbClr>
                  </a:outerShdw>
                </a:effectLst>
                <a:latin typeface="Cambria" pitchFamily="18" charset="0"/>
              </a:rPr>
              <a:t>riches</a:t>
            </a:r>
            <a:r>
              <a:rPr lang="en-US" b="1" i="1" dirty="0">
                <a:solidFill>
                  <a:srgbClr val="FFFF00"/>
                </a:solidFill>
                <a:effectLst>
                  <a:outerShdw blurRad="38100" dist="38100" dir="2700000" algn="tl">
                    <a:srgbClr val="000000">
                      <a:alpha val="43137"/>
                    </a:srgbClr>
                  </a:outerShdw>
                </a:effectLst>
                <a:latin typeface="Cambria" pitchFamily="18" charset="0"/>
              </a:rPr>
              <a:t>, and they are gone, for they will surely sprout wings and fly off to the sky like an eagle.</a:t>
            </a:r>
            <a:r>
              <a:rPr lang="en-US" b="1" dirty="0">
                <a:effectLst>
                  <a:outerShdw blurRad="38100" dist="38100" dir="2700000" algn="tl">
                    <a:srgbClr val="000000">
                      <a:alpha val="43137"/>
                    </a:srgbClr>
                  </a:outerShdw>
                </a:effectLst>
                <a:latin typeface="Cambria" pitchFamily="18" charset="0"/>
              </a:rPr>
              <a:t> (</a:t>
            </a:r>
            <a:r>
              <a:rPr lang="en-US" b="1" dirty="0" smtClean="0">
                <a:effectLst>
                  <a:outerShdw blurRad="38100" dist="38100" dir="2700000" algn="tl">
                    <a:srgbClr val="000000">
                      <a:alpha val="43137"/>
                    </a:srgbClr>
                  </a:outerShdw>
                </a:effectLst>
                <a:latin typeface="Cambria" pitchFamily="18" charset="0"/>
              </a:rPr>
              <a:t>23:4-5 - NIV)</a:t>
            </a:r>
          </a:p>
          <a:p>
            <a:pPr lvl="1"/>
            <a:r>
              <a:rPr lang="en-US" b="1" i="1" dirty="0">
                <a:solidFill>
                  <a:srgbClr val="FFFF00"/>
                </a:solidFill>
                <a:effectLst>
                  <a:outerShdw blurRad="38100" dist="38100" dir="2700000" algn="tl">
                    <a:srgbClr val="000000">
                      <a:alpha val="43137"/>
                    </a:srgbClr>
                  </a:outerShdw>
                </a:effectLst>
                <a:latin typeface="Cambria" pitchFamily="18" charset="0"/>
              </a:rPr>
              <a:t>People who want to get rich fall into temptation and a trap and into many foolish and harmful desires that plunge men into ruin and destruction. </a:t>
            </a:r>
            <a:r>
              <a:rPr lang="en-US" b="1" i="1" dirty="0" smtClean="0">
                <a:solidFill>
                  <a:srgbClr val="FFFF00"/>
                </a:solidFill>
                <a:effectLst>
                  <a:outerShdw blurRad="38100" dist="38100" dir="2700000" algn="tl">
                    <a:srgbClr val="000000">
                      <a:alpha val="43137"/>
                    </a:srgbClr>
                  </a:outerShdw>
                </a:effectLst>
                <a:latin typeface="Cambria" pitchFamily="18" charset="0"/>
              </a:rPr>
              <a:t>For </a:t>
            </a:r>
            <a:r>
              <a:rPr lang="en-US" b="1" i="1" dirty="0">
                <a:solidFill>
                  <a:srgbClr val="FFFF00"/>
                </a:solidFill>
                <a:effectLst>
                  <a:outerShdw blurRad="38100" dist="38100" dir="2700000" algn="tl">
                    <a:srgbClr val="000000">
                      <a:alpha val="43137"/>
                    </a:srgbClr>
                  </a:outerShdw>
                </a:effectLst>
                <a:latin typeface="Cambria" pitchFamily="18" charset="0"/>
              </a:rPr>
              <a:t>the love of money is a root of all kinds of evil. Some people, eager for money, have wandered from the faith and pierced themselves with many griefs. </a:t>
            </a:r>
            <a:r>
              <a:rPr lang="en-US" b="1" dirty="0" smtClean="0">
                <a:effectLst>
                  <a:outerShdw blurRad="38100" dist="38100" dir="2700000" algn="tl">
                    <a:srgbClr val="000000">
                      <a:alpha val="43137"/>
                    </a:srgbClr>
                  </a:outerShdw>
                </a:effectLst>
                <a:latin typeface="Cambria" pitchFamily="18" charset="0"/>
              </a:rPr>
              <a:t>(1Tim 6:9-10 - NIV)</a:t>
            </a:r>
            <a:endParaRPr lang="en-US" b="1" dirty="0">
              <a:effectLst>
                <a:outerShdw blurRad="38100" dist="38100" dir="2700000" algn="tl">
                  <a:srgbClr val="000000">
                    <a:alpha val="43137"/>
                  </a:srgbClr>
                </a:outerShdw>
              </a:effectLst>
              <a:latin typeface="Cambria" pitchFamily="18" charset="0"/>
            </a:endParaRPr>
          </a:p>
          <a:p>
            <a:pPr lvl="1"/>
            <a:endParaRPr lang="en-US" b="1" dirty="0" smtClean="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3633211265"/>
      </p:ext>
    </p:extLst>
  </p:cSld>
  <p:clrMapOvr>
    <a:masterClrMapping/>
  </p:clrMapOvr>
  <p:transition>
    <p:diamon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400" dirty="0" smtClean="0">
                <a:effectLst>
                  <a:outerShdw blurRad="38100" dist="38100" dir="2700000" algn="tl">
                    <a:srgbClr val="000000">
                      <a:alpha val="43137"/>
                    </a:srgbClr>
                  </a:outerShdw>
                </a:effectLst>
              </a:rPr>
              <a:t>The Dangers of Money and Wealth</a:t>
            </a:r>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Therefore the </a:t>
            </a:r>
            <a:r>
              <a:rPr lang="en-US" dirty="0" smtClean="0">
                <a:effectLst>
                  <a:outerShdw blurRad="38100" dist="38100" dir="2700000" algn="tl">
                    <a:srgbClr val="000000">
                      <a:alpha val="43137"/>
                    </a:srgbClr>
                  </a:outerShdw>
                </a:effectLst>
              </a:rPr>
              <a:t>New Testament gives the following warnings and </a:t>
            </a:r>
            <a:r>
              <a:rPr lang="en-US" dirty="0" smtClean="0">
                <a:effectLst>
                  <a:outerShdw blurRad="38100" dist="38100" dir="2700000" algn="tl">
                    <a:srgbClr val="000000">
                      <a:alpha val="43137"/>
                    </a:srgbClr>
                  </a:outerShdw>
                </a:effectLst>
              </a:rPr>
              <a:t>instructions </a:t>
            </a:r>
            <a:r>
              <a:rPr lang="en-US" dirty="0">
                <a:effectLst>
                  <a:outerShdw blurRad="38100" dist="38100" dir="2700000" algn="tl">
                    <a:srgbClr val="000000">
                      <a:alpha val="43137"/>
                    </a:srgbClr>
                  </a:outerShdw>
                </a:effectLst>
              </a:rPr>
              <a:t>to </a:t>
            </a:r>
            <a:r>
              <a:rPr lang="en-US" dirty="0" smtClean="0">
                <a:effectLst>
                  <a:outerShdw blurRad="38100" dist="38100" dir="2700000" algn="tl">
                    <a:srgbClr val="000000">
                      <a:alpha val="43137"/>
                    </a:srgbClr>
                  </a:outerShdw>
                </a:effectLst>
              </a:rPr>
              <a:t>Christians who are wealthy:</a:t>
            </a:r>
            <a:endParaRPr lang="en-US" dirty="0" smtClean="0">
              <a:effectLst>
                <a:outerShdw blurRad="38100" dist="38100" dir="2700000" algn="tl">
                  <a:srgbClr val="000000">
                    <a:alpha val="43137"/>
                  </a:srgbClr>
                </a:outerShdw>
              </a:effectLst>
            </a:endParaRPr>
          </a:p>
          <a:p>
            <a:pPr lvl="1"/>
            <a:r>
              <a:rPr lang="en-US" b="1" i="1" dirty="0">
                <a:solidFill>
                  <a:srgbClr val="FFFF00"/>
                </a:solidFill>
                <a:effectLst>
                  <a:outerShdw blurRad="38100" dist="38100" dir="2700000" algn="tl">
                    <a:srgbClr val="000000">
                      <a:alpha val="43137"/>
                    </a:srgbClr>
                  </a:outerShdw>
                </a:effectLst>
                <a:latin typeface="Cambria" pitchFamily="18" charset="0"/>
              </a:rPr>
              <a:t>As for the rich in this present age, charge them not to be haughty, nor to set their hopes on the uncertainty of riches, but on God, who richly provides us with everything to enjoy. </a:t>
            </a:r>
            <a:r>
              <a:rPr lang="en-US" b="1" i="1" dirty="0" smtClean="0">
                <a:solidFill>
                  <a:srgbClr val="FFFF00"/>
                </a:solidFill>
                <a:effectLst>
                  <a:outerShdw blurRad="38100" dist="38100" dir="2700000" algn="tl">
                    <a:srgbClr val="000000">
                      <a:alpha val="43137"/>
                    </a:srgbClr>
                  </a:outerShdw>
                </a:effectLst>
                <a:latin typeface="Cambria" pitchFamily="18" charset="0"/>
              </a:rPr>
              <a:t>They </a:t>
            </a:r>
            <a:r>
              <a:rPr lang="en-US" b="1" i="1" dirty="0">
                <a:solidFill>
                  <a:srgbClr val="FFFF00"/>
                </a:solidFill>
                <a:effectLst>
                  <a:outerShdw blurRad="38100" dist="38100" dir="2700000" algn="tl">
                    <a:srgbClr val="000000">
                      <a:alpha val="43137"/>
                    </a:srgbClr>
                  </a:outerShdw>
                </a:effectLst>
                <a:latin typeface="Cambria" pitchFamily="18" charset="0"/>
              </a:rPr>
              <a:t>are to do good, to be rich in good works, to be generous and ready to share, </a:t>
            </a:r>
            <a:r>
              <a:rPr lang="en-US" b="1" i="1" dirty="0" smtClean="0">
                <a:solidFill>
                  <a:srgbClr val="FFFF00"/>
                </a:solidFill>
                <a:effectLst>
                  <a:outerShdw blurRad="38100" dist="38100" dir="2700000" algn="tl">
                    <a:srgbClr val="000000">
                      <a:alpha val="43137"/>
                    </a:srgbClr>
                  </a:outerShdw>
                </a:effectLst>
                <a:latin typeface="Cambria" pitchFamily="18" charset="0"/>
              </a:rPr>
              <a:t>thus </a:t>
            </a:r>
            <a:r>
              <a:rPr lang="en-US" b="1" i="1" dirty="0">
                <a:solidFill>
                  <a:srgbClr val="FFFF00"/>
                </a:solidFill>
                <a:effectLst>
                  <a:outerShdw blurRad="38100" dist="38100" dir="2700000" algn="tl">
                    <a:srgbClr val="000000">
                      <a:alpha val="43137"/>
                    </a:srgbClr>
                  </a:outerShdw>
                </a:effectLst>
                <a:latin typeface="Cambria" pitchFamily="18" charset="0"/>
              </a:rPr>
              <a:t>storing up treasure for themselves as a good foundation for the future, so that they may take hold of that which is truly </a:t>
            </a:r>
            <a:r>
              <a:rPr lang="en-US" b="1" i="1" dirty="0" smtClean="0">
                <a:solidFill>
                  <a:srgbClr val="FFFF00"/>
                </a:solidFill>
                <a:effectLst>
                  <a:outerShdw blurRad="38100" dist="38100" dir="2700000" algn="tl">
                    <a:srgbClr val="000000">
                      <a:alpha val="43137"/>
                    </a:srgbClr>
                  </a:outerShdw>
                </a:effectLst>
                <a:latin typeface="Cambria" pitchFamily="18" charset="0"/>
              </a:rPr>
              <a:t>life. </a:t>
            </a:r>
            <a:r>
              <a:rPr lang="en-US" b="1" dirty="0" smtClean="0">
                <a:effectLst>
                  <a:outerShdw blurRad="38100" dist="38100" dir="2700000" algn="tl">
                    <a:srgbClr val="000000">
                      <a:alpha val="43137"/>
                    </a:srgbClr>
                  </a:outerShdw>
                </a:effectLst>
                <a:latin typeface="Cambria" pitchFamily="18" charset="0"/>
              </a:rPr>
              <a:t>(1Tim 6:17-19)</a:t>
            </a:r>
          </a:p>
          <a:p>
            <a:pPr lvl="1"/>
            <a:endParaRPr lang="en-US" b="1"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000" dirty="0" smtClean="0">
                <a:effectLst>
                  <a:outerShdw blurRad="38100" dist="38100" dir="2700000" algn="tl">
                    <a:srgbClr val="000000">
                      <a:alpha val="43137"/>
                    </a:srgbClr>
                  </a:outerShdw>
                </a:effectLst>
              </a:rPr>
              <a:t>Money Can’t Meet Our Greatest Need!</a:t>
            </a:r>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Proverbs warns us that wealth will be of no use to us in the Day of Judgment:</a:t>
            </a:r>
          </a:p>
          <a:p>
            <a:pPr lvl="1"/>
            <a:r>
              <a:rPr lang="en-US" b="1" i="1" dirty="0">
                <a:solidFill>
                  <a:srgbClr val="FFFF00"/>
                </a:solidFill>
                <a:effectLst>
                  <a:outerShdw blurRad="38100" dist="38100" dir="2700000" algn="tl">
                    <a:srgbClr val="000000">
                      <a:alpha val="43137"/>
                    </a:srgbClr>
                  </a:outerShdw>
                </a:effectLst>
                <a:latin typeface="Cambria" pitchFamily="18" charset="0"/>
              </a:rPr>
              <a:t>Riches do not profit in the day of wrath, but righteousness delivers from </a:t>
            </a:r>
            <a:r>
              <a:rPr lang="en-US" b="1" i="1" dirty="0" smtClean="0">
                <a:solidFill>
                  <a:srgbClr val="FFFF00"/>
                </a:solidFill>
                <a:effectLst>
                  <a:outerShdw blurRad="38100" dist="38100" dir="2700000" algn="tl">
                    <a:srgbClr val="000000">
                      <a:alpha val="43137"/>
                    </a:srgbClr>
                  </a:outerShdw>
                </a:effectLst>
                <a:latin typeface="Cambria" pitchFamily="18" charset="0"/>
              </a:rPr>
              <a:t>death. </a:t>
            </a:r>
            <a:r>
              <a:rPr lang="en-US" b="1" dirty="0" smtClean="0">
                <a:effectLst>
                  <a:outerShdw blurRad="38100" dist="38100" dir="2700000" algn="tl">
                    <a:srgbClr val="000000">
                      <a:alpha val="43137"/>
                    </a:srgbClr>
                  </a:outerShdw>
                </a:effectLst>
                <a:latin typeface="Cambria" pitchFamily="18" charset="0"/>
              </a:rPr>
              <a:t>(11:4)</a:t>
            </a:r>
          </a:p>
          <a:p>
            <a:r>
              <a:rPr lang="en-US" dirty="0" smtClean="0">
                <a:effectLst>
                  <a:outerShdw blurRad="38100" dist="38100" dir="2700000" algn="tl">
                    <a:srgbClr val="000000">
                      <a:alpha val="43137"/>
                    </a:srgbClr>
                  </a:outerShdw>
                </a:effectLst>
              </a:rPr>
              <a:t>We know from the New Testament that it is Christ’s righteousness that delivers us from the death of eternal torment.</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 For you know the grace of our Lord Jesus Christ, that though he was rich, yet for your sakes he became poor, so that you through his poverty might become rich. </a:t>
            </a:r>
            <a:r>
              <a:rPr lang="en-US" b="1" dirty="0" smtClean="0">
                <a:effectLst>
                  <a:outerShdw blurRad="38100" dist="38100" dir="2700000" algn="tl">
                    <a:srgbClr val="000000">
                      <a:alpha val="43137"/>
                    </a:srgbClr>
                  </a:outerShdw>
                </a:effectLst>
                <a:latin typeface="Cambria" pitchFamily="18" charset="0"/>
              </a:rPr>
              <a:t>(2Cor 8:9)</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Dollars and Sense</a:t>
            </a:r>
            <a:endParaRPr lang="en-US" dirty="0"/>
          </a:p>
        </p:txBody>
      </p:sp>
      <p:sp>
        <p:nvSpPr>
          <p:cNvPr id="5" name="Content Placeholder 4"/>
          <p:cNvSpPr>
            <a:spLocks noGrp="1"/>
          </p:cNvSpPr>
          <p:nvPr>
            <p:ph idx="1"/>
          </p:nvPr>
        </p:nvSpPr>
        <p:spPr>
          <a:xfrm>
            <a:off x="457200" y="1066800"/>
            <a:ext cx="8229600" cy="5791200"/>
          </a:xfrm>
        </p:spPr>
        <p:txBody>
          <a:bodyPr>
            <a:normAutofit fontScale="92500" lnSpcReduction="10000"/>
          </a:bodyPr>
          <a:lstStyle/>
          <a:p>
            <a:r>
              <a:rPr lang="en-US" dirty="0" smtClean="0">
                <a:effectLst>
                  <a:outerShdw blurRad="38100" dist="38100" dir="2700000" algn="tl">
                    <a:srgbClr val="000000">
                      <a:alpha val="43137"/>
                    </a:srgbClr>
                  </a:outerShdw>
                </a:effectLst>
              </a:rPr>
              <a:t>Do you consider yourself to be rich, poor, or something in between?</a:t>
            </a:r>
          </a:p>
          <a:p>
            <a:r>
              <a:rPr lang="en-US" dirty="0" smtClean="0">
                <a:effectLst>
                  <a:outerShdw blurRad="38100" dist="38100" dir="2700000" algn="tl">
                    <a:srgbClr val="000000">
                      <a:alpha val="43137"/>
                    </a:srgbClr>
                  </a:outerShdw>
                </a:effectLst>
              </a:rPr>
              <a:t>Are you a person who is </a:t>
            </a:r>
            <a:r>
              <a:rPr lang="en-US" u="sng" dirty="0" smtClean="0">
                <a:effectLst>
                  <a:outerShdw blurRad="38100" dist="38100" dir="2700000" algn="tl">
                    <a:srgbClr val="000000">
                      <a:alpha val="43137"/>
                    </a:srgbClr>
                  </a:outerShdw>
                </a:effectLst>
              </a:rPr>
              <a:t>generous</a:t>
            </a:r>
            <a:r>
              <a:rPr lang="en-US" dirty="0" smtClean="0">
                <a:effectLst>
                  <a:outerShdw blurRad="38100" dist="38100" dir="2700000" algn="tl">
                    <a:srgbClr val="000000">
                      <a:alpha val="43137"/>
                    </a:srgbClr>
                  </a:outerShdw>
                </a:effectLst>
              </a:rPr>
              <a:t> with your money? Why or why not?</a:t>
            </a:r>
          </a:p>
          <a:p>
            <a:r>
              <a:rPr lang="en-US" dirty="0" smtClean="0">
                <a:effectLst>
                  <a:outerShdw blurRad="38100" dist="38100" dir="2700000" algn="tl">
                    <a:srgbClr val="000000">
                      <a:alpha val="43137"/>
                    </a:srgbClr>
                  </a:outerShdw>
                </a:effectLst>
              </a:rPr>
              <a:t>Would you say that having money </a:t>
            </a:r>
            <a:r>
              <a:rPr lang="en-US" dirty="0">
                <a:effectLst>
                  <a:outerShdw blurRad="38100" dist="38100" dir="2700000" algn="tl">
                    <a:srgbClr val="000000">
                      <a:alpha val="43137"/>
                    </a:srgbClr>
                  </a:outerShdw>
                </a:effectLst>
              </a:rPr>
              <a:t>is </a:t>
            </a:r>
            <a:r>
              <a:rPr lang="en-US" dirty="0" smtClean="0">
                <a:effectLst>
                  <a:outerShdw blurRad="38100" dist="38100" dir="2700000" algn="tl">
                    <a:srgbClr val="000000">
                      <a:alpha val="43137"/>
                    </a:srgbClr>
                  </a:outerShdw>
                </a:effectLst>
              </a:rPr>
              <a:t>important to </a:t>
            </a:r>
            <a:r>
              <a:rPr lang="en-US" dirty="0">
                <a:effectLst>
                  <a:outerShdw blurRad="38100" dist="38100" dir="2700000" algn="tl">
                    <a:srgbClr val="000000">
                      <a:alpha val="43137"/>
                    </a:srgbClr>
                  </a:outerShdw>
                </a:effectLst>
              </a:rPr>
              <a:t>you</a:t>
            </a:r>
            <a:r>
              <a:rPr lang="en-US" dirty="0" smtClean="0">
                <a:effectLst>
                  <a:outerShdw blurRad="38100" dist="38100" dir="2700000" algn="tl">
                    <a:srgbClr val="000000">
                      <a:alpha val="43137"/>
                    </a:srgbClr>
                  </a:outerShdw>
                </a:effectLst>
              </a:rPr>
              <a:t>? Why or why not?</a:t>
            </a:r>
          </a:p>
          <a:p>
            <a:r>
              <a:rPr lang="en-US" dirty="0" smtClean="0">
                <a:effectLst>
                  <a:outerShdw blurRad="38100" dist="38100" dir="2700000" algn="tl">
                    <a:srgbClr val="000000">
                      <a:alpha val="43137"/>
                    </a:srgbClr>
                  </a:outerShdw>
                </a:effectLst>
              </a:rPr>
              <a:t>Can you think of three things that you believe are more important to you than having money?</a:t>
            </a:r>
          </a:p>
          <a:p>
            <a:r>
              <a:rPr lang="en-US" dirty="0" smtClean="0">
                <a:effectLst>
                  <a:outerShdw blurRad="38100" dist="38100" dir="2700000" algn="tl">
                    <a:srgbClr val="000000">
                      <a:alpha val="43137"/>
                    </a:srgbClr>
                  </a:outerShdw>
                </a:effectLst>
              </a:rPr>
              <a:t>Of the three things that you named, how many of them would it be possible for you to have if you didn’t have enough money?</a:t>
            </a:r>
            <a:endParaRPr lang="en-US" dirty="0">
              <a:effectLst>
                <a:outerShdw blurRad="38100" dist="38100" dir="2700000" algn="tl">
                  <a:srgbClr val="000000">
                    <a:alpha val="43137"/>
                  </a:srgbClr>
                </a:outerShdw>
              </a:effectLst>
            </a:endParaRPr>
          </a:p>
          <a:p>
            <a:endParaRPr lang="en-US" dirty="0">
              <a:effectLst>
                <a:outerShdw blurRad="38100" dist="38100" dir="2700000" algn="tl">
                  <a:srgbClr val="000000">
                    <a:alpha val="43137"/>
                  </a:srgbClr>
                </a:outerShdw>
              </a:effectLst>
            </a:endParaRPr>
          </a:p>
          <a:p>
            <a:pPr lvl="1"/>
            <a:endParaRPr lang="en-US" b="1" dirty="0" smtClean="0">
              <a:effectLst>
                <a:outerShdw blurRad="38100" dist="38100" dir="2700000" algn="tl">
                  <a:srgbClr val="000000">
                    <a:alpha val="43137"/>
                  </a:srgbClr>
                </a:outerShdw>
              </a:effectLst>
              <a:latin typeface="Cambria" pitchFamily="18" charset="0"/>
            </a:endParaRPr>
          </a:p>
          <a:p>
            <a:pPr lvl="1"/>
            <a:endParaRPr lang="en-US" b="1" dirty="0" smtClean="0">
              <a:effectLst>
                <a:outerShdw blurRad="38100" dist="38100" dir="2700000" algn="tl">
                  <a:srgbClr val="000000">
                    <a:alpha val="43137"/>
                  </a:srgbClr>
                </a:outerShdw>
              </a:effectLst>
              <a:latin typeface="Cambria" pitchFamily="18" charset="0"/>
            </a:endParaRPr>
          </a:p>
          <a:p>
            <a:pPr lvl="1"/>
            <a:endParaRPr lang="en-US" b="1" dirty="0" smtClean="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a:buNone/>
            </a:pPr>
            <a:endParaRPr lang="en-US" sz="900"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9561765"/>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Dollars and Sense</a:t>
            </a:r>
            <a:endParaRPr lang="en-US" dirty="0"/>
          </a:p>
        </p:txBody>
      </p:sp>
      <p:sp>
        <p:nvSpPr>
          <p:cNvPr id="5" name="Content Placeholder 4"/>
          <p:cNvSpPr>
            <a:spLocks noGrp="1"/>
          </p:cNvSpPr>
          <p:nvPr>
            <p:ph idx="1"/>
          </p:nvPr>
        </p:nvSpPr>
        <p:spPr>
          <a:xfrm>
            <a:off x="457200" y="1066800"/>
            <a:ext cx="8229600" cy="5791200"/>
          </a:xfrm>
        </p:spPr>
        <p:txBody>
          <a:bodyPr>
            <a:normAutofit fontScale="92500"/>
          </a:bodyPr>
          <a:lstStyle/>
          <a:p>
            <a:r>
              <a:rPr lang="en-US" dirty="0" smtClean="0">
                <a:effectLst>
                  <a:outerShdw blurRad="38100" dist="38100" dir="2700000" algn="tl">
                    <a:srgbClr val="000000">
                      <a:alpha val="43137"/>
                    </a:srgbClr>
                  </a:outerShdw>
                </a:effectLst>
              </a:rPr>
              <a:t>Today we will look at what Proverbs has to say about money, wealth and poverty.</a:t>
            </a:r>
          </a:p>
          <a:p>
            <a:r>
              <a:rPr lang="en-US" dirty="0" smtClean="0">
                <a:effectLst>
                  <a:outerShdw blurRad="38100" dist="38100" dir="2700000" algn="tl">
                    <a:srgbClr val="000000">
                      <a:alpha val="43137"/>
                    </a:srgbClr>
                  </a:outerShdw>
                </a:effectLst>
              </a:rPr>
              <a:t>Just reading through the Proverbs at a surface level could give you the idea that the Proverbs (and the rest of the Bible as well) have a kind of </a:t>
            </a:r>
            <a:r>
              <a:rPr lang="en-US" u="sng" dirty="0" smtClean="0">
                <a:effectLst>
                  <a:outerShdw blurRad="38100" dist="38100" dir="2700000" algn="tl">
                    <a:srgbClr val="000000">
                      <a:alpha val="43137"/>
                    </a:srgbClr>
                  </a:outerShdw>
                </a:effectLst>
              </a:rPr>
              <a:t>mixed view</a:t>
            </a:r>
            <a:r>
              <a:rPr lang="en-US" dirty="0" smtClean="0">
                <a:effectLst>
                  <a:outerShdw blurRad="38100" dist="38100" dir="2700000" algn="tl">
                    <a:srgbClr val="000000">
                      <a:alpha val="43137"/>
                    </a:srgbClr>
                  </a:outerShdw>
                </a:effectLst>
              </a:rPr>
              <a:t> when it comes to money!</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The blessing of the LORD brings wealth, and he adds no trouble to it. </a:t>
            </a:r>
            <a:r>
              <a:rPr lang="en-US" b="1" dirty="0" smtClean="0">
                <a:effectLst>
                  <a:outerShdw blurRad="38100" dist="38100" dir="2700000" algn="tl">
                    <a:srgbClr val="000000">
                      <a:alpha val="43137"/>
                    </a:srgbClr>
                  </a:outerShdw>
                </a:effectLst>
                <a:latin typeface="Cambria" pitchFamily="18" charset="0"/>
              </a:rPr>
              <a:t>(10:22 - NIV)</a:t>
            </a:r>
          </a:p>
          <a:p>
            <a:pPr lvl="1"/>
            <a:r>
              <a:rPr lang="en-US" b="1" i="1" dirty="0">
                <a:solidFill>
                  <a:srgbClr val="FFFF00"/>
                </a:solidFill>
                <a:effectLst>
                  <a:outerShdw blurRad="38100" dist="38100" dir="2700000" algn="tl">
                    <a:srgbClr val="000000">
                      <a:alpha val="43137"/>
                    </a:srgbClr>
                  </a:outerShdw>
                </a:effectLst>
                <a:latin typeface="Cambria" pitchFamily="18" charset="0"/>
              </a:rPr>
              <a:t>Riches do not profit in the day of </a:t>
            </a:r>
            <a:r>
              <a:rPr lang="en-US" b="1" i="1" dirty="0" smtClean="0">
                <a:solidFill>
                  <a:srgbClr val="FFFF00"/>
                </a:solidFill>
                <a:effectLst>
                  <a:outerShdw blurRad="38100" dist="38100" dir="2700000" algn="tl">
                    <a:srgbClr val="000000">
                      <a:alpha val="43137"/>
                    </a:srgbClr>
                  </a:outerShdw>
                </a:effectLst>
                <a:latin typeface="Cambria" pitchFamily="18" charset="0"/>
              </a:rPr>
              <a:t>wrath… </a:t>
            </a:r>
            <a:r>
              <a:rPr lang="en-US" b="1" dirty="0" smtClean="0">
                <a:effectLst>
                  <a:outerShdw blurRad="38100" dist="38100" dir="2700000" algn="tl">
                    <a:srgbClr val="000000">
                      <a:alpha val="43137"/>
                    </a:srgbClr>
                  </a:outerShdw>
                </a:effectLst>
                <a:latin typeface="Cambria" pitchFamily="18" charset="0"/>
              </a:rPr>
              <a:t>(11:4a)</a:t>
            </a:r>
          </a:p>
          <a:p>
            <a:pPr lvl="1"/>
            <a:r>
              <a:rPr lang="en-US" b="1" i="1" dirty="0">
                <a:solidFill>
                  <a:srgbClr val="FFFF00"/>
                </a:solidFill>
                <a:effectLst>
                  <a:outerShdw blurRad="38100" dist="38100" dir="2700000" algn="tl">
                    <a:srgbClr val="000000">
                      <a:alpha val="43137"/>
                    </a:srgbClr>
                  </a:outerShdw>
                </a:effectLst>
                <a:latin typeface="Cambria" pitchFamily="18" charset="0"/>
              </a:rPr>
              <a:t>Whoever trusts in his riches will </a:t>
            </a:r>
            <a:r>
              <a:rPr lang="en-US" b="1" i="1" dirty="0" smtClean="0">
                <a:solidFill>
                  <a:srgbClr val="FFFF00"/>
                </a:solidFill>
                <a:effectLst>
                  <a:outerShdw blurRad="38100" dist="38100" dir="2700000" algn="tl">
                    <a:srgbClr val="000000">
                      <a:alpha val="43137"/>
                    </a:srgbClr>
                  </a:outerShdw>
                </a:effectLst>
                <a:latin typeface="Cambria" pitchFamily="18" charset="0"/>
              </a:rPr>
              <a:t>fall… </a:t>
            </a:r>
            <a:r>
              <a:rPr lang="en-US" b="1" dirty="0" smtClean="0">
                <a:effectLst>
                  <a:outerShdw blurRad="38100" dist="38100" dir="2700000" algn="tl">
                    <a:srgbClr val="000000">
                      <a:alpha val="43137"/>
                    </a:srgbClr>
                  </a:outerShdw>
                </a:effectLst>
                <a:latin typeface="Cambria" pitchFamily="18" charset="0"/>
              </a:rPr>
              <a:t>(11:28a)</a:t>
            </a:r>
          </a:p>
          <a:p>
            <a:pPr lvl="1"/>
            <a:endParaRPr lang="en-US" b="1" dirty="0" smtClean="0">
              <a:effectLst>
                <a:outerShdw blurRad="38100" dist="38100" dir="2700000" algn="tl">
                  <a:srgbClr val="000000">
                    <a:alpha val="43137"/>
                  </a:srgbClr>
                </a:outerShdw>
              </a:effectLst>
              <a:latin typeface="Cambria" pitchFamily="18" charset="0"/>
            </a:endParaRPr>
          </a:p>
          <a:p>
            <a:pPr lvl="1"/>
            <a:endParaRPr lang="en-US" b="1" dirty="0" smtClean="0">
              <a:effectLst>
                <a:outerShdw blurRad="38100" dist="38100" dir="2700000" algn="tl">
                  <a:srgbClr val="000000">
                    <a:alpha val="43137"/>
                  </a:srgbClr>
                </a:outerShdw>
              </a:effectLst>
              <a:latin typeface="Cambria" pitchFamily="18" charset="0"/>
            </a:endParaRPr>
          </a:p>
          <a:p>
            <a:pPr lvl="1"/>
            <a:endParaRPr lang="en-US" b="1" dirty="0" smtClean="0">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a:buNone/>
            </a:pPr>
            <a:endParaRPr lang="en-US" sz="900" dirty="0" smtClean="0">
              <a:effectLst>
                <a:outerShdw blurRad="38100" dist="38100" dir="2700000" algn="tl">
                  <a:srgbClr val="000000">
                    <a:alpha val="43137"/>
                  </a:srgbClr>
                </a:outerShdw>
              </a:effectLst>
            </a:endParaRPr>
          </a:p>
          <a:p>
            <a:endParaRPr lang="en-US" b="1"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76450234"/>
      </p:ext>
    </p:extLst>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Dollars and Sense</a:t>
            </a:r>
            <a:endParaRPr lang="en-US" dirty="0"/>
          </a:p>
        </p:txBody>
      </p:sp>
      <p:sp>
        <p:nvSpPr>
          <p:cNvPr id="5" name="Content Placeholder 4"/>
          <p:cNvSpPr>
            <a:spLocks noGrp="1"/>
          </p:cNvSpPr>
          <p:nvPr>
            <p:ph idx="1"/>
          </p:nvPr>
        </p:nvSpPr>
        <p:spPr>
          <a:xfrm>
            <a:off x="457200" y="914400"/>
            <a:ext cx="8229600" cy="5943600"/>
          </a:xfrm>
        </p:spPr>
        <p:txBody>
          <a:bodyPr>
            <a:normAutofit/>
          </a:bodyPr>
          <a:lstStyle/>
          <a:p>
            <a:pPr>
              <a:buNone/>
            </a:pPr>
            <a:r>
              <a:rPr lang="en-US" dirty="0" smtClean="0">
                <a:effectLst>
                  <a:outerShdw blurRad="38100" dist="38100" dir="2700000" algn="tl">
                    <a:srgbClr val="000000">
                      <a:alpha val="43137"/>
                    </a:srgbClr>
                  </a:outerShdw>
                </a:effectLst>
              </a:rPr>
              <a:t>Things We’ll Cover Today:</a:t>
            </a:r>
          </a:p>
          <a:p>
            <a:r>
              <a:rPr lang="en-US" dirty="0" smtClean="0">
                <a:effectLst>
                  <a:outerShdw blurRad="38100" dist="38100" dir="2700000" algn="tl">
                    <a:srgbClr val="000000">
                      <a:alpha val="43137"/>
                    </a:srgbClr>
                  </a:outerShdw>
                </a:effectLst>
              </a:rPr>
              <a:t>Definitions</a:t>
            </a:r>
            <a:endParaRPr lang="en-US" dirty="0" smtClean="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The </a:t>
            </a:r>
            <a:r>
              <a:rPr lang="en-US" u="sng" dirty="0" smtClean="0">
                <a:effectLst>
                  <a:outerShdw blurRad="38100" dist="38100" dir="2700000" algn="tl">
                    <a:srgbClr val="000000">
                      <a:alpha val="43137"/>
                    </a:srgbClr>
                  </a:outerShdw>
                </a:effectLst>
              </a:rPr>
              <a:t>Value</a:t>
            </a:r>
            <a:r>
              <a:rPr lang="en-US" dirty="0" smtClean="0">
                <a:effectLst>
                  <a:outerShdw blurRad="38100" dist="38100" dir="2700000" algn="tl">
                    <a:srgbClr val="000000">
                      <a:alpha val="43137"/>
                    </a:srgbClr>
                  </a:outerShdw>
                </a:effectLst>
              </a:rPr>
              <a:t> of Money and Wealth</a:t>
            </a:r>
          </a:p>
          <a:p>
            <a:r>
              <a:rPr lang="en-US" dirty="0" smtClean="0">
                <a:effectLst>
                  <a:outerShdw blurRad="38100" dist="38100" dir="2700000" algn="tl">
                    <a:srgbClr val="000000">
                      <a:alpha val="43137"/>
                    </a:srgbClr>
                  </a:outerShdw>
                </a:effectLst>
              </a:rPr>
              <a:t>The </a:t>
            </a:r>
            <a:r>
              <a:rPr lang="en-US" u="sng" dirty="0" smtClean="0">
                <a:effectLst>
                  <a:outerShdw blurRad="38100" dist="38100" dir="2700000" algn="tl">
                    <a:srgbClr val="000000">
                      <a:alpha val="43137"/>
                    </a:srgbClr>
                  </a:outerShdw>
                </a:effectLst>
              </a:rPr>
              <a:t>Danger</a:t>
            </a:r>
            <a:r>
              <a:rPr lang="en-US" dirty="0" smtClean="0">
                <a:effectLst>
                  <a:outerShdw blurRad="38100" dist="38100" dir="2700000" algn="tl">
                    <a:srgbClr val="000000">
                      <a:alpha val="43137"/>
                    </a:srgbClr>
                  </a:outerShdw>
                </a:effectLst>
              </a:rPr>
              <a:t> of Money and Wealth</a:t>
            </a:r>
          </a:p>
          <a:p>
            <a:r>
              <a:rPr lang="en-US" dirty="0" smtClean="0">
                <a:effectLst>
                  <a:outerShdw blurRad="38100" dist="38100" dir="2700000" algn="tl">
                    <a:srgbClr val="000000">
                      <a:alpha val="43137"/>
                    </a:srgbClr>
                  </a:outerShdw>
                </a:effectLst>
              </a:rPr>
              <a:t>Money Can’t Meet Our </a:t>
            </a:r>
            <a:r>
              <a:rPr lang="en-US" u="sng" dirty="0" smtClean="0">
                <a:effectLst>
                  <a:outerShdw blurRad="38100" dist="38100" dir="2700000" algn="tl">
                    <a:srgbClr val="000000">
                      <a:alpha val="43137"/>
                    </a:srgbClr>
                  </a:outerShdw>
                </a:effectLst>
              </a:rPr>
              <a:t>Greatest</a:t>
            </a:r>
            <a:r>
              <a:rPr lang="en-US" dirty="0" smtClean="0">
                <a:effectLst>
                  <a:outerShdw blurRad="38100" dist="38100" dir="2700000" algn="tl">
                    <a:srgbClr val="000000">
                      <a:alpha val="43137"/>
                    </a:srgbClr>
                  </a:outerShdw>
                </a:effectLst>
              </a:rPr>
              <a:t> Need!</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Definitions</a:t>
            </a:r>
            <a:endParaRPr lang="en-US" dirty="0"/>
          </a:p>
        </p:txBody>
      </p:sp>
      <p:sp>
        <p:nvSpPr>
          <p:cNvPr id="5" name="Content Placeholder 4"/>
          <p:cNvSpPr>
            <a:spLocks noGrp="1"/>
          </p:cNvSpPr>
          <p:nvPr>
            <p:ph idx="1"/>
          </p:nvPr>
        </p:nvSpPr>
        <p:spPr>
          <a:xfrm>
            <a:off x="457200" y="914400"/>
            <a:ext cx="8229600" cy="5943600"/>
          </a:xfrm>
        </p:spPr>
        <p:txBody>
          <a:bodyPr>
            <a:normAutofit fontScale="92500"/>
          </a:bodyPr>
          <a:lstStyle/>
          <a:p>
            <a:pPr>
              <a:buNone/>
            </a:pPr>
            <a:r>
              <a:rPr lang="en-US" sz="3500" dirty="0" smtClean="0">
                <a:effectLst>
                  <a:outerShdw blurRad="38100" dist="38100" dir="2700000" algn="tl">
                    <a:srgbClr val="000000">
                      <a:alpha val="43137"/>
                    </a:srgbClr>
                  </a:outerShdw>
                </a:effectLst>
              </a:rPr>
              <a:t>Wealth</a:t>
            </a:r>
          </a:p>
          <a:p>
            <a:r>
              <a:rPr lang="en-US" i="1" dirty="0" smtClean="0">
                <a:effectLst>
                  <a:outerShdw blurRad="38100" dist="38100" dir="2700000" algn="tl">
                    <a:srgbClr val="000000">
                      <a:alpha val="43137"/>
                    </a:srgbClr>
                  </a:outerShdw>
                </a:effectLst>
                <a:latin typeface="Cambria" panose="02040503050406030204" pitchFamily="18" charset="0"/>
              </a:rPr>
              <a:t>An </a:t>
            </a:r>
            <a:r>
              <a:rPr lang="en-US" i="1" dirty="0">
                <a:effectLst>
                  <a:outerShdw blurRad="38100" dist="38100" dir="2700000" algn="tl">
                    <a:srgbClr val="000000">
                      <a:alpha val="43137"/>
                    </a:srgbClr>
                  </a:outerShdw>
                </a:effectLst>
                <a:latin typeface="Cambria" panose="02040503050406030204" pitchFamily="18" charset="0"/>
              </a:rPr>
              <a:t>abundance of valuable material possessions or </a:t>
            </a:r>
            <a:r>
              <a:rPr lang="en-US" i="1" dirty="0" smtClean="0">
                <a:effectLst>
                  <a:outerShdw blurRad="38100" dist="38100" dir="2700000" algn="tl">
                    <a:srgbClr val="000000">
                      <a:alpha val="43137"/>
                    </a:srgbClr>
                  </a:outerShdw>
                </a:effectLst>
                <a:latin typeface="Cambria" panose="02040503050406030204" pitchFamily="18" charset="0"/>
              </a:rPr>
              <a:t>resources </a:t>
            </a:r>
            <a:r>
              <a:rPr lang="en-US" dirty="0" smtClean="0">
                <a:effectLst>
                  <a:outerShdw blurRad="38100" dist="38100" dir="2700000" algn="tl">
                    <a:srgbClr val="000000">
                      <a:alpha val="43137"/>
                    </a:srgbClr>
                  </a:outerShdw>
                </a:effectLst>
              </a:rPr>
              <a:t>(Merriam-Webster’s Dictionary)</a:t>
            </a:r>
            <a:endParaRPr lang="en-US" dirty="0" smtClean="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The definition of wealth tends to be somewhat relative: a person who is viewed as wealthy, is generally someone who has a lot of money relative to those around them.</a:t>
            </a:r>
          </a:p>
          <a:p>
            <a:r>
              <a:rPr lang="en-US" dirty="0" smtClean="0">
                <a:effectLst>
                  <a:outerShdw blurRad="38100" dist="38100" dir="2700000" algn="tl">
                    <a:srgbClr val="000000">
                      <a:alpha val="43137"/>
                    </a:srgbClr>
                  </a:outerShdw>
                </a:effectLst>
              </a:rPr>
              <a:t>By the standards of societies in Biblical times (and many societies around the world today) , all but the poorest Americans would be viewed as very wealthy.</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838200"/>
          </a:xfrm>
        </p:spPr>
        <p:txBody>
          <a:bodyPr>
            <a:normAutofit/>
          </a:bodyPr>
          <a:lstStyle/>
          <a:p>
            <a:r>
              <a:rPr lang="en-US" sz="4400" dirty="0" smtClean="0">
                <a:effectLst>
                  <a:outerShdw blurRad="38100" dist="38100" dir="2700000" algn="tl">
                    <a:srgbClr val="000000">
                      <a:alpha val="43137"/>
                    </a:srgbClr>
                  </a:outerShdw>
                </a:effectLst>
              </a:rPr>
              <a:t>Definitions</a:t>
            </a:r>
            <a:endParaRPr lang="en-US" dirty="0"/>
          </a:p>
        </p:txBody>
      </p:sp>
      <p:sp>
        <p:nvSpPr>
          <p:cNvPr id="5" name="Content Placeholder 4"/>
          <p:cNvSpPr>
            <a:spLocks noGrp="1"/>
          </p:cNvSpPr>
          <p:nvPr>
            <p:ph idx="1"/>
          </p:nvPr>
        </p:nvSpPr>
        <p:spPr>
          <a:xfrm>
            <a:off x="457200" y="914400"/>
            <a:ext cx="8229600" cy="5943600"/>
          </a:xfrm>
        </p:spPr>
        <p:txBody>
          <a:bodyPr>
            <a:normAutofit fontScale="85000" lnSpcReduction="20000"/>
          </a:bodyPr>
          <a:lstStyle/>
          <a:p>
            <a:pPr>
              <a:buNone/>
            </a:pPr>
            <a:r>
              <a:rPr lang="en-US" sz="3800" dirty="0" smtClean="0">
                <a:effectLst>
                  <a:outerShdw blurRad="38100" dist="38100" dir="2700000" algn="tl">
                    <a:srgbClr val="000000">
                      <a:alpha val="43137"/>
                    </a:srgbClr>
                  </a:outerShdw>
                </a:effectLst>
              </a:rPr>
              <a:t>Poverty</a:t>
            </a:r>
          </a:p>
          <a:p>
            <a:r>
              <a:rPr lang="en-US" dirty="0" smtClean="0">
                <a:effectLst>
                  <a:outerShdw blurRad="38100" dist="38100" dir="2700000" algn="tl">
                    <a:srgbClr val="000000">
                      <a:alpha val="43137"/>
                    </a:srgbClr>
                  </a:outerShdw>
                </a:effectLst>
              </a:rPr>
              <a:t>When the Bible speaks of poverty or “the poor” it is often talking about people who are struggling to put </a:t>
            </a:r>
            <a:r>
              <a:rPr lang="en-US" u="sng" dirty="0" smtClean="0">
                <a:effectLst>
                  <a:outerShdw blurRad="38100" dist="38100" dir="2700000" algn="tl">
                    <a:srgbClr val="000000">
                      <a:alpha val="43137"/>
                    </a:srgbClr>
                  </a:outerShdw>
                </a:effectLst>
              </a:rPr>
              <a:t>clothes</a:t>
            </a:r>
            <a:r>
              <a:rPr lang="en-US" dirty="0" smtClean="0">
                <a:effectLst>
                  <a:outerShdw blurRad="38100" dist="38100" dir="2700000" algn="tl">
                    <a:srgbClr val="000000">
                      <a:alpha val="43137"/>
                    </a:srgbClr>
                  </a:outerShdw>
                </a:effectLst>
              </a:rPr>
              <a:t> on their back or get enough </a:t>
            </a:r>
            <a:r>
              <a:rPr lang="en-US" u="sng" dirty="0" smtClean="0">
                <a:effectLst>
                  <a:outerShdw blurRad="38100" dist="38100" dir="2700000" algn="tl">
                    <a:srgbClr val="000000">
                      <a:alpha val="43137"/>
                    </a:srgbClr>
                  </a:outerShdw>
                </a:effectLst>
              </a:rPr>
              <a:t>food</a:t>
            </a:r>
            <a:r>
              <a:rPr lang="en-US" dirty="0" smtClean="0">
                <a:effectLst>
                  <a:outerShdw blurRad="38100" dist="38100" dir="2700000" algn="tl">
                    <a:srgbClr val="000000">
                      <a:alpha val="43137"/>
                    </a:srgbClr>
                  </a:outerShdw>
                </a:effectLst>
              </a:rPr>
              <a:t> to eat.</a:t>
            </a:r>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[The Lord] </a:t>
            </a:r>
            <a:r>
              <a:rPr lang="en-US" b="1" i="1" dirty="0">
                <a:solidFill>
                  <a:srgbClr val="FFFF00"/>
                </a:solidFill>
                <a:effectLst>
                  <a:outerShdw blurRad="38100" dist="38100" dir="2700000" algn="tl">
                    <a:srgbClr val="000000">
                      <a:alpha val="43137"/>
                    </a:srgbClr>
                  </a:outerShdw>
                </a:effectLst>
                <a:latin typeface="Cambria" pitchFamily="18" charset="0"/>
              </a:rPr>
              <a:t>executes justice for the fatherless and the widow, and loves the sojourner, giving him </a:t>
            </a:r>
            <a:r>
              <a:rPr lang="en-US" b="1" i="1" u="sng" dirty="0">
                <a:solidFill>
                  <a:srgbClr val="FFFF00"/>
                </a:solidFill>
                <a:effectLst>
                  <a:outerShdw blurRad="38100" dist="38100" dir="2700000" algn="tl">
                    <a:srgbClr val="000000">
                      <a:alpha val="43137"/>
                    </a:srgbClr>
                  </a:outerShdw>
                </a:effectLst>
                <a:latin typeface="Cambria" pitchFamily="18" charset="0"/>
              </a:rPr>
              <a:t>food</a:t>
            </a:r>
            <a:r>
              <a:rPr lang="en-US" b="1" i="1" dirty="0">
                <a:solidFill>
                  <a:srgbClr val="FFFF00"/>
                </a:solidFill>
                <a:effectLst>
                  <a:outerShdw blurRad="38100" dist="38100" dir="2700000" algn="tl">
                    <a:srgbClr val="000000">
                      <a:alpha val="43137"/>
                    </a:srgbClr>
                  </a:outerShdw>
                </a:effectLst>
                <a:latin typeface="Cambria" pitchFamily="18" charset="0"/>
              </a:rPr>
              <a:t> and </a:t>
            </a:r>
            <a:r>
              <a:rPr lang="en-US" b="1" i="1" u="sng" dirty="0" smtClean="0">
                <a:solidFill>
                  <a:srgbClr val="FFFF00"/>
                </a:solidFill>
                <a:effectLst>
                  <a:outerShdw blurRad="38100" dist="38100" dir="2700000" algn="tl">
                    <a:srgbClr val="000000">
                      <a:alpha val="43137"/>
                    </a:srgbClr>
                  </a:outerShdw>
                </a:effectLst>
                <a:latin typeface="Cambria" pitchFamily="18" charset="0"/>
              </a:rPr>
              <a:t>clothing</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dirty="0" smtClean="0">
                <a:effectLst>
                  <a:outerShdw blurRad="38100" dist="38100" dir="2700000" algn="tl">
                    <a:srgbClr val="000000">
                      <a:alpha val="43137"/>
                    </a:srgbClr>
                  </a:outerShdw>
                </a:effectLst>
                <a:latin typeface="Cambria" pitchFamily="18" charset="0"/>
              </a:rPr>
              <a:t>(Deut 10:18)</a:t>
            </a:r>
          </a:p>
          <a:p>
            <a:pPr lvl="1"/>
            <a:r>
              <a:rPr lang="en-US" b="1" i="1" dirty="0">
                <a:solidFill>
                  <a:srgbClr val="FFFF00"/>
                </a:solidFill>
                <a:effectLst>
                  <a:outerShdw blurRad="38100" dist="38100" dir="2700000" algn="tl">
                    <a:srgbClr val="000000">
                      <a:alpha val="43137"/>
                    </a:srgbClr>
                  </a:outerShdw>
                </a:effectLst>
                <a:latin typeface="Cambria" pitchFamily="18" charset="0"/>
              </a:rPr>
              <a:t>But if we have </a:t>
            </a:r>
            <a:r>
              <a:rPr lang="en-US" b="1" i="1" u="sng" dirty="0">
                <a:solidFill>
                  <a:srgbClr val="FFFF00"/>
                </a:solidFill>
                <a:effectLst>
                  <a:outerShdw blurRad="38100" dist="38100" dir="2700000" algn="tl">
                    <a:srgbClr val="000000">
                      <a:alpha val="43137"/>
                    </a:srgbClr>
                  </a:outerShdw>
                </a:effectLst>
                <a:latin typeface="Cambria" pitchFamily="18" charset="0"/>
              </a:rPr>
              <a:t>food and clothing</a:t>
            </a:r>
            <a:r>
              <a:rPr lang="en-US" b="1" i="1" dirty="0">
                <a:solidFill>
                  <a:srgbClr val="FFFF00"/>
                </a:solidFill>
                <a:effectLst>
                  <a:outerShdw blurRad="38100" dist="38100" dir="2700000" algn="tl">
                    <a:srgbClr val="000000">
                      <a:alpha val="43137"/>
                    </a:srgbClr>
                  </a:outerShdw>
                </a:effectLst>
                <a:latin typeface="Cambria" pitchFamily="18" charset="0"/>
              </a:rPr>
              <a:t>, with these we will be </a:t>
            </a:r>
            <a:r>
              <a:rPr lang="en-US" b="1" i="1" dirty="0" smtClean="0">
                <a:solidFill>
                  <a:srgbClr val="FFFF00"/>
                </a:solidFill>
                <a:effectLst>
                  <a:outerShdw blurRad="38100" dist="38100" dir="2700000" algn="tl">
                    <a:srgbClr val="000000">
                      <a:alpha val="43137"/>
                    </a:srgbClr>
                  </a:outerShdw>
                </a:effectLst>
                <a:latin typeface="Cambria" pitchFamily="18" charset="0"/>
              </a:rPr>
              <a:t>content. </a:t>
            </a:r>
            <a:r>
              <a:rPr lang="en-US" b="1" dirty="0" smtClean="0">
                <a:effectLst>
                  <a:outerShdw blurRad="38100" dist="38100" dir="2700000" algn="tl">
                    <a:srgbClr val="000000">
                      <a:alpha val="43137"/>
                    </a:srgbClr>
                  </a:outerShdw>
                </a:effectLst>
                <a:latin typeface="Cambria" pitchFamily="18" charset="0"/>
              </a:rPr>
              <a:t>(1Tim 6:8)</a:t>
            </a:r>
          </a:p>
          <a:p>
            <a:r>
              <a:rPr lang="en-US" dirty="0" smtClean="0">
                <a:effectLst>
                  <a:outerShdw blurRad="38100" dist="38100" dir="2700000" algn="tl">
                    <a:srgbClr val="000000">
                      <a:alpha val="43137"/>
                    </a:srgbClr>
                  </a:outerShdw>
                </a:effectLst>
              </a:rPr>
              <a:t>Another result of poverty often mentioned in the Bible is the inability of the poor to defend themselves (either physically or legally)</a:t>
            </a:r>
          </a:p>
          <a:p>
            <a:pPr lvl="1"/>
            <a:r>
              <a:rPr lang="en-US" b="1" i="1" dirty="0">
                <a:solidFill>
                  <a:srgbClr val="FFFF00"/>
                </a:solidFill>
                <a:effectLst>
                  <a:outerShdw blurRad="38100" dist="38100" dir="2700000" algn="tl">
                    <a:srgbClr val="000000">
                      <a:alpha val="43137"/>
                    </a:srgbClr>
                  </a:outerShdw>
                </a:effectLst>
                <a:latin typeface="Cambria" pitchFamily="18" charset="0"/>
              </a:rPr>
              <a:t>Open your mouth for the mute, for the rights of all who are </a:t>
            </a:r>
            <a:r>
              <a:rPr lang="en-US" b="1" i="1" u="sng" dirty="0">
                <a:solidFill>
                  <a:srgbClr val="FFFF00"/>
                </a:solidFill>
                <a:effectLst>
                  <a:outerShdw blurRad="38100" dist="38100" dir="2700000" algn="tl">
                    <a:srgbClr val="000000">
                      <a:alpha val="43137"/>
                    </a:srgbClr>
                  </a:outerShdw>
                </a:effectLst>
                <a:latin typeface="Cambria" pitchFamily="18" charset="0"/>
              </a:rPr>
              <a:t>destitute</a:t>
            </a:r>
            <a:r>
              <a:rPr lang="en-US" b="1" i="1" dirty="0">
                <a:solidFill>
                  <a:srgbClr val="FFFF00"/>
                </a:solidFill>
                <a:effectLst>
                  <a:outerShdw blurRad="38100" dist="38100" dir="2700000" algn="tl">
                    <a:srgbClr val="000000">
                      <a:alpha val="43137"/>
                    </a:srgbClr>
                  </a:outerShdw>
                </a:effectLst>
                <a:latin typeface="Cambria" pitchFamily="18" charset="0"/>
              </a:rPr>
              <a:t>. </a:t>
            </a:r>
            <a:r>
              <a:rPr lang="en-US" b="1" i="1" dirty="0" smtClean="0">
                <a:solidFill>
                  <a:srgbClr val="FFFF00"/>
                </a:solidFill>
                <a:effectLst>
                  <a:outerShdw blurRad="38100" dist="38100" dir="2700000" algn="tl">
                    <a:srgbClr val="000000">
                      <a:alpha val="43137"/>
                    </a:srgbClr>
                  </a:outerShdw>
                </a:effectLst>
                <a:latin typeface="Cambria" pitchFamily="18" charset="0"/>
              </a:rPr>
              <a:t>Open </a:t>
            </a:r>
            <a:r>
              <a:rPr lang="en-US" b="1" i="1" dirty="0">
                <a:solidFill>
                  <a:srgbClr val="FFFF00"/>
                </a:solidFill>
                <a:effectLst>
                  <a:outerShdw blurRad="38100" dist="38100" dir="2700000" algn="tl">
                    <a:srgbClr val="000000">
                      <a:alpha val="43137"/>
                    </a:srgbClr>
                  </a:outerShdw>
                </a:effectLst>
                <a:latin typeface="Cambria" pitchFamily="18" charset="0"/>
              </a:rPr>
              <a:t>your mouth, judge righteously, defend the rights of the </a:t>
            </a:r>
            <a:r>
              <a:rPr lang="en-US" b="1" i="1" u="sng" dirty="0">
                <a:solidFill>
                  <a:srgbClr val="FFFF00"/>
                </a:solidFill>
                <a:effectLst>
                  <a:outerShdw blurRad="38100" dist="38100" dir="2700000" algn="tl">
                    <a:srgbClr val="000000">
                      <a:alpha val="43137"/>
                    </a:srgbClr>
                  </a:outerShdw>
                </a:effectLst>
                <a:latin typeface="Cambria" pitchFamily="18" charset="0"/>
              </a:rPr>
              <a:t>poor and </a:t>
            </a:r>
            <a:r>
              <a:rPr lang="en-US" b="1" i="1" u="sng" dirty="0" smtClean="0">
                <a:solidFill>
                  <a:srgbClr val="FFFF00"/>
                </a:solidFill>
                <a:effectLst>
                  <a:outerShdw blurRad="38100" dist="38100" dir="2700000" algn="tl">
                    <a:srgbClr val="000000">
                      <a:alpha val="43137"/>
                    </a:srgbClr>
                  </a:outerShdw>
                </a:effectLst>
                <a:latin typeface="Cambria" pitchFamily="18" charset="0"/>
              </a:rPr>
              <a:t>needy</a:t>
            </a:r>
            <a:r>
              <a:rPr lang="en-US" b="1" i="1" dirty="0" smtClean="0">
                <a:solidFill>
                  <a:srgbClr val="FFFF00"/>
                </a:solidFill>
                <a:effectLst>
                  <a:outerShdw blurRad="38100" dist="38100" dir="2700000" algn="tl">
                    <a:srgbClr val="000000">
                      <a:alpha val="43137"/>
                    </a:srgbClr>
                  </a:outerShdw>
                </a:effectLst>
                <a:latin typeface="Cambria" pitchFamily="18" charset="0"/>
              </a:rPr>
              <a:t>. </a:t>
            </a:r>
            <a:r>
              <a:rPr lang="en-US" b="1" dirty="0" smtClean="0">
                <a:effectLst>
                  <a:outerShdw blurRad="38100" dist="38100" dir="2700000" algn="tl">
                    <a:srgbClr val="000000">
                      <a:alpha val="43137"/>
                    </a:srgbClr>
                  </a:outerShdw>
                </a:effectLst>
                <a:latin typeface="Cambria" pitchFamily="18" charset="0"/>
              </a:rPr>
              <a:t>(31:8-9)</a:t>
            </a:r>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400" dirty="0" smtClean="0">
                <a:effectLst>
                  <a:outerShdw blurRad="38100" dist="38100" dir="2700000" algn="tl">
                    <a:srgbClr val="000000">
                      <a:alpha val="43137"/>
                    </a:srgbClr>
                  </a:outerShdw>
                </a:effectLst>
              </a:rPr>
              <a:t>The Value of Money and Wealth</a:t>
            </a:r>
          </a:p>
        </p:txBody>
      </p:sp>
      <p:sp>
        <p:nvSpPr>
          <p:cNvPr id="5" name="Content Placeholder 4"/>
          <p:cNvSpPr>
            <a:spLocks noGrp="1"/>
          </p:cNvSpPr>
          <p:nvPr>
            <p:ph idx="1"/>
          </p:nvPr>
        </p:nvSpPr>
        <p:spPr>
          <a:xfrm>
            <a:off x="457200" y="914400"/>
            <a:ext cx="8229600" cy="5943600"/>
          </a:xfrm>
        </p:spPr>
        <p:txBody>
          <a:bodyPr>
            <a:normAutofit/>
          </a:bodyPr>
          <a:lstStyle/>
          <a:p>
            <a:r>
              <a:rPr lang="en-US" dirty="0" smtClean="0">
                <a:effectLst>
                  <a:outerShdw blurRad="38100" dist="38100" dir="2700000" algn="tl">
                    <a:srgbClr val="000000">
                      <a:alpha val="43137"/>
                    </a:srgbClr>
                  </a:outerShdw>
                </a:effectLst>
              </a:rPr>
              <a:t>Because the Bible gives many warnings about the dangers of money and wealth, you might be tempted to think that money and wealth are intrinsically bad.</a:t>
            </a:r>
          </a:p>
          <a:p>
            <a:r>
              <a:rPr lang="en-US" dirty="0" smtClean="0">
                <a:effectLst>
                  <a:outerShdw blurRad="38100" dist="38100" dir="2700000" algn="tl">
                    <a:srgbClr val="000000">
                      <a:alpha val="43137"/>
                    </a:srgbClr>
                  </a:outerShdw>
                </a:effectLst>
              </a:rPr>
              <a:t>But the Bible has many </a:t>
            </a:r>
            <a:r>
              <a:rPr lang="en-US" u="sng" dirty="0" smtClean="0">
                <a:effectLst>
                  <a:outerShdw blurRad="38100" dist="38100" dir="2700000" algn="tl">
                    <a:srgbClr val="000000">
                      <a:alpha val="43137"/>
                    </a:srgbClr>
                  </a:outerShdw>
                </a:effectLst>
              </a:rPr>
              <a:t>positive</a:t>
            </a:r>
            <a:r>
              <a:rPr lang="en-US" dirty="0" smtClean="0">
                <a:effectLst>
                  <a:outerShdw blurRad="38100" dist="38100" dir="2700000" algn="tl">
                    <a:srgbClr val="000000">
                      <a:alpha val="43137"/>
                    </a:srgbClr>
                  </a:outerShdw>
                </a:effectLst>
              </a:rPr>
              <a:t> things to say about money and wealth.</a:t>
            </a:r>
          </a:p>
          <a:p>
            <a:r>
              <a:rPr lang="en-US" dirty="0" smtClean="0">
                <a:effectLst>
                  <a:outerShdw blurRad="38100" dist="38100" dir="2700000" algn="tl">
                    <a:srgbClr val="000000">
                      <a:alpha val="43137"/>
                    </a:srgbClr>
                  </a:outerShdw>
                </a:effectLst>
              </a:rPr>
              <a:t>The Bible describes wealth as a </a:t>
            </a:r>
            <a:r>
              <a:rPr lang="en-US" u="sng" dirty="0" smtClean="0">
                <a:effectLst>
                  <a:outerShdw blurRad="38100" dist="38100" dir="2700000" algn="tl">
                    <a:srgbClr val="000000">
                      <a:alpha val="43137"/>
                    </a:srgbClr>
                  </a:outerShdw>
                </a:effectLst>
              </a:rPr>
              <a:t>blessing</a:t>
            </a:r>
            <a:r>
              <a:rPr lang="en-US" dirty="0" smtClean="0">
                <a:effectLst>
                  <a:outerShdw blurRad="38100" dist="38100" dir="2700000" algn="tl">
                    <a:srgbClr val="000000">
                      <a:alpha val="43137"/>
                    </a:srgbClr>
                  </a:outerShdw>
                </a:effectLst>
              </a:rPr>
              <a:t> from the Lord:</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The blessing of the LORD brings wealth, and he adds no trouble to it. </a:t>
            </a:r>
            <a:r>
              <a:rPr lang="en-US" b="1" dirty="0" smtClean="0">
                <a:effectLst>
                  <a:outerShdw blurRad="38100" dist="38100" dir="2700000" algn="tl">
                    <a:srgbClr val="000000">
                      <a:alpha val="43137"/>
                    </a:srgbClr>
                  </a:outerShdw>
                </a:effectLst>
                <a:latin typeface="Cambria" pitchFamily="18" charset="0"/>
              </a:rPr>
              <a:t>(10:22 - NIV)</a:t>
            </a: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400" dirty="0" smtClean="0">
                <a:effectLst>
                  <a:outerShdw blurRad="38100" dist="38100" dir="2700000" algn="tl">
                    <a:srgbClr val="000000">
                      <a:alpha val="43137"/>
                    </a:srgbClr>
                  </a:outerShdw>
                </a:effectLst>
              </a:rPr>
              <a:t>The Value of Money and Wealth</a:t>
            </a:r>
          </a:p>
        </p:txBody>
      </p:sp>
      <p:sp>
        <p:nvSpPr>
          <p:cNvPr id="5" name="Content Placeholder 4"/>
          <p:cNvSpPr>
            <a:spLocks noGrp="1"/>
          </p:cNvSpPr>
          <p:nvPr>
            <p:ph idx="1"/>
          </p:nvPr>
        </p:nvSpPr>
        <p:spPr>
          <a:xfrm>
            <a:off x="457200" y="914400"/>
            <a:ext cx="8229600" cy="5943600"/>
          </a:xfrm>
        </p:spPr>
        <p:txBody>
          <a:bodyPr>
            <a:normAutofit fontScale="92500" lnSpcReduction="20000"/>
          </a:bodyPr>
          <a:lstStyle/>
          <a:p>
            <a:r>
              <a:rPr lang="en-US" dirty="0" smtClean="0">
                <a:effectLst>
                  <a:outerShdw blurRad="38100" dist="38100" dir="2700000" algn="tl">
                    <a:srgbClr val="000000">
                      <a:alpha val="43137"/>
                    </a:srgbClr>
                  </a:outerShdw>
                </a:effectLst>
              </a:rPr>
              <a:t>The book of Proverbs describes </a:t>
            </a:r>
            <a:r>
              <a:rPr lang="en-US" u="sng" dirty="0" smtClean="0">
                <a:effectLst>
                  <a:outerShdw blurRad="38100" dist="38100" dir="2700000" algn="tl">
                    <a:srgbClr val="000000">
                      <a:alpha val="43137"/>
                    </a:srgbClr>
                  </a:outerShdw>
                </a:effectLst>
              </a:rPr>
              <a:t>prosperity</a:t>
            </a:r>
            <a:r>
              <a:rPr lang="en-US" dirty="0" smtClean="0">
                <a:effectLst>
                  <a:outerShdw blurRad="38100" dist="38100" dir="2700000" algn="tl">
                    <a:srgbClr val="000000">
                      <a:alpha val="43137"/>
                    </a:srgbClr>
                  </a:outerShdw>
                </a:effectLst>
              </a:rPr>
              <a:t> as the natural outcome of a </a:t>
            </a:r>
            <a:r>
              <a:rPr lang="en-US" u="sng" dirty="0" smtClean="0">
                <a:effectLst>
                  <a:outerShdw blurRad="38100" dist="38100" dir="2700000" algn="tl">
                    <a:srgbClr val="000000">
                      <a:alpha val="43137"/>
                    </a:srgbClr>
                  </a:outerShdw>
                </a:effectLst>
              </a:rPr>
              <a:t>righteous life</a:t>
            </a:r>
            <a:r>
              <a:rPr lang="en-US" dirty="0" smtClean="0">
                <a:effectLst>
                  <a:outerShdw blurRad="38100" dist="38100" dir="2700000" algn="tl">
                    <a:srgbClr val="000000">
                      <a:alpha val="43137"/>
                    </a:srgbClr>
                  </a:outerShdw>
                </a:effectLst>
              </a:rPr>
              <a:t> and the </a:t>
            </a:r>
            <a:r>
              <a:rPr lang="en-US" u="sng" dirty="0" smtClean="0">
                <a:effectLst>
                  <a:outerShdw blurRad="38100" dist="38100" dir="2700000" algn="tl">
                    <a:srgbClr val="000000">
                      <a:alpha val="43137"/>
                    </a:srgbClr>
                  </a:outerShdw>
                </a:effectLst>
              </a:rPr>
              <a:t>loss of wealth</a:t>
            </a:r>
            <a:r>
              <a:rPr lang="en-US" dirty="0" smtClean="0">
                <a:effectLst>
                  <a:outerShdw blurRad="38100" dist="38100" dir="2700000" algn="tl">
                    <a:srgbClr val="000000">
                      <a:alpha val="43137"/>
                    </a:srgbClr>
                  </a:outerShdw>
                </a:effectLst>
              </a:rPr>
              <a:t> as the natural outcome of a </a:t>
            </a:r>
            <a:r>
              <a:rPr lang="en-US" u="sng" dirty="0" smtClean="0">
                <a:effectLst>
                  <a:outerShdw blurRad="38100" dist="38100" dir="2700000" algn="tl">
                    <a:srgbClr val="000000">
                      <a:alpha val="43137"/>
                    </a:srgbClr>
                  </a:outerShdw>
                </a:effectLst>
              </a:rPr>
              <a:t>sinful life</a:t>
            </a:r>
            <a:r>
              <a:rPr lang="en-US" dirty="0" smtClean="0">
                <a:effectLst>
                  <a:outerShdw blurRad="38100" dist="38100" dir="2700000" algn="tl">
                    <a:srgbClr val="000000">
                      <a:alpha val="43137"/>
                    </a:srgbClr>
                  </a:outerShdw>
                </a:effectLst>
              </a:rPr>
              <a:t>:</a:t>
            </a:r>
          </a:p>
          <a:p>
            <a:pPr lvl="1"/>
            <a:r>
              <a:rPr lang="en-US" b="1" i="1" u="sng" dirty="0" smtClean="0">
                <a:solidFill>
                  <a:srgbClr val="FFFF00"/>
                </a:solidFill>
                <a:effectLst>
                  <a:outerShdw blurRad="38100" dist="38100" dir="2700000" algn="tl">
                    <a:srgbClr val="000000">
                      <a:alpha val="43137"/>
                    </a:srgbClr>
                  </a:outerShdw>
                </a:effectLst>
                <a:latin typeface="Cambria" pitchFamily="18" charset="0"/>
              </a:rPr>
              <a:t>Misfortune</a:t>
            </a:r>
            <a:r>
              <a:rPr lang="en-US" b="1" i="1" dirty="0" smtClean="0">
                <a:solidFill>
                  <a:srgbClr val="FFFF00"/>
                </a:solidFill>
                <a:effectLst>
                  <a:outerShdw blurRad="38100" dist="38100" dir="2700000" algn="tl">
                    <a:srgbClr val="000000">
                      <a:alpha val="43137"/>
                    </a:srgbClr>
                  </a:outerShdw>
                </a:effectLst>
                <a:latin typeface="Cambria" pitchFamily="18" charset="0"/>
              </a:rPr>
              <a:t> pursues the </a:t>
            </a:r>
            <a:r>
              <a:rPr lang="en-US" b="1" i="1" u="sng" dirty="0" smtClean="0">
                <a:solidFill>
                  <a:srgbClr val="FFFF00"/>
                </a:solidFill>
                <a:effectLst>
                  <a:outerShdw blurRad="38100" dist="38100" dir="2700000" algn="tl">
                    <a:srgbClr val="000000">
                      <a:alpha val="43137"/>
                    </a:srgbClr>
                  </a:outerShdw>
                </a:effectLst>
                <a:latin typeface="Cambria" pitchFamily="18" charset="0"/>
              </a:rPr>
              <a:t>sinner</a:t>
            </a:r>
            <a:r>
              <a:rPr lang="en-US" b="1" i="1" dirty="0" smtClean="0">
                <a:solidFill>
                  <a:srgbClr val="FFFF00"/>
                </a:solidFill>
                <a:effectLst>
                  <a:outerShdw blurRad="38100" dist="38100" dir="2700000" algn="tl">
                    <a:srgbClr val="000000">
                      <a:alpha val="43137"/>
                    </a:srgbClr>
                  </a:outerShdw>
                </a:effectLst>
                <a:latin typeface="Cambria" pitchFamily="18" charset="0"/>
              </a:rPr>
              <a:t>, but </a:t>
            </a:r>
            <a:r>
              <a:rPr lang="en-US" b="1" i="1" u="sng" dirty="0" smtClean="0">
                <a:solidFill>
                  <a:srgbClr val="FFFF00"/>
                </a:solidFill>
                <a:effectLst>
                  <a:outerShdw blurRad="38100" dist="38100" dir="2700000" algn="tl">
                    <a:srgbClr val="000000">
                      <a:alpha val="43137"/>
                    </a:srgbClr>
                  </a:outerShdw>
                </a:effectLst>
                <a:latin typeface="Cambria" pitchFamily="18" charset="0"/>
              </a:rPr>
              <a:t>prosperity</a:t>
            </a:r>
            <a:r>
              <a:rPr lang="en-US" b="1" i="1" dirty="0" smtClean="0">
                <a:solidFill>
                  <a:srgbClr val="FFFF00"/>
                </a:solidFill>
                <a:effectLst>
                  <a:outerShdw blurRad="38100" dist="38100" dir="2700000" algn="tl">
                    <a:srgbClr val="000000">
                      <a:alpha val="43137"/>
                    </a:srgbClr>
                  </a:outerShdw>
                </a:effectLst>
                <a:latin typeface="Cambria" pitchFamily="18" charset="0"/>
              </a:rPr>
              <a:t> is the reward of the </a:t>
            </a:r>
            <a:r>
              <a:rPr lang="en-US" b="1" i="1" u="sng" dirty="0" smtClean="0">
                <a:solidFill>
                  <a:srgbClr val="FFFF00"/>
                </a:solidFill>
                <a:effectLst>
                  <a:outerShdw blurRad="38100" dist="38100" dir="2700000" algn="tl">
                    <a:srgbClr val="000000">
                      <a:alpha val="43137"/>
                    </a:srgbClr>
                  </a:outerShdw>
                </a:effectLst>
                <a:latin typeface="Cambria" pitchFamily="18" charset="0"/>
              </a:rPr>
              <a:t>righteous</a:t>
            </a:r>
            <a:r>
              <a:rPr lang="en-US" b="1" i="1" dirty="0" smtClean="0">
                <a:solidFill>
                  <a:srgbClr val="FFFF00"/>
                </a:solidFill>
                <a:effectLst>
                  <a:outerShdw blurRad="38100" dist="38100" dir="2700000" algn="tl">
                    <a:srgbClr val="000000">
                      <a:alpha val="43137"/>
                    </a:srgbClr>
                  </a:outerShdw>
                </a:effectLst>
                <a:latin typeface="Cambria" pitchFamily="18" charset="0"/>
              </a:rPr>
              <a:t>. A good man leaves an inheritance for his children's children, but a sinner's wealth is stored up for the righteous. </a:t>
            </a:r>
            <a:r>
              <a:rPr lang="en-US" b="1" dirty="0" smtClean="0">
                <a:effectLst>
                  <a:outerShdw blurRad="38100" dist="38100" dir="2700000" algn="tl">
                    <a:srgbClr val="000000">
                      <a:alpha val="43137"/>
                    </a:srgbClr>
                  </a:outerShdw>
                </a:effectLst>
                <a:latin typeface="Cambria" pitchFamily="18" charset="0"/>
              </a:rPr>
              <a:t>(13:21-22 - NIV)</a:t>
            </a:r>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lvl="1"/>
            <a:r>
              <a:rPr lang="en-US" b="1" i="1" dirty="0">
                <a:solidFill>
                  <a:srgbClr val="FFFF00"/>
                </a:solidFill>
                <a:effectLst>
                  <a:outerShdw blurRad="38100" dist="38100" dir="2700000" algn="tl">
                    <a:srgbClr val="000000">
                      <a:alpha val="43137"/>
                    </a:srgbClr>
                  </a:outerShdw>
                </a:effectLst>
                <a:latin typeface="Cambria" pitchFamily="18" charset="0"/>
              </a:rPr>
              <a:t>The righteous has enough to satisfy his appetite, but the belly of the wicked suffers </a:t>
            </a:r>
            <a:r>
              <a:rPr lang="en-US" b="1" i="1" dirty="0" smtClean="0">
                <a:solidFill>
                  <a:srgbClr val="FFFF00"/>
                </a:solidFill>
                <a:effectLst>
                  <a:outerShdw blurRad="38100" dist="38100" dir="2700000" algn="tl">
                    <a:srgbClr val="000000">
                      <a:alpha val="43137"/>
                    </a:srgbClr>
                  </a:outerShdw>
                </a:effectLst>
                <a:latin typeface="Cambria" pitchFamily="18" charset="0"/>
              </a:rPr>
              <a:t>want. </a:t>
            </a:r>
            <a:r>
              <a:rPr lang="en-US" b="1" dirty="0" smtClean="0">
                <a:effectLst>
                  <a:outerShdw blurRad="38100" dist="38100" dir="2700000" algn="tl">
                    <a:srgbClr val="000000">
                      <a:alpha val="43137"/>
                    </a:srgbClr>
                  </a:outerShdw>
                </a:effectLst>
                <a:latin typeface="Cambria" pitchFamily="18" charset="0"/>
              </a:rPr>
              <a:t>(13:25)</a:t>
            </a:r>
          </a:p>
          <a:p>
            <a:r>
              <a:rPr lang="en-US" dirty="0" smtClean="0">
                <a:effectLst>
                  <a:outerShdw blurRad="38100" dist="38100" dir="2700000" algn="tl">
                    <a:srgbClr val="000000">
                      <a:alpha val="43137"/>
                    </a:srgbClr>
                  </a:outerShdw>
                </a:effectLst>
              </a:rPr>
              <a:t>But we need to be careful not to over generalize – not all lost wealth is the result of the poor man’s sin:</a:t>
            </a:r>
            <a:endParaRPr lang="en-US" b="1" dirty="0" smtClean="0">
              <a:effectLst>
                <a:outerShdw blurRad="38100" dist="38100" dir="2700000" algn="tl">
                  <a:srgbClr val="000000">
                    <a:alpha val="43137"/>
                  </a:srgbClr>
                </a:outerShdw>
              </a:effectLst>
              <a:latin typeface="Cambria" pitchFamily="18" charset="0"/>
            </a:endParaRPr>
          </a:p>
          <a:p>
            <a:pPr lvl="1"/>
            <a:r>
              <a:rPr lang="en-US" b="1" i="1" dirty="0">
                <a:solidFill>
                  <a:srgbClr val="FFFF00"/>
                </a:solidFill>
                <a:effectLst>
                  <a:outerShdw blurRad="38100" dist="38100" dir="2700000" algn="tl">
                    <a:srgbClr val="000000">
                      <a:alpha val="43137"/>
                    </a:srgbClr>
                  </a:outerShdw>
                </a:effectLst>
                <a:latin typeface="Cambria" pitchFamily="18" charset="0"/>
              </a:rPr>
              <a:t>A poor man's field may produce abundant food, but injustice sweeps it </a:t>
            </a:r>
            <a:r>
              <a:rPr lang="en-US" b="1" i="1" dirty="0" smtClean="0">
                <a:solidFill>
                  <a:srgbClr val="FFFF00"/>
                </a:solidFill>
                <a:effectLst>
                  <a:outerShdw blurRad="38100" dist="38100" dir="2700000" algn="tl">
                    <a:srgbClr val="000000">
                      <a:alpha val="43137"/>
                    </a:srgbClr>
                  </a:outerShdw>
                </a:effectLst>
                <a:latin typeface="Cambria" pitchFamily="18" charset="0"/>
              </a:rPr>
              <a:t>away. </a:t>
            </a:r>
            <a:r>
              <a:rPr lang="en-US" b="1" dirty="0" smtClean="0">
                <a:effectLst>
                  <a:outerShdw blurRad="38100" dist="38100" dir="2700000" algn="tl">
                    <a:srgbClr val="000000">
                      <a:alpha val="43137"/>
                    </a:srgbClr>
                  </a:outerShdw>
                </a:effectLst>
                <a:latin typeface="Cambria" pitchFamily="18" charset="0"/>
              </a:rPr>
              <a:t>(</a:t>
            </a:r>
            <a:r>
              <a:rPr lang="en-US" b="1" dirty="0" smtClean="0">
                <a:effectLst>
                  <a:outerShdw blurRad="38100" dist="38100" dir="2700000" algn="tl">
                    <a:srgbClr val="000000">
                      <a:alpha val="43137"/>
                    </a:srgbClr>
                  </a:outerShdw>
                </a:effectLst>
                <a:latin typeface="Cambria" pitchFamily="18" charset="0"/>
              </a:rPr>
              <a:t>13:23 - NIV)</a:t>
            </a:r>
            <a:endParaRPr lang="en-US" b="1" i="1" dirty="0" smtClean="0">
              <a:solidFill>
                <a:srgbClr val="FFFF00"/>
              </a:solidFill>
              <a:effectLst>
                <a:outerShdw blurRad="38100" dist="38100" dir="2700000" algn="tl">
                  <a:srgbClr val="000000">
                    <a:alpha val="43137"/>
                  </a:srgbClr>
                </a:outerShdw>
              </a:effectLst>
              <a:latin typeface="Cambria" pitchFamily="18" charset="0"/>
            </a:endParaRPr>
          </a:p>
          <a:p>
            <a:pPr lvl="1"/>
            <a:endParaRPr lang="en-US" dirty="0" smtClean="0">
              <a:effectLst>
                <a:outerShdw blurRad="38100" dist="38100" dir="2700000" algn="tl">
                  <a:srgbClr val="000000">
                    <a:alpha val="43137"/>
                  </a:srgbClr>
                </a:outerShdw>
              </a:effectLst>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4400" dirty="0" smtClean="0">
                <a:effectLst>
                  <a:outerShdw blurRad="38100" dist="38100" dir="2700000" algn="tl">
                    <a:srgbClr val="000000">
                      <a:alpha val="43137"/>
                    </a:srgbClr>
                  </a:outerShdw>
                </a:effectLst>
              </a:rPr>
              <a:t>The Value of Money and Wealth</a:t>
            </a:r>
          </a:p>
        </p:txBody>
      </p:sp>
      <p:sp>
        <p:nvSpPr>
          <p:cNvPr id="5" name="Content Placeholder 4"/>
          <p:cNvSpPr>
            <a:spLocks noGrp="1"/>
          </p:cNvSpPr>
          <p:nvPr>
            <p:ph idx="1"/>
          </p:nvPr>
        </p:nvSpPr>
        <p:spPr>
          <a:xfrm>
            <a:off x="457200" y="914400"/>
            <a:ext cx="8229600" cy="5943600"/>
          </a:xfrm>
        </p:spPr>
        <p:txBody>
          <a:bodyPr>
            <a:normAutofit lnSpcReduction="10000"/>
          </a:bodyPr>
          <a:lstStyle/>
          <a:p>
            <a:r>
              <a:rPr lang="en-US" dirty="0" smtClean="0">
                <a:effectLst>
                  <a:outerShdw blurRad="38100" dist="38100" dir="2700000" algn="tl">
                    <a:srgbClr val="000000">
                      <a:alpha val="43137"/>
                    </a:srgbClr>
                  </a:outerShdw>
                </a:effectLst>
              </a:rPr>
              <a:t>Proverbs tells us that money and wealth are the normal reward for those who work hard and are diligent – whereas poverty is the usual consequence of laziness or chasing empty dreams:</a:t>
            </a:r>
          </a:p>
          <a:p>
            <a:pPr lvl="1"/>
            <a:r>
              <a:rPr lang="en-US" b="1" i="1" dirty="0">
                <a:solidFill>
                  <a:srgbClr val="FFFF00"/>
                </a:solidFill>
                <a:effectLst>
                  <a:outerShdw blurRad="38100" dist="38100" dir="2700000" algn="tl">
                    <a:srgbClr val="000000">
                      <a:alpha val="43137"/>
                    </a:srgbClr>
                  </a:outerShdw>
                </a:effectLst>
                <a:latin typeface="Cambria" pitchFamily="18" charset="0"/>
              </a:rPr>
              <a:t>Lazy hands </a:t>
            </a:r>
            <a:r>
              <a:rPr lang="en-US" dirty="0">
                <a:effectLst>
                  <a:outerShdw blurRad="38100" dist="38100" dir="2700000" algn="tl">
                    <a:srgbClr val="000000">
                      <a:alpha val="43137"/>
                    </a:srgbClr>
                  </a:outerShdw>
                </a:effectLst>
                <a:latin typeface="Cambria" pitchFamily="18" charset="0"/>
              </a:rPr>
              <a:t>[=sluggish, negligent, lax behavior]</a:t>
            </a:r>
            <a:r>
              <a:rPr lang="en-US" dirty="0">
                <a:solidFill>
                  <a:srgbClr val="FFFF00"/>
                </a:solidFill>
                <a:effectLst>
                  <a:outerShdw blurRad="38100" dist="38100" dir="2700000" algn="tl">
                    <a:srgbClr val="000000">
                      <a:alpha val="43137"/>
                    </a:srgbClr>
                  </a:outerShdw>
                </a:effectLst>
                <a:latin typeface="Cambria" pitchFamily="18" charset="0"/>
              </a:rPr>
              <a:t> </a:t>
            </a:r>
            <a:r>
              <a:rPr lang="en-US" b="1" i="1" dirty="0" smtClean="0">
                <a:solidFill>
                  <a:srgbClr val="FFFF00"/>
                </a:solidFill>
                <a:effectLst>
                  <a:outerShdw blurRad="38100" dist="38100" dir="2700000" algn="tl">
                    <a:srgbClr val="000000">
                      <a:alpha val="43137"/>
                    </a:srgbClr>
                  </a:outerShdw>
                </a:effectLst>
                <a:latin typeface="Cambria" pitchFamily="18" charset="0"/>
              </a:rPr>
              <a:t>make </a:t>
            </a:r>
            <a:r>
              <a:rPr lang="en-US" b="1" i="1" dirty="0">
                <a:solidFill>
                  <a:srgbClr val="FFFF00"/>
                </a:solidFill>
                <a:effectLst>
                  <a:outerShdw blurRad="38100" dist="38100" dir="2700000" algn="tl">
                    <a:srgbClr val="000000">
                      <a:alpha val="43137"/>
                    </a:srgbClr>
                  </a:outerShdw>
                </a:effectLst>
                <a:latin typeface="Cambria" pitchFamily="18" charset="0"/>
              </a:rPr>
              <a:t>a man poor, but diligent hands bring </a:t>
            </a:r>
            <a:r>
              <a:rPr lang="en-US" dirty="0">
                <a:effectLst>
                  <a:outerShdw blurRad="38100" dist="38100" dir="2700000" algn="tl">
                    <a:srgbClr val="000000">
                      <a:alpha val="43137"/>
                    </a:srgbClr>
                  </a:outerShdw>
                </a:effectLst>
                <a:latin typeface="Cambria" pitchFamily="18" charset="0"/>
              </a:rPr>
              <a:t>[=thoughtful, not hasty] </a:t>
            </a:r>
            <a:r>
              <a:rPr lang="en-US" b="1" i="1" dirty="0" smtClean="0">
                <a:solidFill>
                  <a:srgbClr val="FFFF00"/>
                </a:solidFill>
                <a:effectLst>
                  <a:outerShdw blurRad="38100" dist="38100" dir="2700000" algn="tl">
                    <a:srgbClr val="000000">
                      <a:alpha val="43137"/>
                    </a:srgbClr>
                  </a:outerShdw>
                </a:effectLst>
                <a:latin typeface="Cambria" pitchFamily="18" charset="0"/>
              </a:rPr>
              <a:t>wealth</a:t>
            </a:r>
            <a:r>
              <a:rPr lang="en-US" b="1" i="1" dirty="0">
                <a:solidFill>
                  <a:srgbClr val="FFFF00"/>
                </a:solidFill>
                <a:effectLst>
                  <a:outerShdw blurRad="38100" dist="38100" dir="2700000" algn="tl">
                    <a:srgbClr val="000000">
                      <a:alpha val="43137"/>
                    </a:srgbClr>
                  </a:outerShdw>
                </a:effectLst>
                <a:latin typeface="Cambria" pitchFamily="18" charset="0"/>
              </a:rPr>
              <a:t>. </a:t>
            </a:r>
            <a:r>
              <a:rPr lang="en-US" b="1" dirty="0" smtClean="0">
                <a:effectLst>
                  <a:outerShdw blurRad="38100" dist="38100" dir="2700000" algn="tl">
                    <a:srgbClr val="000000">
                      <a:alpha val="43137"/>
                    </a:srgbClr>
                  </a:outerShdw>
                </a:effectLst>
                <a:latin typeface="Cambria" pitchFamily="18" charset="0"/>
              </a:rPr>
              <a:t>(</a:t>
            </a:r>
            <a:r>
              <a:rPr lang="en-US" b="1" dirty="0" smtClean="0">
                <a:effectLst>
                  <a:outerShdw blurRad="38100" dist="38100" dir="2700000" algn="tl">
                    <a:srgbClr val="000000">
                      <a:alpha val="43137"/>
                    </a:srgbClr>
                  </a:outerShdw>
                </a:effectLst>
                <a:latin typeface="Cambria" pitchFamily="18" charset="0"/>
              </a:rPr>
              <a:t>10:4 </a:t>
            </a:r>
            <a:r>
              <a:rPr lang="en-US" b="1" dirty="0" smtClean="0">
                <a:effectLst>
                  <a:outerShdw blurRad="38100" dist="38100" dir="2700000" algn="tl">
                    <a:srgbClr val="000000">
                      <a:alpha val="43137"/>
                    </a:srgbClr>
                  </a:outerShdw>
                </a:effectLst>
                <a:latin typeface="Cambria" pitchFamily="18" charset="0"/>
              </a:rPr>
              <a:t>- NIV)</a:t>
            </a:r>
            <a:endParaRPr lang="en-US" b="1" dirty="0" smtClean="0">
              <a:effectLst>
                <a:outerShdw blurRad="38100" dist="38100" dir="2700000" algn="tl">
                  <a:srgbClr val="000000">
                    <a:alpha val="43137"/>
                  </a:srgbClr>
                </a:outerShdw>
              </a:effectLst>
              <a:latin typeface="Cambria" pitchFamily="18" charset="0"/>
            </a:endParaRPr>
          </a:p>
          <a:p>
            <a:pPr lvl="1"/>
            <a:r>
              <a:rPr lang="en-US" b="1" i="1" dirty="0">
                <a:solidFill>
                  <a:srgbClr val="FFFF00"/>
                </a:solidFill>
                <a:effectLst>
                  <a:outerShdw blurRad="38100" dist="38100" dir="2700000" algn="tl">
                    <a:srgbClr val="000000">
                      <a:alpha val="43137"/>
                    </a:srgbClr>
                  </a:outerShdw>
                </a:effectLst>
                <a:latin typeface="Cambria" pitchFamily="18" charset="0"/>
              </a:rPr>
              <a:t>In all toil there is profit, but mere talk tends only to </a:t>
            </a:r>
            <a:r>
              <a:rPr lang="en-US" b="1" i="1" dirty="0" smtClean="0">
                <a:solidFill>
                  <a:srgbClr val="FFFF00"/>
                </a:solidFill>
                <a:effectLst>
                  <a:outerShdw blurRad="38100" dist="38100" dir="2700000" algn="tl">
                    <a:srgbClr val="000000">
                      <a:alpha val="43137"/>
                    </a:srgbClr>
                  </a:outerShdw>
                </a:effectLst>
                <a:latin typeface="Cambria" pitchFamily="18" charset="0"/>
              </a:rPr>
              <a:t>poverty. </a:t>
            </a:r>
            <a:r>
              <a:rPr lang="en-US" b="1" dirty="0" smtClean="0">
                <a:effectLst>
                  <a:outerShdw blurRad="38100" dist="38100" dir="2700000" algn="tl">
                    <a:srgbClr val="000000">
                      <a:alpha val="43137"/>
                    </a:srgbClr>
                  </a:outerShdw>
                </a:effectLst>
                <a:latin typeface="Cambria" pitchFamily="18" charset="0"/>
              </a:rPr>
              <a:t>(14:23)</a:t>
            </a:r>
          </a:p>
          <a:p>
            <a:pPr lvl="1"/>
            <a:r>
              <a:rPr lang="en-US" b="1" i="1" dirty="0">
                <a:solidFill>
                  <a:srgbClr val="FFFF00"/>
                </a:solidFill>
                <a:effectLst>
                  <a:outerShdw blurRad="38100" dist="38100" dir="2700000" algn="tl">
                    <a:srgbClr val="000000">
                      <a:alpha val="43137"/>
                    </a:srgbClr>
                  </a:outerShdw>
                </a:effectLst>
                <a:latin typeface="Cambria" pitchFamily="18" charset="0"/>
              </a:rPr>
              <a:t>Whoever works his land will have plenty of bread, but he who follows worthless pursuits will have plenty of </a:t>
            </a:r>
            <a:r>
              <a:rPr lang="en-US" b="1" i="1" dirty="0" smtClean="0">
                <a:solidFill>
                  <a:srgbClr val="FFFF00"/>
                </a:solidFill>
                <a:effectLst>
                  <a:outerShdw blurRad="38100" dist="38100" dir="2700000" algn="tl">
                    <a:srgbClr val="000000">
                      <a:alpha val="43137"/>
                    </a:srgbClr>
                  </a:outerShdw>
                </a:effectLst>
                <a:latin typeface="Cambria" pitchFamily="18" charset="0"/>
              </a:rPr>
              <a:t>poverty. </a:t>
            </a:r>
            <a:r>
              <a:rPr lang="en-US" b="1" dirty="0" smtClean="0">
                <a:effectLst>
                  <a:outerShdw blurRad="38100" dist="38100" dir="2700000" algn="tl">
                    <a:srgbClr val="000000">
                      <a:alpha val="43137"/>
                    </a:srgbClr>
                  </a:outerShdw>
                </a:effectLst>
                <a:latin typeface="Cambria" pitchFamily="18" charset="0"/>
              </a:rPr>
              <a:t>(28:19)</a:t>
            </a:r>
          </a:p>
          <a:p>
            <a:pPr lvl="1"/>
            <a:endParaRPr lang="en-US" b="1" dirty="0" smtClean="0">
              <a:effectLst>
                <a:outerShdw blurRad="38100" dist="38100" dir="2700000" algn="tl">
                  <a:srgbClr val="000000">
                    <a:alpha val="43137"/>
                  </a:srgbClr>
                </a:outerShdw>
              </a:effectLst>
              <a:latin typeface="Cambria" pitchFamily="18" charset="0"/>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19792</TotalTime>
  <Words>1630</Words>
  <Application>Microsoft Office PowerPoint</Application>
  <PresentationFormat>On-screen Show (4:3)</PresentationFormat>
  <Paragraphs>104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Apex</vt:lpstr>
      <vt:lpstr>The Book of Proverbs</vt:lpstr>
      <vt:lpstr>Dollars and Sense</vt:lpstr>
      <vt:lpstr>Dollars and Sense</vt:lpstr>
      <vt:lpstr>Dollars and Sense</vt:lpstr>
      <vt:lpstr>Definitions</vt:lpstr>
      <vt:lpstr>Definitions</vt:lpstr>
      <vt:lpstr>The Value of Money and Wealth</vt:lpstr>
      <vt:lpstr>The Value of Money and Wealth</vt:lpstr>
      <vt:lpstr>The Value of Money and Wealth</vt:lpstr>
      <vt:lpstr>The Dangers of Money and Wealth</vt:lpstr>
      <vt:lpstr>The Dangers of Money and Wealth</vt:lpstr>
      <vt:lpstr>The Dangers of Money and Wealth</vt:lpstr>
      <vt:lpstr>The Dangers of Money and Wealth</vt:lpstr>
      <vt:lpstr>The Dangers of Money and Wealth</vt:lpstr>
      <vt:lpstr>The Dangers of Money and Wealth</vt:lpstr>
      <vt:lpstr>The Dangers of Money and Wealth</vt:lpstr>
      <vt:lpstr>The Dangers of Money and Wealth</vt:lpstr>
      <vt:lpstr>Money Can’t Meet Our Greatest Need!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rsconnolly</dc:creator>
  <cp:lastModifiedBy>Robert Connolly</cp:lastModifiedBy>
  <cp:revision>1016</cp:revision>
  <dcterms:created xsi:type="dcterms:W3CDTF">2011-01-13T01:13:42Z</dcterms:created>
  <dcterms:modified xsi:type="dcterms:W3CDTF">2015-05-03T14:08:00Z</dcterms:modified>
</cp:coreProperties>
</file>