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8" r:id="rId2"/>
    <p:sldId id="460" r:id="rId3"/>
    <p:sldId id="559" r:id="rId4"/>
    <p:sldId id="560" r:id="rId5"/>
    <p:sldId id="558" r:id="rId6"/>
    <p:sldId id="500" r:id="rId7"/>
    <p:sldId id="546" r:id="rId8"/>
    <p:sldId id="547" r:id="rId9"/>
    <p:sldId id="548" r:id="rId10"/>
    <p:sldId id="549" r:id="rId11"/>
    <p:sldId id="550" r:id="rId12"/>
    <p:sldId id="556" r:id="rId13"/>
    <p:sldId id="551" r:id="rId14"/>
    <p:sldId id="557" r:id="rId15"/>
    <p:sldId id="552" r:id="rId16"/>
    <p:sldId id="554" r:id="rId17"/>
    <p:sldId id="553" r:id="rId18"/>
    <p:sldId id="561" r:id="rId19"/>
    <p:sldId id="555" r:id="rId20"/>
    <p:sldId id="562" r:id="rId21"/>
    <p:sldId id="56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7/5/2015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7/5/2015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7/5/2015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7/5/2015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7/5/2015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7/5/2015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7/5/2015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7/5/2015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7/5/2015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7/5/2015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7/5/2015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7/5/2015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7/5/2015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Friendship</a:t>
            </a:r>
          </a:p>
          <a:p>
            <a:r>
              <a:rPr lang="en-US" sz="4000" b="1" dirty="0" smtClean="0">
                <a:solidFill>
                  <a:srgbClr val="FFFF00"/>
                </a:solidFill>
                <a:effectLst>
                  <a:outerShdw blurRad="38100" dist="38100" dir="2700000" algn="tl">
                    <a:srgbClr val="000000">
                      <a:alpha val="43137"/>
                    </a:srgbClr>
                  </a:outerShdw>
                </a:effectLst>
              </a:rPr>
              <a:t>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Marks of a True Friend</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A true friend is someone who:</a:t>
            </a:r>
          </a:p>
          <a:p>
            <a:pPr lvl="1"/>
            <a:r>
              <a:rPr lang="en-US" dirty="0">
                <a:effectLst>
                  <a:outerShdw blurRad="38100" dist="38100" dir="2700000" algn="tl">
                    <a:srgbClr val="000000">
                      <a:alpha val="43137"/>
                    </a:srgbClr>
                  </a:outerShdw>
                </a:effectLst>
              </a:rPr>
              <a:t>Is </a:t>
            </a:r>
            <a:r>
              <a:rPr lang="en-US" dirty="0" smtClean="0">
                <a:effectLst>
                  <a:outerShdw blurRad="38100" dist="38100" dir="2700000" algn="tl">
                    <a:srgbClr val="000000">
                      <a:alpha val="43137"/>
                    </a:srgbClr>
                  </a:outerShdw>
                </a:effectLst>
              </a:rPr>
              <a:t>there when you need them</a:t>
            </a:r>
          </a:p>
          <a:p>
            <a:pPr lvl="1"/>
            <a:r>
              <a:rPr lang="en-US" dirty="0" smtClean="0">
                <a:effectLst>
                  <a:outerShdw blurRad="38100" dist="38100" dir="2700000" algn="tl">
                    <a:srgbClr val="000000">
                      <a:alpha val="43137"/>
                    </a:srgbClr>
                  </a:outerShdw>
                </a:effectLst>
              </a:rPr>
              <a:t>Cares about you</a:t>
            </a:r>
          </a:p>
          <a:p>
            <a:pPr lvl="1"/>
            <a:r>
              <a:rPr lang="en-US" dirty="0">
                <a:effectLst>
                  <a:outerShdw blurRad="38100" dist="38100" dir="2700000" algn="tl">
                    <a:srgbClr val="000000">
                      <a:alpha val="43137"/>
                    </a:srgbClr>
                  </a:outerShdw>
                </a:effectLst>
              </a:rPr>
              <a:t>Is willing to counsel you and be counseled by you</a:t>
            </a:r>
          </a:p>
          <a:p>
            <a:pPr lvl="1"/>
            <a:r>
              <a:rPr lang="en-US" dirty="0" smtClean="0">
                <a:effectLst>
                  <a:outerShdw blurRad="38100" dist="38100" dir="2700000" algn="tl">
                    <a:srgbClr val="000000">
                      <a:alpha val="43137"/>
                    </a:srgbClr>
                  </a:outerShdw>
                </a:effectLst>
              </a:rPr>
              <a:t>Is willing to tell you the truth  - even when it hurts</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424613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Marks of a True Friend</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a:bodyPr>
          <a:lstStyle/>
          <a:p>
            <a:pPr marL="137160" indent="0">
              <a:buNone/>
            </a:pPr>
            <a:r>
              <a:rPr lang="en-US" dirty="0" smtClean="0">
                <a:effectLst>
                  <a:outerShdw blurRad="38100" dist="38100" dir="2700000" algn="tl">
                    <a:srgbClr val="000000">
                      <a:alpha val="43137"/>
                    </a:srgbClr>
                  </a:outerShdw>
                </a:effectLst>
              </a:rPr>
              <a:t>A true friend is there when you need them:</a:t>
            </a:r>
          </a:p>
          <a:p>
            <a:r>
              <a:rPr lang="en-US" dirty="0" smtClean="0">
                <a:effectLst>
                  <a:outerShdw blurRad="38100" dist="38100" dir="2700000" algn="tl">
                    <a:srgbClr val="000000">
                      <a:alpha val="43137"/>
                    </a:srgbClr>
                  </a:outerShdw>
                </a:effectLst>
              </a:rPr>
              <a:t>As we’ve already seen:</a:t>
            </a:r>
            <a:endParaRPr lang="en-US" dirty="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A friend loves at all </a:t>
            </a:r>
            <a:r>
              <a:rPr lang="en-US" b="1" i="1" dirty="0" smtClean="0">
                <a:solidFill>
                  <a:srgbClr val="FFFF00"/>
                </a:solidFill>
                <a:effectLst>
                  <a:outerShdw blurRad="38100" dist="38100" dir="2700000" algn="tl">
                    <a:srgbClr val="000000">
                      <a:alpha val="43137"/>
                    </a:srgbClr>
                  </a:outerShdw>
                </a:effectLst>
                <a:latin typeface="Cambria" pitchFamily="18" charset="0"/>
              </a:rPr>
              <a:t>times…</a:t>
            </a:r>
            <a:r>
              <a:rPr lang="en-US" b="1" dirty="0" smtClean="0">
                <a:effectLst>
                  <a:outerShdw blurRad="38100" dist="38100" dir="2700000" algn="tl">
                    <a:srgbClr val="000000">
                      <a:alpha val="43137"/>
                    </a:srgbClr>
                  </a:outerShdw>
                </a:effectLst>
                <a:latin typeface="Cambria" pitchFamily="18" charset="0"/>
              </a:rPr>
              <a:t>(17:17a)</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friend… sticks </a:t>
            </a:r>
            <a:r>
              <a:rPr lang="en-US" b="1" i="1" dirty="0">
                <a:solidFill>
                  <a:srgbClr val="FFFF00"/>
                </a:solidFill>
                <a:effectLst>
                  <a:outerShdw blurRad="38100" dist="38100" dir="2700000" algn="tl">
                    <a:srgbClr val="000000">
                      <a:alpha val="43137"/>
                    </a:srgbClr>
                  </a:outerShdw>
                </a:effectLst>
                <a:latin typeface="Cambria" pitchFamily="18" charset="0"/>
              </a:rPr>
              <a:t>closer than a brother. </a:t>
            </a:r>
            <a:r>
              <a:rPr lang="en-US" b="1" dirty="0">
                <a:effectLst>
                  <a:outerShdw blurRad="38100" dist="38100" dir="2700000" algn="tl">
                    <a:srgbClr val="000000">
                      <a:alpha val="43137"/>
                    </a:srgbClr>
                  </a:outerShdw>
                </a:effectLst>
                <a:latin typeface="Cambria" pitchFamily="18" charset="0"/>
              </a:rPr>
              <a:t>(18:24</a:t>
            </a:r>
            <a:r>
              <a:rPr lang="en-US" b="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Unlike a </a:t>
            </a:r>
            <a:r>
              <a:rPr lang="en-US" u="sng" dirty="0" smtClean="0">
                <a:effectLst>
                  <a:outerShdw blurRad="38100" dist="38100" dir="2700000" algn="tl">
                    <a:srgbClr val="000000">
                      <a:alpha val="43137"/>
                    </a:srgbClr>
                  </a:outerShdw>
                </a:effectLst>
              </a:rPr>
              <a:t>so-called</a:t>
            </a:r>
            <a:r>
              <a:rPr lang="en-US" dirty="0" smtClean="0">
                <a:effectLst>
                  <a:outerShdw blurRad="38100" dist="38100" dir="2700000" algn="tl">
                    <a:srgbClr val="000000">
                      <a:alpha val="43137"/>
                    </a:srgbClr>
                  </a:outerShdw>
                </a:effectLst>
              </a:rPr>
              <a:t> friend, a </a:t>
            </a:r>
            <a:r>
              <a:rPr lang="en-US" u="sng" dirty="0" smtClean="0">
                <a:effectLst>
                  <a:outerShdw blurRad="38100" dist="38100" dir="2700000" algn="tl">
                    <a:srgbClr val="000000">
                      <a:alpha val="43137"/>
                    </a:srgbClr>
                  </a:outerShdw>
                </a:effectLst>
              </a:rPr>
              <a:t>true</a:t>
            </a:r>
            <a:r>
              <a:rPr lang="en-US" dirty="0" smtClean="0">
                <a:effectLst>
                  <a:outerShdw blurRad="38100" dist="38100" dir="2700000" algn="tl">
                    <a:srgbClr val="000000">
                      <a:alpha val="43137"/>
                    </a:srgbClr>
                  </a:outerShdw>
                </a:effectLst>
              </a:rPr>
              <a:t> friend sticks close:</a:t>
            </a:r>
          </a:p>
          <a:p>
            <a:pPr lvl="1"/>
            <a:r>
              <a:rPr lang="en-US" dirty="0" smtClean="0">
                <a:effectLst>
                  <a:outerShdw blurRad="38100" dist="38100" dir="2700000" algn="tl">
                    <a:srgbClr val="000000">
                      <a:alpha val="43137"/>
                    </a:srgbClr>
                  </a:outerShdw>
                </a:effectLst>
              </a:rPr>
              <a:t>Even when you’re in a lot of trouble</a:t>
            </a:r>
          </a:p>
          <a:p>
            <a:pPr lvl="1"/>
            <a:r>
              <a:rPr lang="en-US" dirty="0" smtClean="0">
                <a:effectLst>
                  <a:outerShdw blurRad="38100" dist="38100" dir="2700000" algn="tl">
                    <a:srgbClr val="000000">
                      <a:alpha val="43137"/>
                    </a:srgbClr>
                  </a:outerShdw>
                </a:effectLst>
              </a:rPr>
              <a:t>Even when it </a:t>
            </a:r>
            <a:r>
              <a:rPr lang="en-US" u="sng" dirty="0" smtClean="0">
                <a:effectLst>
                  <a:outerShdw blurRad="38100" dist="38100" dir="2700000" algn="tl">
                    <a:srgbClr val="000000">
                      <a:alpha val="43137"/>
                    </a:srgbClr>
                  </a:outerShdw>
                </a:effectLst>
              </a:rPr>
              <a:t>costs</a:t>
            </a:r>
            <a:r>
              <a:rPr lang="en-US" dirty="0" smtClean="0">
                <a:effectLst>
                  <a:outerShdw blurRad="38100" dist="38100" dir="2700000" algn="tl">
                    <a:srgbClr val="000000">
                      <a:alpha val="43137"/>
                    </a:srgbClr>
                  </a:outerShdw>
                </a:effectLst>
              </a:rPr>
              <a:t> them to be your friend</a:t>
            </a:r>
          </a:p>
          <a:p>
            <a:r>
              <a:rPr lang="en-US" dirty="0" smtClean="0">
                <a:effectLst>
                  <a:outerShdw blurRad="38100" dist="38100" dir="2700000" algn="tl">
                    <a:srgbClr val="000000">
                      <a:alpha val="43137"/>
                    </a:srgbClr>
                  </a:outerShdw>
                </a:effectLst>
              </a:rPr>
              <a:t>They’re not going to walk away and let you fail when you need their help.</a:t>
            </a:r>
            <a:endParaRPr lang="en-US" dirty="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3041368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Marks of a True Friend</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pPr marL="137160" indent="0">
              <a:buNone/>
            </a:pPr>
            <a:r>
              <a:rPr lang="en-US" sz="3500" dirty="0" smtClean="0">
                <a:effectLst>
                  <a:outerShdw blurRad="38100" dist="38100" dir="2700000" algn="tl">
                    <a:srgbClr val="000000">
                      <a:alpha val="43137"/>
                    </a:srgbClr>
                  </a:outerShdw>
                </a:effectLst>
              </a:rPr>
              <a:t>A true friend is there when you need them:</a:t>
            </a:r>
          </a:p>
          <a:p>
            <a:r>
              <a:rPr lang="en-US" dirty="0" smtClean="0">
                <a:effectLst>
                  <a:outerShdw blurRad="38100" dist="38100" dir="2700000" algn="tl">
                    <a:srgbClr val="000000">
                      <a:alpha val="43137"/>
                    </a:srgbClr>
                  </a:outerShdw>
                </a:effectLst>
              </a:rPr>
              <a:t>This does </a:t>
            </a:r>
            <a:r>
              <a:rPr lang="en-US" u="sng" dirty="0" smtClean="0">
                <a:effectLst>
                  <a:outerShdw blurRad="38100" dist="38100" dir="2700000" algn="tl">
                    <a:srgbClr val="000000">
                      <a:alpha val="43137"/>
                    </a:srgbClr>
                  </a:outerShdw>
                </a:effectLst>
              </a:rPr>
              <a:t>not</a:t>
            </a:r>
            <a:r>
              <a:rPr lang="en-US" dirty="0" smtClean="0">
                <a:effectLst>
                  <a:outerShdw blurRad="38100" dist="38100" dir="2700000" algn="tl">
                    <a:srgbClr val="000000">
                      <a:alpha val="43137"/>
                    </a:srgbClr>
                  </a:outerShdw>
                </a:effectLst>
              </a:rPr>
              <a:t> mean that a friend should rescue a person who, because of a pattern of </a:t>
            </a:r>
            <a:r>
              <a:rPr lang="en-US" u="sng" dirty="0" smtClean="0">
                <a:effectLst>
                  <a:outerShdw blurRad="38100" dist="38100" dir="2700000" algn="tl">
                    <a:srgbClr val="000000">
                      <a:alpha val="43137"/>
                    </a:srgbClr>
                  </a:outerShdw>
                </a:effectLst>
              </a:rPr>
              <a:t>serious</a:t>
            </a:r>
            <a:r>
              <a:rPr lang="en-US" dirty="0" smtClean="0">
                <a:effectLst>
                  <a:outerShdw blurRad="38100" dist="38100" dir="2700000" algn="tl">
                    <a:srgbClr val="000000">
                      <a:alpha val="43137"/>
                    </a:srgbClr>
                  </a:outerShdw>
                </a:effectLst>
              </a:rPr>
              <a:t> sinful behavior, continually causes problems for themselves and others:</a:t>
            </a:r>
            <a:endParaRPr lang="en-US" dirty="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A hot-tempered man must pay the penalty; if you rescue him, you will have to do it again. </a:t>
            </a:r>
            <a:r>
              <a:rPr lang="en-US" b="1" dirty="0" smtClean="0">
                <a:effectLst>
                  <a:outerShdw blurRad="38100" dist="38100" dir="2700000" algn="tl">
                    <a:srgbClr val="000000">
                      <a:alpha val="43137"/>
                    </a:srgbClr>
                  </a:outerShdw>
                </a:effectLst>
                <a:latin typeface="Cambria" pitchFamily="18" charset="0"/>
              </a:rPr>
              <a:t>(19:19 NIV)</a:t>
            </a:r>
            <a:endParaRPr lang="en-US" b="1" i="1" dirty="0">
              <a:solidFill>
                <a:srgbClr val="FFFF00"/>
              </a:solidFill>
              <a:effectLst>
                <a:outerShdw blurRad="38100" dist="38100" dir="2700000" algn="tl">
                  <a:srgbClr val="000000">
                    <a:alpha val="43137"/>
                  </a:srgbClr>
                </a:outerShdw>
              </a:effectLst>
              <a:latin typeface="Cambria" pitchFamily="18" charset="0"/>
            </a:endParaRPr>
          </a:p>
          <a:p>
            <a:r>
              <a:rPr lang="en-US" dirty="0" smtClean="0">
                <a:effectLst>
                  <a:outerShdw blurRad="38100" dist="38100" dir="2700000" algn="tl">
                    <a:srgbClr val="000000">
                      <a:alpha val="43137"/>
                    </a:srgbClr>
                  </a:outerShdw>
                </a:effectLst>
              </a:rPr>
              <a:t>The best way to be a friend to this kind of person is to allow them to experience the consequences of their own making, and be there for them when (and if) the negative consequences in their life bring them to their senses.</a:t>
            </a:r>
            <a:endParaRPr lang="en-US" dirty="0">
              <a:effectLst>
                <a:outerShdw blurRad="38100" dist="38100" dir="2700000" algn="tl">
                  <a:srgbClr val="000000">
                    <a:alpha val="43137"/>
                  </a:srgbClr>
                </a:outerShdw>
              </a:effectLst>
            </a:endParaRPr>
          </a:p>
          <a:p>
            <a:endParaRPr lang="en-US" b="1" dirty="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8525617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Marks of a True Friend</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pPr marL="137160" indent="0">
              <a:buNone/>
            </a:pPr>
            <a:r>
              <a:rPr lang="en-US" sz="3500" dirty="0" smtClean="0">
                <a:effectLst>
                  <a:outerShdw blurRad="38100" dist="38100" dir="2700000" algn="tl">
                    <a:srgbClr val="000000">
                      <a:alpha val="43137"/>
                    </a:srgbClr>
                  </a:outerShdw>
                </a:effectLst>
              </a:rPr>
              <a:t>A true friend is there when you need them:</a:t>
            </a:r>
          </a:p>
          <a:p>
            <a:r>
              <a:rPr lang="en-US" dirty="0" smtClean="0">
                <a:effectLst>
                  <a:outerShdw blurRad="38100" dist="38100" dir="2700000" algn="tl">
                    <a:srgbClr val="000000">
                      <a:alpha val="43137"/>
                    </a:srgbClr>
                  </a:outerShdw>
                </a:effectLst>
              </a:rPr>
              <a:t>Being someone’s friend does </a:t>
            </a:r>
            <a:r>
              <a:rPr lang="en-US" u="sng" dirty="0" smtClean="0">
                <a:effectLst>
                  <a:outerShdw blurRad="38100" dist="38100" dir="2700000" algn="tl">
                    <a:srgbClr val="000000">
                      <a:alpha val="43137"/>
                    </a:srgbClr>
                  </a:outerShdw>
                </a:effectLst>
              </a:rPr>
              <a:t>not</a:t>
            </a:r>
            <a:r>
              <a:rPr lang="en-US" dirty="0" smtClean="0">
                <a:effectLst>
                  <a:outerShdw blurRad="38100" dist="38100" dir="2700000" algn="tl">
                    <a:srgbClr val="000000">
                      <a:alpha val="43137"/>
                    </a:srgbClr>
                  </a:outerShdw>
                </a:effectLst>
              </a:rPr>
              <a:t> mean that the two of you need to spend all your time together:</a:t>
            </a:r>
            <a:endParaRPr lang="en-US" dirty="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Don't set foot too frequently in your neighbor's house, lest he become weary of you and hate you. </a:t>
            </a:r>
            <a:r>
              <a:rPr lang="en-US" b="1" dirty="0">
                <a:effectLst>
                  <a:outerShdw blurRad="38100" dist="38100" dir="2700000" algn="tl">
                    <a:srgbClr val="000000">
                      <a:alpha val="43137"/>
                    </a:srgbClr>
                  </a:outerShdw>
                </a:effectLst>
                <a:latin typeface="Cambria" pitchFamily="18" charset="0"/>
              </a:rPr>
              <a:t>(25:17 NET)</a:t>
            </a:r>
          </a:p>
          <a:p>
            <a:r>
              <a:rPr lang="en-US" dirty="0" smtClean="0">
                <a:effectLst>
                  <a:outerShdw blurRad="38100" dist="38100" dir="2700000" algn="tl">
                    <a:srgbClr val="000000">
                      <a:alpha val="43137"/>
                    </a:srgbClr>
                  </a:outerShdw>
                </a:effectLst>
              </a:rPr>
              <a:t>But a true friend is someone with a proven track record who is </a:t>
            </a:r>
            <a:r>
              <a:rPr lang="en-US" u="sng" dirty="0" smtClean="0">
                <a:effectLst>
                  <a:outerShdw blurRad="38100" dist="38100" dir="2700000" algn="tl">
                    <a:srgbClr val="000000">
                      <a:alpha val="43137"/>
                    </a:srgbClr>
                  </a:outerShdw>
                </a:effectLst>
              </a:rPr>
              <a:t>available</a:t>
            </a:r>
            <a:r>
              <a:rPr lang="en-US" dirty="0" smtClean="0">
                <a:effectLst>
                  <a:outerShdw blurRad="38100" dist="38100" dir="2700000" algn="tl">
                    <a:srgbClr val="000000">
                      <a:alpha val="43137"/>
                    </a:srgbClr>
                  </a:outerShdw>
                </a:effectLst>
              </a:rPr>
              <a:t>:</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Do </a:t>
            </a:r>
            <a:r>
              <a:rPr lang="en-US" b="1" i="1" dirty="0">
                <a:solidFill>
                  <a:srgbClr val="FFFF00"/>
                </a:solidFill>
                <a:effectLst>
                  <a:outerShdw blurRad="38100" dist="38100" dir="2700000" algn="tl">
                    <a:srgbClr val="000000">
                      <a:alpha val="43137"/>
                    </a:srgbClr>
                  </a:outerShdw>
                </a:effectLst>
                <a:latin typeface="Cambria" pitchFamily="18" charset="0"/>
              </a:rPr>
              <a:t>not forsake your friend and your father's friend, and do not go to your brother's house in the day of your calamity. Better is a neighbor who is near than a brother who is far away. </a:t>
            </a:r>
            <a:r>
              <a:rPr lang="en-US" sz="2700" b="1" dirty="0">
                <a:effectLst>
                  <a:outerShdw blurRad="38100" dist="38100" dir="2700000" algn="tl">
                    <a:srgbClr val="000000">
                      <a:alpha val="43137"/>
                    </a:srgbClr>
                  </a:outerShdw>
                </a:effectLst>
                <a:latin typeface="Cambria" pitchFamily="18" charset="0"/>
              </a:rPr>
              <a:t>(27:10) </a:t>
            </a:r>
          </a:p>
          <a:p>
            <a:endParaRPr lang="en-US" b="1" dirty="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901887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Marks of a True Friend</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a:bodyPr>
          <a:lstStyle/>
          <a:p>
            <a:pPr marL="137160" indent="0">
              <a:buNone/>
            </a:pPr>
            <a:r>
              <a:rPr lang="en-US" sz="3500" dirty="0" smtClean="0">
                <a:effectLst>
                  <a:outerShdw blurRad="38100" dist="38100" dir="2700000" algn="tl">
                    <a:srgbClr val="000000">
                      <a:alpha val="43137"/>
                    </a:srgbClr>
                  </a:outerShdw>
                </a:effectLst>
              </a:rPr>
              <a:t>A true friend </a:t>
            </a:r>
            <a:r>
              <a:rPr lang="en-US" sz="3500" u="sng" dirty="0" smtClean="0">
                <a:effectLst>
                  <a:outerShdw blurRad="38100" dist="38100" dir="2700000" algn="tl">
                    <a:srgbClr val="000000">
                      <a:alpha val="43137"/>
                    </a:srgbClr>
                  </a:outerShdw>
                </a:effectLst>
              </a:rPr>
              <a:t>cares</a:t>
            </a:r>
            <a:r>
              <a:rPr lang="en-US" sz="3500" dirty="0" smtClean="0">
                <a:effectLst>
                  <a:outerShdw blurRad="38100" dist="38100" dir="2700000" algn="tl">
                    <a:srgbClr val="000000">
                      <a:alpha val="43137"/>
                    </a:srgbClr>
                  </a:outerShdw>
                </a:effectLst>
              </a:rPr>
              <a:t> about you:</a:t>
            </a:r>
          </a:p>
          <a:p>
            <a:r>
              <a:rPr lang="en-US" dirty="0" smtClean="0">
                <a:effectLst>
                  <a:outerShdw blurRad="38100" dist="38100" dir="2700000" algn="tl">
                    <a:srgbClr val="000000">
                      <a:alpha val="43137"/>
                    </a:srgbClr>
                  </a:outerShdw>
                </a:effectLst>
              </a:rPr>
              <a:t>A true friend isn’t happy when you’re down:</a:t>
            </a:r>
          </a:p>
          <a:p>
            <a:pPr lvl="1"/>
            <a:r>
              <a:rPr lang="en-US" b="1" i="1" dirty="0">
                <a:solidFill>
                  <a:srgbClr val="FFFF00"/>
                </a:solidFill>
                <a:effectLst>
                  <a:outerShdw blurRad="38100" dist="38100" dir="2700000" algn="tl">
                    <a:srgbClr val="000000">
                      <a:alpha val="43137"/>
                    </a:srgbClr>
                  </a:outerShdw>
                </a:effectLst>
                <a:latin typeface="Cambria" pitchFamily="18" charset="0"/>
              </a:rPr>
              <a:t>Like one who takes away a garment on a cold day, or like vinegar poured on soda, is one who sings songs to a heavy heart. </a:t>
            </a:r>
            <a:r>
              <a:rPr lang="en-US" b="1" dirty="0">
                <a:effectLst>
                  <a:outerShdw blurRad="38100" dist="38100" dir="2700000" algn="tl">
                    <a:srgbClr val="000000">
                      <a:alpha val="43137"/>
                    </a:srgbClr>
                  </a:outerShdw>
                </a:effectLst>
                <a:latin typeface="Cambria" pitchFamily="18" charset="0"/>
              </a:rPr>
              <a:t>(25:20 NIV)</a:t>
            </a:r>
          </a:p>
          <a:p>
            <a:r>
              <a:rPr lang="en-US" dirty="0" smtClean="0">
                <a:effectLst>
                  <a:outerShdw blurRad="38100" dist="38100" dir="2700000" algn="tl">
                    <a:srgbClr val="000000">
                      <a:alpha val="43137"/>
                    </a:srgbClr>
                  </a:outerShdw>
                </a:effectLst>
              </a:rPr>
              <a:t>A true friend has </a:t>
            </a:r>
            <a:r>
              <a:rPr lang="en-US" u="sng" dirty="0" smtClean="0">
                <a:effectLst>
                  <a:outerShdw blurRad="38100" dist="38100" dir="2700000" algn="tl">
                    <a:srgbClr val="000000">
                      <a:alpha val="43137"/>
                    </a:srgbClr>
                  </a:outerShdw>
                </a:effectLst>
              </a:rPr>
              <a:t>empathy</a:t>
            </a:r>
            <a:r>
              <a:rPr lang="en-US" dirty="0" smtClean="0">
                <a:effectLst>
                  <a:outerShdw blurRad="38100" dist="38100" dir="2700000" algn="tl">
                    <a:srgbClr val="000000">
                      <a:alpha val="43137"/>
                    </a:srgbClr>
                  </a:outerShdw>
                </a:effectLst>
              </a:rPr>
              <a:t> for you in good times and in bad:</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Rejoice with those who rejoice, weep with those who weep. </a:t>
            </a:r>
            <a:r>
              <a:rPr lang="en-US" b="1" dirty="0">
                <a:effectLst>
                  <a:outerShdw blurRad="38100" dist="38100" dir="2700000" algn="tl">
                    <a:srgbClr val="000000">
                      <a:alpha val="43137"/>
                    </a:srgbClr>
                  </a:outerShdw>
                </a:effectLst>
                <a:latin typeface="Cambria" pitchFamily="18" charset="0"/>
              </a:rPr>
              <a:t>(Rom </a:t>
            </a:r>
            <a:r>
              <a:rPr lang="en-US" b="1" dirty="0" smtClean="0">
                <a:effectLst>
                  <a:outerShdw blurRad="38100" dist="38100" dir="2700000" algn="tl">
                    <a:srgbClr val="000000">
                      <a:alpha val="43137"/>
                    </a:srgbClr>
                  </a:outerShdw>
                </a:effectLst>
                <a:latin typeface="Cambria" pitchFamily="18" charset="0"/>
              </a:rPr>
              <a:t>12:15)</a:t>
            </a:r>
            <a:endParaRPr lang="en-US" b="1" dirty="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306508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Marks of a True Friend</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a:bodyPr>
          <a:lstStyle/>
          <a:p>
            <a:pPr marL="137160" indent="0">
              <a:buNone/>
            </a:pPr>
            <a:r>
              <a:rPr lang="en-US" sz="3500" dirty="0" smtClean="0">
                <a:effectLst>
                  <a:outerShdw blurRad="38100" dist="38100" dir="2700000" algn="tl">
                    <a:srgbClr val="000000">
                      <a:alpha val="43137"/>
                    </a:srgbClr>
                  </a:outerShdw>
                </a:effectLst>
              </a:rPr>
              <a:t>A true friend </a:t>
            </a:r>
            <a:r>
              <a:rPr lang="en-US" sz="3500" u="sng" dirty="0" smtClean="0">
                <a:effectLst>
                  <a:outerShdw blurRad="38100" dist="38100" dir="2700000" algn="tl">
                    <a:srgbClr val="000000">
                      <a:alpha val="43137"/>
                    </a:srgbClr>
                  </a:outerShdw>
                </a:effectLst>
              </a:rPr>
              <a:t>cares</a:t>
            </a:r>
            <a:r>
              <a:rPr lang="en-US" sz="3500" dirty="0" smtClean="0">
                <a:effectLst>
                  <a:outerShdw blurRad="38100" dist="38100" dir="2700000" algn="tl">
                    <a:srgbClr val="000000">
                      <a:alpha val="43137"/>
                    </a:srgbClr>
                  </a:outerShdw>
                </a:effectLst>
              </a:rPr>
              <a:t> about you:</a:t>
            </a:r>
          </a:p>
          <a:p>
            <a:r>
              <a:rPr lang="en-US" dirty="0" smtClean="0">
                <a:effectLst>
                  <a:outerShdw blurRad="38100" dist="38100" dir="2700000" algn="tl">
                    <a:srgbClr val="000000">
                      <a:alpha val="43137"/>
                    </a:srgbClr>
                  </a:outerShdw>
                </a:effectLst>
              </a:rPr>
              <a:t>A true friend doesn’t “jerk you around” and then pretend like it was just a joke:</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Like </a:t>
            </a:r>
            <a:r>
              <a:rPr lang="en-US" b="1" i="1" dirty="0">
                <a:solidFill>
                  <a:srgbClr val="FFFF00"/>
                </a:solidFill>
                <a:effectLst>
                  <a:outerShdw blurRad="38100" dist="38100" dir="2700000" algn="tl">
                    <a:srgbClr val="000000">
                      <a:alpha val="43137"/>
                    </a:srgbClr>
                  </a:outerShdw>
                </a:effectLst>
                <a:latin typeface="Cambria" pitchFamily="18" charset="0"/>
              </a:rPr>
              <a:t>a madman shooting firebrands or deadly arrows is a man who deceives his neighbor and says, "I was only joking!" </a:t>
            </a:r>
            <a:r>
              <a:rPr lang="en-US" b="1" dirty="0">
                <a:effectLst>
                  <a:outerShdw blurRad="38100" dist="38100" dir="2700000" algn="tl">
                    <a:srgbClr val="000000">
                      <a:alpha val="43137"/>
                    </a:srgbClr>
                  </a:outerShdw>
                </a:effectLst>
                <a:latin typeface="Cambria" pitchFamily="18" charset="0"/>
              </a:rPr>
              <a:t>(26:18-19 NIV)</a:t>
            </a:r>
          </a:p>
          <a:p>
            <a:r>
              <a:rPr lang="en-US" dirty="0">
                <a:effectLst>
                  <a:outerShdw blurRad="38100" dist="38100" dir="2700000" algn="tl">
                    <a:srgbClr val="000000">
                      <a:alpha val="43137"/>
                    </a:srgbClr>
                  </a:outerShdw>
                </a:effectLst>
              </a:rPr>
              <a:t>A </a:t>
            </a:r>
            <a:r>
              <a:rPr lang="en-US" dirty="0" smtClean="0">
                <a:effectLst>
                  <a:outerShdw blurRad="38100" dist="38100" dir="2700000" algn="tl">
                    <a:srgbClr val="000000">
                      <a:alpha val="43137"/>
                    </a:srgbClr>
                  </a:outerShdw>
                </a:effectLst>
              </a:rPr>
              <a:t>true friend is someone who habitually speaks the truth in love in their communication with you. (Eph. 4:15)</a:t>
            </a: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75799506"/>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Marks of a True Friend</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a:bodyPr>
          <a:lstStyle/>
          <a:p>
            <a:pPr marL="137160" indent="0">
              <a:buNone/>
            </a:pPr>
            <a:r>
              <a:rPr lang="en-US" dirty="0" smtClean="0">
                <a:effectLst>
                  <a:outerShdw blurRad="38100" dist="38100" dir="2700000" algn="tl">
                    <a:srgbClr val="000000">
                      <a:alpha val="43137"/>
                    </a:srgbClr>
                  </a:outerShdw>
                </a:effectLst>
              </a:rPr>
              <a:t>A true friend is willing </a:t>
            </a:r>
            <a:r>
              <a:rPr lang="en-US" dirty="0">
                <a:effectLst>
                  <a:outerShdw blurRad="38100" dist="38100" dir="2700000" algn="tl">
                    <a:srgbClr val="000000">
                      <a:alpha val="43137"/>
                    </a:srgbClr>
                  </a:outerShdw>
                </a:effectLst>
              </a:rPr>
              <a:t>to </a:t>
            </a:r>
            <a:r>
              <a:rPr lang="en-US" u="sng" dirty="0">
                <a:effectLst>
                  <a:outerShdw blurRad="38100" dist="38100" dir="2700000" algn="tl">
                    <a:srgbClr val="000000">
                      <a:alpha val="43137"/>
                    </a:srgbClr>
                  </a:outerShdw>
                </a:effectLst>
              </a:rPr>
              <a:t>counsel</a:t>
            </a:r>
            <a:r>
              <a:rPr lang="en-US" dirty="0">
                <a:effectLst>
                  <a:outerShdw blurRad="38100" dist="38100" dir="2700000" algn="tl">
                    <a:srgbClr val="000000">
                      <a:alpha val="43137"/>
                    </a:srgbClr>
                  </a:outerShdw>
                </a:effectLst>
              </a:rPr>
              <a:t> you and be counseled </a:t>
            </a:r>
            <a:r>
              <a:rPr lang="en-US" u="sng" dirty="0">
                <a:effectLst>
                  <a:outerShdw blurRad="38100" dist="38100" dir="2700000" algn="tl">
                    <a:srgbClr val="000000">
                      <a:alpha val="43137"/>
                    </a:srgbClr>
                  </a:outerShdw>
                </a:effectLst>
              </a:rPr>
              <a:t>by</a:t>
            </a:r>
            <a:r>
              <a:rPr lang="en-US" dirty="0">
                <a:effectLst>
                  <a:outerShdw blurRad="38100" dist="38100" dir="2700000" algn="tl">
                    <a:srgbClr val="000000">
                      <a:alpha val="43137"/>
                    </a:srgbClr>
                  </a:outerShdw>
                </a:effectLst>
              </a:rPr>
              <a:t> you </a:t>
            </a:r>
            <a:r>
              <a:rPr lang="en-US" dirty="0" smtClean="0">
                <a:effectLst>
                  <a:outerShdw blurRad="38100" dist="38100" dir="2700000" algn="tl">
                    <a:srgbClr val="000000">
                      <a:alpha val="43137"/>
                    </a:srgbClr>
                  </a:outerShdw>
                </a:effectLst>
              </a:rPr>
              <a:t>:</a:t>
            </a:r>
          </a:p>
          <a:p>
            <a:r>
              <a:rPr lang="en-US" sz="2800" b="1" i="1" dirty="0">
                <a:solidFill>
                  <a:srgbClr val="FFFF00"/>
                </a:solidFill>
                <a:effectLst>
                  <a:outerShdw blurRad="38100" dist="38100" dir="2700000" algn="tl">
                    <a:srgbClr val="000000">
                      <a:alpha val="43137"/>
                    </a:srgbClr>
                  </a:outerShdw>
                </a:effectLst>
                <a:latin typeface="Cambria" pitchFamily="18" charset="0"/>
              </a:rPr>
              <a:t>Oil and perfume make the heart glad, and the sweetness of a friend comes from his earnest counsel. </a:t>
            </a:r>
            <a:r>
              <a:rPr lang="en-US" sz="2800" b="1" dirty="0">
                <a:effectLst>
                  <a:outerShdw blurRad="38100" dist="38100" dir="2700000" algn="tl">
                    <a:srgbClr val="000000">
                      <a:alpha val="43137"/>
                    </a:srgbClr>
                  </a:outerShdw>
                </a:effectLst>
                <a:latin typeface="Cambria" pitchFamily="18" charset="0"/>
              </a:rPr>
              <a:t>(27:9</a:t>
            </a:r>
            <a:r>
              <a:rPr lang="en-US" sz="2800" b="1" dirty="0" smtClean="0">
                <a:effectLst>
                  <a:outerShdw blurRad="38100" dist="38100" dir="2700000" algn="tl">
                    <a:srgbClr val="000000">
                      <a:alpha val="43137"/>
                    </a:srgbClr>
                  </a:outerShdw>
                </a:effectLst>
                <a:latin typeface="Cambria" pitchFamily="18" charset="0"/>
              </a:rPr>
              <a:t>)</a:t>
            </a:r>
          </a:p>
          <a:p>
            <a:r>
              <a:rPr lang="en-US" sz="2800" b="1" i="1" dirty="0">
                <a:solidFill>
                  <a:srgbClr val="FFFF00"/>
                </a:solidFill>
                <a:effectLst>
                  <a:outerShdw blurRad="38100" dist="38100" dir="2700000" algn="tl">
                    <a:srgbClr val="000000">
                      <a:alpha val="43137"/>
                    </a:srgbClr>
                  </a:outerShdw>
                </a:effectLst>
                <a:latin typeface="Cambria" pitchFamily="18" charset="0"/>
              </a:rPr>
              <a:t>As iron sharpens iron, so one man sharpens another. </a:t>
            </a:r>
            <a:r>
              <a:rPr lang="en-US" sz="2800" b="1" dirty="0">
                <a:effectLst>
                  <a:outerShdw blurRad="38100" dist="38100" dir="2700000" algn="tl">
                    <a:srgbClr val="000000">
                      <a:alpha val="43137"/>
                    </a:srgbClr>
                  </a:outerShdw>
                </a:effectLst>
                <a:latin typeface="Cambria" pitchFamily="18" charset="0"/>
              </a:rPr>
              <a:t>(27:17 NIV)</a:t>
            </a:r>
          </a:p>
          <a:p>
            <a:endParaRPr lang="en-US" sz="2800" b="1" dirty="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607459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The Marks of a True Friend</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a:bodyPr>
          <a:lstStyle/>
          <a:p>
            <a:pPr marL="137160" indent="0">
              <a:buNone/>
            </a:pPr>
            <a:r>
              <a:rPr lang="en-US" dirty="0" smtClean="0">
                <a:effectLst>
                  <a:outerShdw blurRad="38100" dist="38100" dir="2700000" algn="tl">
                    <a:srgbClr val="000000">
                      <a:alpha val="43137"/>
                    </a:srgbClr>
                  </a:outerShdw>
                </a:effectLst>
              </a:rPr>
              <a:t>A true friend is willing to tell you the truth – even when it hurts:</a:t>
            </a:r>
          </a:p>
          <a:p>
            <a:r>
              <a:rPr lang="en-US" sz="2800" b="1" i="1" dirty="0" smtClean="0">
                <a:solidFill>
                  <a:srgbClr val="FFFF00"/>
                </a:solidFill>
                <a:effectLst>
                  <a:outerShdw blurRad="38100" dist="38100" dir="2700000" algn="tl">
                    <a:srgbClr val="000000">
                      <a:alpha val="43137"/>
                    </a:srgbClr>
                  </a:outerShdw>
                </a:effectLst>
                <a:latin typeface="Cambria" pitchFamily="18" charset="0"/>
              </a:rPr>
              <a:t>Better </a:t>
            </a:r>
            <a:r>
              <a:rPr lang="en-US" sz="2800" b="1" i="1" dirty="0">
                <a:solidFill>
                  <a:srgbClr val="FFFF00"/>
                </a:solidFill>
                <a:effectLst>
                  <a:outerShdw blurRad="38100" dist="38100" dir="2700000" algn="tl">
                    <a:srgbClr val="000000">
                      <a:alpha val="43137"/>
                    </a:srgbClr>
                  </a:outerShdw>
                </a:effectLst>
                <a:latin typeface="Cambria" pitchFamily="18" charset="0"/>
              </a:rPr>
              <a:t>is open rebuke than hidden love. Faithful are the wounds of a friend; profuse are the kisses of an enemy. </a:t>
            </a:r>
            <a:r>
              <a:rPr lang="en-US" sz="2800" b="1" dirty="0">
                <a:effectLst>
                  <a:outerShdw blurRad="38100" dist="38100" dir="2700000" algn="tl">
                    <a:srgbClr val="000000">
                      <a:alpha val="43137"/>
                    </a:srgbClr>
                  </a:outerShdw>
                </a:effectLst>
                <a:latin typeface="Cambria" pitchFamily="18" charset="0"/>
              </a:rPr>
              <a:t>(27:5-6)</a:t>
            </a:r>
          </a:p>
          <a:p>
            <a:r>
              <a:rPr lang="en-US" sz="2800" b="1" i="1" dirty="0" smtClean="0">
                <a:solidFill>
                  <a:srgbClr val="FFFF00"/>
                </a:solidFill>
                <a:effectLst>
                  <a:outerShdw blurRad="38100" dist="38100" dir="2700000" algn="tl">
                    <a:srgbClr val="000000">
                      <a:alpha val="43137"/>
                    </a:srgbClr>
                  </a:outerShdw>
                </a:effectLst>
                <a:latin typeface="Cambria" pitchFamily="18" charset="0"/>
              </a:rPr>
              <a:t>He </a:t>
            </a:r>
            <a:r>
              <a:rPr lang="en-US" sz="2800" b="1" i="1" dirty="0">
                <a:solidFill>
                  <a:srgbClr val="FFFF00"/>
                </a:solidFill>
                <a:effectLst>
                  <a:outerShdw blurRad="38100" dist="38100" dir="2700000" algn="tl">
                    <a:srgbClr val="000000">
                      <a:alpha val="43137"/>
                    </a:srgbClr>
                  </a:outerShdw>
                </a:effectLst>
                <a:latin typeface="Cambria" pitchFamily="18" charset="0"/>
              </a:rPr>
              <a:t>who rebukes a man will in the end gain more favor than he who has a flattering tongue. </a:t>
            </a:r>
            <a:r>
              <a:rPr lang="en-US" sz="2800" b="1" dirty="0">
                <a:effectLst>
                  <a:outerShdw blurRad="38100" dist="38100" dir="2700000" algn="tl">
                    <a:srgbClr val="000000">
                      <a:alpha val="43137"/>
                    </a:srgbClr>
                  </a:outerShdw>
                </a:effectLst>
                <a:latin typeface="Cambria" pitchFamily="18" charset="0"/>
              </a:rPr>
              <a:t>(28:23 NIV)</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2070785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Jesus Is the Ultimate Friend</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sz="3000" dirty="0" smtClean="0">
                <a:effectLst>
                  <a:outerShdw blurRad="38100" dist="38100" dir="2700000" algn="tl">
                    <a:srgbClr val="000000">
                      <a:alpha val="43137"/>
                    </a:srgbClr>
                  </a:outerShdw>
                </a:effectLst>
              </a:rPr>
              <a:t>As I looked at what it means to be a true friend, I was overcome by two feelings:</a:t>
            </a:r>
          </a:p>
          <a:p>
            <a:pPr lvl="1"/>
            <a:r>
              <a:rPr lang="en-US" b="1" dirty="0" smtClean="0">
                <a:effectLst>
                  <a:outerShdw blurRad="38100" dist="38100" dir="2700000" algn="tl">
                    <a:srgbClr val="000000">
                      <a:alpha val="43137"/>
                    </a:srgbClr>
                  </a:outerShdw>
                </a:effectLst>
              </a:rPr>
              <a:t>Sadness</a:t>
            </a:r>
            <a:r>
              <a:rPr lang="en-US" dirty="0" smtClean="0">
                <a:effectLst>
                  <a:outerShdw blurRad="38100" dist="38100" dir="2700000" algn="tl">
                    <a:srgbClr val="000000">
                      <a:alpha val="43137"/>
                    </a:srgbClr>
                  </a:outerShdw>
                </a:effectLst>
              </a:rPr>
              <a:t> – because true friends are </a:t>
            </a:r>
            <a:r>
              <a:rPr lang="en-US" u="sng" dirty="0" smtClean="0">
                <a:effectLst>
                  <a:outerShdw blurRad="38100" dist="38100" dir="2700000" algn="tl">
                    <a:srgbClr val="000000">
                      <a:alpha val="43137"/>
                    </a:srgbClr>
                  </a:outerShdw>
                </a:effectLst>
              </a:rPr>
              <a:t>rare</a:t>
            </a:r>
            <a:r>
              <a:rPr lang="en-US" dirty="0">
                <a:effectLst>
                  <a:outerShdw blurRad="38100" dist="38100" dir="2700000" algn="tl">
                    <a:srgbClr val="000000">
                      <a:alpha val="43137"/>
                    </a:srgbClr>
                  </a:outerShdw>
                </a:effectLst>
              </a:rPr>
              <a:t> – and </a:t>
            </a:r>
            <a:r>
              <a:rPr lang="en-US" dirty="0" smtClean="0">
                <a:effectLst>
                  <a:outerShdw blurRad="38100" dist="38100" dir="2700000" algn="tl">
                    <a:srgbClr val="000000">
                      <a:alpha val="43137"/>
                    </a:srgbClr>
                  </a:outerShdw>
                </a:effectLst>
              </a:rPr>
              <a:t>none of </a:t>
            </a:r>
            <a:r>
              <a:rPr lang="en-US" u="sng" dirty="0" smtClean="0">
                <a:effectLst>
                  <a:outerShdw blurRad="38100" dist="38100" dir="2700000" algn="tl">
                    <a:srgbClr val="000000">
                      <a:alpha val="43137"/>
                    </a:srgbClr>
                  </a:outerShdw>
                </a:effectLst>
              </a:rPr>
              <a:t>them</a:t>
            </a:r>
            <a:r>
              <a:rPr lang="en-US" dirty="0" smtClean="0">
                <a:effectLst>
                  <a:outerShdw blurRad="38100" dist="38100" dir="2700000" algn="tl">
                    <a:srgbClr val="000000">
                      <a:alpha val="43137"/>
                    </a:srgbClr>
                  </a:outerShdw>
                </a:effectLst>
              </a:rPr>
              <a:t> are </a:t>
            </a:r>
            <a:r>
              <a:rPr lang="en-US" u="sng" dirty="0" smtClean="0">
                <a:effectLst>
                  <a:outerShdw blurRad="38100" dist="38100" dir="2700000" algn="tl">
                    <a:srgbClr val="000000">
                      <a:alpha val="43137"/>
                    </a:srgbClr>
                  </a:outerShdw>
                </a:effectLst>
              </a:rPr>
              <a:t>perfectly</a:t>
            </a:r>
            <a:r>
              <a:rPr lang="en-US" dirty="0" smtClean="0">
                <a:effectLst>
                  <a:outerShdw blurRad="38100" dist="38100" dir="2700000" algn="tl">
                    <a:srgbClr val="000000">
                      <a:alpha val="43137"/>
                    </a:srgbClr>
                  </a:outerShdw>
                </a:effectLst>
              </a:rPr>
              <a:t> true friends – they all let us down at some point.</a:t>
            </a:r>
          </a:p>
          <a:p>
            <a:pPr lvl="1"/>
            <a:r>
              <a:rPr lang="en-US" b="1" dirty="0" smtClean="0">
                <a:effectLst>
                  <a:outerShdw blurRad="38100" dist="38100" dir="2700000" algn="tl">
                    <a:srgbClr val="000000">
                      <a:alpha val="43137"/>
                    </a:srgbClr>
                  </a:outerShdw>
                </a:effectLst>
              </a:rPr>
              <a:t>Shame </a:t>
            </a:r>
            <a:r>
              <a:rPr lang="en-US" dirty="0" smtClean="0">
                <a:effectLst>
                  <a:outerShdw blurRad="38100" dist="38100" dir="2700000" algn="tl">
                    <a:srgbClr val="000000">
                      <a:alpha val="43137"/>
                    </a:srgbClr>
                  </a:outerShdw>
                </a:effectLst>
              </a:rPr>
              <a:t>– because, as Keller said in his sermon on friendship in Proverbs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“I </a:t>
            </a:r>
            <a:r>
              <a:rPr lang="en-US" dirty="0">
                <a:effectLst>
                  <a:outerShdw blurRad="38100" dist="38100" dir="2700000" algn="tl">
                    <a:srgbClr val="000000">
                      <a:alpha val="43137"/>
                    </a:srgbClr>
                  </a:outerShdw>
                </a:effectLst>
              </a:rPr>
              <a:t>find the </a:t>
            </a:r>
            <a:r>
              <a:rPr lang="en-US" dirty="0" smtClean="0">
                <a:effectLst>
                  <a:outerShdw blurRad="38100" dist="38100" dir="2700000" algn="tl">
                    <a:srgbClr val="000000">
                      <a:alpha val="43137"/>
                    </a:srgbClr>
                  </a:outerShdw>
                </a:effectLst>
              </a:rPr>
              <a:t>profile [of biblical friendship] </a:t>
            </a:r>
            <a:r>
              <a:rPr lang="en-US" dirty="0">
                <a:effectLst>
                  <a:outerShdw blurRad="38100" dist="38100" dir="2700000" algn="tl">
                    <a:srgbClr val="000000">
                      <a:alpha val="43137"/>
                    </a:srgbClr>
                  </a:outerShdw>
                </a:effectLst>
              </a:rPr>
              <a:t>to be crushing. Because when you measure yourself against this you realize that the reason </a:t>
            </a:r>
            <a:r>
              <a:rPr lang="en-US" dirty="0" smtClean="0">
                <a:effectLst>
                  <a:outerShdw blurRad="38100" dist="38100" dir="2700000" algn="tl">
                    <a:srgbClr val="000000">
                      <a:alpha val="43137"/>
                    </a:srgbClr>
                  </a:outerShdw>
                </a:effectLst>
              </a:rPr>
              <a:t>we don’t </a:t>
            </a:r>
            <a:r>
              <a:rPr lang="en-US" u="sng" dirty="0">
                <a:effectLst>
                  <a:outerShdw blurRad="38100" dist="38100" dir="2700000" algn="tl">
                    <a:srgbClr val="000000">
                      <a:alpha val="43137"/>
                    </a:srgbClr>
                  </a:outerShdw>
                </a:effectLst>
              </a:rPr>
              <a:t>have</a:t>
            </a:r>
            <a:r>
              <a:rPr lang="en-US" dirty="0">
                <a:effectLst>
                  <a:outerShdw blurRad="38100" dist="38100" dir="2700000" algn="tl">
                    <a:srgbClr val="000000">
                      <a:alpha val="43137"/>
                    </a:srgbClr>
                  </a:outerShdw>
                </a:effectLst>
              </a:rPr>
              <a:t> great friends is because we’re </a:t>
            </a:r>
            <a:r>
              <a:rPr lang="en-US" u="sng" dirty="0">
                <a:effectLst>
                  <a:outerShdw blurRad="38100" dist="38100" dir="2700000" algn="tl">
                    <a:srgbClr val="000000">
                      <a:alpha val="43137"/>
                    </a:srgbClr>
                  </a:outerShdw>
                </a:effectLst>
              </a:rPr>
              <a:t>not</a:t>
            </a:r>
            <a:r>
              <a:rPr lang="en-US" dirty="0">
                <a:effectLst>
                  <a:outerShdw blurRad="38100" dist="38100" dir="2700000" algn="tl">
                    <a:srgbClr val="000000">
                      <a:alpha val="43137"/>
                    </a:srgbClr>
                  </a:outerShdw>
                </a:effectLst>
              </a:rPr>
              <a:t> great friends. It’s hard</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So what do we do with this?</a:t>
            </a:r>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608448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Jesus Is the Ultimate Friend</a:t>
            </a:r>
          </a:p>
        </p:txBody>
      </p:sp>
      <p:sp>
        <p:nvSpPr>
          <p:cNvPr id="5" name="Content Placeholder 4"/>
          <p:cNvSpPr>
            <a:spLocks noGrp="1"/>
          </p:cNvSpPr>
          <p:nvPr>
            <p:ph idx="1"/>
          </p:nvPr>
        </p:nvSpPr>
        <p:spPr>
          <a:xfrm>
            <a:off x="457200" y="914400"/>
            <a:ext cx="8229600" cy="5943600"/>
          </a:xfrm>
        </p:spPr>
        <p:txBody>
          <a:bodyPr>
            <a:normAutofit/>
          </a:bodyPr>
          <a:lstStyle/>
          <a:p>
            <a:r>
              <a:rPr lang="en-US" sz="3000" dirty="0" smtClean="0">
                <a:effectLst>
                  <a:outerShdw blurRad="38100" dist="38100" dir="2700000" algn="tl">
                    <a:srgbClr val="000000">
                      <a:alpha val="43137"/>
                    </a:srgbClr>
                  </a:outerShdw>
                </a:effectLst>
              </a:rPr>
              <a:t>In John 15, we see that on the night he was crucified, Jesus spoke to his disciples and said:</a:t>
            </a:r>
          </a:p>
          <a:p>
            <a:r>
              <a:rPr lang="en-US" sz="2800" b="1" i="1" dirty="0">
                <a:solidFill>
                  <a:srgbClr val="FFFF00"/>
                </a:solidFill>
                <a:effectLst>
                  <a:outerShdw blurRad="38100" dist="38100" dir="2700000" algn="tl">
                    <a:srgbClr val="000000">
                      <a:alpha val="43137"/>
                    </a:srgbClr>
                  </a:outerShdw>
                </a:effectLst>
                <a:latin typeface="Cambria" pitchFamily="18" charset="0"/>
              </a:rPr>
              <a:t>This is my commandment, that you love one another as I have loved you. </a:t>
            </a:r>
            <a:r>
              <a:rPr lang="en-US" sz="2800" b="1" i="1" dirty="0" smtClean="0">
                <a:solidFill>
                  <a:srgbClr val="FFFF00"/>
                </a:solidFill>
                <a:effectLst>
                  <a:outerShdw blurRad="38100" dist="38100" dir="2700000" algn="tl">
                    <a:srgbClr val="000000">
                      <a:alpha val="43137"/>
                    </a:srgbClr>
                  </a:outerShdw>
                </a:effectLst>
                <a:latin typeface="Cambria" pitchFamily="18" charset="0"/>
              </a:rPr>
              <a:t>Greater </a:t>
            </a:r>
            <a:r>
              <a:rPr lang="en-US" sz="2800" b="1" i="1" dirty="0">
                <a:solidFill>
                  <a:srgbClr val="FFFF00"/>
                </a:solidFill>
                <a:effectLst>
                  <a:outerShdw blurRad="38100" dist="38100" dir="2700000" algn="tl">
                    <a:srgbClr val="000000">
                      <a:alpha val="43137"/>
                    </a:srgbClr>
                  </a:outerShdw>
                </a:effectLst>
                <a:latin typeface="Cambria" pitchFamily="18" charset="0"/>
              </a:rPr>
              <a:t>love has no one than this, that someone lay down his life for his </a:t>
            </a:r>
            <a:r>
              <a:rPr lang="en-US" sz="2800" b="1" i="1" u="sng" dirty="0">
                <a:solidFill>
                  <a:srgbClr val="FFFF00"/>
                </a:solidFill>
                <a:effectLst>
                  <a:outerShdw blurRad="38100" dist="38100" dir="2700000" algn="tl">
                    <a:srgbClr val="000000">
                      <a:alpha val="43137"/>
                    </a:srgbClr>
                  </a:outerShdw>
                </a:effectLst>
                <a:latin typeface="Cambria" pitchFamily="18" charset="0"/>
              </a:rPr>
              <a:t>friends</a:t>
            </a:r>
            <a:r>
              <a:rPr lang="en-US" sz="2800" b="1" i="1" dirty="0">
                <a:solidFill>
                  <a:srgbClr val="FFFF00"/>
                </a:solidFill>
                <a:effectLst>
                  <a:outerShdw blurRad="38100" dist="38100" dir="2700000" algn="tl">
                    <a:srgbClr val="000000">
                      <a:alpha val="43137"/>
                    </a:srgbClr>
                  </a:outerShdw>
                </a:effectLst>
                <a:latin typeface="Cambria" pitchFamily="18" charset="0"/>
              </a:rPr>
              <a:t>. </a:t>
            </a:r>
            <a:r>
              <a:rPr lang="en-US" sz="2800" b="1" i="1" dirty="0" smtClean="0">
                <a:solidFill>
                  <a:srgbClr val="FFFF00"/>
                </a:solidFill>
                <a:effectLst>
                  <a:outerShdw blurRad="38100" dist="38100" dir="2700000" algn="tl">
                    <a:srgbClr val="000000">
                      <a:alpha val="43137"/>
                    </a:srgbClr>
                  </a:outerShdw>
                </a:effectLst>
                <a:latin typeface="Cambria" pitchFamily="18" charset="0"/>
              </a:rPr>
              <a:t>You </a:t>
            </a:r>
            <a:r>
              <a:rPr lang="en-US" sz="2800" b="1" i="1" dirty="0">
                <a:solidFill>
                  <a:srgbClr val="FFFF00"/>
                </a:solidFill>
                <a:effectLst>
                  <a:outerShdw blurRad="38100" dist="38100" dir="2700000" algn="tl">
                    <a:srgbClr val="000000">
                      <a:alpha val="43137"/>
                    </a:srgbClr>
                  </a:outerShdw>
                </a:effectLst>
                <a:latin typeface="Cambria" pitchFamily="18" charset="0"/>
              </a:rPr>
              <a:t>are my </a:t>
            </a:r>
            <a:r>
              <a:rPr lang="en-US" sz="2800" b="1" i="1" u="sng" dirty="0">
                <a:solidFill>
                  <a:srgbClr val="FFFF00"/>
                </a:solidFill>
                <a:effectLst>
                  <a:outerShdw blurRad="38100" dist="38100" dir="2700000" algn="tl">
                    <a:srgbClr val="000000">
                      <a:alpha val="43137"/>
                    </a:srgbClr>
                  </a:outerShdw>
                </a:effectLst>
                <a:latin typeface="Cambria" pitchFamily="18" charset="0"/>
              </a:rPr>
              <a:t>friends</a:t>
            </a:r>
            <a:r>
              <a:rPr lang="en-US" sz="2800" b="1" i="1" dirty="0">
                <a:solidFill>
                  <a:srgbClr val="FFFF00"/>
                </a:solidFill>
                <a:effectLst>
                  <a:outerShdw blurRad="38100" dist="38100" dir="2700000" algn="tl">
                    <a:srgbClr val="000000">
                      <a:alpha val="43137"/>
                    </a:srgbClr>
                  </a:outerShdw>
                </a:effectLst>
                <a:latin typeface="Cambria" pitchFamily="18" charset="0"/>
              </a:rPr>
              <a:t> if you do what I command you. </a:t>
            </a:r>
            <a:r>
              <a:rPr lang="en-US" sz="2800" b="1" i="1" dirty="0" smtClean="0">
                <a:solidFill>
                  <a:srgbClr val="FFFF00"/>
                </a:solidFill>
                <a:effectLst>
                  <a:outerShdw blurRad="38100" dist="38100" dir="2700000" algn="tl">
                    <a:srgbClr val="000000">
                      <a:alpha val="43137"/>
                    </a:srgbClr>
                  </a:outerShdw>
                </a:effectLst>
                <a:latin typeface="Cambria" pitchFamily="18" charset="0"/>
              </a:rPr>
              <a:t>No </a:t>
            </a:r>
            <a:r>
              <a:rPr lang="en-US" sz="2800" b="1" i="1" dirty="0">
                <a:solidFill>
                  <a:srgbClr val="FFFF00"/>
                </a:solidFill>
                <a:effectLst>
                  <a:outerShdw blurRad="38100" dist="38100" dir="2700000" algn="tl">
                    <a:srgbClr val="000000">
                      <a:alpha val="43137"/>
                    </a:srgbClr>
                  </a:outerShdw>
                </a:effectLst>
                <a:latin typeface="Cambria" pitchFamily="18" charset="0"/>
              </a:rPr>
              <a:t>longer do I call you servants, for the servant does not know what his master is doing; but I have called you </a:t>
            </a:r>
            <a:r>
              <a:rPr lang="en-US" sz="2800" b="1" i="1" u="sng" dirty="0">
                <a:solidFill>
                  <a:srgbClr val="FFFF00"/>
                </a:solidFill>
                <a:effectLst>
                  <a:outerShdw blurRad="38100" dist="38100" dir="2700000" algn="tl">
                    <a:srgbClr val="000000">
                      <a:alpha val="43137"/>
                    </a:srgbClr>
                  </a:outerShdw>
                </a:effectLst>
                <a:latin typeface="Cambria" pitchFamily="18" charset="0"/>
              </a:rPr>
              <a:t>friends</a:t>
            </a:r>
            <a:r>
              <a:rPr lang="en-US" sz="2800" b="1" i="1" dirty="0">
                <a:solidFill>
                  <a:srgbClr val="FFFF00"/>
                </a:solidFill>
                <a:effectLst>
                  <a:outerShdw blurRad="38100" dist="38100" dir="2700000" algn="tl">
                    <a:srgbClr val="000000">
                      <a:alpha val="43137"/>
                    </a:srgbClr>
                  </a:outerShdw>
                </a:effectLst>
                <a:latin typeface="Cambria" pitchFamily="18" charset="0"/>
              </a:rPr>
              <a:t>, for all that I have heard from my Father I have made known to you. </a:t>
            </a:r>
            <a:r>
              <a:rPr lang="en-US" sz="2800" b="1" i="1" dirty="0" smtClean="0">
                <a:solidFill>
                  <a:srgbClr val="FFFF00"/>
                </a:solidFill>
                <a:effectLst>
                  <a:outerShdw blurRad="38100" dist="38100" dir="2700000" algn="tl">
                    <a:srgbClr val="000000">
                      <a:alpha val="43137"/>
                    </a:srgbClr>
                  </a:outerShdw>
                </a:effectLst>
                <a:latin typeface="Cambria" pitchFamily="18" charset="0"/>
              </a:rPr>
              <a:t>You </a:t>
            </a:r>
            <a:r>
              <a:rPr lang="en-US" sz="2800" b="1" i="1" dirty="0">
                <a:solidFill>
                  <a:srgbClr val="FFFF00"/>
                </a:solidFill>
                <a:effectLst>
                  <a:outerShdw blurRad="38100" dist="38100" dir="2700000" algn="tl">
                    <a:srgbClr val="000000">
                      <a:alpha val="43137"/>
                    </a:srgbClr>
                  </a:outerShdw>
                </a:effectLst>
                <a:latin typeface="Cambria" pitchFamily="18" charset="0"/>
              </a:rPr>
              <a:t>did not choose me, but I chose </a:t>
            </a:r>
            <a:r>
              <a:rPr lang="en-US" sz="2800" b="1" i="1" dirty="0" smtClean="0">
                <a:solidFill>
                  <a:srgbClr val="FFFF00"/>
                </a:solidFill>
                <a:effectLst>
                  <a:outerShdw blurRad="38100" dist="38100" dir="2700000" algn="tl">
                    <a:srgbClr val="000000">
                      <a:alpha val="43137"/>
                    </a:srgbClr>
                  </a:outerShdw>
                </a:effectLst>
                <a:latin typeface="Cambria" pitchFamily="18" charset="0"/>
              </a:rPr>
              <a:t>you...  </a:t>
            </a:r>
            <a:r>
              <a:rPr lang="en-US" sz="2800" b="1" dirty="0">
                <a:effectLst>
                  <a:outerShdw blurRad="38100" dist="38100" dir="2700000" algn="tl">
                    <a:srgbClr val="000000">
                      <a:alpha val="43137"/>
                    </a:srgbClr>
                  </a:outerShdw>
                </a:effectLst>
                <a:latin typeface="Cambria" pitchFamily="18" charset="0"/>
              </a:rPr>
              <a:t>(</a:t>
            </a:r>
            <a:r>
              <a:rPr lang="en-US" sz="2800" b="1" dirty="0" smtClean="0">
                <a:effectLst>
                  <a:outerShdw blurRad="38100" dist="38100" dir="2700000" algn="tl">
                    <a:srgbClr val="000000">
                      <a:alpha val="43137"/>
                    </a:srgbClr>
                  </a:outerShdw>
                </a:effectLst>
                <a:latin typeface="Cambria" pitchFamily="18" charset="0"/>
              </a:rPr>
              <a:t>John 15:12-16a)</a:t>
            </a:r>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7268652"/>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Friendship</a:t>
            </a:r>
            <a:endParaRPr lang="en-US" dirty="0"/>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smtClean="0">
                <a:effectLst>
                  <a:outerShdw blurRad="38100" dist="38100" dir="2700000" algn="tl">
                    <a:srgbClr val="000000">
                      <a:alpha val="43137"/>
                    </a:srgbClr>
                  </a:outerShdw>
                </a:effectLst>
              </a:rPr>
              <a:t>A good deal of literature has been written on friendship over the years.</a:t>
            </a:r>
          </a:p>
          <a:p>
            <a:r>
              <a:rPr lang="en-US" dirty="0" smtClean="0">
                <a:effectLst>
                  <a:outerShdw blurRad="38100" dist="38100" dir="2700000" algn="tl">
                    <a:srgbClr val="000000">
                      <a:alpha val="43137"/>
                    </a:srgbClr>
                  </a:outerShdw>
                </a:effectLst>
              </a:rPr>
              <a:t>Perhaps one of the best known articles on </a:t>
            </a:r>
            <a:r>
              <a:rPr lang="en-US" u="sng" dirty="0" smtClean="0">
                <a:effectLst>
                  <a:outerShdw blurRad="38100" dist="38100" dir="2700000" algn="tl">
                    <a:srgbClr val="000000">
                      <a:alpha val="43137"/>
                    </a:srgbClr>
                  </a:outerShdw>
                </a:effectLst>
              </a:rPr>
              <a:t>Christian</a:t>
            </a:r>
            <a:r>
              <a:rPr lang="en-US" dirty="0" smtClean="0">
                <a:effectLst>
                  <a:outerShdw blurRad="38100" dist="38100" dir="2700000" algn="tl">
                    <a:srgbClr val="000000">
                      <a:alpha val="43137"/>
                    </a:srgbClr>
                  </a:outerShdw>
                </a:effectLst>
              </a:rPr>
              <a:t> friendship is found in a book by C.S Lewis entitled </a:t>
            </a:r>
            <a:r>
              <a:rPr lang="en-US" i="1" dirty="0" smtClean="0">
                <a:effectLst>
                  <a:outerShdw blurRad="38100" dist="38100" dir="2700000" algn="tl">
                    <a:srgbClr val="000000">
                      <a:alpha val="43137"/>
                    </a:srgbClr>
                  </a:outerShdw>
                </a:effectLst>
              </a:rPr>
              <a:t>The Four Loves</a:t>
            </a:r>
            <a:r>
              <a:rPr lang="en-US" dirty="0" smtClean="0">
                <a:effectLst>
                  <a:outerShdw blurRad="38100" dist="38100" dir="2700000" algn="tl">
                    <a:srgbClr val="000000">
                      <a:alpha val="43137"/>
                    </a:srgbClr>
                  </a:outerShdw>
                </a:effectLst>
              </a:rPr>
              <a:t>. In it he says such things about friendship as:</a:t>
            </a:r>
          </a:p>
          <a:p>
            <a:pPr lvl="1"/>
            <a:r>
              <a:rPr lang="en-US" i="1" dirty="0" smtClean="0">
                <a:effectLst>
                  <a:outerShdw blurRad="38100" dist="38100" dir="2700000" algn="tl">
                    <a:srgbClr val="000000">
                      <a:alpha val="43137"/>
                    </a:srgbClr>
                  </a:outerShdw>
                </a:effectLst>
                <a:latin typeface="Cambria" panose="02040503050406030204" pitchFamily="18" charset="0"/>
              </a:rPr>
              <a:t>Friendship </a:t>
            </a:r>
            <a:r>
              <a:rPr lang="en-US" i="1" dirty="0">
                <a:effectLst>
                  <a:outerShdw blurRad="38100" dist="38100" dir="2700000" algn="tl">
                    <a:srgbClr val="000000">
                      <a:alpha val="43137"/>
                    </a:srgbClr>
                  </a:outerShdw>
                </a:effectLst>
                <a:latin typeface="Cambria" panose="02040503050406030204" pitchFamily="18" charset="0"/>
              </a:rPr>
              <a:t>arises out of mere Companionship when two or more of the companions discover that they have in common some insight or interest or even taste which the others do not share and which, till that moment, each believed to be his own unique treasure (or burden). </a:t>
            </a:r>
            <a:endParaRPr lang="en-US" i="1" dirty="0" smtClean="0">
              <a:effectLst>
                <a:outerShdw blurRad="38100" dist="38100" dir="2700000" algn="tl">
                  <a:srgbClr val="000000">
                    <a:alpha val="43137"/>
                  </a:srgbClr>
                </a:outerShdw>
              </a:effectLst>
              <a:latin typeface="Cambria" panose="02040503050406030204" pitchFamily="18" charset="0"/>
            </a:endParaRPr>
          </a:p>
          <a:p>
            <a:pPr lvl="1"/>
            <a:r>
              <a:rPr lang="en-US" i="1" dirty="0" smtClean="0">
                <a:effectLst>
                  <a:outerShdw blurRad="38100" dist="38100" dir="2700000" algn="tl">
                    <a:srgbClr val="000000">
                      <a:alpha val="43137"/>
                    </a:srgbClr>
                  </a:outerShdw>
                </a:effectLst>
                <a:latin typeface="Cambria" panose="02040503050406030204" pitchFamily="18" charset="0"/>
              </a:rPr>
              <a:t>The </a:t>
            </a:r>
            <a:r>
              <a:rPr lang="en-US" i="1" dirty="0">
                <a:effectLst>
                  <a:outerShdw blurRad="38100" dist="38100" dir="2700000" algn="tl">
                    <a:srgbClr val="000000">
                      <a:alpha val="43137"/>
                    </a:srgbClr>
                  </a:outerShdw>
                </a:effectLst>
                <a:latin typeface="Cambria" panose="02040503050406030204" pitchFamily="18" charset="0"/>
              </a:rPr>
              <a:t>typical expression of opening Friendship would be something like, "What? You too? I thought I was the only one."</a:t>
            </a: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Jesus Is the Ultimate Friend</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Here we see Jesus is our only </a:t>
            </a:r>
            <a:r>
              <a:rPr lang="en-US" u="sng" dirty="0" smtClean="0">
                <a:effectLst>
                  <a:outerShdw blurRad="38100" dist="38100" dir="2700000" algn="tl">
                    <a:srgbClr val="000000">
                      <a:alpha val="43137"/>
                    </a:srgbClr>
                  </a:outerShdw>
                </a:effectLst>
              </a:rPr>
              <a:t>true</a:t>
            </a:r>
            <a:r>
              <a:rPr lang="en-US" dirty="0" smtClean="0">
                <a:effectLst>
                  <a:outerShdw blurRad="38100" dist="38100" dir="2700000" algn="tl">
                    <a:srgbClr val="000000">
                      <a:alpha val="43137"/>
                    </a:srgbClr>
                  </a:outerShdw>
                </a:effectLst>
              </a:rPr>
              <a:t> friend.</a:t>
            </a:r>
          </a:p>
          <a:p>
            <a:pPr lvl="1"/>
            <a:r>
              <a:rPr lang="en-US" dirty="0">
                <a:effectLst>
                  <a:outerShdw blurRad="38100" dist="38100" dir="2700000" algn="tl">
                    <a:srgbClr val="000000">
                      <a:alpha val="43137"/>
                    </a:srgbClr>
                  </a:outerShdw>
                </a:effectLst>
              </a:rPr>
              <a:t>He was </a:t>
            </a:r>
            <a:r>
              <a:rPr lang="en-US" u="sng" dirty="0">
                <a:effectLst>
                  <a:outerShdw blurRad="38100" dist="38100" dir="2700000" algn="tl">
                    <a:srgbClr val="000000">
                      <a:alpha val="43137"/>
                    </a:srgbClr>
                  </a:outerShdw>
                </a:effectLst>
              </a:rPr>
              <a:t>there for us</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when we needed him – even before we </a:t>
            </a:r>
            <a:r>
              <a:rPr lang="en-US" u="sng" dirty="0" smtClean="0">
                <a:effectLst>
                  <a:outerShdw blurRad="38100" dist="38100" dir="2700000" algn="tl">
                    <a:srgbClr val="000000">
                      <a:alpha val="43137"/>
                    </a:srgbClr>
                  </a:outerShdw>
                </a:effectLst>
              </a:rPr>
              <a:t>knew</a:t>
            </a:r>
            <a:r>
              <a:rPr lang="en-US" dirty="0" smtClean="0">
                <a:effectLst>
                  <a:outerShdw blurRad="38100" dist="38100" dir="2700000" algn="tl">
                    <a:srgbClr val="000000">
                      <a:alpha val="43137"/>
                    </a:srgbClr>
                  </a:outerShdw>
                </a:effectLst>
              </a:rPr>
              <a:t> we needed him - he </a:t>
            </a:r>
            <a:r>
              <a:rPr lang="en-US" u="sng" dirty="0" smtClean="0">
                <a:effectLst>
                  <a:outerShdw blurRad="38100" dist="38100" dir="2700000" algn="tl">
                    <a:srgbClr val="000000">
                      <a:alpha val="43137"/>
                    </a:srgbClr>
                  </a:outerShdw>
                </a:effectLst>
              </a:rPr>
              <a:t>laid down his life</a:t>
            </a:r>
            <a:r>
              <a:rPr lang="en-US" dirty="0" smtClean="0">
                <a:effectLst>
                  <a:outerShdw blurRad="38100" dist="38100" dir="2700000" algn="tl">
                    <a:srgbClr val="000000">
                      <a:alpha val="43137"/>
                    </a:srgbClr>
                  </a:outerShdw>
                </a:effectLst>
              </a:rPr>
              <a:t> for us!</a:t>
            </a:r>
          </a:p>
          <a:p>
            <a:pPr lvl="1"/>
            <a:r>
              <a:rPr lang="en-US" dirty="0" smtClean="0">
                <a:effectLst>
                  <a:outerShdw blurRad="38100" dist="38100" dir="2700000" algn="tl">
                    <a:srgbClr val="000000">
                      <a:alpha val="43137"/>
                    </a:srgbClr>
                  </a:outerShdw>
                </a:effectLst>
              </a:rPr>
              <a:t>He </a:t>
            </a:r>
            <a:r>
              <a:rPr lang="en-US" u="sng" dirty="0" smtClean="0">
                <a:effectLst>
                  <a:outerShdw blurRad="38100" dist="38100" dir="2700000" algn="tl">
                    <a:srgbClr val="000000">
                      <a:alpha val="43137"/>
                    </a:srgbClr>
                  </a:outerShdw>
                </a:effectLst>
              </a:rPr>
              <a:t>cares</a:t>
            </a:r>
            <a:r>
              <a:rPr lang="en-US" dirty="0" smtClean="0">
                <a:effectLst>
                  <a:outerShdw blurRad="38100" dist="38100" dir="2700000" algn="tl">
                    <a:srgbClr val="000000">
                      <a:alpha val="43137"/>
                    </a:srgbClr>
                  </a:outerShdw>
                </a:effectLst>
              </a:rPr>
              <a:t> for us! That’s why he lets us in on what he’s doing.</a:t>
            </a:r>
          </a:p>
          <a:p>
            <a:pPr lvl="1"/>
            <a:r>
              <a:rPr lang="en-US" dirty="0" smtClean="0">
                <a:effectLst>
                  <a:outerShdw blurRad="38100" dist="38100" dir="2700000" algn="tl">
                    <a:srgbClr val="000000">
                      <a:alpha val="43137"/>
                    </a:srgbClr>
                  </a:outerShdw>
                </a:effectLst>
              </a:rPr>
              <a:t>And he </a:t>
            </a:r>
            <a:r>
              <a:rPr lang="en-US" u="sng" dirty="0" smtClean="0">
                <a:effectLst>
                  <a:outerShdw blurRad="38100" dist="38100" dir="2700000" algn="tl">
                    <a:srgbClr val="000000">
                      <a:alpha val="43137"/>
                    </a:srgbClr>
                  </a:outerShdw>
                </a:effectLst>
              </a:rPr>
              <a:t>counsels</a:t>
            </a:r>
            <a:r>
              <a:rPr lang="en-US" dirty="0" smtClean="0">
                <a:effectLst>
                  <a:outerShdw blurRad="38100" dist="38100" dir="2700000" algn="tl">
                    <a:srgbClr val="000000">
                      <a:alpha val="43137"/>
                    </a:srgbClr>
                  </a:outerShdw>
                </a:effectLst>
              </a:rPr>
              <a:t> us to love one another – to be true friends to others as he has been a true friend to us.</a:t>
            </a:r>
            <a:endParaRPr lang="en-US" dirty="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1805658"/>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Jesus Is the Ultimate Friend</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Here we see Jesus is our only </a:t>
            </a:r>
            <a:r>
              <a:rPr lang="en-US" u="sng" dirty="0" smtClean="0">
                <a:effectLst>
                  <a:outerShdw blurRad="38100" dist="38100" dir="2700000" algn="tl">
                    <a:srgbClr val="000000">
                      <a:alpha val="43137"/>
                    </a:srgbClr>
                  </a:outerShdw>
                </a:effectLst>
              </a:rPr>
              <a:t>true</a:t>
            </a:r>
            <a:r>
              <a:rPr lang="en-US" dirty="0" smtClean="0">
                <a:effectLst>
                  <a:outerShdw blurRad="38100" dist="38100" dir="2700000" algn="tl">
                    <a:srgbClr val="000000">
                      <a:alpha val="43137"/>
                    </a:srgbClr>
                  </a:outerShdw>
                </a:effectLst>
              </a:rPr>
              <a:t> friend.</a:t>
            </a:r>
          </a:p>
          <a:p>
            <a:pPr lvl="1"/>
            <a:r>
              <a:rPr lang="en-US" dirty="0" smtClean="0">
                <a:effectLst>
                  <a:outerShdw blurRad="38100" dist="38100" dir="2700000" algn="tl">
                    <a:srgbClr val="000000">
                      <a:alpha val="43137"/>
                    </a:srgbClr>
                  </a:outerShdw>
                </a:effectLst>
              </a:rPr>
              <a:t>And he tells us the </a:t>
            </a:r>
            <a:r>
              <a:rPr lang="en-US" u="sng" dirty="0" smtClean="0">
                <a:effectLst>
                  <a:outerShdw blurRad="38100" dist="38100" dir="2700000" algn="tl">
                    <a:srgbClr val="000000">
                      <a:alpha val="43137"/>
                    </a:srgbClr>
                  </a:outerShdw>
                </a:effectLst>
              </a:rPr>
              <a:t>hard truth</a:t>
            </a:r>
            <a:r>
              <a:rPr lang="en-US" dirty="0" smtClean="0">
                <a:effectLst>
                  <a:outerShdw blurRad="38100" dist="38100" dir="2700000" algn="tl">
                    <a:srgbClr val="000000">
                      <a:alpha val="43137"/>
                    </a:srgbClr>
                  </a:outerShdw>
                </a:effectLst>
              </a:rPr>
              <a:t> – he did not choose us because we chose him. The reality is, we would </a:t>
            </a:r>
            <a:r>
              <a:rPr lang="en-US" u="sng" dirty="0" smtClean="0">
                <a:effectLst>
                  <a:outerShdw blurRad="38100" dist="38100" dir="2700000" algn="tl">
                    <a:srgbClr val="000000">
                      <a:alpha val="43137"/>
                    </a:srgbClr>
                  </a:outerShdw>
                </a:effectLst>
              </a:rPr>
              <a:t>never</a:t>
            </a:r>
            <a:r>
              <a:rPr lang="en-US" dirty="0" smtClean="0">
                <a:effectLst>
                  <a:outerShdw blurRad="38100" dist="38100" dir="2700000" algn="tl">
                    <a:srgbClr val="000000">
                      <a:alpha val="43137"/>
                    </a:srgbClr>
                  </a:outerShdw>
                </a:effectLst>
              </a:rPr>
              <a:t> have chosen him! He chose us because he loved us </a:t>
            </a:r>
            <a:r>
              <a:rPr lang="en-US" u="sng" dirty="0" smtClean="0">
                <a:effectLst>
                  <a:outerShdw blurRad="38100" dist="38100" dir="2700000" algn="tl">
                    <a:srgbClr val="000000">
                      <a:alpha val="43137"/>
                    </a:srgbClr>
                  </a:outerShdw>
                </a:effectLst>
              </a:rPr>
              <a:t>first</a:t>
            </a:r>
            <a:r>
              <a:rPr lang="en-US" dirty="0" smtClean="0">
                <a:effectLst>
                  <a:outerShdw blurRad="38100" dist="38100" dir="2700000" algn="tl">
                    <a:srgbClr val="000000">
                      <a:alpha val="43137"/>
                    </a:srgbClr>
                  </a:outerShdw>
                </a:effectLst>
              </a:rPr>
              <a:t> – even when we were completely unlovable. </a:t>
            </a:r>
          </a:p>
          <a:p>
            <a:r>
              <a:rPr lang="en-US" dirty="0" smtClean="0">
                <a:effectLst>
                  <a:outerShdw blurRad="38100" dist="38100" dir="2700000" algn="tl">
                    <a:srgbClr val="000000">
                      <a:alpha val="43137"/>
                    </a:srgbClr>
                  </a:outerShdw>
                </a:effectLst>
              </a:rPr>
              <a:t>And so knowing these things, we can be secure in his love, knowing that he loves us:</a:t>
            </a:r>
          </a:p>
          <a:p>
            <a:pPr lvl="1"/>
            <a:r>
              <a:rPr lang="en-US" dirty="0" smtClean="0">
                <a:effectLst>
                  <a:outerShdw blurRad="38100" dist="38100" dir="2700000" algn="tl">
                    <a:srgbClr val="000000">
                      <a:alpha val="43137"/>
                    </a:srgbClr>
                  </a:outerShdw>
                </a:effectLst>
              </a:rPr>
              <a:t>Even when our friends let us down</a:t>
            </a:r>
          </a:p>
          <a:p>
            <a:pPr lvl="1"/>
            <a:r>
              <a:rPr lang="en-US" dirty="0" smtClean="0">
                <a:effectLst>
                  <a:outerShdw blurRad="38100" dist="38100" dir="2700000" algn="tl">
                    <a:srgbClr val="000000">
                      <a:alpha val="43137"/>
                    </a:srgbClr>
                  </a:outerShdw>
                </a:effectLst>
              </a:rPr>
              <a:t>Even when we’re not the kind of friends we ought to be - not the kind of </a:t>
            </a:r>
            <a:r>
              <a:rPr lang="en-US" u="sng" dirty="0" smtClean="0">
                <a:effectLst>
                  <a:outerShdw blurRad="38100" dist="38100" dir="2700000" algn="tl">
                    <a:srgbClr val="000000">
                      <a:alpha val="43137"/>
                    </a:srgbClr>
                  </a:outerShdw>
                </a:effectLst>
              </a:rPr>
              <a:t>people</a:t>
            </a:r>
            <a:r>
              <a:rPr lang="en-US" dirty="0" smtClean="0">
                <a:effectLst>
                  <a:outerShdw blurRad="38100" dist="38100" dir="2700000" algn="tl">
                    <a:srgbClr val="000000">
                      <a:alpha val="43137"/>
                    </a:srgbClr>
                  </a:outerShdw>
                </a:effectLst>
              </a:rPr>
              <a:t> we ought to be. He’s our true friend!</a:t>
            </a:r>
          </a:p>
          <a:p>
            <a:pPr lvl="1"/>
            <a:endParaRPr lang="en-US" sz="2600" dirty="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969610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Friendship</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r>
              <a:rPr lang="en-US" sz="2800" dirty="0" smtClean="0">
                <a:effectLst>
                  <a:outerShdw blurRad="38100" dist="38100" dir="2700000" algn="tl">
                    <a:srgbClr val="000000">
                      <a:alpha val="43137"/>
                    </a:srgbClr>
                  </a:outerShdw>
                </a:effectLst>
              </a:rPr>
              <a:t>C.S Lewis from </a:t>
            </a:r>
            <a:r>
              <a:rPr lang="en-US" sz="2800" i="1" dirty="0" smtClean="0">
                <a:effectLst>
                  <a:outerShdw blurRad="38100" dist="38100" dir="2700000" algn="tl">
                    <a:srgbClr val="000000">
                      <a:alpha val="43137"/>
                    </a:srgbClr>
                  </a:outerShdw>
                </a:effectLst>
              </a:rPr>
              <a:t>The Four Loves</a:t>
            </a:r>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(continued):</a:t>
            </a:r>
          </a:p>
          <a:p>
            <a:pPr lvl="1"/>
            <a:r>
              <a:rPr lang="en-US" i="1" dirty="0" smtClean="0">
                <a:effectLst>
                  <a:outerShdw blurRad="38100" dist="38100" dir="2700000" algn="tl">
                    <a:srgbClr val="000000">
                      <a:alpha val="43137"/>
                    </a:srgbClr>
                  </a:outerShdw>
                </a:effectLst>
                <a:latin typeface="Cambria" panose="02040503050406030204" pitchFamily="18" charset="0"/>
              </a:rPr>
              <a:t>It </a:t>
            </a:r>
            <a:r>
              <a:rPr lang="en-US" i="1" dirty="0">
                <a:effectLst>
                  <a:outerShdw blurRad="38100" dist="38100" dir="2700000" algn="tl">
                    <a:srgbClr val="000000">
                      <a:alpha val="43137"/>
                    </a:srgbClr>
                  </a:outerShdw>
                </a:effectLst>
                <a:latin typeface="Cambria" panose="02040503050406030204" pitchFamily="18" charset="0"/>
              </a:rPr>
              <a:t>may be a common religion, common studies, a common profession, even a common recreation. All who share it will be our companions; </a:t>
            </a:r>
            <a:endParaRPr lang="en-US" i="1" dirty="0" smtClean="0">
              <a:effectLst>
                <a:outerShdw blurRad="38100" dist="38100" dir="2700000" algn="tl">
                  <a:srgbClr val="000000">
                    <a:alpha val="43137"/>
                  </a:srgbClr>
                </a:outerShdw>
              </a:effectLst>
              <a:latin typeface="Cambria" panose="02040503050406030204" pitchFamily="18" charset="0"/>
            </a:endParaRPr>
          </a:p>
          <a:p>
            <a:pPr lvl="1"/>
            <a:r>
              <a:rPr lang="en-US" i="1" dirty="0" smtClean="0">
                <a:effectLst>
                  <a:outerShdw blurRad="38100" dist="38100" dir="2700000" algn="tl">
                    <a:srgbClr val="000000">
                      <a:alpha val="43137"/>
                    </a:srgbClr>
                  </a:outerShdw>
                </a:effectLst>
                <a:latin typeface="Cambria" panose="02040503050406030204" pitchFamily="18" charset="0"/>
              </a:rPr>
              <a:t>In </a:t>
            </a:r>
            <a:r>
              <a:rPr lang="en-US" i="1" dirty="0">
                <a:effectLst>
                  <a:outerShdw blurRad="38100" dist="38100" dir="2700000" algn="tl">
                    <a:srgbClr val="000000">
                      <a:alpha val="43137"/>
                    </a:srgbClr>
                  </a:outerShdw>
                </a:effectLst>
                <a:latin typeface="Cambria" panose="02040503050406030204" pitchFamily="18" charset="0"/>
              </a:rPr>
              <a:t>this kind of love, as Emerson said, “Do you love me?” means “Do you see the same truth?” Or at least, "Do you care about the same truth?" The man who agrees with us that some question, little regarded by others, is of great importance can be our Friend. He need not agree with us about the answer.</a:t>
            </a: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844063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Friendship</a:t>
            </a:r>
            <a:endParaRPr lang="en-US" dirty="0"/>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sz="3000" dirty="0" smtClean="0">
                <a:effectLst>
                  <a:outerShdw blurRad="38100" dist="38100" dir="2700000" algn="tl">
                    <a:srgbClr val="000000">
                      <a:alpha val="43137"/>
                    </a:srgbClr>
                  </a:outerShdw>
                </a:effectLst>
              </a:rPr>
              <a:t>C.S Lewis from </a:t>
            </a:r>
            <a:r>
              <a:rPr lang="en-US" sz="3000" i="1" dirty="0" smtClean="0">
                <a:effectLst>
                  <a:outerShdw blurRad="38100" dist="38100" dir="2700000" algn="tl">
                    <a:srgbClr val="000000">
                      <a:alpha val="43137"/>
                    </a:srgbClr>
                  </a:outerShdw>
                </a:effectLst>
              </a:rPr>
              <a:t>The Four Loves</a:t>
            </a:r>
            <a:r>
              <a:rPr lang="en-US" sz="3000" dirty="0">
                <a:effectLst>
                  <a:outerShdw blurRad="38100" dist="38100" dir="2700000" algn="tl">
                    <a:srgbClr val="000000">
                      <a:alpha val="43137"/>
                    </a:srgbClr>
                  </a:outerShdw>
                </a:effectLst>
              </a:rPr>
              <a:t> </a:t>
            </a:r>
            <a:r>
              <a:rPr lang="en-US" sz="3000" dirty="0" smtClean="0">
                <a:effectLst>
                  <a:outerShdw blurRad="38100" dist="38100" dir="2700000" algn="tl">
                    <a:srgbClr val="000000">
                      <a:alpha val="43137"/>
                    </a:srgbClr>
                  </a:outerShdw>
                </a:effectLst>
              </a:rPr>
              <a:t>(continued):</a:t>
            </a:r>
          </a:p>
          <a:p>
            <a:pPr lvl="1"/>
            <a:r>
              <a:rPr lang="en-US" i="1" dirty="0" smtClean="0">
                <a:effectLst>
                  <a:outerShdw blurRad="38100" dist="38100" dir="2700000" algn="tl">
                    <a:srgbClr val="000000">
                      <a:alpha val="43137"/>
                    </a:srgbClr>
                  </a:outerShdw>
                </a:effectLst>
                <a:latin typeface="Cambria" panose="02040503050406030204" pitchFamily="18" charset="0"/>
              </a:rPr>
              <a:t>Hence </a:t>
            </a:r>
            <a:r>
              <a:rPr lang="en-US" i="1" dirty="0">
                <a:effectLst>
                  <a:outerShdw blurRad="38100" dist="38100" dir="2700000" algn="tl">
                    <a:srgbClr val="000000">
                      <a:alpha val="43137"/>
                    </a:srgbClr>
                  </a:outerShdw>
                </a:effectLst>
                <a:latin typeface="Cambria" panose="02040503050406030204" pitchFamily="18" charset="0"/>
              </a:rPr>
              <a:t>we picture lovers face to face but Friends side by side; their eyes look ahead. That is why those pathetic people who simply "want friends" can never make any. The very condition of having Friends is that we should want something else besides Friends. </a:t>
            </a:r>
            <a:endParaRPr lang="en-US" i="1" dirty="0" smtClean="0">
              <a:effectLst>
                <a:outerShdw blurRad="38100" dist="38100" dir="2700000" algn="tl">
                  <a:srgbClr val="000000">
                    <a:alpha val="43137"/>
                  </a:srgbClr>
                </a:outerShdw>
              </a:effectLst>
              <a:latin typeface="Cambria" panose="02040503050406030204" pitchFamily="18" charset="0"/>
            </a:endParaRPr>
          </a:p>
          <a:p>
            <a:pPr lvl="1"/>
            <a:r>
              <a:rPr lang="en-US" i="1" dirty="0" smtClean="0">
                <a:effectLst>
                  <a:outerShdw blurRad="38100" dist="38100" dir="2700000" algn="tl">
                    <a:srgbClr val="000000">
                      <a:alpha val="43137"/>
                    </a:srgbClr>
                  </a:outerShdw>
                </a:effectLst>
                <a:latin typeface="Cambria" panose="02040503050406030204" pitchFamily="18" charset="0"/>
              </a:rPr>
              <a:t>Where </a:t>
            </a:r>
            <a:r>
              <a:rPr lang="en-US" i="1" dirty="0">
                <a:effectLst>
                  <a:outerShdw blurRad="38100" dist="38100" dir="2700000" algn="tl">
                    <a:srgbClr val="000000">
                      <a:alpha val="43137"/>
                    </a:srgbClr>
                  </a:outerShdw>
                </a:effectLst>
                <a:latin typeface="Cambria" panose="02040503050406030204" pitchFamily="18" charset="0"/>
              </a:rPr>
              <a:t>the truthful answer to the question “Do you see the same truth?” would be "I see nothing and I don't care about the truth; I only want a Friend," no Friendship can arise though Affection of course may. There would be nothing for the Friendship to be about; and Friendship must be about something, even if it were only an enthusiasm for dominoes or white mice. Those who have nothing can share nothing; those who are going nowhere can have no fellow-travelers</a:t>
            </a:r>
            <a:r>
              <a:rPr lang="en-US" i="1" dirty="0" smtClean="0">
                <a:effectLst>
                  <a:outerShdw blurRad="38100" dist="38100" dir="2700000" algn="tl">
                    <a:srgbClr val="000000">
                      <a:alpha val="43137"/>
                    </a:srgbClr>
                  </a:outerShdw>
                </a:effectLst>
                <a:latin typeface="Cambria" panose="02040503050406030204" pitchFamily="18" charset="0"/>
              </a:rPr>
              <a:t>.</a:t>
            </a: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653076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Friendship</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marL="168275" indent="-7938">
              <a:buNone/>
            </a:pPr>
            <a:r>
              <a:rPr lang="en-US" dirty="0" smtClean="0">
                <a:effectLst>
                  <a:outerShdw blurRad="38100" dist="38100" dir="2700000" algn="tl">
                    <a:srgbClr val="000000">
                      <a:alpha val="43137"/>
                    </a:srgbClr>
                  </a:outerShdw>
                </a:effectLst>
              </a:rPr>
              <a:t>Today we are going to look at:</a:t>
            </a:r>
          </a:p>
          <a:p>
            <a:r>
              <a:rPr lang="en-US" dirty="0" smtClean="0">
                <a:effectLst>
                  <a:outerShdw blurRad="38100" dist="38100" dir="2700000" algn="tl">
                    <a:srgbClr val="000000">
                      <a:alpha val="43137"/>
                    </a:srgbClr>
                  </a:outerShdw>
                </a:effectLst>
              </a:rPr>
              <a:t>Why We Need Friends</a:t>
            </a:r>
          </a:p>
          <a:p>
            <a:r>
              <a:rPr lang="en-US" dirty="0" smtClean="0">
                <a:effectLst>
                  <a:outerShdw blurRad="38100" dist="38100" dir="2700000" algn="tl">
                    <a:srgbClr val="000000">
                      <a:alpha val="43137"/>
                    </a:srgbClr>
                  </a:outerShdw>
                </a:effectLst>
              </a:rPr>
              <a:t>Friends Versus So-Called Friends</a:t>
            </a:r>
            <a:endParaRPr lang="en-US" dirty="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The Marks of a True Friend</a:t>
            </a:r>
          </a:p>
          <a:p>
            <a:r>
              <a:rPr lang="en-US" dirty="0" smtClean="0">
                <a:effectLst>
                  <a:outerShdw blurRad="38100" dist="38100" dir="2700000" algn="tl">
                    <a:srgbClr val="000000">
                      <a:alpha val="43137"/>
                    </a:srgbClr>
                  </a:outerShdw>
                </a:effectLst>
              </a:rPr>
              <a:t>Jesus As the Ultimate Friend</a:t>
            </a:r>
          </a:p>
        </p:txBody>
      </p:sp>
    </p:spTree>
    <p:extLst>
      <p:ext uri="{BB962C8B-B14F-4D97-AF65-F5344CB8AC3E}">
        <p14:creationId xmlns:p14="http://schemas.microsoft.com/office/powerpoint/2010/main" val="123602317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Why We Need Friends</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The book of Proverbs teaches us that we need good friends to help us through the difficulties and troubles that we encounter in life:</a:t>
            </a:r>
          </a:p>
          <a:p>
            <a:r>
              <a:rPr lang="en-US" b="1" i="1" dirty="0">
                <a:solidFill>
                  <a:srgbClr val="FFFF00"/>
                </a:solidFill>
                <a:effectLst>
                  <a:outerShdw blurRad="38100" dist="38100" dir="2700000" algn="tl">
                    <a:srgbClr val="000000">
                      <a:alpha val="43137"/>
                    </a:srgbClr>
                  </a:outerShdw>
                </a:effectLst>
                <a:latin typeface="Cambria" pitchFamily="18" charset="0"/>
              </a:rPr>
              <a:t>A man of many companions may come to ruin, but there is a friend who sticks closer than a brother. </a:t>
            </a:r>
            <a:r>
              <a:rPr lang="en-US" b="1" dirty="0">
                <a:effectLst>
                  <a:outerShdw blurRad="38100" dist="38100" dir="2700000" algn="tl">
                    <a:srgbClr val="000000">
                      <a:alpha val="43137"/>
                    </a:srgbClr>
                  </a:outerShdw>
                </a:effectLst>
                <a:latin typeface="Cambria" pitchFamily="18" charset="0"/>
              </a:rPr>
              <a:t>(18:24)</a:t>
            </a:r>
          </a:p>
          <a:p>
            <a:pPr lvl="1"/>
            <a:r>
              <a:rPr lang="en-US" dirty="0" smtClean="0">
                <a:effectLst>
                  <a:outerShdw blurRad="38100" dist="38100" dir="2700000" algn="tl">
                    <a:srgbClr val="000000">
                      <a:alpha val="43137"/>
                    </a:srgbClr>
                  </a:outerShdw>
                </a:effectLst>
              </a:rPr>
              <a:t>This proverb is telling us that, though we have many people who accompany us in life, in order to keep ourselves from coming to ruin, we need a true friend – someone who will “stick” with us, no matter what. </a:t>
            </a: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617086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Why We Need Friends</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b="1" i="1" dirty="0">
                <a:solidFill>
                  <a:srgbClr val="FFFF00"/>
                </a:solidFill>
                <a:effectLst>
                  <a:outerShdw blurRad="38100" dist="38100" dir="2700000" algn="tl">
                    <a:srgbClr val="000000">
                      <a:alpha val="43137"/>
                    </a:srgbClr>
                  </a:outerShdw>
                </a:effectLst>
                <a:latin typeface="Cambria" pitchFamily="18" charset="0"/>
              </a:rPr>
              <a:t>A friend loves at all times, and a brother is born for adversity. </a:t>
            </a:r>
            <a:r>
              <a:rPr lang="en-US" b="1" dirty="0">
                <a:effectLst>
                  <a:outerShdw blurRad="38100" dist="38100" dir="2700000" algn="tl">
                    <a:srgbClr val="000000">
                      <a:alpha val="43137"/>
                    </a:srgbClr>
                  </a:outerShdw>
                </a:effectLst>
                <a:latin typeface="Cambria" pitchFamily="18" charset="0"/>
              </a:rPr>
              <a:t>(17:17)</a:t>
            </a:r>
          </a:p>
          <a:p>
            <a:pPr lvl="1"/>
            <a:r>
              <a:rPr lang="en-US" dirty="0" smtClean="0">
                <a:effectLst>
                  <a:outerShdw blurRad="38100" dist="38100" dir="2700000" algn="tl">
                    <a:srgbClr val="000000">
                      <a:alpha val="43137"/>
                    </a:srgbClr>
                  </a:outerShdw>
                </a:effectLst>
              </a:rPr>
              <a:t>This proverb draws a </a:t>
            </a:r>
            <a:r>
              <a:rPr lang="en-US" u="sng" dirty="0" smtClean="0">
                <a:effectLst>
                  <a:outerShdw blurRad="38100" dist="38100" dir="2700000" algn="tl">
                    <a:srgbClr val="000000">
                      <a:alpha val="43137"/>
                    </a:srgbClr>
                  </a:outerShdw>
                </a:effectLst>
              </a:rPr>
              <a:t>contrast</a:t>
            </a:r>
            <a:r>
              <a:rPr lang="en-US" dirty="0" smtClean="0">
                <a:effectLst>
                  <a:outerShdw blurRad="38100" dist="38100" dir="2700000" algn="tl">
                    <a:srgbClr val="000000">
                      <a:alpha val="43137"/>
                    </a:srgbClr>
                  </a:outerShdw>
                </a:effectLst>
              </a:rPr>
              <a:t> between a </a:t>
            </a:r>
            <a:r>
              <a:rPr lang="en-US" u="sng" dirty="0" smtClean="0">
                <a:effectLst>
                  <a:outerShdw blurRad="38100" dist="38100" dir="2700000" algn="tl">
                    <a:srgbClr val="000000">
                      <a:alpha val="43137"/>
                    </a:srgbClr>
                  </a:outerShdw>
                </a:effectLst>
              </a:rPr>
              <a:t>friend</a:t>
            </a:r>
            <a:r>
              <a:rPr lang="en-US" dirty="0" smtClean="0">
                <a:effectLst>
                  <a:outerShdw blurRad="38100" dist="38100" dir="2700000" algn="tl">
                    <a:srgbClr val="000000">
                      <a:alpha val="43137"/>
                    </a:srgbClr>
                  </a:outerShdw>
                </a:effectLst>
              </a:rPr>
              <a:t> and a </a:t>
            </a:r>
            <a:r>
              <a:rPr lang="en-US" u="sng" dirty="0" smtClean="0">
                <a:effectLst>
                  <a:outerShdw blurRad="38100" dist="38100" dir="2700000" algn="tl">
                    <a:srgbClr val="000000">
                      <a:alpha val="43137"/>
                    </a:srgbClr>
                  </a:outerShdw>
                </a:effectLst>
              </a:rPr>
              <a:t>family member</a:t>
            </a:r>
            <a:r>
              <a:rPr lang="en-US" dirty="0" smtClean="0">
                <a:effectLst>
                  <a:outerShdw blurRad="38100" dist="38100" dir="2700000" algn="tl">
                    <a:srgbClr val="000000">
                      <a:alpha val="43137"/>
                    </a:srgbClr>
                  </a:outerShdw>
                </a:effectLst>
              </a:rPr>
              <a:t> (in this case, a brother). </a:t>
            </a:r>
          </a:p>
          <a:p>
            <a:pPr lvl="1"/>
            <a:r>
              <a:rPr lang="en-US" i="1" dirty="0" smtClean="0">
                <a:effectLst>
                  <a:outerShdw blurRad="38100" dist="38100" dir="2700000" algn="tl">
                    <a:srgbClr val="000000">
                      <a:alpha val="43137"/>
                    </a:srgbClr>
                  </a:outerShdw>
                </a:effectLst>
                <a:latin typeface="Cambria" panose="02040503050406030204" pitchFamily="18" charset="0"/>
              </a:rPr>
              <a:t>The </a:t>
            </a:r>
            <a:r>
              <a:rPr lang="en-US" i="1" dirty="0">
                <a:effectLst>
                  <a:outerShdw blurRad="38100" dist="38100" dir="2700000" algn="tl">
                    <a:srgbClr val="000000">
                      <a:alpha val="43137"/>
                    </a:srgbClr>
                  </a:outerShdw>
                </a:effectLst>
                <a:latin typeface="Cambria" panose="02040503050406030204" pitchFamily="18" charset="0"/>
              </a:rPr>
              <a:t>friend is represented as always present, in good times and bad; the relative only in adversity. A friend rejoices and weeps with you; a relative functions more as a safety net</a:t>
            </a:r>
            <a:r>
              <a:rPr lang="en-US" i="1" dirty="0" smtClean="0">
                <a:effectLst>
                  <a:outerShdw blurRad="38100" dist="38100" dir="2700000" algn="tl">
                    <a:srgbClr val="000000">
                      <a:alpha val="43137"/>
                    </a:srgbClr>
                  </a:outerShdw>
                </a:effectLst>
                <a:latin typeface="Cambria" panose="02040503050406030204" pitchFamily="18" charset="0"/>
              </a:rPr>
              <a:t>. </a:t>
            </a:r>
            <a:r>
              <a:rPr lang="en-US" dirty="0" smtClean="0">
                <a:effectLst>
                  <a:outerShdw blurRad="38100" dist="38100" dir="2700000" algn="tl">
                    <a:srgbClr val="000000">
                      <a:alpha val="43137"/>
                    </a:srgbClr>
                  </a:outerShdw>
                </a:effectLst>
                <a:latin typeface="Cambria" panose="02040503050406030204" pitchFamily="18" charset="0"/>
              </a:rPr>
              <a:t>(Bruce </a:t>
            </a:r>
            <a:r>
              <a:rPr lang="en-US" dirty="0" err="1" smtClean="0">
                <a:effectLst>
                  <a:outerShdw blurRad="38100" dist="38100" dir="2700000" algn="tl">
                    <a:srgbClr val="000000">
                      <a:alpha val="43137"/>
                    </a:srgbClr>
                  </a:outerShdw>
                </a:effectLst>
                <a:latin typeface="Cambria" panose="02040503050406030204" pitchFamily="18" charset="0"/>
              </a:rPr>
              <a:t>Waltke</a:t>
            </a:r>
            <a:r>
              <a:rPr lang="en-US" dirty="0" smtClean="0">
                <a:effectLst>
                  <a:outerShdw blurRad="38100" dist="38100" dir="2700000" algn="tl">
                    <a:srgbClr val="000000">
                      <a:alpha val="43137"/>
                    </a:srgbClr>
                  </a:outerShdw>
                </a:effectLst>
                <a:latin typeface="Cambria" panose="02040503050406030204" pitchFamily="18" charset="0"/>
              </a:rPr>
              <a:t>, Commentary on Proverbs)</a:t>
            </a:r>
          </a:p>
          <a:p>
            <a:pPr lvl="1"/>
            <a:r>
              <a:rPr lang="en-US" dirty="0" smtClean="0">
                <a:effectLst>
                  <a:outerShdw blurRad="38100" dist="38100" dir="2700000" algn="tl">
                    <a:srgbClr val="000000">
                      <a:alpha val="43137"/>
                    </a:srgbClr>
                  </a:outerShdw>
                </a:effectLst>
                <a:latin typeface="Cambria" panose="02040503050406030204" pitchFamily="18" charset="0"/>
              </a:rPr>
              <a:t>A friend is someone who loves you, who recognizes your inherent worth and dignity, and who wants to be there for you even in times of anguish and suffering.</a:t>
            </a: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51463198"/>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Friends Versus So-Called Friends</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r>
              <a:rPr lang="en-US" dirty="0" smtClean="0">
                <a:effectLst>
                  <a:outerShdw blurRad="38100" dist="38100" dir="2700000" algn="tl">
                    <a:srgbClr val="000000">
                      <a:alpha val="43137"/>
                    </a:srgbClr>
                  </a:outerShdw>
                </a:effectLst>
              </a:rPr>
              <a:t>Most people know you and </a:t>
            </a:r>
            <a:r>
              <a:rPr lang="en-US" dirty="0">
                <a:effectLst>
                  <a:outerShdw blurRad="38100" dist="38100" dir="2700000" algn="tl">
                    <a:srgbClr val="000000">
                      <a:alpha val="43137"/>
                    </a:srgbClr>
                  </a:outerShdw>
                </a:effectLst>
              </a:rPr>
              <a:t>want to know you because you’re </a:t>
            </a:r>
            <a:r>
              <a:rPr lang="en-US" u="sng" dirty="0">
                <a:effectLst>
                  <a:outerShdw blurRad="38100" dist="38100" dir="2700000" algn="tl">
                    <a:srgbClr val="000000">
                      <a:alpha val="43137"/>
                    </a:srgbClr>
                  </a:outerShdw>
                </a:effectLst>
              </a:rPr>
              <a:t>useful</a:t>
            </a:r>
            <a:r>
              <a:rPr lang="en-US" dirty="0">
                <a:effectLst>
                  <a:outerShdw blurRad="38100" dist="38100" dir="2700000" algn="tl">
                    <a:srgbClr val="000000">
                      <a:alpha val="43137"/>
                    </a:srgbClr>
                  </a:outerShdw>
                </a:effectLst>
              </a:rPr>
              <a:t> to </a:t>
            </a:r>
            <a:r>
              <a:rPr lang="en-US" dirty="0" smtClean="0">
                <a:effectLst>
                  <a:outerShdw blurRad="38100" dist="38100" dir="2700000" algn="tl">
                    <a:srgbClr val="000000">
                      <a:alpha val="43137"/>
                    </a:srgbClr>
                  </a:outerShdw>
                </a:effectLst>
              </a:rPr>
              <a:t>them</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(and more than likely you view them in the same way):</a:t>
            </a:r>
            <a:endParaRPr lang="en-US" b="1" dirty="0">
              <a:effectLst>
                <a:outerShdw blurRad="38100" dist="38100" dir="2700000" algn="tl">
                  <a:srgbClr val="000000">
                    <a:alpha val="43137"/>
                  </a:srgbClr>
                </a:outerShdw>
              </a:effectLst>
              <a:latin typeface="Cambria" pitchFamily="18" charset="0"/>
            </a:endParaRPr>
          </a:p>
          <a:p>
            <a:r>
              <a:rPr lang="en-US" b="1" i="1" dirty="0">
                <a:solidFill>
                  <a:srgbClr val="FFFF00"/>
                </a:solidFill>
                <a:effectLst>
                  <a:outerShdw blurRad="38100" dist="38100" dir="2700000" algn="tl">
                    <a:srgbClr val="000000">
                      <a:alpha val="43137"/>
                    </a:srgbClr>
                  </a:outerShdw>
                </a:effectLst>
                <a:latin typeface="Cambria" pitchFamily="18" charset="0"/>
              </a:rPr>
              <a:t>Many seek the favor of a generous man, and everyone is a friend to a man who gives gifts. </a:t>
            </a:r>
            <a:r>
              <a:rPr lang="en-US" b="1" dirty="0">
                <a:effectLst>
                  <a:outerShdw blurRad="38100" dist="38100" dir="2700000" algn="tl">
                    <a:srgbClr val="000000">
                      <a:alpha val="43137"/>
                    </a:srgbClr>
                  </a:outerShdw>
                </a:effectLst>
                <a:latin typeface="Cambria" pitchFamily="18" charset="0"/>
              </a:rPr>
              <a:t>(19:6)</a:t>
            </a:r>
          </a:p>
          <a:p>
            <a:r>
              <a:rPr lang="en-US" dirty="0" smtClean="0">
                <a:effectLst>
                  <a:outerShdw blurRad="38100" dist="38100" dir="2700000" algn="tl">
                    <a:srgbClr val="000000">
                      <a:alpha val="43137"/>
                    </a:srgbClr>
                  </a:outerShdw>
                </a:effectLst>
              </a:rPr>
              <a:t>But when circumstances change and the generous man needs someone to be there for him, he will discover that many of his “friends” no longer have time for him:</a:t>
            </a:r>
            <a:endParaRPr lang="en-US" b="1" dirty="0">
              <a:effectLst>
                <a:outerShdw blurRad="38100" dist="38100" dir="2700000" algn="tl">
                  <a:srgbClr val="000000">
                    <a:alpha val="43137"/>
                  </a:srgbClr>
                </a:outerShdw>
              </a:effectLst>
              <a:latin typeface="Cambria" pitchFamily="18" charset="0"/>
            </a:endParaRPr>
          </a:p>
          <a:p>
            <a:r>
              <a:rPr lang="en-US" b="1" i="1" dirty="0" smtClean="0">
                <a:solidFill>
                  <a:srgbClr val="FFFF00"/>
                </a:solidFill>
                <a:effectLst>
                  <a:outerShdw blurRad="38100" dist="38100" dir="2700000" algn="tl">
                    <a:srgbClr val="000000">
                      <a:alpha val="43137"/>
                    </a:srgbClr>
                  </a:outerShdw>
                </a:effectLst>
                <a:latin typeface="Cambria" pitchFamily="18" charset="0"/>
              </a:rPr>
              <a:t>Wealth </a:t>
            </a:r>
            <a:r>
              <a:rPr lang="en-US" b="1" i="1" dirty="0">
                <a:solidFill>
                  <a:srgbClr val="FFFF00"/>
                </a:solidFill>
                <a:effectLst>
                  <a:outerShdw blurRad="38100" dist="38100" dir="2700000" algn="tl">
                    <a:srgbClr val="000000">
                      <a:alpha val="43137"/>
                    </a:srgbClr>
                  </a:outerShdw>
                </a:effectLst>
                <a:latin typeface="Cambria" pitchFamily="18" charset="0"/>
              </a:rPr>
              <a:t>brings many new friends, but a poor man is deserted by his friend. </a:t>
            </a:r>
            <a:r>
              <a:rPr lang="en-US" b="1" dirty="0">
                <a:effectLst>
                  <a:outerShdw blurRad="38100" dist="38100" dir="2700000" algn="tl">
                    <a:srgbClr val="000000">
                      <a:alpha val="43137"/>
                    </a:srgbClr>
                  </a:outerShdw>
                </a:effectLst>
                <a:latin typeface="Cambria" pitchFamily="18" charset="0"/>
              </a:rPr>
              <a:t>(19:4</a:t>
            </a:r>
            <a:r>
              <a:rPr lang="en-US" b="1" dirty="0" smtClean="0">
                <a:effectLst>
                  <a:outerShdw blurRad="38100" dist="38100" dir="2700000" algn="tl">
                    <a:srgbClr val="000000">
                      <a:alpha val="43137"/>
                    </a:srgbClr>
                  </a:outerShdw>
                </a:effectLst>
                <a:latin typeface="Cambria" pitchFamily="18" charset="0"/>
              </a:rPr>
              <a:t>)</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030498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Friends Versus So-Called Friends</a:t>
            </a:r>
            <a:endParaRPr lang="en-US" sz="36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Some people will deliberately try to deceive you into </a:t>
            </a:r>
            <a:r>
              <a:rPr lang="en-US" u="sng" dirty="0" smtClean="0">
                <a:effectLst>
                  <a:outerShdw blurRad="38100" dist="38100" dir="2700000" algn="tl">
                    <a:srgbClr val="000000">
                      <a:alpha val="43137"/>
                    </a:srgbClr>
                  </a:outerShdw>
                </a:effectLst>
              </a:rPr>
              <a:t>thinking</a:t>
            </a:r>
            <a:r>
              <a:rPr lang="en-US" dirty="0" smtClean="0">
                <a:effectLst>
                  <a:outerShdw blurRad="38100" dist="38100" dir="2700000" algn="tl">
                    <a:srgbClr val="000000">
                      <a:alpha val="43137"/>
                    </a:srgbClr>
                  </a:outerShdw>
                </a:effectLst>
              </a:rPr>
              <a:t> they are your friend in order to </a:t>
            </a:r>
            <a:r>
              <a:rPr lang="en-US" u="sng" dirty="0" smtClean="0">
                <a:effectLst>
                  <a:outerShdw blurRad="38100" dist="38100" dir="2700000" algn="tl">
                    <a:srgbClr val="000000">
                      <a:alpha val="43137"/>
                    </a:srgbClr>
                  </a:outerShdw>
                </a:effectLst>
              </a:rPr>
              <a:t>get</a:t>
            </a:r>
            <a:r>
              <a:rPr lang="en-US" dirty="0" smtClean="0">
                <a:effectLst>
                  <a:outerShdw blurRad="38100" dist="38100" dir="2700000" algn="tl">
                    <a:srgbClr val="000000">
                      <a:alpha val="43137"/>
                    </a:srgbClr>
                  </a:outerShdw>
                </a:effectLst>
              </a:rPr>
              <a:t> something from you:</a:t>
            </a:r>
            <a:endParaRPr lang="en-US" b="1" dirty="0">
              <a:effectLst>
                <a:outerShdw blurRad="38100" dist="38100" dir="2700000" algn="tl">
                  <a:srgbClr val="000000">
                    <a:alpha val="43137"/>
                  </a:srgbClr>
                </a:outerShdw>
              </a:effectLst>
              <a:latin typeface="Cambria" pitchFamily="18" charset="0"/>
            </a:endParaRPr>
          </a:p>
          <a:p>
            <a:r>
              <a:rPr lang="en-US" b="1" i="1" dirty="0">
                <a:solidFill>
                  <a:srgbClr val="FFFF00"/>
                </a:solidFill>
                <a:effectLst>
                  <a:outerShdw blurRad="38100" dist="38100" dir="2700000" algn="tl">
                    <a:srgbClr val="000000">
                      <a:alpha val="43137"/>
                    </a:srgbClr>
                  </a:outerShdw>
                </a:effectLst>
                <a:latin typeface="Cambria" pitchFamily="18" charset="0"/>
              </a:rPr>
              <a:t>A man who flatters his neighbor spreads a net for his feet. </a:t>
            </a:r>
            <a:r>
              <a:rPr lang="en-US" sz="3100" b="1" dirty="0">
                <a:effectLst>
                  <a:outerShdw blurRad="38100" dist="38100" dir="2700000" algn="tl">
                    <a:srgbClr val="000000">
                      <a:alpha val="43137"/>
                    </a:srgbClr>
                  </a:outerShdw>
                </a:effectLst>
                <a:latin typeface="Cambria" pitchFamily="18" charset="0"/>
              </a:rPr>
              <a:t>(29:5)</a:t>
            </a:r>
            <a:endParaRPr lang="en-US" b="1" dirty="0">
              <a:effectLst>
                <a:outerShdw blurRad="38100" dist="38100" dir="2700000" algn="tl">
                  <a:srgbClr val="000000">
                    <a:alpha val="43137"/>
                  </a:srgbClr>
                </a:outerShdw>
              </a:effectLst>
              <a:latin typeface="Cambria" pitchFamily="18" charset="0"/>
            </a:endParaRPr>
          </a:p>
          <a:p>
            <a:r>
              <a:rPr lang="en-US" b="1" i="1" dirty="0" smtClean="0">
                <a:solidFill>
                  <a:srgbClr val="FFFF00"/>
                </a:solidFill>
                <a:effectLst>
                  <a:outerShdw blurRad="38100" dist="38100" dir="2700000" algn="tl">
                    <a:srgbClr val="000000">
                      <a:alpha val="43137"/>
                    </a:srgbClr>
                  </a:outerShdw>
                </a:effectLst>
                <a:latin typeface="Cambria" pitchFamily="18" charset="0"/>
              </a:rPr>
              <a:t>If </a:t>
            </a:r>
            <a:r>
              <a:rPr lang="en-US" b="1" i="1" dirty="0">
                <a:solidFill>
                  <a:srgbClr val="FFFF00"/>
                </a:solidFill>
                <a:effectLst>
                  <a:outerShdw blurRad="38100" dist="38100" dir="2700000" algn="tl">
                    <a:srgbClr val="000000">
                      <a:alpha val="43137"/>
                    </a:srgbClr>
                  </a:outerShdw>
                </a:effectLst>
                <a:latin typeface="Cambria" pitchFamily="18" charset="0"/>
              </a:rPr>
              <a:t>a man loudly blesses his neighbor early in the morning, it will be taken as a curse. </a:t>
            </a:r>
            <a:r>
              <a:rPr lang="en-US" sz="3100" b="1" dirty="0">
                <a:effectLst>
                  <a:outerShdw blurRad="38100" dist="38100" dir="2700000" algn="tl">
                    <a:srgbClr val="000000">
                      <a:alpha val="43137"/>
                    </a:srgbClr>
                  </a:outerShdw>
                </a:effectLst>
                <a:latin typeface="Cambria" pitchFamily="18" charset="0"/>
              </a:rPr>
              <a:t>(27:14 NIV</a:t>
            </a:r>
            <a:r>
              <a:rPr lang="en-US" sz="3100" b="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Even as the shepherds warned Christian and Hopeful (in Pilgrim’s Progress): “</a:t>
            </a:r>
            <a:r>
              <a:rPr lang="en-US" u="sng" dirty="0" smtClean="0">
                <a:effectLst>
                  <a:outerShdw blurRad="38100" dist="38100" dir="2700000" algn="tl">
                    <a:srgbClr val="000000">
                      <a:alpha val="43137"/>
                    </a:srgbClr>
                  </a:outerShdw>
                </a:effectLst>
              </a:rPr>
              <a:t>Beware</a:t>
            </a:r>
            <a:r>
              <a:rPr lang="en-US" dirty="0" smtClean="0">
                <a:effectLst>
                  <a:outerShdw blurRad="38100" dist="38100" dir="2700000" algn="tl">
                    <a:srgbClr val="000000">
                      <a:alpha val="43137"/>
                    </a:srgbClr>
                  </a:outerShdw>
                </a:effectLst>
              </a:rPr>
              <a:t> of the Flatterer!”</a:t>
            </a:r>
            <a:endParaRPr lang="en-US" b="1" dirty="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5332101"/>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44676</TotalTime>
  <Words>1943</Words>
  <Application>Microsoft Office PowerPoint</Application>
  <PresentationFormat>On-screen Show (4:3)</PresentationFormat>
  <Paragraphs>148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The Book of Proverbs</vt:lpstr>
      <vt:lpstr>Friendship</vt:lpstr>
      <vt:lpstr>Friendship</vt:lpstr>
      <vt:lpstr>Friendship</vt:lpstr>
      <vt:lpstr>Friendship</vt:lpstr>
      <vt:lpstr>Why We Need Friends</vt:lpstr>
      <vt:lpstr>Why We Need Friends</vt:lpstr>
      <vt:lpstr>Friends Versus So-Called Friends</vt:lpstr>
      <vt:lpstr>Friends Versus So-Called Friends</vt:lpstr>
      <vt:lpstr>The Marks of a True Friend</vt:lpstr>
      <vt:lpstr>The Marks of a True Friend</vt:lpstr>
      <vt:lpstr>The Marks of a True Friend</vt:lpstr>
      <vt:lpstr>The Marks of a True Friend</vt:lpstr>
      <vt:lpstr>The Marks of a True Friend</vt:lpstr>
      <vt:lpstr>The Marks of a True Friend</vt:lpstr>
      <vt:lpstr>The Marks of a True Friend</vt:lpstr>
      <vt:lpstr>The Marks of a True Friend</vt:lpstr>
      <vt:lpstr>Jesus Is the Ultimate Friend</vt:lpstr>
      <vt:lpstr>Jesus Is the Ultimate Friend</vt:lpstr>
      <vt:lpstr>Jesus Is the Ultimate Friend</vt:lpstr>
      <vt:lpstr>Jesus Is the Ultimate Friend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1598</cp:revision>
  <dcterms:created xsi:type="dcterms:W3CDTF">2011-01-13T01:13:42Z</dcterms:created>
  <dcterms:modified xsi:type="dcterms:W3CDTF">2015-07-05T14:27:48Z</dcterms:modified>
</cp:coreProperties>
</file>