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sldIdLst>
    <p:sldId id="258" r:id="rId2"/>
    <p:sldId id="301" r:id="rId3"/>
    <p:sldId id="359" r:id="rId4"/>
    <p:sldId id="354" r:id="rId5"/>
    <p:sldId id="355" r:id="rId6"/>
    <p:sldId id="358" r:id="rId7"/>
    <p:sldId id="356" r:id="rId8"/>
    <p:sldId id="357" r:id="rId9"/>
    <p:sldId id="318" r:id="rId10"/>
    <p:sldId id="350" r:id="rId11"/>
    <p:sldId id="336" r:id="rId12"/>
    <p:sldId id="360" r:id="rId13"/>
    <p:sldId id="361" r:id="rId14"/>
    <p:sldId id="362" r:id="rId15"/>
    <p:sldId id="363" r:id="rId16"/>
    <p:sldId id="364" r:id="rId17"/>
    <p:sldId id="365" r:id="rId18"/>
    <p:sldId id="370" r:id="rId19"/>
    <p:sldId id="371" r:id="rId20"/>
    <p:sldId id="372" r:id="rId21"/>
    <p:sldId id="373" r:id="rId22"/>
    <p:sldId id="374" r:id="rId23"/>
    <p:sldId id="369" r:id="rId24"/>
    <p:sldId id="367" r:id="rId25"/>
    <p:sldId id="375" r:id="rId26"/>
    <p:sldId id="376" r:id="rId27"/>
    <p:sldId id="377" r:id="rId28"/>
    <p:sldId id="378" r:id="rId29"/>
    <p:sldId id="379" r:id="rId30"/>
    <p:sldId id="381" r:id="rId31"/>
    <p:sldId id="380" r:id="rId32"/>
    <p:sldId id="3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3/26/2011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Heart </a:t>
            </a:r>
            <a:r>
              <a:rPr lang="en-US" sz="4000" b="1" dirty="0" smtClean="0">
                <a:effectLst>
                  <a:outerShdw blurRad="38100" dist="38100" dir="2700000" algn="tl">
                    <a:srgbClr val="000000">
                      <a:alpha val="43137"/>
                    </a:srgbClr>
                  </a:outerShdw>
                </a:effectLst>
              </a:rPr>
              <a:t>of Anger</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Power and Purpose of Anger</a:t>
            </a:r>
          </a:p>
          <a:p>
            <a:r>
              <a:rPr lang="en-US" dirty="0" smtClean="0">
                <a:effectLst>
                  <a:outerShdw blurRad="38100" dist="38100" dir="2700000" algn="tl">
                    <a:srgbClr val="000000">
                      <a:alpha val="43137"/>
                    </a:srgbClr>
                  </a:outerShdw>
                </a:effectLst>
              </a:rPr>
              <a:t>When Anger is Good</a:t>
            </a:r>
          </a:p>
          <a:p>
            <a:r>
              <a:rPr lang="en-US" dirty="0" smtClean="0">
                <a:effectLst>
                  <a:outerShdw blurRad="38100" dist="38100" dir="2700000" algn="tl">
                    <a:srgbClr val="000000">
                      <a:alpha val="43137"/>
                    </a:srgbClr>
                  </a:outerShdw>
                </a:effectLst>
              </a:rPr>
              <a:t>How Anger Goes Wrong</a:t>
            </a:r>
          </a:p>
          <a:p>
            <a:r>
              <a:rPr lang="en-US" dirty="0" smtClean="0">
                <a:effectLst>
                  <a:outerShdw blurRad="38100" dist="38100" dir="2700000" algn="tl">
                    <a:srgbClr val="000000">
                      <a:alpha val="43137"/>
                    </a:srgbClr>
                  </a:outerShdw>
                </a:effectLst>
              </a:rPr>
              <a:t>How to Heal Your Anger</a:t>
            </a:r>
          </a:p>
          <a:p>
            <a:r>
              <a:rPr lang="en-US" dirty="0" smtClean="0">
                <a:effectLst>
                  <a:outerShdw blurRad="38100" dist="38100" dir="2700000" algn="tl">
                    <a:srgbClr val="000000">
                      <a:alpha val="43137"/>
                    </a:srgbClr>
                  </a:outerShdw>
                </a:effectLst>
              </a:rPr>
              <a:t>The Ultimate Anger</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Power and Purpose of Anger</a:t>
            </a: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“Anger is an emotion that God gives us for the purpose of destroying something</a:t>
            </a:r>
            <a:r>
              <a:rPr lang="en-US" dirty="0" smtClean="0">
                <a:effectLst>
                  <a:outerShdw blurRad="38100" dist="38100" dir="2700000" algn="tl">
                    <a:srgbClr val="000000">
                      <a:alpha val="43137"/>
                    </a:srgbClr>
                  </a:outerShdw>
                </a:effectLst>
              </a:rPr>
              <a:t>.” (Lou </a:t>
            </a:r>
            <a:r>
              <a:rPr lang="en-US" dirty="0" err="1" smtClean="0">
                <a:effectLst>
                  <a:outerShdw blurRad="38100" dist="38100" dir="2700000" algn="tl">
                    <a:srgbClr val="000000">
                      <a:alpha val="43137"/>
                    </a:srgbClr>
                  </a:outerShdw>
                </a:effectLst>
              </a:rPr>
              <a:t>Priolo</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The Heart of Anger</a:t>
            </a:r>
            <a:r>
              <a:rPr lang="en-US" dirty="0" smtClean="0">
                <a:effectLst>
                  <a:outerShdw blurRad="38100" dist="38100" dir="2700000" algn="tl">
                    <a:srgbClr val="000000">
                      <a:alpha val="43137"/>
                    </a:srgbClr>
                  </a:outerShdw>
                </a:effectLst>
              </a:rPr>
              <a:t>, p</a:t>
            </a:r>
            <a:r>
              <a:rPr lang="en-US" dirty="0" smtClean="0">
                <a:effectLst>
                  <a:outerShdw blurRad="38100" dist="38100" dir="2700000" algn="tl">
                    <a:srgbClr val="000000">
                      <a:alpha val="43137"/>
                    </a:srgbClr>
                  </a:outerShdw>
                </a:effectLst>
              </a:rPr>
              <a:t>. 53</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“Anger is the dynamite of the soul and as a result it has the power to disintegrate things</a:t>
            </a:r>
            <a:r>
              <a:rPr lang="en-US" dirty="0" smtClean="0">
                <a:effectLst>
                  <a:outerShdw blurRad="38100" dist="38100" dir="2700000" algn="tl">
                    <a:srgbClr val="000000">
                      <a:alpha val="43137"/>
                    </a:srgbClr>
                  </a:outerShdw>
                </a:effectLst>
              </a:rPr>
              <a:t>.” (Tim Keller in a sermon on “anger”)</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Power and Purpose of Anger</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u="sng" dirty="0" smtClean="0">
                <a:effectLst>
                  <a:outerShdw blurRad="38100" dist="38100" dir="2700000" algn="tl">
                    <a:srgbClr val="000000">
                      <a:alpha val="43137"/>
                    </a:srgbClr>
                  </a:outerShdw>
                </a:effectLst>
              </a:rPr>
              <a:t>Anger</a:t>
            </a:r>
            <a:r>
              <a:rPr lang="en-US" dirty="0" smtClean="0">
                <a:effectLst>
                  <a:outerShdw blurRad="38100" dist="38100" dir="2700000" algn="tl">
                    <a:srgbClr val="000000">
                      <a:alpha val="43137"/>
                    </a:srgbClr>
                  </a:outerShdw>
                </a:effectLst>
              </a:rPr>
              <a:t>, like other strong emotions, can </a:t>
            </a:r>
            <a:r>
              <a:rPr lang="en-US" u="sng" dirty="0" smtClean="0">
                <a:effectLst>
                  <a:outerShdw blurRad="38100" dist="38100" dir="2700000" algn="tl">
                    <a:srgbClr val="000000">
                      <a:alpha val="43137"/>
                    </a:srgbClr>
                  </a:outerShdw>
                </a:effectLst>
              </a:rPr>
              <a:t>disintegrate your body</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A patient man has great understanding,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displays </a:t>
            </a:r>
            <a:r>
              <a:rPr lang="en-US" b="1" i="1" dirty="0" smtClean="0">
                <a:solidFill>
                  <a:srgbClr val="FFFF00"/>
                </a:solidFill>
                <a:effectLst>
                  <a:outerShdw blurRad="38100" dist="38100" dir="2700000" algn="tl">
                    <a:srgbClr val="000000">
                      <a:alpha val="43137"/>
                    </a:srgbClr>
                  </a:outerShdw>
                </a:effectLst>
                <a:latin typeface="Cambria" pitchFamily="18" charset="0"/>
              </a:rPr>
              <a:t>folly</a:t>
            </a:r>
            <a:r>
              <a:rPr lang="en-US" b="1" i="1" dirty="0" smtClean="0">
                <a:solidFill>
                  <a:srgbClr val="FFFF00"/>
                </a:solidFill>
                <a:effectLst>
                  <a:outerShdw blurRad="38100" dist="38100" dir="2700000" algn="tl">
                    <a:srgbClr val="000000">
                      <a:alpha val="43137"/>
                    </a:srgbClr>
                  </a:outerShdw>
                </a:effectLst>
                <a:latin typeface="Cambria" pitchFamily="18" charset="0"/>
              </a:rPr>
              <a:t>. A heart at peace gives life to the body, but </a:t>
            </a:r>
            <a:r>
              <a:rPr lang="en-US" b="1" i="1" dirty="0" smtClean="0">
                <a:solidFill>
                  <a:srgbClr val="FFFF00"/>
                </a:solidFill>
                <a:effectLst>
                  <a:outerShdw blurRad="38100" dist="38100" dir="2700000" algn="tl">
                    <a:srgbClr val="000000">
                      <a:alpha val="43137"/>
                    </a:srgbClr>
                  </a:outerShdw>
                </a:effectLst>
                <a:latin typeface="Cambria" pitchFamily="18" charset="0"/>
              </a:rPr>
              <a:t>envy ( or “</a:t>
            </a:r>
            <a:r>
              <a:rPr lang="en-US" b="1" i="1" u="sng" dirty="0" smtClean="0">
                <a:solidFill>
                  <a:srgbClr val="FFFF00"/>
                </a:solidFill>
                <a:effectLst>
                  <a:outerShdw blurRad="38100" dist="38100" dir="2700000" algn="tl">
                    <a:srgbClr val="000000">
                      <a:alpha val="43137"/>
                    </a:srgbClr>
                  </a:outerShdw>
                </a:effectLst>
                <a:latin typeface="Cambria" pitchFamily="18" charset="0"/>
              </a:rPr>
              <a:t>passion</a:t>
            </a:r>
            <a:r>
              <a:rPr lang="en-US" b="1" i="1" dirty="0" smtClean="0">
                <a:solidFill>
                  <a:srgbClr val="FFFF00"/>
                </a:solidFill>
                <a:effectLst>
                  <a:outerShdw blurRad="38100" dist="38100" dir="2700000" algn="tl">
                    <a:srgbClr val="000000">
                      <a:alpha val="43137"/>
                    </a:srgbClr>
                  </a:outerShdw>
                </a:effectLst>
                <a:latin typeface="Cambria" pitchFamily="18" charset="0"/>
              </a:rPr>
              <a:t>” NASB)  </a:t>
            </a:r>
            <a:r>
              <a:rPr lang="en-US" b="1" i="1" u="sng" dirty="0" smtClean="0">
                <a:solidFill>
                  <a:srgbClr val="FFFF00"/>
                </a:solidFill>
                <a:effectLst>
                  <a:outerShdw blurRad="38100" dist="38100" dir="2700000" algn="tl">
                    <a:srgbClr val="000000">
                      <a:alpha val="43137"/>
                    </a:srgbClr>
                  </a:outerShdw>
                </a:effectLst>
                <a:latin typeface="Cambria" pitchFamily="18" charset="0"/>
              </a:rPr>
              <a:t>rots the bones.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14:29-30)</a:t>
            </a:r>
          </a:p>
          <a:p>
            <a:r>
              <a:rPr lang="en-US" i="1" dirty="0" smtClean="0">
                <a:effectLst>
                  <a:outerShdw blurRad="38100" dist="38100" dir="2700000" algn="tl">
                    <a:srgbClr val="000000">
                      <a:alpha val="43137"/>
                    </a:srgbClr>
                  </a:outerShdw>
                </a:effectLst>
                <a:latin typeface="Cambria" pitchFamily="18" charset="0"/>
              </a:rPr>
              <a:t>All </a:t>
            </a:r>
            <a:r>
              <a:rPr lang="en-US" i="1" dirty="0" smtClean="0">
                <a:effectLst>
                  <a:outerShdw blurRad="38100" dist="38100" dir="2700000" algn="tl">
                    <a:srgbClr val="000000">
                      <a:alpha val="43137"/>
                    </a:srgbClr>
                  </a:outerShdw>
                </a:effectLst>
                <a:latin typeface="Cambria" pitchFamily="18" charset="0"/>
              </a:rPr>
              <a:t>kinds of research shows that anger is harder on your body and heart than anxiety, sorrow, </a:t>
            </a:r>
            <a:r>
              <a:rPr lang="en-US" i="1" dirty="0" smtClean="0">
                <a:effectLst>
                  <a:outerShdw blurRad="38100" dist="38100" dir="2700000" algn="tl">
                    <a:srgbClr val="000000">
                      <a:alpha val="43137"/>
                    </a:srgbClr>
                  </a:outerShdw>
                </a:effectLst>
                <a:latin typeface="Cambria" pitchFamily="18" charset="0"/>
              </a:rPr>
              <a:t>or any </a:t>
            </a:r>
            <a:r>
              <a:rPr lang="en-US" i="1" dirty="0" smtClean="0">
                <a:effectLst>
                  <a:outerShdw blurRad="38100" dist="38100" dir="2700000" algn="tl">
                    <a:srgbClr val="000000">
                      <a:alpha val="43137"/>
                    </a:srgbClr>
                  </a:outerShdw>
                </a:effectLst>
                <a:latin typeface="Cambria" pitchFamily="18" charset="0"/>
              </a:rPr>
              <a:t>other emotion. It is harder on your heart than extreme physical exertion. Nothing sets you up for heart disease and heart attacks and nothing rots your bones and disintegrates your body like anger</a:t>
            </a:r>
            <a:r>
              <a:rPr lang="en-US" i="1" dirty="0" smtClean="0">
                <a:effectLst>
                  <a:outerShdw blurRad="38100" dist="38100" dir="2700000" algn="tl">
                    <a:srgbClr val="000000">
                      <a:alpha val="43137"/>
                    </a:srgbClr>
                  </a:outerShdw>
                </a:effectLst>
                <a:latin typeface="Cambria" pitchFamily="18" charset="0"/>
              </a:rPr>
              <a:t>.</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(Keller)</a:t>
            </a:r>
            <a:endParaRPr lang="en-US" i="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Power and Purpose of Anger</a:t>
            </a:r>
          </a:p>
        </p:txBody>
      </p:sp>
      <p:sp>
        <p:nvSpPr>
          <p:cNvPr id="5" name="Content Placeholder 4"/>
          <p:cNvSpPr>
            <a:spLocks noGrp="1"/>
          </p:cNvSpPr>
          <p:nvPr>
            <p:ph idx="1"/>
          </p:nvPr>
        </p:nvSpPr>
        <p:spPr>
          <a:xfrm>
            <a:off x="457200" y="914400"/>
            <a:ext cx="8229600" cy="5943600"/>
          </a:xfrm>
        </p:spPr>
        <p:txBody>
          <a:bodyPr>
            <a:normAutofit/>
          </a:bodyPr>
          <a:lstStyle/>
          <a:p>
            <a:r>
              <a:rPr lang="en-US" u="sng" dirty="0" smtClean="0">
                <a:effectLst>
                  <a:outerShdw blurRad="38100" dist="38100" dir="2700000" algn="tl">
                    <a:srgbClr val="000000">
                      <a:alpha val="43137"/>
                    </a:srgbClr>
                  </a:outerShdw>
                </a:effectLst>
              </a:rPr>
              <a:t>Anger</a:t>
            </a:r>
            <a:r>
              <a:rPr lang="en-US" dirty="0" smtClean="0">
                <a:effectLst>
                  <a:outerShdw blurRad="38100" dist="38100" dir="2700000" algn="tl">
                    <a:srgbClr val="000000">
                      <a:alpha val="43137"/>
                    </a:srgbClr>
                  </a:outerShdw>
                </a:effectLst>
              </a:rPr>
              <a:t> not only disintegrates the body, but </a:t>
            </a:r>
            <a:r>
              <a:rPr lang="en-US" dirty="0" smtClean="0">
                <a:effectLst>
                  <a:outerShdw blurRad="38100" dist="38100" dir="2700000" algn="tl">
                    <a:srgbClr val="000000">
                      <a:alpha val="43137"/>
                    </a:srgbClr>
                  </a:outerShdw>
                </a:effectLst>
              </a:rPr>
              <a:t>it </a:t>
            </a:r>
            <a:r>
              <a:rPr lang="en-US" u="sng" dirty="0" smtClean="0">
                <a:effectLst>
                  <a:outerShdw blurRad="38100" dist="38100" dir="2700000" algn="tl">
                    <a:srgbClr val="000000">
                      <a:alpha val="43137"/>
                    </a:srgbClr>
                  </a:outerShdw>
                </a:effectLst>
              </a:rPr>
              <a:t>disintegrates </a:t>
            </a:r>
            <a:r>
              <a:rPr lang="en-US" u="sng" dirty="0" smtClean="0">
                <a:effectLst>
                  <a:outerShdw blurRad="38100" dist="38100" dir="2700000" algn="tl">
                    <a:srgbClr val="000000">
                      <a:alpha val="43137"/>
                    </a:srgbClr>
                  </a:outerShdw>
                </a:effectLst>
              </a:rPr>
              <a:t>community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a:t>
            </a:r>
            <a:r>
              <a:rPr lang="en-US" b="1" i="1" u="sng" dirty="0" smtClean="0">
                <a:solidFill>
                  <a:srgbClr val="FFFF00"/>
                </a:solidFill>
                <a:effectLst>
                  <a:outerShdw blurRad="38100" dist="38100" dir="2700000" algn="tl">
                    <a:srgbClr val="000000">
                      <a:alpha val="43137"/>
                    </a:srgbClr>
                  </a:outerShdw>
                </a:effectLst>
                <a:latin typeface="Cambria" pitchFamily="18" charset="0"/>
              </a:rPr>
              <a:t>stirs up dissension</a:t>
            </a:r>
            <a:r>
              <a:rPr lang="en-US" b="1" i="1" dirty="0" smtClean="0">
                <a:solidFill>
                  <a:srgbClr val="FFFF00"/>
                </a:solidFill>
                <a:effectLst>
                  <a:outerShdw blurRad="38100" dist="38100" dir="2700000" algn="tl">
                    <a:srgbClr val="000000">
                      <a:alpha val="43137"/>
                    </a:srgbClr>
                  </a:outerShdw>
                </a:effectLst>
                <a:latin typeface="Cambria" pitchFamily="18" charset="0"/>
              </a:rPr>
              <a:t>, but a patient man calms a quarrel. </a:t>
            </a:r>
            <a:r>
              <a:rPr lang="en-US" b="1" i="1" dirty="0" smtClean="0">
                <a:effectLst>
                  <a:outerShdw blurRad="38100" dist="38100" dir="2700000" algn="tl">
                    <a:srgbClr val="000000">
                      <a:alpha val="43137"/>
                    </a:srgbClr>
                  </a:outerShdw>
                </a:effectLst>
                <a:latin typeface="Cambria" pitchFamily="18" charset="0"/>
              </a:rPr>
              <a:t>(15:18)</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Mockers </a:t>
            </a:r>
            <a:r>
              <a:rPr lang="en-US" b="1" i="1" u="sng" dirty="0" smtClean="0">
                <a:solidFill>
                  <a:srgbClr val="FFFF00"/>
                </a:solidFill>
                <a:effectLst>
                  <a:outerShdw blurRad="38100" dist="38100" dir="2700000" algn="tl">
                    <a:srgbClr val="000000">
                      <a:alpha val="43137"/>
                    </a:srgbClr>
                  </a:outerShdw>
                </a:effectLst>
                <a:latin typeface="Cambria" pitchFamily="18" charset="0"/>
              </a:rPr>
              <a:t>stir up a city</a:t>
            </a:r>
            <a:r>
              <a:rPr lang="en-US" b="1" i="1" dirty="0" smtClean="0">
                <a:solidFill>
                  <a:srgbClr val="FFFF00"/>
                </a:solidFill>
                <a:effectLst>
                  <a:outerShdw blurRad="38100" dist="38100" dir="2700000" algn="tl">
                    <a:srgbClr val="000000">
                      <a:alpha val="43137"/>
                    </a:srgbClr>
                  </a:outerShdw>
                </a:effectLst>
                <a:latin typeface="Cambria" pitchFamily="18" charset="0"/>
              </a:rPr>
              <a:t>, but wise men turn away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(29:8</a:t>
            </a:r>
            <a:r>
              <a:rPr lang="en-US" b="1" i="1" dirty="0" smtClean="0">
                <a:effectLst>
                  <a:outerShdw blurRad="38100" dist="38100" dir="2700000" algn="tl">
                    <a:srgbClr val="000000">
                      <a:alpha val="43137"/>
                    </a:srgbClr>
                  </a:outerShdw>
                </a:effectLst>
                <a:latin typeface="Cambria" pitchFamily="18" charset="0"/>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An </a:t>
            </a:r>
            <a:r>
              <a:rPr lang="en-US" b="1" i="1" u="sng" dirty="0" smtClean="0">
                <a:solidFill>
                  <a:srgbClr val="FFFF00"/>
                </a:solidFill>
                <a:effectLst>
                  <a:outerShdw blurRad="38100" dist="38100" dir="2700000" algn="tl">
                    <a:srgbClr val="000000">
                      <a:alpha val="43137"/>
                    </a:srgbClr>
                  </a:outerShdw>
                </a:effectLst>
                <a:latin typeface="Cambria" pitchFamily="18" charset="0"/>
              </a:rPr>
              <a:t>angry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man </a:t>
            </a:r>
            <a:r>
              <a:rPr lang="en-US" b="1" i="1" u="sng" dirty="0" smtClean="0">
                <a:solidFill>
                  <a:srgbClr val="FFFF00"/>
                </a:solidFill>
                <a:effectLst>
                  <a:outerShdw blurRad="38100" dist="38100" dir="2700000" algn="tl">
                    <a:srgbClr val="000000">
                      <a:alpha val="43137"/>
                    </a:srgbClr>
                  </a:outerShdw>
                </a:effectLst>
                <a:latin typeface="Cambria" pitchFamily="18" charset="0"/>
              </a:rPr>
              <a:t>stirs up dissension</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29:22a)</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as churning the milk produces butter, and as twisting the nose produces blood, so stirring up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 produces strife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(30:33)</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Power and Purpose of Anger</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anger</a:t>
            </a:r>
            <a:r>
              <a:rPr lang="en-US" dirty="0" smtClean="0">
                <a:effectLst>
                  <a:outerShdw blurRad="38100" dist="38100" dir="2700000" algn="tl">
                    <a:srgbClr val="000000">
                      <a:alpha val="43137"/>
                    </a:srgbClr>
                  </a:outerShdw>
                </a:effectLst>
              </a:rPr>
              <a:t> of a righteous king is directed at and </a:t>
            </a:r>
            <a:r>
              <a:rPr lang="en-US" u="sng" dirty="0" smtClean="0">
                <a:effectLst>
                  <a:outerShdw blurRad="38100" dist="38100" dir="2700000" algn="tl">
                    <a:srgbClr val="000000">
                      <a:alpha val="43137"/>
                    </a:srgbClr>
                  </a:outerShdw>
                </a:effectLst>
              </a:rPr>
              <a:t>destroys evildoers</a:t>
            </a:r>
            <a:r>
              <a:rPr lang="en-US" dirty="0" smtClean="0">
                <a:effectLst>
                  <a:outerShdw blurRad="38100" dist="38100" dir="2700000" algn="tl">
                    <a:srgbClr val="000000">
                      <a:alpha val="43137"/>
                    </a:srgbClr>
                  </a:outerShdw>
                </a:effectLst>
              </a:rPr>
              <a:t> in society: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 and the king</a:t>
            </a:r>
            <a:r>
              <a:rPr lang="en-US" b="1" i="1" dirty="0" smtClean="0">
                <a:solidFill>
                  <a:srgbClr val="FFFF00"/>
                </a:solidFill>
                <a:effectLst>
                  <a:outerShdw blurRad="38100" dist="38100" dir="2700000" algn="tl">
                    <a:srgbClr val="000000">
                      <a:alpha val="43137"/>
                    </a:srgbClr>
                  </a:outerShdw>
                </a:effectLst>
                <a:latin typeface="Cambria" pitchFamily="18" charset="0"/>
              </a:rPr>
              <a:t>, my son, and do not join with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rebellious</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(24:21)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…rulers </a:t>
            </a:r>
            <a:r>
              <a:rPr lang="en-US" b="1" i="1" dirty="0" smtClean="0">
                <a:solidFill>
                  <a:srgbClr val="FFFF00"/>
                </a:solidFill>
                <a:effectLst>
                  <a:outerShdw blurRad="38100" dist="38100" dir="2700000" algn="tl">
                    <a:srgbClr val="000000">
                      <a:alpha val="43137"/>
                    </a:srgbClr>
                  </a:outerShdw>
                </a:effectLst>
                <a:latin typeface="Cambria" pitchFamily="18" charset="0"/>
              </a:rPr>
              <a:t>hold no terror for those who do right, but for those who do </a:t>
            </a:r>
            <a:r>
              <a:rPr lang="en-US" b="1" i="1" dirty="0" smtClean="0">
                <a:solidFill>
                  <a:srgbClr val="FFFF00"/>
                </a:solidFill>
                <a:effectLst>
                  <a:outerShdw blurRad="38100" dist="38100" dir="2700000" algn="tl">
                    <a:srgbClr val="000000">
                      <a:alpha val="43137"/>
                    </a:srgbClr>
                  </a:outerShdw>
                </a:effectLst>
                <a:latin typeface="Cambria" pitchFamily="18" charset="0"/>
              </a:rPr>
              <a:t>wrong … He </a:t>
            </a:r>
            <a:r>
              <a:rPr lang="en-US" b="1" i="1" dirty="0" smtClean="0">
                <a:solidFill>
                  <a:srgbClr val="FFFF00"/>
                </a:solidFill>
                <a:effectLst>
                  <a:outerShdw blurRad="38100" dist="38100" dir="2700000" algn="tl">
                    <a:srgbClr val="000000">
                      <a:alpha val="43137"/>
                    </a:srgbClr>
                  </a:outerShdw>
                </a:effectLst>
                <a:latin typeface="Cambria" pitchFamily="18" charset="0"/>
              </a:rPr>
              <a:t>is God's servant, an agent of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to bring punishment on the </a:t>
            </a:r>
            <a:r>
              <a:rPr lang="en-US" b="1" i="1" u="sng" dirty="0" smtClean="0">
                <a:solidFill>
                  <a:srgbClr val="FFFF00"/>
                </a:solidFill>
                <a:effectLst>
                  <a:outerShdw blurRad="38100" dist="38100" dir="2700000" algn="tl">
                    <a:srgbClr val="000000">
                      <a:alpha val="43137"/>
                    </a:srgbClr>
                  </a:outerShdw>
                </a:effectLst>
                <a:latin typeface="Cambria" pitchFamily="18" charset="0"/>
              </a:rPr>
              <a:t>wrongdoer</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(Rom </a:t>
            </a:r>
            <a:r>
              <a:rPr lang="en-US" b="1" i="1" dirty="0" smtClean="0">
                <a:effectLst>
                  <a:outerShdw blurRad="38100" dist="38100" dir="2700000" algn="tl">
                    <a:srgbClr val="000000">
                      <a:alpha val="43137"/>
                    </a:srgbClr>
                  </a:outerShdw>
                </a:effectLst>
                <a:latin typeface="Cambria" pitchFamily="18" charset="0"/>
              </a:rPr>
              <a:t>13:3-4)</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smtClean="0">
                <a:solidFill>
                  <a:srgbClr val="FFFF00"/>
                </a:solidFill>
                <a:effectLst>
                  <a:outerShdw blurRad="38100" dist="38100" dir="2700000" algn="tl">
                    <a:srgbClr val="000000">
                      <a:alpha val="43137"/>
                    </a:srgbClr>
                  </a:outerShdw>
                </a:effectLst>
                <a:latin typeface="Cambria" pitchFamily="18" charset="0"/>
              </a:rPr>
              <a:t>king's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is a messenger of death, but a wise man will appease it. </a:t>
            </a:r>
            <a:r>
              <a:rPr lang="en-US" b="1" i="1" dirty="0" smtClean="0">
                <a:effectLst>
                  <a:outerShdw blurRad="38100" dist="38100" dir="2700000" algn="tl">
                    <a:srgbClr val="000000">
                      <a:alpha val="43137"/>
                    </a:srgbClr>
                  </a:outerShdw>
                </a:effectLst>
                <a:latin typeface="Cambria" pitchFamily="18" charset="0"/>
              </a:rPr>
              <a:t>(16:14)</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smtClean="0">
                <a:solidFill>
                  <a:srgbClr val="FFFF00"/>
                </a:solidFill>
                <a:effectLst>
                  <a:outerShdw blurRad="38100" dist="38100" dir="2700000" algn="tl">
                    <a:srgbClr val="000000">
                      <a:alpha val="43137"/>
                    </a:srgbClr>
                  </a:outerShdw>
                </a:effectLst>
                <a:latin typeface="Cambria" pitchFamily="18" charset="0"/>
              </a:rPr>
              <a:t>king's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is like the roar of a lion; he who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angers</a:t>
            </a:r>
            <a:r>
              <a:rPr lang="en-US" b="1" i="1" dirty="0" smtClean="0">
                <a:solidFill>
                  <a:srgbClr val="FFFF00"/>
                </a:solidFill>
                <a:effectLst>
                  <a:outerShdw blurRad="38100" dist="38100" dir="2700000" algn="tl">
                    <a:srgbClr val="000000">
                      <a:alpha val="43137"/>
                    </a:srgbClr>
                  </a:outerShdw>
                </a:effectLst>
                <a:latin typeface="Cambria" pitchFamily="18" charset="0"/>
              </a:rPr>
              <a:t> him forfeits his life. </a:t>
            </a:r>
            <a:r>
              <a:rPr lang="en-US" b="1" i="1" dirty="0" smtClean="0">
                <a:effectLst>
                  <a:outerShdw blurRad="38100" dist="38100" dir="2700000" algn="tl">
                    <a:srgbClr val="000000">
                      <a:alpha val="43137"/>
                    </a:srgbClr>
                  </a:outerShdw>
                </a:effectLst>
                <a:latin typeface="Cambria" pitchFamily="18" charset="0"/>
              </a:rPr>
              <a:t>(20:2)</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Power and Purpose of Anger</a:t>
            </a:r>
          </a:p>
        </p:txBody>
      </p:sp>
      <p:sp>
        <p:nvSpPr>
          <p:cNvPr id="5" name="Content Placeholder 4"/>
          <p:cNvSpPr>
            <a:spLocks noGrp="1"/>
          </p:cNvSpPr>
          <p:nvPr>
            <p:ph idx="1"/>
          </p:nvPr>
        </p:nvSpPr>
        <p:spPr>
          <a:xfrm>
            <a:off x="457200" y="914400"/>
            <a:ext cx="8229600" cy="5943600"/>
          </a:xfrm>
        </p:spPr>
        <p:txBody>
          <a:bodyPr>
            <a:normAutofit/>
          </a:bodyPr>
          <a:lstStyle/>
          <a:p>
            <a:r>
              <a:rPr lang="en-US" u="sng" dirty="0" smtClean="0">
                <a:effectLst>
                  <a:outerShdw blurRad="38100" dist="38100" dir="2700000" algn="tl">
                    <a:srgbClr val="000000">
                      <a:alpha val="43137"/>
                    </a:srgbClr>
                  </a:outerShdw>
                </a:effectLst>
              </a:rPr>
              <a:t>Anger</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disintegrates</a:t>
            </a:r>
            <a:r>
              <a:rPr lang="en-US" dirty="0" smtClean="0">
                <a:effectLst>
                  <a:outerShdw blurRad="38100" dist="38100" dir="2700000" algn="tl">
                    <a:srgbClr val="000000">
                      <a:alpha val="43137"/>
                    </a:srgbClr>
                  </a:outerShdw>
                </a:effectLst>
              </a:rPr>
              <a:t> your ability to make </a:t>
            </a:r>
            <a:r>
              <a:rPr lang="en-US" u="sng" dirty="0" smtClean="0">
                <a:effectLst>
                  <a:outerShdw blurRad="38100" dist="38100" dir="2700000" algn="tl">
                    <a:srgbClr val="000000">
                      <a:alpha val="43137"/>
                    </a:srgbClr>
                  </a:outerShdw>
                </a:effectLst>
              </a:rPr>
              <a:t>wise choices</a:t>
            </a:r>
            <a:r>
              <a:rPr lang="en-US" dirty="0" smtClean="0">
                <a:effectLst>
                  <a:outerShdw blurRad="38100" dist="38100" dir="2700000" algn="tl">
                    <a:srgbClr val="000000">
                      <a:alpha val="43137"/>
                    </a:srgbClr>
                  </a:outerShdw>
                </a:effectLst>
              </a:rPr>
              <a:t> at all: </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does </a:t>
            </a:r>
            <a:r>
              <a:rPr lang="en-US" b="1" i="1" u="sng" dirty="0" smtClean="0">
                <a:solidFill>
                  <a:srgbClr val="FFFF00"/>
                </a:solidFill>
                <a:effectLst>
                  <a:outerShdw blurRad="38100" dist="38100" dir="2700000" algn="tl">
                    <a:srgbClr val="000000">
                      <a:alpha val="43137"/>
                    </a:srgbClr>
                  </a:outerShdw>
                </a:effectLst>
                <a:latin typeface="Cambria" pitchFamily="18" charset="0"/>
              </a:rPr>
              <a:t>foolish </a:t>
            </a:r>
            <a:r>
              <a:rPr lang="en-US" b="1" i="1" u="sng" dirty="0" smtClean="0">
                <a:solidFill>
                  <a:srgbClr val="FFFF00"/>
                </a:solidFill>
                <a:effectLst>
                  <a:outerShdw blurRad="38100" dist="38100" dir="2700000" algn="tl">
                    <a:srgbClr val="000000">
                      <a:alpha val="43137"/>
                    </a:srgbClr>
                  </a:outerShdw>
                </a:effectLst>
                <a:latin typeface="Cambria" pitchFamily="18" charset="0"/>
              </a:rPr>
              <a:t>things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14:17a)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patient man has great understanding,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a:t>
            </a:r>
            <a:r>
              <a:rPr lang="en-US" b="1" i="1" u="sng" dirty="0" smtClean="0">
                <a:solidFill>
                  <a:srgbClr val="FFFF00"/>
                </a:solidFill>
                <a:effectLst>
                  <a:outerShdw blurRad="38100" dist="38100" dir="2700000" algn="tl">
                    <a:srgbClr val="000000">
                      <a:alpha val="43137"/>
                    </a:srgbClr>
                  </a:outerShdw>
                </a:effectLst>
                <a:latin typeface="Cambria" pitchFamily="18" charset="0"/>
              </a:rPr>
              <a:t>displays folly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14:29</a:t>
            </a:r>
            <a:r>
              <a:rPr lang="en-US" b="1" i="1" dirty="0" smtClean="0">
                <a:effectLst>
                  <a:outerShdw blurRad="38100" dist="38100" dir="2700000" algn="tl">
                    <a:srgbClr val="000000">
                      <a:alpha val="43137"/>
                    </a:srgbClr>
                  </a:outerShdw>
                </a:effectLst>
                <a:latin typeface="Cambria" pitchFamily="18" charset="0"/>
              </a:rPr>
              <a:t>)</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A fool</a:t>
            </a:r>
            <a:r>
              <a:rPr lang="en-US" b="1" i="1" dirty="0" smtClean="0">
                <a:solidFill>
                  <a:srgbClr val="FFFF00"/>
                </a:solidFill>
                <a:effectLst>
                  <a:outerShdw blurRad="38100" dist="38100" dir="2700000" algn="tl">
                    <a:srgbClr val="000000">
                      <a:alpha val="43137"/>
                    </a:srgbClr>
                  </a:outerShdw>
                </a:effectLst>
                <a:latin typeface="Cambria" pitchFamily="18" charset="0"/>
              </a:rPr>
              <a:t> gives full vent to his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but a wise man keeps himself under control. </a:t>
            </a:r>
            <a:r>
              <a:rPr lang="en-US" b="1" i="1" dirty="0" smtClean="0">
                <a:effectLst>
                  <a:outerShdw blurRad="38100" dist="38100" dir="2700000" algn="tl">
                    <a:srgbClr val="000000">
                      <a:alpha val="43137"/>
                    </a:srgbClr>
                  </a:outerShdw>
                </a:effectLst>
                <a:latin typeface="Cambria" pitchFamily="18" charset="0"/>
              </a:rPr>
              <a:t>(29:11</a:t>
            </a:r>
            <a:r>
              <a:rPr lang="en-US" b="1" i="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After you’ve cooled off, you feel like a fool because you </a:t>
            </a:r>
            <a:r>
              <a:rPr lang="en-US" u="sng" dirty="0" smtClean="0">
                <a:effectLst>
                  <a:outerShdw blurRad="38100" dist="38100" dir="2700000" algn="tl">
                    <a:srgbClr val="000000">
                      <a:alpha val="43137"/>
                    </a:srgbClr>
                  </a:outerShdw>
                </a:effectLst>
              </a:rPr>
              <a:t>were</a:t>
            </a:r>
            <a:r>
              <a:rPr lang="en-US" dirty="0" smtClean="0">
                <a:effectLst>
                  <a:outerShdw blurRad="38100" dist="38100" dir="2700000" algn="tl">
                    <a:srgbClr val="000000">
                      <a:alpha val="43137"/>
                    </a:srgbClr>
                  </a:outerShdw>
                </a:effectLst>
              </a:rPr>
              <a:t> a fool! </a:t>
            </a:r>
            <a:r>
              <a:rPr lang="en-US" dirty="0" smtClean="0">
                <a:effectLst>
                  <a:outerShdw blurRad="38100" dist="38100" dir="2700000" algn="tl">
                    <a:srgbClr val="000000">
                      <a:alpha val="43137"/>
                    </a:srgbClr>
                  </a:outerShdw>
                </a:effectLst>
              </a:rPr>
              <a:t>Anger </a:t>
            </a:r>
            <a:r>
              <a:rPr lang="en-US" dirty="0" smtClean="0">
                <a:effectLst>
                  <a:outerShdw blurRad="38100" dist="38100" dir="2700000" algn="tl">
                    <a:srgbClr val="000000">
                      <a:alpha val="43137"/>
                    </a:srgbClr>
                  </a:outerShdw>
                </a:effectLst>
              </a:rPr>
              <a:t>often distorts </a:t>
            </a:r>
            <a:r>
              <a:rPr lang="en-US" dirty="0" smtClean="0">
                <a:effectLst>
                  <a:outerShdw blurRad="38100" dist="38100" dir="2700000" algn="tl">
                    <a:srgbClr val="000000">
                      <a:alpha val="43137"/>
                    </a:srgbClr>
                  </a:outerShdw>
                </a:effectLst>
              </a:rPr>
              <a:t>your view of the world so that you make stupid choices.</a:t>
            </a: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Anger is Good</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We can see the destructive power of anger, but that is not all that the Bible says about anger:</a:t>
            </a:r>
            <a:endParaRPr lang="en-US" dirty="0" smtClean="0">
              <a:effectLst>
                <a:outerShdw blurRad="38100" dist="38100" dir="2700000" algn="tl">
                  <a:srgbClr val="000000">
                    <a:alpha val="43137"/>
                  </a:srgbClr>
                </a:outerShdw>
              </a:effectLst>
            </a:endParaRPr>
          </a:p>
          <a:p>
            <a:pPr lvl="1"/>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is sometimes angry - </a:t>
            </a:r>
            <a:r>
              <a:rPr lang="en-US" b="1" i="1" dirty="0" smtClean="0">
                <a:solidFill>
                  <a:srgbClr val="FFFF00"/>
                </a:solidFill>
                <a:effectLst>
                  <a:outerShdw blurRad="38100" dist="38100" dir="2700000" algn="tl">
                    <a:srgbClr val="000000">
                      <a:alpha val="43137"/>
                    </a:srgbClr>
                  </a:outerShdw>
                </a:effectLst>
                <a:latin typeface="Cambria" pitchFamily="18" charset="0"/>
              </a:rPr>
              <a:t>God is a righteous judge, a God who expresses his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every day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Psalm 7:11)</a:t>
            </a:r>
          </a:p>
          <a:p>
            <a:pPr lvl="1"/>
            <a:r>
              <a:rPr lang="en-US" u="sng" dirty="0" smtClean="0">
                <a:effectLst>
                  <a:outerShdw blurRad="38100" dist="38100" dir="2700000" algn="tl">
                    <a:srgbClr val="000000">
                      <a:alpha val="43137"/>
                    </a:srgbClr>
                  </a:outerShdw>
                </a:effectLst>
              </a:rPr>
              <a:t>Jesus</a:t>
            </a:r>
            <a:r>
              <a:rPr lang="en-US" dirty="0" smtClean="0">
                <a:effectLst>
                  <a:outerShdw blurRad="38100" dist="38100" dir="2700000" algn="tl">
                    <a:srgbClr val="000000">
                      <a:alpha val="43137"/>
                    </a:srgbClr>
                  </a:outerShdw>
                </a:effectLst>
              </a:rPr>
              <a:t> (in His humanity) was </a:t>
            </a:r>
            <a:r>
              <a:rPr lang="en-US" dirty="0" smtClean="0">
                <a:effectLst>
                  <a:outerShdw blurRad="38100" dist="38100" dir="2700000" algn="tl">
                    <a:srgbClr val="000000">
                      <a:alpha val="43137"/>
                    </a:srgbClr>
                  </a:outerShdw>
                </a:effectLst>
              </a:rPr>
              <a:t>sometimes angry  - </a:t>
            </a:r>
            <a:r>
              <a:rPr lang="en-US" b="1" i="1" dirty="0" smtClean="0">
                <a:solidFill>
                  <a:srgbClr val="FFFF00"/>
                </a:solidFill>
                <a:effectLst>
                  <a:outerShdw blurRad="38100" dist="38100" dir="2700000" algn="tl">
                    <a:srgbClr val="000000">
                      <a:alpha val="43137"/>
                    </a:srgbClr>
                  </a:outerShdw>
                </a:effectLst>
                <a:latin typeface="Cambria" pitchFamily="18" charset="0"/>
              </a:rPr>
              <a:t>[Jesus] looked </a:t>
            </a:r>
            <a:r>
              <a:rPr lang="en-US" b="1" i="1" dirty="0" smtClean="0">
                <a:solidFill>
                  <a:srgbClr val="FFFF00"/>
                </a:solidFill>
                <a:effectLst>
                  <a:outerShdw blurRad="38100" dist="38100" dir="2700000" algn="tl">
                    <a:srgbClr val="000000">
                      <a:alpha val="43137"/>
                    </a:srgbClr>
                  </a:outerShdw>
                </a:effectLst>
                <a:latin typeface="Cambria" pitchFamily="18" charset="0"/>
              </a:rPr>
              <a:t>around at </a:t>
            </a:r>
            <a:r>
              <a:rPr lang="en-US" b="1" i="1" dirty="0" smtClean="0">
                <a:solidFill>
                  <a:srgbClr val="FFFF00"/>
                </a:solidFill>
                <a:effectLst>
                  <a:outerShdw blurRad="38100" dist="38100" dir="2700000" algn="tl">
                    <a:srgbClr val="000000">
                      <a:alpha val="43137"/>
                    </a:srgbClr>
                  </a:outerShdw>
                </a:effectLst>
                <a:latin typeface="Cambria" pitchFamily="18" charset="0"/>
              </a:rPr>
              <a:t>[the Pharisees] in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and, deeply distressed at their stubborn </a:t>
            </a:r>
            <a:r>
              <a:rPr lang="en-US" b="1" i="1" dirty="0" smtClean="0">
                <a:solidFill>
                  <a:srgbClr val="FFFF00"/>
                </a:solidFill>
                <a:effectLst>
                  <a:outerShdw blurRad="38100" dist="38100" dir="2700000" algn="tl">
                    <a:srgbClr val="000000">
                      <a:alpha val="43137"/>
                    </a:srgbClr>
                  </a:outerShdw>
                </a:effectLst>
                <a:latin typeface="Cambria" pitchFamily="18" charset="0"/>
              </a:rPr>
              <a:t>hearts…</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(Mar </a:t>
            </a:r>
            <a:r>
              <a:rPr lang="en-US" dirty="0" smtClean="0">
                <a:effectLst>
                  <a:outerShdw blurRad="38100" dist="38100" dir="2700000" algn="tl">
                    <a:srgbClr val="000000">
                      <a:alpha val="43137"/>
                    </a:srgbClr>
                  </a:outerShdw>
                </a:effectLst>
              </a:rPr>
              <a:t>3:5)</a:t>
            </a:r>
          </a:p>
          <a:p>
            <a:pPr lvl="1"/>
            <a:r>
              <a:rPr lang="en-US" dirty="0" smtClean="0">
                <a:effectLst>
                  <a:outerShdw blurRad="38100" dist="38100" dir="2700000" algn="tl">
                    <a:srgbClr val="000000">
                      <a:alpha val="43137"/>
                    </a:srgbClr>
                  </a:outerShdw>
                </a:effectLst>
              </a:rPr>
              <a:t>We </a:t>
            </a:r>
            <a:r>
              <a:rPr lang="en-US" dirty="0" smtClean="0">
                <a:effectLst>
                  <a:outerShdw blurRad="38100" dist="38100" dir="2700000" algn="tl">
                    <a:srgbClr val="000000">
                      <a:alpha val="43137"/>
                    </a:srgbClr>
                  </a:outerShdw>
                </a:effectLst>
              </a:rPr>
              <a:t>as </a:t>
            </a:r>
            <a:r>
              <a:rPr lang="en-US" u="sng" dirty="0" smtClean="0">
                <a:effectLst>
                  <a:outerShdw blurRad="38100" dist="38100" dir="2700000" algn="tl">
                    <a:srgbClr val="000000">
                      <a:alpha val="43137"/>
                    </a:srgbClr>
                  </a:outerShdw>
                </a:effectLst>
              </a:rPr>
              <a:t>believers</a:t>
            </a:r>
            <a:r>
              <a:rPr lang="en-US" dirty="0" smtClean="0">
                <a:effectLst>
                  <a:outerShdw blurRad="38100" dist="38100" dir="2700000" algn="tl">
                    <a:srgbClr val="000000">
                      <a:alpha val="43137"/>
                    </a:srgbClr>
                  </a:outerShdw>
                </a:effectLst>
              </a:rPr>
              <a:t> are </a:t>
            </a:r>
            <a:r>
              <a:rPr lang="en-US" u="sng" dirty="0" smtClean="0">
                <a:effectLst>
                  <a:outerShdw blurRad="38100" dist="38100" dir="2700000" algn="tl">
                    <a:srgbClr val="000000">
                      <a:alpha val="43137"/>
                    </a:srgbClr>
                  </a:outerShdw>
                </a:effectLst>
              </a:rPr>
              <a:t>commanded</a:t>
            </a:r>
            <a:r>
              <a:rPr lang="en-US" dirty="0" smtClean="0">
                <a:effectLst>
                  <a:outerShdw blurRad="38100" dist="38100" dir="2700000" algn="tl">
                    <a:srgbClr val="000000">
                      <a:alpha val="43137"/>
                    </a:srgbClr>
                  </a:outerShdw>
                </a:effectLst>
              </a:rPr>
              <a:t> to be angry in certain circumstances - </a:t>
            </a:r>
            <a:r>
              <a:rPr lang="en-US" b="1" i="1" u="sng" dirty="0" smtClean="0">
                <a:solidFill>
                  <a:srgbClr val="FFFF00"/>
                </a:solidFill>
                <a:effectLst>
                  <a:outerShdw blurRad="38100" dist="38100" dir="2700000" algn="tl">
                    <a:srgbClr val="000000">
                      <a:alpha val="43137"/>
                    </a:srgbClr>
                  </a:outerShdw>
                </a:effectLst>
                <a:latin typeface="Cambria" pitchFamily="18" charset="0"/>
              </a:rPr>
              <a:t>Be angry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[note this is a </a:t>
            </a:r>
            <a:r>
              <a:rPr lang="en-US" b="1" i="1" u="sng" dirty="0" smtClean="0">
                <a:solidFill>
                  <a:srgbClr val="FFFF00"/>
                </a:solidFill>
                <a:effectLst>
                  <a:outerShdw blurRad="38100" dist="38100" dir="2700000" algn="tl">
                    <a:srgbClr val="000000">
                      <a:alpha val="43137"/>
                    </a:srgbClr>
                  </a:outerShdw>
                </a:effectLst>
                <a:latin typeface="Cambria" pitchFamily="18" charset="0"/>
              </a:rPr>
              <a:t>command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u="sng" dirty="0" smtClean="0">
                <a:solidFill>
                  <a:srgbClr val="FFFF00"/>
                </a:solidFill>
                <a:effectLst>
                  <a:outerShdw blurRad="38100" dist="38100" dir="2700000" algn="tl">
                    <a:srgbClr val="000000">
                      <a:alpha val="43137"/>
                    </a:srgbClr>
                  </a:outerShdw>
                </a:effectLst>
                <a:latin typeface="Cambria" pitchFamily="18" charset="0"/>
              </a:rPr>
              <a:t>not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sin…</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(Eph </a:t>
            </a:r>
            <a:r>
              <a:rPr lang="en-US" dirty="0" smtClean="0">
                <a:effectLst>
                  <a:outerShdw blurRad="38100" dist="38100" dir="2700000" algn="tl">
                    <a:srgbClr val="000000">
                      <a:alpha val="43137"/>
                    </a:srgbClr>
                  </a:outerShdw>
                </a:effectLst>
              </a:rPr>
              <a:t>4:26a </a:t>
            </a:r>
            <a:r>
              <a:rPr lang="en-US" dirty="0" smtClean="0">
                <a:effectLst>
                  <a:outerShdw blurRad="38100" dist="38100" dir="2700000" algn="tl">
                    <a:srgbClr val="000000">
                      <a:alpha val="43137"/>
                    </a:srgbClr>
                  </a:outerShdw>
                </a:effectLst>
              </a:rPr>
              <a:t>ESV)</a:t>
            </a: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Anger is Good</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Because we are </a:t>
            </a:r>
            <a:r>
              <a:rPr lang="en-US" u="sng" dirty="0" smtClean="0">
                <a:effectLst>
                  <a:outerShdw blurRad="38100" dist="38100" dir="2700000" algn="tl">
                    <a:srgbClr val="000000">
                      <a:alpha val="43137"/>
                    </a:srgbClr>
                  </a:outerShdw>
                </a:effectLst>
              </a:rPr>
              <a:t>commanded</a:t>
            </a:r>
            <a:r>
              <a:rPr lang="en-US" dirty="0" smtClean="0">
                <a:effectLst>
                  <a:outerShdw blurRad="38100" dist="38100" dir="2700000" algn="tl">
                    <a:srgbClr val="000000">
                      <a:alpha val="43137"/>
                    </a:srgbClr>
                  </a:outerShdw>
                </a:effectLst>
              </a:rPr>
              <a:t> to be angry, this means that at </a:t>
            </a:r>
            <a:r>
              <a:rPr lang="en-US" dirty="0" smtClean="0">
                <a:effectLst>
                  <a:outerShdw blurRad="38100" dist="38100" dir="2700000" algn="tl">
                    <a:srgbClr val="000000">
                      <a:alpha val="43137"/>
                    </a:srgbClr>
                  </a:outerShdw>
                </a:effectLst>
              </a:rPr>
              <a:t>times</a:t>
            </a:r>
            <a:r>
              <a:rPr lang="en-US" dirty="0" smtClean="0">
                <a:effectLst>
                  <a:outerShdw blurRad="38100" dist="38100" dir="2700000" algn="tl">
                    <a:srgbClr val="000000">
                      <a:alpha val="43137"/>
                    </a:srgbClr>
                  </a:outerShdw>
                </a:effectLst>
              </a:rPr>
              <a:t> it can be a sin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to be </a:t>
            </a:r>
            <a:r>
              <a:rPr lang="en-US" dirty="0" smtClean="0">
                <a:effectLst>
                  <a:outerShdw blurRad="38100" dist="38100" dir="2700000" algn="tl">
                    <a:srgbClr val="000000">
                      <a:alpha val="43137"/>
                    </a:srgbClr>
                  </a:outerShdw>
                </a:effectLst>
              </a:rPr>
              <a:t>angry!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One of the early church fathers</a:t>
            </a:r>
            <a:r>
              <a:rPr lang="en-US" dirty="0" smtClean="0">
                <a:effectLst>
                  <a:outerShdw blurRad="38100" dist="38100" dir="2700000" algn="tl">
                    <a:srgbClr val="000000">
                      <a:alpha val="43137"/>
                    </a:srgbClr>
                  </a:outerShdw>
                </a:effectLst>
              </a:rPr>
              <a:t>, John Chrysostom (</a:t>
            </a:r>
            <a:r>
              <a:rPr lang="en-US" dirty="0" smtClean="0">
                <a:effectLst>
                  <a:outerShdw blurRad="38100" dist="38100" dir="2700000" algn="tl">
                    <a:srgbClr val="000000">
                      <a:alpha val="43137"/>
                    </a:srgbClr>
                  </a:outerShdw>
                </a:effectLst>
              </a:rPr>
              <a:t>349–407), put it this way:</a:t>
            </a:r>
          </a:p>
          <a:p>
            <a:pPr lvl="1"/>
            <a:r>
              <a:rPr lang="en-US" i="1" dirty="0" smtClean="0">
                <a:effectLst>
                  <a:outerShdw blurRad="38100" dist="38100" dir="2700000" algn="tl">
                    <a:srgbClr val="000000">
                      <a:alpha val="43137"/>
                    </a:srgbClr>
                  </a:outerShdw>
                </a:effectLst>
                <a:latin typeface="Cambria" pitchFamily="18" charset="0"/>
              </a:rPr>
              <a:t>… </a:t>
            </a:r>
            <a:r>
              <a:rPr lang="en-US" i="1" dirty="0" smtClean="0">
                <a:effectLst>
                  <a:outerShdw blurRad="38100" dist="38100" dir="2700000" algn="tl">
                    <a:srgbClr val="000000">
                      <a:alpha val="43137"/>
                    </a:srgbClr>
                  </a:outerShdw>
                </a:effectLst>
                <a:latin typeface="Cambria" pitchFamily="18" charset="0"/>
              </a:rPr>
              <a:t>the person who becomes </a:t>
            </a:r>
            <a:r>
              <a:rPr lang="en-US" i="1" dirty="0" smtClean="0">
                <a:effectLst>
                  <a:outerShdw blurRad="38100" dist="38100" dir="2700000" algn="tl">
                    <a:srgbClr val="000000">
                      <a:alpha val="43137"/>
                    </a:srgbClr>
                  </a:outerShdw>
                </a:effectLst>
                <a:latin typeface="Cambria" pitchFamily="18" charset="0"/>
              </a:rPr>
              <a:t>angry </a:t>
            </a:r>
            <a:r>
              <a:rPr lang="en-US" i="1" u="sng" dirty="0" smtClean="0">
                <a:effectLst>
                  <a:outerShdw blurRad="38100" dist="38100" dir="2700000" algn="tl">
                    <a:srgbClr val="000000">
                      <a:alpha val="43137"/>
                    </a:srgbClr>
                  </a:outerShdw>
                </a:effectLst>
                <a:latin typeface="Cambria" pitchFamily="18" charset="0"/>
              </a:rPr>
              <a:t>without</a:t>
            </a:r>
            <a:r>
              <a:rPr lang="en-US" i="1" dirty="0" smtClean="0">
                <a:effectLst>
                  <a:outerShdw blurRad="38100" dist="38100" dir="2700000" algn="tl">
                    <a:srgbClr val="000000">
                      <a:alpha val="43137"/>
                    </a:srgbClr>
                  </a:outerShdw>
                </a:effectLst>
                <a:latin typeface="Cambria" pitchFamily="18" charset="0"/>
              </a:rPr>
              <a:t> </a:t>
            </a:r>
            <a:r>
              <a:rPr lang="en-US" i="1" u="sng" dirty="0" smtClean="0">
                <a:effectLst>
                  <a:outerShdw blurRad="38100" dist="38100" dir="2700000" algn="tl">
                    <a:srgbClr val="000000">
                      <a:alpha val="43137"/>
                    </a:srgbClr>
                  </a:outerShdw>
                </a:effectLst>
                <a:latin typeface="Cambria" pitchFamily="18" charset="0"/>
              </a:rPr>
              <a:t>reason</a:t>
            </a:r>
            <a:r>
              <a:rPr lang="en-US" i="1" dirty="0" smtClean="0">
                <a:effectLst>
                  <a:outerShdw blurRad="38100" dist="38100" dir="2700000" algn="tl">
                    <a:srgbClr val="000000">
                      <a:alpha val="43137"/>
                    </a:srgbClr>
                  </a:outerShdw>
                </a:effectLst>
                <a:latin typeface="Cambria" pitchFamily="18" charset="0"/>
              </a:rPr>
              <a:t>, </a:t>
            </a:r>
            <a:r>
              <a:rPr lang="en-US" i="1" dirty="0" smtClean="0">
                <a:effectLst>
                  <a:outerShdw blurRad="38100" dist="38100" dir="2700000" algn="tl">
                    <a:srgbClr val="000000">
                      <a:alpha val="43137"/>
                    </a:srgbClr>
                  </a:outerShdw>
                </a:effectLst>
                <a:latin typeface="Cambria" pitchFamily="18" charset="0"/>
              </a:rPr>
              <a:t>sins</a:t>
            </a:r>
            <a:r>
              <a:rPr lang="en-US" i="1" dirty="0" smtClean="0">
                <a:effectLst>
                  <a:outerShdw blurRad="38100" dist="38100" dir="2700000" algn="tl">
                    <a:srgbClr val="000000">
                      <a:alpha val="43137"/>
                    </a:srgbClr>
                  </a:outerShdw>
                </a:effectLst>
                <a:latin typeface="Cambria" pitchFamily="18" charset="0"/>
              </a:rPr>
              <a:t> </a:t>
            </a:r>
            <a:r>
              <a:rPr lang="en-US" i="1" dirty="0" smtClean="0">
                <a:effectLst>
                  <a:outerShdw blurRad="38100" dist="38100" dir="2700000" algn="tl">
                    <a:srgbClr val="000000">
                      <a:alpha val="43137"/>
                    </a:srgbClr>
                  </a:outerShdw>
                </a:effectLst>
                <a:latin typeface="Cambria" pitchFamily="18" charset="0"/>
              </a:rPr>
              <a:t>… Further</a:t>
            </a:r>
            <a:r>
              <a:rPr lang="en-US" i="1" dirty="0" smtClean="0">
                <a:effectLst>
                  <a:outerShdw blurRad="38100" dist="38100" dir="2700000" algn="tl">
                    <a:srgbClr val="000000">
                      <a:alpha val="43137"/>
                    </a:srgbClr>
                  </a:outerShdw>
                </a:effectLst>
                <a:latin typeface="Cambria" pitchFamily="18" charset="0"/>
              </a:rPr>
              <a:t>, the person who does </a:t>
            </a:r>
            <a:r>
              <a:rPr lang="en-US" i="1" u="sng" dirty="0" smtClean="0">
                <a:effectLst>
                  <a:outerShdw blurRad="38100" dist="38100" dir="2700000" algn="tl">
                    <a:srgbClr val="000000">
                      <a:alpha val="43137"/>
                    </a:srgbClr>
                  </a:outerShdw>
                </a:effectLst>
                <a:latin typeface="Cambria" pitchFamily="18" charset="0"/>
              </a:rPr>
              <a:t>not</a:t>
            </a:r>
            <a:r>
              <a:rPr lang="en-US" i="1" dirty="0" smtClean="0">
                <a:effectLst>
                  <a:outerShdw blurRad="38100" dist="38100" dir="2700000" algn="tl">
                    <a:srgbClr val="000000">
                      <a:alpha val="43137"/>
                    </a:srgbClr>
                  </a:outerShdw>
                </a:effectLst>
                <a:latin typeface="Cambria" pitchFamily="18" charset="0"/>
              </a:rPr>
              <a:t> become </a:t>
            </a:r>
            <a:r>
              <a:rPr lang="en-US" i="1" dirty="0" smtClean="0">
                <a:effectLst>
                  <a:outerShdw blurRad="38100" dist="38100" dir="2700000" algn="tl">
                    <a:srgbClr val="000000">
                      <a:alpha val="43137"/>
                    </a:srgbClr>
                  </a:outerShdw>
                </a:effectLst>
                <a:latin typeface="Cambria" pitchFamily="18" charset="0"/>
              </a:rPr>
              <a:t>angry </a:t>
            </a:r>
            <a:r>
              <a:rPr lang="en-US" i="1" dirty="0" smtClean="0">
                <a:effectLst>
                  <a:outerShdw blurRad="38100" dist="38100" dir="2700000" algn="tl">
                    <a:srgbClr val="000000">
                      <a:alpha val="43137"/>
                    </a:srgbClr>
                  </a:outerShdw>
                </a:effectLst>
                <a:latin typeface="Cambria" pitchFamily="18" charset="0"/>
              </a:rPr>
              <a:t>when he </a:t>
            </a:r>
            <a:r>
              <a:rPr lang="en-US" i="1" u="sng" dirty="0" smtClean="0">
                <a:effectLst>
                  <a:outerShdw blurRad="38100" dist="38100" dir="2700000" algn="tl">
                    <a:srgbClr val="000000">
                      <a:alpha val="43137"/>
                    </a:srgbClr>
                  </a:outerShdw>
                </a:effectLst>
                <a:latin typeface="Cambria" pitchFamily="18" charset="0"/>
              </a:rPr>
              <a:t>has cause to be</a:t>
            </a:r>
            <a:r>
              <a:rPr lang="en-US" i="1" dirty="0" smtClean="0">
                <a:effectLst>
                  <a:outerShdw blurRad="38100" dist="38100" dir="2700000" algn="tl">
                    <a:srgbClr val="000000">
                      <a:alpha val="43137"/>
                    </a:srgbClr>
                  </a:outerShdw>
                </a:effectLst>
                <a:latin typeface="Cambria" pitchFamily="18" charset="0"/>
              </a:rPr>
              <a:t>, sins. For an unreasonable patience is the hotbed of many vices: it fosters negligence, and stimulates not only the wicked, but above all the good, to do wrong.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Homily XI super </a:t>
            </a:r>
            <a:r>
              <a:rPr lang="en-US" dirty="0" err="1" smtClean="0">
                <a:effectLst>
                  <a:outerShdw blurRad="38100" dist="38100" dir="2700000" algn="tl">
                    <a:srgbClr val="000000">
                      <a:alpha val="43137"/>
                    </a:srgbClr>
                  </a:outerShdw>
                </a:effectLst>
              </a:rPr>
              <a:t>Matheum</a:t>
            </a:r>
            <a:r>
              <a:rPr lang="en-US" dirty="0" smtClean="0">
                <a:effectLst>
                  <a:outerShdw blurRad="38100" dist="38100" dir="2700000" algn="tl">
                    <a:srgbClr val="000000">
                      <a:alpha val="43137"/>
                    </a:srgbClr>
                  </a:outerShdw>
                </a:effectLst>
              </a:rPr>
              <a:t>, 1c, nt.7)</a:t>
            </a: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Anger Goes Wrong</a:t>
            </a:r>
          </a:p>
        </p:txBody>
      </p:sp>
      <p:sp>
        <p:nvSpPr>
          <p:cNvPr id="5" name="Content Placeholder 4"/>
          <p:cNvSpPr>
            <a:spLocks noGrp="1"/>
          </p:cNvSpPr>
          <p:nvPr>
            <p:ph idx="1"/>
          </p:nvPr>
        </p:nvSpPr>
        <p:spPr>
          <a:xfrm>
            <a:off x="457200" y="838200"/>
            <a:ext cx="8229600" cy="6019800"/>
          </a:xfrm>
        </p:spPr>
        <p:txBody>
          <a:bodyPr>
            <a:normAutofit lnSpcReduction="10000"/>
          </a:bodyPr>
          <a:lstStyle/>
          <a:p>
            <a:r>
              <a:rPr lang="en-US" dirty="0" smtClean="0">
                <a:effectLst>
                  <a:outerShdw blurRad="38100" dist="38100" dir="2700000" algn="tl">
                    <a:srgbClr val="000000">
                      <a:alpha val="43137"/>
                    </a:srgbClr>
                  </a:outerShdw>
                </a:effectLst>
              </a:rPr>
              <a:t>How do we distinguish a </a:t>
            </a:r>
            <a:r>
              <a:rPr lang="en-US" u="sng" dirty="0" smtClean="0">
                <a:effectLst>
                  <a:outerShdw blurRad="38100" dist="38100" dir="2700000" algn="tl">
                    <a:srgbClr val="000000">
                      <a:alpha val="43137"/>
                    </a:srgbClr>
                  </a:outerShdw>
                </a:effectLst>
              </a:rPr>
              <a:t>righteous</a:t>
            </a:r>
            <a:r>
              <a:rPr lang="en-US" dirty="0" smtClean="0">
                <a:effectLst>
                  <a:outerShdw blurRad="38100" dist="38100" dir="2700000" algn="tl">
                    <a:srgbClr val="000000">
                      <a:alpha val="43137"/>
                    </a:srgbClr>
                  </a:outerShdw>
                </a:effectLst>
              </a:rPr>
              <a:t> anger from an </a:t>
            </a:r>
            <a:r>
              <a:rPr lang="en-US" u="sng" dirty="0" smtClean="0">
                <a:effectLst>
                  <a:outerShdw blurRad="38100" dist="38100" dir="2700000" algn="tl">
                    <a:srgbClr val="000000">
                      <a:alpha val="43137"/>
                    </a:srgbClr>
                  </a:outerShdw>
                </a:effectLst>
              </a:rPr>
              <a:t>sinful</a:t>
            </a:r>
            <a:r>
              <a:rPr lang="en-US" dirty="0" smtClean="0">
                <a:effectLst>
                  <a:outerShdw blurRad="38100" dist="38100" dir="2700000" algn="tl">
                    <a:srgbClr val="000000">
                      <a:alpha val="43137"/>
                    </a:srgbClr>
                  </a:outerShdw>
                </a:effectLst>
              </a:rPr>
              <a:t> anger?</a:t>
            </a:r>
          </a:p>
          <a:p>
            <a:r>
              <a:rPr lang="en-US" dirty="0" smtClean="0">
                <a:effectLst>
                  <a:outerShdw blurRad="38100" dist="38100" dir="2700000" algn="tl">
                    <a:srgbClr val="000000">
                      <a:alpha val="43137"/>
                    </a:srgbClr>
                  </a:outerShdw>
                </a:effectLst>
              </a:rPr>
              <a:t>If </a:t>
            </a:r>
            <a:r>
              <a:rPr lang="en-US" dirty="0" smtClean="0">
                <a:effectLst>
                  <a:outerShdw blurRad="38100" dist="38100" dir="2700000" algn="tl">
                    <a:srgbClr val="000000">
                      <a:alpha val="43137"/>
                    </a:srgbClr>
                  </a:outerShdw>
                </a:effectLst>
              </a:rPr>
              <a:t>your anger is due to your recognition that a holy God has been offended by another’s behavior, that anger is righteous.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On </a:t>
            </a:r>
            <a:r>
              <a:rPr lang="en-US" dirty="0" smtClean="0">
                <a:effectLst>
                  <a:outerShdw blurRad="38100" dist="38100" dir="2700000" algn="tl">
                    <a:srgbClr val="000000">
                      <a:alpha val="43137"/>
                    </a:srgbClr>
                  </a:outerShdw>
                </a:effectLst>
              </a:rPr>
              <a:t>the other hand, if your anger is the result of not having your personal desires met, the anger is usually </a:t>
            </a:r>
            <a:r>
              <a:rPr lang="en-US" dirty="0" smtClean="0">
                <a:effectLst>
                  <a:outerShdw blurRad="38100" dist="38100" dir="2700000" algn="tl">
                    <a:srgbClr val="000000">
                      <a:alpha val="43137"/>
                    </a:srgbClr>
                  </a:outerShdw>
                </a:effectLst>
              </a:rPr>
              <a:t>sinful:</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What causes fights and quarrels among you? Don't they come from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desires</a:t>
            </a:r>
            <a:r>
              <a:rPr lang="en-US" b="1" i="1" dirty="0" smtClean="0">
                <a:solidFill>
                  <a:srgbClr val="FFFF00"/>
                </a:solidFill>
                <a:effectLst>
                  <a:outerShdw blurRad="38100" dist="38100" dir="2700000" algn="tl">
                    <a:srgbClr val="000000">
                      <a:alpha val="43137"/>
                    </a:srgbClr>
                  </a:outerShdw>
                </a:effectLst>
                <a:latin typeface="Cambria" pitchFamily="18" charset="0"/>
              </a:rPr>
              <a:t> that battle within you? </a:t>
            </a:r>
            <a:r>
              <a:rPr lang="en-US" dirty="0" smtClean="0">
                <a:effectLst>
                  <a:outerShdw blurRad="38100" dist="38100" dir="2700000" algn="tl">
                    <a:srgbClr val="000000">
                      <a:alpha val="43137"/>
                    </a:srgbClr>
                  </a:outerShdw>
                </a:effectLst>
              </a:rPr>
              <a:t>(James 4:1)</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Anger Goes Wrong</a:t>
            </a: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The ideal in the Bible is not “</a:t>
            </a:r>
            <a:r>
              <a:rPr lang="en-US" u="sng" dirty="0" smtClean="0">
                <a:effectLst>
                  <a:outerShdw blurRad="38100" dist="38100" dir="2700000" algn="tl">
                    <a:srgbClr val="000000">
                      <a:alpha val="43137"/>
                    </a:srgbClr>
                  </a:outerShdw>
                </a:effectLst>
              </a:rPr>
              <a:t>no</a:t>
            </a:r>
            <a:r>
              <a:rPr lang="en-US" dirty="0" smtClean="0">
                <a:effectLst>
                  <a:outerShdw blurRad="38100" dist="38100" dir="2700000" algn="tl">
                    <a:srgbClr val="000000">
                      <a:alpha val="43137"/>
                    </a:srgbClr>
                  </a:outerShdw>
                </a:effectLst>
              </a:rPr>
              <a:t> anger” but “</a:t>
            </a:r>
            <a:r>
              <a:rPr lang="en-US" u="sng" dirty="0" smtClean="0">
                <a:effectLst>
                  <a:outerShdw blurRad="38100" dist="38100" dir="2700000" algn="tl">
                    <a:srgbClr val="000000">
                      <a:alpha val="43137"/>
                    </a:srgbClr>
                  </a:outerShdw>
                </a:effectLst>
              </a:rPr>
              <a:t>slow</a:t>
            </a:r>
            <a:r>
              <a:rPr lang="en-US" dirty="0" smtClean="0">
                <a:effectLst>
                  <a:outerShdw blurRad="38100" dist="38100" dir="2700000" algn="tl">
                    <a:srgbClr val="000000">
                      <a:alpha val="43137"/>
                    </a:srgbClr>
                  </a:outerShdw>
                </a:effectLst>
              </a:rPr>
              <a:t> anger”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patient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 [=“slow to anger” ESV] man </a:t>
            </a:r>
            <a:r>
              <a:rPr lang="en-US" b="1" i="1" dirty="0" smtClean="0">
                <a:solidFill>
                  <a:srgbClr val="FFFF00"/>
                </a:solidFill>
                <a:effectLst>
                  <a:outerShdw blurRad="38100" dist="38100" dir="2700000" algn="tl">
                    <a:srgbClr val="000000">
                      <a:alpha val="43137"/>
                    </a:srgbClr>
                  </a:outerShdw>
                </a:effectLst>
                <a:latin typeface="Cambria" pitchFamily="18" charset="0"/>
              </a:rPr>
              <a:t>has </a:t>
            </a:r>
            <a:r>
              <a:rPr lang="en-US" b="1" i="1" u="sng" dirty="0" smtClean="0">
                <a:solidFill>
                  <a:srgbClr val="FFFF00"/>
                </a:solidFill>
                <a:effectLst>
                  <a:outerShdw blurRad="38100" dist="38100" dir="2700000" algn="tl">
                    <a:srgbClr val="000000">
                      <a:alpha val="43137"/>
                    </a:srgbClr>
                  </a:outerShdw>
                </a:effectLst>
                <a:latin typeface="Cambria" pitchFamily="18" charset="0"/>
              </a:rPr>
              <a:t>great understanding</a:t>
            </a:r>
            <a:r>
              <a:rPr lang="en-US" b="1" i="1" dirty="0" smtClean="0">
                <a:solidFill>
                  <a:srgbClr val="FFFF00"/>
                </a:solidFill>
                <a:effectLst>
                  <a:outerShdw blurRad="38100" dist="38100" dir="2700000" algn="tl">
                    <a:srgbClr val="000000">
                      <a:alpha val="43137"/>
                    </a:srgbClr>
                  </a:outerShdw>
                </a:effectLst>
                <a:latin typeface="Cambria" pitchFamily="18" charset="0"/>
              </a:rPr>
              <a:t>, but a quick-tempered man displays folly. </a:t>
            </a:r>
            <a:r>
              <a:rPr lang="en-US" b="1" i="1" dirty="0" smtClean="0">
                <a:effectLst>
                  <a:outerShdw blurRad="38100" dist="38100" dir="2700000" algn="tl">
                    <a:srgbClr val="000000">
                      <a:alpha val="43137"/>
                    </a:srgbClr>
                  </a:outerShdw>
                </a:effectLst>
                <a:latin typeface="Cambria" pitchFamily="18" charset="0"/>
              </a:rPr>
              <a:t>(14:29</a:t>
            </a:r>
            <a:r>
              <a:rPr lang="en-US" b="1" i="1" dirty="0" smtClean="0">
                <a:effectLst>
                  <a:outerShdw blurRad="38100" dist="38100" dir="2700000" algn="tl">
                    <a:srgbClr val="000000">
                      <a:alpha val="43137"/>
                    </a:srgbClr>
                  </a:outerShdw>
                </a:effectLst>
                <a:latin typeface="Cambria" pitchFamily="18" charset="0"/>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hot-tempered man stirs up dissension,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patient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man </a:t>
            </a:r>
            <a:r>
              <a:rPr lang="en-US" b="1" i="1" u="sng" dirty="0" smtClean="0">
                <a:solidFill>
                  <a:srgbClr val="FFFF00"/>
                </a:solidFill>
                <a:effectLst>
                  <a:outerShdw blurRad="38100" dist="38100" dir="2700000" algn="tl">
                    <a:srgbClr val="000000">
                      <a:alpha val="43137"/>
                    </a:srgbClr>
                  </a:outerShdw>
                </a:effectLst>
                <a:latin typeface="Cambria" pitchFamily="18" charset="0"/>
              </a:rPr>
              <a:t>calms a quarrel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(15:18</a:t>
            </a:r>
            <a:r>
              <a:rPr lang="en-US" b="1" i="1" dirty="0" smtClean="0">
                <a:effectLst>
                  <a:outerShdw blurRad="38100" dist="38100" dir="2700000" algn="tl">
                    <a:srgbClr val="000000">
                      <a:alpha val="43137"/>
                    </a:srgbClr>
                  </a:outerShdw>
                </a:effectLst>
                <a:latin typeface="Cambria" pitchFamily="18" charset="0"/>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Better a </a:t>
            </a:r>
            <a:r>
              <a:rPr lang="en-US" b="1" i="1" u="sng" dirty="0" smtClean="0">
                <a:solidFill>
                  <a:srgbClr val="FFFF00"/>
                </a:solidFill>
                <a:effectLst>
                  <a:outerShdw blurRad="38100" dist="38100" dir="2700000" algn="tl">
                    <a:srgbClr val="000000">
                      <a:alpha val="43137"/>
                    </a:srgbClr>
                  </a:outerShdw>
                </a:effectLst>
                <a:latin typeface="Cambria" pitchFamily="18" charset="0"/>
              </a:rPr>
              <a:t>patient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man </a:t>
            </a:r>
            <a:r>
              <a:rPr lang="en-US" b="1" i="1" dirty="0" smtClean="0">
                <a:solidFill>
                  <a:srgbClr val="FFFF00"/>
                </a:solidFill>
                <a:effectLst>
                  <a:outerShdw blurRad="38100" dist="38100" dir="2700000" algn="tl">
                    <a:srgbClr val="000000">
                      <a:alpha val="43137"/>
                    </a:srgbClr>
                  </a:outerShdw>
                </a:effectLst>
                <a:latin typeface="Cambria" pitchFamily="18" charset="0"/>
              </a:rPr>
              <a:t>than a warrior, a man who </a:t>
            </a:r>
            <a:r>
              <a:rPr lang="en-US" b="1" i="1" u="sng" dirty="0" smtClean="0">
                <a:solidFill>
                  <a:srgbClr val="FFFF00"/>
                </a:solidFill>
                <a:effectLst>
                  <a:outerShdw blurRad="38100" dist="38100" dir="2700000" algn="tl">
                    <a:srgbClr val="000000">
                      <a:alpha val="43137"/>
                    </a:srgbClr>
                  </a:outerShdw>
                </a:effectLst>
                <a:latin typeface="Cambria" pitchFamily="18" charset="0"/>
              </a:rPr>
              <a:t>controls his temper</a:t>
            </a:r>
            <a:r>
              <a:rPr lang="en-US" b="1" i="1" dirty="0" smtClean="0">
                <a:solidFill>
                  <a:srgbClr val="FFFF00"/>
                </a:solidFill>
                <a:effectLst>
                  <a:outerShdw blurRad="38100" dist="38100" dir="2700000" algn="tl">
                    <a:srgbClr val="000000">
                      <a:alpha val="43137"/>
                    </a:srgbClr>
                  </a:outerShdw>
                </a:effectLst>
                <a:latin typeface="Cambria" pitchFamily="18" charset="0"/>
              </a:rPr>
              <a:t> than one who takes a city. </a:t>
            </a:r>
            <a:r>
              <a:rPr lang="en-US" b="1" i="1" dirty="0" smtClean="0">
                <a:effectLst>
                  <a:outerShdw blurRad="38100" dist="38100" dir="2700000" algn="tl">
                    <a:srgbClr val="000000">
                      <a:alpha val="43137"/>
                    </a:srgbClr>
                  </a:outerShdw>
                </a:effectLst>
                <a:latin typeface="Cambria" pitchFamily="18" charset="0"/>
              </a:rPr>
              <a:t>(16:32</a:t>
            </a:r>
            <a:r>
              <a:rPr lang="en-US" b="1" i="1" dirty="0" smtClean="0">
                <a:effectLst>
                  <a:outerShdw blurRad="38100" dist="38100" dir="2700000" algn="tl">
                    <a:srgbClr val="000000">
                      <a:alpha val="43137"/>
                    </a:srgbClr>
                  </a:outerShdw>
                </a:effectLst>
                <a:latin typeface="Cambria" pitchFamily="18" charset="0"/>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man's wisdom gives him </a:t>
            </a:r>
            <a:r>
              <a:rPr lang="en-US" b="1" i="1" u="sng" dirty="0" smtClean="0">
                <a:solidFill>
                  <a:srgbClr val="FFFF00"/>
                </a:solidFill>
                <a:effectLst>
                  <a:outerShdw blurRad="38100" dist="38100" dir="2700000" algn="tl">
                    <a:srgbClr val="000000">
                      <a:alpha val="43137"/>
                    </a:srgbClr>
                  </a:outerShdw>
                </a:effectLst>
                <a:latin typeface="Cambria" pitchFamily="18" charset="0"/>
              </a:rPr>
              <a:t>patience</a:t>
            </a:r>
            <a:r>
              <a:rPr lang="en-US" b="1" i="1" dirty="0" smtClean="0">
                <a:solidFill>
                  <a:srgbClr val="FFFF00"/>
                </a:solidFill>
                <a:effectLst>
                  <a:outerShdw blurRad="38100" dist="38100" dir="2700000" algn="tl">
                    <a:srgbClr val="000000">
                      <a:alpha val="43137"/>
                    </a:srgbClr>
                  </a:outerShdw>
                </a:effectLst>
                <a:latin typeface="Cambria" pitchFamily="18" charset="0"/>
              </a:rPr>
              <a:t>; it is to his glory to </a:t>
            </a:r>
            <a:r>
              <a:rPr lang="en-US" b="1" i="1" u="sng" dirty="0" smtClean="0">
                <a:solidFill>
                  <a:srgbClr val="FFFF00"/>
                </a:solidFill>
                <a:effectLst>
                  <a:outerShdw blurRad="38100" dist="38100" dir="2700000" algn="tl">
                    <a:srgbClr val="000000">
                      <a:alpha val="43137"/>
                    </a:srgbClr>
                  </a:outerShdw>
                </a:effectLst>
                <a:latin typeface="Cambria" pitchFamily="18" charset="0"/>
              </a:rPr>
              <a:t>overlook an offense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(19:11</a:t>
            </a:r>
            <a:r>
              <a:rPr lang="en-US" b="1" i="1" dirty="0" smtClean="0">
                <a:effectLst>
                  <a:outerShdw blurRad="38100" dist="38100" dir="2700000" algn="tl">
                    <a:srgbClr val="000000">
                      <a:alpha val="43137"/>
                    </a:srgbClr>
                  </a:outerShdw>
                </a:effectLst>
                <a:latin typeface="Cambria" pitchFamily="18" charset="0"/>
              </a:rPr>
              <a:t>)</a:t>
            </a:r>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a:t>
            </a:r>
            <a:r>
              <a:rPr lang="en-US" sz="4400" dirty="0" smtClean="0">
                <a:effectLst>
                  <a:outerShdw blurRad="38100" dist="38100" dir="2700000" algn="tl">
                    <a:srgbClr val="000000">
                      <a:alpha val="43137"/>
                    </a:srgbClr>
                  </a:outerShdw>
                </a:effectLst>
              </a:rPr>
              <a:t>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does foolish things, and a crafty man is hated. </a:t>
            </a:r>
            <a:r>
              <a:rPr lang="en-US" b="1" i="1" dirty="0" smtClean="0">
                <a:effectLst>
                  <a:outerShdw blurRad="38100" dist="38100" dir="2700000" algn="tl">
                    <a:srgbClr val="000000">
                      <a:alpha val="43137"/>
                    </a:srgbClr>
                  </a:outerShdw>
                </a:effectLst>
                <a:latin typeface="Cambria" pitchFamily="18" charset="0"/>
              </a:rPr>
              <a:t>(14:17)</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 patient man has great understanding,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displays folly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14:29)</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Anger Goes Wrong</a:t>
            </a: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Our </a:t>
            </a:r>
            <a:r>
              <a:rPr lang="en-US" u="sng" dirty="0" smtClean="0">
                <a:effectLst>
                  <a:outerShdw blurRad="38100" dist="38100" dir="2700000" algn="tl">
                    <a:srgbClr val="000000">
                      <a:alpha val="43137"/>
                    </a:srgbClr>
                  </a:outerShdw>
                </a:effectLst>
              </a:rPr>
              <a:t>model</a:t>
            </a:r>
            <a:r>
              <a:rPr lang="en-US" dirty="0" smtClean="0">
                <a:effectLst>
                  <a:outerShdw blurRad="38100" dist="38100" dir="2700000" algn="tl">
                    <a:srgbClr val="000000">
                      <a:alpha val="43137"/>
                    </a:srgbClr>
                  </a:outerShdw>
                </a:effectLst>
              </a:rPr>
              <a:t> for “</a:t>
            </a:r>
            <a:r>
              <a:rPr lang="en-US" u="sng" dirty="0" smtClean="0">
                <a:effectLst>
                  <a:outerShdw blurRad="38100" dist="38100" dir="2700000" algn="tl">
                    <a:srgbClr val="000000">
                      <a:alpha val="43137"/>
                    </a:srgbClr>
                  </a:outerShdw>
                </a:effectLst>
              </a:rPr>
              <a:t>slow</a:t>
            </a:r>
            <a:r>
              <a:rPr lang="en-US" dirty="0" smtClean="0">
                <a:effectLst>
                  <a:outerShdw blurRad="38100" dist="38100" dir="2700000" algn="tl">
                    <a:srgbClr val="000000">
                      <a:alpha val="43137"/>
                    </a:srgbClr>
                  </a:outerShdw>
                </a:effectLst>
              </a:rPr>
              <a:t> anger” is </a:t>
            </a:r>
            <a:r>
              <a:rPr lang="en-US" u="sng" dirty="0" smtClean="0">
                <a:effectLst>
                  <a:outerShdw blurRad="38100" dist="38100" dir="2700000" algn="tl">
                    <a:srgbClr val="000000">
                      <a:alpha val="43137"/>
                    </a:srgbClr>
                  </a:outerShdw>
                </a:effectLst>
              </a:rPr>
              <a:t>the Lord Himself</a:t>
            </a:r>
            <a:r>
              <a:rPr lang="en-US" dirty="0" smtClean="0">
                <a:effectLst>
                  <a:outerShdw blurRad="38100" dist="38100" dir="2700000" algn="tl">
                    <a:srgbClr val="000000">
                      <a:alpha val="43137"/>
                    </a:srgbClr>
                  </a:outerShdw>
                </a:effectLst>
              </a:rPr>
              <a:t> – over and over in the Bible God characterizes Himself as “slow to anger”: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the LORD, the compassionate and gracious God, </a:t>
            </a:r>
            <a:r>
              <a:rPr lang="en-US" b="1" i="1" u="sng" dirty="0" smtClean="0">
                <a:solidFill>
                  <a:srgbClr val="FFFF00"/>
                </a:solidFill>
                <a:effectLst>
                  <a:outerShdw blurRad="38100" dist="38100" dir="2700000" algn="tl">
                    <a:srgbClr val="000000">
                      <a:alpha val="43137"/>
                    </a:srgbClr>
                  </a:outerShdw>
                </a:effectLst>
                <a:latin typeface="Cambria" pitchFamily="18" charset="0"/>
              </a:rPr>
              <a:t>slow to anger</a:t>
            </a:r>
            <a:r>
              <a:rPr lang="en-US" b="1" i="1" dirty="0" smtClean="0">
                <a:solidFill>
                  <a:srgbClr val="FFFF00"/>
                </a:solidFill>
                <a:effectLst>
                  <a:outerShdw blurRad="38100" dist="38100" dir="2700000" algn="tl">
                    <a:srgbClr val="000000">
                      <a:alpha val="43137"/>
                    </a:srgbClr>
                  </a:outerShdw>
                </a:effectLst>
                <a:latin typeface="Cambria" pitchFamily="18" charset="0"/>
              </a:rPr>
              <a:t>, abounding in love and </a:t>
            </a:r>
            <a:r>
              <a:rPr lang="en-US" b="1" i="1" dirty="0" smtClean="0">
                <a:solidFill>
                  <a:srgbClr val="FFFF00"/>
                </a:solidFill>
                <a:effectLst>
                  <a:outerShdw blurRad="38100" dist="38100" dir="2700000" algn="tl">
                    <a:srgbClr val="000000">
                      <a:alpha val="43137"/>
                    </a:srgbClr>
                  </a:outerShdw>
                </a:effectLst>
                <a:latin typeface="Cambria" pitchFamily="18" charset="0"/>
              </a:rPr>
              <a:t>faithfulness, </a:t>
            </a:r>
            <a:r>
              <a:rPr lang="en-US" b="1" i="1" dirty="0" smtClean="0">
                <a:solidFill>
                  <a:srgbClr val="FFFF00"/>
                </a:solidFill>
                <a:effectLst>
                  <a:outerShdw blurRad="38100" dist="38100" dir="2700000" algn="tl">
                    <a:srgbClr val="000000">
                      <a:alpha val="43137"/>
                    </a:srgbClr>
                  </a:outerShdw>
                </a:effectLst>
                <a:latin typeface="Cambria" pitchFamily="18" charset="0"/>
              </a:rPr>
              <a:t>maintaining love to thousands, and forgiving wickedness, rebellion and sin. </a:t>
            </a:r>
            <a:r>
              <a:rPr lang="en-US" b="1" i="1" u="sng" dirty="0" smtClean="0">
                <a:solidFill>
                  <a:srgbClr val="FFFF00"/>
                </a:solidFill>
                <a:effectLst>
                  <a:outerShdw blurRad="38100" dist="38100" dir="2700000" algn="tl">
                    <a:srgbClr val="000000">
                      <a:alpha val="43137"/>
                    </a:srgbClr>
                  </a:outerShdw>
                </a:effectLst>
                <a:latin typeface="Cambria" pitchFamily="18" charset="0"/>
              </a:rPr>
              <a:t>Yet he does not leave the guilty </a:t>
            </a:r>
            <a:r>
              <a:rPr lang="en-US" b="1" i="1" u="sng" dirty="0" smtClean="0">
                <a:solidFill>
                  <a:srgbClr val="FFFF00"/>
                </a:solidFill>
                <a:effectLst>
                  <a:outerShdw blurRad="38100" dist="38100" dir="2700000" algn="tl">
                    <a:srgbClr val="000000">
                      <a:alpha val="43137"/>
                    </a:srgbClr>
                  </a:outerShdw>
                </a:effectLst>
                <a:latin typeface="Cambria" pitchFamily="18" charset="0"/>
              </a:rPr>
              <a:t>unpunished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Exodus 34:6-7a)</a:t>
            </a:r>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Anger Goes Wrong</a:t>
            </a:r>
          </a:p>
        </p:txBody>
      </p:sp>
      <p:sp>
        <p:nvSpPr>
          <p:cNvPr id="5" name="Content Placeholder 4"/>
          <p:cNvSpPr>
            <a:spLocks noGrp="1"/>
          </p:cNvSpPr>
          <p:nvPr>
            <p:ph idx="1"/>
          </p:nvPr>
        </p:nvSpPr>
        <p:spPr>
          <a:xfrm>
            <a:off x="457200" y="838200"/>
            <a:ext cx="8229600" cy="6019800"/>
          </a:xfrm>
        </p:spPr>
        <p:txBody>
          <a:bodyPr>
            <a:normAutofit/>
          </a:bodyPr>
          <a:lstStyle/>
          <a:p>
            <a:r>
              <a:rPr lang="en-US" u="sng" dirty="0" smtClean="0">
                <a:effectLst>
                  <a:outerShdw blurRad="38100" dist="38100" dir="2700000" algn="tl">
                    <a:srgbClr val="000000">
                      <a:alpha val="43137"/>
                    </a:srgbClr>
                  </a:outerShdw>
                </a:effectLst>
              </a:rPr>
              <a:t>In contrast</a:t>
            </a:r>
            <a:r>
              <a:rPr lang="en-US" dirty="0" smtClean="0">
                <a:effectLst>
                  <a:outerShdw blurRad="38100" dist="38100" dir="2700000" algn="tl">
                    <a:srgbClr val="000000">
                      <a:alpha val="43137"/>
                    </a:srgbClr>
                  </a:outerShdw>
                </a:effectLst>
              </a:rPr>
              <a:t> to righteous, “slow” anger, </a:t>
            </a:r>
            <a:r>
              <a:rPr lang="en-US" u="sng" dirty="0" smtClean="0">
                <a:effectLst>
                  <a:outerShdw blurRad="38100" dist="38100" dir="2700000" algn="tl">
                    <a:srgbClr val="000000">
                      <a:alpha val="43137"/>
                    </a:srgbClr>
                  </a:outerShdw>
                </a:effectLst>
              </a:rPr>
              <a:t>sinful anger</a:t>
            </a:r>
            <a:r>
              <a:rPr lang="en-US" dirty="0" smtClean="0">
                <a:effectLst>
                  <a:outerShdw blurRad="38100" dist="38100" dir="2700000" algn="tl">
                    <a:srgbClr val="000000">
                      <a:alpha val="43137"/>
                    </a:srgbClr>
                  </a:outerShdw>
                </a:effectLst>
              </a:rPr>
              <a:t> tends to:</a:t>
            </a:r>
          </a:p>
          <a:p>
            <a:pPr lvl="1"/>
            <a:r>
              <a:rPr lang="en-US" dirty="0" smtClean="0">
                <a:effectLst>
                  <a:outerShdw blurRad="38100" dist="38100" dir="2700000" algn="tl">
                    <a:srgbClr val="000000">
                      <a:alpha val="43137"/>
                    </a:srgbClr>
                  </a:outerShdw>
                </a:effectLst>
              </a:rPr>
              <a:t>React </a:t>
            </a:r>
            <a:r>
              <a:rPr lang="en-US" u="sng" dirty="0" smtClean="0">
                <a:effectLst>
                  <a:outerShdw blurRad="38100" dist="38100" dir="2700000" algn="tl">
                    <a:srgbClr val="000000">
                      <a:alpha val="43137"/>
                    </a:srgbClr>
                  </a:outerShdw>
                </a:effectLst>
              </a:rPr>
              <a:t>too quickly</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A patient  man has great</a:t>
            </a:r>
            <a:r>
              <a:rPr lang="en-US" b="1" i="1" u="sng"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understanding, but a </a:t>
            </a:r>
            <a:r>
              <a:rPr lang="en-US" b="1" i="1" u="sng" dirty="0" smtClean="0">
                <a:solidFill>
                  <a:srgbClr val="FFFF00"/>
                </a:solidFill>
                <a:effectLst>
                  <a:outerShdw blurRad="38100" dist="38100" dir="2700000" algn="tl">
                    <a:srgbClr val="000000">
                      <a:alpha val="43137"/>
                    </a:srgbClr>
                  </a:outerShdw>
                </a:effectLst>
                <a:latin typeface="Cambria" pitchFamily="18" charset="0"/>
              </a:rPr>
              <a:t>quick-tempered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displays folly. </a:t>
            </a:r>
            <a:r>
              <a:rPr lang="en-US" b="1" i="1" dirty="0" smtClean="0">
                <a:effectLst>
                  <a:outerShdw blurRad="38100" dist="38100" dir="2700000" algn="tl">
                    <a:srgbClr val="000000">
                      <a:alpha val="43137"/>
                    </a:srgbClr>
                  </a:outerShdw>
                </a:effectLst>
                <a:latin typeface="Cambria" pitchFamily="18" charset="0"/>
              </a:rPr>
              <a:t>(14:29)</a:t>
            </a:r>
          </a:p>
          <a:p>
            <a:pPr lvl="1"/>
            <a:r>
              <a:rPr lang="en-US" u="sng" dirty="0" smtClean="0">
                <a:effectLst>
                  <a:outerShdw blurRad="38100" dist="38100" dir="2700000" algn="tl">
                    <a:srgbClr val="000000">
                      <a:alpha val="43137"/>
                    </a:srgbClr>
                  </a:outerShdw>
                </a:effectLst>
              </a:rPr>
              <a:t>Over</a:t>
            </a:r>
            <a:r>
              <a:rPr lang="en-US" dirty="0" smtClean="0">
                <a:effectLst>
                  <a:outerShdw blurRad="38100" dist="38100" dir="2700000" algn="tl">
                    <a:srgbClr val="000000">
                      <a:alpha val="43137"/>
                    </a:srgbClr>
                  </a:outerShdw>
                </a:effectLst>
              </a:rPr>
              <a:t>react: </a:t>
            </a: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stirs up dissension, but a patient  man calms a quarrel. </a:t>
            </a:r>
            <a:r>
              <a:rPr lang="en-US" b="1" i="1" dirty="0" smtClean="0">
                <a:effectLst>
                  <a:outerShdw blurRad="38100" dist="38100" dir="2700000" algn="tl">
                    <a:srgbClr val="000000">
                      <a:alpha val="43137"/>
                    </a:srgbClr>
                  </a:outerShdw>
                </a:effectLst>
                <a:latin typeface="Cambria" pitchFamily="18" charset="0"/>
              </a:rPr>
              <a:t>(15:18</a:t>
            </a:r>
            <a:r>
              <a:rPr lang="en-US" b="1" i="1" dirty="0" smtClean="0">
                <a:effectLst>
                  <a:outerShdw blurRad="38100" dist="38100" dir="2700000" algn="tl">
                    <a:srgbClr val="000000">
                      <a:alpha val="43137"/>
                    </a:srgbClr>
                  </a:outerShdw>
                </a:effectLst>
                <a:latin typeface="Cambria" pitchFamily="18" charset="0"/>
              </a:rPr>
              <a:t>)</a:t>
            </a:r>
          </a:p>
          <a:p>
            <a:pPr lvl="1"/>
            <a:endParaRPr lang="en-US" dirty="0" smtClean="0">
              <a:effectLst>
                <a:outerShdw blurRad="38100" dist="38100" dir="2700000" algn="tl">
                  <a:srgbClr val="000000">
                    <a:alpha val="43137"/>
                  </a:srgbClr>
                </a:outerShdw>
              </a:effectLst>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Anger Goes Wrong</a:t>
            </a: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There </a:t>
            </a:r>
            <a:r>
              <a:rPr lang="en-US" dirty="0" smtClean="0">
                <a:effectLst>
                  <a:outerShdw blurRad="38100" dist="38100" dir="2700000" algn="tl">
                    <a:srgbClr val="000000">
                      <a:alpha val="43137"/>
                    </a:srgbClr>
                  </a:outerShdw>
                </a:effectLst>
              </a:rPr>
              <a:t>are two </a:t>
            </a:r>
            <a:r>
              <a:rPr lang="en-US" u="sng" dirty="0" smtClean="0">
                <a:effectLst>
                  <a:outerShdw blurRad="38100" dist="38100" dir="2700000" algn="tl">
                    <a:srgbClr val="000000">
                      <a:alpha val="43137"/>
                    </a:srgbClr>
                  </a:outerShdw>
                </a:effectLst>
              </a:rPr>
              <a:t>extremes</a:t>
            </a:r>
            <a:r>
              <a:rPr lang="en-US" dirty="0" smtClean="0">
                <a:effectLst>
                  <a:outerShdw blurRad="38100" dist="38100" dir="2700000" algn="tl">
                    <a:srgbClr val="000000">
                      <a:alpha val="43137"/>
                    </a:srgbClr>
                  </a:outerShdw>
                </a:effectLst>
              </a:rPr>
              <a:t> in </a:t>
            </a:r>
            <a:r>
              <a:rPr lang="en-US" dirty="0" smtClean="0">
                <a:effectLst>
                  <a:outerShdw blurRad="38100" dist="38100" dir="2700000" algn="tl">
                    <a:srgbClr val="000000">
                      <a:alpha val="43137"/>
                    </a:srgbClr>
                  </a:outerShdw>
                </a:effectLst>
              </a:rPr>
              <a:t>the way sinful anger shows itself:</a:t>
            </a:r>
          </a:p>
          <a:p>
            <a:pPr lvl="1"/>
            <a:r>
              <a:rPr lang="en-US" b="1" u="sng" dirty="0" smtClean="0">
                <a:effectLst>
                  <a:outerShdw blurRad="38100" dist="38100" dir="2700000" algn="tl">
                    <a:srgbClr val="000000">
                      <a:alpha val="43137"/>
                    </a:srgbClr>
                  </a:outerShdw>
                </a:effectLst>
              </a:rPr>
              <a:t>Ventilation</a:t>
            </a:r>
            <a:r>
              <a:rPr lang="en-US" dirty="0" smtClean="0">
                <a:effectLst>
                  <a:outerShdw blurRad="38100" dist="38100" dir="2700000" algn="tl">
                    <a:srgbClr val="000000">
                      <a:alpha val="43137"/>
                    </a:srgbClr>
                  </a:outerShdw>
                </a:effectLst>
              </a:rPr>
              <a:t> - blow up, raising their voice, name calling, using profanity, throwing, hitting and kicking things, biting sarcasm, and various other acts of vengeance</a:t>
            </a:r>
          </a:p>
          <a:p>
            <a:pPr lvl="1"/>
            <a:r>
              <a:rPr lang="en-US" b="1" u="sng" dirty="0" smtClean="0">
                <a:effectLst>
                  <a:outerShdw blurRad="38100" dist="38100" dir="2700000" algn="tl">
                    <a:srgbClr val="000000">
                      <a:alpha val="43137"/>
                    </a:srgbClr>
                  </a:outerShdw>
                </a:effectLst>
              </a:rPr>
              <a:t>Internalization</a:t>
            </a:r>
            <a:r>
              <a:rPr lang="en-US" dirty="0" smtClean="0">
                <a:effectLst>
                  <a:outerShdw blurRad="38100" dist="38100" dir="2700000" algn="tl">
                    <a:srgbClr val="000000">
                      <a:alpha val="43137"/>
                    </a:srgbClr>
                  </a:outerShdw>
                </a:effectLst>
              </a:rPr>
              <a:t> - cry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pout, </a:t>
            </a:r>
            <a:r>
              <a:rPr lang="en-US" dirty="0" smtClean="0">
                <a:effectLst>
                  <a:outerShdw blurRad="38100" dist="38100" dir="2700000" algn="tl">
                    <a:srgbClr val="000000">
                      <a:alpha val="43137"/>
                    </a:srgbClr>
                  </a:outerShdw>
                </a:effectLst>
              </a:rPr>
              <a:t>sulk, retreat to another room, </a:t>
            </a:r>
            <a:r>
              <a:rPr lang="en-US" dirty="0" smtClean="0">
                <a:effectLst>
                  <a:outerShdw blurRad="38100" dist="38100" dir="2700000" algn="tl">
                    <a:srgbClr val="000000">
                      <a:alpha val="43137"/>
                    </a:srgbClr>
                  </a:outerShdw>
                </a:effectLst>
              </a:rPr>
              <a:t>the “silent treatment”</a:t>
            </a:r>
          </a:p>
          <a:p>
            <a:r>
              <a:rPr lang="en-US" dirty="0" smtClean="0">
                <a:effectLst>
                  <a:outerShdw blurRad="38100" dist="38100" dir="2700000" algn="tl">
                    <a:srgbClr val="000000">
                      <a:alpha val="43137"/>
                    </a:srgbClr>
                  </a:outerShdw>
                </a:effectLst>
              </a:rPr>
              <a:t>Some </a:t>
            </a:r>
            <a:r>
              <a:rPr lang="en-US" dirty="0" smtClean="0">
                <a:effectLst>
                  <a:outerShdw blurRad="38100" dist="38100" dir="2700000" algn="tl">
                    <a:srgbClr val="000000">
                      <a:alpha val="43137"/>
                    </a:srgbClr>
                  </a:outerShdw>
                </a:effectLst>
              </a:rPr>
              <a:t>people blow up first then clam up. </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Others </a:t>
            </a:r>
            <a:r>
              <a:rPr lang="en-US" dirty="0" smtClean="0">
                <a:effectLst>
                  <a:outerShdw blurRad="38100" dist="38100" dir="2700000" algn="tl">
                    <a:srgbClr val="000000">
                      <a:alpha val="43137"/>
                    </a:srgbClr>
                  </a:outerShdw>
                </a:effectLst>
              </a:rPr>
              <a:t>clam up until the pressure builds to overflowing and them they blow up. </a:t>
            </a:r>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How to Heal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Admit it</a:t>
            </a:r>
          </a:p>
          <a:p>
            <a:r>
              <a:rPr lang="en-US" dirty="0" smtClean="0">
                <a:effectLst>
                  <a:outerShdw blurRad="38100" dist="38100" dir="2700000" algn="tl">
                    <a:srgbClr val="000000">
                      <a:alpha val="43137"/>
                    </a:srgbClr>
                  </a:outerShdw>
                </a:effectLst>
              </a:rPr>
              <a:t>Analyze it</a:t>
            </a:r>
          </a:p>
          <a:p>
            <a:r>
              <a:rPr lang="en-US" dirty="0" smtClean="0">
                <a:effectLst>
                  <a:outerShdw blurRad="38100" dist="38100" dir="2700000" algn="tl">
                    <a:srgbClr val="000000">
                      <a:alpha val="43137"/>
                    </a:srgbClr>
                  </a:outerShdw>
                </a:effectLst>
              </a:rPr>
              <a:t>Transform it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Admit Your Anger</a:t>
            </a: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Anger is difficult to admit, because we tend to want to hide it from others and even ourselves</a:t>
            </a:r>
            <a:r>
              <a:rPr lang="en-US" dirty="0" smtClean="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smtClean="0">
                <a:solidFill>
                  <a:srgbClr val="FFFF00"/>
                </a:solidFill>
                <a:effectLst>
                  <a:outerShdw blurRad="38100" dist="38100" dir="2700000" algn="tl">
                    <a:srgbClr val="000000">
                      <a:alpha val="43137"/>
                    </a:srgbClr>
                  </a:outerShdw>
                </a:effectLst>
                <a:latin typeface="Cambria" pitchFamily="18" charset="0"/>
              </a:rPr>
              <a:t>malicious man </a:t>
            </a:r>
            <a:r>
              <a:rPr lang="en-US" b="1" i="1" u="sng" dirty="0" smtClean="0">
                <a:solidFill>
                  <a:srgbClr val="FFFF00"/>
                </a:solidFill>
                <a:effectLst>
                  <a:outerShdw blurRad="38100" dist="38100" dir="2700000" algn="tl">
                    <a:srgbClr val="000000">
                      <a:alpha val="43137"/>
                    </a:srgbClr>
                  </a:outerShdw>
                </a:effectLst>
                <a:latin typeface="Cambria" pitchFamily="18" charset="0"/>
              </a:rPr>
              <a:t>disguises himself</a:t>
            </a:r>
            <a:r>
              <a:rPr lang="en-US" b="1" i="1" dirty="0" smtClean="0">
                <a:solidFill>
                  <a:srgbClr val="FFFF00"/>
                </a:solidFill>
                <a:effectLst>
                  <a:outerShdw blurRad="38100" dist="38100" dir="2700000" algn="tl">
                    <a:srgbClr val="000000">
                      <a:alpha val="43137"/>
                    </a:srgbClr>
                  </a:outerShdw>
                </a:effectLst>
                <a:latin typeface="Cambria" pitchFamily="18" charset="0"/>
              </a:rPr>
              <a:t> with his lips, but in his heart he harbors </a:t>
            </a:r>
            <a:r>
              <a:rPr lang="en-US" b="1" i="1" u="sng" dirty="0" smtClean="0">
                <a:solidFill>
                  <a:srgbClr val="FFFF00"/>
                </a:solidFill>
                <a:effectLst>
                  <a:outerShdw blurRad="38100" dist="38100" dir="2700000" algn="tl">
                    <a:srgbClr val="000000">
                      <a:alpha val="43137"/>
                    </a:srgbClr>
                  </a:outerShdw>
                </a:effectLst>
                <a:latin typeface="Cambria" pitchFamily="18" charset="0"/>
              </a:rPr>
              <a:t>deceit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Though his speech is charming, do not believe him, for seven abominations fill his heart. </a:t>
            </a:r>
            <a:r>
              <a:rPr lang="en-US" b="1" i="1" dirty="0" smtClean="0">
                <a:solidFill>
                  <a:srgbClr val="FFFF00"/>
                </a:solidFill>
                <a:effectLst>
                  <a:outerShdw blurRad="38100" dist="38100" dir="2700000" algn="tl">
                    <a:srgbClr val="000000">
                      <a:alpha val="43137"/>
                    </a:srgbClr>
                  </a:outerShdw>
                </a:effectLst>
                <a:latin typeface="Cambria" pitchFamily="18" charset="0"/>
              </a:rPr>
              <a:t>His malice may be </a:t>
            </a:r>
            <a:r>
              <a:rPr lang="en-US" b="1" i="1" u="sng" dirty="0" smtClean="0">
                <a:solidFill>
                  <a:srgbClr val="FFFF00"/>
                </a:solidFill>
                <a:effectLst>
                  <a:outerShdw blurRad="38100" dist="38100" dir="2700000" algn="tl">
                    <a:srgbClr val="000000">
                      <a:alpha val="43137"/>
                    </a:srgbClr>
                  </a:outerShdw>
                </a:effectLst>
                <a:latin typeface="Cambria" pitchFamily="18" charset="0"/>
              </a:rPr>
              <a:t>concealed</a:t>
            </a:r>
            <a:r>
              <a:rPr lang="en-US" b="1" i="1" dirty="0" smtClean="0">
                <a:solidFill>
                  <a:srgbClr val="FFFF00"/>
                </a:solidFill>
                <a:effectLst>
                  <a:outerShdw blurRad="38100" dist="38100" dir="2700000" algn="tl">
                    <a:srgbClr val="000000">
                      <a:alpha val="43137"/>
                    </a:srgbClr>
                  </a:outerShdw>
                </a:effectLst>
                <a:latin typeface="Cambria" pitchFamily="18" charset="0"/>
              </a:rPr>
              <a:t> by </a:t>
            </a:r>
            <a:r>
              <a:rPr lang="en-US" b="1" i="1" u="sng" dirty="0" smtClean="0">
                <a:solidFill>
                  <a:srgbClr val="FFFF00"/>
                </a:solidFill>
                <a:effectLst>
                  <a:outerShdw blurRad="38100" dist="38100" dir="2700000" algn="tl">
                    <a:srgbClr val="000000">
                      <a:alpha val="43137"/>
                    </a:srgbClr>
                  </a:outerShdw>
                </a:effectLst>
                <a:latin typeface="Cambria" pitchFamily="18" charset="0"/>
              </a:rPr>
              <a:t>deception</a:t>
            </a:r>
            <a:r>
              <a:rPr lang="en-US" b="1" i="1" dirty="0" smtClean="0">
                <a:solidFill>
                  <a:srgbClr val="FFFF00"/>
                </a:solidFill>
                <a:effectLst>
                  <a:outerShdw blurRad="38100" dist="38100" dir="2700000" algn="tl">
                    <a:srgbClr val="000000">
                      <a:alpha val="43137"/>
                    </a:srgbClr>
                  </a:outerShdw>
                </a:effectLst>
                <a:latin typeface="Cambria" pitchFamily="18" charset="0"/>
              </a:rPr>
              <a:t>, but his wickedness will be exposed in the assembly. </a:t>
            </a:r>
            <a:r>
              <a:rPr lang="en-US" b="1" i="1" dirty="0" smtClean="0">
                <a:effectLst>
                  <a:outerShdw blurRad="38100" dist="38100" dir="2700000" algn="tl">
                    <a:srgbClr val="000000">
                      <a:alpha val="43137"/>
                    </a:srgbClr>
                  </a:outerShdw>
                </a:effectLst>
                <a:latin typeface="Cambria" pitchFamily="18" charset="0"/>
              </a:rPr>
              <a:t>(26:24-26</a:t>
            </a:r>
            <a:r>
              <a:rPr lang="en-US" b="1" i="1" dirty="0" smtClean="0">
                <a:effectLst>
                  <a:outerShdw blurRad="38100" dist="38100" dir="2700000" algn="tl">
                    <a:srgbClr val="000000">
                      <a:alpha val="43137"/>
                    </a:srgbClr>
                  </a:outerShdw>
                </a:effectLst>
                <a:latin typeface="Cambria" pitchFamily="18" charset="0"/>
              </a:rPr>
              <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Analyze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Distinguish between sinful versus righteous </a:t>
            </a:r>
            <a:r>
              <a:rPr lang="en-US" dirty="0" smtClean="0">
                <a:effectLst>
                  <a:outerShdw blurRad="38100" dist="38100" dir="2700000" algn="tl">
                    <a:srgbClr val="000000">
                      <a:alpha val="43137"/>
                    </a:srgbClr>
                  </a:outerShdw>
                </a:effectLst>
              </a:rPr>
              <a:t>anger</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Indentify the circumstances that provoked the </a:t>
            </a:r>
            <a:r>
              <a:rPr lang="en-US" dirty="0" smtClean="0">
                <a:effectLst>
                  <a:outerShdw blurRad="38100" dist="38100" dir="2700000" algn="tl">
                    <a:srgbClr val="000000">
                      <a:alpha val="43137"/>
                    </a:srgbClr>
                  </a:outerShdw>
                </a:effectLst>
              </a:rPr>
              <a:t>anger:</a:t>
            </a: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circumstances led to my becoming angry? </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happened to provoke me to anger? </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Analyze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lnSpcReduction="10000"/>
          </a:bodyPr>
          <a:lstStyle/>
          <a:p>
            <a:r>
              <a:rPr lang="en-US" dirty="0" smtClean="0">
                <a:effectLst>
                  <a:outerShdw blurRad="38100" dist="38100" dir="2700000" algn="tl">
                    <a:srgbClr val="000000">
                      <a:alpha val="43137"/>
                    </a:srgbClr>
                  </a:outerShdw>
                </a:effectLst>
              </a:rPr>
              <a:t>Identify </a:t>
            </a:r>
            <a:r>
              <a:rPr lang="en-US" dirty="0" smtClean="0">
                <a:effectLst>
                  <a:outerShdw blurRad="38100" dist="38100" dir="2700000" algn="tl">
                    <a:srgbClr val="000000">
                      <a:alpha val="43137"/>
                    </a:srgbClr>
                  </a:outerShdw>
                </a:effectLst>
              </a:rPr>
              <a:t>specific motives and thoughts associated with the </a:t>
            </a:r>
            <a:r>
              <a:rPr lang="en-US" dirty="0" smtClean="0">
                <a:effectLst>
                  <a:outerShdw blurRad="38100" dist="38100" dir="2700000" algn="tl">
                    <a:srgbClr val="000000">
                      <a:alpha val="43137"/>
                    </a:srgbClr>
                  </a:outerShdw>
                </a:effectLst>
              </a:rPr>
              <a:t>anger:</a:t>
            </a:r>
          </a:p>
          <a:p>
            <a:pPr lvl="1"/>
            <a:r>
              <a:rPr lang="en-US" dirty="0" smtClean="0">
                <a:effectLst>
                  <a:outerShdw blurRad="38100" dist="38100" dir="2700000" algn="tl">
                    <a:srgbClr val="000000">
                      <a:alpha val="43137"/>
                    </a:srgbClr>
                  </a:outerShdw>
                </a:effectLst>
              </a:rPr>
              <a:t>What did I desire or long for when I became angry?</a:t>
            </a: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did I say to myself (in my heart) when I became angry? </a:t>
            </a:r>
            <a:r>
              <a:rPr lang="en-US" dirty="0" smtClean="0">
                <a:effectLst>
                  <a:outerShdw blurRad="38100" dist="38100" dir="2700000" algn="tl">
                    <a:srgbClr val="000000">
                      <a:alpha val="43137"/>
                    </a:srgbClr>
                  </a:outerShdw>
                </a:effectLst>
              </a:rPr>
              <a:t>For example: </a:t>
            </a:r>
            <a:r>
              <a:rPr lang="en-US" b="1" i="1" dirty="0" smtClean="0">
                <a:solidFill>
                  <a:srgbClr val="FFFF00"/>
                </a:solidFill>
                <a:effectLst>
                  <a:outerShdw blurRad="38100" dist="38100" dir="2700000" algn="tl">
                    <a:srgbClr val="000000">
                      <a:alpha val="43137"/>
                    </a:srgbClr>
                  </a:outerShdw>
                </a:effectLst>
                <a:latin typeface="Cambria" pitchFamily="18" charset="0"/>
              </a:rPr>
              <a:t>Do not say, “I'll do to him as he has done to me; I'll pay that man back for what he did.” </a:t>
            </a:r>
            <a:r>
              <a:rPr lang="en-US" b="1" i="1" dirty="0" smtClean="0">
                <a:effectLst>
                  <a:outerShdw blurRad="38100" dist="38100" dir="2700000" algn="tl">
                    <a:srgbClr val="000000">
                      <a:alpha val="43137"/>
                    </a:srgbClr>
                  </a:outerShdw>
                </a:effectLst>
                <a:latin typeface="Cambria" pitchFamily="18" charset="0"/>
              </a:rPr>
              <a:t>(24:29</a:t>
            </a:r>
            <a:r>
              <a:rPr lang="en-US" b="1" i="1" dirty="0" smtClean="0">
                <a:effectLst>
                  <a:outerShdw blurRad="38100" dist="38100" dir="2700000" algn="tl">
                    <a:srgbClr val="000000">
                      <a:alpha val="43137"/>
                    </a:srgbClr>
                  </a:outerShdw>
                </a:effectLst>
                <a:latin typeface="Cambria" pitchFamily="18" charset="0"/>
              </a:rPr>
              <a:t>)</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ability to discern thoughts and motives </a:t>
            </a:r>
            <a:r>
              <a:rPr lang="en-US" dirty="0" smtClean="0">
                <a:effectLst>
                  <a:outerShdw blurRad="38100" dist="38100" dir="2700000" algn="tl">
                    <a:srgbClr val="000000">
                      <a:alpha val="43137"/>
                    </a:srgbClr>
                  </a:outerShdw>
                </a:effectLst>
              </a:rPr>
              <a:t>especially when you are experiencing </a:t>
            </a:r>
            <a:r>
              <a:rPr lang="en-US" dirty="0" smtClean="0">
                <a:effectLst>
                  <a:outerShdw blurRad="38100" dist="38100" dir="2700000" algn="tl">
                    <a:srgbClr val="000000">
                      <a:alpha val="43137"/>
                    </a:srgbClr>
                  </a:outerShdw>
                </a:effectLst>
              </a:rPr>
              <a:t>intense emotion is an </a:t>
            </a:r>
            <a:r>
              <a:rPr lang="en-US" u="sng" dirty="0" smtClean="0">
                <a:effectLst>
                  <a:outerShdw blurRad="38100" dist="38100" dir="2700000" algn="tl">
                    <a:srgbClr val="000000">
                      <a:alpha val="43137"/>
                    </a:srgbClr>
                  </a:outerShdw>
                </a:effectLst>
              </a:rPr>
              <a:t>essential skill</a:t>
            </a:r>
            <a:r>
              <a:rPr lang="en-US" dirty="0" smtClean="0">
                <a:effectLst>
                  <a:outerShdw blurRad="38100" dist="38100" dir="2700000" algn="tl">
                    <a:srgbClr val="000000">
                      <a:alpha val="43137"/>
                    </a:srgbClr>
                  </a:outerShdw>
                </a:effectLst>
              </a:rPr>
              <a:t> for the Christian who intends to pursue holiness.</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Analyze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fontScale="92500" lnSpcReduction="10000"/>
          </a:bodyPr>
          <a:lstStyle/>
          <a:p>
            <a:r>
              <a:rPr lang="en-US" dirty="0" smtClean="0">
                <a:effectLst>
                  <a:outerShdw blurRad="38100" dist="38100" dir="2700000" algn="tl">
                    <a:srgbClr val="000000">
                      <a:alpha val="43137"/>
                    </a:srgbClr>
                  </a:outerShdw>
                </a:effectLst>
              </a:rPr>
              <a:t>It is difficult to detect wrong thoughts because they are often based on desires that may </a:t>
            </a:r>
            <a:r>
              <a:rPr lang="en-US" u="sng" dirty="0" smtClean="0">
                <a:effectLst>
                  <a:outerShdw blurRad="38100" dist="38100" dir="2700000" algn="tl">
                    <a:srgbClr val="000000">
                      <a:alpha val="43137"/>
                    </a:srgbClr>
                  </a:outerShdw>
                </a:effectLst>
              </a:rPr>
              <a:t>seem</a:t>
            </a:r>
            <a:r>
              <a:rPr lang="en-US" dirty="0" smtClean="0">
                <a:effectLst>
                  <a:outerShdw blurRad="38100" dist="38100" dir="2700000" algn="tl">
                    <a:srgbClr val="000000">
                      <a:alpha val="43137"/>
                    </a:srgbClr>
                  </a:outerShdw>
                </a:effectLst>
              </a:rPr>
              <a:t> legitimate when in fact they are either:</a:t>
            </a:r>
          </a:p>
          <a:p>
            <a:pPr lvl="1"/>
            <a:r>
              <a:rPr lang="en-US" u="sng" dirty="0" smtClean="0">
                <a:effectLst>
                  <a:outerShdw blurRad="38100" dist="38100" dir="2700000" algn="tl">
                    <a:srgbClr val="000000">
                      <a:alpha val="43137"/>
                    </a:srgbClr>
                  </a:outerShdw>
                </a:effectLst>
              </a:rPr>
              <a:t>Wrong Desires</a:t>
            </a:r>
            <a:r>
              <a:rPr lang="en-US" dirty="0" smtClean="0">
                <a:effectLst>
                  <a:outerShdw blurRad="38100" dist="38100" dir="2700000" algn="tl">
                    <a:srgbClr val="000000">
                      <a:alpha val="43137"/>
                    </a:srgbClr>
                  </a:outerShdw>
                </a:effectLst>
              </a:rPr>
              <a:t> - </a:t>
            </a:r>
            <a:r>
              <a:rPr lang="en-US" b="1" i="1" dirty="0" smtClean="0">
                <a:solidFill>
                  <a:srgbClr val="FFFF00"/>
                </a:solidFill>
                <a:effectLst>
                  <a:outerShdw blurRad="38100" dist="38100" dir="2700000" algn="tl">
                    <a:srgbClr val="000000">
                      <a:alpha val="43137"/>
                    </a:srgbClr>
                  </a:outerShdw>
                </a:effectLst>
                <a:latin typeface="Cambria" pitchFamily="18" charset="0"/>
              </a:rPr>
              <a:t>Each one is tempted when, by his own evil desire, he is dragged away and enticed. </a:t>
            </a:r>
            <a:r>
              <a:rPr lang="en-US" b="1" i="1" dirty="0" smtClean="0">
                <a:solidFill>
                  <a:srgbClr val="FFFF00"/>
                </a:solidFill>
                <a:effectLst>
                  <a:outerShdw blurRad="38100" dist="38100" dir="2700000" algn="tl">
                    <a:srgbClr val="000000">
                      <a:alpha val="43137"/>
                    </a:srgbClr>
                  </a:outerShdw>
                </a:effectLst>
                <a:latin typeface="Cambria" pitchFamily="18" charset="0"/>
              </a:rPr>
              <a:t>Then, after desire has conceived, it gives birth to sin; and sin, when it is full-grown, gives birth to death</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James </a:t>
            </a:r>
            <a:r>
              <a:rPr lang="en-US" dirty="0" smtClean="0">
                <a:effectLst>
                  <a:outerShdw blurRad="38100" dist="38100" dir="2700000" algn="tl">
                    <a:srgbClr val="000000">
                      <a:alpha val="43137"/>
                    </a:srgbClr>
                  </a:outerShdw>
                </a:effectLst>
              </a:rPr>
              <a:t>1:14-16</a:t>
            </a:r>
            <a:r>
              <a:rPr lang="en-US" dirty="0" smtClean="0">
                <a:effectLst>
                  <a:outerShdw blurRad="38100" dist="38100" dir="2700000" algn="tl">
                    <a:srgbClr val="000000">
                      <a:alpha val="43137"/>
                    </a:srgbClr>
                  </a:outerShdw>
                </a:effectLst>
              </a:rPr>
              <a:t>)</a:t>
            </a:r>
          </a:p>
          <a:p>
            <a:pPr lvl="1"/>
            <a:r>
              <a:rPr lang="en-US" u="sng" dirty="0" smtClean="0">
                <a:effectLst>
                  <a:outerShdw blurRad="38100" dist="38100" dir="2700000" algn="tl">
                    <a:srgbClr val="000000">
                      <a:alpha val="43137"/>
                    </a:srgbClr>
                  </a:outerShdw>
                </a:effectLst>
              </a:rPr>
              <a:t>Legitimate Desires that are desired inordinately</a:t>
            </a:r>
            <a:r>
              <a:rPr lang="en-US" dirty="0" smtClean="0"/>
              <a:t> -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want something but don't get it. </a:t>
            </a:r>
            <a:r>
              <a:rPr lang="en-US" b="1" i="1" dirty="0" smtClean="0">
                <a:solidFill>
                  <a:srgbClr val="FFFF00"/>
                </a:solidFill>
                <a:effectLst>
                  <a:outerShdw blurRad="38100" dist="38100" dir="2700000" algn="tl">
                    <a:srgbClr val="000000">
                      <a:alpha val="43137"/>
                    </a:srgbClr>
                  </a:outerShdw>
                </a:effectLst>
                <a:latin typeface="Cambria" pitchFamily="18" charset="0"/>
              </a:rPr>
              <a:t>You kill and covet, but you cannot have what you want. You quarrel and fight. You do not have, because you do not ask God.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James 4:2</a:t>
            </a:r>
            <a:r>
              <a:rPr lang="en-US" dirty="0" smtClean="0">
                <a:effectLst>
                  <a:outerShdw blurRad="38100" dist="38100" dir="2700000" algn="tl">
                    <a:srgbClr val="000000">
                      <a:alpha val="43137"/>
                    </a:srgbClr>
                  </a:outerShdw>
                </a:effectLst>
              </a:rPr>
              <a:t>). </a:t>
            </a: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Transform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lnSpcReduction="10000"/>
          </a:bodyPr>
          <a:lstStyle/>
          <a:p>
            <a:r>
              <a:rPr lang="en-US" dirty="0" smtClean="0">
                <a:effectLst>
                  <a:outerShdw blurRad="38100" dist="38100" dir="2700000" algn="tl">
                    <a:srgbClr val="000000">
                      <a:alpha val="43137"/>
                    </a:srgbClr>
                  </a:outerShdw>
                </a:effectLst>
              </a:rPr>
              <a:t>Evaluate the nature of anger producing thoughts and motives </a:t>
            </a:r>
            <a:r>
              <a:rPr lang="en-US" dirty="0" smtClean="0">
                <a:effectLst>
                  <a:outerShdw blurRad="38100" dist="38100" dir="2700000" algn="tl">
                    <a:srgbClr val="000000">
                      <a:alpha val="43137"/>
                    </a:srgbClr>
                  </a:outerShdw>
                </a:effectLst>
              </a:rPr>
              <a:t>biblically:</a:t>
            </a:r>
          </a:p>
          <a:p>
            <a:pPr lvl="1"/>
            <a:r>
              <a:rPr lang="en-US" dirty="0" smtClean="0">
                <a:effectLst>
                  <a:outerShdw blurRad="38100" dist="38100" dir="2700000" algn="tl">
                    <a:srgbClr val="000000">
                      <a:alpha val="43137"/>
                    </a:srgbClr>
                  </a:outerShdw>
                </a:effectLst>
              </a:rPr>
              <a:t>What does the Bible say about what I wanted when I became angry?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not gloat when your enemy falls; when he stumbles, do not let your heart rejoice, or the LORD will see and disapprove and turn his wrath away from him. </a:t>
            </a:r>
            <a:r>
              <a:rPr lang="en-US" b="1" i="1" dirty="0" smtClean="0">
                <a:effectLst>
                  <a:outerShdw blurRad="38100" dist="38100" dir="2700000" algn="tl">
                    <a:srgbClr val="000000">
                      <a:alpha val="43137"/>
                    </a:srgbClr>
                  </a:outerShdw>
                </a:effectLst>
                <a:latin typeface="Cambria" pitchFamily="18" charset="0"/>
              </a:rPr>
              <a:t>(24:17-18)</a:t>
            </a: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does the Bible say about what I said to myself when I became angry? </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say, “I'll do to him as he has done to me; I'll pay that man back for what he did.”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24:29)</a:t>
            </a:r>
            <a:endParaRPr lang="en-US" dirty="0" smtClean="0">
              <a:effectLst>
                <a:outerShdw blurRad="38100" dist="38100" dir="2700000" algn="tl">
                  <a:srgbClr val="000000">
                    <a:alpha val="43137"/>
                  </a:srgbClr>
                </a:outerShdw>
              </a:effectLst>
            </a:endParaRPr>
          </a:p>
          <a:p>
            <a:pPr lvl="1">
              <a:buNone/>
            </a:pPr>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Transform Your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a:bodyPr>
          <a:lstStyle/>
          <a:p>
            <a:r>
              <a:rPr lang="en-US" dirty="0" smtClean="0">
                <a:effectLst>
                  <a:outerShdw blurRad="38100" dist="38100" dir="2700000" algn="tl">
                    <a:srgbClr val="000000">
                      <a:alpha val="43137"/>
                    </a:srgbClr>
                  </a:outerShdw>
                </a:effectLst>
              </a:rPr>
              <a:t>Develop </a:t>
            </a:r>
            <a:r>
              <a:rPr lang="en-US" dirty="0" smtClean="0">
                <a:effectLst>
                  <a:outerShdw blurRad="38100" dist="38100" dir="2700000" algn="tl">
                    <a:srgbClr val="000000">
                      <a:alpha val="43137"/>
                    </a:srgbClr>
                  </a:outerShdw>
                </a:effectLst>
              </a:rPr>
              <a:t>alternative biblical thoughts and motives to replace the unbiblical </a:t>
            </a:r>
            <a:r>
              <a:rPr lang="en-US" dirty="0" smtClean="0">
                <a:effectLst>
                  <a:outerShdw blurRad="38100" dist="38100" dir="2700000" algn="tl">
                    <a:srgbClr val="000000">
                      <a:alpha val="43137"/>
                    </a:srgbClr>
                  </a:outerShdw>
                </a:effectLst>
              </a:rPr>
              <a:t>ones: </a:t>
            </a: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should I have said to myself when I became angry? </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What </a:t>
            </a:r>
            <a:r>
              <a:rPr lang="en-US" dirty="0" smtClean="0">
                <a:effectLst>
                  <a:outerShdw blurRad="38100" dist="38100" dir="2700000" algn="tl">
                    <a:srgbClr val="000000">
                      <a:alpha val="43137"/>
                    </a:srgbClr>
                  </a:outerShdw>
                </a:effectLst>
              </a:rPr>
              <a:t>should I have wanted more than my own selfish desires</a:t>
            </a:r>
            <a:r>
              <a:rPr lang="en-US" dirty="0" smtClean="0">
                <a:effectLst>
                  <a:outerShdw blurRad="38100" dist="38100" dir="2700000" algn="tl">
                    <a:srgbClr val="000000">
                      <a:alpha val="43137"/>
                    </a:srgbClr>
                  </a:outerShdw>
                </a:effectLst>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If your enemy is hungry, give him food to eat; if he is thirsty, give him water to </a:t>
            </a:r>
            <a:r>
              <a:rPr lang="en-US" b="1" i="1" dirty="0" smtClean="0">
                <a:solidFill>
                  <a:srgbClr val="FFFF00"/>
                </a:solidFill>
                <a:effectLst>
                  <a:outerShdw blurRad="38100" dist="38100" dir="2700000" algn="tl">
                    <a:srgbClr val="000000">
                      <a:alpha val="43137"/>
                    </a:srgbClr>
                  </a:outerShdw>
                </a:effectLst>
                <a:latin typeface="Cambria" pitchFamily="18" charset="0"/>
              </a:rPr>
              <a:t>drink. In </a:t>
            </a:r>
            <a:r>
              <a:rPr lang="en-US" b="1" i="1" dirty="0" smtClean="0">
                <a:solidFill>
                  <a:srgbClr val="FFFF00"/>
                </a:solidFill>
                <a:effectLst>
                  <a:outerShdw blurRad="38100" dist="38100" dir="2700000" algn="tl">
                    <a:srgbClr val="000000">
                      <a:alpha val="43137"/>
                    </a:srgbClr>
                  </a:outerShdw>
                </a:effectLst>
                <a:latin typeface="Cambria" pitchFamily="18" charset="0"/>
              </a:rPr>
              <a:t>doing this, you will heap burning coals on his head, and the LORD will reward you. </a:t>
            </a:r>
            <a:r>
              <a:rPr lang="en-US" b="1" i="1" dirty="0" smtClean="0">
                <a:effectLst>
                  <a:outerShdw blurRad="38100" dist="38100" dir="2700000" algn="tl">
                    <a:srgbClr val="000000">
                      <a:alpha val="43137"/>
                    </a:srgbClr>
                  </a:outerShdw>
                </a:effectLst>
                <a:latin typeface="Cambria" pitchFamily="18" charset="0"/>
              </a:rPr>
              <a:t>(25:21-22)</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smtClean="0">
                <a:solidFill>
                  <a:srgbClr val="FFFF00"/>
                </a:solidFill>
                <a:effectLst>
                  <a:outerShdw blurRad="38100" dist="38100" dir="2700000" algn="tl">
                    <a:srgbClr val="000000">
                      <a:alpha val="43137"/>
                    </a:srgbClr>
                  </a:outerShdw>
                </a:effectLst>
                <a:latin typeface="Cambria" pitchFamily="18" charset="0"/>
              </a:rPr>
              <a:t>king delights in a wise servant, but a shameful servant incurs his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A </a:t>
            </a:r>
            <a:r>
              <a:rPr lang="en-US" b="1" i="1" dirty="0" smtClean="0">
                <a:solidFill>
                  <a:srgbClr val="FFFF00"/>
                </a:solidFill>
                <a:effectLst>
                  <a:outerShdw blurRad="38100" dist="38100" dir="2700000" algn="tl">
                    <a:srgbClr val="000000">
                      <a:alpha val="43137"/>
                    </a:srgbClr>
                  </a:outerShdw>
                </a:effectLst>
                <a:latin typeface="Cambria" pitchFamily="18" charset="0"/>
              </a:rPr>
              <a:t>gentle answer turns away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but a harsh word stirs up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(14:35 - 15:1</a:t>
            </a:r>
            <a:r>
              <a:rPr lang="en-US" b="1" i="1" dirty="0" smtClean="0">
                <a:effectLst>
                  <a:outerShdw blurRad="38100" dist="38100" dir="2700000" algn="tl">
                    <a:srgbClr val="000000">
                      <a:alpha val="43137"/>
                    </a:srgbClr>
                  </a:outerShdw>
                </a:effectLst>
                <a:latin typeface="Cambria" pitchFamily="18" charset="0"/>
              </a:rPr>
              <a:t>)</a:t>
            </a:r>
          </a:p>
          <a:p>
            <a:pPr marL="0" indent="0">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stirs up dissension, but a patient man calms a quarrel. </a:t>
            </a:r>
            <a:r>
              <a:rPr lang="en-US" b="1" i="1" dirty="0" smtClean="0">
                <a:effectLst>
                  <a:outerShdw blurRad="38100" dist="38100" dir="2700000" algn="tl">
                    <a:srgbClr val="000000">
                      <a:alpha val="43137"/>
                    </a:srgbClr>
                  </a:outerShdw>
                </a:effectLst>
                <a:latin typeface="Cambria" pitchFamily="18" charset="0"/>
              </a:rPr>
              <a:t>(15:18)</a:t>
            </a:r>
          </a:p>
        </p:txBody>
      </p:sp>
    </p:spTree>
  </p:cSld>
  <p:clrMapOvr>
    <a:masterClrMapping/>
  </p:clrMapOvr>
  <p:transition>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Ultimate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fontScale="85000" lnSpcReduction="10000"/>
          </a:bodyPr>
          <a:lstStyle/>
          <a:p>
            <a:r>
              <a:rPr lang="en-US" sz="3300" dirty="0" smtClean="0">
                <a:effectLst>
                  <a:outerShdw blurRad="38100" dist="38100" dir="2700000" algn="tl">
                    <a:srgbClr val="000000">
                      <a:alpha val="43137"/>
                    </a:srgbClr>
                  </a:outerShdw>
                </a:effectLst>
              </a:rPr>
              <a:t>We have been looking at </a:t>
            </a:r>
            <a:r>
              <a:rPr lang="en-US" sz="3300" u="sng" dirty="0" smtClean="0">
                <a:effectLst>
                  <a:outerShdw blurRad="38100" dist="38100" dir="2700000" algn="tl">
                    <a:srgbClr val="000000">
                      <a:alpha val="43137"/>
                    </a:srgbClr>
                  </a:outerShdw>
                </a:effectLst>
              </a:rPr>
              <a:t>our</a:t>
            </a:r>
            <a:r>
              <a:rPr lang="en-US" sz="3300" dirty="0" smtClean="0">
                <a:effectLst>
                  <a:outerShdw blurRad="38100" dist="38100" dir="2700000" algn="tl">
                    <a:srgbClr val="000000">
                      <a:alpha val="43137"/>
                    </a:srgbClr>
                  </a:outerShdw>
                </a:effectLst>
              </a:rPr>
              <a:t> anger, but the </a:t>
            </a:r>
            <a:r>
              <a:rPr lang="en-US" sz="3300" u="sng" dirty="0" smtClean="0">
                <a:effectLst>
                  <a:outerShdw blurRad="38100" dist="38100" dir="2700000" algn="tl">
                    <a:srgbClr val="000000">
                      <a:alpha val="43137"/>
                    </a:srgbClr>
                  </a:outerShdw>
                </a:effectLst>
              </a:rPr>
              <a:t>ultimate</a:t>
            </a:r>
            <a:r>
              <a:rPr lang="en-US" sz="3300" dirty="0" smtClean="0">
                <a:effectLst>
                  <a:outerShdw blurRad="38100" dist="38100" dir="2700000" algn="tl">
                    <a:srgbClr val="000000">
                      <a:alpha val="43137"/>
                    </a:srgbClr>
                  </a:outerShdw>
                </a:effectLst>
              </a:rPr>
              <a:t> anger that we must face is the righteous anger that God has against us!</a:t>
            </a:r>
          </a:p>
          <a:p>
            <a:r>
              <a:rPr lang="en-US" sz="3300" b="1" i="1" dirty="0" smtClean="0">
                <a:solidFill>
                  <a:srgbClr val="FFFF00"/>
                </a:solidFill>
                <a:effectLst>
                  <a:outerShdw blurRad="38100" dist="38100" dir="2700000" algn="tl">
                    <a:srgbClr val="000000">
                      <a:alpha val="43137"/>
                    </a:srgbClr>
                  </a:outerShdw>
                </a:effectLst>
                <a:latin typeface="Cambria" pitchFamily="18" charset="0"/>
              </a:rPr>
              <a:t>"</a:t>
            </a:r>
            <a:r>
              <a:rPr lang="en-US" sz="3300" b="1" i="1" dirty="0" smtClean="0">
                <a:solidFill>
                  <a:srgbClr val="FFFF00"/>
                </a:solidFill>
                <a:effectLst>
                  <a:outerShdw blurRad="38100" dist="38100" dir="2700000" algn="tl">
                    <a:srgbClr val="000000">
                      <a:alpha val="43137"/>
                    </a:srgbClr>
                  </a:outerShdw>
                </a:effectLst>
                <a:latin typeface="Cambria" pitchFamily="18" charset="0"/>
              </a:rPr>
              <a:t>Therefore, the kingdom of heaven is like a king who wanted to settle accounts with his </a:t>
            </a:r>
            <a:r>
              <a:rPr lang="en-US" sz="3300" b="1" i="1" dirty="0" smtClean="0">
                <a:solidFill>
                  <a:srgbClr val="FFFF00"/>
                </a:solidFill>
                <a:effectLst>
                  <a:outerShdw blurRad="38100" dist="38100" dir="2700000" algn="tl">
                    <a:srgbClr val="000000">
                      <a:alpha val="43137"/>
                    </a:srgbClr>
                  </a:outerShdw>
                </a:effectLst>
                <a:latin typeface="Cambria" pitchFamily="18" charset="0"/>
              </a:rPr>
              <a:t>servants. </a:t>
            </a:r>
            <a:r>
              <a:rPr lang="en-US" sz="3300" b="1" i="1" dirty="0" smtClean="0">
                <a:solidFill>
                  <a:srgbClr val="FFFF00"/>
                </a:solidFill>
                <a:effectLst>
                  <a:outerShdw blurRad="38100" dist="38100" dir="2700000" algn="tl">
                    <a:srgbClr val="000000">
                      <a:alpha val="43137"/>
                    </a:srgbClr>
                  </a:outerShdw>
                </a:effectLst>
                <a:latin typeface="Cambria" pitchFamily="18" charset="0"/>
              </a:rPr>
              <a:t>As he began the settlement, a man who owed him ten thousand talents [= millions of </a:t>
            </a:r>
            <a:r>
              <a:rPr lang="en-US" sz="3300" b="1" i="1" dirty="0" smtClean="0">
                <a:solidFill>
                  <a:srgbClr val="FFFF00"/>
                </a:solidFill>
                <a:effectLst>
                  <a:outerShdw blurRad="38100" dist="38100" dir="2700000" algn="tl">
                    <a:srgbClr val="000000">
                      <a:alpha val="43137"/>
                    </a:srgbClr>
                  </a:outerShdw>
                </a:effectLst>
                <a:latin typeface="Cambria" pitchFamily="18" charset="0"/>
              </a:rPr>
              <a:t>dollars] was </a:t>
            </a:r>
            <a:r>
              <a:rPr lang="en-US" sz="3300" b="1" i="1" dirty="0" smtClean="0">
                <a:solidFill>
                  <a:srgbClr val="FFFF00"/>
                </a:solidFill>
                <a:effectLst>
                  <a:outerShdw blurRad="38100" dist="38100" dir="2700000" algn="tl">
                    <a:srgbClr val="000000">
                      <a:alpha val="43137"/>
                    </a:srgbClr>
                  </a:outerShdw>
                </a:effectLst>
                <a:latin typeface="Cambria" pitchFamily="18" charset="0"/>
              </a:rPr>
              <a:t>brought to </a:t>
            </a:r>
            <a:r>
              <a:rPr lang="en-US" sz="3300" b="1" i="1" dirty="0" smtClean="0">
                <a:solidFill>
                  <a:srgbClr val="FFFF00"/>
                </a:solidFill>
                <a:effectLst>
                  <a:outerShdw blurRad="38100" dist="38100" dir="2700000" algn="tl">
                    <a:srgbClr val="000000">
                      <a:alpha val="43137"/>
                    </a:srgbClr>
                  </a:outerShdw>
                </a:effectLst>
                <a:latin typeface="Cambria" pitchFamily="18" charset="0"/>
              </a:rPr>
              <a:t>him. </a:t>
            </a:r>
            <a:r>
              <a:rPr lang="en-US" sz="3300" b="1" i="1" dirty="0" smtClean="0">
                <a:solidFill>
                  <a:srgbClr val="FFFF00"/>
                </a:solidFill>
                <a:effectLst>
                  <a:outerShdw blurRad="38100" dist="38100" dir="2700000" algn="tl">
                    <a:srgbClr val="000000">
                      <a:alpha val="43137"/>
                    </a:srgbClr>
                  </a:outerShdw>
                </a:effectLst>
                <a:latin typeface="Cambria" pitchFamily="18" charset="0"/>
              </a:rPr>
              <a:t>Since he was not able to pay, the master ordered that he and his wife and his children and all that he had be sold to repay the </a:t>
            </a:r>
            <a:r>
              <a:rPr lang="en-US" sz="3300" b="1" i="1" dirty="0" smtClean="0">
                <a:solidFill>
                  <a:srgbClr val="FFFF00"/>
                </a:solidFill>
                <a:effectLst>
                  <a:outerShdw blurRad="38100" dist="38100" dir="2700000" algn="tl">
                    <a:srgbClr val="000000">
                      <a:alpha val="43137"/>
                    </a:srgbClr>
                  </a:outerShdw>
                </a:effectLst>
                <a:latin typeface="Cambria" pitchFamily="18" charset="0"/>
              </a:rPr>
              <a:t>debt. </a:t>
            </a:r>
            <a:r>
              <a:rPr lang="en-US" sz="3300" b="1" i="1" dirty="0" smtClean="0">
                <a:solidFill>
                  <a:srgbClr val="FFFF00"/>
                </a:solidFill>
                <a:effectLst>
                  <a:outerShdw blurRad="38100" dist="38100" dir="2700000" algn="tl">
                    <a:srgbClr val="000000">
                      <a:alpha val="43137"/>
                    </a:srgbClr>
                  </a:outerShdw>
                </a:effectLst>
                <a:latin typeface="Cambria" pitchFamily="18" charset="0"/>
              </a:rPr>
              <a:t>"The servant fell on his knees before him. </a:t>
            </a:r>
            <a:r>
              <a:rPr lang="en-US" sz="3300" b="1" i="1" dirty="0" smtClean="0">
                <a:solidFill>
                  <a:srgbClr val="FFFF00"/>
                </a:solidFill>
                <a:effectLst>
                  <a:outerShdw blurRad="38100" dist="38100" dir="2700000" algn="tl">
                    <a:srgbClr val="000000">
                      <a:alpha val="43137"/>
                    </a:srgbClr>
                  </a:outerShdw>
                </a:effectLst>
                <a:latin typeface="Cambria" pitchFamily="18" charset="0"/>
              </a:rPr>
              <a:t>'Be patient with me,' he begged, 'and I will pay back everything</a:t>
            </a:r>
            <a:r>
              <a:rPr lang="en-US" sz="3300" b="1" i="1" dirty="0" smtClean="0">
                <a:solidFill>
                  <a:srgbClr val="FFFF00"/>
                </a:solidFill>
                <a:effectLst>
                  <a:outerShdw blurRad="38100" dist="38100" dir="2700000" algn="tl">
                    <a:srgbClr val="000000">
                      <a:alpha val="43137"/>
                    </a:srgbClr>
                  </a:outerShdw>
                </a:effectLst>
                <a:latin typeface="Cambria" pitchFamily="18" charset="0"/>
              </a:rPr>
              <a:t>.’ </a:t>
            </a:r>
            <a:r>
              <a:rPr lang="en-US" sz="3300" b="1" i="1" dirty="0" smtClean="0">
                <a:solidFill>
                  <a:srgbClr val="FFFF00"/>
                </a:solidFill>
                <a:effectLst>
                  <a:outerShdw blurRad="38100" dist="38100" dir="2700000" algn="tl">
                    <a:srgbClr val="000000">
                      <a:alpha val="43137"/>
                    </a:srgbClr>
                  </a:outerShdw>
                </a:effectLst>
                <a:latin typeface="Cambria" pitchFamily="18" charset="0"/>
              </a:rPr>
              <a:t>The servant's master took pity on him, canceled the debt and let him </a:t>
            </a:r>
            <a:r>
              <a:rPr lang="en-US" sz="3300" b="1" i="1" dirty="0" smtClean="0">
                <a:solidFill>
                  <a:srgbClr val="FFFF00"/>
                </a:solidFill>
                <a:effectLst>
                  <a:outerShdw blurRad="38100" dist="38100" dir="2700000" algn="tl">
                    <a:srgbClr val="000000">
                      <a:alpha val="43137"/>
                    </a:srgbClr>
                  </a:outerShdw>
                </a:effectLst>
                <a:latin typeface="Cambria" pitchFamily="18" charset="0"/>
              </a:rPr>
              <a:t>go. </a:t>
            </a:r>
            <a:r>
              <a:rPr lang="en-US" sz="3300" b="1" i="1" dirty="0" smtClean="0">
                <a:effectLst>
                  <a:outerShdw blurRad="38100" dist="38100" dir="2700000" algn="tl">
                    <a:srgbClr val="000000">
                      <a:alpha val="43137"/>
                    </a:srgbClr>
                  </a:outerShdw>
                </a:effectLst>
                <a:latin typeface="Cambria" pitchFamily="18" charset="0"/>
              </a:rPr>
              <a:t>(</a:t>
            </a:r>
            <a:r>
              <a:rPr lang="en-US" sz="3300" b="1" i="1" dirty="0" smtClean="0">
                <a:effectLst>
                  <a:outerShdw blurRad="38100" dist="38100" dir="2700000" algn="tl">
                    <a:srgbClr val="000000">
                      <a:alpha val="43137"/>
                    </a:srgbClr>
                  </a:outerShdw>
                </a:effectLst>
                <a:latin typeface="Cambria" pitchFamily="18" charset="0"/>
              </a:rPr>
              <a:t>Mat </a:t>
            </a:r>
            <a:r>
              <a:rPr lang="en-US" sz="3300" b="1" i="1" dirty="0" smtClean="0">
                <a:effectLst>
                  <a:outerShdw blurRad="38100" dist="38100" dir="2700000" algn="tl">
                    <a:srgbClr val="000000">
                      <a:alpha val="43137"/>
                    </a:srgbClr>
                  </a:outerShdw>
                </a:effectLst>
                <a:latin typeface="Cambria" pitchFamily="18" charset="0"/>
              </a:rPr>
              <a:t>18:23-27)</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Ultimate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fontScale="92500"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But when that servant went out, he found one of his fellow servants who owed him a hundred </a:t>
            </a:r>
            <a:r>
              <a:rPr lang="en-US" b="1" i="1" dirty="0" err="1" smtClean="0">
                <a:solidFill>
                  <a:srgbClr val="FFFF00"/>
                </a:solidFill>
                <a:effectLst>
                  <a:outerShdw blurRad="38100" dist="38100" dir="2700000" algn="tl">
                    <a:srgbClr val="000000">
                      <a:alpha val="43137"/>
                    </a:srgbClr>
                  </a:outerShdw>
                </a:effectLst>
                <a:latin typeface="Cambria" pitchFamily="18" charset="0"/>
              </a:rPr>
              <a:t>denarii</a:t>
            </a:r>
            <a:r>
              <a:rPr lang="en-US" b="1" i="1" dirty="0" smtClean="0">
                <a:solidFill>
                  <a:srgbClr val="FFFF00"/>
                </a:solidFill>
                <a:effectLst>
                  <a:outerShdw blurRad="38100" dist="38100" dir="2700000" algn="tl">
                    <a:srgbClr val="000000">
                      <a:alpha val="43137"/>
                    </a:srgbClr>
                  </a:outerShdw>
                </a:effectLst>
                <a:latin typeface="Cambria" pitchFamily="18" charset="0"/>
              </a:rPr>
              <a:t> [= a few thousand </a:t>
            </a:r>
            <a:r>
              <a:rPr lang="en-US" b="1" i="1" dirty="0" smtClean="0">
                <a:solidFill>
                  <a:srgbClr val="FFFF00"/>
                </a:solidFill>
                <a:effectLst>
                  <a:outerShdw blurRad="38100" dist="38100" dir="2700000" algn="tl">
                    <a:srgbClr val="000000">
                      <a:alpha val="43137"/>
                    </a:srgbClr>
                  </a:outerShdw>
                </a:effectLst>
                <a:latin typeface="Cambria" pitchFamily="18" charset="0"/>
              </a:rPr>
              <a:t>dollars]. </a:t>
            </a:r>
            <a:r>
              <a:rPr lang="en-US" b="1" i="1" dirty="0" smtClean="0">
                <a:solidFill>
                  <a:srgbClr val="FFFF00"/>
                </a:solidFill>
                <a:effectLst>
                  <a:outerShdw blurRad="38100" dist="38100" dir="2700000" algn="tl">
                    <a:srgbClr val="000000">
                      <a:alpha val="43137"/>
                    </a:srgbClr>
                  </a:outerShdw>
                </a:effectLst>
                <a:latin typeface="Cambria" pitchFamily="18" charset="0"/>
              </a:rPr>
              <a:t>He grabbed him and began to choke him. </a:t>
            </a:r>
            <a:r>
              <a:rPr lang="en-US" b="1" i="1" dirty="0" smtClean="0">
                <a:solidFill>
                  <a:srgbClr val="FFFF00"/>
                </a:solidFill>
                <a:effectLst>
                  <a:outerShdw blurRad="38100" dist="38100" dir="2700000" algn="tl">
                    <a:srgbClr val="000000">
                      <a:alpha val="43137"/>
                    </a:srgbClr>
                  </a:outerShdw>
                </a:effectLst>
                <a:latin typeface="Cambria" pitchFamily="18" charset="0"/>
              </a:rPr>
              <a:t>'Pay back what you owe me!' he </a:t>
            </a:r>
            <a:r>
              <a:rPr lang="en-US" b="1" i="1" dirty="0" smtClean="0">
                <a:solidFill>
                  <a:srgbClr val="FFFF00"/>
                </a:solidFill>
                <a:effectLst>
                  <a:outerShdw blurRad="38100" dist="38100" dir="2700000" algn="tl">
                    <a:srgbClr val="000000">
                      <a:alpha val="43137"/>
                    </a:srgbClr>
                  </a:outerShdw>
                </a:effectLst>
                <a:latin typeface="Cambria" pitchFamily="18" charset="0"/>
              </a:rPr>
              <a:t>demanded. </a:t>
            </a:r>
            <a:r>
              <a:rPr lang="en-US" b="1" i="1" dirty="0" smtClean="0">
                <a:solidFill>
                  <a:srgbClr val="FFFF00"/>
                </a:solidFill>
                <a:effectLst>
                  <a:outerShdw blurRad="38100" dist="38100" dir="2700000" algn="tl">
                    <a:srgbClr val="000000">
                      <a:alpha val="43137"/>
                    </a:srgbClr>
                  </a:outerShdw>
                </a:effectLst>
                <a:latin typeface="Cambria" pitchFamily="18" charset="0"/>
              </a:rPr>
              <a:t>"His fellow servant fell to his knees and begged him, 'Be patient with me, and I will pay you back</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"But he refused. Instead, he went off and had the man thrown into prison until he could pay the </a:t>
            </a:r>
            <a:r>
              <a:rPr lang="en-US" b="1" i="1" dirty="0" smtClean="0">
                <a:solidFill>
                  <a:srgbClr val="FFFF00"/>
                </a:solidFill>
                <a:effectLst>
                  <a:outerShdw blurRad="38100" dist="38100" dir="2700000" algn="tl">
                    <a:srgbClr val="000000">
                      <a:alpha val="43137"/>
                    </a:srgbClr>
                  </a:outerShdw>
                </a:effectLst>
                <a:latin typeface="Cambria" pitchFamily="18" charset="0"/>
              </a:rPr>
              <a:t>debt. </a:t>
            </a:r>
            <a:r>
              <a:rPr lang="en-US" b="1" i="1" dirty="0" smtClean="0">
                <a:solidFill>
                  <a:srgbClr val="FFFF00"/>
                </a:solidFill>
                <a:effectLst>
                  <a:outerShdw blurRad="38100" dist="38100" dir="2700000" algn="tl">
                    <a:srgbClr val="000000">
                      <a:alpha val="43137"/>
                    </a:srgbClr>
                  </a:outerShdw>
                </a:effectLst>
                <a:latin typeface="Cambria" pitchFamily="18" charset="0"/>
              </a:rPr>
              <a:t>When the other servants saw what had happened, they were greatly distressed and went and told their master everything that had </a:t>
            </a:r>
            <a:r>
              <a:rPr lang="en-US" b="1" i="1" dirty="0" smtClean="0">
                <a:solidFill>
                  <a:srgbClr val="FFFF00"/>
                </a:solidFill>
                <a:effectLst>
                  <a:outerShdw blurRad="38100" dist="38100" dir="2700000" algn="tl">
                    <a:srgbClr val="000000">
                      <a:alpha val="43137"/>
                    </a:srgbClr>
                  </a:outerShdw>
                </a:effectLst>
                <a:latin typeface="Cambria" pitchFamily="18" charset="0"/>
              </a:rPr>
              <a:t>happened. </a:t>
            </a:r>
            <a:r>
              <a:rPr lang="en-US" b="1" i="1" dirty="0" smtClean="0">
                <a:effectLst>
                  <a:outerShdw blurRad="38100" dist="38100" dir="2700000" algn="tl">
                    <a:srgbClr val="000000">
                      <a:alpha val="43137"/>
                    </a:srgbClr>
                  </a:outerShdw>
                </a:effectLst>
                <a:latin typeface="Cambria" pitchFamily="18" charset="0"/>
              </a:rPr>
              <a:t>(Mat </a:t>
            </a:r>
            <a:r>
              <a:rPr lang="en-US" b="1" i="1" dirty="0" smtClean="0">
                <a:effectLst>
                  <a:outerShdw blurRad="38100" dist="38100" dir="2700000" algn="tl">
                    <a:srgbClr val="000000">
                      <a:alpha val="43137"/>
                    </a:srgbClr>
                  </a:outerShdw>
                </a:effectLst>
                <a:latin typeface="Cambria" pitchFamily="18" charset="0"/>
              </a:rPr>
              <a:t>18:28-31)</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Ultimate Anger</a:t>
            </a:r>
            <a:endParaRPr lang="en-US" sz="40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838200"/>
            <a:ext cx="8229600" cy="60198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Then the master called the servant in. 'You wicked servant,' he said, 'I canceled all that debt of yours because you begged me </a:t>
            </a:r>
            <a:r>
              <a:rPr lang="en-US" b="1" i="1" dirty="0" smtClean="0">
                <a:solidFill>
                  <a:srgbClr val="FFFF00"/>
                </a:solidFill>
                <a:effectLst>
                  <a:outerShdw blurRad="38100" dist="38100" dir="2700000" algn="tl">
                    <a:srgbClr val="000000">
                      <a:alpha val="43137"/>
                    </a:srgbClr>
                  </a:outerShdw>
                </a:effectLst>
                <a:latin typeface="Cambria" pitchFamily="18" charset="0"/>
              </a:rPr>
              <a:t>to. </a:t>
            </a:r>
            <a:r>
              <a:rPr lang="en-US" b="1" i="1" dirty="0" smtClean="0">
                <a:solidFill>
                  <a:srgbClr val="FFFF00"/>
                </a:solidFill>
                <a:effectLst>
                  <a:outerShdw blurRad="38100" dist="38100" dir="2700000" algn="tl">
                    <a:srgbClr val="000000">
                      <a:alpha val="43137"/>
                    </a:srgbClr>
                  </a:outerShdw>
                </a:effectLst>
                <a:latin typeface="Cambria" pitchFamily="18" charset="0"/>
              </a:rPr>
              <a:t>Shouldn't you have had mercy on your fellow servant just as I had on you</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In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his master turned him over to the jailers to be tortured, until he should pay back all he </a:t>
            </a:r>
            <a:r>
              <a:rPr lang="en-US" b="1" i="1" dirty="0" smtClean="0">
                <a:solidFill>
                  <a:srgbClr val="FFFF00"/>
                </a:solidFill>
                <a:effectLst>
                  <a:outerShdw blurRad="38100" dist="38100" dir="2700000" algn="tl">
                    <a:srgbClr val="000000">
                      <a:alpha val="43137"/>
                    </a:srgbClr>
                  </a:outerShdw>
                </a:effectLst>
                <a:latin typeface="Cambria" pitchFamily="18" charset="0"/>
              </a:rPr>
              <a:t>owed. </a:t>
            </a:r>
            <a:r>
              <a:rPr lang="en-US" b="1" i="1" dirty="0" smtClean="0">
                <a:solidFill>
                  <a:srgbClr val="FFFF00"/>
                </a:solidFill>
                <a:effectLst>
                  <a:outerShdw blurRad="38100" dist="38100" dir="2700000" algn="tl">
                    <a:srgbClr val="000000">
                      <a:alpha val="43137"/>
                    </a:srgbClr>
                  </a:outerShdw>
                </a:effectLst>
                <a:latin typeface="Cambria" pitchFamily="18" charset="0"/>
              </a:rPr>
              <a:t>"This is how my heavenly Father will treat each of you unless you forgive your brother from your heart." </a:t>
            </a:r>
            <a:r>
              <a:rPr lang="en-US" b="1" i="1" dirty="0" smtClean="0">
                <a:effectLst>
                  <a:outerShdw blurRad="38100" dist="38100" dir="2700000" algn="tl">
                    <a:srgbClr val="000000">
                      <a:alpha val="43137"/>
                    </a:srgbClr>
                  </a:outerShdw>
                </a:effectLst>
                <a:latin typeface="Cambria" pitchFamily="18" charset="0"/>
              </a:rPr>
              <a:t>(Mat </a:t>
            </a:r>
            <a:r>
              <a:rPr lang="en-US" b="1" i="1" dirty="0" smtClean="0">
                <a:effectLst>
                  <a:outerShdw blurRad="38100" dist="38100" dir="2700000" algn="tl">
                    <a:srgbClr val="000000">
                      <a:alpha val="43137"/>
                    </a:srgbClr>
                  </a:outerShdw>
                </a:effectLst>
                <a:latin typeface="Cambria" pitchFamily="18" charset="0"/>
              </a:rPr>
              <a:t>18:32-35)</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 A king's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is a messenger of death, but a wise man will appease it. </a:t>
            </a:r>
            <a:r>
              <a:rPr lang="en-US" b="1" i="1" dirty="0" smtClean="0">
                <a:effectLst>
                  <a:outerShdw blurRad="38100" dist="38100" dir="2700000" algn="tl">
                    <a:srgbClr val="000000">
                      <a:alpha val="43137"/>
                    </a:srgbClr>
                  </a:outerShdw>
                </a:effectLst>
                <a:latin typeface="Cambria" pitchFamily="18" charset="0"/>
              </a:rPr>
              <a:t>(16:14)</a:t>
            </a:r>
          </a:p>
          <a:p>
            <a:pPr marL="0" indent="0">
              <a:spcBef>
                <a:spcPts val="0"/>
              </a:spcBef>
              <a:buNone/>
            </a:pP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Better a patient man than a warrior, a man who controls his </a:t>
            </a:r>
            <a:r>
              <a:rPr lang="en-US" b="1" i="1" u="sng" dirty="0" smtClean="0">
                <a:solidFill>
                  <a:srgbClr val="FFFF00"/>
                </a:solidFill>
                <a:effectLst>
                  <a:outerShdw blurRad="38100" dist="38100" dir="2700000" algn="tl">
                    <a:srgbClr val="000000">
                      <a:alpha val="43137"/>
                    </a:srgbClr>
                  </a:outerShdw>
                </a:effectLst>
                <a:latin typeface="Cambria" pitchFamily="18" charset="0"/>
              </a:rPr>
              <a:t>temper</a:t>
            </a:r>
            <a:r>
              <a:rPr lang="en-US" b="1" i="1" dirty="0" smtClean="0">
                <a:solidFill>
                  <a:srgbClr val="FFFF00"/>
                </a:solidFill>
                <a:effectLst>
                  <a:outerShdw blurRad="38100" dist="38100" dir="2700000" algn="tl">
                    <a:srgbClr val="000000">
                      <a:alpha val="43137"/>
                    </a:srgbClr>
                  </a:outerShdw>
                </a:effectLst>
                <a:latin typeface="Cambria" pitchFamily="18" charset="0"/>
              </a:rPr>
              <a:t> than one who takes a city. </a:t>
            </a:r>
            <a:r>
              <a:rPr lang="en-US" b="1" i="1" dirty="0" smtClean="0">
                <a:effectLst>
                  <a:outerShdw blurRad="38100" dist="38100" dir="2700000" algn="tl">
                    <a:srgbClr val="000000">
                      <a:alpha val="43137"/>
                    </a:srgbClr>
                  </a:outerShdw>
                </a:effectLst>
                <a:latin typeface="Cambria" pitchFamily="18" charset="0"/>
              </a:rPr>
              <a:t>(16:32)</a:t>
            </a:r>
          </a:p>
          <a:p>
            <a:pPr marL="0" indent="0">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A man's wisdom gives him patience; it is to his glory to overlook an offense.</a:t>
            </a: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A king's </a:t>
            </a:r>
            <a:r>
              <a:rPr lang="en-US" b="1" i="1" u="sng" dirty="0" smtClean="0">
                <a:solidFill>
                  <a:srgbClr val="FFFF00"/>
                </a:solidFill>
                <a:effectLst>
                  <a:outerShdw blurRad="38100" dist="38100" dir="2700000" algn="tl">
                    <a:srgbClr val="000000">
                      <a:alpha val="43137"/>
                    </a:srgbClr>
                  </a:outerShdw>
                </a:effectLst>
                <a:latin typeface="Cambria" pitchFamily="18" charset="0"/>
              </a:rPr>
              <a:t>rage</a:t>
            </a:r>
            <a:r>
              <a:rPr lang="en-US" b="1" i="1" dirty="0" smtClean="0">
                <a:solidFill>
                  <a:srgbClr val="FFFF00"/>
                </a:solidFill>
                <a:effectLst>
                  <a:outerShdw blurRad="38100" dist="38100" dir="2700000" algn="tl">
                    <a:srgbClr val="000000">
                      <a:alpha val="43137"/>
                    </a:srgbClr>
                  </a:outerShdw>
                </a:effectLst>
                <a:latin typeface="Cambria" pitchFamily="18" charset="0"/>
              </a:rPr>
              <a:t> is like the roar of a lion, but his favor is like dew on the grass. </a:t>
            </a:r>
            <a:r>
              <a:rPr lang="en-US" b="1" i="1" dirty="0" smtClean="0">
                <a:effectLst>
                  <a:outerShdw blurRad="38100" dist="38100" dir="2700000" algn="tl">
                    <a:srgbClr val="000000">
                      <a:alpha val="43137"/>
                    </a:srgbClr>
                  </a:outerShdw>
                </a:effectLst>
                <a:latin typeface="Cambria" pitchFamily="18" charset="0"/>
              </a:rPr>
              <a:t>(19:11-12)</a:t>
            </a: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lnSpcReduction="10000"/>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must pay the penalty; if you rescue him, you will have to do it again. </a:t>
            </a:r>
            <a:r>
              <a:rPr lang="en-US" b="1" i="1" dirty="0" smtClean="0">
                <a:effectLst>
                  <a:outerShdw blurRad="38100" dist="38100" dir="2700000" algn="tl">
                    <a:srgbClr val="000000">
                      <a:alpha val="43137"/>
                    </a:srgbClr>
                  </a:outerShdw>
                </a:effectLst>
                <a:latin typeface="Cambria" pitchFamily="18" charset="0"/>
              </a:rPr>
              <a:t>(19:19)</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 king's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is like the roar of a lion; he who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angers</a:t>
            </a:r>
            <a:r>
              <a:rPr lang="en-US" b="1" i="1" dirty="0" smtClean="0">
                <a:solidFill>
                  <a:srgbClr val="FFFF00"/>
                </a:solidFill>
                <a:effectLst>
                  <a:outerShdw blurRad="38100" dist="38100" dir="2700000" algn="tl">
                    <a:srgbClr val="000000">
                      <a:alpha val="43137"/>
                    </a:srgbClr>
                  </a:outerShdw>
                </a:effectLst>
                <a:latin typeface="Cambria" pitchFamily="18" charset="0"/>
              </a:rPr>
              <a:t> him forfeits his life. </a:t>
            </a:r>
            <a:r>
              <a:rPr lang="en-US" b="1" i="1" dirty="0" smtClean="0">
                <a:effectLst>
                  <a:outerShdw blurRad="38100" dist="38100" dir="2700000" algn="tl">
                    <a:srgbClr val="000000">
                      <a:alpha val="43137"/>
                    </a:srgbClr>
                  </a:outerShdw>
                </a:effectLst>
                <a:latin typeface="Cambria" pitchFamily="18" charset="0"/>
              </a:rPr>
              <a:t>(20:2</a:t>
            </a:r>
            <a:r>
              <a:rPr lang="en-US" b="1" i="1" dirty="0" smtClean="0">
                <a:effectLst>
                  <a:outerShdw blurRad="38100" dist="38100" dir="2700000" algn="tl">
                    <a:srgbClr val="000000">
                      <a:alpha val="43137"/>
                    </a:srgbClr>
                  </a:outerShdw>
                </a:effectLst>
                <a:latin typeface="Cambria" pitchFamily="18" charset="0"/>
              </a:rPr>
              <a:t>)</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Do not make friends with 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man, do not associate with one </a:t>
            </a:r>
            <a:r>
              <a:rPr lang="en-US" b="1" i="1" u="sng" dirty="0" smtClean="0">
                <a:solidFill>
                  <a:srgbClr val="FFFF00"/>
                </a:solidFill>
                <a:effectLst>
                  <a:outerShdw blurRad="38100" dist="38100" dir="2700000" algn="tl">
                    <a:srgbClr val="000000">
                      <a:alpha val="43137"/>
                    </a:srgbClr>
                  </a:outerShdw>
                </a:effectLst>
                <a:latin typeface="Cambria" pitchFamily="18" charset="0"/>
              </a:rPr>
              <a:t>easily angered</a:t>
            </a:r>
            <a:r>
              <a:rPr lang="en-US" b="1" i="1" dirty="0" smtClean="0">
                <a:solidFill>
                  <a:srgbClr val="FFFF00"/>
                </a:solidFill>
                <a:effectLst>
                  <a:outerShdw blurRad="38100" dist="38100" dir="2700000" algn="tl">
                    <a:srgbClr val="000000">
                      <a:alpha val="43137"/>
                    </a:srgbClr>
                  </a:outerShdw>
                </a:effectLst>
                <a:latin typeface="Cambria" pitchFamily="18" charset="0"/>
              </a:rPr>
              <a:t>,</a:t>
            </a: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or you may learn his ways and get yourself ensnared. </a:t>
            </a:r>
            <a:r>
              <a:rPr lang="en-US" b="1" i="1" dirty="0" smtClean="0">
                <a:effectLst>
                  <a:outerShdw blurRad="38100" dist="38100" dir="2700000" algn="tl">
                    <a:srgbClr val="000000">
                      <a:alpha val="43137"/>
                    </a:srgbClr>
                  </a:outerShdw>
                </a:effectLst>
                <a:latin typeface="Cambria" pitchFamily="18" charset="0"/>
              </a:rPr>
              <a:t>(22:24-25)</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endParaRPr lang="en-US" b="1" i="1" dirty="0" smtClean="0">
              <a:effectLst>
                <a:outerShdw blurRad="38100" dist="38100" dir="2700000" algn="tl">
                  <a:srgbClr val="000000">
                    <a:alpha val="43137"/>
                  </a:srgbClr>
                </a:outerShdw>
              </a:effectLst>
              <a:latin typeface="Cambria" pitchFamily="18" charset="0"/>
            </a:endParaRPr>
          </a:p>
          <a:p>
            <a:pPr marL="169863" indent="0">
              <a:buNone/>
            </a:pPr>
            <a:endParaRPr lang="en-US"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a:bodyPr>
          <a:lstStyle/>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gloat when your enemy falls; when he stumbles, do not let your heart rejoice,</a:t>
            </a: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or the LORD will see and disapprove and turn his </a:t>
            </a:r>
            <a:r>
              <a:rPr lang="en-US" b="1" i="1" u="sng" dirty="0" smtClean="0">
                <a:solidFill>
                  <a:srgbClr val="FFFF00"/>
                </a:solidFill>
                <a:effectLst>
                  <a:outerShdw blurRad="38100" dist="38100" dir="2700000" algn="tl">
                    <a:srgbClr val="000000">
                      <a:alpha val="43137"/>
                    </a:srgbClr>
                  </a:outerShdw>
                </a:effectLst>
                <a:latin typeface="Cambria" pitchFamily="18" charset="0"/>
              </a:rPr>
              <a:t>wrath</a:t>
            </a:r>
            <a:r>
              <a:rPr lang="en-US" b="1" i="1" dirty="0" smtClean="0">
                <a:solidFill>
                  <a:srgbClr val="FFFF00"/>
                </a:solidFill>
                <a:effectLst>
                  <a:outerShdw blurRad="38100" dist="38100" dir="2700000" algn="tl">
                    <a:srgbClr val="000000">
                      <a:alpha val="43137"/>
                    </a:srgbClr>
                  </a:outerShdw>
                </a:effectLst>
                <a:latin typeface="Cambria" pitchFamily="18" charset="0"/>
              </a:rPr>
              <a:t> away from him. </a:t>
            </a:r>
            <a:r>
              <a:rPr lang="en-US" b="1" i="1" dirty="0" smtClean="0">
                <a:effectLst>
                  <a:outerShdw blurRad="38100" dist="38100" dir="2700000" algn="tl">
                    <a:srgbClr val="000000">
                      <a:alpha val="43137"/>
                    </a:srgbClr>
                  </a:outerShdw>
                </a:effectLst>
                <a:latin typeface="Cambria" pitchFamily="18" charset="0"/>
              </a:rPr>
              <a:t>(24:17-18)</a:t>
            </a:r>
          </a:p>
          <a:p>
            <a:pPr marL="0" indent="0">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say, “I'll do to him as he has done to me; I'll pay that man back for what he did.”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24:29</a:t>
            </a:r>
            <a:r>
              <a:rPr lang="en-US" b="1" i="1" dirty="0" smtClean="0">
                <a:effectLst>
                  <a:outerShdw blurRad="38100" dist="38100" dir="2700000" algn="tl">
                    <a:srgbClr val="000000">
                      <a:alpha val="43137"/>
                    </a:srgbClr>
                  </a:outerShdw>
                </a:effectLst>
                <a:latin typeface="Cambria" pitchFamily="18" charset="0"/>
              </a:rPr>
              <a:t>)</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If your enemy is hungry, give him food to eat; if he is thirsty, give him water to drink.</a:t>
            </a: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In doing this, you will heap burning coals on his head, and the LORD will reward you. </a:t>
            </a:r>
            <a:r>
              <a:rPr lang="en-US" b="1" i="1" dirty="0" smtClean="0">
                <a:effectLst>
                  <a:outerShdw blurRad="38100" dist="38100" dir="2700000" algn="tl">
                    <a:srgbClr val="000000">
                      <a:alpha val="43137"/>
                    </a:srgbClr>
                  </a:outerShdw>
                </a:effectLst>
                <a:latin typeface="Cambria" pitchFamily="18" charset="0"/>
              </a:rPr>
              <a:t>(25:21-22)</a:t>
            </a:r>
          </a:p>
          <a:p>
            <a:pPr marL="0" indent="0">
              <a:buNone/>
            </a:pPr>
            <a:endParaRPr lang="en-US" b="1" i="1" dirty="0" smtClean="0">
              <a:effectLst>
                <a:outerShdw blurRad="38100" dist="38100" dir="2700000" algn="tl">
                  <a:srgbClr val="000000">
                    <a:alpha val="43137"/>
                  </a:srgbClr>
                </a:outerShdw>
              </a:effectLst>
              <a:latin typeface="Cambria" pitchFamily="18" charset="0"/>
            </a:endParaRPr>
          </a:p>
          <a:p>
            <a:pPr marL="0"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u="sng" dirty="0" smtClean="0">
                <a:solidFill>
                  <a:srgbClr val="FFFF00"/>
                </a:solidFill>
                <a:effectLst>
                  <a:outerShdw blurRad="38100" dist="38100" dir="2700000" algn="tl">
                    <a:srgbClr val="000000">
                      <a:alpha val="43137"/>
                    </a:srgbClr>
                  </a:outerShdw>
                </a:effectLst>
                <a:latin typeface="Cambria" pitchFamily="18" charset="0"/>
              </a:rPr>
              <a:t>malicious</a:t>
            </a:r>
            <a:r>
              <a:rPr lang="en-US" b="1" i="1" dirty="0" smtClean="0">
                <a:solidFill>
                  <a:srgbClr val="FFFF00"/>
                </a:solidFill>
                <a:effectLst>
                  <a:outerShdw blurRad="38100" dist="38100" dir="2700000" algn="tl">
                    <a:srgbClr val="000000">
                      <a:alpha val="43137"/>
                    </a:srgbClr>
                  </a:outerShdw>
                </a:effectLst>
                <a:latin typeface="Cambria" pitchFamily="18" charset="0"/>
              </a:rPr>
              <a:t> man disguises himself with his lips, but in his heart he harbors deceit. Though his speech is charming, do not believe him, for seven abominations fill his heart. His malice may be concealed by deception, but his wickedness will be exposed in the assembly. </a:t>
            </a:r>
            <a:r>
              <a:rPr lang="en-US" b="1" i="1" dirty="0" smtClean="0">
                <a:effectLst>
                  <a:outerShdw blurRad="38100" dist="38100" dir="2700000" algn="tl">
                    <a:srgbClr val="000000">
                      <a:alpha val="43137"/>
                    </a:srgbClr>
                  </a:outerShdw>
                </a:effectLst>
                <a:latin typeface="Cambria" pitchFamily="18" charset="0"/>
              </a:rPr>
              <a:t>(26:24-26)</a:t>
            </a: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791200"/>
          </a:xfrm>
        </p:spPr>
        <p:txBody>
          <a:bodyPr>
            <a:normAutofit fontScale="92500"/>
          </a:bodyPr>
          <a:lstStyle/>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Mockers stir up a city, but wise men turn away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(29:8)</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 fool gives full vent to his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but a wise man keeps himself under control. </a:t>
            </a:r>
            <a:r>
              <a:rPr lang="en-US" b="1" i="1" dirty="0" smtClean="0">
                <a:effectLst>
                  <a:outerShdw blurRad="38100" dist="38100" dir="2700000" algn="tl">
                    <a:srgbClr val="000000">
                      <a:alpha val="43137"/>
                    </a:srgbClr>
                  </a:outerShdw>
                </a:effectLst>
                <a:latin typeface="Cambria" pitchFamily="18" charset="0"/>
              </a:rPr>
              <a:t>(29:11)</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An </a:t>
            </a:r>
            <a:r>
              <a:rPr lang="en-US" b="1" i="1" u="sng" dirty="0" smtClean="0">
                <a:solidFill>
                  <a:srgbClr val="FFFF00"/>
                </a:solidFill>
                <a:effectLst>
                  <a:outerShdw blurRad="38100" dist="38100" dir="2700000" algn="tl">
                    <a:srgbClr val="000000">
                      <a:alpha val="43137"/>
                    </a:srgbClr>
                  </a:outerShdw>
                </a:effectLst>
                <a:latin typeface="Cambria" pitchFamily="18" charset="0"/>
              </a:rPr>
              <a:t>angry</a:t>
            </a:r>
            <a:r>
              <a:rPr lang="en-US" b="1" i="1" dirty="0" smtClean="0">
                <a:solidFill>
                  <a:srgbClr val="FFFF00"/>
                </a:solidFill>
                <a:effectLst>
                  <a:outerShdw blurRad="38100" dist="38100" dir="2700000" algn="tl">
                    <a:srgbClr val="000000">
                      <a:alpha val="43137"/>
                    </a:srgbClr>
                  </a:outerShdw>
                </a:effectLst>
                <a:latin typeface="Cambria" pitchFamily="18" charset="0"/>
              </a:rPr>
              <a:t> man stirs up dissension, and a </a:t>
            </a:r>
            <a:r>
              <a:rPr lang="en-US" b="1" i="1" u="sng" dirty="0" smtClean="0">
                <a:solidFill>
                  <a:srgbClr val="FFFF00"/>
                </a:solidFill>
                <a:effectLst>
                  <a:outerShdw blurRad="38100" dist="38100" dir="2700000" algn="tl">
                    <a:srgbClr val="000000">
                      <a:alpha val="43137"/>
                    </a:srgbClr>
                  </a:outerShdw>
                </a:effectLst>
                <a:latin typeface="Cambria" pitchFamily="18" charset="0"/>
              </a:rPr>
              <a:t>hot-tempered</a:t>
            </a:r>
            <a:r>
              <a:rPr lang="en-US" b="1" i="1" dirty="0" smtClean="0">
                <a:solidFill>
                  <a:srgbClr val="FFFF00"/>
                </a:solidFill>
                <a:effectLst>
                  <a:outerShdw blurRad="38100" dist="38100" dir="2700000" algn="tl">
                    <a:srgbClr val="000000">
                      <a:alpha val="43137"/>
                    </a:srgbClr>
                  </a:outerShdw>
                </a:effectLst>
                <a:latin typeface="Cambria" pitchFamily="18" charset="0"/>
              </a:rPr>
              <a:t> one commits many sins. </a:t>
            </a:r>
            <a:r>
              <a:rPr lang="en-US" b="1" i="1" dirty="0" smtClean="0">
                <a:effectLst>
                  <a:outerShdw blurRad="38100" dist="38100" dir="2700000" algn="tl">
                    <a:srgbClr val="000000">
                      <a:alpha val="43137"/>
                    </a:srgbClr>
                  </a:outerShdw>
                </a:effectLst>
                <a:latin typeface="Cambria" pitchFamily="18" charset="0"/>
              </a:rPr>
              <a:t>(29:22)</a:t>
            </a:r>
          </a:p>
          <a:p>
            <a:pPr marL="0" indent="0">
              <a:spcBef>
                <a:spcPts val="0"/>
              </a:spcBef>
              <a:buNone/>
            </a:pPr>
            <a:endParaRPr lang="en-US" b="1" i="1" dirty="0" smtClean="0">
              <a:effectLst>
                <a:outerShdw blurRad="38100" dist="38100" dir="2700000" algn="tl">
                  <a:srgbClr val="000000">
                    <a:alpha val="43137"/>
                  </a:srgbClr>
                </a:outerShdw>
              </a:effectLst>
              <a:latin typeface="Cambria" pitchFamily="18" charset="0"/>
            </a:endParaRPr>
          </a:p>
          <a:p>
            <a:pPr marL="0" indent="0">
              <a:spcBef>
                <a:spcPts val="0"/>
              </a:spcBef>
              <a:buNone/>
            </a:pPr>
            <a:r>
              <a:rPr lang="en-US" b="1" i="1" dirty="0" smtClean="0">
                <a:solidFill>
                  <a:srgbClr val="FFFF00"/>
                </a:solidFill>
                <a:effectLst>
                  <a:outerShdw blurRad="38100" dist="38100" dir="2700000" algn="tl">
                    <a:srgbClr val="000000">
                      <a:alpha val="43137"/>
                    </a:srgbClr>
                  </a:outerShdw>
                </a:effectLst>
                <a:latin typeface="Cambria" pitchFamily="18" charset="0"/>
              </a:rPr>
              <a:t>…as </a:t>
            </a:r>
            <a:r>
              <a:rPr lang="en-US" b="1" i="1" dirty="0" smtClean="0">
                <a:solidFill>
                  <a:srgbClr val="FFFF00"/>
                </a:solidFill>
                <a:effectLst>
                  <a:outerShdw blurRad="38100" dist="38100" dir="2700000" algn="tl">
                    <a:srgbClr val="000000">
                      <a:alpha val="43137"/>
                    </a:srgbClr>
                  </a:outerShdw>
                </a:effectLst>
                <a:latin typeface="Cambria" pitchFamily="18" charset="0"/>
              </a:rPr>
              <a:t>churning the milk produces butter, and as twisting the nose produces blood, so stirring up </a:t>
            </a:r>
            <a:r>
              <a:rPr lang="en-US" b="1" i="1" u="sng" dirty="0" smtClean="0">
                <a:solidFill>
                  <a:srgbClr val="FFFF00"/>
                </a:solidFill>
                <a:effectLst>
                  <a:outerShdw blurRad="38100" dist="38100" dir="2700000" algn="tl">
                    <a:srgbClr val="000000">
                      <a:alpha val="43137"/>
                    </a:srgbClr>
                  </a:outerShdw>
                </a:effectLst>
                <a:latin typeface="Cambria" pitchFamily="18" charset="0"/>
              </a:rPr>
              <a:t>anger</a:t>
            </a:r>
            <a:r>
              <a:rPr lang="en-US" b="1" i="1" dirty="0" smtClean="0">
                <a:solidFill>
                  <a:srgbClr val="FFFF00"/>
                </a:solidFill>
                <a:effectLst>
                  <a:outerShdw blurRad="38100" dist="38100" dir="2700000" algn="tl">
                    <a:srgbClr val="000000">
                      <a:alpha val="43137"/>
                    </a:srgbClr>
                  </a:outerShdw>
                </a:effectLst>
                <a:latin typeface="Cambria" pitchFamily="18" charset="0"/>
              </a:rPr>
              <a:t> produces strife. </a:t>
            </a:r>
            <a:r>
              <a:rPr lang="en-US" b="1"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30:33</a:t>
            </a:r>
            <a:r>
              <a:rPr lang="en-US" b="1" i="1" dirty="0" smtClean="0">
                <a:effectLst>
                  <a:outerShdw blurRad="38100" dist="38100" dir="2700000" algn="tl">
                    <a:srgbClr val="000000">
                      <a:alpha val="43137"/>
                    </a:srgbClr>
                  </a:outerShdw>
                </a:effectLst>
                <a:latin typeface="Cambria" pitchFamily="18" charset="0"/>
              </a:rPr>
              <a:t>)</a:t>
            </a: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Heart of Anger</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We have seen that the book of Proverbs was written to give us </a:t>
            </a:r>
            <a:r>
              <a:rPr lang="en-US" u="sng" dirty="0" smtClean="0">
                <a:effectLst>
                  <a:outerShdw blurRad="38100" dist="38100" dir="2700000" algn="tl">
                    <a:srgbClr val="000000">
                      <a:alpha val="43137"/>
                    </a:srgbClr>
                  </a:outerShdw>
                </a:effectLst>
              </a:rPr>
              <a:t>wisdom</a:t>
            </a:r>
            <a:r>
              <a:rPr lang="en-US" dirty="0" smtClean="0">
                <a:effectLst>
                  <a:outerShdw blurRad="38100" dist="38100" dir="2700000" algn="tl">
                    <a:srgbClr val="000000">
                      <a:alpha val="43137"/>
                    </a:srgbClr>
                  </a:outerShdw>
                </a:effectLst>
              </a:rPr>
              <a:t> and that wisdom is what gives us the skill and knowledge that we need to deal with the complexities of life – even in areas outside of what is moral or immoral.</a:t>
            </a:r>
          </a:p>
          <a:p>
            <a:r>
              <a:rPr lang="en-US" dirty="0" smtClean="0">
                <a:effectLst>
                  <a:outerShdw blurRad="38100" dist="38100" dir="2700000" algn="tl">
                    <a:srgbClr val="000000">
                      <a:alpha val="43137"/>
                    </a:srgbClr>
                  </a:outerShdw>
                </a:effectLst>
              </a:rPr>
              <a:t>Today we will </a:t>
            </a:r>
            <a:r>
              <a:rPr lang="en-US" dirty="0" smtClean="0">
                <a:effectLst>
                  <a:outerShdw blurRad="38100" dist="38100" dir="2700000" algn="tl">
                    <a:srgbClr val="000000">
                      <a:alpha val="43137"/>
                    </a:srgbClr>
                  </a:outerShdw>
                </a:effectLst>
              </a:rPr>
              <a:t>look at what Proverbs has to say about the subject of anger.</a:t>
            </a:r>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12234</TotalTime>
  <Words>2679</Words>
  <Application>Microsoft Office PowerPoint</Application>
  <PresentationFormat>On-screen Show (4:3)</PresentationFormat>
  <Paragraphs>192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The Book of Proverbs</vt:lpstr>
      <vt:lpstr>The Heart of Anger</vt:lpstr>
      <vt:lpstr>The Heart of Anger</vt:lpstr>
      <vt:lpstr>The Heart of Anger</vt:lpstr>
      <vt:lpstr>The Heart of Anger</vt:lpstr>
      <vt:lpstr>The Heart of Anger</vt:lpstr>
      <vt:lpstr>The Heart of Anger</vt:lpstr>
      <vt:lpstr>The Heart of Anger</vt:lpstr>
      <vt:lpstr>The Heart of Anger</vt:lpstr>
      <vt:lpstr>The Heart of Anger</vt:lpstr>
      <vt:lpstr>The Power and Purpose of Anger</vt:lpstr>
      <vt:lpstr>The Power and Purpose of Anger</vt:lpstr>
      <vt:lpstr>The Power and Purpose of Anger</vt:lpstr>
      <vt:lpstr>The Power and Purpose of Anger</vt:lpstr>
      <vt:lpstr>The Power and Purpose of Anger</vt:lpstr>
      <vt:lpstr>When Anger is Good</vt:lpstr>
      <vt:lpstr>When Anger is Good</vt:lpstr>
      <vt:lpstr>How Anger Goes Wrong</vt:lpstr>
      <vt:lpstr>How Anger Goes Wrong</vt:lpstr>
      <vt:lpstr>How Anger Goes Wrong</vt:lpstr>
      <vt:lpstr>How Anger Goes Wrong</vt:lpstr>
      <vt:lpstr>How Anger Goes Wrong</vt:lpstr>
      <vt:lpstr>How to Heal Your Anger</vt:lpstr>
      <vt:lpstr>Admit Your Anger</vt:lpstr>
      <vt:lpstr>Analyze Your Anger</vt:lpstr>
      <vt:lpstr>Analyze Your Anger</vt:lpstr>
      <vt:lpstr>Analyze Your Anger</vt:lpstr>
      <vt:lpstr>Transform Your Anger</vt:lpstr>
      <vt:lpstr>Transform Your Anger</vt:lpstr>
      <vt:lpstr>The Ultimate Anger</vt:lpstr>
      <vt:lpstr>The Ultimate Anger</vt:lpstr>
      <vt:lpstr>The Ultimate Anger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713</cp:revision>
  <dcterms:created xsi:type="dcterms:W3CDTF">2011-01-13T01:13:42Z</dcterms:created>
  <dcterms:modified xsi:type="dcterms:W3CDTF">2011-03-27T13:17:02Z</dcterms:modified>
</cp:coreProperties>
</file>