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heme/themeOverride39.xml" ContentType="application/vnd.openxmlformats-officedocument.themeOverr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heme/themeOverride17.xml" ContentType="application/vnd.openxmlformats-officedocument.themeOverride+xml"/>
  <Override PartName="/ppt/theme/themeOverride28.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theme/themeOverride35.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theme/themeOverride29.xml" ContentType="application/vnd.openxmlformats-officedocument.themeOverr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theme/themeOverride36.xml" ContentType="application/vnd.openxmlformats-officedocument.themeOverride+xml"/>
  <Override PartName="/ppt/theme/themeOverride25.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theme/themeOverride10.xml" ContentType="application/vnd.openxmlformats-officedocument.themeOverr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heme/themeOverride19.xml" ContentType="application/vnd.openxmlformats-officedocument.themeOverr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theme/themeOverride37.xml" ContentType="application/vnd.openxmlformats-officedocument.themeOverride+xml"/>
  <Override PartName="/ppt/slides/slide79.xml" ContentType="application/vnd.openxmlformats-officedocument.presentationml.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heme/themeOverride38.xml" ContentType="application/vnd.openxmlformats-officedocument.themeOverr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heme/themeOverride27.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76" r:id="rId2"/>
    <p:sldId id="277" r:id="rId3"/>
    <p:sldId id="278" r:id="rId4"/>
    <p:sldId id="280" r:id="rId5"/>
    <p:sldId id="281" r:id="rId6"/>
    <p:sldId id="282" r:id="rId7"/>
    <p:sldId id="283" r:id="rId8"/>
    <p:sldId id="284" r:id="rId9"/>
    <p:sldId id="296" r:id="rId10"/>
    <p:sldId id="285" r:id="rId11"/>
    <p:sldId id="297" r:id="rId12"/>
    <p:sldId id="286" r:id="rId13"/>
    <p:sldId id="298" r:id="rId14"/>
    <p:sldId id="287" r:id="rId15"/>
    <p:sldId id="299" r:id="rId16"/>
    <p:sldId id="300" r:id="rId17"/>
    <p:sldId id="301" r:id="rId18"/>
    <p:sldId id="260" r:id="rId19"/>
    <p:sldId id="289" r:id="rId20"/>
    <p:sldId id="259" r:id="rId21"/>
    <p:sldId id="343" r:id="rId22"/>
    <p:sldId id="315" r:id="rId23"/>
    <p:sldId id="344" r:id="rId24"/>
    <p:sldId id="290" r:id="rId25"/>
    <p:sldId id="294" r:id="rId26"/>
    <p:sldId id="295" r:id="rId27"/>
    <p:sldId id="258" r:id="rId28"/>
    <p:sldId id="261" r:id="rId29"/>
    <p:sldId id="288" r:id="rId30"/>
    <p:sldId id="302" r:id="rId31"/>
    <p:sldId id="262" r:id="rId32"/>
    <p:sldId id="263" r:id="rId33"/>
    <p:sldId id="264" r:id="rId34"/>
    <p:sldId id="265" r:id="rId35"/>
    <p:sldId id="304" r:id="rId36"/>
    <p:sldId id="333" r:id="rId37"/>
    <p:sldId id="266" r:id="rId38"/>
    <p:sldId id="339" r:id="rId39"/>
    <p:sldId id="291" r:id="rId40"/>
    <p:sldId id="267" r:id="rId41"/>
    <p:sldId id="334" r:id="rId42"/>
    <p:sldId id="268" r:id="rId43"/>
    <p:sldId id="341" r:id="rId44"/>
    <p:sldId id="342" r:id="rId45"/>
    <p:sldId id="292" r:id="rId46"/>
    <p:sldId id="335" r:id="rId47"/>
    <p:sldId id="269" r:id="rId48"/>
    <p:sldId id="336" r:id="rId49"/>
    <p:sldId id="337" r:id="rId50"/>
    <p:sldId id="338" r:id="rId51"/>
    <p:sldId id="270" r:id="rId52"/>
    <p:sldId id="345" r:id="rId53"/>
    <p:sldId id="346" r:id="rId54"/>
    <p:sldId id="347" r:id="rId55"/>
    <p:sldId id="293" r:id="rId56"/>
    <p:sldId id="303" r:id="rId57"/>
    <p:sldId id="271" r:id="rId58"/>
    <p:sldId id="348" r:id="rId59"/>
    <p:sldId id="349" r:id="rId60"/>
    <p:sldId id="272" r:id="rId61"/>
    <p:sldId id="273" r:id="rId62"/>
    <p:sldId id="274" r:id="rId63"/>
    <p:sldId id="351" r:id="rId64"/>
    <p:sldId id="352" r:id="rId65"/>
    <p:sldId id="331" r:id="rId66"/>
    <p:sldId id="317" r:id="rId67"/>
    <p:sldId id="318" r:id="rId68"/>
    <p:sldId id="319" r:id="rId69"/>
    <p:sldId id="353" r:id="rId70"/>
    <p:sldId id="332" r:id="rId71"/>
    <p:sldId id="320" r:id="rId72"/>
    <p:sldId id="321" r:id="rId73"/>
    <p:sldId id="322" r:id="rId74"/>
    <p:sldId id="323" r:id="rId75"/>
    <p:sldId id="324" r:id="rId76"/>
    <p:sldId id="325" r:id="rId77"/>
    <p:sldId id="326" r:id="rId78"/>
    <p:sldId id="327" r:id="rId79"/>
    <p:sldId id="350" r:id="rId80"/>
    <p:sldId id="328" r:id="rId81"/>
    <p:sldId id="330" r:id="rId82"/>
  </p:sldIdLst>
  <p:sldSz cx="9144000" cy="6858000" type="screen4x3"/>
  <p:notesSz cx="6858000" cy="91170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FF"/>
    <a:srgbClr val="663300"/>
    <a:srgbClr val="E4C182"/>
    <a:srgbClr val="FF6F2F"/>
    <a:srgbClr val="FFCC99"/>
    <a:srgbClr val="000099"/>
    <a:srgbClr val="00FFFF"/>
    <a:srgbClr val="FF66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707"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48" y="17088"/>
    </p:cViewPr>
  </p:outlineViewPr>
  <p:notesTextViewPr>
    <p:cViewPr>
      <p:scale>
        <a:sx n="100" d="100"/>
        <a:sy n="100" d="100"/>
      </p:scale>
      <p:origin x="0" y="0"/>
    </p:cViewPr>
  </p:notesTextViewPr>
  <p:notesViewPr>
    <p:cSldViewPr>
      <p:cViewPr varScale="1">
        <p:scale>
          <a:sx n="85" d="100"/>
          <a:sy n="85" d="100"/>
        </p:scale>
        <p:origin x="-3774" y="-90"/>
      </p:cViewPr>
      <p:guideLst>
        <p:guide orient="horz" pos="2871"/>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048B0E-54C8-4124-88AF-28E472BED9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10CF1C3-BC60-40ED-B7A8-D8BA9E80948C}" type="slidenum">
              <a:rPr lang="en-US" smtClean="0"/>
              <a:pPr/>
              <a:t>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70D92E4-010B-43C6-85F5-C222F330B63E}" type="slidenum">
              <a:rPr lang="en-US" smtClean="0"/>
              <a:pPr/>
              <a:t>10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BD08180-B228-404A-847E-A9FAC55A2522}" type="slidenum">
              <a:rPr lang="en-US" smtClean="0"/>
              <a:pPr/>
              <a:t>11</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1FEAA73-439E-4DA0-ACE0-398E3AFEF5B8}" type="slidenum">
              <a:rPr lang="en-US" smtClean="0"/>
              <a:pPr/>
              <a:t>12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C5A68D2-8533-470E-9789-FBF5AC4281F9}" type="slidenum">
              <a:rPr lang="en-US" smtClean="0"/>
              <a:pPr/>
              <a:t>13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640AFE1-DD76-4D8E-8FA4-B253745A8768}" type="slidenum">
              <a:rPr lang="en-US" smtClean="0"/>
              <a:pPr/>
              <a:t>14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9ADB3B8-F820-4B84-956A-814F7A92F387}" type="slidenum">
              <a:rPr lang="en-US" smtClean="0"/>
              <a:pPr/>
              <a:t>15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B5161AF-30F2-410F-B864-80CAAF658CE7}" type="slidenum">
              <a:rPr lang="en-US" smtClean="0"/>
              <a:pPr/>
              <a:t>16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4313A62-877C-479C-AA73-F5755336473B}" type="slidenum">
              <a:rPr lang="en-US" smtClean="0"/>
              <a:pPr/>
              <a:t>17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B36BACE-E2D8-456F-B778-18975ED87E57}" type="slidenum">
              <a:rPr lang="en-US" smtClean="0"/>
              <a:pPr/>
              <a:t>18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021A3D7-2BE8-43E4-B50D-1C4EF42F544B}" type="slidenum">
              <a:rPr lang="en-US" smtClean="0"/>
              <a:pPr/>
              <a:t>19</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2FA000D-8E99-4F48-9D54-989F077070F2}" type="slidenum">
              <a:rPr lang="en-US" smtClean="0"/>
              <a:pPr/>
              <a:t>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93F8DED-DC57-4E4B-B779-950AB94E81AC}" type="slidenum">
              <a:rPr lang="en-US" smtClean="0"/>
              <a:pPr/>
              <a:t>20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93F8DED-DC57-4E4B-B779-950AB94E81AC}" type="slidenum">
              <a:rPr lang="en-US" smtClean="0"/>
              <a:pPr/>
              <a:t>21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B8F284D-E72F-44D3-B28A-DCB5CC2E1DDE}" type="slidenum">
              <a:rPr lang="en-US" smtClean="0"/>
              <a:pPr/>
              <a:t>22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021A3D7-2BE8-43E4-B50D-1C4EF42F544B}" type="slidenum">
              <a:rPr lang="en-US" smtClean="0"/>
              <a:pPr/>
              <a:t>23</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8D31385-E90F-4F4B-BE73-852D71DEE444}" type="slidenum">
              <a:rPr lang="en-US" smtClean="0"/>
              <a:pPr/>
              <a:t>24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8954259-DCE7-4B2C-BF39-8D1258A2AEA8}" type="slidenum">
              <a:rPr lang="en-US" smtClean="0"/>
              <a:pPr/>
              <a:t>25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D273C60-466C-4C67-B654-C18B8776AB35}" type="slidenum">
              <a:rPr lang="en-US" smtClean="0"/>
              <a:pPr/>
              <a:t>26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0709AD5-8A38-4FB0-8CB7-1A40BB38BCE0}" type="slidenum">
              <a:rPr lang="en-US" smtClean="0"/>
              <a:pPr/>
              <a:t>27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F85656F-E452-4631-824A-1B2575F69167}" type="slidenum">
              <a:rPr lang="en-US" smtClean="0"/>
              <a:pPr/>
              <a:t>28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A4E8314-4875-4987-A517-62A6E54FEEFC}" type="slidenum">
              <a:rPr lang="en-US" smtClean="0"/>
              <a:pPr/>
              <a:t>29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FDA41AD-C5EA-41DA-81FC-E6BC31356DD5}" type="slidenum">
              <a:rPr lang="en-US" smtClean="0"/>
              <a:pPr/>
              <a:t>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17202B9-B0F0-401E-84FC-0109EA3C1938}" type="slidenum">
              <a:rPr lang="en-US" smtClean="0"/>
              <a:pPr/>
              <a:t>30</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74B24A2-58BD-427B-BA0E-2AD5917CAC42}" type="slidenum">
              <a:rPr lang="en-US" smtClean="0"/>
              <a:pPr/>
              <a:t>31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4C2AB30-1643-46EC-96E3-C750083144C7}" type="slidenum">
              <a:rPr lang="en-US" smtClean="0"/>
              <a:pPr/>
              <a:t>32</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FB4C5A7-E78C-4D15-828C-D56C8DDAE586}" type="slidenum">
              <a:rPr lang="en-US" smtClean="0"/>
              <a:pPr/>
              <a:t>33</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DF05983-B0A2-4793-AA5E-B4C639A8D9BD}" type="slidenum">
              <a:rPr lang="en-US" smtClean="0"/>
              <a:pPr/>
              <a:t>34</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B679CBB-10CD-48D2-851D-E35DE11C652C}" type="slidenum">
              <a:rPr lang="en-US" smtClean="0"/>
              <a:pPr/>
              <a:t>35</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2663648-4B91-438B-B4A4-830C75DC8ABB}" type="slidenum">
              <a:rPr lang="en-US" smtClean="0"/>
              <a:pPr/>
              <a:t>37</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053E802-9CBA-4CE9-BC92-884819C2D56A}" type="slidenum">
              <a:rPr lang="en-US" smtClean="0"/>
              <a:pPr/>
              <a:t>38</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EA5ADED-392F-4708-8A64-CBA28186DEEE}" type="slidenum">
              <a:rPr lang="en-US" smtClean="0"/>
              <a:pPr/>
              <a:t>39</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B528A30-B7E3-4911-9EA8-C466F2B12BEF}" type="slidenum">
              <a:rPr lang="en-US" smtClean="0"/>
              <a:pPr/>
              <a:t>40</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E84ACE0-43B4-4644-B5AF-783CE451F109}" type="slidenum">
              <a:rPr lang="en-US" smtClean="0"/>
              <a:pPr/>
              <a:t>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65CE488-605B-4E47-81C7-B75ECC5FE881}" type="slidenum">
              <a:rPr lang="en-US" smtClean="0"/>
              <a:pPr/>
              <a:t>42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65CE488-605B-4E47-81C7-B75ECC5FE881}" type="slidenum">
              <a:rPr lang="en-US" smtClean="0"/>
              <a:pPr/>
              <a:t>43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65CE488-605B-4E47-81C7-B75ECC5FE881}" type="slidenum">
              <a:rPr lang="en-US" smtClean="0"/>
              <a:pPr/>
              <a:t>44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C1BAD9B-0131-4820-A07E-8EBEF08C3627}" type="slidenum">
              <a:rPr lang="en-US" smtClean="0"/>
              <a:pPr/>
              <a:t>45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D5BE5EC-B929-471C-AE26-A357D5F0FB16}" type="slidenum">
              <a:rPr lang="en-US" smtClean="0"/>
              <a:pPr/>
              <a:t>47</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BF374C1-A3D0-49DF-86F0-7B931D75FA1D}" type="slidenum">
              <a:rPr lang="en-US" smtClean="0"/>
              <a:pPr/>
              <a:t>51</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BF374C1-A3D0-49DF-86F0-7B931D75FA1D}" type="slidenum">
              <a:rPr lang="en-US" smtClean="0"/>
              <a:pPr/>
              <a:t>52</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BF374C1-A3D0-49DF-86F0-7B931D75FA1D}" type="slidenum">
              <a:rPr lang="en-US" smtClean="0"/>
              <a:pPr/>
              <a:t>53</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053E802-9CBA-4CE9-BC92-884819C2D56A}" type="slidenum">
              <a:rPr lang="en-US" smtClean="0"/>
              <a:pPr/>
              <a:t>54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0E1D7EE-7DDF-4062-A1D0-98F7548B3B81}" type="slidenum">
              <a:rPr lang="en-US" smtClean="0"/>
              <a:pPr/>
              <a:t>55</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921A5D0-4A7B-4017-BE5C-A97AD8FFD93A}" type="slidenum">
              <a:rPr lang="en-US" smtClean="0"/>
              <a:pPr/>
              <a:t>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CB24FC3-C60E-4774-AB90-7918A271F15B}" type="slidenum">
              <a:rPr lang="en-US" smtClean="0"/>
              <a:pPr/>
              <a:t>56</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71B06B3-D94A-4D55-8C6E-9E4AD62DA366}" type="slidenum">
              <a:rPr lang="en-US" smtClean="0"/>
              <a:pPr/>
              <a:t>57</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71B06B3-D94A-4D55-8C6E-9E4AD62DA366}" type="slidenum">
              <a:rPr lang="en-US" smtClean="0"/>
              <a:pPr/>
              <a:t>58</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71B06B3-D94A-4D55-8C6E-9E4AD62DA366}" type="slidenum">
              <a:rPr lang="en-US" smtClean="0"/>
              <a:pPr/>
              <a:t>59</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D98ECD5-424B-44C8-819F-6B2ACB7D73C2}" type="slidenum">
              <a:rPr lang="en-US" smtClean="0"/>
              <a:pPr/>
              <a:t>60</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DBC9C37-CB17-4785-BF07-B8891DF78E7D}" type="slidenum">
              <a:rPr lang="en-US" smtClean="0"/>
              <a:pPr/>
              <a:t>61</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A25881B-0C49-4C41-8AEF-FD638348FBCF}" type="slidenum">
              <a:rPr lang="en-US" smtClean="0"/>
              <a:pPr/>
              <a:t>62</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053E802-9CBA-4CE9-BC92-884819C2D56A}" type="slidenum">
              <a:rPr lang="en-US" smtClean="0"/>
              <a:pPr/>
              <a:t>63</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0E1D7EE-7DDF-4062-A1D0-98F7548B3B81}" type="slidenum">
              <a:rPr lang="en-US" smtClean="0"/>
              <a:pPr/>
              <a:t>64</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18E6702-A453-4882-A822-5C5AB97FB821}" type="slidenum">
              <a:rPr lang="en-US" smtClean="0"/>
              <a:pPr/>
              <a:t>68</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Gnosticism was not an organized religion. It pre-dated Christianity and was part of the polluted religious field in which the Gospel was sown. Some of the early Christians either did not completely leave behind their previous thinking, or they began to assimilate Gnostic notions into their new faith. Out of this came a full blown heretical movement by the middle of the second century.  Gnostics began to produce their own literature to promote their alternative “gospel”.  Several gospels were produced over the next two centuries along with other literature from the Gnostic perspective. Because the field of Christian literature was now infected, new Christians needed guidance about which documents were apostolic in origin and were a part of the Scriptures. The tests were antiquity, harmony, and verity. The document in question had to have a credible claim to Apostolic origin. The chain of custody of where the document arose and from whom needed to be established reasonably well. Further, the document itself must be in harmony with other known Apostolic literature or Old Testament literature. If the theological or factual content of the document was contradictory to the teachings of other well established New Testament literature, it would be doubted. Lastly, the test of verity must be applied. If the document contained things which were absurd or otherwise out of character with the Truth, it would be rejected as part of the Canon of Scripture. It must have the ring of truth.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1768F3F-1113-454F-B885-0F257D5F34EE}" type="slidenum">
              <a:rPr lang="en-US" smtClean="0"/>
              <a:pPr/>
              <a:t>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18E6702-A453-4882-A822-5C5AB97FB821}" type="slidenum">
              <a:rPr lang="en-US" smtClean="0"/>
              <a:pPr/>
              <a:t>69</a:t>
            </a:fld>
            <a:endParaRPr lang="en-US" smtClean="0"/>
          </a:p>
        </p:txBody>
      </p:sp>
      <p:sp>
        <p:nvSpPr>
          <p:cNvPr id="12390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CB3FEE0-16DD-43D3-981B-B5F68A02CD74}" type="slidenum">
              <a:rPr lang="en-US" smtClean="0"/>
              <a:pPr/>
              <a:t>72</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894C7A7-C77F-45FA-A89B-72B2E55B0466}" type="slidenum">
              <a:rPr lang="en-US" smtClean="0"/>
              <a:pPr/>
              <a:t>73</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63A8548-DCEC-4FB0-A09A-5B6F97420DFD}" type="slidenum">
              <a:rPr lang="en-US" smtClean="0"/>
              <a:pPr/>
              <a:t>75</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C7C76FD-7AF7-4317-99E2-E1E86AAC64A3}" type="slidenum">
              <a:rPr lang="en-US" smtClean="0"/>
              <a:pPr/>
              <a:t>77</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232D406-0A75-40AA-AEAB-032DC3D72671}" type="slidenum">
              <a:rPr lang="en-US" smtClean="0"/>
              <a:pPr/>
              <a:t>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88D51D7-BA36-47C2-9FC1-D070612E4816}" type="slidenum">
              <a:rPr lang="en-US" smtClean="0"/>
              <a:pPr/>
              <a:t>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EB63BF1-AF04-49B0-99CE-644B198BC5C5}" type="slidenum">
              <a:rPr lang="en-US" smtClean="0"/>
              <a:pPr/>
              <a:t>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61C528-E9F9-44C3-B788-84F77061D7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D43A51-C5C0-4546-B572-B7F7028D4E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13D667-EB1E-438A-993C-B3BFBEF6632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7B0C3-8373-4BAD-AB9C-6F4E6177C8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BF63A-6294-482D-8441-411074931C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0C321F-5CFD-42E7-A727-CE1E3E10FF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C7307C-F0C8-4C55-9AF9-7F7C926F34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14317D-05F0-47A9-95A4-048CD037ED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00F4B6-D13D-4715-BAA4-BEA2DD1EB0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9E0233-7970-4D46-8376-EAC6AACD52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AB9785-436F-436F-83C9-AD3DA95CB6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6F4369-10D9-4329-9359-EF035B74FC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5274631-2287-47FA-9C46-B3D912F9B9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imgres?imgurl=http://www.wesley-memorial.co.uk/images/SY01261_.gif&amp;imgrefurl=http://www.wesley-memorial.co.uk/pages/bible.htm&amp;h=361&amp;w=396&amp;sz=44&amp;hl=en&amp;start=2&amp;sig2=aPnzQolxGqqjmu_6Lwp-_Q&amp;tbnid=_Vyb6iDO4c6ktM:&amp;tbnh=113&amp;tbnw=124&amp;ei=Ud-aRoy5FI2miQH-w_GeBQ&amp;prev=/images?q=bible+.wmf&amp;gbv=2&amp;svnum=10&amp;hl=en&amp;sa=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8.xml"/><Relationship Id="rId7" Type="http://schemas.openxmlformats.org/officeDocument/2006/relationships/oleObject" Target="../embeddings/oleObject2.bin"/><Relationship Id="rId12"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hyperlink" Target="http://images.google.com/imgres?imgurl=http://www.oralchelation.com/images/people1.jpg&amp;imgrefurl=http://www.oralchelation.com/history/index.html&amp;h=266&amp;w=424&amp;sz=25&amp;hl=en&amp;start=1&amp;sig2=QdZLkADtj2wBQhemIjsVXw&amp;tbnid=QLHO5myS7FkNnM:&amp;tbnh=79&amp;tbnw=126&amp;ei=JsWaRsv1JJ7KiwGAjpjKBA&amp;prev=/images?q=crowd+.wmf&amp;gbv=2&amp;svnum=10&amp;hl=en" TargetMode="External"/><Relationship Id="rId5" Type="http://schemas.openxmlformats.org/officeDocument/2006/relationships/image" Target="../media/image6.jpe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2.xml"/><Relationship Id="rId7" Type="http://schemas.openxmlformats.org/officeDocument/2006/relationships/oleObject" Target="../embeddings/oleObject6.bin"/><Relationship Id="rId12"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hyperlink" Target="http://images.google.com/imgres?imgurl=http://www.oralchelation.com/images/people1.jpg&amp;imgrefurl=http://www.oralchelation.com/history/index.html&amp;h=266&amp;w=424&amp;sz=25&amp;hl=en&amp;start=1&amp;sig2=QdZLkADtj2wBQhemIjsVXw&amp;tbnid=QLHO5myS7FkNnM:&amp;tbnh=79&amp;tbnw=126&amp;ei=JsWaRsv1JJ7KiwGAjpjKBA&amp;prev=/images?q=crowd+.wmf&amp;gbv=2&amp;svnum=10&amp;hl=en" TargetMode="External"/><Relationship Id="rId5" Type="http://schemas.openxmlformats.org/officeDocument/2006/relationships/image" Target="../media/image6.jpe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7.xml"/><Relationship Id="rId7" Type="http://schemas.openxmlformats.org/officeDocument/2006/relationships/oleObject" Target="../embeddings/oleObject10.bin"/><Relationship Id="rId12"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hyperlink" Target="http://images.google.com/imgres?imgurl=http://www.oralchelation.com/images/people1.jpg&amp;imgrefurl=http://www.oralchelation.com/history/index.html&amp;h=266&amp;w=424&amp;sz=25&amp;hl=en&amp;start=1&amp;sig2=QdZLkADtj2wBQhemIjsVXw&amp;tbnid=QLHO5myS7FkNnM:&amp;tbnh=79&amp;tbnw=126&amp;ei=JsWaRsv1JJ7KiwGAjpjKBA&amp;prev=/images?q=crowd+.wmf&amp;gbv=2&amp;svnum=10&amp;hl=en" TargetMode="External"/><Relationship Id="rId5" Type="http://schemas.openxmlformats.org/officeDocument/2006/relationships/image" Target="../media/image6.jpe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hemeOverride" Target="../theme/themeOverride16.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hemeOverride" Target="../theme/themeOverride1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6.jpe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8.xml"/><Relationship Id="rId7" Type="http://schemas.openxmlformats.org/officeDocument/2006/relationships/oleObject" Target="../embeddings/oleObject14.bin"/><Relationship Id="rId12"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hyperlink" Target="http://images.google.com/imgres?imgurl=http://www.oralchelation.com/images/people1.jpg&amp;imgrefurl=http://www.oralchelation.com/history/index.html&amp;h=266&amp;w=424&amp;sz=25&amp;hl=en&amp;start=1&amp;sig2=QdZLkADtj2wBQhemIjsVXw&amp;tbnid=QLHO5myS7FkNnM:&amp;tbnh=79&amp;tbnw=126&amp;ei=JsWaRsv1JJ7KiwGAjpjKBA&amp;prev=/images?q=crowd+.wmf&amp;gbv=2&amp;svnum=10&amp;hl=en" TargetMode="External"/><Relationship Id="rId5" Type="http://schemas.openxmlformats.org/officeDocument/2006/relationships/image" Target="../media/image6.jpe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oleObject" Target="../embeddings/oleObject16.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57.xml"/><Relationship Id="rId7" Type="http://schemas.openxmlformats.org/officeDocument/2006/relationships/oleObject" Target="../embeddings/oleObject18.bin"/><Relationship Id="rId12"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hyperlink" Target="http://images.google.com/imgres?imgurl=http://www.oralchelation.com/images/people1.jpg&amp;imgrefurl=http://www.oralchelation.com/history/index.html&amp;h=266&amp;w=424&amp;sz=25&amp;hl=en&amp;start=1&amp;sig2=QdZLkADtj2wBQhemIjsVXw&amp;tbnid=QLHO5myS7FkNnM:&amp;tbnh=79&amp;tbnw=126&amp;ei=JsWaRsv1JJ7KiwGAjpjKBA&amp;prev=/images?q=crowd+.wmf&amp;gbv=2&amp;svnum=10&amp;hl=en" TargetMode="External"/><Relationship Id="rId5" Type="http://schemas.openxmlformats.org/officeDocument/2006/relationships/image" Target="../media/image6.jpe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oleObject" Target="../embeddings/oleObject20.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8.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9.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20.jpeg"/></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20.jpeg"/></Relationships>
</file>

<file path=ppt/slides/_rels/slide7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achannel.ca/images/shows-victoria/jeopardy_lrg.jpg&amp;imgrefurl=http://www.achannel.ca/victoria/tvshows_Jeopardy.aspx&amp;h=280&amp;w=258&amp;sz=16&amp;hl=en&amp;start=4&amp;sig2=FXmF6HzL08d5wGlrWuPQxg&amp;tbnid=A4XGlizQ7SQH5M:&amp;tbnh=114&amp;tbnw=105&amp;ei=5HCdRoeYC4rogALZ3OGFBQ&amp;prev=/images?q=jeopardy&amp;gbv=2&amp;svnum=10&amp;hl=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media.arstechnica.com/journals/apple.media/thumb/180/180/jeopardy.jpg&amp;imgrefurl=http://arstechnica.com/journals/apple.ars/2005/12/14/2097&amp;h=251&amp;w=332&amp;sz=21&amp;hl=en&amp;start=11&amp;sig2=YtUDAJldE7BoncDsw9ZstQ&amp;tbnid=Fbg4FM90B3LmqM:&amp;tbnh=90&amp;tbnw=119&amp;ei=5HCdRoeYC4rogALZ3OGFBQ&amp;prev=/images?q=jeopardy&amp;gbv=2&amp;svnum=10&amp;hl=en"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295400"/>
            <a:ext cx="8229600" cy="1905000"/>
          </a:xfrm>
        </p:spPr>
        <p:txBody>
          <a:bodyPr/>
          <a:lstStyle/>
          <a:p>
            <a:pPr eaLnBrk="1" hangingPunct="1"/>
            <a:r>
              <a:rPr lang="en-US" smtClean="0"/>
              <a:t>How God Has Sovereignly and Faithfully Made His Word Available for Our Use</a:t>
            </a:r>
          </a:p>
        </p:txBody>
      </p:sp>
      <p:pic>
        <p:nvPicPr>
          <p:cNvPr id="6148" name="Picture 5" descr="SY01261_">
            <a:hlinkClick r:id="rId3"/>
          </p:cNvPr>
          <p:cNvPicPr>
            <a:picLocks noChangeAspect="1" noChangeArrowheads="1"/>
          </p:cNvPicPr>
          <p:nvPr/>
        </p:nvPicPr>
        <p:blipFill>
          <a:blip r:embed="rId4" cstate="print"/>
          <a:srcRect/>
          <a:stretch>
            <a:fillRect/>
          </a:stretch>
        </p:blipFill>
        <p:spPr bwMode="auto">
          <a:xfrm>
            <a:off x="3581400" y="3810000"/>
            <a:ext cx="2133600" cy="1944688"/>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Vocabulary - Quiz</a:t>
            </a:r>
          </a:p>
        </p:txBody>
      </p:sp>
      <p:sp>
        <p:nvSpPr>
          <p:cNvPr id="73731" name="Rectangle 3"/>
          <p:cNvSpPr>
            <a:spLocks noGrp="1" noChangeArrowheads="1"/>
          </p:cNvSpPr>
          <p:nvPr>
            <p:ph type="body" idx="1"/>
          </p:nvPr>
        </p:nvSpPr>
        <p:spPr>
          <a:xfrm>
            <a:off x="152400" y="1600200"/>
            <a:ext cx="8763000" cy="4525963"/>
          </a:xfrm>
        </p:spPr>
        <p:txBody>
          <a:bodyPr/>
          <a:lstStyle/>
          <a:p>
            <a:pPr eaLnBrk="1" hangingPunct="1"/>
            <a:r>
              <a:rPr lang="en-US" b="1" smtClean="0"/>
              <a:t>Inspiration</a:t>
            </a:r>
            <a:r>
              <a:rPr lang="en-US" smtClean="0"/>
              <a:t> is (choose one of the following):</a:t>
            </a:r>
          </a:p>
          <a:p>
            <a:pPr lvl="1" eaLnBrk="1" hangingPunct="1"/>
            <a:r>
              <a:rPr lang="en-US" smtClean="0"/>
              <a:t>A flavor of gum that was especially popular during the 1950s </a:t>
            </a:r>
          </a:p>
          <a:p>
            <a:pPr lvl="1" eaLnBrk="1" hangingPunct="1"/>
            <a:r>
              <a:rPr lang="en-US" smtClean="0"/>
              <a:t>A salty substance given off by the human body in order to prevent overheating</a:t>
            </a:r>
          </a:p>
          <a:p>
            <a:pPr lvl="1" eaLnBrk="1" hangingPunct="1"/>
            <a:r>
              <a:rPr lang="en-US" smtClean="0"/>
              <a:t>The process where God uses imperfect men (prophets and apostles) writing in their own words to produce the perfect Word of God.</a:t>
            </a:r>
          </a:p>
          <a:p>
            <a:pPr lvl="1" eaLnBrk="1" hangingPunct="1">
              <a:buFontTx/>
              <a:buNone/>
            </a:pPr>
            <a:endParaRPr lang="en-US" smtClean="0"/>
          </a:p>
        </p:txBody>
      </p:sp>
      <p:pic>
        <p:nvPicPr>
          <p:cNvPr id="15364"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15365"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dissolve">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dissolve">
                                      <p:cBhvr>
                                        <p:cTn id="12" dur="5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dissolve">
                                      <p:cBhvr>
                                        <p:cTn id="17" dur="500"/>
                                        <p:tgtEl>
                                          <p:spTgt spid="73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dissolve">
                                      <p:cBhvr>
                                        <p:cTn id="22" dur="5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Vocabulary - Quiz</a:t>
            </a:r>
          </a:p>
        </p:txBody>
      </p:sp>
      <p:sp>
        <p:nvSpPr>
          <p:cNvPr id="16387" name="Rectangle 3"/>
          <p:cNvSpPr>
            <a:spLocks noGrp="1" noChangeArrowheads="1"/>
          </p:cNvSpPr>
          <p:nvPr>
            <p:ph type="body" idx="1"/>
          </p:nvPr>
        </p:nvSpPr>
        <p:spPr>
          <a:xfrm>
            <a:off x="152400" y="1600200"/>
            <a:ext cx="8763000" cy="4525963"/>
          </a:xfrm>
        </p:spPr>
        <p:txBody>
          <a:bodyPr/>
          <a:lstStyle/>
          <a:p>
            <a:pPr eaLnBrk="1" hangingPunct="1"/>
            <a:r>
              <a:rPr lang="en-US" b="1" smtClean="0"/>
              <a:t>Inspiration</a:t>
            </a:r>
            <a:r>
              <a:rPr lang="en-US" smtClean="0"/>
              <a:t> is (choose one of the following):</a:t>
            </a:r>
          </a:p>
          <a:p>
            <a:pPr lvl="1" eaLnBrk="1" hangingPunct="1"/>
            <a:r>
              <a:rPr lang="en-US" smtClean="0"/>
              <a:t>A flavor of gum that was especially popular during the 1950s </a:t>
            </a:r>
          </a:p>
          <a:p>
            <a:pPr lvl="1" eaLnBrk="1" hangingPunct="1"/>
            <a:r>
              <a:rPr lang="en-US" smtClean="0"/>
              <a:t>A salty substance given off by the human body in order to prevent overheating</a:t>
            </a:r>
          </a:p>
          <a:p>
            <a:pPr lvl="1" eaLnBrk="1" hangingPunct="1"/>
            <a:r>
              <a:rPr lang="en-US" smtClean="0">
                <a:solidFill>
                  <a:srgbClr val="FF3300"/>
                </a:solidFill>
              </a:rPr>
              <a:t>The process where God uses imperfect men (prophets and apostles) writing in their own words to produce the perfect Word of God.</a:t>
            </a:r>
          </a:p>
          <a:p>
            <a:pPr lvl="1" eaLnBrk="1" hangingPunct="1">
              <a:buFontTx/>
              <a:buNone/>
            </a:pPr>
            <a:endParaRPr lang="en-US" smtClean="0">
              <a:solidFill>
                <a:srgbClr val="FF3300"/>
              </a:solidFill>
            </a:endParaRPr>
          </a:p>
        </p:txBody>
      </p:sp>
      <p:pic>
        <p:nvPicPr>
          <p:cNvPr id="16388"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16389"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Vocabulary - Quiz</a:t>
            </a:r>
          </a:p>
        </p:txBody>
      </p:sp>
      <p:sp>
        <p:nvSpPr>
          <p:cNvPr id="75779" name="Rectangle 3"/>
          <p:cNvSpPr>
            <a:spLocks noGrp="1" noChangeArrowheads="1"/>
          </p:cNvSpPr>
          <p:nvPr>
            <p:ph type="body" idx="1"/>
          </p:nvPr>
        </p:nvSpPr>
        <p:spPr>
          <a:xfrm>
            <a:off x="152400" y="1600200"/>
            <a:ext cx="8991600" cy="4525963"/>
          </a:xfrm>
        </p:spPr>
        <p:txBody>
          <a:bodyPr/>
          <a:lstStyle/>
          <a:p>
            <a:pPr eaLnBrk="1" hangingPunct="1"/>
            <a:r>
              <a:rPr lang="en-US" b="1" smtClean="0"/>
              <a:t>A Manuscript</a:t>
            </a:r>
            <a:r>
              <a:rPr lang="en-US" smtClean="0"/>
              <a:t> is (choose one of the following):</a:t>
            </a:r>
          </a:p>
          <a:p>
            <a:pPr lvl="1" eaLnBrk="1" hangingPunct="1"/>
            <a:r>
              <a:rPr lang="en-US" smtClean="0"/>
              <a:t>Lines that an actor must learn for a movie or play</a:t>
            </a:r>
          </a:p>
          <a:p>
            <a:pPr lvl="1" eaLnBrk="1" hangingPunct="1"/>
            <a:r>
              <a:rPr lang="en-US" smtClean="0"/>
              <a:t>What the boy said to the teacher that he thought was being too hard on him.</a:t>
            </a:r>
          </a:p>
          <a:p>
            <a:pPr lvl="1" eaLnBrk="1" hangingPunct="1"/>
            <a:r>
              <a:rPr lang="en-US" smtClean="0"/>
              <a:t>A book or document written before the invention of printing.</a:t>
            </a:r>
          </a:p>
        </p:txBody>
      </p:sp>
      <p:pic>
        <p:nvPicPr>
          <p:cNvPr id="17412"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17413"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dissolve">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dissolve">
                                      <p:cBhvr>
                                        <p:cTn id="12" dur="500"/>
                                        <p:tgtEl>
                                          <p:spTgt spid="7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dissolve">
                                      <p:cBhvr>
                                        <p:cTn id="17" dur="500"/>
                                        <p:tgtEl>
                                          <p:spTgt spid="757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dissolve">
                                      <p:cBhvr>
                                        <p:cTn id="22" dur="5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Vocabulary - Quiz</a:t>
            </a:r>
          </a:p>
        </p:txBody>
      </p:sp>
      <p:sp>
        <p:nvSpPr>
          <p:cNvPr id="18435" name="Rectangle 3"/>
          <p:cNvSpPr>
            <a:spLocks noGrp="1" noChangeArrowheads="1"/>
          </p:cNvSpPr>
          <p:nvPr>
            <p:ph type="body" idx="1"/>
          </p:nvPr>
        </p:nvSpPr>
        <p:spPr>
          <a:xfrm>
            <a:off x="152400" y="1600200"/>
            <a:ext cx="8991600" cy="4525963"/>
          </a:xfrm>
        </p:spPr>
        <p:txBody>
          <a:bodyPr/>
          <a:lstStyle/>
          <a:p>
            <a:pPr eaLnBrk="1" hangingPunct="1"/>
            <a:r>
              <a:rPr lang="en-US" b="1" smtClean="0"/>
              <a:t>A Manuscript</a:t>
            </a:r>
            <a:r>
              <a:rPr lang="en-US" smtClean="0"/>
              <a:t> is (choose one of the following):</a:t>
            </a:r>
          </a:p>
          <a:p>
            <a:pPr lvl="1" eaLnBrk="1" hangingPunct="1"/>
            <a:r>
              <a:rPr lang="en-US" smtClean="0"/>
              <a:t>Lines that an actor must learn for a movie or play</a:t>
            </a:r>
          </a:p>
          <a:p>
            <a:pPr lvl="1" eaLnBrk="1" hangingPunct="1"/>
            <a:r>
              <a:rPr lang="en-US" smtClean="0"/>
              <a:t>What the boy said to the teacher that he thought was being too hard on him.</a:t>
            </a:r>
          </a:p>
          <a:p>
            <a:pPr lvl="1" eaLnBrk="1" hangingPunct="1"/>
            <a:r>
              <a:rPr lang="en-US" smtClean="0">
                <a:solidFill>
                  <a:srgbClr val="FF3300"/>
                </a:solidFill>
              </a:rPr>
              <a:t>A book or document written before the invention of printing.</a:t>
            </a:r>
          </a:p>
        </p:txBody>
      </p:sp>
      <p:pic>
        <p:nvPicPr>
          <p:cNvPr id="18436"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18437"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Vocabulary - Quiz</a:t>
            </a:r>
          </a:p>
        </p:txBody>
      </p:sp>
      <p:sp>
        <p:nvSpPr>
          <p:cNvPr id="77827" name="Rectangle 3"/>
          <p:cNvSpPr>
            <a:spLocks noGrp="1" noChangeArrowheads="1"/>
          </p:cNvSpPr>
          <p:nvPr>
            <p:ph type="body" idx="1"/>
          </p:nvPr>
        </p:nvSpPr>
        <p:spPr>
          <a:xfrm>
            <a:off x="152400" y="1600200"/>
            <a:ext cx="8991600" cy="4525963"/>
          </a:xfrm>
        </p:spPr>
        <p:txBody>
          <a:bodyPr/>
          <a:lstStyle/>
          <a:p>
            <a:pPr eaLnBrk="1" hangingPunct="1"/>
            <a:r>
              <a:rPr lang="en-US" b="1" smtClean="0"/>
              <a:t>Preservation</a:t>
            </a:r>
            <a:r>
              <a:rPr lang="en-US" smtClean="0"/>
              <a:t> is (choose one of the following):</a:t>
            </a:r>
          </a:p>
          <a:p>
            <a:pPr lvl="1" eaLnBrk="1" hangingPunct="1"/>
            <a:r>
              <a:rPr lang="en-US" smtClean="0"/>
              <a:t>A tract of public land set apart for a special purpose, as for the use of an Indian tribe. </a:t>
            </a:r>
          </a:p>
          <a:p>
            <a:pPr lvl="1" eaLnBrk="1" hangingPunct="1"/>
            <a:r>
              <a:rPr lang="en-US" smtClean="0"/>
              <a:t>The process God used to preserve manuscript copies of His Word for use by His people throughout all ages</a:t>
            </a:r>
          </a:p>
          <a:p>
            <a:pPr lvl="1" eaLnBrk="1" hangingPunct="1"/>
            <a:r>
              <a:rPr lang="en-US" smtClean="0"/>
              <a:t>An arrangement to secure accommodations at a restaurant or hotel </a:t>
            </a:r>
          </a:p>
          <a:p>
            <a:pPr lvl="1" eaLnBrk="1" hangingPunct="1"/>
            <a:endParaRPr lang="en-US" smtClean="0"/>
          </a:p>
        </p:txBody>
      </p:sp>
      <p:pic>
        <p:nvPicPr>
          <p:cNvPr id="19460"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19461"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ssolve">
                                      <p:cBhvr>
                                        <p:cTn id="7" dur="5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dissolve">
                                      <p:cBhvr>
                                        <p:cTn id="12" dur="500"/>
                                        <p:tgtEl>
                                          <p:spTgt spid="77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dissolve">
                                      <p:cBhvr>
                                        <p:cTn id="17" dur="500"/>
                                        <p:tgtEl>
                                          <p:spTgt spid="778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dissolve">
                                      <p:cBhvr>
                                        <p:cTn id="22"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Vocabulary - Quiz</a:t>
            </a:r>
          </a:p>
        </p:txBody>
      </p:sp>
      <p:sp>
        <p:nvSpPr>
          <p:cNvPr id="20483" name="Rectangle 3"/>
          <p:cNvSpPr>
            <a:spLocks noGrp="1" noChangeArrowheads="1"/>
          </p:cNvSpPr>
          <p:nvPr>
            <p:ph type="body" idx="1"/>
          </p:nvPr>
        </p:nvSpPr>
        <p:spPr>
          <a:xfrm>
            <a:off x="152400" y="1600200"/>
            <a:ext cx="8991600" cy="4525963"/>
          </a:xfrm>
        </p:spPr>
        <p:txBody>
          <a:bodyPr/>
          <a:lstStyle/>
          <a:p>
            <a:pPr eaLnBrk="1" hangingPunct="1"/>
            <a:r>
              <a:rPr lang="en-US" b="1" smtClean="0"/>
              <a:t>Preservation</a:t>
            </a:r>
            <a:r>
              <a:rPr lang="en-US" smtClean="0"/>
              <a:t> is (choose one of the following):</a:t>
            </a:r>
          </a:p>
          <a:p>
            <a:pPr lvl="1" eaLnBrk="1" hangingPunct="1"/>
            <a:r>
              <a:rPr lang="en-US" smtClean="0"/>
              <a:t>A tract of public land set apart for a special purpose, as for the use of an Indian tribe. </a:t>
            </a:r>
          </a:p>
          <a:p>
            <a:pPr lvl="1" eaLnBrk="1" hangingPunct="1"/>
            <a:r>
              <a:rPr lang="en-US" smtClean="0">
                <a:solidFill>
                  <a:srgbClr val="FF3300"/>
                </a:solidFill>
              </a:rPr>
              <a:t>The process God used to preserve manuscript copies of His Word for use by His people throughout all ages</a:t>
            </a:r>
          </a:p>
          <a:p>
            <a:pPr lvl="1" eaLnBrk="1" hangingPunct="1"/>
            <a:r>
              <a:rPr lang="en-US" smtClean="0"/>
              <a:t>An arrangement to secure accommodations at a restaurant or hotel </a:t>
            </a:r>
          </a:p>
          <a:p>
            <a:pPr lvl="1" eaLnBrk="1" hangingPunct="1"/>
            <a:endParaRPr lang="en-US" smtClean="0"/>
          </a:p>
        </p:txBody>
      </p:sp>
      <p:pic>
        <p:nvPicPr>
          <p:cNvPr id="20484"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20485"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Vocabulary - Quiz</a:t>
            </a:r>
          </a:p>
        </p:txBody>
      </p:sp>
      <p:sp>
        <p:nvSpPr>
          <p:cNvPr id="115715" name="Rectangle 3"/>
          <p:cNvSpPr>
            <a:spLocks noGrp="1" noChangeArrowheads="1"/>
          </p:cNvSpPr>
          <p:nvPr>
            <p:ph type="body" idx="1"/>
          </p:nvPr>
        </p:nvSpPr>
        <p:spPr>
          <a:xfrm>
            <a:off x="152400" y="1600200"/>
            <a:ext cx="8991600" cy="4525963"/>
          </a:xfrm>
        </p:spPr>
        <p:txBody>
          <a:bodyPr/>
          <a:lstStyle/>
          <a:p>
            <a:pPr eaLnBrk="1" hangingPunct="1"/>
            <a:r>
              <a:rPr lang="en-US" b="1" smtClean="0"/>
              <a:t>Illumination</a:t>
            </a:r>
            <a:r>
              <a:rPr lang="en-US" smtClean="0"/>
              <a:t> is (choose one of the following):</a:t>
            </a:r>
          </a:p>
          <a:p>
            <a:pPr lvl="1" eaLnBrk="1" hangingPunct="1"/>
            <a:r>
              <a:rPr lang="en-US" smtClean="0"/>
              <a:t>Shiny metal siding used on mobile homes in the southern United Sates</a:t>
            </a:r>
          </a:p>
          <a:p>
            <a:pPr lvl="1" eaLnBrk="1" hangingPunct="1"/>
            <a:r>
              <a:rPr lang="en-US" smtClean="0"/>
              <a:t>A type of tournament in which an individual or team is eliminated from the competition after one defeat</a:t>
            </a:r>
          </a:p>
          <a:p>
            <a:pPr lvl="1" eaLnBrk="1" hangingPunct="1"/>
            <a:r>
              <a:rPr lang="en-US" smtClean="0"/>
              <a:t>The work God does in the heart of a Christian to cause them to rightly understand and apply God’s Word</a:t>
            </a:r>
          </a:p>
        </p:txBody>
      </p:sp>
      <p:pic>
        <p:nvPicPr>
          <p:cNvPr id="21508"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21509"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dissolve">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dissolve">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dissolve">
                                      <p:cBhvr>
                                        <p:cTn id="17" dur="500"/>
                                        <p:tgtEl>
                                          <p:spTgt spid="115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animEffect transition="in" filter="dissolve">
                                      <p:cBhvr>
                                        <p:cTn id="22" dur="500"/>
                                        <p:tgtEl>
                                          <p:spTgt spid="115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Vocabulary - Quiz</a:t>
            </a:r>
          </a:p>
        </p:txBody>
      </p:sp>
      <p:sp>
        <p:nvSpPr>
          <p:cNvPr id="22531" name="Rectangle 3"/>
          <p:cNvSpPr>
            <a:spLocks noGrp="1" noChangeArrowheads="1"/>
          </p:cNvSpPr>
          <p:nvPr>
            <p:ph type="body" idx="1"/>
          </p:nvPr>
        </p:nvSpPr>
        <p:spPr>
          <a:xfrm>
            <a:off x="152400" y="1600200"/>
            <a:ext cx="8991600" cy="4525963"/>
          </a:xfrm>
        </p:spPr>
        <p:txBody>
          <a:bodyPr/>
          <a:lstStyle/>
          <a:p>
            <a:pPr eaLnBrk="1" hangingPunct="1"/>
            <a:r>
              <a:rPr lang="en-US" b="1" smtClean="0"/>
              <a:t>Illumination</a:t>
            </a:r>
            <a:r>
              <a:rPr lang="en-US" smtClean="0"/>
              <a:t> is (choose one of the following):</a:t>
            </a:r>
          </a:p>
          <a:p>
            <a:pPr lvl="1" eaLnBrk="1" hangingPunct="1"/>
            <a:r>
              <a:rPr lang="en-US" smtClean="0"/>
              <a:t>Shiny metal siding used on mobile homes in the southern United Sates</a:t>
            </a:r>
          </a:p>
          <a:p>
            <a:pPr lvl="1" eaLnBrk="1" hangingPunct="1"/>
            <a:r>
              <a:rPr lang="en-US" smtClean="0"/>
              <a:t>A type of tournament in which an individual or team is eliminated from the competition after one defeat</a:t>
            </a:r>
          </a:p>
          <a:p>
            <a:pPr lvl="1" eaLnBrk="1" hangingPunct="1"/>
            <a:r>
              <a:rPr lang="en-US" smtClean="0">
                <a:solidFill>
                  <a:srgbClr val="FF3300"/>
                </a:solidFill>
              </a:rPr>
              <a:t>The work God does in the heart of a Christian to cause them to rightly understand and apply God’s Word</a:t>
            </a:r>
          </a:p>
        </p:txBody>
      </p:sp>
      <p:pic>
        <p:nvPicPr>
          <p:cNvPr id="22532"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22533"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7"/>
          <p:cNvGrpSpPr>
            <a:grpSpLocks/>
          </p:cNvGrpSpPr>
          <p:nvPr/>
        </p:nvGrpSpPr>
        <p:grpSpPr bwMode="auto">
          <a:xfrm>
            <a:off x="4152900" y="3689350"/>
            <a:ext cx="4152900" cy="1063625"/>
            <a:chOff x="2616" y="2324"/>
            <a:chExt cx="2616" cy="670"/>
          </a:xfrm>
        </p:grpSpPr>
        <p:sp>
          <p:nvSpPr>
            <p:cNvPr id="1068" name="Text Box 21"/>
            <p:cNvSpPr txBox="1">
              <a:spLocks noChangeArrowheads="1"/>
            </p:cNvSpPr>
            <p:nvPr/>
          </p:nvSpPr>
          <p:spPr bwMode="auto">
            <a:xfrm>
              <a:off x="3504" y="2352"/>
              <a:ext cx="1110" cy="642"/>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Observation</a:t>
              </a:r>
              <a:br>
                <a:rPr lang="en-US" sz="2000" b="1" i="1">
                  <a:latin typeface="Times New Roman" pitchFamily="18" charset="0"/>
                </a:rPr>
              </a:br>
              <a:r>
                <a:rPr lang="en-US" sz="2000" b="1" i="1">
                  <a:latin typeface="Times New Roman" pitchFamily="18" charset="0"/>
                </a:rPr>
                <a:t>and</a:t>
              </a:r>
              <a:br>
                <a:rPr lang="en-US" sz="2000" b="1" i="1">
                  <a:latin typeface="Times New Roman" pitchFamily="18" charset="0"/>
                </a:rPr>
              </a:br>
              <a:r>
                <a:rPr lang="en-US" sz="2000" b="1" i="1">
                  <a:latin typeface="Times New Roman" pitchFamily="18" charset="0"/>
                </a:rPr>
                <a:t> Interpretation</a:t>
              </a:r>
            </a:p>
          </p:txBody>
        </p:sp>
        <p:cxnSp>
          <p:nvCxnSpPr>
            <p:cNvPr id="1069" name="AutoShape 49"/>
            <p:cNvCxnSpPr>
              <a:cxnSpLocks noChangeShapeType="1"/>
              <a:stCxn id="1068" idx="3"/>
            </p:cNvCxnSpPr>
            <p:nvPr/>
          </p:nvCxnSpPr>
          <p:spPr bwMode="auto">
            <a:xfrm>
              <a:off x="4614" y="2673"/>
              <a:ext cx="618" cy="255"/>
            </a:xfrm>
            <a:prstGeom prst="bentConnector3">
              <a:avLst>
                <a:gd name="adj1" fmla="val 82218"/>
              </a:avLst>
            </a:prstGeom>
            <a:noFill/>
            <a:ln w="25400">
              <a:solidFill>
                <a:schemeClr val="tx1"/>
              </a:solidFill>
              <a:miter lim="800000"/>
              <a:headEnd/>
              <a:tailEnd type="none" w="lg" len="med"/>
            </a:ln>
          </p:spPr>
        </p:cxnSp>
        <p:cxnSp>
          <p:nvCxnSpPr>
            <p:cNvPr id="1070" name="AutoShape 50"/>
            <p:cNvCxnSpPr>
              <a:cxnSpLocks noChangeShapeType="1"/>
              <a:stCxn id="1068" idx="1"/>
            </p:cNvCxnSpPr>
            <p:nvPr/>
          </p:nvCxnSpPr>
          <p:spPr bwMode="auto">
            <a:xfrm rot="10800000">
              <a:off x="2616" y="2324"/>
              <a:ext cx="888" cy="349"/>
            </a:xfrm>
            <a:prstGeom prst="bentConnector2">
              <a:avLst/>
            </a:prstGeom>
            <a:noFill/>
            <a:ln w="25400">
              <a:solidFill>
                <a:schemeClr val="tx1"/>
              </a:solidFill>
              <a:miter lim="800000"/>
              <a:headEnd/>
              <a:tailEnd type="stealth" w="lg" len="med"/>
            </a:ln>
          </p:spPr>
        </p:cxnSp>
      </p:grpSp>
      <p:grpSp>
        <p:nvGrpSpPr>
          <p:cNvPr id="3" name="Group 108"/>
          <p:cNvGrpSpPr>
            <a:grpSpLocks/>
          </p:cNvGrpSpPr>
          <p:nvPr/>
        </p:nvGrpSpPr>
        <p:grpSpPr bwMode="auto">
          <a:xfrm>
            <a:off x="3352800" y="1349377"/>
            <a:ext cx="1557338" cy="1241426"/>
            <a:chOff x="2112" y="850"/>
            <a:chExt cx="981" cy="782"/>
          </a:xfrm>
        </p:grpSpPr>
        <p:sp>
          <p:nvSpPr>
            <p:cNvPr id="1065" name="Text Box 22"/>
            <p:cNvSpPr txBox="1">
              <a:spLocks noChangeArrowheads="1"/>
            </p:cNvSpPr>
            <p:nvPr/>
          </p:nvSpPr>
          <p:spPr bwMode="auto">
            <a:xfrm>
              <a:off x="2112" y="1008"/>
              <a:ext cx="98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Illumination</a:t>
              </a:r>
            </a:p>
          </p:txBody>
        </p:sp>
        <p:cxnSp>
          <p:nvCxnSpPr>
            <p:cNvPr id="1066" name="AutoShape 51"/>
            <p:cNvCxnSpPr>
              <a:cxnSpLocks noChangeShapeType="1"/>
              <a:stCxn id="1065" idx="0"/>
              <a:endCxn id="1034" idx="3"/>
            </p:cNvCxnSpPr>
            <p:nvPr/>
          </p:nvCxnSpPr>
          <p:spPr bwMode="auto">
            <a:xfrm rot="5400000" flipH="1" flipV="1">
              <a:off x="2524" y="928"/>
              <a:ext cx="158" cy="1"/>
            </a:xfrm>
            <a:prstGeom prst="straightConnector1">
              <a:avLst/>
            </a:prstGeom>
            <a:noFill/>
            <a:ln w="25400">
              <a:solidFill>
                <a:schemeClr val="tx1"/>
              </a:solidFill>
              <a:round/>
              <a:headEnd/>
              <a:tailEnd type="none" w="lg" len="med"/>
            </a:ln>
          </p:spPr>
        </p:cxnSp>
        <p:cxnSp>
          <p:nvCxnSpPr>
            <p:cNvPr id="1067" name="AutoShape 52"/>
            <p:cNvCxnSpPr>
              <a:cxnSpLocks noChangeShapeType="1"/>
              <a:stCxn id="1065" idx="2"/>
              <a:endCxn id="1039" idx="0"/>
            </p:cNvCxnSpPr>
            <p:nvPr/>
          </p:nvCxnSpPr>
          <p:spPr bwMode="auto">
            <a:xfrm rot="16200000" flipH="1">
              <a:off x="2426" y="1442"/>
              <a:ext cx="366" cy="13"/>
            </a:xfrm>
            <a:prstGeom prst="straightConnector1">
              <a:avLst/>
            </a:prstGeom>
            <a:noFill/>
            <a:ln w="25400">
              <a:solidFill>
                <a:schemeClr val="tx1"/>
              </a:solidFill>
              <a:round/>
              <a:headEnd/>
              <a:tailEnd type="stealth" w="lg" len="med"/>
            </a:ln>
          </p:spPr>
        </p:cxnSp>
      </p:grpSp>
      <p:grpSp>
        <p:nvGrpSpPr>
          <p:cNvPr id="4" name="Group 109"/>
          <p:cNvGrpSpPr>
            <a:grpSpLocks/>
          </p:cNvGrpSpPr>
          <p:nvPr/>
        </p:nvGrpSpPr>
        <p:grpSpPr bwMode="auto">
          <a:xfrm>
            <a:off x="5029200" y="2819400"/>
            <a:ext cx="3694113" cy="409575"/>
            <a:chOff x="3168" y="1776"/>
            <a:chExt cx="2327" cy="258"/>
          </a:xfrm>
        </p:grpSpPr>
        <p:sp>
          <p:nvSpPr>
            <p:cNvPr id="1062" name="Text Box 23"/>
            <p:cNvSpPr txBox="1">
              <a:spLocks noChangeArrowheads="1"/>
            </p:cNvSpPr>
            <p:nvPr/>
          </p:nvSpPr>
          <p:spPr bwMode="auto">
            <a:xfrm>
              <a:off x="4080" y="1776"/>
              <a:ext cx="91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Application</a:t>
              </a:r>
            </a:p>
          </p:txBody>
        </p:sp>
        <p:cxnSp>
          <p:nvCxnSpPr>
            <p:cNvPr id="1063" name="AutoShape 53"/>
            <p:cNvCxnSpPr>
              <a:cxnSpLocks noChangeShapeType="1"/>
              <a:stCxn id="1062" idx="1"/>
            </p:cNvCxnSpPr>
            <p:nvPr/>
          </p:nvCxnSpPr>
          <p:spPr bwMode="auto">
            <a:xfrm rot="10800000" flipV="1">
              <a:off x="3168" y="1905"/>
              <a:ext cx="912" cy="15"/>
            </a:xfrm>
            <a:prstGeom prst="straightConnector1">
              <a:avLst/>
            </a:prstGeom>
            <a:noFill/>
            <a:ln w="25400">
              <a:solidFill>
                <a:schemeClr val="tx1"/>
              </a:solidFill>
              <a:round/>
              <a:headEnd/>
              <a:tailEnd type="none" w="lg" len="med"/>
            </a:ln>
          </p:spPr>
        </p:cxnSp>
        <p:cxnSp>
          <p:nvCxnSpPr>
            <p:cNvPr id="1064" name="AutoShape 54"/>
            <p:cNvCxnSpPr>
              <a:cxnSpLocks noChangeShapeType="1"/>
              <a:stCxn id="1062" idx="3"/>
            </p:cNvCxnSpPr>
            <p:nvPr/>
          </p:nvCxnSpPr>
          <p:spPr bwMode="auto">
            <a:xfrm flipV="1">
              <a:off x="4991" y="1889"/>
              <a:ext cx="504" cy="16"/>
            </a:xfrm>
            <a:prstGeom prst="straightConnector1">
              <a:avLst/>
            </a:prstGeom>
            <a:noFill/>
            <a:ln w="25400">
              <a:solidFill>
                <a:schemeClr val="tx1"/>
              </a:solidFill>
              <a:round/>
              <a:headEnd/>
              <a:tailEnd type="stealth" w="lg" len="med"/>
            </a:ln>
          </p:spPr>
        </p:cxnSp>
      </p:grpSp>
      <p:grpSp>
        <p:nvGrpSpPr>
          <p:cNvPr id="5" name="Group 103"/>
          <p:cNvGrpSpPr>
            <a:grpSpLocks/>
          </p:cNvGrpSpPr>
          <p:nvPr/>
        </p:nvGrpSpPr>
        <p:grpSpPr bwMode="auto">
          <a:xfrm>
            <a:off x="762000" y="457200"/>
            <a:ext cx="3124200" cy="2771775"/>
            <a:chOff x="480" y="288"/>
            <a:chExt cx="1968" cy="1746"/>
          </a:xfrm>
        </p:grpSpPr>
        <p:sp>
          <p:nvSpPr>
            <p:cNvPr id="1057" name="Text Box 17"/>
            <p:cNvSpPr txBox="1">
              <a:spLocks noChangeArrowheads="1"/>
            </p:cNvSpPr>
            <p:nvPr/>
          </p:nvSpPr>
          <p:spPr bwMode="auto">
            <a:xfrm>
              <a:off x="912" y="288"/>
              <a:ext cx="849" cy="258"/>
            </a:xfrm>
            <a:prstGeom prst="rect">
              <a:avLst/>
            </a:prstGeom>
            <a:noFill/>
            <a:ln w="12700">
              <a:solidFill>
                <a:schemeClr val="tx1"/>
              </a:solidFill>
              <a:miter lim="800000"/>
              <a:headEnd/>
              <a:tailEnd/>
            </a:ln>
          </p:spPr>
          <p:txBody>
            <a:bodyPr>
              <a:spAutoFit/>
            </a:bodyPr>
            <a:lstStyle/>
            <a:p>
              <a:pPr eaLnBrk="0" hangingPunct="0"/>
              <a:r>
                <a:rPr lang="en-US" sz="2000" b="1" i="1">
                  <a:latin typeface="Times New Roman" pitchFamily="18" charset="0"/>
                </a:rPr>
                <a:t>Revelation</a:t>
              </a:r>
              <a:endParaRPr lang="en-US" sz="2000">
                <a:latin typeface="Times New Roman" pitchFamily="18" charset="0"/>
              </a:endParaRPr>
            </a:p>
          </p:txBody>
        </p:sp>
        <p:cxnSp>
          <p:nvCxnSpPr>
            <p:cNvPr id="1058" name="AutoShape 28"/>
            <p:cNvCxnSpPr>
              <a:cxnSpLocks noChangeShapeType="1"/>
              <a:stCxn id="1057" idx="1"/>
            </p:cNvCxnSpPr>
            <p:nvPr/>
          </p:nvCxnSpPr>
          <p:spPr bwMode="auto">
            <a:xfrm rot="10800000" flipV="1">
              <a:off x="741" y="417"/>
              <a:ext cx="171" cy="495"/>
            </a:xfrm>
            <a:prstGeom prst="bentConnector2">
              <a:avLst/>
            </a:prstGeom>
            <a:noFill/>
            <a:ln w="25400">
              <a:solidFill>
                <a:schemeClr val="tx1"/>
              </a:solidFill>
              <a:miter lim="800000"/>
              <a:headEnd/>
              <a:tailEnd type="stealth" w="lg" len="med"/>
            </a:ln>
          </p:spPr>
        </p:cxnSp>
        <p:cxnSp>
          <p:nvCxnSpPr>
            <p:cNvPr id="1059" name="AutoShape 35"/>
            <p:cNvCxnSpPr>
              <a:cxnSpLocks noChangeShapeType="1"/>
              <a:endCxn id="1057" idx="3"/>
            </p:cNvCxnSpPr>
            <p:nvPr/>
          </p:nvCxnSpPr>
          <p:spPr bwMode="auto">
            <a:xfrm rot="10800000">
              <a:off x="1761" y="417"/>
              <a:ext cx="687" cy="15"/>
            </a:xfrm>
            <a:prstGeom prst="straightConnector1">
              <a:avLst/>
            </a:prstGeom>
            <a:noFill/>
            <a:ln w="25400">
              <a:solidFill>
                <a:schemeClr val="tx1"/>
              </a:solidFill>
              <a:round/>
              <a:headEnd/>
              <a:tailEnd type="none" w="lg" len="med"/>
            </a:ln>
          </p:spPr>
        </p:cxnSp>
        <p:pic>
          <p:nvPicPr>
            <p:cNvPr id="1060" name="Picture 61" descr="bd07697_.wmf (29954 bytes)"/>
            <p:cNvPicPr>
              <a:picLocks noChangeAspect="1" noChangeArrowheads="1"/>
            </p:cNvPicPr>
            <p:nvPr/>
          </p:nvPicPr>
          <p:blipFill>
            <a:blip r:embed="rId4" cstate="print"/>
            <a:srcRect/>
            <a:stretch>
              <a:fillRect/>
            </a:stretch>
          </p:blipFill>
          <p:spPr bwMode="auto">
            <a:xfrm>
              <a:off x="480" y="912"/>
              <a:ext cx="522" cy="1122"/>
            </a:xfrm>
            <a:prstGeom prst="rect">
              <a:avLst/>
            </a:prstGeom>
            <a:noFill/>
            <a:ln w="9525">
              <a:noFill/>
              <a:miter lim="800000"/>
              <a:headEnd/>
              <a:tailEnd/>
            </a:ln>
          </p:spPr>
        </p:pic>
        <p:sp>
          <p:nvSpPr>
            <p:cNvPr id="1061" name="Text Box 69"/>
            <p:cNvSpPr txBox="1">
              <a:spLocks noChangeArrowheads="1"/>
            </p:cNvSpPr>
            <p:nvPr/>
          </p:nvSpPr>
          <p:spPr bwMode="auto">
            <a:xfrm>
              <a:off x="950" y="887"/>
              <a:ext cx="868" cy="404"/>
            </a:xfrm>
            <a:prstGeom prst="rect">
              <a:avLst/>
            </a:prstGeom>
            <a:noFill/>
            <a:ln w="9525">
              <a:noFill/>
              <a:miter lim="800000"/>
              <a:headEnd/>
              <a:tailEnd/>
            </a:ln>
          </p:spPr>
          <p:txBody>
            <a:bodyPr wrap="none">
              <a:spAutoFit/>
            </a:bodyPr>
            <a:lstStyle/>
            <a:p>
              <a:r>
                <a:rPr lang="en-US" b="1"/>
                <a:t>Prophet</a:t>
              </a:r>
            </a:p>
            <a:p>
              <a:r>
                <a:rPr lang="en-US" b="1"/>
                <a:t> or Apostle</a:t>
              </a:r>
            </a:p>
          </p:txBody>
        </p:sp>
      </p:grpSp>
      <p:grpSp>
        <p:nvGrpSpPr>
          <p:cNvPr id="6" name="Group 104"/>
          <p:cNvGrpSpPr>
            <a:grpSpLocks/>
          </p:cNvGrpSpPr>
          <p:nvPr/>
        </p:nvGrpSpPr>
        <p:grpSpPr bwMode="auto">
          <a:xfrm>
            <a:off x="533400" y="3048001"/>
            <a:ext cx="2393950" cy="2819401"/>
            <a:chOff x="336" y="1920"/>
            <a:chExt cx="1508" cy="1776"/>
          </a:xfrm>
        </p:grpSpPr>
        <p:sp>
          <p:nvSpPr>
            <p:cNvPr id="1052" name="Text Box 18"/>
            <p:cNvSpPr txBox="1">
              <a:spLocks noChangeArrowheads="1"/>
            </p:cNvSpPr>
            <p:nvPr/>
          </p:nvSpPr>
          <p:spPr bwMode="auto">
            <a:xfrm>
              <a:off x="336" y="2304"/>
              <a:ext cx="88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Inspiration</a:t>
              </a:r>
            </a:p>
          </p:txBody>
        </p:sp>
        <p:cxnSp>
          <p:nvCxnSpPr>
            <p:cNvPr id="1053" name="AutoShape 37"/>
            <p:cNvCxnSpPr>
              <a:cxnSpLocks noChangeShapeType="1"/>
              <a:endCxn id="1052" idx="0"/>
            </p:cNvCxnSpPr>
            <p:nvPr/>
          </p:nvCxnSpPr>
          <p:spPr bwMode="auto">
            <a:xfrm rot="16200000" flipH="1">
              <a:off x="581" y="2107"/>
              <a:ext cx="384" cy="10"/>
            </a:xfrm>
            <a:prstGeom prst="straightConnector1">
              <a:avLst/>
            </a:prstGeom>
            <a:noFill/>
            <a:ln w="25400">
              <a:solidFill>
                <a:schemeClr val="tx1"/>
              </a:solidFill>
              <a:round/>
              <a:headEnd/>
              <a:tailEnd type="none" w="lg" len="med"/>
            </a:ln>
          </p:spPr>
        </p:cxnSp>
        <p:cxnSp>
          <p:nvCxnSpPr>
            <p:cNvPr id="1054" name="AutoShape 40"/>
            <p:cNvCxnSpPr>
              <a:cxnSpLocks noChangeShapeType="1"/>
              <a:stCxn id="1052" idx="2"/>
              <a:endCxn id="1055" idx="0"/>
            </p:cNvCxnSpPr>
            <p:nvPr/>
          </p:nvCxnSpPr>
          <p:spPr bwMode="auto">
            <a:xfrm rot="5400000">
              <a:off x="482" y="2823"/>
              <a:ext cx="558" cy="35"/>
            </a:xfrm>
            <a:prstGeom prst="straightConnector1">
              <a:avLst/>
            </a:prstGeom>
            <a:noFill/>
            <a:ln w="25400">
              <a:solidFill>
                <a:schemeClr val="tx1"/>
              </a:solidFill>
              <a:round/>
              <a:headEnd/>
              <a:tailEnd type="stealth" w="lg" len="med"/>
            </a:ln>
          </p:spPr>
        </p:cxnSp>
        <p:pic>
          <p:nvPicPr>
            <p:cNvPr id="1055" name="Picture 71" descr="scroll6.wmf (2754 bytes)"/>
            <p:cNvPicPr>
              <a:picLocks noChangeAspect="1" noChangeArrowheads="1"/>
            </p:cNvPicPr>
            <p:nvPr/>
          </p:nvPicPr>
          <p:blipFill>
            <a:blip r:embed="rId5" cstate="print"/>
            <a:srcRect/>
            <a:stretch>
              <a:fillRect/>
            </a:stretch>
          </p:blipFill>
          <p:spPr bwMode="auto">
            <a:xfrm>
              <a:off x="480" y="3120"/>
              <a:ext cx="526" cy="576"/>
            </a:xfrm>
            <a:prstGeom prst="rect">
              <a:avLst/>
            </a:prstGeom>
            <a:noFill/>
            <a:ln w="9525">
              <a:noFill/>
              <a:miter lim="800000"/>
              <a:headEnd/>
              <a:tailEnd/>
            </a:ln>
          </p:spPr>
        </p:pic>
        <p:sp>
          <p:nvSpPr>
            <p:cNvPr id="1056" name="Text Box 73"/>
            <p:cNvSpPr txBox="1">
              <a:spLocks noChangeArrowheads="1"/>
            </p:cNvSpPr>
            <p:nvPr/>
          </p:nvSpPr>
          <p:spPr bwMode="auto">
            <a:xfrm>
              <a:off x="960" y="3168"/>
              <a:ext cx="884" cy="404"/>
            </a:xfrm>
            <a:prstGeom prst="rect">
              <a:avLst/>
            </a:prstGeom>
            <a:noFill/>
            <a:ln w="9525">
              <a:noFill/>
              <a:miter lim="800000"/>
              <a:headEnd/>
              <a:tailEnd/>
            </a:ln>
          </p:spPr>
          <p:txBody>
            <a:bodyPr wrap="none">
              <a:spAutoFit/>
            </a:bodyPr>
            <a:lstStyle/>
            <a:p>
              <a:r>
                <a:rPr lang="en-US" b="1"/>
                <a:t>Original </a:t>
              </a:r>
            </a:p>
            <a:p>
              <a:r>
                <a:rPr lang="en-US" b="1"/>
                <a:t>Manuscript</a:t>
              </a:r>
            </a:p>
          </p:txBody>
        </p:sp>
      </p:grpSp>
      <p:grpSp>
        <p:nvGrpSpPr>
          <p:cNvPr id="7" name="Group 105"/>
          <p:cNvGrpSpPr>
            <a:grpSpLocks/>
          </p:cNvGrpSpPr>
          <p:nvPr/>
        </p:nvGrpSpPr>
        <p:grpSpPr bwMode="auto">
          <a:xfrm>
            <a:off x="1179513" y="5334000"/>
            <a:ext cx="5329237" cy="1524000"/>
            <a:chOff x="743" y="3360"/>
            <a:chExt cx="3357" cy="960"/>
          </a:xfrm>
        </p:grpSpPr>
        <p:sp>
          <p:nvSpPr>
            <p:cNvPr id="1045" name="Text Box 19"/>
            <p:cNvSpPr txBox="1">
              <a:spLocks noChangeArrowheads="1"/>
            </p:cNvSpPr>
            <p:nvPr/>
          </p:nvSpPr>
          <p:spPr bwMode="auto">
            <a:xfrm>
              <a:off x="960" y="3792"/>
              <a:ext cx="104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Preservation</a:t>
              </a:r>
            </a:p>
          </p:txBody>
        </p:sp>
        <p:cxnSp>
          <p:nvCxnSpPr>
            <p:cNvPr id="1046" name="AutoShape 38"/>
            <p:cNvCxnSpPr>
              <a:cxnSpLocks noChangeShapeType="1"/>
              <a:endCxn id="1045" idx="1"/>
            </p:cNvCxnSpPr>
            <p:nvPr/>
          </p:nvCxnSpPr>
          <p:spPr bwMode="auto">
            <a:xfrm rot="16200000" flipH="1">
              <a:off x="739" y="3700"/>
              <a:ext cx="225" cy="217"/>
            </a:xfrm>
            <a:prstGeom prst="bentConnector2">
              <a:avLst/>
            </a:prstGeom>
            <a:noFill/>
            <a:ln w="25400">
              <a:solidFill>
                <a:schemeClr val="tx1"/>
              </a:solidFill>
              <a:miter lim="800000"/>
              <a:headEnd/>
              <a:tailEnd type="none" w="lg" len="med"/>
            </a:ln>
          </p:spPr>
        </p:cxnSp>
        <p:cxnSp>
          <p:nvCxnSpPr>
            <p:cNvPr id="1047" name="AutoShape 41"/>
            <p:cNvCxnSpPr>
              <a:cxnSpLocks noChangeShapeType="1"/>
              <a:stCxn id="1045" idx="3"/>
              <a:endCxn id="1051" idx="1"/>
            </p:cNvCxnSpPr>
            <p:nvPr/>
          </p:nvCxnSpPr>
          <p:spPr bwMode="auto">
            <a:xfrm flipV="1">
              <a:off x="2004" y="3902"/>
              <a:ext cx="650" cy="19"/>
            </a:xfrm>
            <a:prstGeom prst="straightConnector1">
              <a:avLst/>
            </a:prstGeom>
            <a:noFill/>
            <a:ln w="25400">
              <a:solidFill>
                <a:schemeClr val="tx1"/>
              </a:solidFill>
              <a:round/>
              <a:headEnd/>
              <a:tailEnd type="stealth" w="lg" len="med"/>
            </a:ln>
          </p:spPr>
        </p:cxnSp>
        <p:grpSp>
          <p:nvGrpSpPr>
            <p:cNvPr id="1048" name="Group 92"/>
            <p:cNvGrpSpPr>
              <a:grpSpLocks/>
            </p:cNvGrpSpPr>
            <p:nvPr/>
          </p:nvGrpSpPr>
          <p:grpSpPr bwMode="auto">
            <a:xfrm>
              <a:off x="2640" y="3468"/>
              <a:ext cx="803" cy="852"/>
              <a:chOff x="2640" y="3468"/>
              <a:chExt cx="803" cy="852"/>
            </a:xfrm>
          </p:grpSpPr>
          <p:graphicFrame>
            <p:nvGraphicFramePr>
              <p:cNvPr id="1026" name="Object 84"/>
              <p:cNvGraphicFramePr>
                <a:graphicFrameLocks noChangeAspect="1"/>
              </p:cNvGraphicFramePr>
              <p:nvPr/>
            </p:nvGraphicFramePr>
            <p:xfrm>
              <a:off x="2640" y="3468"/>
              <a:ext cx="515" cy="564"/>
            </p:xfrm>
            <a:graphic>
              <a:graphicData uri="http://schemas.openxmlformats.org/presentationml/2006/ole">
                <p:oleObj spid="_x0000_s1026" r:id="rId6" imgW="3161905" imgH="3467584" progId="">
                  <p:embed/>
                </p:oleObj>
              </a:graphicData>
            </a:graphic>
          </p:graphicFrame>
          <p:graphicFrame>
            <p:nvGraphicFramePr>
              <p:cNvPr id="1027" name="Object 85"/>
              <p:cNvGraphicFramePr>
                <a:graphicFrameLocks noChangeAspect="1"/>
              </p:cNvGraphicFramePr>
              <p:nvPr/>
            </p:nvGraphicFramePr>
            <p:xfrm>
              <a:off x="2736" y="3564"/>
              <a:ext cx="515" cy="564"/>
            </p:xfrm>
            <a:graphic>
              <a:graphicData uri="http://schemas.openxmlformats.org/presentationml/2006/ole">
                <p:oleObj spid="_x0000_s1027" r:id="rId7" imgW="3161905" imgH="3467584" progId="">
                  <p:embed/>
                </p:oleObj>
              </a:graphicData>
            </a:graphic>
          </p:graphicFrame>
          <p:graphicFrame>
            <p:nvGraphicFramePr>
              <p:cNvPr id="1028" name="Object 86"/>
              <p:cNvGraphicFramePr>
                <a:graphicFrameLocks noChangeAspect="1"/>
              </p:cNvGraphicFramePr>
              <p:nvPr/>
            </p:nvGraphicFramePr>
            <p:xfrm>
              <a:off x="2832" y="3660"/>
              <a:ext cx="515" cy="564"/>
            </p:xfrm>
            <a:graphic>
              <a:graphicData uri="http://schemas.openxmlformats.org/presentationml/2006/ole">
                <p:oleObj spid="_x0000_s1028" r:id="rId8" imgW="3161905" imgH="3467584" progId="">
                  <p:embed/>
                </p:oleObj>
              </a:graphicData>
            </a:graphic>
          </p:graphicFrame>
          <p:graphicFrame>
            <p:nvGraphicFramePr>
              <p:cNvPr id="1029" name="Object 87"/>
              <p:cNvGraphicFramePr>
                <a:graphicFrameLocks noChangeAspect="1"/>
              </p:cNvGraphicFramePr>
              <p:nvPr/>
            </p:nvGraphicFramePr>
            <p:xfrm>
              <a:off x="2928" y="3756"/>
              <a:ext cx="515" cy="564"/>
            </p:xfrm>
            <a:graphic>
              <a:graphicData uri="http://schemas.openxmlformats.org/presentationml/2006/ole">
                <p:oleObj spid="_x0000_s1029" r:id="rId9" imgW="3161905" imgH="3467584" progId="">
                  <p:embed/>
                </p:oleObj>
              </a:graphicData>
            </a:graphic>
          </p:graphicFrame>
          <p:sp>
            <p:nvSpPr>
              <p:cNvPr id="1050" name="Oval 89"/>
              <p:cNvSpPr>
                <a:spLocks noChangeArrowheads="1"/>
              </p:cNvSpPr>
              <p:nvPr/>
            </p:nvSpPr>
            <p:spPr bwMode="auto">
              <a:xfrm>
                <a:off x="3312" y="3936"/>
                <a:ext cx="96" cy="96"/>
              </a:xfrm>
              <a:prstGeom prst="ellipse">
                <a:avLst/>
              </a:prstGeom>
              <a:solidFill>
                <a:schemeClr val="accent1">
                  <a:alpha val="0"/>
                </a:schemeClr>
              </a:solidFill>
              <a:ln w="9525">
                <a:noFill/>
                <a:round/>
                <a:headEnd/>
                <a:tailEnd/>
              </a:ln>
            </p:spPr>
            <p:txBody>
              <a:bodyPr wrap="none" anchor="ctr"/>
              <a:lstStyle/>
              <a:p>
                <a:endParaRPr lang="en-US"/>
              </a:p>
            </p:txBody>
          </p:sp>
          <p:sp>
            <p:nvSpPr>
              <p:cNvPr id="1051" name="Oval 90"/>
              <p:cNvSpPr>
                <a:spLocks noChangeArrowheads="1"/>
              </p:cNvSpPr>
              <p:nvPr/>
            </p:nvSpPr>
            <p:spPr bwMode="auto">
              <a:xfrm>
                <a:off x="2640" y="3888"/>
                <a:ext cx="96" cy="96"/>
              </a:xfrm>
              <a:prstGeom prst="ellipse">
                <a:avLst/>
              </a:prstGeom>
              <a:solidFill>
                <a:schemeClr val="accent1">
                  <a:alpha val="0"/>
                </a:schemeClr>
              </a:solidFill>
              <a:ln w="9525">
                <a:noFill/>
                <a:round/>
                <a:headEnd/>
                <a:tailEnd/>
              </a:ln>
            </p:spPr>
            <p:txBody>
              <a:bodyPr wrap="none" anchor="ctr"/>
              <a:lstStyle/>
              <a:p>
                <a:endParaRPr lang="en-US"/>
              </a:p>
            </p:txBody>
          </p:sp>
        </p:grpSp>
        <p:sp>
          <p:nvSpPr>
            <p:cNvPr id="1049" name="Text Box 93"/>
            <p:cNvSpPr txBox="1">
              <a:spLocks noChangeArrowheads="1"/>
            </p:cNvSpPr>
            <p:nvPr/>
          </p:nvSpPr>
          <p:spPr bwMode="auto">
            <a:xfrm>
              <a:off x="3216" y="3360"/>
              <a:ext cx="884" cy="404"/>
            </a:xfrm>
            <a:prstGeom prst="rect">
              <a:avLst/>
            </a:prstGeom>
            <a:noFill/>
            <a:ln w="9525">
              <a:noFill/>
              <a:miter lim="800000"/>
              <a:headEnd/>
              <a:tailEnd/>
            </a:ln>
          </p:spPr>
          <p:txBody>
            <a:bodyPr wrap="none">
              <a:spAutoFit/>
            </a:bodyPr>
            <a:lstStyle/>
            <a:p>
              <a:r>
                <a:rPr lang="en-US" b="1"/>
                <a:t>Manuscript</a:t>
              </a:r>
            </a:p>
            <a:p>
              <a:r>
                <a:rPr lang="en-US" b="1"/>
                <a:t>Copies</a:t>
              </a:r>
            </a:p>
          </p:txBody>
        </p:sp>
      </p:grpSp>
      <p:grpSp>
        <p:nvGrpSpPr>
          <p:cNvPr id="9" name="Group 106"/>
          <p:cNvGrpSpPr>
            <a:grpSpLocks/>
          </p:cNvGrpSpPr>
          <p:nvPr/>
        </p:nvGrpSpPr>
        <p:grpSpPr bwMode="auto">
          <a:xfrm>
            <a:off x="5280025" y="4419600"/>
            <a:ext cx="3571875" cy="2085975"/>
            <a:chOff x="3326" y="2784"/>
            <a:chExt cx="2250" cy="1314"/>
          </a:xfrm>
        </p:grpSpPr>
        <p:sp>
          <p:nvSpPr>
            <p:cNvPr id="1041" name="Text Box 20"/>
            <p:cNvSpPr txBox="1">
              <a:spLocks noChangeArrowheads="1"/>
            </p:cNvSpPr>
            <p:nvPr/>
          </p:nvSpPr>
          <p:spPr bwMode="auto">
            <a:xfrm>
              <a:off x="4656" y="3840"/>
              <a:ext cx="920"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Translation</a:t>
              </a:r>
            </a:p>
          </p:txBody>
        </p:sp>
        <p:cxnSp>
          <p:nvCxnSpPr>
            <p:cNvPr id="1042" name="AutoShape 39"/>
            <p:cNvCxnSpPr>
              <a:cxnSpLocks noChangeShapeType="1"/>
              <a:stCxn id="1050" idx="1"/>
              <a:endCxn id="1041" idx="1"/>
            </p:cNvCxnSpPr>
            <p:nvPr/>
          </p:nvCxnSpPr>
          <p:spPr bwMode="auto">
            <a:xfrm>
              <a:off x="3326" y="3950"/>
              <a:ext cx="1330" cy="19"/>
            </a:xfrm>
            <a:prstGeom prst="straightConnector1">
              <a:avLst/>
            </a:prstGeom>
            <a:noFill/>
            <a:ln w="25400">
              <a:solidFill>
                <a:schemeClr val="tx1"/>
              </a:solidFill>
              <a:round/>
              <a:headEnd/>
              <a:tailEnd type="none" w="lg" len="med"/>
            </a:ln>
          </p:spPr>
        </p:cxnSp>
        <p:cxnSp>
          <p:nvCxnSpPr>
            <p:cNvPr id="1043" name="AutoShape 42"/>
            <p:cNvCxnSpPr>
              <a:cxnSpLocks noChangeShapeType="1"/>
              <a:stCxn id="1041" idx="0"/>
            </p:cNvCxnSpPr>
            <p:nvPr/>
          </p:nvCxnSpPr>
          <p:spPr bwMode="auto">
            <a:xfrm rot="5400000" flipH="1" flipV="1">
              <a:off x="4934" y="3638"/>
              <a:ext cx="384" cy="20"/>
            </a:xfrm>
            <a:prstGeom prst="straightConnector1">
              <a:avLst/>
            </a:prstGeom>
            <a:noFill/>
            <a:ln w="25400">
              <a:solidFill>
                <a:schemeClr val="tx1"/>
              </a:solidFill>
              <a:round/>
              <a:headEnd/>
              <a:tailEnd type="stealth" w="lg" len="med"/>
            </a:ln>
          </p:spPr>
        </p:cxnSp>
        <p:pic>
          <p:nvPicPr>
            <p:cNvPr id="1044" name="Picture 95" descr="bible_search"/>
            <p:cNvPicPr>
              <a:picLocks noChangeAspect="1" noChangeArrowheads="1"/>
            </p:cNvPicPr>
            <p:nvPr/>
          </p:nvPicPr>
          <p:blipFill>
            <a:blip r:embed="rId10" cstate="print"/>
            <a:srcRect/>
            <a:stretch>
              <a:fillRect/>
            </a:stretch>
          </p:blipFill>
          <p:spPr bwMode="auto">
            <a:xfrm>
              <a:off x="4848" y="2784"/>
              <a:ext cx="499" cy="747"/>
            </a:xfrm>
            <a:prstGeom prst="rect">
              <a:avLst/>
            </a:prstGeom>
            <a:noFill/>
            <a:ln w="9525">
              <a:noFill/>
              <a:miter lim="800000"/>
              <a:headEnd/>
              <a:tailEnd/>
            </a:ln>
          </p:spPr>
        </p:pic>
      </p:grpSp>
      <p:pic>
        <p:nvPicPr>
          <p:cNvPr id="1039" name="Picture 98" descr="people1">
            <a:hlinkClick r:id="rId11"/>
          </p:cNvPr>
          <p:cNvPicPr>
            <a:picLocks noChangeAspect="1" noChangeArrowheads="1"/>
          </p:cNvPicPr>
          <p:nvPr/>
        </p:nvPicPr>
        <p:blipFill>
          <a:blip r:embed="rId12" cstate="print"/>
          <a:srcRect/>
          <a:stretch>
            <a:fillRect/>
          </a:stretch>
        </p:blipFill>
        <p:spPr bwMode="auto">
          <a:xfrm>
            <a:off x="3276600" y="2590800"/>
            <a:ext cx="1752600" cy="1098550"/>
          </a:xfrm>
          <a:prstGeom prst="rect">
            <a:avLst/>
          </a:prstGeom>
          <a:noFill/>
          <a:ln w="9525">
            <a:noFill/>
            <a:miter lim="800000"/>
            <a:headEnd/>
            <a:tailEnd/>
          </a:ln>
        </p:spPr>
      </p:pic>
      <p:sp>
        <p:nvSpPr>
          <p:cNvPr id="1040" name="Text Box 99"/>
          <p:cNvSpPr txBox="1">
            <a:spLocks noChangeArrowheads="1"/>
          </p:cNvSpPr>
          <p:nvPr/>
        </p:nvSpPr>
        <p:spPr bwMode="auto">
          <a:xfrm>
            <a:off x="2651125" y="3617913"/>
            <a:ext cx="1301750" cy="641350"/>
          </a:xfrm>
          <a:prstGeom prst="rect">
            <a:avLst/>
          </a:prstGeom>
          <a:noFill/>
          <a:ln w="9525">
            <a:noFill/>
            <a:miter lim="800000"/>
            <a:headEnd/>
            <a:tailEnd/>
          </a:ln>
        </p:spPr>
        <p:txBody>
          <a:bodyPr wrap="none">
            <a:spAutoFit/>
          </a:bodyPr>
          <a:lstStyle/>
          <a:p>
            <a:pPr algn="ctr"/>
            <a:r>
              <a:rPr lang="en-US" b="1"/>
              <a:t>Christians</a:t>
            </a:r>
          </a:p>
          <a:p>
            <a:pPr algn="ctr"/>
            <a:r>
              <a:rPr lang="en-US" b="1"/>
              <a:t>Today</a:t>
            </a:r>
          </a:p>
        </p:txBody>
      </p:sp>
      <p:sp>
        <p:nvSpPr>
          <p:cNvPr id="1034" name="AutoShape 58"/>
          <p:cNvSpPr>
            <a:spLocks noChangeArrowheads="1"/>
          </p:cNvSpPr>
          <p:nvPr/>
        </p:nvSpPr>
        <p:spPr bwMode="auto">
          <a:xfrm>
            <a:off x="3429000" y="152400"/>
            <a:ext cx="1409700" cy="1196975"/>
          </a:xfrm>
          <a:prstGeom prst="triangle">
            <a:avLst>
              <a:gd name="adj" fmla="val 500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p:spPr>
        <p:txBody>
          <a:bodyPr wrap="none" anchor="ctr">
            <a:spAutoFit/>
          </a:bodyPr>
          <a:lstStyle/>
          <a:p>
            <a:pPr algn="ctr"/>
            <a:r>
              <a:rPr lang="en-US" sz="2400" b="1"/>
              <a:t>God</a:t>
            </a:r>
          </a:p>
        </p:txBody>
      </p:sp>
      <p:sp>
        <p:nvSpPr>
          <p:cNvPr id="46" name="Text Box 14"/>
          <p:cNvSpPr txBox="1">
            <a:spLocks noChangeArrowheads="1"/>
          </p:cNvSpPr>
          <p:nvPr/>
        </p:nvSpPr>
        <p:spPr bwMode="auto">
          <a:xfrm>
            <a:off x="5257800" y="0"/>
            <a:ext cx="3886200" cy="1077218"/>
          </a:xfrm>
          <a:prstGeom prst="rect">
            <a:avLst/>
          </a:prstGeom>
          <a:solidFill>
            <a:srgbClr val="99CCFF"/>
          </a:solidFill>
          <a:ln w="76200" cmpd="tri">
            <a:solidFill>
              <a:schemeClr val="tx1"/>
            </a:solidFill>
            <a:miter lim="800000"/>
            <a:headEnd/>
            <a:tailEnd/>
          </a:ln>
        </p:spPr>
        <p:txBody>
          <a:bodyPr>
            <a:spAutoFit/>
          </a:bodyPr>
          <a:lstStyle/>
          <a:p>
            <a:pPr algn="ctr"/>
            <a:r>
              <a:rPr lang="en-US" sz="3200" b="1" dirty="0" smtClean="0"/>
              <a:t>How God Provides Us With His Word</a:t>
            </a:r>
            <a:endParaRPr lang="en-US" sz="3200" b="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p:txBody>
          <a:bodyPr/>
          <a:lstStyle/>
          <a:p>
            <a:pPr eaLnBrk="1" hangingPunct="1"/>
            <a:r>
              <a:rPr lang="en-US" sz="6000" smtClean="0">
                <a:solidFill>
                  <a:srgbClr val="0000FF"/>
                </a:solidFill>
              </a:rPr>
              <a:t>Revelation</a:t>
            </a:r>
          </a:p>
        </p:txBody>
      </p:sp>
      <p:sp>
        <p:nvSpPr>
          <p:cNvPr id="23555" name="Rectangle 5"/>
          <p:cNvSpPr>
            <a:spLocks noGrp="1" noChangeArrowheads="1"/>
          </p:cNvSpPr>
          <p:nvPr>
            <p:ph type="subTitle" idx="1"/>
          </p:nvPr>
        </p:nvSpPr>
        <p:spPr/>
        <p:txBody>
          <a:bodyPr/>
          <a:lstStyle/>
          <a:p>
            <a:pPr eaLnBrk="1" hangingPunct="1"/>
            <a:r>
              <a:rPr lang="en-US" sz="4400" b="1" smtClean="0">
                <a:solidFill>
                  <a:srgbClr val="0000FF"/>
                </a:solidFill>
              </a:rPr>
              <a:t>How did God reveal Himself to man?</a:t>
            </a:r>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563562"/>
          </a:xfrm>
        </p:spPr>
        <p:txBody>
          <a:bodyPr/>
          <a:lstStyle/>
          <a:p>
            <a:pPr eaLnBrk="1" hangingPunct="1"/>
            <a:r>
              <a:rPr lang="en-US" sz="3200" smtClean="0"/>
              <a:t>Questions We Will Answer in This Series:</a:t>
            </a:r>
          </a:p>
        </p:txBody>
      </p:sp>
      <p:sp>
        <p:nvSpPr>
          <p:cNvPr id="53251" name="Rectangle 3"/>
          <p:cNvSpPr>
            <a:spLocks noGrp="1" noChangeArrowheads="1"/>
          </p:cNvSpPr>
          <p:nvPr>
            <p:ph type="body" idx="1"/>
          </p:nvPr>
        </p:nvSpPr>
        <p:spPr/>
        <p:txBody>
          <a:bodyPr/>
          <a:lstStyle/>
          <a:p>
            <a:pPr eaLnBrk="1" hangingPunct="1">
              <a:lnSpc>
                <a:spcPct val="80000"/>
              </a:lnSpc>
            </a:pPr>
            <a:r>
              <a:rPr lang="en-US" sz="2800" smtClean="0"/>
              <a:t>Where do our Bibles come from?</a:t>
            </a:r>
          </a:p>
          <a:p>
            <a:pPr eaLnBrk="1" hangingPunct="1">
              <a:lnSpc>
                <a:spcPct val="80000"/>
              </a:lnSpc>
            </a:pPr>
            <a:r>
              <a:rPr lang="en-US" sz="2800" smtClean="0"/>
              <a:t>How do we know that our Bibles are reliable?</a:t>
            </a:r>
          </a:p>
          <a:p>
            <a:pPr eaLnBrk="1" hangingPunct="1">
              <a:lnSpc>
                <a:spcPct val="80000"/>
              </a:lnSpc>
            </a:pPr>
            <a:r>
              <a:rPr lang="en-US" sz="2800" smtClean="0"/>
              <a:t>How can we better understand and appreciate our Bibles and how they are put together?</a:t>
            </a:r>
          </a:p>
          <a:p>
            <a:pPr eaLnBrk="1" hangingPunct="1">
              <a:lnSpc>
                <a:spcPct val="80000"/>
              </a:lnSpc>
            </a:pPr>
            <a:r>
              <a:rPr lang="en-US" sz="2800" smtClean="0"/>
              <a:t>How can we respond to attacks from those who make false claims about the Bible?</a:t>
            </a:r>
          </a:p>
          <a:p>
            <a:pPr lvl="1" eaLnBrk="1" hangingPunct="1">
              <a:lnSpc>
                <a:spcPct val="80000"/>
              </a:lnSpc>
            </a:pPr>
            <a:r>
              <a:rPr lang="en-US" sz="2400" smtClean="0"/>
              <a:t>The DaVinci Code</a:t>
            </a:r>
          </a:p>
          <a:p>
            <a:pPr lvl="1" eaLnBrk="1" hangingPunct="1">
              <a:lnSpc>
                <a:spcPct val="80000"/>
              </a:lnSpc>
            </a:pPr>
            <a:r>
              <a:rPr lang="en-US" sz="2400" smtClean="0"/>
              <a:t>Anti-Christian College Professors and Curriculum</a:t>
            </a:r>
          </a:p>
          <a:p>
            <a:pPr lvl="1" eaLnBrk="1" hangingPunct="1">
              <a:lnSpc>
                <a:spcPct val="80000"/>
              </a:lnSpc>
            </a:pPr>
            <a:r>
              <a:rPr lang="en-US" sz="2400" smtClean="0"/>
              <a:t>Unbelievers, Skeptics, and Followers of False Religions</a:t>
            </a:r>
          </a:p>
          <a:p>
            <a:pPr lvl="1" eaLnBrk="1" hangingPunct="1">
              <a:lnSpc>
                <a:spcPct val="80000"/>
              </a:lnSpc>
            </a:pPr>
            <a:r>
              <a:rPr lang="en-US" sz="2400" smtClean="0"/>
              <a:t>Liberal News Media (e.g. National Public Radio)</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32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32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3251">
                                            <p:txEl>
                                              <p:pRg st="1" end="1"/>
                                            </p:txEl>
                                          </p:spTgt>
                                        </p:tgtEl>
                                        <p:attrNameLst>
                                          <p:attrName>style.visibility</p:attrName>
                                        </p:attrNameLst>
                                      </p:cBhvr>
                                      <p:to>
                                        <p:strVal val="visible"/>
                                      </p:to>
                                    </p:set>
                                    <p:anim calcmode="lin" valueType="num">
                                      <p:cBhvr>
                                        <p:cTn id="14" dur="5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325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32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3251">
                                            <p:txEl>
                                              <p:pRg st="2" end="2"/>
                                            </p:txEl>
                                          </p:spTgt>
                                        </p:tgtEl>
                                        <p:attrNameLst>
                                          <p:attrName>style.visibility</p:attrName>
                                        </p:attrNameLst>
                                      </p:cBhvr>
                                      <p:to>
                                        <p:strVal val="visible"/>
                                      </p:to>
                                    </p:set>
                                    <p:anim calcmode="lin" valueType="num">
                                      <p:cBhvr>
                                        <p:cTn id="21" dur="5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325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325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3251">
                                            <p:txEl>
                                              <p:pRg st="3" end="3"/>
                                            </p:txEl>
                                          </p:spTgt>
                                        </p:tgtEl>
                                        <p:attrNameLst>
                                          <p:attrName>style.visibility</p:attrName>
                                        </p:attrNameLst>
                                      </p:cBhvr>
                                      <p:to>
                                        <p:strVal val="visible"/>
                                      </p:to>
                                    </p:set>
                                    <p:anim calcmode="lin" valueType="num">
                                      <p:cBhvr>
                                        <p:cTn id="28" dur="500" fill="hold"/>
                                        <p:tgtEl>
                                          <p:spTgt spid="5325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325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325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53251">
                                            <p:txEl>
                                              <p:pRg st="4" end="4"/>
                                            </p:txEl>
                                          </p:spTgt>
                                        </p:tgtEl>
                                        <p:attrNameLst>
                                          <p:attrName>style.visibility</p:attrName>
                                        </p:attrNameLst>
                                      </p:cBhvr>
                                      <p:to>
                                        <p:strVal val="visible"/>
                                      </p:to>
                                    </p:set>
                                    <p:anim calcmode="lin" valueType="num">
                                      <p:cBhvr>
                                        <p:cTn id="35" dur="500" fill="hold"/>
                                        <p:tgtEl>
                                          <p:spTgt spid="5325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325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325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53251">
                                            <p:txEl>
                                              <p:pRg st="5" end="5"/>
                                            </p:txEl>
                                          </p:spTgt>
                                        </p:tgtEl>
                                        <p:attrNameLst>
                                          <p:attrName>style.visibility</p:attrName>
                                        </p:attrNameLst>
                                      </p:cBhvr>
                                      <p:to>
                                        <p:strVal val="visible"/>
                                      </p:to>
                                    </p:set>
                                    <p:anim calcmode="lin" valueType="num">
                                      <p:cBhvr>
                                        <p:cTn id="42" dur="500" fill="hold"/>
                                        <p:tgtEl>
                                          <p:spTgt spid="53251">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3251">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325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53251">
                                            <p:txEl>
                                              <p:pRg st="6" end="6"/>
                                            </p:txEl>
                                          </p:spTgt>
                                        </p:tgtEl>
                                        <p:attrNameLst>
                                          <p:attrName>style.visibility</p:attrName>
                                        </p:attrNameLst>
                                      </p:cBhvr>
                                      <p:to>
                                        <p:strVal val="visible"/>
                                      </p:to>
                                    </p:set>
                                    <p:anim calcmode="lin" valueType="num">
                                      <p:cBhvr>
                                        <p:cTn id="49" dur="500" fill="hold"/>
                                        <p:tgtEl>
                                          <p:spTgt spid="53251">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3251">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325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53251">
                                            <p:txEl>
                                              <p:pRg st="7" end="7"/>
                                            </p:txEl>
                                          </p:spTgt>
                                        </p:tgtEl>
                                        <p:attrNameLst>
                                          <p:attrName>style.visibility</p:attrName>
                                        </p:attrNameLst>
                                      </p:cBhvr>
                                      <p:to>
                                        <p:strVal val="visible"/>
                                      </p:to>
                                    </p:set>
                                    <p:anim calcmode="lin" valueType="num">
                                      <p:cBhvr>
                                        <p:cTn id="56" dur="500" fill="hold"/>
                                        <p:tgtEl>
                                          <p:spTgt spid="53251">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3251">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3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6858000"/>
          </a:xfrm>
          <a:prstGeom prst="rect">
            <a:avLst/>
          </a:prstGeom>
          <a:solidFill>
            <a:schemeClr val="bg1">
              <a:alpha val="72156"/>
            </a:schemeClr>
          </a:solidFill>
          <a:ln w="9525">
            <a:noFill/>
            <a:miter lim="800000"/>
            <a:headEnd/>
            <a:tailEnd/>
          </a:ln>
        </p:spPr>
        <p:txBody>
          <a:bodyPr wrap="none" anchor="ctr">
            <a:normAutofit/>
          </a:bodyPr>
          <a:lstStyle/>
          <a:p>
            <a:endParaRPr lang="en-US"/>
          </a:p>
        </p:txBody>
      </p:sp>
      <p:sp>
        <p:nvSpPr>
          <p:cNvPr id="24579" name="Rectangle 2"/>
          <p:cNvSpPr>
            <a:spLocks noGrp="1" noChangeArrowheads="1"/>
          </p:cNvSpPr>
          <p:nvPr>
            <p:ph type="title"/>
          </p:nvPr>
        </p:nvSpPr>
        <p:spPr>
          <a:xfrm>
            <a:off x="457200" y="0"/>
            <a:ext cx="8229600" cy="1447800"/>
          </a:xfrm>
        </p:spPr>
        <p:txBody>
          <a:bodyPr/>
          <a:lstStyle/>
          <a:p>
            <a:pPr algn="l" eaLnBrk="1" hangingPunct="1"/>
            <a:r>
              <a:rPr lang="en-US" sz="2800" b="1" smtClean="0"/>
              <a:t>Hebrews 1:1</a:t>
            </a:r>
            <a:r>
              <a:rPr lang="en-US" sz="2800" smtClean="0"/>
              <a:t> - </a:t>
            </a:r>
            <a:r>
              <a:rPr lang="en-US" sz="3200" b="1" i="1" smtClean="0">
                <a:solidFill>
                  <a:srgbClr val="0000FF"/>
                </a:solidFill>
                <a:latin typeface="Times New Roman" pitchFamily="18" charset="0"/>
              </a:rPr>
              <a:t>Long ago, at many times and </a:t>
            </a:r>
            <a:r>
              <a:rPr lang="en-US" sz="3200" b="1" i="1" u="sng" smtClean="0">
                <a:solidFill>
                  <a:srgbClr val="0000FF"/>
                </a:solidFill>
                <a:latin typeface="Times New Roman" pitchFamily="18" charset="0"/>
              </a:rPr>
              <a:t>in many ways</a:t>
            </a:r>
            <a:r>
              <a:rPr lang="en-US" sz="3200" b="1" i="1" smtClean="0">
                <a:solidFill>
                  <a:srgbClr val="0000FF"/>
                </a:solidFill>
                <a:latin typeface="Times New Roman" pitchFamily="18" charset="0"/>
              </a:rPr>
              <a:t>, God spoke to our fathers by the prophets . . .</a:t>
            </a:r>
            <a:r>
              <a:rPr lang="en-US" sz="2800" smtClean="0"/>
              <a:t> </a:t>
            </a:r>
          </a:p>
        </p:txBody>
      </p:sp>
      <p:sp>
        <p:nvSpPr>
          <p:cNvPr id="9219" name="Rectangle 3"/>
          <p:cNvSpPr>
            <a:spLocks noGrp="1" noChangeArrowheads="1"/>
          </p:cNvSpPr>
          <p:nvPr>
            <p:ph type="body" idx="1"/>
          </p:nvPr>
        </p:nvSpPr>
        <p:spPr>
          <a:xfrm>
            <a:off x="457200" y="1600200"/>
            <a:ext cx="8229600" cy="5066002"/>
          </a:xfrm>
        </p:spPr>
        <p:txBody>
          <a:bodyPr wrap="square">
            <a:spAutoFit/>
          </a:bodyPr>
          <a:lstStyle/>
          <a:p>
            <a:pPr eaLnBrk="1" hangingPunct="1">
              <a:lnSpc>
                <a:spcPct val="80000"/>
              </a:lnSpc>
            </a:pPr>
            <a:r>
              <a:rPr lang="en-US" sz="2800" smtClean="0"/>
              <a:t>God sometimes spoke in a </a:t>
            </a:r>
            <a:r>
              <a:rPr lang="en-US" sz="2800" b="1" u="sng" smtClean="0"/>
              <a:t>voice from heaven</a:t>
            </a:r>
            <a:r>
              <a:rPr lang="en-US" sz="2800" smtClean="0"/>
              <a:t>:</a:t>
            </a:r>
            <a:endParaRPr lang="en-US" sz="2800" b="1" smtClean="0"/>
          </a:p>
          <a:p>
            <a:pPr lvl="1" eaLnBrk="1" hangingPunct="1">
              <a:lnSpc>
                <a:spcPct val="80000"/>
              </a:lnSpc>
            </a:pPr>
            <a:r>
              <a:rPr lang="en-US" sz="2400" b="1" smtClean="0">
                <a:latin typeface="Times New Roman" pitchFamily="18" charset="0"/>
              </a:rPr>
              <a:t>Genesis 22:11 - </a:t>
            </a:r>
            <a:r>
              <a:rPr lang="en-US" sz="2400" b="1" i="1" smtClean="0">
                <a:solidFill>
                  <a:srgbClr val="0000FF"/>
                </a:solidFill>
                <a:latin typeface="Times New Roman" pitchFamily="18" charset="0"/>
              </a:rPr>
              <a:t>But the angel of the LORD </a:t>
            </a:r>
            <a:r>
              <a:rPr lang="en-US" sz="2400" b="1" i="1" u="sng" smtClean="0">
                <a:solidFill>
                  <a:srgbClr val="0000FF"/>
                </a:solidFill>
                <a:latin typeface="Times New Roman" pitchFamily="18" charset="0"/>
              </a:rPr>
              <a:t>called to him from heaven </a:t>
            </a:r>
            <a:r>
              <a:rPr lang="en-US" sz="2400" b="1" i="1" smtClean="0">
                <a:solidFill>
                  <a:srgbClr val="0000FF"/>
                </a:solidFill>
                <a:latin typeface="Times New Roman" pitchFamily="18" charset="0"/>
              </a:rPr>
              <a:t>and said, “Abraham, Abraham!”</a:t>
            </a:r>
            <a:endParaRPr lang="en-US" sz="2400" b="1" smtClean="0"/>
          </a:p>
          <a:p>
            <a:pPr eaLnBrk="1" hangingPunct="1">
              <a:lnSpc>
                <a:spcPct val="80000"/>
              </a:lnSpc>
            </a:pPr>
            <a:r>
              <a:rPr lang="en-US" sz="2800" smtClean="0"/>
              <a:t>God sometimes spoke to men in a </a:t>
            </a:r>
            <a:r>
              <a:rPr lang="en-US" sz="2800" b="1" u="sng" smtClean="0"/>
              <a:t>dream</a:t>
            </a:r>
            <a:r>
              <a:rPr lang="en-US" sz="2800" smtClean="0"/>
              <a:t>:</a:t>
            </a:r>
            <a:endParaRPr lang="en-US" sz="2800" b="1" smtClean="0"/>
          </a:p>
          <a:p>
            <a:pPr lvl="1" eaLnBrk="1" hangingPunct="1">
              <a:lnSpc>
                <a:spcPct val="80000"/>
              </a:lnSpc>
            </a:pPr>
            <a:r>
              <a:rPr lang="en-US" sz="2400" b="1" smtClean="0">
                <a:latin typeface="Times New Roman" pitchFamily="18" charset="0"/>
              </a:rPr>
              <a:t>Genesis 28:12-13 – </a:t>
            </a:r>
            <a:r>
              <a:rPr lang="en-US" sz="2400" b="1" i="1" smtClean="0">
                <a:solidFill>
                  <a:srgbClr val="0000FF"/>
                </a:solidFill>
                <a:latin typeface="Times New Roman" pitchFamily="18" charset="0"/>
              </a:rPr>
              <a:t> And [Jacob] </a:t>
            </a:r>
            <a:r>
              <a:rPr lang="en-US" sz="2400" b="1" i="1" u="sng" smtClean="0">
                <a:solidFill>
                  <a:srgbClr val="0000FF"/>
                </a:solidFill>
                <a:latin typeface="Times New Roman" pitchFamily="18" charset="0"/>
              </a:rPr>
              <a:t>dreamed</a:t>
            </a:r>
            <a:r>
              <a:rPr lang="en-US" sz="2400" b="1" i="1" smtClean="0">
                <a:solidFill>
                  <a:srgbClr val="0000FF"/>
                </a:solidFill>
                <a:latin typeface="Times New Roman" pitchFamily="18" charset="0"/>
              </a:rPr>
              <a:t>, and behold, there was a ladder set up on the earth, and the top of it reached to heaven. And behold, the angels of God were ascending and descending on it! And behold, the </a:t>
            </a:r>
            <a:r>
              <a:rPr lang="en-US" sz="2400" b="1" i="1" u="sng" smtClean="0">
                <a:solidFill>
                  <a:srgbClr val="0000FF"/>
                </a:solidFill>
                <a:latin typeface="Times New Roman" pitchFamily="18" charset="0"/>
              </a:rPr>
              <a:t>LORD</a:t>
            </a:r>
            <a:r>
              <a:rPr lang="en-US" sz="2400" b="1" i="1" smtClean="0">
                <a:solidFill>
                  <a:srgbClr val="0000FF"/>
                </a:solidFill>
                <a:latin typeface="Times New Roman" pitchFamily="18" charset="0"/>
              </a:rPr>
              <a:t> stood above it and </a:t>
            </a:r>
            <a:r>
              <a:rPr lang="en-US" sz="2400" b="1" i="1" u="sng" smtClean="0">
                <a:solidFill>
                  <a:srgbClr val="0000FF"/>
                </a:solidFill>
                <a:latin typeface="Times New Roman" pitchFamily="18" charset="0"/>
              </a:rPr>
              <a:t>said</a:t>
            </a:r>
            <a:r>
              <a:rPr lang="en-US" sz="2400" b="1" i="1" smtClean="0">
                <a:solidFill>
                  <a:srgbClr val="0000FF"/>
                </a:solidFill>
                <a:latin typeface="Times New Roman" pitchFamily="18" charset="0"/>
              </a:rPr>
              <a:t>, "I am the LORD, the God of Abraham your father and the God of Isaac. The land on which you lie I will give to you and to your offspring... </a:t>
            </a:r>
          </a:p>
          <a:p>
            <a:pPr eaLnBrk="1" hangingPunct="1">
              <a:lnSpc>
                <a:spcPct val="80000"/>
              </a:lnSpc>
            </a:pPr>
            <a:r>
              <a:rPr lang="en-US" sz="2800" smtClean="0"/>
              <a:t>God sometimes spoke to men in a </a:t>
            </a:r>
            <a:r>
              <a:rPr lang="en-US" sz="2800" b="1" u="sng" smtClean="0"/>
              <a:t>vision</a:t>
            </a:r>
            <a:r>
              <a:rPr lang="en-US" sz="2800" smtClean="0"/>
              <a:t>:</a:t>
            </a:r>
            <a:endParaRPr lang="en-US" sz="2800" b="1" smtClean="0"/>
          </a:p>
          <a:p>
            <a:pPr lvl="1" eaLnBrk="1" hangingPunct="1">
              <a:lnSpc>
                <a:spcPct val="80000"/>
              </a:lnSpc>
            </a:pPr>
            <a:r>
              <a:rPr lang="en-US" sz="2400" b="1" smtClean="0">
                <a:latin typeface="Times New Roman" pitchFamily="18" charset="0"/>
              </a:rPr>
              <a:t>Isaiah 1:1 -</a:t>
            </a:r>
            <a:r>
              <a:rPr lang="en-US" sz="2400" b="1" i="1" smtClean="0">
                <a:solidFill>
                  <a:srgbClr val="0000FF"/>
                </a:solidFill>
                <a:latin typeface="Times New Roman" pitchFamily="18" charset="0"/>
              </a:rPr>
              <a:t>  The </a:t>
            </a:r>
            <a:r>
              <a:rPr lang="en-US" sz="2400" b="1" i="1" u="sng" smtClean="0">
                <a:solidFill>
                  <a:srgbClr val="0000FF"/>
                </a:solidFill>
                <a:latin typeface="Times New Roman" pitchFamily="18" charset="0"/>
              </a:rPr>
              <a:t>vision</a:t>
            </a:r>
            <a:r>
              <a:rPr lang="en-US" sz="2400" b="1" i="1" smtClean="0">
                <a:solidFill>
                  <a:srgbClr val="0000FF"/>
                </a:solidFill>
                <a:latin typeface="Times New Roman" pitchFamily="18" charset="0"/>
              </a:rPr>
              <a:t> of Isaiah the son of </a:t>
            </a:r>
            <a:r>
              <a:rPr lang="en-US" sz="2400" b="1" i="1" err="1" smtClean="0">
                <a:solidFill>
                  <a:srgbClr val="0000FF"/>
                </a:solidFill>
                <a:latin typeface="Times New Roman" pitchFamily="18" charset="0"/>
              </a:rPr>
              <a:t>Amoz</a:t>
            </a:r>
            <a:r>
              <a:rPr lang="en-US" sz="2400" b="1" i="1" smtClean="0">
                <a:solidFill>
                  <a:srgbClr val="0000FF"/>
                </a:solidFill>
                <a:latin typeface="Times New Roman" pitchFamily="18" charset="0"/>
              </a:rPr>
              <a:t>, which he saw concerning Judah and Jerusalem in the days of </a:t>
            </a:r>
            <a:r>
              <a:rPr lang="en-US" sz="2400" b="1" i="1" err="1" smtClean="0">
                <a:solidFill>
                  <a:srgbClr val="0000FF"/>
                </a:solidFill>
                <a:latin typeface="Times New Roman" pitchFamily="18" charset="0"/>
              </a:rPr>
              <a:t>Uzziah</a:t>
            </a:r>
            <a:r>
              <a:rPr lang="en-US" sz="2400" b="1" i="1" smtClean="0">
                <a:solidFill>
                  <a:srgbClr val="0000FF"/>
                </a:solidFill>
                <a:latin typeface="Times New Roman" pitchFamily="18" charset="0"/>
              </a:rPr>
              <a:t>, </a:t>
            </a:r>
            <a:r>
              <a:rPr lang="en-US" sz="2400" b="1" i="1" err="1" smtClean="0">
                <a:solidFill>
                  <a:srgbClr val="0000FF"/>
                </a:solidFill>
                <a:latin typeface="Times New Roman" pitchFamily="18" charset="0"/>
              </a:rPr>
              <a:t>Jotham</a:t>
            </a:r>
            <a:r>
              <a:rPr lang="en-US" sz="2400" b="1" i="1" smtClean="0">
                <a:solidFill>
                  <a:srgbClr val="0000FF"/>
                </a:solidFill>
                <a:latin typeface="Times New Roman" pitchFamily="18" charset="0"/>
              </a:rPr>
              <a:t>, </a:t>
            </a:r>
            <a:r>
              <a:rPr lang="en-US" sz="2400" b="1" i="1" err="1" smtClean="0">
                <a:solidFill>
                  <a:srgbClr val="0000FF"/>
                </a:solidFill>
                <a:latin typeface="Times New Roman" pitchFamily="18" charset="0"/>
              </a:rPr>
              <a:t>Ahaz</a:t>
            </a:r>
            <a:r>
              <a:rPr lang="en-US" sz="2400" b="1" i="1" smtClean="0">
                <a:solidFill>
                  <a:srgbClr val="0000FF"/>
                </a:solidFill>
                <a:latin typeface="Times New Roman" pitchFamily="18" charset="0"/>
              </a:rPr>
              <a:t>, and Hezekiah, kings of Judah.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dissolve">
                                      <p:cBhvr>
                                        <p:cTn id="10" dur="500"/>
                                        <p:tgtEl>
                                          <p:spTgt spid="92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dissolve">
                                      <p:cBhvr>
                                        <p:cTn id="15" dur="500"/>
                                        <p:tgtEl>
                                          <p:spTgt spid="92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dissolve">
                                      <p:cBhvr>
                                        <p:cTn id="20" dur="500"/>
                                        <p:tgtEl>
                                          <p:spTgt spid="92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dissolve">
                                      <p:cBhvr>
                                        <p:cTn id="25" dur="500"/>
                                        <p:tgtEl>
                                          <p:spTgt spid="9219">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219">
                                            <p:txEl>
                                              <p:pRg st="5" end="5"/>
                                            </p:txEl>
                                          </p:spTgt>
                                        </p:tgtEl>
                                        <p:attrNameLst>
                                          <p:attrName>style.visibility</p:attrName>
                                        </p:attrNameLst>
                                      </p:cBhvr>
                                      <p:to>
                                        <p:strVal val="visible"/>
                                      </p:to>
                                    </p:set>
                                    <p:animEffect transition="in" filter="dissolve">
                                      <p:cBhvr>
                                        <p:cTn id="28"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6858000"/>
          </a:xfrm>
          <a:prstGeom prst="rect">
            <a:avLst/>
          </a:prstGeom>
          <a:solidFill>
            <a:schemeClr val="bg1">
              <a:alpha val="72156"/>
            </a:schemeClr>
          </a:solidFill>
          <a:ln w="9525">
            <a:noFill/>
            <a:miter lim="800000"/>
            <a:headEnd/>
            <a:tailEnd/>
          </a:ln>
        </p:spPr>
        <p:txBody>
          <a:bodyPr wrap="none" anchor="ctr"/>
          <a:lstStyle/>
          <a:p>
            <a:endParaRPr lang="en-US"/>
          </a:p>
        </p:txBody>
      </p:sp>
      <p:sp>
        <p:nvSpPr>
          <p:cNvPr id="24579" name="Rectangle 2"/>
          <p:cNvSpPr>
            <a:spLocks noGrp="1" noChangeArrowheads="1"/>
          </p:cNvSpPr>
          <p:nvPr>
            <p:ph type="title"/>
          </p:nvPr>
        </p:nvSpPr>
        <p:spPr>
          <a:xfrm>
            <a:off x="457200" y="0"/>
            <a:ext cx="8229600" cy="1447800"/>
          </a:xfrm>
        </p:spPr>
        <p:txBody>
          <a:bodyPr/>
          <a:lstStyle/>
          <a:p>
            <a:pPr algn="l" eaLnBrk="1" hangingPunct="1"/>
            <a:r>
              <a:rPr lang="en-US" sz="2800" b="1" smtClean="0"/>
              <a:t>Hebrews 1:1</a:t>
            </a:r>
            <a:r>
              <a:rPr lang="en-US" sz="2800" smtClean="0"/>
              <a:t> - </a:t>
            </a:r>
            <a:r>
              <a:rPr lang="en-US" sz="3200" b="1" i="1" smtClean="0">
                <a:solidFill>
                  <a:srgbClr val="0000FF"/>
                </a:solidFill>
                <a:latin typeface="Times New Roman" pitchFamily="18" charset="0"/>
              </a:rPr>
              <a:t>Long ago, at many times and </a:t>
            </a:r>
            <a:r>
              <a:rPr lang="en-US" sz="3200" b="1" i="1" u="sng" smtClean="0">
                <a:solidFill>
                  <a:srgbClr val="0000FF"/>
                </a:solidFill>
                <a:latin typeface="Times New Roman" pitchFamily="18" charset="0"/>
              </a:rPr>
              <a:t>in many ways</a:t>
            </a:r>
            <a:r>
              <a:rPr lang="en-US" sz="3200" b="1" i="1" smtClean="0">
                <a:solidFill>
                  <a:srgbClr val="0000FF"/>
                </a:solidFill>
                <a:latin typeface="Times New Roman" pitchFamily="18" charset="0"/>
              </a:rPr>
              <a:t>, God spoke to our fathers by the prophets . . .</a:t>
            </a:r>
            <a:r>
              <a:rPr lang="en-US" sz="2800" smtClean="0"/>
              <a:t> </a:t>
            </a:r>
          </a:p>
        </p:txBody>
      </p:sp>
      <p:sp>
        <p:nvSpPr>
          <p:cNvPr id="9219" name="Rectangle 3"/>
          <p:cNvSpPr>
            <a:spLocks noGrp="1" noChangeArrowheads="1"/>
          </p:cNvSpPr>
          <p:nvPr>
            <p:ph type="body" idx="1"/>
          </p:nvPr>
        </p:nvSpPr>
        <p:spPr>
          <a:xfrm>
            <a:off x="457200" y="1828800"/>
            <a:ext cx="8229600" cy="4876800"/>
          </a:xfrm>
        </p:spPr>
        <p:txBody>
          <a:bodyPr/>
          <a:lstStyle/>
          <a:p>
            <a:pPr eaLnBrk="1" hangingPunct="1">
              <a:lnSpc>
                <a:spcPct val="80000"/>
              </a:lnSpc>
            </a:pPr>
            <a:r>
              <a:rPr lang="en-US" sz="2800" smtClean="0"/>
              <a:t>God sometime spoke with men “</a:t>
            </a:r>
            <a:r>
              <a:rPr lang="en-US" sz="2800" b="1" u="sng" smtClean="0"/>
              <a:t>face to face</a:t>
            </a:r>
            <a:r>
              <a:rPr lang="en-US" sz="2800" smtClean="0"/>
              <a:t>”:</a:t>
            </a:r>
            <a:endParaRPr lang="en-US" sz="2800" b="1" smtClean="0"/>
          </a:p>
          <a:p>
            <a:pPr lvl="1" eaLnBrk="1" hangingPunct="1">
              <a:lnSpc>
                <a:spcPct val="80000"/>
              </a:lnSpc>
            </a:pPr>
            <a:r>
              <a:rPr lang="en-US" sz="2400" b="1" smtClean="0">
                <a:latin typeface="Times New Roman" pitchFamily="18" charset="0"/>
              </a:rPr>
              <a:t>Exodus 33:11 -</a:t>
            </a:r>
            <a:r>
              <a:rPr lang="en-US" sz="2400" b="1" i="1" smtClean="0">
                <a:solidFill>
                  <a:srgbClr val="0000FF"/>
                </a:solidFill>
                <a:latin typeface="Times New Roman" pitchFamily="18" charset="0"/>
              </a:rPr>
              <a:t> Thus the </a:t>
            </a:r>
            <a:r>
              <a:rPr lang="en-US" sz="2400" b="1" i="1" u="sng" smtClean="0">
                <a:solidFill>
                  <a:srgbClr val="0000FF"/>
                </a:solidFill>
                <a:latin typeface="Times New Roman" pitchFamily="18" charset="0"/>
              </a:rPr>
              <a:t>LORD used to speak to Moses face to face</a:t>
            </a:r>
            <a:r>
              <a:rPr lang="en-US" sz="2400" b="1" i="1" smtClean="0">
                <a:solidFill>
                  <a:srgbClr val="0000FF"/>
                </a:solidFill>
                <a:latin typeface="Times New Roman" pitchFamily="18" charset="0"/>
              </a:rPr>
              <a:t>, as a man speaks to his friend. </a:t>
            </a:r>
          </a:p>
          <a:p>
            <a:pPr eaLnBrk="1" hangingPunct="1">
              <a:lnSpc>
                <a:spcPct val="80000"/>
              </a:lnSpc>
            </a:pPr>
            <a:r>
              <a:rPr lang="en-US" sz="2800" smtClean="0"/>
              <a:t>God sometimes spoke with men through </a:t>
            </a:r>
            <a:r>
              <a:rPr lang="en-US" sz="2800" b="1" u="sng" smtClean="0"/>
              <a:t>angel(s)</a:t>
            </a:r>
            <a:r>
              <a:rPr lang="en-US" sz="2800" smtClean="0"/>
              <a:t>:</a:t>
            </a:r>
            <a:endParaRPr lang="en-US" sz="2800" b="1" smtClean="0"/>
          </a:p>
          <a:p>
            <a:pPr lvl="1" eaLnBrk="1" hangingPunct="1">
              <a:lnSpc>
                <a:spcPct val="80000"/>
              </a:lnSpc>
            </a:pPr>
            <a:r>
              <a:rPr lang="en-US" sz="2400" b="1" smtClean="0">
                <a:latin typeface="Times New Roman" pitchFamily="18" charset="0"/>
              </a:rPr>
              <a:t>Zechariah 1:14 -</a:t>
            </a:r>
            <a:r>
              <a:rPr lang="en-US" sz="2400" b="1" i="1" smtClean="0">
                <a:solidFill>
                  <a:srgbClr val="0000FF"/>
                </a:solidFill>
                <a:latin typeface="Times New Roman" pitchFamily="18" charset="0"/>
              </a:rPr>
              <a:t>  So the </a:t>
            </a:r>
            <a:r>
              <a:rPr lang="en-US" sz="2400" b="1" i="1" u="sng" smtClean="0">
                <a:solidFill>
                  <a:srgbClr val="0000FF"/>
                </a:solidFill>
                <a:latin typeface="Times New Roman" pitchFamily="18" charset="0"/>
              </a:rPr>
              <a:t>angel who talked with me said</a:t>
            </a:r>
            <a:r>
              <a:rPr lang="en-US" sz="2400" b="1" i="1" smtClean="0">
                <a:solidFill>
                  <a:srgbClr val="0000FF"/>
                </a:solidFill>
                <a:latin typeface="Times New Roman" pitchFamily="18" charset="0"/>
              </a:rPr>
              <a:t> to me, “Cry out, </a:t>
            </a:r>
            <a:r>
              <a:rPr lang="en-US" sz="2400" b="1" i="1" u="sng" smtClean="0">
                <a:solidFill>
                  <a:srgbClr val="0000FF"/>
                </a:solidFill>
                <a:latin typeface="Times New Roman" pitchFamily="18" charset="0"/>
              </a:rPr>
              <a:t>Thus says the LORD</a:t>
            </a:r>
            <a:r>
              <a:rPr lang="en-US" sz="2400" b="1" i="1" smtClean="0">
                <a:solidFill>
                  <a:srgbClr val="0000FF"/>
                </a:solidFill>
                <a:latin typeface="Times New Roman" pitchFamily="18" charset="0"/>
              </a:rPr>
              <a:t> of hosts: I am exceedingly jealous for Jerusalem and for Zion…” </a:t>
            </a:r>
          </a:p>
          <a:p>
            <a:pPr eaLnBrk="1" hangingPunct="1">
              <a:lnSpc>
                <a:spcPct val="80000"/>
              </a:lnSpc>
            </a:pPr>
            <a:r>
              <a:rPr lang="en-US" sz="2800" smtClean="0"/>
              <a:t>On one occasion, God </a:t>
            </a:r>
            <a:r>
              <a:rPr lang="en-US" sz="2800" b="1" u="sng" smtClean="0"/>
              <a:t>etched</a:t>
            </a:r>
            <a:r>
              <a:rPr lang="en-US" sz="2800" smtClean="0"/>
              <a:t> His Word </a:t>
            </a:r>
            <a:r>
              <a:rPr lang="en-US" sz="2800" b="1" u="sng" smtClean="0"/>
              <a:t>on</a:t>
            </a:r>
            <a:r>
              <a:rPr lang="en-US" sz="2800" smtClean="0"/>
              <a:t> tablets of </a:t>
            </a:r>
            <a:r>
              <a:rPr lang="en-US" sz="2800" b="1" u="sng" smtClean="0"/>
              <a:t>stone</a:t>
            </a:r>
            <a:r>
              <a:rPr lang="en-US" sz="2800" smtClean="0"/>
              <a:t>!</a:t>
            </a:r>
          </a:p>
          <a:p>
            <a:pPr lvl="1" eaLnBrk="1" hangingPunct="1">
              <a:lnSpc>
                <a:spcPct val="80000"/>
              </a:lnSpc>
            </a:pPr>
            <a:r>
              <a:rPr lang="en-US" sz="2400" b="1" smtClean="0">
                <a:latin typeface="Times New Roman" pitchFamily="18" charset="0"/>
              </a:rPr>
              <a:t>Exodus 31:18 –</a:t>
            </a:r>
            <a:r>
              <a:rPr lang="en-US" sz="2400" b="1" i="1" smtClean="0">
                <a:solidFill>
                  <a:srgbClr val="0000FF"/>
                </a:solidFill>
                <a:latin typeface="Times New Roman" pitchFamily="18" charset="0"/>
              </a:rPr>
              <a:t> And [the LORD] gave to Moses, when he had finished speaking with him on Mount Sinai, the two tablets of the testimony, tablets of stone, </a:t>
            </a:r>
            <a:r>
              <a:rPr lang="en-US" sz="2400" b="1" i="1" u="sng" smtClean="0">
                <a:solidFill>
                  <a:srgbClr val="0000FF"/>
                </a:solidFill>
                <a:latin typeface="Times New Roman" pitchFamily="18" charset="0"/>
              </a:rPr>
              <a:t>written with the finger of God</a:t>
            </a:r>
            <a:r>
              <a:rPr lang="en-US" sz="2400" b="1" i="1" smtClean="0">
                <a:solidFill>
                  <a:srgbClr val="0000FF"/>
                </a:solidFill>
                <a:latin typeface="Times New Roman" pitchFamily="18" charset="0"/>
              </a:rPr>
              <a:t>.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dissolve">
                                      <p:cBhvr>
                                        <p:cTn id="10" dur="500"/>
                                        <p:tgtEl>
                                          <p:spTgt spid="92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dissolve">
                                      <p:cBhvr>
                                        <p:cTn id="15" dur="500"/>
                                        <p:tgtEl>
                                          <p:spTgt spid="921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Effect transition="in" filter="dissolve">
                                      <p:cBhvr>
                                        <p:cTn id="18" dur="500"/>
                                        <p:tgtEl>
                                          <p:spTgt spid="921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Effect transition="in" filter="dissolve">
                                      <p:cBhvr>
                                        <p:cTn id="23" dur="500"/>
                                        <p:tgtEl>
                                          <p:spTgt spid="9219">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dissolv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52900" y="3689350"/>
            <a:ext cx="3940175" cy="1063625"/>
            <a:chOff x="2616" y="2324"/>
            <a:chExt cx="2482" cy="670"/>
          </a:xfrm>
        </p:grpSpPr>
        <p:sp>
          <p:nvSpPr>
            <p:cNvPr id="2092" name="Text Box 3"/>
            <p:cNvSpPr txBox="1">
              <a:spLocks noChangeArrowheads="1"/>
            </p:cNvSpPr>
            <p:nvPr/>
          </p:nvSpPr>
          <p:spPr bwMode="auto">
            <a:xfrm>
              <a:off x="3504" y="2352"/>
              <a:ext cx="1110" cy="642"/>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Observation</a:t>
              </a:r>
              <a:br>
                <a:rPr lang="en-US" sz="2000" b="1" i="1">
                  <a:latin typeface="Times New Roman" pitchFamily="18" charset="0"/>
                </a:rPr>
              </a:br>
              <a:r>
                <a:rPr lang="en-US" sz="2000" b="1" i="1">
                  <a:latin typeface="Times New Roman" pitchFamily="18" charset="0"/>
                </a:rPr>
                <a:t>and</a:t>
              </a:r>
              <a:br>
                <a:rPr lang="en-US" sz="2000" b="1" i="1">
                  <a:latin typeface="Times New Roman" pitchFamily="18" charset="0"/>
                </a:rPr>
              </a:br>
              <a:r>
                <a:rPr lang="en-US" sz="2000" b="1" i="1">
                  <a:latin typeface="Times New Roman" pitchFamily="18" charset="0"/>
                </a:rPr>
                <a:t> Interpretation</a:t>
              </a:r>
            </a:p>
          </p:txBody>
        </p:sp>
        <p:cxnSp>
          <p:nvCxnSpPr>
            <p:cNvPr id="2093" name="AutoShape 4"/>
            <p:cNvCxnSpPr>
              <a:cxnSpLocks noChangeShapeType="1"/>
              <a:stCxn id="2092" idx="3"/>
            </p:cNvCxnSpPr>
            <p:nvPr/>
          </p:nvCxnSpPr>
          <p:spPr bwMode="auto">
            <a:xfrm>
              <a:off x="4614" y="2673"/>
              <a:ext cx="484" cy="111"/>
            </a:xfrm>
            <a:prstGeom prst="bentConnector2">
              <a:avLst/>
            </a:prstGeom>
            <a:noFill/>
            <a:ln w="127000">
              <a:solidFill>
                <a:srgbClr val="008080"/>
              </a:solidFill>
              <a:miter lim="800000"/>
              <a:headEnd/>
              <a:tailEnd type="none" w="lg" len="med"/>
            </a:ln>
          </p:spPr>
        </p:cxnSp>
        <p:cxnSp>
          <p:nvCxnSpPr>
            <p:cNvPr id="2094" name="AutoShape 5"/>
            <p:cNvCxnSpPr>
              <a:cxnSpLocks noChangeShapeType="1"/>
              <a:stCxn id="2092" idx="1"/>
            </p:cNvCxnSpPr>
            <p:nvPr/>
          </p:nvCxnSpPr>
          <p:spPr bwMode="auto">
            <a:xfrm rot="10800000">
              <a:off x="2616" y="2324"/>
              <a:ext cx="888" cy="349"/>
            </a:xfrm>
            <a:prstGeom prst="bentConnector2">
              <a:avLst/>
            </a:prstGeom>
            <a:noFill/>
            <a:ln w="127000">
              <a:solidFill>
                <a:srgbClr val="008080"/>
              </a:solidFill>
              <a:miter lim="800000"/>
              <a:headEnd/>
              <a:tailEnd type="stealth" w="lg" len="med"/>
            </a:ln>
          </p:spPr>
        </p:cxnSp>
      </p:grpSp>
      <p:grpSp>
        <p:nvGrpSpPr>
          <p:cNvPr id="3" name="Group 6"/>
          <p:cNvGrpSpPr>
            <a:grpSpLocks/>
          </p:cNvGrpSpPr>
          <p:nvPr/>
        </p:nvGrpSpPr>
        <p:grpSpPr bwMode="auto">
          <a:xfrm>
            <a:off x="3352800" y="1320800"/>
            <a:ext cx="1557338" cy="1270000"/>
            <a:chOff x="2112" y="832"/>
            <a:chExt cx="981" cy="800"/>
          </a:xfrm>
        </p:grpSpPr>
        <p:sp>
          <p:nvSpPr>
            <p:cNvPr id="2089" name="Text Box 7"/>
            <p:cNvSpPr txBox="1">
              <a:spLocks noChangeArrowheads="1"/>
            </p:cNvSpPr>
            <p:nvPr/>
          </p:nvSpPr>
          <p:spPr bwMode="auto">
            <a:xfrm>
              <a:off x="2112" y="1008"/>
              <a:ext cx="98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Illumination</a:t>
              </a:r>
            </a:p>
          </p:txBody>
        </p:sp>
        <p:cxnSp>
          <p:nvCxnSpPr>
            <p:cNvPr id="2090" name="AutoShape 8"/>
            <p:cNvCxnSpPr>
              <a:cxnSpLocks noChangeShapeType="1"/>
              <a:stCxn id="2089" idx="0"/>
              <a:endCxn id="2058" idx="3"/>
            </p:cNvCxnSpPr>
            <p:nvPr/>
          </p:nvCxnSpPr>
          <p:spPr bwMode="auto">
            <a:xfrm flipV="1">
              <a:off x="2603" y="832"/>
              <a:ext cx="17" cy="176"/>
            </a:xfrm>
            <a:prstGeom prst="straightConnector1">
              <a:avLst/>
            </a:prstGeom>
            <a:noFill/>
            <a:ln w="127000">
              <a:solidFill>
                <a:srgbClr val="008080"/>
              </a:solidFill>
              <a:round/>
              <a:headEnd/>
              <a:tailEnd type="none" w="lg" len="med"/>
            </a:ln>
          </p:spPr>
        </p:cxnSp>
        <p:cxnSp>
          <p:nvCxnSpPr>
            <p:cNvPr id="2091" name="AutoShape 9"/>
            <p:cNvCxnSpPr>
              <a:cxnSpLocks noChangeShapeType="1"/>
              <a:stCxn id="2089" idx="2"/>
            </p:cNvCxnSpPr>
            <p:nvPr/>
          </p:nvCxnSpPr>
          <p:spPr bwMode="auto">
            <a:xfrm>
              <a:off x="2603" y="1266"/>
              <a:ext cx="13" cy="366"/>
            </a:xfrm>
            <a:prstGeom prst="straightConnector1">
              <a:avLst/>
            </a:prstGeom>
            <a:noFill/>
            <a:ln w="127000">
              <a:solidFill>
                <a:srgbClr val="008080"/>
              </a:solidFill>
              <a:round/>
              <a:headEnd/>
              <a:tailEnd type="stealth" w="lg" len="med"/>
            </a:ln>
          </p:spPr>
        </p:cxnSp>
      </p:grpSp>
      <p:grpSp>
        <p:nvGrpSpPr>
          <p:cNvPr id="4" name="Group 10"/>
          <p:cNvGrpSpPr>
            <a:grpSpLocks/>
          </p:cNvGrpSpPr>
          <p:nvPr/>
        </p:nvGrpSpPr>
        <p:grpSpPr bwMode="auto">
          <a:xfrm>
            <a:off x="5029200" y="2438400"/>
            <a:ext cx="3694113" cy="701675"/>
            <a:chOff x="3168" y="1536"/>
            <a:chExt cx="2327" cy="442"/>
          </a:xfrm>
        </p:grpSpPr>
        <p:sp>
          <p:nvSpPr>
            <p:cNvPr id="2086" name="Text Box 11"/>
            <p:cNvSpPr txBox="1">
              <a:spLocks noChangeArrowheads="1"/>
            </p:cNvSpPr>
            <p:nvPr/>
          </p:nvSpPr>
          <p:spPr bwMode="auto">
            <a:xfrm>
              <a:off x="4080" y="1536"/>
              <a:ext cx="91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Application</a:t>
              </a:r>
            </a:p>
          </p:txBody>
        </p:sp>
        <p:cxnSp>
          <p:nvCxnSpPr>
            <p:cNvPr id="2087" name="AutoShape 12"/>
            <p:cNvCxnSpPr>
              <a:cxnSpLocks noChangeShapeType="1"/>
              <a:stCxn id="2086" idx="1"/>
            </p:cNvCxnSpPr>
            <p:nvPr/>
          </p:nvCxnSpPr>
          <p:spPr bwMode="auto">
            <a:xfrm flipH="1">
              <a:off x="3168" y="1665"/>
              <a:ext cx="912" cy="313"/>
            </a:xfrm>
            <a:prstGeom prst="straightConnector1">
              <a:avLst/>
            </a:prstGeom>
            <a:noFill/>
            <a:ln w="127000">
              <a:solidFill>
                <a:srgbClr val="008080"/>
              </a:solidFill>
              <a:round/>
              <a:headEnd/>
              <a:tailEnd type="none" w="lg" len="med"/>
            </a:ln>
          </p:spPr>
        </p:cxnSp>
        <p:cxnSp>
          <p:nvCxnSpPr>
            <p:cNvPr id="2088" name="AutoShape 13"/>
            <p:cNvCxnSpPr>
              <a:cxnSpLocks noChangeShapeType="1"/>
              <a:stCxn id="2086" idx="3"/>
            </p:cNvCxnSpPr>
            <p:nvPr/>
          </p:nvCxnSpPr>
          <p:spPr bwMode="auto">
            <a:xfrm flipV="1">
              <a:off x="4991" y="1649"/>
              <a:ext cx="504" cy="16"/>
            </a:xfrm>
            <a:prstGeom prst="straightConnector1">
              <a:avLst/>
            </a:prstGeom>
            <a:noFill/>
            <a:ln w="127000">
              <a:solidFill>
                <a:srgbClr val="008080"/>
              </a:solidFill>
              <a:round/>
              <a:headEnd/>
              <a:tailEnd type="stealth" w="lg" len="med"/>
            </a:ln>
          </p:spPr>
        </p:cxnSp>
      </p:grpSp>
      <p:sp>
        <p:nvSpPr>
          <p:cNvPr id="2058" name="AutoShape 15"/>
          <p:cNvSpPr>
            <a:spLocks noChangeArrowheads="1"/>
          </p:cNvSpPr>
          <p:nvPr/>
        </p:nvSpPr>
        <p:spPr bwMode="auto">
          <a:xfrm>
            <a:off x="3454400" y="123825"/>
            <a:ext cx="1409700" cy="1196975"/>
          </a:xfrm>
          <a:prstGeom prst="triangle">
            <a:avLst>
              <a:gd name="adj" fmla="val 500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p:spPr>
        <p:txBody>
          <a:bodyPr wrap="none" anchor="ctr">
            <a:spAutoFit/>
          </a:bodyPr>
          <a:lstStyle/>
          <a:p>
            <a:pPr algn="ctr"/>
            <a:r>
              <a:rPr lang="en-US" sz="2400" b="1"/>
              <a:t>God</a:t>
            </a:r>
          </a:p>
        </p:txBody>
      </p:sp>
      <p:grpSp>
        <p:nvGrpSpPr>
          <p:cNvPr id="5" name="Group 16"/>
          <p:cNvGrpSpPr>
            <a:grpSpLocks/>
          </p:cNvGrpSpPr>
          <p:nvPr/>
        </p:nvGrpSpPr>
        <p:grpSpPr bwMode="auto">
          <a:xfrm>
            <a:off x="762000" y="457200"/>
            <a:ext cx="3044825" cy="2771775"/>
            <a:chOff x="480" y="288"/>
            <a:chExt cx="1918" cy="1746"/>
          </a:xfrm>
        </p:grpSpPr>
        <p:sp>
          <p:nvSpPr>
            <p:cNvPr id="2081" name="Text Box 17"/>
            <p:cNvSpPr txBox="1">
              <a:spLocks noChangeArrowheads="1"/>
            </p:cNvSpPr>
            <p:nvPr/>
          </p:nvSpPr>
          <p:spPr bwMode="auto">
            <a:xfrm>
              <a:off x="912" y="288"/>
              <a:ext cx="849" cy="258"/>
            </a:xfrm>
            <a:prstGeom prst="rect">
              <a:avLst/>
            </a:prstGeom>
            <a:noFill/>
            <a:ln w="12700">
              <a:solidFill>
                <a:schemeClr val="tx1"/>
              </a:solidFill>
              <a:miter lim="800000"/>
              <a:headEnd/>
              <a:tailEnd/>
            </a:ln>
          </p:spPr>
          <p:txBody>
            <a:bodyPr>
              <a:spAutoFit/>
            </a:bodyPr>
            <a:lstStyle/>
            <a:p>
              <a:pPr eaLnBrk="0" hangingPunct="0"/>
              <a:r>
                <a:rPr lang="en-US" sz="2000" b="1" i="1">
                  <a:latin typeface="Times New Roman" pitchFamily="18" charset="0"/>
                </a:rPr>
                <a:t>Revelation</a:t>
              </a:r>
              <a:endParaRPr lang="en-US" sz="2000">
                <a:latin typeface="Times New Roman" pitchFamily="18" charset="0"/>
              </a:endParaRPr>
            </a:p>
          </p:txBody>
        </p:sp>
        <p:cxnSp>
          <p:nvCxnSpPr>
            <p:cNvPr id="2082" name="AutoShape 18"/>
            <p:cNvCxnSpPr>
              <a:cxnSpLocks noChangeShapeType="1"/>
              <a:stCxn id="2081" idx="1"/>
            </p:cNvCxnSpPr>
            <p:nvPr/>
          </p:nvCxnSpPr>
          <p:spPr bwMode="auto">
            <a:xfrm rot="10800000" flipV="1">
              <a:off x="741" y="417"/>
              <a:ext cx="171" cy="495"/>
            </a:xfrm>
            <a:prstGeom prst="bentConnector2">
              <a:avLst/>
            </a:prstGeom>
            <a:noFill/>
            <a:ln w="127000">
              <a:solidFill>
                <a:srgbClr val="008080"/>
              </a:solidFill>
              <a:miter lim="800000"/>
              <a:headEnd/>
              <a:tailEnd type="stealth" w="lg" len="med"/>
            </a:ln>
          </p:spPr>
        </p:cxnSp>
        <p:cxnSp>
          <p:nvCxnSpPr>
            <p:cNvPr id="2083" name="AutoShape 19"/>
            <p:cNvCxnSpPr>
              <a:cxnSpLocks noChangeShapeType="1"/>
              <a:stCxn id="2058" idx="1"/>
              <a:endCxn id="2081" idx="3"/>
            </p:cNvCxnSpPr>
            <p:nvPr/>
          </p:nvCxnSpPr>
          <p:spPr bwMode="auto">
            <a:xfrm flipH="1" flipV="1">
              <a:off x="1761" y="417"/>
              <a:ext cx="637" cy="38"/>
            </a:xfrm>
            <a:prstGeom prst="straightConnector1">
              <a:avLst/>
            </a:prstGeom>
            <a:noFill/>
            <a:ln w="127000">
              <a:solidFill>
                <a:srgbClr val="008080"/>
              </a:solidFill>
              <a:round/>
              <a:headEnd/>
              <a:tailEnd type="none" w="lg" len="med"/>
            </a:ln>
          </p:spPr>
        </p:cxnSp>
        <p:pic>
          <p:nvPicPr>
            <p:cNvPr id="2084" name="Picture 20" descr="bd07697_.wmf (29954 bytes)"/>
            <p:cNvPicPr>
              <a:picLocks noChangeAspect="1" noChangeArrowheads="1"/>
            </p:cNvPicPr>
            <p:nvPr/>
          </p:nvPicPr>
          <p:blipFill>
            <a:blip r:embed="rId4" cstate="print"/>
            <a:srcRect/>
            <a:stretch>
              <a:fillRect/>
            </a:stretch>
          </p:blipFill>
          <p:spPr bwMode="auto">
            <a:xfrm>
              <a:off x="480" y="912"/>
              <a:ext cx="522" cy="1122"/>
            </a:xfrm>
            <a:prstGeom prst="rect">
              <a:avLst/>
            </a:prstGeom>
            <a:noFill/>
            <a:ln w="9525">
              <a:noFill/>
              <a:miter lim="800000"/>
              <a:headEnd/>
              <a:tailEnd/>
            </a:ln>
          </p:spPr>
        </p:pic>
        <p:sp>
          <p:nvSpPr>
            <p:cNvPr id="2085" name="Text Box 21"/>
            <p:cNvSpPr txBox="1">
              <a:spLocks noChangeArrowheads="1"/>
            </p:cNvSpPr>
            <p:nvPr/>
          </p:nvSpPr>
          <p:spPr bwMode="auto">
            <a:xfrm>
              <a:off x="950" y="887"/>
              <a:ext cx="868" cy="404"/>
            </a:xfrm>
            <a:prstGeom prst="rect">
              <a:avLst/>
            </a:prstGeom>
            <a:noFill/>
            <a:ln w="9525">
              <a:noFill/>
              <a:miter lim="800000"/>
              <a:headEnd/>
              <a:tailEnd/>
            </a:ln>
          </p:spPr>
          <p:txBody>
            <a:bodyPr wrap="none">
              <a:spAutoFit/>
            </a:bodyPr>
            <a:lstStyle/>
            <a:p>
              <a:r>
                <a:rPr lang="en-US" b="1"/>
                <a:t>Prophet</a:t>
              </a:r>
            </a:p>
            <a:p>
              <a:r>
                <a:rPr lang="en-US" b="1"/>
                <a:t> or Apostle</a:t>
              </a:r>
            </a:p>
          </p:txBody>
        </p:sp>
      </p:grpSp>
      <p:grpSp>
        <p:nvGrpSpPr>
          <p:cNvPr id="6" name="Group 22"/>
          <p:cNvGrpSpPr>
            <a:grpSpLocks/>
          </p:cNvGrpSpPr>
          <p:nvPr/>
        </p:nvGrpSpPr>
        <p:grpSpPr bwMode="auto">
          <a:xfrm>
            <a:off x="457200" y="3228975"/>
            <a:ext cx="2470150" cy="2638425"/>
            <a:chOff x="288" y="2034"/>
            <a:chExt cx="1556" cy="1662"/>
          </a:xfrm>
        </p:grpSpPr>
        <p:sp>
          <p:nvSpPr>
            <p:cNvPr id="2076" name="Text Box 23"/>
            <p:cNvSpPr txBox="1">
              <a:spLocks noChangeArrowheads="1"/>
            </p:cNvSpPr>
            <p:nvPr/>
          </p:nvSpPr>
          <p:spPr bwMode="auto">
            <a:xfrm>
              <a:off x="288" y="2335"/>
              <a:ext cx="88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Inspiration</a:t>
              </a:r>
            </a:p>
          </p:txBody>
        </p:sp>
        <p:cxnSp>
          <p:nvCxnSpPr>
            <p:cNvPr id="2077" name="AutoShape 24"/>
            <p:cNvCxnSpPr>
              <a:cxnSpLocks noChangeShapeType="1"/>
              <a:endCxn id="2076" idx="0"/>
            </p:cNvCxnSpPr>
            <p:nvPr/>
          </p:nvCxnSpPr>
          <p:spPr bwMode="auto">
            <a:xfrm flipH="1">
              <a:off x="730" y="2034"/>
              <a:ext cx="11" cy="301"/>
            </a:xfrm>
            <a:prstGeom prst="straightConnector1">
              <a:avLst/>
            </a:prstGeom>
            <a:noFill/>
            <a:ln w="127000">
              <a:solidFill>
                <a:srgbClr val="008080"/>
              </a:solidFill>
              <a:round/>
              <a:headEnd/>
              <a:tailEnd type="none" w="lg" len="med"/>
            </a:ln>
          </p:spPr>
        </p:cxnSp>
        <p:cxnSp>
          <p:nvCxnSpPr>
            <p:cNvPr id="2078" name="AutoShape 25"/>
            <p:cNvCxnSpPr>
              <a:cxnSpLocks noChangeShapeType="1"/>
              <a:stCxn id="2076" idx="2"/>
            </p:cNvCxnSpPr>
            <p:nvPr/>
          </p:nvCxnSpPr>
          <p:spPr bwMode="auto">
            <a:xfrm>
              <a:off x="730" y="2593"/>
              <a:ext cx="13" cy="527"/>
            </a:xfrm>
            <a:prstGeom prst="straightConnector1">
              <a:avLst/>
            </a:prstGeom>
            <a:noFill/>
            <a:ln w="127000">
              <a:solidFill>
                <a:srgbClr val="008080"/>
              </a:solidFill>
              <a:round/>
              <a:headEnd/>
              <a:tailEnd type="stealth" w="lg" len="med"/>
            </a:ln>
          </p:spPr>
        </p:cxnSp>
        <p:pic>
          <p:nvPicPr>
            <p:cNvPr id="2079" name="Picture 26" descr="scroll6.wmf (2754 bytes)"/>
            <p:cNvPicPr>
              <a:picLocks noChangeAspect="1" noChangeArrowheads="1"/>
            </p:cNvPicPr>
            <p:nvPr/>
          </p:nvPicPr>
          <p:blipFill>
            <a:blip r:embed="rId5" cstate="print"/>
            <a:srcRect/>
            <a:stretch>
              <a:fillRect/>
            </a:stretch>
          </p:blipFill>
          <p:spPr bwMode="auto">
            <a:xfrm>
              <a:off x="480" y="3120"/>
              <a:ext cx="526" cy="576"/>
            </a:xfrm>
            <a:prstGeom prst="rect">
              <a:avLst/>
            </a:prstGeom>
            <a:noFill/>
            <a:ln w="9525">
              <a:noFill/>
              <a:miter lim="800000"/>
              <a:headEnd/>
              <a:tailEnd/>
            </a:ln>
          </p:spPr>
        </p:pic>
        <p:sp>
          <p:nvSpPr>
            <p:cNvPr id="2080" name="Text Box 27"/>
            <p:cNvSpPr txBox="1">
              <a:spLocks noChangeArrowheads="1"/>
            </p:cNvSpPr>
            <p:nvPr/>
          </p:nvSpPr>
          <p:spPr bwMode="auto">
            <a:xfrm>
              <a:off x="960" y="3168"/>
              <a:ext cx="884" cy="404"/>
            </a:xfrm>
            <a:prstGeom prst="rect">
              <a:avLst/>
            </a:prstGeom>
            <a:noFill/>
            <a:ln w="9525">
              <a:noFill/>
              <a:miter lim="800000"/>
              <a:headEnd/>
              <a:tailEnd/>
            </a:ln>
          </p:spPr>
          <p:txBody>
            <a:bodyPr wrap="none">
              <a:spAutoFit/>
            </a:bodyPr>
            <a:lstStyle/>
            <a:p>
              <a:r>
                <a:rPr lang="en-US" b="1"/>
                <a:t>Original </a:t>
              </a:r>
            </a:p>
            <a:p>
              <a:r>
                <a:rPr lang="en-US" b="1"/>
                <a:t>Manuscript</a:t>
              </a:r>
            </a:p>
          </p:txBody>
        </p:sp>
      </p:grpSp>
      <p:grpSp>
        <p:nvGrpSpPr>
          <p:cNvPr id="7" name="Group 28"/>
          <p:cNvGrpSpPr>
            <a:grpSpLocks/>
          </p:cNvGrpSpPr>
          <p:nvPr/>
        </p:nvGrpSpPr>
        <p:grpSpPr bwMode="auto">
          <a:xfrm>
            <a:off x="1179513" y="5334000"/>
            <a:ext cx="5329237" cy="1524000"/>
            <a:chOff x="743" y="3360"/>
            <a:chExt cx="3357" cy="960"/>
          </a:xfrm>
        </p:grpSpPr>
        <p:sp>
          <p:nvSpPr>
            <p:cNvPr id="2069" name="Text Box 29"/>
            <p:cNvSpPr txBox="1">
              <a:spLocks noChangeArrowheads="1"/>
            </p:cNvSpPr>
            <p:nvPr/>
          </p:nvSpPr>
          <p:spPr bwMode="auto">
            <a:xfrm>
              <a:off x="960" y="3792"/>
              <a:ext cx="104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Preservation</a:t>
              </a:r>
            </a:p>
          </p:txBody>
        </p:sp>
        <p:cxnSp>
          <p:nvCxnSpPr>
            <p:cNvPr id="2070" name="AutoShape 30"/>
            <p:cNvCxnSpPr>
              <a:cxnSpLocks noChangeShapeType="1"/>
              <a:endCxn id="2069" idx="1"/>
            </p:cNvCxnSpPr>
            <p:nvPr/>
          </p:nvCxnSpPr>
          <p:spPr bwMode="auto">
            <a:xfrm rot="16200000" flipH="1">
              <a:off x="739" y="3700"/>
              <a:ext cx="225" cy="217"/>
            </a:xfrm>
            <a:prstGeom prst="bentConnector2">
              <a:avLst/>
            </a:prstGeom>
            <a:noFill/>
            <a:ln w="127000">
              <a:solidFill>
                <a:srgbClr val="008080"/>
              </a:solidFill>
              <a:miter lim="800000"/>
              <a:headEnd/>
              <a:tailEnd type="none" w="lg" len="med"/>
            </a:ln>
          </p:spPr>
        </p:cxnSp>
        <p:cxnSp>
          <p:nvCxnSpPr>
            <p:cNvPr id="2071" name="AutoShape 31"/>
            <p:cNvCxnSpPr>
              <a:cxnSpLocks noChangeShapeType="1"/>
              <a:stCxn id="2069" idx="3"/>
              <a:endCxn id="2075" idx="6"/>
            </p:cNvCxnSpPr>
            <p:nvPr/>
          </p:nvCxnSpPr>
          <p:spPr bwMode="auto">
            <a:xfrm>
              <a:off x="2004" y="3921"/>
              <a:ext cx="732" cy="15"/>
            </a:xfrm>
            <a:prstGeom prst="straightConnector1">
              <a:avLst/>
            </a:prstGeom>
            <a:noFill/>
            <a:ln w="127000">
              <a:solidFill>
                <a:srgbClr val="008080"/>
              </a:solidFill>
              <a:round/>
              <a:headEnd/>
              <a:tailEnd type="stealth" w="lg" len="med"/>
            </a:ln>
          </p:spPr>
        </p:cxnSp>
        <p:grpSp>
          <p:nvGrpSpPr>
            <p:cNvPr id="2072" name="Group 32"/>
            <p:cNvGrpSpPr>
              <a:grpSpLocks/>
            </p:cNvGrpSpPr>
            <p:nvPr/>
          </p:nvGrpSpPr>
          <p:grpSpPr bwMode="auto">
            <a:xfrm>
              <a:off x="2640" y="3468"/>
              <a:ext cx="803" cy="852"/>
              <a:chOff x="2640" y="3468"/>
              <a:chExt cx="803" cy="852"/>
            </a:xfrm>
          </p:grpSpPr>
          <p:graphicFrame>
            <p:nvGraphicFramePr>
              <p:cNvPr id="2050" name="Object 33"/>
              <p:cNvGraphicFramePr>
                <a:graphicFrameLocks noChangeAspect="1"/>
              </p:cNvGraphicFramePr>
              <p:nvPr/>
            </p:nvGraphicFramePr>
            <p:xfrm>
              <a:off x="2640" y="3468"/>
              <a:ext cx="515" cy="564"/>
            </p:xfrm>
            <a:graphic>
              <a:graphicData uri="http://schemas.openxmlformats.org/presentationml/2006/ole">
                <p:oleObj spid="_x0000_s2050" r:id="rId6" imgW="3161905" imgH="3467584" progId="">
                  <p:embed/>
                </p:oleObj>
              </a:graphicData>
            </a:graphic>
          </p:graphicFrame>
          <p:graphicFrame>
            <p:nvGraphicFramePr>
              <p:cNvPr id="2051" name="Object 34"/>
              <p:cNvGraphicFramePr>
                <a:graphicFrameLocks noChangeAspect="1"/>
              </p:cNvGraphicFramePr>
              <p:nvPr/>
            </p:nvGraphicFramePr>
            <p:xfrm>
              <a:off x="2736" y="3564"/>
              <a:ext cx="515" cy="564"/>
            </p:xfrm>
            <a:graphic>
              <a:graphicData uri="http://schemas.openxmlformats.org/presentationml/2006/ole">
                <p:oleObj spid="_x0000_s2051" r:id="rId7" imgW="3161905" imgH="3467584" progId="">
                  <p:embed/>
                </p:oleObj>
              </a:graphicData>
            </a:graphic>
          </p:graphicFrame>
          <p:graphicFrame>
            <p:nvGraphicFramePr>
              <p:cNvPr id="2052" name="Object 35"/>
              <p:cNvGraphicFramePr>
                <a:graphicFrameLocks noChangeAspect="1"/>
              </p:cNvGraphicFramePr>
              <p:nvPr/>
            </p:nvGraphicFramePr>
            <p:xfrm>
              <a:off x="2832" y="3660"/>
              <a:ext cx="515" cy="564"/>
            </p:xfrm>
            <a:graphic>
              <a:graphicData uri="http://schemas.openxmlformats.org/presentationml/2006/ole">
                <p:oleObj spid="_x0000_s2052" r:id="rId8" imgW="3161905" imgH="3467584" progId="">
                  <p:embed/>
                </p:oleObj>
              </a:graphicData>
            </a:graphic>
          </p:graphicFrame>
          <p:graphicFrame>
            <p:nvGraphicFramePr>
              <p:cNvPr id="2053" name="Object 36"/>
              <p:cNvGraphicFramePr>
                <a:graphicFrameLocks noChangeAspect="1"/>
              </p:cNvGraphicFramePr>
              <p:nvPr/>
            </p:nvGraphicFramePr>
            <p:xfrm>
              <a:off x="2928" y="3756"/>
              <a:ext cx="515" cy="564"/>
            </p:xfrm>
            <a:graphic>
              <a:graphicData uri="http://schemas.openxmlformats.org/presentationml/2006/ole">
                <p:oleObj spid="_x0000_s2053" r:id="rId9" imgW="3161905" imgH="3467584" progId="">
                  <p:embed/>
                </p:oleObj>
              </a:graphicData>
            </a:graphic>
          </p:graphicFrame>
          <p:sp>
            <p:nvSpPr>
              <p:cNvPr id="2074" name="Oval 37"/>
              <p:cNvSpPr>
                <a:spLocks noChangeArrowheads="1"/>
              </p:cNvSpPr>
              <p:nvPr/>
            </p:nvSpPr>
            <p:spPr bwMode="auto">
              <a:xfrm>
                <a:off x="3312" y="3936"/>
                <a:ext cx="96" cy="96"/>
              </a:xfrm>
              <a:prstGeom prst="ellipse">
                <a:avLst/>
              </a:prstGeom>
              <a:solidFill>
                <a:schemeClr val="accent1">
                  <a:alpha val="0"/>
                </a:schemeClr>
              </a:solidFill>
              <a:ln w="9525">
                <a:noFill/>
                <a:round/>
                <a:headEnd/>
                <a:tailEnd/>
              </a:ln>
            </p:spPr>
            <p:txBody>
              <a:bodyPr wrap="none" anchor="ctr"/>
              <a:lstStyle/>
              <a:p>
                <a:endParaRPr lang="en-US"/>
              </a:p>
            </p:txBody>
          </p:sp>
          <p:sp>
            <p:nvSpPr>
              <p:cNvPr id="2075" name="Oval 38"/>
              <p:cNvSpPr>
                <a:spLocks noChangeArrowheads="1"/>
              </p:cNvSpPr>
              <p:nvPr/>
            </p:nvSpPr>
            <p:spPr bwMode="auto">
              <a:xfrm>
                <a:off x="2640" y="3888"/>
                <a:ext cx="96" cy="96"/>
              </a:xfrm>
              <a:prstGeom prst="ellipse">
                <a:avLst/>
              </a:prstGeom>
              <a:solidFill>
                <a:schemeClr val="accent1">
                  <a:alpha val="0"/>
                </a:schemeClr>
              </a:solidFill>
              <a:ln w="9525">
                <a:noFill/>
                <a:round/>
                <a:headEnd/>
                <a:tailEnd/>
              </a:ln>
            </p:spPr>
            <p:txBody>
              <a:bodyPr wrap="none" anchor="ctr"/>
              <a:lstStyle/>
              <a:p>
                <a:endParaRPr lang="en-US"/>
              </a:p>
            </p:txBody>
          </p:sp>
        </p:grpSp>
        <p:sp>
          <p:nvSpPr>
            <p:cNvPr id="2073" name="Text Box 39"/>
            <p:cNvSpPr txBox="1">
              <a:spLocks noChangeArrowheads="1"/>
            </p:cNvSpPr>
            <p:nvPr/>
          </p:nvSpPr>
          <p:spPr bwMode="auto">
            <a:xfrm>
              <a:off x="3216" y="3360"/>
              <a:ext cx="884" cy="404"/>
            </a:xfrm>
            <a:prstGeom prst="rect">
              <a:avLst/>
            </a:prstGeom>
            <a:noFill/>
            <a:ln w="9525">
              <a:noFill/>
              <a:miter lim="800000"/>
              <a:headEnd/>
              <a:tailEnd/>
            </a:ln>
          </p:spPr>
          <p:txBody>
            <a:bodyPr wrap="none">
              <a:spAutoFit/>
            </a:bodyPr>
            <a:lstStyle/>
            <a:p>
              <a:r>
                <a:rPr lang="en-US" b="1"/>
                <a:t>Manuscript</a:t>
              </a:r>
            </a:p>
            <a:p>
              <a:r>
                <a:rPr lang="en-US" b="1"/>
                <a:t>Copies</a:t>
              </a:r>
            </a:p>
          </p:txBody>
        </p:sp>
      </p:grpSp>
      <p:grpSp>
        <p:nvGrpSpPr>
          <p:cNvPr id="9" name="Group 40"/>
          <p:cNvGrpSpPr>
            <a:grpSpLocks/>
          </p:cNvGrpSpPr>
          <p:nvPr/>
        </p:nvGrpSpPr>
        <p:grpSpPr bwMode="auto">
          <a:xfrm>
            <a:off x="5280025" y="4419600"/>
            <a:ext cx="3571875" cy="2085975"/>
            <a:chOff x="3326" y="2784"/>
            <a:chExt cx="2250" cy="1314"/>
          </a:xfrm>
        </p:grpSpPr>
        <p:sp>
          <p:nvSpPr>
            <p:cNvPr id="2065" name="Text Box 41"/>
            <p:cNvSpPr txBox="1">
              <a:spLocks noChangeArrowheads="1"/>
            </p:cNvSpPr>
            <p:nvPr/>
          </p:nvSpPr>
          <p:spPr bwMode="auto">
            <a:xfrm>
              <a:off x="4656" y="3840"/>
              <a:ext cx="920"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Translation</a:t>
              </a:r>
            </a:p>
          </p:txBody>
        </p:sp>
        <p:cxnSp>
          <p:nvCxnSpPr>
            <p:cNvPr id="2066" name="AutoShape 42"/>
            <p:cNvCxnSpPr>
              <a:cxnSpLocks noChangeShapeType="1"/>
              <a:stCxn id="2074" idx="1"/>
              <a:endCxn id="2065" idx="1"/>
            </p:cNvCxnSpPr>
            <p:nvPr/>
          </p:nvCxnSpPr>
          <p:spPr bwMode="auto">
            <a:xfrm>
              <a:off x="3326" y="3950"/>
              <a:ext cx="1330" cy="19"/>
            </a:xfrm>
            <a:prstGeom prst="straightConnector1">
              <a:avLst/>
            </a:prstGeom>
            <a:noFill/>
            <a:ln w="127000">
              <a:solidFill>
                <a:srgbClr val="008080"/>
              </a:solidFill>
              <a:round/>
              <a:headEnd/>
              <a:tailEnd type="none" w="lg" len="med"/>
            </a:ln>
          </p:spPr>
        </p:cxnSp>
        <p:cxnSp>
          <p:nvCxnSpPr>
            <p:cNvPr id="2067" name="AutoShape 43"/>
            <p:cNvCxnSpPr>
              <a:cxnSpLocks noChangeShapeType="1"/>
              <a:stCxn id="2065" idx="0"/>
            </p:cNvCxnSpPr>
            <p:nvPr/>
          </p:nvCxnSpPr>
          <p:spPr bwMode="auto">
            <a:xfrm flipH="1" flipV="1">
              <a:off x="5098" y="3531"/>
              <a:ext cx="18" cy="309"/>
            </a:xfrm>
            <a:prstGeom prst="straightConnector1">
              <a:avLst/>
            </a:prstGeom>
            <a:noFill/>
            <a:ln w="127000">
              <a:solidFill>
                <a:srgbClr val="008080"/>
              </a:solidFill>
              <a:round/>
              <a:headEnd/>
              <a:tailEnd type="stealth" w="lg" len="med"/>
            </a:ln>
          </p:spPr>
        </p:cxnSp>
        <p:pic>
          <p:nvPicPr>
            <p:cNvPr id="2068" name="Picture 44" descr="bible_search"/>
            <p:cNvPicPr>
              <a:picLocks noChangeAspect="1" noChangeArrowheads="1"/>
            </p:cNvPicPr>
            <p:nvPr/>
          </p:nvPicPr>
          <p:blipFill>
            <a:blip r:embed="rId10" cstate="print"/>
            <a:srcRect/>
            <a:stretch>
              <a:fillRect/>
            </a:stretch>
          </p:blipFill>
          <p:spPr bwMode="auto">
            <a:xfrm>
              <a:off x="4848" y="2784"/>
              <a:ext cx="499" cy="747"/>
            </a:xfrm>
            <a:prstGeom prst="rect">
              <a:avLst/>
            </a:prstGeom>
            <a:noFill/>
            <a:ln w="9525">
              <a:noFill/>
              <a:miter lim="800000"/>
              <a:headEnd/>
              <a:tailEnd/>
            </a:ln>
          </p:spPr>
        </p:pic>
      </p:grpSp>
      <p:pic>
        <p:nvPicPr>
          <p:cNvPr id="2063" name="Picture 45" descr="people1">
            <a:hlinkClick r:id="rId11"/>
          </p:cNvPr>
          <p:cNvPicPr>
            <a:picLocks noChangeAspect="1" noChangeArrowheads="1"/>
          </p:cNvPicPr>
          <p:nvPr/>
        </p:nvPicPr>
        <p:blipFill>
          <a:blip r:embed="rId12" cstate="print"/>
          <a:srcRect/>
          <a:stretch>
            <a:fillRect/>
          </a:stretch>
        </p:blipFill>
        <p:spPr bwMode="auto">
          <a:xfrm>
            <a:off x="3276600" y="2590800"/>
            <a:ext cx="1752600" cy="1098550"/>
          </a:xfrm>
          <a:prstGeom prst="rect">
            <a:avLst/>
          </a:prstGeom>
          <a:noFill/>
          <a:ln w="9525">
            <a:noFill/>
            <a:miter lim="800000"/>
            <a:headEnd/>
            <a:tailEnd/>
          </a:ln>
        </p:spPr>
      </p:pic>
      <p:sp>
        <p:nvSpPr>
          <p:cNvPr id="2064" name="Text Box 46"/>
          <p:cNvSpPr txBox="1">
            <a:spLocks noChangeArrowheads="1"/>
          </p:cNvSpPr>
          <p:nvPr/>
        </p:nvSpPr>
        <p:spPr bwMode="auto">
          <a:xfrm>
            <a:off x="2651125" y="3617913"/>
            <a:ext cx="1301750" cy="641350"/>
          </a:xfrm>
          <a:prstGeom prst="rect">
            <a:avLst/>
          </a:prstGeom>
          <a:noFill/>
          <a:ln w="9525">
            <a:noFill/>
            <a:miter lim="800000"/>
            <a:headEnd/>
            <a:tailEnd/>
          </a:ln>
        </p:spPr>
        <p:txBody>
          <a:bodyPr wrap="none">
            <a:spAutoFit/>
          </a:bodyPr>
          <a:lstStyle/>
          <a:p>
            <a:pPr algn="ctr"/>
            <a:r>
              <a:rPr lang="en-US" b="1"/>
              <a:t>Christians</a:t>
            </a:r>
          </a:p>
          <a:p>
            <a:pPr algn="ctr"/>
            <a:r>
              <a:rPr lang="en-US" b="1"/>
              <a:t>Today</a:t>
            </a:r>
          </a:p>
        </p:txBody>
      </p:sp>
      <p:sp>
        <p:nvSpPr>
          <p:cNvPr id="47" name="Text Box 14"/>
          <p:cNvSpPr txBox="1">
            <a:spLocks noChangeArrowheads="1"/>
          </p:cNvSpPr>
          <p:nvPr/>
        </p:nvSpPr>
        <p:spPr bwMode="auto">
          <a:xfrm>
            <a:off x="5257800" y="0"/>
            <a:ext cx="3886200" cy="1077218"/>
          </a:xfrm>
          <a:prstGeom prst="rect">
            <a:avLst/>
          </a:prstGeom>
          <a:solidFill>
            <a:srgbClr val="99CCFF"/>
          </a:solidFill>
          <a:ln w="76200" cmpd="tri">
            <a:solidFill>
              <a:schemeClr val="tx1"/>
            </a:solidFill>
            <a:miter lim="800000"/>
            <a:headEnd/>
            <a:tailEnd/>
          </a:ln>
        </p:spPr>
        <p:txBody>
          <a:bodyPr>
            <a:spAutoFit/>
          </a:bodyPr>
          <a:lstStyle/>
          <a:p>
            <a:pPr algn="ctr"/>
            <a:r>
              <a:rPr lang="en-US" sz="3200" b="1" dirty="0" smtClean="0"/>
              <a:t>How God Provides Us With His Word</a:t>
            </a:r>
            <a:endParaRPr lang="en-US" sz="32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a:xfrm>
            <a:off x="685800" y="685800"/>
            <a:ext cx="7772400" cy="1470025"/>
          </a:xfrm>
        </p:spPr>
        <p:txBody>
          <a:bodyPr/>
          <a:lstStyle/>
          <a:p>
            <a:pPr eaLnBrk="1" hangingPunct="1"/>
            <a:r>
              <a:rPr lang="en-US" sz="6000" smtClean="0">
                <a:solidFill>
                  <a:srgbClr val="0000FF"/>
                </a:solidFill>
                <a:effectLst>
                  <a:outerShdw blurRad="63500" dist="63500" dir="2700000" algn="tl" rotWithShape="0">
                    <a:prstClr val="black"/>
                  </a:outerShdw>
                </a:effectLst>
              </a:rPr>
              <a:t>Revelation</a:t>
            </a:r>
          </a:p>
        </p:txBody>
      </p:sp>
      <p:sp>
        <p:nvSpPr>
          <p:cNvPr id="23555" name="Rectangle 5"/>
          <p:cNvSpPr>
            <a:spLocks noGrp="1" noChangeArrowheads="1"/>
          </p:cNvSpPr>
          <p:nvPr>
            <p:ph type="subTitle" idx="1"/>
          </p:nvPr>
        </p:nvSpPr>
        <p:spPr>
          <a:xfrm>
            <a:off x="1524000" y="2438400"/>
            <a:ext cx="6400800" cy="2057400"/>
          </a:xfrm>
        </p:spPr>
        <p:txBody>
          <a:bodyPr/>
          <a:lstStyle/>
          <a:p>
            <a:pPr eaLnBrk="1" hangingPunct="1"/>
            <a:r>
              <a:rPr lang="en-US" sz="4400" b="1" smtClean="0">
                <a:solidFill>
                  <a:srgbClr val="0000FF"/>
                </a:solidFill>
                <a:effectLst>
                  <a:outerShdw blurRad="63500" dist="76200" dir="2700000" algn="tl" rotWithShape="0">
                    <a:prstClr val="black"/>
                  </a:outerShdw>
                </a:effectLst>
              </a:rPr>
              <a:t>God gave information </a:t>
            </a:r>
            <a:r>
              <a:rPr lang="en-US" sz="4400" b="1" u="sng" smtClean="0">
                <a:solidFill>
                  <a:srgbClr val="0000FF"/>
                </a:solidFill>
                <a:effectLst>
                  <a:outerShdw blurRad="63500" dist="76200" dir="2700000" algn="tl" rotWithShape="0">
                    <a:prstClr val="black"/>
                  </a:outerShdw>
                </a:effectLst>
              </a:rPr>
              <a:t>directly</a:t>
            </a:r>
            <a:r>
              <a:rPr lang="en-US" sz="4400" b="1" smtClean="0">
                <a:solidFill>
                  <a:srgbClr val="0000FF"/>
                </a:solidFill>
                <a:effectLst>
                  <a:outerShdw blurRad="63500" dist="76200" dir="2700000" algn="tl" rotWithShape="0">
                    <a:prstClr val="black"/>
                  </a:outerShdw>
                </a:effectLst>
              </a:rPr>
              <a:t> to the prophets and apostles</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lstStyle/>
          <a:p>
            <a:pPr eaLnBrk="1" hangingPunct="1"/>
            <a:r>
              <a:rPr lang="en-US" sz="8000" smtClean="0">
                <a:solidFill>
                  <a:srgbClr val="FFFF00"/>
                </a:solidFill>
                <a:effectLst>
                  <a:outerShdw blurRad="38100" dist="38100" dir="2700000" algn="tl" rotWithShape="0">
                    <a:schemeClr val="bg1"/>
                  </a:outerShdw>
                </a:effectLst>
              </a:rPr>
              <a:t>Inspiration</a:t>
            </a:r>
          </a:p>
        </p:txBody>
      </p:sp>
      <p:sp>
        <p:nvSpPr>
          <p:cNvPr id="27651" name="Rectangle 5"/>
          <p:cNvSpPr>
            <a:spLocks noGrp="1" noChangeArrowheads="1"/>
          </p:cNvSpPr>
          <p:nvPr>
            <p:ph type="subTitle" idx="1"/>
          </p:nvPr>
        </p:nvSpPr>
        <p:spPr>
          <a:xfrm>
            <a:off x="457200" y="4648200"/>
            <a:ext cx="8305800" cy="838200"/>
          </a:xfrm>
          <a:solidFill>
            <a:srgbClr val="000000"/>
          </a:solidFill>
        </p:spPr>
        <p:txBody>
          <a:bodyPr/>
          <a:lstStyle/>
          <a:p>
            <a:pPr eaLnBrk="1" hangingPunct="1"/>
            <a:r>
              <a:rPr lang="en-US" sz="3600" smtClean="0">
                <a:solidFill>
                  <a:srgbClr val="FFFF00"/>
                </a:solidFill>
                <a:effectLst>
                  <a:glow rad="228600">
                    <a:schemeClr val="accent1">
                      <a:satMod val="175000"/>
                      <a:alpha val="40000"/>
                    </a:schemeClr>
                  </a:glow>
                </a:effectLst>
              </a:rPr>
              <a:t>All Scripture is God-Breathed</a:t>
            </a:r>
          </a:p>
        </p:txBody>
      </p:sp>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6858000"/>
          </a:xfrm>
          <a:prstGeom prst="rect">
            <a:avLst/>
          </a:prstGeom>
          <a:solidFill>
            <a:schemeClr val="bg1">
              <a:alpha val="72156"/>
            </a:schemeClr>
          </a:solidFill>
          <a:ln w="9525">
            <a:noFill/>
            <a:miter lim="800000"/>
            <a:headEnd/>
            <a:tailEnd/>
          </a:ln>
        </p:spPr>
        <p:txBody>
          <a:bodyPr wrap="none" anchor="ctr"/>
          <a:lstStyle/>
          <a:p>
            <a:endParaRPr lang="en-US"/>
          </a:p>
        </p:txBody>
      </p:sp>
      <p:sp>
        <p:nvSpPr>
          <p:cNvPr id="28675" name="Rectangle 2"/>
          <p:cNvSpPr>
            <a:spLocks noGrp="1" noChangeArrowheads="1"/>
          </p:cNvSpPr>
          <p:nvPr>
            <p:ph type="title"/>
          </p:nvPr>
        </p:nvSpPr>
        <p:spPr>
          <a:xfrm>
            <a:off x="457200" y="0"/>
            <a:ext cx="8229600" cy="533400"/>
          </a:xfrm>
        </p:spPr>
        <p:txBody>
          <a:bodyPr/>
          <a:lstStyle/>
          <a:p>
            <a:pPr eaLnBrk="1" hangingPunct="1"/>
            <a:r>
              <a:rPr lang="en-US" sz="4000" smtClean="0"/>
              <a:t>Inspiration</a:t>
            </a:r>
          </a:p>
        </p:txBody>
      </p:sp>
      <p:sp>
        <p:nvSpPr>
          <p:cNvPr id="102403" name="Rectangle 3"/>
          <p:cNvSpPr>
            <a:spLocks noGrp="1" noChangeArrowheads="1"/>
          </p:cNvSpPr>
          <p:nvPr>
            <p:ph type="body" idx="1"/>
          </p:nvPr>
        </p:nvSpPr>
        <p:spPr>
          <a:xfrm>
            <a:off x="0" y="838200"/>
            <a:ext cx="8686800" cy="5715000"/>
          </a:xfrm>
        </p:spPr>
        <p:txBody>
          <a:bodyPr/>
          <a:lstStyle/>
          <a:p>
            <a:pPr eaLnBrk="1" hangingPunct="1"/>
            <a:r>
              <a:rPr lang="en-US" sz="2800" smtClean="0"/>
              <a:t>As we have already seen, </a:t>
            </a:r>
            <a:r>
              <a:rPr lang="en-US" sz="2800" b="1" i="1" smtClean="0"/>
              <a:t>inspiration</a:t>
            </a:r>
            <a:r>
              <a:rPr lang="en-US" sz="2800" smtClean="0"/>
              <a:t>  is the process where God uses imperfect men (prophets and apostles) writing in their own words to produce the perfect Word of God.</a:t>
            </a:r>
          </a:p>
          <a:p>
            <a:pPr lvl="1" eaLnBrk="1" hangingPunct="1"/>
            <a:r>
              <a:rPr lang="en-US" sz="2400" b="1" smtClean="0">
                <a:latin typeface="Times New Roman" pitchFamily="18" charset="0"/>
              </a:rPr>
              <a:t> 2 Timothy 3:16-17 - </a:t>
            </a:r>
            <a:r>
              <a:rPr lang="en-US" sz="2400" b="1" i="1" smtClean="0">
                <a:solidFill>
                  <a:srgbClr val="0000FF"/>
                </a:solidFill>
                <a:latin typeface="Times New Roman" pitchFamily="18" charset="0"/>
              </a:rPr>
              <a:t>All Scripture is </a:t>
            </a:r>
            <a:r>
              <a:rPr lang="en-US" sz="2400" b="1" i="1" u="sng" smtClean="0">
                <a:solidFill>
                  <a:srgbClr val="0000FF"/>
                </a:solidFill>
                <a:latin typeface="Times New Roman" pitchFamily="18" charset="0"/>
              </a:rPr>
              <a:t>breathed out</a:t>
            </a:r>
            <a:r>
              <a:rPr lang="en-US" sz="2400" b="1" i="1" smtClean="0">
                <a:solidFill>
                  <a:srgbClr val="0000FF"/>
                </a:solidFill>
                <a:latin typeface="Times New Roman" pitchFamily="18" charset="0"/>
              </a:rPr>
              <a:t> </a:t>
            </a:r>
            <a:r>
              <a:rPr lang="en-US" sz="2400" b="1" smtClean="0">
                <a:latin typeface="Times New Roman" pitchFamily="18" charset="0"/>
              </a:rPr>
              <a:t>[or “inspired” (NASB)]</a:t>
            </a:r>
            <a:r>
              <a:rPr lang="en-US" sz="2400" b="1" i="1" smtClean="0">
                <a:solidFill>
                  <a:srgbClr val="0000FF"/>
                </a:solidFill>
                <a:latin typeface="Times New Roman" pitchFamily="18" charset="0"/>
              </a:rPr>
              <a:t> </a:t>
            </a:r>
            <a:r>
              <a:rPr lang="en-US" sz="2400" b="1" i="1" u="sng" smtClean="0">
                <a:solidFill>
                  <a:srgbClr val="0000FF"/>
                </a:solidFill>
                <a:latin typeface="Times New Roman" pitchFamily="18" charset="0"/>
              </a:rPr>
              <a:t>by God</a:t>
            </a:r>
            <a:r>
              <a:rPr lang="en-US" sz="2400" b="1" i="1" smtClean="0">
                <a:solidFill>
                  <a:srgbClr val="0000FF"/>
                </a:solidFill>
                <a:latin typeface="Times New Roman" pitchFamily="18" charset="0"/>
              </a:rPr>
              <a:t> and profitable for teaching, for reproof, for correction, and for training in righteousness, that the man of God may be competent, equipped for every good work. </a:t>
            </a:r>
            <a:endParaRPr lang="en-US" sz="7200" b="1" i="1" smtClean="0">
              <a:solidFill>
                <a:srgbClr val="0000FF"/>
              </a:solidFill>
              <a:latin typeface="Times New Roman" pitchFamily="18" charset="0"/>
            </a:endParaRPr>
          </a:p>
          <a:p>
            <a:pPr lvl="1" eaLnBrk="1" hangingPunct="1"/>
            <a:r>
              <a:rPr lang="en-US" sz="2400" b="1" smtClean="0">
                <a:latin typeface="Times New Roman" pitchFamily="18" charset="0"/>
              </a:rPr>
              <a:t> 2 Peter 1:20-21 - </a:t>
            </a:r>
            <a:r>
              <a:rPr lang="en-US" sz="2400" b="1" i="1" smtClean="0">
                <a:solidFill>
                  <a:srgbClr val="0000FF"/>
                </a:solidFill>
                <a:latin typeface="Times New Roman" pitchFamily="18" charset="0"/>
              </a:rPr>
              <a:t>…no prophecy of Scripture comes from someone's own interpretation. For no prophecy was ever produced by the will of man, but </a:t>
            </a:r>
            <a:r>
              <a:rPr lang="en-US" sz="2400" b="1" i="1" u="sng" smtClean="0">
                <a:solidFill>
                  <a:srgbClr val="0000FF"/>
                </a:solidFill>
                <a:latin typeface="Times New Roman" pitchFamily="18" charset="0"/>
              </a:rPr>
              <a:t>men spoke from God as they were carried along by the Holy Spirit</a:t>
            </a:r>
            <a:endParaRPr lang="en-US" sz="2400" smtClean="0">
              <a:solidFill>
                <a:srgbClr val="FF3300"/>
              </a:solidFill>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animEffect transition="in" filter="dissolve">
                                      <p:cBhvr>
                                        <p:cTn id="7" dur="500"/>
                                        <p:tgtEl>
                                          <p:spTgt spid="1024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3">
                                            <p:txEl>
                                              <p:pRg st="2" end="2"/>
                                            </p:txEl>
                                          </p:spTgt>
                                        </p:tgtEl>
                                        <p:attrNameLst>
                                          <p:attrName>style.visibility</p:attrName>
                                        </p:attrNameLst>
                                      </p:cBhvr>
                                      <p:to>
                                        <p:strVal val="visible"/>
                                      </p:to>
                                    </p:set>
                                    <p:animEffect transition="in" filter="dissolve">
                                      <p:cBhvr>
                                        <p:cTn id="12" dur="5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0"/>
            <a:ext cx="9144000" cy="6858000"/>
          </a:xfrm>
          <a:prstGeom prst="rect">
            <a:avLst/>
          </a:prstGeom>
          <a:solidFill>
            <a:schemeClr val="bg1">
              <a:alpha val="72156"/>
            </a:schemeClr>
          </a:solidFill>
          <a:ln w="9525">
            <a:noFill/>
            <a:miter lim="800000"/>
            <a:headEnd/>
            <a:tailEnd/>
          </a:ln>
        </p:spPr>
        <p:txBody>
          <a:bodyPr wrap="none" anchor="ctr"/>
          <a:lstStyle/>
          <a:p>
            <a:endParaRPr lang="en-US"/>
          </a:p>
        </p:txBody>
      </p:sp>
      <p:sp>
        <p:nvSpPr>
          <p:cNvPr id="29699" name="Rectangle 2"/>
          <p:cNvSpPr>
            <a:spLocks noGrp="1" noChangeArrowheads="1"/>
          </p:cNvSpPr>
          <p:nvPr>
            <p:ph type="title"/>
          </p:nvPr>
        </p:nvSpPr>
        <p:spPr>
          <a:xfrm>
            <a:off x="457200" y="0"/>
            <a:ext cx="8229600" cy="533400"/>
          </a:xfrm>
        </p:spPr>
        <p:txBody>
          <a:bodyPr/>
          <a:lstStyle/>
          <a:p>
            <a:pPr eaLnBrk="1" hangingPunct="1"/>
            <a:r>
              <a:rPr lang="en-US" sz="4000" smtClean="0"/>
              <a:t>Inspiration</a:t>
            </a:r>
          </a:p>
        </p:txBody>
      </p:sp>
      <p:sp>
        <p:nvSpPr>
          <p:cNvPr id="104451" name="Rectangle 3"/>
          <p:cNvSpPr>
            <a:spLocks noGrp="1" noChangeArrowheads="1"/>
          </p:cNvSpPr>
          <p:nvPr>
            <p:ph type="body" idx="1"/>
          </p:nvPr>
        </p:nvSpPr>
        <p:spPr>
          <a:xfrm>
            <a:off x="0" y="685800"/>
            <a:ext cx="8686800" cy="5867400"/>
          </a:xfrm>
          <a:noFill/>
        </p:spPr>
        <p:txBody>
          <a:bodyPr>
            <a:normAutofit lnSpcReduction="10000"/>
          </a:bodyPr>
          <a:lstStyle/>
          <a:p>
            <a:pPr eaLnBrk="1" hangingPunct="1">
              <a:lnSpc>
                <a:spcPct val="80000"/>
              </a:lnSpc>
            </a:pPr>
            <a:r>
              <a:rPr lang="en-US" sz="2400" smtClean="0"/>
              <a:t>When the apostles and prophets wrote inspired, God-breathed, scripture, what they wrote was considered to be the very words of God!</a:t>
            </a:r>
          </a:p>
          <a:p>
            <a:pPr lvl="1" eaLnBrk="1" hangingPunct="1">
              <a:lnSpc>
                <a:spcPct val="80000"/>
              </a:lnSpc>
            </a:pPr>
            <a:r>
              <a:rPr lang="en-US" sz="2400" b="1" smtClean="0">
                <a:latin typeface="Times New Roman" pitchFamily="18" charset="0"/>
              </a:rPr>
              <a:t>Matthew 22:31-32 -</a:t>
            </a:r>
            <a:r>
              <a:rPr lang="en-US" sz="2400" b="1" smtClean="0"/>
              <a:t> </a:t>
            </a:r>
            <a:r>
              <a:rPr lang="en-US" sz="2400" smtClean="0"/>
              <a:t> </a:t>
            </a:r>
            <a:r>
              <a:rPr lang="en-US" sz="2400" b="1" smtClean="0">
                <a:latin typeface="Times New Roman" pitchFamily="18" charset="0"/>
              </a:rPr>
              <a:t>[Jesus speaking to the Sadducees said:]</a:t>
            </a:r>
            <a:r>
              <a:rPr lang="en-US" sz="2400" b="1" i="1" smtClean="0">
                <a:solidFill>
                  <a:srgbClr val="0000FF"/>
                </a:solidFill>
                <a:latin typeface="Times New Roman" pitchFamily="18" charset="0"/>
              </a:rPr>
              <a:t> Have you not read </a:t>
            </a:r>
            <a:r>
              <a:rPr lang="en-US" sz="2400" b="1" smtClean="0">
                <a:latin typeface="Times New Roman" pitchFamily="18" charset="0"/>
              </a:rPr>
              <a:t>[in Exodus 3:6] </a:t>
            </a:r>
            <a:r>
              <a:rPr lang="en-US" sz="2400" b="1" i="1" u="sng" smtClean="0">
                <a:solidFill>
                  <a:srgbClr val="0000FF"/>
                </a:solidFill>
                <a:latin typeface="Times New Roman" pitchFamily="18" charset="0"/>
              </a:rPr>
              <a:t>what was said to you by God</a:t>
            </a:r>
            <a:r>
              <a:rPr lang="en-US" sz="2400" b="1" i="1" smtClean="0">
                <a:solidFill>
                  <a:srgbClr val="0000FF"/>
                </a:solidFill>
                <a:latin typeface="Times New Roman" pitchFamily="18" charset="0"/>
              </a:rPr>
              <a:t>: “I am the God of Abraham, and the God of Isaac, and the God of Jacob”? </a:t>
            </a:r>
            <a:endParaRPr lang="en-US" sz="2400" smtClean="0"/>
          </a:p>
          <a:p>
            <a:pPr lvl="1" eaLnBrk="1" hangingPunct="1">
              <a:lnSpc>
                <a:spcPct val="80000"/>
              </a:lnSpc>
            </a:pPr>
            <a:r>
              <a:rPr lang="en-US" sz="2400" b="1" smtClean="0">
                <a:latin typeface="Times New Roman" pitchFamily="18" charset="0"/>
              </a:rPr>
              <a:t>Acts 1:16,20 - [Peter speaking to the early disciples said:]</a:t>
            </a:r>
            <a:r>
              <a:rPr lang="en-US" sz="2400" b="1" i="1" smtClean="0">
                <a:solidFill>
                  <a:srgbClr val="0000FF"/>
                </a:solidFill>
                <a:latin typeface="Times New Roman" pitchFamily="18" charset="0"/>
              </a:rPr>
              <a:t> Brothers, </a:t>
            </a:r>
            <a:r>
              <a:rPr lang="en-US" sz="2400" b="1" i="1" u="sng" smtClean="0">
                <a:solidFill>
                  <a:srgbClr val="0000FF"/>
                </a:solidFill>
                <a:latin typeface="Times New Roman" pitchFamily="18" charset="0"/>
              </a:rPr>
              <a:t>the Scripture</a:t>
            </a:r>
            <a:r>
              <a:rPr lang="en-US" sz="2400" b="1" i="1" smtClean="0">
                <a:solidFill>
                  <a:srgbClr val="0000FF"/>
                </a:solidFill>
                <a:latin typeface="Times New Roman" pitchFamily="18" charset="0"/>
              </a:rPr>
              <a:t> had to be fulfilled, </a:t>
            </a:r>
            <a:r>
              <a:rPr lang="en-US" sz="2400" b="1" i="1" u="sng" smtClean="0">
                <a:solidFill>
                  <a:srgbClr val="0000FF"/>
                </a:solidFill>
                <a:latin typeface="Times New Roman" pitchFamily="18" charset="0"/>
              </a:rPr>
              <a:t>which the Holy Spirit spoke</a:t>
            </a:r>
            <a:r>
              <a:rPr lang="en-US" sz="2400" b="1" i="1" smtClean="0">
                <a:solidFill>
                  <a:srgbClr val="0000FF"/>
                </a:solidFill>
                <a:latin typeface="Times New Roman" pitchFamily="18" charset="0"/>
              </a:rPr>
              <a:t> beforehand </a:t>
            </a:r>
            <a:r>
              <a:rPr lang="en-US" sz="2400" b="1" i="1" u="sng" smtClean="0">
                <a:solidFill>
                  <a:srgbClr val="0000FF"/>
                </a:solidFill>
                <a:latin typeface="Times New Roman" pitchFamily="18" charset="0"/>
              </a:rPr>
              <a:t>by the mouth of David</a:t>
            </a:r>
            <a:r>
              <a:rPr lang="en-US" sz="2400" b="1" i="1" smtClean="0">
                <a:solidFill>
                  <a:srgbClr val="0000FF"/>
                </a:solidFill>
                <a:latin typeface="Times New Roman" pitchFamily="18" charset="0"/>
              </a:rPr>
              <a:t> concerning Judas, who became a guide to those who arrested Jesus… For it is written in the Book of Psalms, “May his camp become desolate, and let there be no one to dwell in it”</a:t>
            </a:r>
            <a:r>
              <a:rPr lang="en-US" sz="2400" b="1" smtClean="0">
                <a:latin typeface="Times New Roman" pitchFamily="18" charset="0"/>
              </a:rPr>
              <a:t> [Psalm 69:25]</a:t>
            </a:r>
            <a:r>
              <a:rPr lang="en-US" sz="2400" b="1" i="1" smtClean="0">
                <a:solidFill>
                  <a:srgbClr val="0000FF"/>
                </a:solidFill>
                <a:latin typeface="Times New Roman" pitchFamily="18" charset="0"/>
              </a:rPr>
              <a:t>; and “Let another take his office.”</a:t>
            </a:r>
            <a:r>
              <a:rPr lang="en-US" sz="2400" b="1" smtClean="0">
                <a:latin typeface="Times New Roman" pitchFamily="18" charset="0"/>
              </a:rPr>
              <a:t> [Psalm 109:8]</a:t>
            </a:r>
            <a:endParaRPr lang="en-US" sz="2400" b="1" i="1" smtClean="0">
              <a:solidFill>
                <a:srgbClr val="0000FF"/>
              </a:solidFill>
              <a:latin typeface="Times New Roman" pitchFamily="18" charset="0"/>
            </a:endParaRPr>
          </a:p>
          <a:p>
            <a:pPr lvl="1" eaLnBrk="1" hangingPunct="1">
              <a:lnSpc>
                <a:spcPct val="80000"/>
              </a:lnSpc>
            </a:pPr>
            <a:r>
              <a:rPr lang="en-US" sz="2400" b="1" smtClean="0">
                <a:latin typeface="Times New Roman" pitchFamily="18" charset="0"/>
              </a:rPr>
              <a:t>Acts 4:24-25 -</a:t>
            </a:r>
            <a:r>
              <a:rPr lang="en-US" sz="2400" smtClean="0"/>
              <a:t> </a:t>
            </a:r>
            <a:r>
              <a:rPr lang="en-US" sz="2400" b="1" smtClean="0">
                <a:latin typeface="Times New Roman" pitchFamily="18" charset="0"/>
              </a:rPr>
              <a:t>[The early Christians prayed to God saying] </a:t>
            </a:r>
            <a:r>
              <a:rPr lang="en-US" sz="2400" b="1" i="1" smtClean="0">
                <a:solidFill>
                  <a:srgbClr val="0000FF"/>
                </a:solidFill>
                <a:latin typeface="Times New Roman" pitchFamily="18" charset="0"/>
              </a:rPr>
              <a:t>Sovereign Lord, who made the heaven and the earth and the sea and everything in them, who </a:t>
            </a:r>
            <a:r>
              <a:rPr lang="en-US" sz="2400" b="1" i="1" u="sng" smtClean="0">
                <a:solidFill>
                  <a:srgbClr val="0000FF"/>
                </a:solidFill>
                <a:latin typeface="Times New Roman" pitchFamily="18" charset="0"/>
              </a:rPr>
              <a:t>through the mouth of our father David</a:t>
            </a:r>
            <a:r>
              <a:rPr lang="en-US" sz="2400" b="1" i="1" smtClean="0">
                <a:solidFill>
                  <a:srgbClr val="0000FF"/>
                </a:solidFill>
                <a:latin typeface="Times New Roman" pitchFamily="18" charset="0"/>
              </a:rPr>
              <a:t>, your servant, </a:t>
            </a:r>
            <a:r>
              <a:rPr lang="en-US" sz="2400" b="1" i="1" u="sng" smtClean="0">
                <a:solidFill>
                  <a:srgbClr val="0000FF"/>
                </a:solidFill>
                <a:latin typeface="Times New Roman" pitchFamily="18" charset="0"/>
              </a:rPr>
              <a:t>said by the Holy Spirit</a:t>
            </a:r>
            <a:r>
              <a:rPr lang="en-US" sz="2400" b="1" i="1" smtClean="0">
                <a:solidFill>
                  <a:srgbClr val="0000FF"/>
                </a:solidFill>
                <a:latin typeface="Times New Roman" pitchFamily="18" charset="0"/>
              </a:rPr>
              <a:t>, </a:t>
            </a:r>
            <a:r>
              <a:rPr lang="en-US" sz="2400" b="1" smtClean="0">
                <a:latin typeface="Times New Roman" pitchFamily="18" charset="0"/>
              </a:rPr>
              <a:t>[in Psalm 2:1-2]</a:t>
            </a:r>
            <a:r>
              <a:rPr lang="en-US" sz="2400" b="1" i="1" smtClean="0">
                <a:solidFill>
                  <a:srgbClr val="0000FF"/>
                </a:solidFill>
                <a:latin typeface="Times New Roman" pitchFamily="18" charset="0"/>
              </a:rPr>
              <a:t>“Why did the Gentiles rage, and the peoples plot in vain?”</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animEffect transition="in" filter="dissolve">
                                      <p:cBhvr>
                                        <p:cTn id="7" dur="500"/>
                                        <p:tgtEl>
                                          <p:spTgt spid="1044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51">
                                            <p:txEl>
                                              <p:pRg st="2" end="2"/>
                                            </p:txEl>
                                          </p:spTgt>
                                        </p:tgtEl>
                                        <p:attrNameLst>
                                          <p:attrName>style.visibility</p:attrName>
                                        </p:attrNameLst>
                                      </p:cBhvr>
                                      <p:to>
                                        <p:strVal val="visible"/>
                                      </p:to>
                                    </p:set>
                                    <p:animEffect transition="in" filter="dissolve">
                                      <p:cBhvr>
                                        <p:cTn id="12" dur="500"/>
                                        <p:tgtEl>
                                          <p:spTgt spid="1044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4451">
                                            <p:txEl>
                                              <p:pRg st="3" end="3"/>
                                            </p:txEl>
                                          </p:spTgt>
                                        </p:tgtEl>
                                        <p:attrNameLst>
                                          <p:attrName>style.visibility</p:attrName>
                                        </p:attrNameLst>
                                      </p:cBhvr>
                                      <p:to>
                                        <p:strVal val="visible"/>
                                      </p:to>
                                    </p:set>
                                    <p:animEffect transition="in" filter="dissolve">
                                      <p:cBhvr>
                                        <p:cTn id="17" dur="500"/>
                                        <p:tgtEl>
                                          <p:spTgt spid="104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743200" y="274638"/>
            <a:ext cx="3505200" cy="1143000"/>
          </a:xfrm>
        </p:spPr>
        <p:txBody>
          <a:bodyPr/>
          <a:lstStyle/>
          <a:p>
            <a:pPr eaLnBrk="1" hangingPunct="1"/>
            <a:r>
              <a:rPr lang="en-US" b="1" smtClean="0"/>
              <a:t>The Canon</a:t>
            </a:r>
            <a:r>
              <a:rPr lang="en-US" smtClean="0"/>
              <a:t> </a:t>
            </a:r>
          </a:p>
        </p:txBody>
      </p:sp>
      <p:sp>
        <p:nvSpPr>
          <p:cNvPr id="7171" name="Rectangle 3"/>
          <p:cNvSpPr>
            <a:spLocks noGrp="1" noChangeArrowheads="1"/>
          </p:cNvSpPr>
          <p:nvPr>
            <p:ph type="body" idx="1"/>
          </p:nvPr>
        </p:nvSpPr>
        <p:spPr>
          <a:xfrm>
            <a:off x="457200" y="1828800"/>
            <a:ext cx="8229600" cy="4572000"/>
          </a:xfrm>
        </p:spPr>
        <p:txBody>
          <a:bodyPr/>
          <a:lstStyle/>
          <a:p>
            <a:pPr eaLnBrk="1" hangingPunct="1">
              <a:lnSpc>
                <a:spcPct val="80000"/>
              </a:lnSpc>
            </a:pPr>
            <a:r>
              <a:rPr lang="en-US" sz="2400" smtClean="0"/>
              <a:t>The collection of all “God breathed” writings which we have in our Bibles is sometimes referred to as the “</a:t>
            </a:r>
            <a:r>
              <a:rPr lang="en-US" sz="2400" b="1" i="1" u="sng" smtClean="0"/>
              <a:t>canon</a:t>
            </a:r>
            <a:r>
              <a:rPr lang="en-US" sz="2400" smtClean="0"/>
              <a:t> of Scripture ”. </a:t>
            </a:r>
          </a:p>
          <a:p>
            <a:pPr eaLnBrk="1" hangingPunct="1">
              <a:lnSpc>
                <a:spcPct val="80000"/>
              </a:lnSpc>
            </a:pPr>
            <a:r>
              <a:rPr lang="en-US" sz="2400" smtClean="0"/>
              <a:t>The word “canon” is from a Greek word meaning “</a:t>
            </a:r>
            <a:r>
              <a:rPr lang="en-US" sz="2400" u="sng" smtClean="0"/>
              <a:t>measuring rod, rule or norm of faith</a:t>
            </a:r>
            <a:r>
              <a:rPr lang="en-US" sz="2400" smtClean="0"/>
              <a:t>”. </a:t>
            </a:r>
          </a:p>
          <a:p>
            <a:pPr eaLnBrk="1" hangingPunct="1">
              <a:lnSpc>
                <a:spcPct val="80000"/>
              </a:lnSpc>
            </a:pPr>
            <a:r>
              <a:rPr lang="en-US" sz="2400" smtClean="0"/>
              <a:t>The Biblical writings are called a “canon” because they are the </a:t>
            </a:r>
            <a:r>
              <a:rPr lang="en-US" sz="2400" b="1" u="sng" smtClean="0"/>
              <a:t>standard</a:t>
            </a:r>
            <a:r>
              <a:rPr lang="en-US" sz="2400" smtClean="0"/>
              <a:t> by which all other writings </a:t>
            </a:r>
            <a:r>
              <a:rPr lang="en-US" sz="2400" b="1" u="sng" smtClean="0"/>
              <a:t>measured</a:t>
            </a:r>
            <a:r>
              <a:rPr lang="en-US" sz="2400" smtClean="0"/>
              <a:t>.</a:t>
            </a:r>
          </a:p>
          <a:p>
            <a:pPr eaLnBrk="1" hangingPunct="1">
              <a:lnSpc>
                <a:spcPct val="80000"/>
              </a:lnSpc>
            </a:pPr>
            <a:r>
              <a:rPr lang="en-US" sz="2400" smtClean="0"/>
              <a:t>How did these writings become a part of our Bibles? In other words, where did the 66 books of the Bible come from and how were they gathered together in one book as we have them today?</a:t>
            </a:r>
          </a:p>
          <a:p>
            <a:pPr eaLnBrk="1" hangingPunct="1">
              <a:lnSpc>
                <a:spcPct val="80000"/>
              </a:lnSpc>
            </a:pPr>
            <a:r>
              <a:rPr lang="en-US" sz="2400" smtClean="0"/>
              <a:t>To answer this question, we will now look at the process that God used to give us His Word.</a:t>
            </a:r>
          </a:p>
        </p:txBody>
      </p:sp>
      <p:pic>
        <p:nvPicPr>
          <p:cNvPr id="30724" name="Picture 18" descr="Cannon1.wmf (2724 bytes)"/>
          <p:cNvPicPr>
            <a:picLocks noChangeAspect="1" noChangeArrowheads="1"/>
          </p:cNvPicPr>
          <p:nvPr/>
        </p:nvPicPr>
        <p:blipFill>
          <a:blip r:embed="rId3" cstate="print"/>
          <a:srcRect/>
          <a:stretch>
            <a:fillRect/>
          </a:stretch>
        </p:blipFill>
        <p:spPr bwMode="auto">
          <a:xfrm>
            <a:off x="7239000" y="425450"/>
            <a:ext cx="1333500" cy="736600"/>
          </a:xfrm>
          <a:prstGeom prst="rect">
            <a:avLst/>
          </a:prstGeom>
          <a:noFill/>
          <a:ln w="9525">
            <a:noFill/>
            <a:miter lim="800000"/>
            <a:headEnd/>
            <a:tailEnd/>
          </a:ln>
        </p:spPr>
      </p:pic>
      <p:sp>
        <p:nvSpPr>
          <p:cNvPr id="30725" name="Oval 19"/>
          <p:cNvSpPr>
            <a:spLocks noChangeArrowheads="1"/>
          </p:cNvSpPr>
          <p:nvPr/>
        </p:nvSpPr>
        <p:spPr bwMode="auto">
          <a:xfrm>
            <a:off x="7239000" y="152400"/>
            <a:ext cx="1219200" cy="1219200"/>
          </a:xfrm>
          <a:prstGeom prst="ellipse">
            <a:avLst/>
          </a:prstGeom>
          <a:solidFill>
            <a:schemeClr val="accent1">
              <a:alpha val="0"/>
            </a:schemeClr>
          </a:solidFill>
          <a:ln w="50800">
            <a:solidFill>
              <a:srgbClr val="FF3300"/>
            </a:solidFill>
            <a:round/>
            <a:headEnd/>
            <a:tailEnd/>
          </a:ln>
        </p:spPr>
        <p:txBody>
          <a:bodyPr wrap="none" anchor="ctr"/>
          <a:lstStyle/>
          <a:p>
            <a:endParaRPr lang="en-US"/>
          </a:p>
        </p:txBody>
      </p:sp>
      <p:sp>
        <p:nvSpPr>
          <p:cNvPr id="30726" name="Line 20"/>
          <p:cNvSpPr>
            <a:spLocks noChangeShapeType="1"/>
          </p:cNvSpPr>
          <p:nvPr/>
        </p:nvSpPr>
        <p:spPr bwMode="auto">
          <a:xfrm flipV="1">
            <a:off x="7239000" y="533400"/>
            <a:ext cx="1143000" cy="482600"/>
          </a:xfrm>
          <a:prstGeom prst="line">
            <a:avLst/>
          </a:prstGeom>
          <a:noFill/>
          <a:ln w="50800">
            <a:solidFill>
              <a:srgbClr val="FF3300"/>
            </a:solidFill>
            <a:round/>
            <a:headEnd/>
            <a:tailEnd/>
          </a:ln>
        </p:spPr>
        <p:txBody>
          <a:bodyPr/>
          <a:lstStyle/>
          <a:p>
            <a:endParaRPr lang="en-US"/>
          </a:p>
        </p:txBody>
      </p:sp>
      <p:pic>
        <p:nvPicPr>
          <p:cNvPr id="30727" name="Picture 22" descr="ruler.wmf (13810 octets)"/>
          <p:cNvPicPr>
            <a:picLocks noChangeAspect="1" noChangeArrowheads="1"/>
          </p:cNvPicPr>
          <p:nvPr/>
        </p:nvPicPr>
        <p:blipFill>
          <a:blip r:embed="rId4" cstate="print"/>
          <a:srcRect/>
          <a:stretch>
            <a:fillRect/>
          </a:stretch>
        </p:blipFill>
        <p:spPr bwMode="auto">
          <a:xfrm>
            <a:off x="914400" y="152400"/>
            <a:ext cx="1419225" cy="1152525"/>
          </a:xfrm>
          <a:prstGeom prst="rect">
            <a:avLst/>
          </a:prstGeom>
          <a:noFill/>
          <a:ln w="9525">
            <a:noFill/>
            <a:miter lim="800000"/>
            <a:headEnd/>
            <a:tailEnd/>
          </a:ln>
        </p:spPr>
      </p:pic>
      <p:sp>
        <p:nvSpPr>
          <p:cNvPr id="30728" name="Text Box 23"/>
          <p:cNvSpPr txBox="1">
            <a:spLocks noChangeArrowheads="1"/>
          </p:cNvSpPr>
          <p:nvPr/>
        </p:nvSpPr>
        <p:spPr bwMode="auto">
          <a:xfrm>
            <a:off x="609600" y="536575"/>
            <a:ext cx="361950" cy="457200"/>
          </a:xfrm>
          <a:prstGeom prst="rect">
            <a:avLst/>
          </a:prstGeom>
          <a:noFill/>
          <a:ln w="9525">
            <a:noFill/>
            <a:miter lim="800000"/>
            <a:headEnd/>
            <a:tailEnd/>
          </a:ln>
        </p:spPr>
        <p:txBody>
          <a:bodyPr wrap="none">
            <a:spAutoFit/>
          </a:bodyPr>
          <a:lstStyle/>
          <a:p>
            <a:r>
              <a:rPr lang="en-US" sz="2400"/>
              <a: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dissolv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dissolv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dissolv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dissolve">
                                      <p:cBhvr>
                                        <p:cTn id="22"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smtClean="0"/>
              <a:t>Timeline of All History</a:t>
            </a:r>
          </a:p>
        </p:txBody>
      </p:sp>
      <p:sp>
        <p:nvSpPr>
          <p:cNvPr id="25603" name="Rectangle 5"/>
          <p:cNvSpPr>
            <a:spLocks noChangeArrowheads="1"/>
          </p:cNvSpPr>
          <p:nvPr/>
        </p:nvSpPr>
        <p:spPr bwMode="auto">
          <a:xfrm>
            <a:off x="685800" y="3810000"/>
            <a:ext cx="5257800" cy="381000"/>
          </a:xfrm>
          <a:prstGeom prst="rect">
            <a:avLst/>
          </a:prstGeom>
          <a:solidFill>
            <a:srgbClr val="FF6600"/>
          </a:solidFill>
          <a:ln w="9525">
            <a:solidFill>
              <a:schemeClr val="tx1"/>
            </a:solidFill>
            <a:miter lim="800000"/>
            <a:headEnd/>
            <a:tailEnd/>
          </a:ln>
        </p:spPr>
        <p:txBody>
          <a:bodyPr wrap="none" anchor="ctr"/>
          <a:lstStyle/>
          <a:p>
            <a:pPr algn="ctr"/>
            <a:r>
              <a:rPr lang="en-US" b="1"/>
              <a:t>B.C.</a:t>
            </a:r>
          </a:p>
        </p:txBody>
      </p:sp>
      <p:sp>
        <p:nvSpPr>
          <p:cNvPr id="25604" name="Line 6"/>
          <p:cNvSpPr>
            <a:spLocks noChangeShapeType="1"/>
          </p:cNvSpPr>
          <p:nvPr/>
        </p:nvSpPr>
        <p:spPr bwMode="auto">
          <a:xfrm>
            <a:off x="685800" y="3429000"/>
            <a:ext cx="0" cy="762000"/>
          </a:xfrm>
          <a:prstGeom prst="line">
            <a:avLst/>
          </a:prstGeom>
          <a:noFill/>
          <a:ln w="9525">
            <a:solidFill>
              <a:schemeClr val="tx1"/>
            </a:solidFill>
            <a:round/>
            <a:headEnd/>
            <a:tailEnd/>
          </a:ln>
        </p:spPr>
        <p:txBody>
          <a:bodyPr/>
          <a:lstStyle/>
          <a:p>
            <a:endParaRPr lang="en-US"/>
          </a:p>
        </p:txBody>
      </p:sp>
      <p:sp>
        <p:nvSpPr>
          <p:cNvPr id="25605" name="Text Box 7"/>
          <p:cNvSpPr txBox="1">
            <a:spLocks noChangeArrowheads="1"/>
          </p:cNvSpPr>
          <p:nvPr/>
        </p:nvSpPr>
        <p:spPr bwMode="auto">
          <a:xfrm>
            <a:off x="288925" y="3008313"/>
            <a:ext cx="1047750" cy="366712"/>
          </a:xfrm>
          <a:prstGeom prst="rect">
            <a:avLst/>
          </a:prstGeom>
          <a:noFill/>
          <a:ln w="9525">
            <a:noFill/>
            <a:miter lim="800000"/>
            <a:headEnd/>
            <a:tailEnd/>
          </a:ln>
        </p:spPr>
        <p:txBody>
          <a:bodyPr wrap="none">
            <a:spAutoFit/>
          </a:bodyPr>
          <a:lstStyle/>
          <a:p>
            <a:r>
              <a:rPr lang="en-US"/>
              <a:t>Creation</a:t>
            </a:r>
          </a:p>
        </p:txBody>
      </p:sp>
      <p:sp>
        <p:nvSpPr>
          <p:cNvPr id="25606" name="Text Box 8"/>
          <p:cNvSpPr txBox="1">
            <a:spLocks noChangeArrowheads="1"/>
          </p:cNvSpPr>
          <p:nvPr/>
        </p:nvSpPr>
        <p:spPr bwMode="auto">
          <a:xfrm>
            <a:off x="304800" y="4191000"/>
            <a:ext cx="1200150" cy="366713"/>
          </a:xfrm>
          <a:prstGeom prst="rect">
            <a:avLst/>
          </a:prstGeom>
          <a:noFill/>
          <a:ln w="9525">
            <a:noFill/>
            <a:miter lim="800000"/>
            <a:headEnd/>
            <a:tailEnd/>
          </a:ln>
        </p:spPr>
        <p:txBody>
          <a:bodyPr wrap="none">
            <a:spAutoFit/>
          </a:bodyPr>
          <a:lstStyle/>
          <a:p>
            <a:r>
              <a:rPr lang="en-US"/>
              <a:t>4000 B.C.</a:t>
            </a:r>
          </a:p>
        </p:txBody>
      </p:sp>
      <p:sp>
        <p:nvSpPr>
          <p:cNvPr id="25607" name="Line 9"/>
          <p:cNvSpPr>
            <a:spLocks noChangeShapeType="1"/>
          </p:cNvSpPr>
          <p:nvPr/>
        </p:nvSpPr>
        <p:spPr bwMode="auto">
          <a:xfrm>
            <a:off x="2057400" y="3429000"/>
            <a:ext cx="0" cy="762000"/>
          </a:xfrm>
          <a:prstGeom prst="line">
            <a:avLst/>
          </a:prstGeom>
          <a:noFill/>
          <a:ln w="9525">
            <a:solidFill>
              <a:schemeClr val="tx1"/>
            </a:solidFill>
            <a:round/>
            <a:headEnd/>
            <a:tailEnd/>
          </a:ln>
        </p:spPr>
        <p:txBody>
          <a:bodyPr/>
          <a:lstStyle/>
          <a:p>
            <a:endParaRPr lang="en-US"/>
          </a:p>
        </p:txBody>
      </p:sp>
      <p:sp>
        <p:nvSpPr>
          <p:cNvPr id="25608" name="Text Box 11"/>
          <p:cNvSpPr txBox="1">
            <a:spLocks noChangeArrowheads="1"/>
          </p:cNvSpPr>
          <p:nvPr/>
        </p:nvSpPr>
        <p:spPr bwMode="auto">
          <a:xfrm>
            <a:off x="1600200" y="4191000"/>
            <a:ext cx="1136650" cy="366713"/>
          </a:xfrm>
          <a:prstGeom prst="rect">
            <a:avLst/>
          </a:prstGeom>
          <a:noFill/>
          <a:ln w="9525">
            <a:noFill/>
            <a:miter lim="800000"/>
            <a:headEnd/>
            <a:tailEnd/>
          </a:ln>
        </p:spPr>
        <p:txBody>
          <a:bodyPr wrap="none">
            <a:spAutoFit/>
          </a:bodyPr>
          <a:lstStyle/>
          <a:p>
            <a:r>
              <a:rPr lang="en-US"/>
              <a:t>3000 B.C</a:t>
            </a:r>
          </a:p>
        </p:txBody>
      </p:sp>
      <p:sp>
        <p:nvSpPr>
          <p:cNvPr id="25609" name="Line 13"/>
          <p:cNvSpPr>
            <a:spLocks noChangeShapeType="1"/>
          </p:cNvSpPr>
          <p:nvPr/>
        </p:nvSpPr>
        <p:spPr bwMode="auto">
          <a:xfrm>
            <a:off x="3352800" y="3429000"/>
            <a:ext cx="0" cy="762000"/>
          </a:xfrm>
          <a:prstGeom prst="line">
            <a:avLst/>
          </a:prstGeom>
          <a:noFill/>
          <a:ln w="9525">
            <a:solidFill>
              <a:schemeClr val="tx1"/>
            </a:solidFill>
            <a:round/>
            <a:headEnd/>
            <a:tailEnd/>
          </a:ln>
        </p:spPr>
        <p:txBody>
          <a:bodyPr/>
          <a:lstStyle/>
          <a:p>
            <a:endParaRPr lang="en-US"/>
          </a:p>
        </p:txBody>
      </p:sp>
      <p:sp>
        <p:nvSpPr>
          <p:cNvPr id="25610" name="Text Box 14"/>
          <p:cNvSpPr txBox="1">
            <a:spLocks noChangeArrowheads="1"/>
          </p:cNvSpPr>
          <p:nvPr/>
        </p:nvSpPr>
        <p:spPr bwMode="auto">
          <a:xfrm>
            <a:off x="4038600" y="4191000"/>
            <a:ext cx="1200150" cy="366713"/>
          </a:xfrm>
          <a:prstGeom prst="rect">
            <a:avLst/>
          </a:prstGeom>
          <a:noFill/>
          <a:ln w="9525">
            <a:noFill/>
            <a:miter lim="800000"/>
            <a:headEnd/>
            <a:tailEnd/>
          </a:ln>
        </p:spPr>
        <p:txBody>
          <a:bodyPr wrap="none">
            <a:spAutoFit/>
          </a:bodyPr>
          <a:lstStyle/>
          <a:p>
            <a:r>
              <a:rPr lang="en-US"/>
              <a:t>1000 B.C.</a:t>
            </a:r>
          </a:p>
        </p:txBody>
      </p:sp>
      <p:grpSp>
        <p:nvGrpSpPr>
          <p:cNvPr id="25611" name="Group 17"/>
          <p:cNvGrpSpPr>
            <a:grpSpLocks/>
          </p:cNvGrpSpPr>
          <p:nvPr/>
        </p:nvGrpSpPr>
        <p:grpSpPr bwMode="auto">
          <a:xfrm>
            <a:off x="5867400" y="3200400"/>
            <a:ext cx="304800" cy="609600"/>
            <a:chOff x="912" y="768"/>
            <a:chExt cx="192" cy="384"/>
          </a:xfrm>
        </p:grpSpPr>
        <p:sp>
          <p:nvSpPr>
            <p:cNvPr id="25625" name="Line 15"/>
            <p:cNvSpPr>
              <a:spLocks noChangeShapeType="1"/>
            </p:cNvSpPr>
            <p:nvPr/>
          </p:nvSpPr>
          <p:spPr bwMode="auto">
            <a:xfrm>
              <a:off x="1008" y="768"/>
              <a:ext cx="0" cy="384"/>
            </a:xfrm>
            <a:prstGeom prst="line">
              <a:avLst/>
            </a:prstGeom>
            <a:noFill/>
            <a:ln w="50800">
              <a:solidFill>
                <a:srgbClr val="993300"/>
              </a:solidFill>
              <a:round/>
              <a:headEnd/>
              <a:tailEnd/>
            </a:ln>
          </p:spPr>
          <p:txBody>
            <a:bodyPr/>
            <a:lstStyle/>
            <a:p>
              <a:endParaRPr lang="en-US"/>
            </a:p>
          </p:txBody>
        </p:sp>
        <p:sp>
          <p:nvSpPr>
            <p:cNvPr id="25626" name="Line 16"/>
            <p:cNvSpPr>
              <a:spLocks noChangeShapeType="1"/>
            </p:cNvSpPr>
            <p:nvPr/>
          </p:nvSpPr>
          <p:spPr bwMode="auto">
            <a:xfrm>
              <a:off x="912" y="912"/>
              <a:ext cx="192" cy="0"/>
            </a:xfrm>
            <a:prstGeom prst="line">
              <a:avLst/>
            </a:prstGeom>
            <a:noFill/>
            <a:ln w="50800">
              <a:solidFill>
                <a:srgbClr val="993300"/>
              </a:solidFill>
              <a:round/>
              <a:headEnd/>
              <a:tailEnd/>
            </a:ln>
          </p:spPr>
          <p:txBody>
            <a:bodyPr/>
            <a:lstStyle/>
            <a:p>
              <a:endParaRPr lang="en-US"/>
            </a:p>
          </p:txBody>
        </p:sp>
      </p:grpSp>
      <p:sp>
        <p:nvSpPr>
          <p:cNvPr id="25612" name="Text Box 19"/>
          <p:cNvSpPr txBox="1">
            <a:spLocks noChangeArrowheads="1"/>
          </p:cNvSpPr>
          <p:nvPr/>
        </p:nvSpPr>
        <p:spPr bwMode="auto">
          <a:xfrm>
            <a:off x="6705600" y="4191000"/>
            <a:ext cx="1200150" cy="366713"/>
          </a:xfrm>
          <a:prstGeom prst="rect">
            <a:avLst/>
          </a:prstGeom>
          <a:noFill/>
          <a:ln w="9525">
            <a:noFill/>
            <a:miter lim="800000"/>
            <a:headEnd/>
            <a:tailEnd/>
          </a:ln>
        </p:spPr>
        <p:txBody>
          <a:bodyPr wrap="none">
            <a:spAutoFit/>
          </a:bodyPr>
          <a:lstStyle/>
          <a:p>
            <a:r>
              <a:rPr lang="en-US"/>
              <a:t>A.D. 1000</a:t>
            </a:r>
          </a:p>
        </p:txBody>
      </p:sp>
      <p:grpSp>
        <p:nvGrpSpPr>
          <p:cNvPr id="3" name="Group 40"/>
          <p:cNvGrpSpPr>
            <a:grpSpLocks/>
          </p:cNvGrpSpPr>
          <p:nvPr/>
        </p:nvGrpSpPr>
        <p:grpSpPr bwMode="auto">
          <a:xfrm>
            <a:off x="4038600" y="1752600"/>
            <a:ext cx="2133600" cy="1143000"/>
            <a:chOff x="2544" y="1104"/>
            <a:chExt cx="1344" cy="720"/>
          </a:xfrm>
        </p:grpSpPr>
        <p:sp>
          <p:nvSpPr>
            <p:cNvPr id="25623" name="AutoShape 22"/>
            <p:cNvSpPr>
              <a:spLocks/>
            </p:cNvSpPr>
            <p:nvPr/>
          </p:nvSpPr>
          <p:spPr bwMode="auto">
            <a:xfrm rot="-5400000">
              <a:off x="3120" y="1056"/>
              <a:ext cx="192" cy="1344"/>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25624" name="Text Box 23"/>
            <p:cNvSpPr txBox="1">
              <a:spLocks noChangeArrowheads="1"/>
            </p:cNvSpPr>
            <p:nvPr/>
          </p:nvSpPr>
          <p:spPr bwMode="auto">
            <a:xfrm>
              <a:off x="2784" y="1104"/>
              <a:ext cx="836" cy="577"/>
            </a:xfrm>
            <a:prstGeom prst="rect">
              <a:avLst/>
            </a:prstGeom>
            <a:noFill/>
            <a:ln w="9525">
              <a:noFill/>
              <a:miter lim="800000"/>
              <a:headEnd/>
              <a:tailEnd/>
            </a:ln>
          </p:spPr>
          <p:txBody>
            <a:bodyPr wrap="none">
              <a:spAutoFit/>
            </a:bodyPr>
            <a:lstStyle/>
            <a:p>
              <a:pPr algn="ctr"/>
              <a:r>
                <a:rPr lang="en-US"/>
                <a:t>The Bible</a:t>
              </a:r>
            </a:p>
            <a:p>
              <a:pPr algn="ctr"/>
              <a:r>
                <a:rPr lang="en-US"/>
                <a:t>was written</a:t>
              </a:r>
            </a:p>
            <a:p>
              <a:pPr algn="ctr"/>
              <a:r>
                <a:rPr lang="en-US"/>
                <a:t>here </a:t>
              </a:r>
            </a:p>
          </p:txBody>
        </p:sp>
      </p:grpSp>
      <p:sp>
        <p:nvSpPr>
          <p:cNvPr id="25614" name="Rectangle 27"/>
          <p:cNvSpPr>
            <a:spLocks noChangeArrowheads="1"/>
          </p:cNvSpPr>
          <p:nvPr/>
        </p:nvSpPr>
        <p:spPr bwMode="auto">
          <a:xfrm>
            <a:off x="5943600" y="3810000"/>
            <a:ext cx="2743200" cy="381000"/>
          </a:xfrm>
          <a:prstGeom prst="rect">
            <a:avLst/>
          </a:prstGeom>
          <a:solidFill>
            <a:srgbClr val="008000"/>
          </a:solidFill>
          <a:ln w="9525">
            <a:solidFill>
              <a:schemeClr val="tx1"/>
            </a:solidFill>
            <a:miter lim="800000"/>
            <a:headEnd/>
            <a:tailEnd/>
          </a:ln>
        </p:spPr>
        <p:txBody>
          <a:bodyPr wrap="none" anchor="ctr"/>
          <a:lstStyle/>
          <a:p>
            <a:pPr algn="ctr"/>
            <a:r>
              <a:rPr lang="en-US" b="1"/>
              <a:t>A.D.</a:t>
            </a:r>
          </a:p>
        </p:txBody>
      </p:sp>
      <p:sp>
        <p:nvSpPr>
          <p:cNvPr id="25615" name="Line 31"/>
          <p:cNvSpPr>
            <a:spLocks noChangeShapeType="1"/>
          </p:cNvSpPr>
          <p:nvPr/>
        </p:nvSpPr>
        <p:spPr bwMode="auto">
          <a:xfrm>
            <a:off x="4495800" y="3429000"/>
            <a:ext cx="0" cy="762000"/>
          </a:xfrm>
          <a:prstGeom prst="line">
            <a:avLst/>
          </a:prstGeom>
          <a:noFill/>
          <a:ln w="9525">
            <a:solidFill>
              <a:schemeClr val="tx1"/>
            </a:solidFill>
            <a:round/>
            <a:headEnd/>
            <a:tailEnd/>
          </a:ln>
        </p:spPr>
        <p:txBody>
          <a:bodyPr/>
          <a:lstStyle/>
          <a:p>
            <a:endParaRPr lang="en-US"/>
          </a:p>
        </p:txBody>
      </p:sp>
      <p:sp>
        <p:nvSpPr>
          <p:cNvPr id="25616" name="Line 32"/>
          <p:cNvSpPr>
            <a:spLocks noChangeShapeType="1"/>
          </p:cNvSpPr>
          <p:nvPr/>
        </p:nvSpPr>
        <p:spPr bwMode="auto">
          <a:xfrm>
            <a:off x="7315200" y="3429000"/>
            <a:ext cx="0" cy="762000"/>
          </a:xfrm>
          <a:prstGeom prst="line">
            <a:avLst/>
          </a:prstGeom>
          <a:noFill/>
          <a:ln w="9525">
            <a:solidFill>
              <a:schemeClr val="tx1"/>
            </a:solidFill>
            <a:round/>
            <a:headEnd/>
            <a:tailEnd/>
          </a:ln>
        </p:spPr>
        <p:txBody>
          <a:bodyPr/>
          <a:lstStyle/>
          <a:p>
            <a:endParaRPr lang="en-US"/>
          </a:p>
        </p:txBody>
      </p:sp>
      <p:sp>
        <p:nvSpPr>
          <p:cNvPr id="25617" name="Text Box 33"/>
          <p:cNvSpPr txBox="1">
            <a:spLocks noChangeArrowheads="1"/>
          </p:cNvSpPr>
          <p:nvPr/>
        </p:nvSpPr>
        <p:spPr bwMode="auto">
          <a:xfrm>
            <a:off x="2895600" y="4191000"/>
            <a:ext cx="1136650" cy="366713"/>
          </a:xfrm>
          <a:prstGeom prst="rect">
            <a:avLst/>
          </a:prstGeom>
          <a:noFill/>
          <a:ln w="9525">
            <a:noFill/>
            <a:miter lim="800000"/>
            <a:headEnd/>
            <a:tailEnd/>
          </a:ln>
        </p:spPr>
        <p:txBody>
          <a:bodyPr wrap="none">
            <a:spAutoFit/>
          </a:bodyPr>
          <a:lstStyle/>
          <a:p>
            <a:r>
              <a:rPr lang="en-US"/>
              <a:t>2000 B.C</a:t>
            </a:r>
          </a:p>
        </p:txBody>
      </p:sp>
      <p:sp>
        <p:nvSpPr>
          <p:cNvPr id="25618" name="Text Box 35"/>
          <p:cNvSpPr txBox="1">
            <a:spLocks noChangeArrowheads="1"/>
          </p:cNvSpPr>
          <p:nvPr/>
        </p:nvSpPr>
        <p:spPr bwMode="auto">
          <a:xfrm>
            <a:off x="8007350" y="4191000"/>
            <a:ext cx="1200150" cy="366713"/>
          </a:xfrm>
          <a:prstGeom prst="rect">
            <a:avLst/>
          </a:prstGeom>
          <a:noFill/>
          <a:ln w="9525">
            <a:noFill/>
            <a:miter lim="800000"/>
            <a:headEnd/>
            <a:tailEnd/>
          </a:ln>
        </p:spPr>
        <p:txBody>
          <a:bodyPr wrap="none">
            <a:spAutoFit/>
          </a:bodyPr>
          <a:lstStyle/>
          <a:p>
            <a:r>
              <a:rPr lang="en-US"/>
              <a:t>A.D. 2000</a:t>
            </a:r>
          </a:p>
        </p:txBody>
      </p:sp>
      <p:sp>
        <p:nvSpPr>
          <p:cNvPr id="25619" name="Line 36"/>
          <p:cNvSpPr>
            <a:spLocks noChangeShapeType="1"/>
          </p:cNvSpPr>
          <p:nvPr/>
        </p:nvSpPr>
        <p:spPr bwMode="auto">
          <a:xfrm>
            <a:off x="8610600" y="3429000"/>
            <a:ext cx="0" cy="762000"/>
          </a:xfrm>
          <a:prstGeom prst="line">
            <a:avLst/>
          </a:prstGeom>
          <a:noFill/>
          <a:ln w="9525">
            <a:solidFill>
              <a:schemeClr val="tx1"/>
            </a:solidFill>
            <a:round/>
            <a:headEnd/>
            <a:tailEnd/>
          </a:ln>
        </p:spPr>
        <p:txBody>
          <a:bodyPr/>
          <a:lstStyle/>
          <a:p>
            <a:endParaRPr lang="en-US"/>
          </a:p>
        </p:txBody>
      </p:sp>
      <p:grpSp>
        <p:nvGrpSpPr>
          <p:cNvPr id="4" name="Group 39"/>
          <p:cNvGrpSpPr>
            <a:grpSpLocks/>
          </p:cNvGrpSpPr>
          <p:nvPr/>
        </p:nvGrpSpPr>
        <p:grpSpPr bwMode="auto">
          <a:xfrm>
            <a:off x="7639050" y="2133600"/>
            <a:ext cx="1504950" cy="1866900"/>
            <a:chOff x="4812" y="1344"/>
            <a:chExt cx="948" cy="1176"/>
          </a:xfrm>
        </p:grpSpPr>
        <p:cxnSp>
          <p:nvCxnSpPr>
            <p:cNvPr id="25621" name="AutoShape 37"/>
            <p:cNvCxnSpPr>
              <a:cxnSpLocks noChangeShapeType="1"/>
              <a:stCxn id="25622" idx="2"/>
              <a:endCxn id="25614" idx="3"/>
            </p:cNvCxnSpPr>
            <p:nvPr/>
          </p:nvCxnSpPr>
          <p:spPr bwMode="auto">
            <a:xfrm>
              <a:off x="5286" y="1575"/>
              <a:ext cx="186" cy="945"/>
            </a:xfrm>
            <a:prstGeom prst="straightConnector1">
              <a:avLst/>
            </a:prstGeom>
            <a:noFill/>
            <a:ln w="127000">
              <a:solidFill>
                <a:srgbClr val="333399"/>
              </a:solidFill>
              <a:round/>
              <a:headEnd/>
              <a:tailEnd type="stealth" w="lg" len="lg"/>
            </a:ln>
          </p:spPr>
        </p:cxnSp>
        <p:sp>
          <p:nvSpPr>
            <p:cNvPr id="25622" name="Text Box 38"/>
            <p:cNvSpPr txBox="1">
              <a:spLocks noChangeArrowheads="1"/>
            </p:cNvSpPr>
            <p:nvPr/>
          </p:nvSpPr>
          <p:spPr bwMode="auto">
            <a:xfrm>
              <a:off x="4812" y="1344"/>
              <a:ext cx="948" cy="231"/>
            </a:xfrm>
            <a:prstGeom prst="rect">
              <a:avLst/>
            </a:prstGeom>
            <a:noFill/>
            <a:ln w="9525">
              <a:noFill/>
              <a:miter lim="800000"/>
              <a:headEnd/>
              <a:tailEnd/>
            </a:ln>
          </p:spPr>
          <p:txBody>
            <a:bodyPr wrap="none">
              <a:spAutoFit/>
            </a:bodyPr>
            <a:lstStyle/>
            <a:p>
              <a:r>
                <a:rPr lang="en-US"/>
                <a:t>You are here</a:t>
              </a:r>
            </a:p>
          </p:txBody>
        </p:sp>
      </p:gr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Bible Timeline</a:t>
            </a:r>
          </a:p>
        </p:txBody>
      </p:sp>
      <p:sp>
        <p:nvSpPr>
          <p:cNvPr id="26627" name="Rectangle 3"/>
          <p:cNvSpPr>
            <a:spLocks noChangeArrowheads="1"/>
          </p:cNvSpPr>
          <p:nvPr/>
        </p:nvSpPr>
        <p:spPr bwMode="auto">
          <a:xfrm>
            <a:off x="152400" y="3810000"/>
            <a:ext cx="6553200" cy="381000"/>
          </a:xfrm>
          <a:prstGeom prst="rect">
            <a:avLst/>
          </a:prstGeom>
          <a:solidFill>
            <a:srgbClr val="FF6600"/>
          </a:solidFill>
          <a:ln w="9525">
            <a:solidFill>
              <a:schemeClr val="tx1"/>
            </a:solidFill>
            <a:miter lim="800000"/>
            <a:headEnd/>
            <a:tailEnd/>
          </a:ln>
        </p:spPr>
        <p:txBody>
          <a:bodyPr wrap="none" anchor="ctr"/>
          <a:lstStyle/>
          <a:p>
            <a:pPr algn="ctr"/>
            <a:r>
              <a:rPr lang="en-US" b="1"/>
              <a:t>B.C.</a:t>
            </a:r>
          </a:p>
        </p:txBody>
      </p:sp>
      <p:sp>
        <p:nvSpPr>
          <p:cNvPr id="26628" name="Line 7"/>
          <p:cNvSpPr>
            <a:spLocks noChangeShapeType="1"/>
          </p:cNvSpPr>
          <p:nvPr/>
        </p:nvSpPr>
        <p:spPr bwMode="auto">
          <a:xfrm>
            <a:off x="533400" y="3429000"/>
            <a:ext cx="0" cy="762000"/>
          </a:xfrm>
          <a:prstGeom prst="line">
            <a:avLst/>
          </a:prstGeom>
          <a:noFill/>
          <a:ln w="9525">
            <a:solidFill>
              <a:schemeClr val="tx1"/>
            </a:solidFill>
            <a:round/>
            <a:headEnd/>
            <a:tailEnd/>
          </a:ln>
        </p:spPr>
        <p:txBody>
          <a:bodyPr/>
          <a:lstStyle/>
          <a:p>
            <a:endParaRPr lang="en-US"/>
          </a:p>
        </p:txBody>
      </p:sp>
      <p:sp>
        <p:nvSpPr>
          <p:cNvPr id="26629" name="Text Box 8"/>
          <p:cNvSpPr txBox="1">
            <a:spLocks noChangeArrowheads="1"/>
          </p:cNvSpPr>
          <p:nvPr/>
        </p:nvSpPr>
        <p:spPr bwMode="auto">
          <a:xfrm>
            <a:off x="152400" y="3048000"/>
            <a:ext cx="857250" cy="366713"/>
          </a:xfrm>
          <a:prstGeom prst="rect">
            <a:avLst/>
          </a:prstGeom>
          <a:noFill/>
          <a:ln w="9525">
            <a:noFill/>
            <a:miter lim="800000"/>
            <a:headEnd/>
            <a:tailEnd/>
          </a:ln>
        </p:spPr>
        <p:txBody>
          <a:bodyPr wrap="none">
            <a:spAutoFit/>
          </a:bodyPr>
          <a:lstStyle/>
          <a:p>
            <a:r>
              <a:rPr lang="en-US"/>
              <a:t>Moses</a:t>
            </a:r>
          </a:p>
        </p:txBody>
      </p:sp>
      <p:sp>
        <p:nvSpPr>
          <p:cNvPr id="26630" name="Text Box 9"/>
          <p:cNvSpPr txBox="1">
            <a:spLocks noChangeArrowheads="1"/>
          </p:cNvSpPr>
          <p:nvPr/>
        </p:nvSpPr>
        <p:spPr bwMode="auto">
          <a:xfrm>
            <a:off x="228600" y="4191000"/>
            <a:ext cx="1136650" cy="366713"/>
          </a:xfrm>
          <a:prstGeom prst="rect">
            <a:avLst/>
          </a:prstGeom>
          <a:noFill/>
          <a:ln w="9525">
            <a:noFill/>
            <a:miter lim="800000"/>
            <a:headEnd/>
            <a:tailEnd/>
          </a:ln>
        </p:spPr>
        <p:txBody>
          <a:bodyPr wrap="none">
            <a:spAutoFit/>
          </a:bodyPr>
          <a:lstStyle/>
          <a:p>
            <a:r>
              <a:rPr lang="en-US"/>
              <a:t>1400 B.C</a:t>
            </a:r>
          </a:p>
        </p:txBody>
      </p:sp>
      <p:sp>
        <p:nvSpPr>
          <p:cNvPr id="26631" name="Text Box 10"/>
          <p:cNvSpPr txBox="1">
            <a:spLocks noChangeArrowheads="1"/>
          </p:cNvSpPr>
          <p:nvPr/>
        </p:nvSpPr>
        <p:spPr bwMode="auto">
          <a:xfrm>
            <a:off x="4648200" y="3048000"/>
            <a:ext cx="971550" cy="366713"/>
          </a:xfrm>
          <a:prstGeom prst="rect">
            <a:avLst/>
          </a:prstGeom>
          <a:noFill/>
          <a:ln w="9525">
            <a:noFill/>
            <a:miter lim="800000"/>
            <a:headEnd/>
            <a:tailEnd/>
          </a:ln>
        </p:spPr>
        <p:txBody>
          <a:bodyPr wrap="none">
            <a:spAutoFit/>
          </a:bodyPr>
          <a:lstStyle/>
          <a:p>
            <a:r>
              <a:rPr lang="en-US"/>
              <a:t>Malachi</a:t>
            </a:r>
          </a:p>
        </p:txBody>
      </p:sp>
      <p:sp>
        <p:nvSpPr>
          <p:cNvPr id="26632" name="Line 11"/>
          <p:cNvSpPr>
            <a:spLocks noChangeShapeType="1"/>
          </p:cNvSpPr>
          <p:nvPr/>
        </p:nvSpPr>
        <p:spPr bwMode="auto">
          <a:xfrm>
            <a:off x="5105400" y="3429000"/>
            <a:ext cx="0" cy="762000"/>
          </a:xfrm>
          <a:prstGeom prst="line">
            <a:avLst/>
          </a:prstGeom>
          <a:noFill/>
          <a:ln w="9525">
            <a:solidFill>
              <a:schemeClr val="tx1"/>
            </a:solidFill>
            <a:round/>
            <a:headEnd/>
            <a:tailEnd/>
          </a:ln>
        </p:spPr>
        <p:txBody>
          <a:bodyPr/>
          <a:lstStyle/>
          <a:p>
            <a:endParaRPr lang="en-US"/>
          </a:p>
        </p:txBody>
      </p:sp>
      <p:sp>
        <p:nvSpPr>
          <p:cNvPr id="26633" name="Text Box 12"/>
          <p:cNvSpPr txBox="1">
            <a:spLocks noChangeArrowheads="1"/>
          </p:cNvSpPr>
          <p:nvPr/>
        </p:nvSpPr>
        <p:spPr bwMode="auto">
          <a:xfrm>
            <a:off x="4800600" y="4191000"/>
            <a:ext cx="1073150" cy="366713"/>
          </a:xfrm>
          <a:prstGeom prst="rect">
            <a:avLst/>
          </a:prstGeom>
          <a:noFill/>
          <a:ln w="9525">
            <a:noFill/>
            <a:miter lim="800000"/>
            <a:headEnd/>
            <a:tailEnd/>
          </a:ln>
        </p:spPr>
        <p:txBody>
          <a:bodyPr wrap="none">
            <a:spAutoFit/>
          </a:bodyPr>
          <a:lstStyle/>
          <a:p>
            <a:r>
              <a:rPr lang="en-US"/>
              <a:t>400 B.C.</a:t>
            </a:r>
          </a:p>
        </p:txBody>
      </p:sp>
      <p:grpSp>
        <p:nvGrpSpPr>
          <p:cNvPr id="26634" name="Group 13"/>
          <p:cNvGrpSpPr>
            <a:grpSpLocks/>
          </p:cNvGrpSpPr>
          <p:nvPr/>
        </p:nvGrpSpPr>
        <p:grpSpPr bwMode="auto">
          <a:xfrm>
            <a:off x="6858000" y="3200400"/>
            <a:ext cx="304800" cy="609600"/>
            <a:chOff x="912" y="768"/>
            <a:chExt cx="192" cy="384"/>
          </a:xfrm>
        </p:grpSpPr>
        <p:sp>
          <p:nvSpPr>
            <p:cNvPr id="26646" name="Line 14"/>
            <p:cNvSpPr>
              <a:spLocks noChangeShapeType="1"/>
            </p:cNvSpPr>
            <p:nvPr/>
          </p:nvSpPr>
          <p:spPr bwMode="auto">
            <a:xfrm>
              <a:off x="1008" y="768"/>
              <a:ext cx="0" cy="384"/>
            </a:xfrm>
            <a:prstGeom prst="line">
              <a:avLst/>
            </a:prstGeom>
            <a:noFill/>
            <a:ln w="50800">
              <a:solidFill>
                <a:srgbClr val="993300"/>
              </a:solidFill>
              <a:round/>
              <a:headEnd/>
              <a:tailEnd/>
            </a:ln>
          </p:spPr>
          <p:txBody>
            <a:bodyPr/>
            <a:lstStyle/>
            <a:p>
              <a:endParaRPr lang="en-US"/>
            </a:p>
          </p:txBody>
        </p:sp>
        <p:sp>
          <p:nvSpPr>
            <p:cNvPr id="26647" name="Line 15"/>
            <p:cNvSpPr>
              <a:spLocks noChangeShapeType="1"/>
            </p:cNvSpPr>
            <p:nvPr/>
          </p:nvSpPr>
          <p:spPr bwMode="auto">
            <a:xfrm>
              <a:off x="912" y="912"/>
              <a:ext cx="192" cy="0"/>
            </a:xfrm>
            <a:prstGeom prst="line">
              <a:avLst/>
            </a:prstGeom>
            <a:noFill/>
            <a:ln w="50800">
              <a:solidFill>
                <a:srgbClr val="993300"/>
              </a:solidFill>
              <a:round/>
              <a:headEnd/>
              <a:tailEnd/>
            </a:ln>
          </p:spPr>
          <p:txBody>
            <a:bodyPr/>
            <a:lstStyle/>
            <a:p>
              <a:endParaRPr lang="en-US"/>
            </a:p>
          </p:txBody>
        </p:sp>
      </p:grpSp>
      <p:sp>
        <p:nvSpPr>
          <p:cNvPr id="26635" name="Text Box 16"/>
          <p:cNvSpPr txBox="1">
            <a:spLocks noChangeArrowheads="1"/>
          </p:cNvSpPr>
          <p:nvPr/>
        </p:nvSpPr>
        <p:spPr bwMode="auto">
          <a:xfrm>
            <a:off x="6858000" y="4191000"/>
            <a:ext cx="946150" cy="366713"/>
          </a:xfrm>
          <a:prstGeom prst="rect">
            <a:avLst/>
          </a:prstGeom>
          <a:noFill/>
          <a:ln w="9525">
            <a:noFill/>
            <a:miter lim="800000"/>
            <a:headEnd/>
            <a:tailEnd/>
          </a:ln>
        </p:spPr>
        <p:txBody>
          <a:bodyPr wrap="none">
            <a:spAutoFit/>
          </a:bodyPr>
          <a:lstStyle/>
          <a:p>
            <a:r>
              <a:rPr lang="en-US"/>
              <a:t>A.D. 45</a:t>
            </a:r>
          </a:p>
        </p:txBody>
      </p:sp>
      <p:sp>
        <p:nvSpPr>
          <p:cNvPr id="26636" name="Text Box 17"/>
          <p:cNvSpPr txBox="1">
            <a:spLocks noChangeArrowheads="1"/>
          </p:cNvSpPr>
          <p:nvPr/>
        </p:nvSpPr>
        <p:spPr bwMode="auto">
          <a:xfrm>
            <a:off x="7924800" y="4191000"/>
            <a:ext cx="946150" cy="366713"/>
          </a:xfrm>
          <a:prstGeom prst="rect">
            <a:avLst/>
          </a:prstGeom>
          <a:noFill/>
          <a:ln w="9525">
            <a:noFill/>
            <a:miter lim="800000"/>
            <a:headEnd/>
            <a:tailEnd/>
          </a:ln>
        </p:spPr>
        <p:txBody>
          <a:bodyPr wrap="none">
            <a:spAutoFit/>
          </a:bodyPr>
          <a:lstStyle/>
          <a:p>
            <a:r>
              <a:rPr lang="en-US"/>
              <a:t>A.D. 90</a:t>
            </a:r>
          </a:p>
        </p:txBody>
      </p:sp>
      <p:sp>
        <p:nvSpPr>
          <p:cNvPr id="26637" name="AutoShape 18"/>
          <p:cNvSpPr>
            <a:spLocks/>
          </p:cNvSpPr>
          <p:nvPr/>
        </p:nvSpPr>
        <p:spPr bwMode="auto">
          <a:xfrm rot="-5400000">
            <a:off x="2590800" y="533400"/>
            <a:ext cx="304800" cy="4419600"/>
          </a:xfrm>
          <a:prstGeom prst="rightBrace">
            <a:avLst>
              <a:gd name="adj1" fmla="val 120833"/>
              <a:gd name="adj2" fmla="val 50000"/>
            </a:avLst>
          </a:prstGeom>
          <a:noFill/>
          <a:ln w="9525">
            <a:solidFill>
              <a:schemeClr val="tx1"/>
            </a:solidFill>
            <a:round/>
            <a:headEnd/>
            <a:tailEnd/>
          </a:ln>
        </p:spPr>
        <p:txBody>
          <a:bodyPr wrap="none" anchor="ctr"/>
          <a:lstStyle/>
          <a:p>
            <a:endParaRPr lang="en-US"/>
          </a:p>
        </p:txBody>
      </p:sp>
      <p:sp>
        <p:nvSpPr>
          <p:cNvPr id="26638" name="Text Box 19"/>
          <p:cNvSpPr txBox="1">
            <a:spLocks noChangeArrowheads="1"/>
          </p:cNvSpPr>
          <p:nvPr/>
        </p:nvSpPr>
        <p:spPr bwMode="auto">
          <a:xfrm>
            <a:off x="1828800" y="1981200"/>
            <a:ext cx="1771650" cy="641350"/>
          </a:xfrm>
          <a:prstGeom prst="rect">
            <a:avLst/>
          </a:prstGeom>
          <a:noFill/>
          <a:ln w="9525">
            <a:noFill/>
            <a:miter lim="800000"/>
            <a:headEnd/>
            <a:tailEnd/>
          </a:ln>
        </p:spPr>
        <p:txBody>
          <a:bodyPr wrap="none">
            <a:spAutoFit/>
          </a:bodyPr>
          <a:lstStyle/>
          <a:p>
            <a:pPr algn="ctr"/>
            <a:r>
              <a:rPr lang="en-US" b="1">
                <a:solidFill>
                  <a:srgbClr val="FF6600"/>
                </a:solidFill>
              </a:rPr>
              <a:t>Old Testament</a:t>
            </a:r>
          </a:p>
          <a:p>
            <a:pPr algn="ctr"/>
            <a:r>
              <a:rPr lang="en-US" b="1">
                <a:solidFill>
                  <a:srgbClr val="FF6600"/>
                </a:solidFill>
              </a:rPr>
              <a:t>Written</a:t>
            </a:r>
          </a:p>
        </p:txBody>
      </p:sp>
      <p:sp>
        <p:nvSpPr>
          <p:cNvPr id="26639" name="AutoShape 20"/>
          <p:cNvSpPr>
            <a:spLocks/>
          </p:cNvSpPr>
          <p:nvPr/>
        </p:nvSpPr>
        <p:spPr bwMode="auto">
          <a:xfrm rot="-5400000">
            <a:off x="5753100" y="1866900"/>
            <a:ext cx="304800" cy="1752600"/>
          </a:xfrm>
          <a:prstGeom prst="rightBrace">
            <a:avLst>
              <a:gd name="adj1" fmla="val 47917"/>
              <a:gd name="adj2" fmla="val 50000"/>
            </a:avLst>
          </a:prstGeom>
          <a:noFill/>
          <a:ln w="9525">
            <a:solidFill>
              <a:schemeClr val="tx1"/>
            </a:solidFill>
            <a:round/>
            <a:headEnd/>
            <a:tailEnd/>
          </a:ln>
        </p:spPr>
        <p:txBody>
          <a:bodyPr wrap="none" anchor="ctr"/>
          <a:lstStyle/>
          <a:p>
            <a:endParaRPr lang="en-US"/>
          </a:p>
        </p:txBody>
      </p:sp>
      <p:sp>
        <p:nvSpPr>
          <p:cNvPr id="26640" name="Text Box 21"/>
          <p:cNvSpPr txBox="1">
            <a:spLocks noChangeArrowheads="1"/>
          </p:cNvSpPr>
          <p:nvPr/>
        </p:nvSpPr>
        <p:spPr bwMode="auto">
          <a:xfrm>
            <a:off x="5334000" y="1752600"/>
            <a:ext cx="1187450" cy="915988"/>
          </a:xfrm>
          <a:prstGeom prst="rect">
            <a:avLst/>
          </a:prstGeom>
          <a:noFill/>
          <a:ln w="9525">
            <a:noFill/>
            <a:miter lim="800000"/>
            <a:headEnd/>
            <a:tailEnd/>
          </a:ln>
        </p:spPr>
        <p:txBody>
          <a:bodyPr wrap="none">
            <a:spAutoFit/>
          </a:bodyPr>
          <a:lstStyle/>
          <a:p>
            <a:pPr algn="ctr"/>
            <a:r>
              <a:rPr lang="en-US"/>
              <a:t>400</a:t>
            </a:r>
          </a:p>
          <a:p>
            <a:pPr algn="ctr"/>
            <a:r>
              <a:rPr lang="en-US"/>
              <a:t>Years</a:t>
            </a:r>
          </a:p>
          <a:p>
            <a:pPr algn="ctr"/>
            <a:r>
              <a:rPr lang="en-US"/>
              <a:t>of Silence</a:t>
            </a:r>
          </a:p>
        </p:txBody>
      </p:sp>
      <p:sp>
        <p:nvSpPr>
          <p:cNvPr id="26641" name="AutoShape 22"/>
          <p:cNvSpPr>
            <a:spLocks/>
          </p:cNvSpPr>
          <p:nvPr/>
        </p:nvSpPr>
        <p:spPr bwMode="auto">
          <a:xfrm rot="-5400000">
            <a:off x="7505700" y="2247900"/>
            <a:ext cx="304800" cy="990600"/>
          </a:xfrm>
          <a:prstGeom prst="rightBrace">
            <a:avLst>
              <a:gd name="adj1" fmla="val 27083"/>
              <a:gd name="adj2" fmla="val 50000"/>
            </a:avLst>
          </a:prstGeom>
          <a:noFill/>
          <a:ln w="9525">
            <a:solidFill>
              <a:schemeClr val="tx1"/>
            </a:solidFill>
            <a:round/>
            <a:headEnd/>
            <a:tailEnd/>
          </a:ln>
        </p:spPr>
        <p:txBody>
          <a:bodyPr wrap="none" anchor="ctr"/>
          <a:lstStyle/>
          <a:p>
            <a:endParaRPr lang="en-US"/>
          </a:p>
        </p:txBody>
      </p:sp>
      <p:sp>
        <p:nvSpPr>
          <p:cNvPr id="26642" name="Text Box 23"/>
          <p:cNvSpPr txBox="1">
            <a:spLocks noChangeArrowheads="1"/>
          </p:cNvSpPr>
          <p:nvPr/>
        </p:nvSpPr>
        <p:spPr bwMode="auto">
          <a:xfrm>
            <a:off x="6781800" y="1981200"/>
            <a:ext cx="1860550" cy="641350"/>
          </a:xfrm>
          <a:prstGeom prst="rect">
            <a:avLst/>
          </a:prstGeom>
          <a:noFill/>
          <a:ln w="9525">
            <a:noFill/>
            <a:miter lim="800000"/>
            <a:headEnd/>
            <a:tailEnd/>
          </a:ln>
        </p:spPr>
        <p:txBody>
          <a:bodyPr wrap="none">
            <a:spAutoFit/>
          </a:bodyPr>
          <a:lstStyle/>
          <a:p>
            <a:pPr algn="ctr"/>
            <a:r>
              <a:rPr lang="en-US" b="1">
                <a:solidFill>
                  <a:srgbClr val="008000"/>
                </a:solidFill>
              </a:rPr>
              <a:t>New Testament</a:t>
            </a:r>
          </a:p>
          <a:p>
            <a:pPr algn="ctr"/>
            <a:r>
              <a:rPr lang="en-US" b="1">
                <a:solidFill>
                  <a:srgbClr val="008000"/>
                </a:solidFill>
              </a:rPr>
              <a:t>Written</a:t>
            </a:r>
          </a:p>
        </p:txBody>
      </p:sp>
      <p:sp>
        <p:nvSpPr>
          <p:cNvPr id="26643" name="Rectangle 24"/>
          <p:cNvSpPr>
            <a:spLocks noChangeArrowheads="1"/>
          </p:cNvSpPr>
          <p:nvPr/>
        </p:nvSpPr>
        <p:spPr bwMode="auto">
          <a:xfrm>
            <a:off x="6705600" y="3810000"/>
            <a:ext cx="1981200" cy="381000"/>
          </a:xfrm>
          <a:prstGeom prst="rect">
            <a:avLst/>
          </a:prstGeom>
          <a:solidFill>
            <a:srgbClr val="008000"/>
          </a:solidFill>
          <a:ln w="9525">
            <a:solidFill>
              <a:schemeClr val="tx1"/>
            </a:solidFill>
            <a:miter lim="800000"/>
            <a:headEnd/>
            <a:tailEnd/>
          </a:ln>
        </p:spPr>
        <p:txBody>
          <a:bodyPr wrap="none" anchor="ctr"/>
          <a:lstStyle/>
          <a:p>
            <a:pPr algn="ctr"/>
            <a:r>
              <a:rPr lang="en-US" b="1"/>
              <a:t>A.D.</a:t>
            </a:r>
          </a:p>
        </p:txBody>
      </p:sp>
      <p:sp>
        <p:nvSpPr>
          <p:cNvPr id="26644" name="Line 4"/>
          <p:cNvSpPr>
            <a:spLocks noChangeShapeType="1"/>
          </p:cNvSpPr>
          <p:nvPr/>
        </p:nvSpPr>
        <p:spPr bwMode="auto">
          <a:xfrm>
            <a:off x="7162800" y="3429000"/>
            <a:ext cx="0" cy="762000"/>
          </a:xfrm>
          <a:prstGeom prst="line">
            <a:avLst/>
          </a:prstGeom>
          <a:noFill/>
          <a:ln w="9525">
            <a:solidFill>
              <a:schemeClr val="tx1"/>
            </a:solidFill>
            <a:round/>
            <a:headEnd/>
            <a:tailEnd/>
          </a:ln>
        </p:spPr>
        <p:txBody>
          <a:bodyPr/>
          <a:lstStyle/>
          <a:p>
            <a:endParaRPr lang="en-US"/>
          </a:p>
        </p:txBody>
      </p:sp>
      <p:sp>
        <p:nvSpPr>
          <p:cNvPr id="26645" name="Line 25"/>
          <p:cNvSpPr>
            <a:spLocks noChangeShapeType="1"/>
          </p:cNvSpPr>
          <p:nvPr/>
        </p:nvSpPr>
        <p:spPr bwMode="auto">
          <a:xfrm>
            <a:off x="8153400" y="3429000"/>
            <a:ext cx="0" cy="762000"/>
          </a:xfrm>
          <a:prstGeom prst="line">
            <a:avLst/>
          </a:prstGeom>
          <a:noFill/>
          <a:ln w="9525">
            <a:solidFill>
              <a:schemeClr val="tx1"/>
            </a:solidFill>
            <a:round/>
            <a:headEnd/>
            <a:tailEnd/>
          </a:ln>
        </p:spPr>
        <p:txBody>
          <a:bodyPr/>
          <a:lstStyle/>
          <a:p>
            <a:endParaRPr lang="en-US"/>
          </a:p>
        </p:txBody>
      </p:sp>
    </p:spTree>
  </p:cSld>
  <p:clrMapOvr>
    <a:masterClrMapping/>
  </p:clrMapOvr>
  <p:transition spd="med">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381000"/>
          </a:xfrm>
        </p:spPr>
        <p:txBody>
          <a:bodyPr/>
          <a:lstStyle/>
          <a:p>
            <a:pPr eaLnBrk="1" hangingPunct="1"/>
            <a:r>
              <a:rPr lang="en-US" sz="3200" b="1" smtClean="0"/>
              <a:t>Vocabulary</a:t>
            </a:r>
          </a:p>
        </p:txBody>
      </p:sp>
      <p:sp>
        <p:nvSpPr>
          <p:cNvPr id="55299" name="Rectangle 3"/>
          <p:cNvSpPr>
            <a:spLocks noGrp="1" noChangeArrowheads="1"/>
          </p:cNvSpPr>
          <p:nvPr>
            <p:ph type="body" idx="1"/>
          </p:nvPr>
        </p:nvSpPr>
        <p:spPr>
          <a:xfrm>
            <a:off x="0" y="457200"/>
            <a:ext cx="8686800" cy="6400800"/>
          </a:xfrm>
        </p:spPr>
        <p:txBody>
          <a:bodyPr/>
          <a:lstStyle/>
          <a:p>
            <a:pPr eaLnBrk="1" hangingPunct="1">
              <a:lnSpc>
                <a:spcPct val="80000"/>
              </a:lnSpc>
            </a:pPr>
            <a:r>
              <a:rPr lang="en-US" sz="2400" b="1" smtClean="0"/>
              <a:t>Revelation</a:t>
            </a:r>
          </a:p>
          <a:p>
            <a:pPr lvl="1" eaLnBrk="1" hangingPunct="1">
              <a:lnSpc>
                <a:spcPct val="80000"/>
              </a:lnSpc>
            </a:pPr>
            <a:r>
              <a:rPr lang="en-US" sz="2000" smtClean="0"/>
              <a:t>The way God gave information </a:t>
            </a:r>
            <a:r>
              <a:rPr lang="en-US" sz="2000" b="1" i="1" smtClean="0"/>
              <a:t>directly</a:t>
            </a:r>
            <a:r>
              <a:rPr lang="en-US" sz="2000" smtClean="0"/>
              <a:t> to the prophets and apostles</a:t>
            </a:r>
          </a:p>
          <a:p>
            <a:pPr eaLnBrk="1" hangingPunct="1">
              <a:lnSpc>
                <a:spcPct val="80000"/>
              </a:lnSpc>
            </a:pPr>
            <a:r>
              <a:rPr lang="en-US" sz="2400" b="1" smtClean="0"/>
              <a:t>Prophet</a:t>
            </a:r>
          </a:p>
          <a:p>
            <a:pPr lvl="1" eaLnBrk="1" hangingPunct="1">
              <a:lnSpc>
                <a:spcPct val="80000"/>
              </a:lnSpc>
            </a:pPr>
            <a:r>
              <a:rPr lang="en-US" sz="2000" smtClean="0"/>
              <a:t>A man used by God to write the Old Testament Scriptures based on revelation given to them by God</a:t>
            </a:r>
          </a:p>
          <a:p>
            <a:pPr eaLnBrk="1" hangingPunct="1">
              <a:lnSpc>
                <a:spcPct val="80000"/>
              </a:lnSpc>
            </a:pPr>
            <a:r>
              <a:rPr lang="en-US" sz="2400" b="1" smtClean="0"/>
              <a:t>Apostle</a:t>
            </a:r>
          </a:p>
          <a:p>
            <a:pPr lvl="1" eaLnBrk="1" hangingPunct="1">
              <a:lnSpc>
                <a:spcPct val="80000"/>
              </a:lnSpc>
            </a:pPr>
            <a:r>
              <a:rPr lang="en-US" sz="2000" smtClean="0"/>
              <a:t>A man used by God to write the New Testament scriptures based on revelation given to them by God</a:t>
            </a:r>
          </a:p>
          <a:p>
            <a:pPr eaLnBrk="1" hangingPunct="1">
              <a:lnSpc>
                <a:spcPct val="80000"/>
              </a:lnSpc>
            </a:pPr>
            <a:r>
              <a:rPr lang="en-US" sz="2400" b="1" smtClean="0"/>
              <a:t>Inspiration</a:t>
            </a:r>
          </a:p>
          <a:p>
            <a:pPr lvl="1" eaLnBrk="1" hangingPunct="1">
              <a:lnSpc>
                <a:spcPct val="80000"/>
              </a:lnSpc>
            </a:pPr>
            <a:r>
              <a:rPr lang="en-US" sz="2000" smtClean="0"/>
              <a:t>The process where God uses imperfect men (prophets and apostles) writing in their own words to produce the perfect Word of God.</a:t>
            </a:r>
          </a:p>
          <a:p>
            <a:pPr eaLnBrk="1" hangingPunct="1">
              <a:lnSpc>
                <a:spcPct val="80000"/>
              </a:lnSpc>
            </a:pPr>
            <a:r>
              <a:rPr lang="en-US" sz="2400" b="1" smtClean="0"/>
              <a:t>Manuscript</a:t>
            </a:r>
          </a:p>
          <a:p>
            <a:pPr lvl="1" eaLnBrk="1" hangingPunct="1">
              <a:lnSpc>
                <a:spcPct val="80000"/>
              </a:lnSpc>
            </a:pPr>
            <a:r>
              <a:rPr lang="en-US" sz="2000" smtClean="0"/>
              <a:t>A book or document written before the invention of the printing press.</a:t>
            </a:r>
          </a:p>
          <a:p>
            <a:pPr eaLnBrk="1" hangingPunct="1">
              <a:lnSpc>
                <a:spcPct val="80000"/>
              </a:lnSpc>
            </a:pPr>
            <a:r>
              <a:rPr lang="en-US" sz="2400" b="1" smtClean="0"/>
              <a:t>Preservation</a:t>
            </a:r>
          </a:p>
          <a:p>
            <a:pPr lvl="1" eaLnBrk="1" hangingPunct="1">
              <a:lnSpc>
                <a:spcPct val="80000"/>
              </a:lnSpc>
            </a:pPr>
            <a:r>
              <a:rPr lang="en-US" sz="2000" smtClean="0"/>
              <a:t>The process God used to preserve manuscript copies of His Word for use by His people throughout all ages</a:t>
            </a:r>
          </a:p>
          <a:p>
            <a:pPr eaLnBrk="1" hangingPunct="1">
              <a:lnSpc>
                <a:spcPct val="80000"/>
              </a:lnSpc>
            </a:pPr>
            <a:r>
              <a:rPr lang="en-US" sz="2400" b="1" smtClean="0"/>
              <a:t>Illumination</a:t>
            </a:r>
          </a:p>
          <a:p>
            <a:pPr lvl="1" eaLnBrk="1" hangingPunct="1">
              <a:lnSpc>
                <a:spcPct val="80000"/>
              </a:lnSpc>
            </a:pPr>
            <a:r>
              <a:rPr lang="en-US" sz="2000" smtClean="0"/>
              <a:t>The work God does in the heart of a Christian to cause them to rightly understand and apply God’s Word</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dissolve">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dissolve">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dissolve">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dissolve">
                                      <p:cBhvr>
                                        <p:cTn id="22" dur="500"/>
                                        <p:tgtEl>
                                          <p:spTgt spid="55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dissolve">
                                      <p:cBhvr>
                                        <p:cTn id="27" dur="500"/>
                                        <p:tgtEl>
                                          <p:spTgt spid="552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299">
                                            <p:txEl>
                                              <p:pRg st="5" end="5"/>
                                            </p:txEl>
                                          </p:spTgt>
                                        </p:tgtEl>
                                        <p:attrNameLst>
                                          <p:attrName>style.visibility</p:attrName>
                                        </p:attrNameLst>
                                      </p:cBhvr>
                                      <p:to>
                                        <p:strVal val="visible"/>
                                      </p:to>
                                    </p:set>
                                    <p:animEffect transition="in" filter="dissolve">
                                      <p:cBhvr>
                                        <p:cTn id="32" dur="500"/>
                                        <p:tgtEl>
                                          <p:spTgt spid="552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5299">
                                            <p:txEl>
                                              <p:pRg st="6" end="6"/>
                                            </p:txEl>
                                          </p:spTgt>
                                        </p:tgtEl>
                                        <p:attrNameLst>
                                          <p:attrName>style.visibility</p:attrName>
                                        </p:attrNameLst>
                                      </p:cBhvr>
                                      <p:to>
                                        <p:strVal val="visible"/>
                                      </p:to>
                                    </p:set>
                                    <p:animEffect transition="in" filter="dissolve">
                                      <p:cBhvr>
                                        <p:cTn id="37" dur="500"/>
                                        <p:tgtEl>
                                          <p:spTgt spid="552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5299">
                                            <p:txEl>
                                              <p:pRg st="7" end="7"/>
                                            </p:txEl>
                                          </p:spTgt>
                                        </p:tgtEl>
                                        <p:attrNameLst>
                                          <p:attrName>style.visibility</p:attrName>
                                        </p:attrNameLst>
                                      </p:cBhvr>
                                      <p:to>
                                        <p:strVal val="visible"/>
                                      </p:to>
                                    </p:set>
                                    <p:animEffect transition="in" filter="dissolve">
                                      <p:cBhvr>
                                        <p:cTn id="42" dur="500"/>
                                        <p:tgtEl>
                                          <p:spTgt spid="552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5299">
                                            <p:txEl>
                                              <p:pRg st="8" end="8"/>
                                            </p:txEl>
                                          </p:spTgt>
                                        </p:tgtEl>
                                        <p:attrNameLst>
                                          <p:attrName>style.visibility</p:attrName>
                                        </p:attrNameLst>
                                      </p:cBhvr>
                                      <p:to>
                                        <p:strVal val="visible"/>
                                      </p:to>
                                    </p:set>
                                    <p:animEffect transition="in" filter="dissolve">
                                      <p:cBhvr>
                                        <p:cTn id="47" dur="500"/>
                                        <p:tgtEl>
                                          <p:spTgt spid="552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5299">
                                            <p:txEl>
                                              <p:pRg st="9" end="9"/>
                                            </p:txEl>
                                          </p:spTgt>
                                        </p:tgtEl>
                                        <p:attrNameLst>
                                          <p:attrName>style.visibility</p:attrName>
                                        </p:attrNameLst>
                                      </p:cBhvr>
                                      <p:to>
                                        <p:strVal val="visible"/>
                                      </p:to>
                                    </p:set>
                                    <p:animEffect transition="in" filter="dissolve">
                                      <p:cBhvr>
                                        <p:cTn id="52" dur="500"/>
                                        <p:tgtEl>
                                          <p:spTgt spid="5529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5299">
                                            <p:txEl>
                                              <p:pRg st="10" end="10"/>
                                            </p:txEl>
                                          </p:spTgt>
                                        </p:tgtEl>
                                        <p:attrNameLst>
                                          <p:attrName>style.visibility</p:attrName>
                                        </p:attrNameLst>
                                      </p:cBhvr>
                                      <p:to>
                                        <p:strVal val="visible"/>
                                      </p:to>
                                    </p:set>
                                    <p:animEffect transition="in" filter="dissolve">
                                      <p:cBhvr>
                                        <p:cTn id="57" dur="500"/>
                                        <p:tgtEl>
                                          <p:spTgt spid="5529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5299">
                                            <p:txEl>
                                              <p:pRg st="11" end="11"/>
                                            </p:txEl>
                                          </p:spTgt>
                                        </p:tgtEl>
                                        <p:attrNameLst>
                                          <p:attrName>style.visibility</p:attrName>
                                        </p:attrNameLst>
                                      </p:cBhvr>
                                      <p:to>
                                        <p:strVal val="visible"/>
                                      </p:to>
                                    </p:set>
                                    <p:animEffect transition="in" filter="dissolve">
                                      <p:cBhvr>
                                        <p:cTn id="62" dur="500"/>
                                        <p:tgtEl>
                                          <p:spTgt spid="5529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5299">
                                            <p:txEl>
                                              <p:pRg st="12" end="12"/>
                                            </p:txEl>
                                          </p:spTgt>
                                        </p:tgtEl>
                                        <p:attrNameLst>
                                          <p:attrName>style.visibility</p:attrName>
                                        </p:attrNameLst>
                                      </p:cBhvr>
                                      <p:to>
                                        <p:strVal val="visible"/>
                                      </p:to>
                                    </p:set>
                                    <p:animEffect transition="in" filter="dissolve">
                                      <p:cBhvr>
                                        <p:cTn id="67" dur="500"/>
                                        <p:tgtEl>
                                          <p:spTgt spid="5529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5299">
                                            <p:txEl>
                                              <p:pRg st="13" end="13"/>
                                            </p:txEl>
                                          </p:spTgt>
                                        </p:tgtEl>
                                        <p:attrNameLst>
                                          <p:attrName>style.visibility</p:attrName>
                                        </p:attrNameLst>
                                      </p:cBhvr>
                                      <p:to>
                                        <p:strVal val="visible"/>
                                      </p:to>
                                    </p:set>
                                    <p:animEffect transition="in" filter="dissolve">
                                      <p:cBhvr>
                                        <p:cTn id="72" dur="500"/>
                                        <p:tgtEl>
                                          <p:spTgt spid="552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16000" r="-16000"/>
          </a:stretch>
        </a:blipFill>
        <a:effectLst/>
      </p:bgPr>
    </p:bg>
    <p:spTree>
      <p:nvGrpSpPr>
        <p:cNvPr id="1" name=""/>
        <p:cNvGrpSpPr/>
        <p:nvPr/>
      </p:nvGrpSpPr>
      <p:grpSpPr>
        <a:xfrm>
          <a:off x="0" y="0"/>
          <a:ext cx="0" cy="0"/>
          <a:chOff x="0" y="0"/>
          <a:chExt cx="0" cy="0"/>
        </a:xfrm>
      </p:grpSpPr>
      <p:sp>
        <p:nvSpPr>
          <p:cNvPr id="119812" name="Rectangle 4"/>
          <p:cNvSpPr>
            <a:spLocks noGrp="1" noChangeArrowheads="1"/>
          </p:cNvSpPr>
          <p:nvPr>
            <p:ph type="ctrTitle"/>
          </p:nvPr>
        </p:nvSpPr>
        <p:spPr>
          <a:xfrm>
            <a:off x="0" y="4419600"/>
            <a:ext cx="9144000" cy="2438400"/>
          </a:xfrm>
          <a:effectLst>
            <a:outerShdw dist="53882" dir="2700000" algn="ctr" rotWithShape="0">
              <a:schemeClr val="tx1"/>
            </a:outerShdw>
          </a:effectLst>
        </p:spPr>
        <p:txBody>
          <a:bodyPr/>
          <a:lstStyle/>
          <a:p>
            <a:pPr eaLnBrk="1" hangingPunct="1">
              <a:defRPr/>
            </a:pPr>
            <a:r>
              <a:rPr lang="en-US" sz="6600" b="1" smtClean="0">
                <a:solidFill>
                  <a:srgbClr val="FFFF00"/>
                </a:solidFill>
              </a:rPr>
              <a:t>How God Produced the Old Testament</a:t>
            </a:r>
          </a:p>
        </p:txBody>
      </p:sp>
      <p:sp>
        <p:nvSpPr>
          <p:cNvPr id="32771" name="Rectangle 5"/>
          <p:cNvSpPr>
            <a:spLocks noGrp="1" noChangeArrowheads="1"/>
          </p:cNvSpPr>
          <p:nvPr>
            <p:ph type="subTitle" idx="1"/>
          </p:nvPr>
        </p:nvSpPr>
        <p:spPr>
          <a:xfrm>
            <a:off x="1371600" y="5105400"/>
            <a:ext cx="6400800" cy="1752600"/>
          </a:xfrm>
        </p:spPr>
        <p:txBody>
          <a:bodyPr/>
          <a:lstStyle/>
          <a:p>
            <a:pPr eaLnBrk="1" hangingPunct="1"/>
            <a:r>
              <a:rPr lang="en-US" smtClean="0"/>
              <a:t> </a:t>
            </a:r>
          </a:p>
        </p:txBody>
      </p:sp>
    </p:spTree>
  </p:cSld>
  <p:clrMapOvr>
    <a:masterClrMapping/>
  </p:clrMapOvr>
  <p:transition spd="med">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lum/>
          </a:blip>
          <a:srcRect/>
          <a:stretch>
            <a:fillRect l="-16000" r="-16000"/>
          </a:stretch>
        </a:blipFill>
        <a:effectLst/>
      </p:bgPr>
    </p:bg>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0" y="0"/>
            <a:ext cx="9144000" cy="6858000"/>
          </a:xfrm>
          <a:prstGeom prst="rect">
            <a:avLst/>
          </a:prstGeom>
          <a:solidFill>
            <a:schemeClr val="bg1">
              <a:alpha val="83136"/>
            </a:schemeClr>
          </a:solidFill>
          <a:ln w="9525">
            <a:noFill/>
            <a:miter lim="800000"/>
            <a:headEnd/>
            <a:tailEnd/>
          </a:ln>
        </p:spPr>
        <p:txBody>
          <a:bodyPr wrap="none" anchor="ctr"/>
          <a:lstStyle/>
          <a:p>
            <a:endParaRPr lang="en-US"/>
          </a:p>
        </p:txBody>
      </p:sp>
      <p:sp>
        <p:nvSpPr>
          <p:cNvPr id="33795" name="Rectangle 2"/>
          <p:cNvSpPr>
            <a:spLocks noGrp="1" noChangeArrowheads="1"/>
          </p:cNvSpPr>
          <p:nvPr>
            <p:ph type="title"/>
          </p:nvPr>
        </p:nvSpPr>
        <p:spPr>
          <a:xfrm>
            <a:off x="457200" y="0"/>
            <a:ext cx="8229600" cy="762000"/>
          </a:xfrm>
        </p:spPr>
        <p:txBody>
          <a:bodyPr/>
          <a:lstStyle/>
          <a:p>
            <a:pPr eaLnBrk="1" hangingPunct="1"/>
            <a:r>
              <a:rPr lang="en-US" sz="3200" b="1" smtClean="0"/>
              <a:t>How God Produced the Old Testament</a:t>
            </a:r>
          </a:p>
        </p:txBody>
      </p:sp>
      <p:sp>
        <p:nvSpPr>
          <p:cNvPr id="16387" name="Rectangle 3"/>
          <p:cNvSpPr>
            <a:spLocks noGrp="1" noChangeArrowheads="1"/>
          </p:cNvSpPr>
          <p:nvPr>
            <p:ph idx="1"/>
          </p:nvPr>
        </p:nvSpPr>
        <p:spPr>
          <a:xfrm>
            <a:off x="0" y="914400"/>
            <a:ext cx="8686800" cy="5943600"/>
          </a:xfrm>
        </p:spPr>
        <p:txBody>
          <a:bodyPr>
            <a:normAutofit lnSpcReduction="10000"/>
          </a:bodyPr>
          <a:lstStyle/>
          <a:p>
            <a:pPr eaLnBrk="1" hangingPunct="1">
              <a:lnSpc>
                <a:spcPct val="80000"/>
              </a:lnSpc>
            </a:pPr>
            <a:r>
              <a:rPr lang="en-US" sz="2400" smtClean="0"/>
              <a:t>During the time of the Exodus (1400 B.C.) God told Moses to create a written record (in Hebrew) of what He had communicated to him on Mount Sinai: </a:t>
            </a:r>
            <a:endParaRPr lang="en-US" sz="2400" b="1" smtClean="0"/>
          </a:p>
          <a:p>
            <a:pPr lvl="1" eaLnBrk="1" hangingPunct="1">
              <a:lnSpc>
                <a:spcPct val="80000"/>
              </a:lnSpc>
            </a:pPr>
            <a:r>
              <a:rPr lang="en-US" sz="2400" b="1" smtClean="0">
                <a:latin typeface="Times New Roman" pitchFamily="18" charset="0"/>
              </a:rPr>
              <a:t>Exodus 34:27 - </a:t>
            </a:r>
            <a:r>
              <a:rPr lang="en-US" sz="2400" b="1" i="1" smtClean="0">
                <a:solidFill>
                  <a:srgbClr val="0000FF"/>
                </a:solidFill>
                <a:latin typeface="Times New Roman" pitchFamily="18" charset="0"/>
              </a:rPr>
              <a:t>And the LORD said to Moses, “</a:t>
            </a:r>
            <a:r>
              <a:rPr lang="en-US" sz="2400" b="1" i="1" u="sng" smtClean="0">
                <a:solidFill>
                  <a:srgbClr val="0000FF"/>
                </a:solidFill>
                <a:latin typeface="Times New Roman" pitchFamily="18" charset="0"/>
              </a:rPr>
              <a:t>Write these words</a:t>
            </a:r>
            <a:r>
              <a:rPr lang="en-US" sz="2400" b="1" i="1" smtClean="0">
                <a:solidFill>
                  <a:srgbClr val="0000FF"/>
                </a:solidFill>
                <a:latin typeface="Times New Roman" pitchFamily="18" charset="0"/>
              </a:rPr>
              <a:t>, for in accordance with these words I have made a covenant with you and with Israel.”</a:t>
            </a:r>
          </a:p>
          <a:p>
            <a:pPr eaLnBrk="1" hangingPunct="1">
              <a:lnSpc>
                <a:spcPct val="80000"/>
              </a:lnSpc>
            </a:pPr>
            <a:r>
              <a:rPr lang="en-US" sz="2400" smtClean="0"/>
              <a:t>Later other Jewish prophets were instructed by God to do likewise: </a:t>
            </a:r>
            <a:endParaRPr lang="en-US" sz="2400" b="1" smtClean="0"/>
          </a:p>
          <a:p>
            <a:pPr lvl="1" eaLnBrk="1" hangingPunct="1">
              <a:lnSpc>
                <a:spcPct val="80000"/>
              </a:lnSpc>
            </a:pPr>
            <a:r>
              <a:rPr lang="en-US" sz="2400" b="1" smtClean="0">
                <a:latin typeface="Times New Roman" pitchFamily="18" charset="0"/>
              </a:rPr>
              <a:t>Isaiah 30:8 - </a:t>
            </a:r>
            <a:r>
              <a:rPr lang="en-US" sz="2400" b="1" i="1" smtClean="0">
                <a:solidFill>
                  <a:srgbClr val="0000FF"/>
                </a:solidFill>
                <a:latin typeface="Times New Roman" pitchFamily="18" charset="0"/>
              </a:rPr>
              <a:t>And now, go, </a:t>
            </a:r>
            <a:r>
              <a:rPr lang="en-US" sz="2400" b="1" i="1" u="sng" smtClean="0">
                <a:solidFill>
                  <a:srgbClr val="0000FF"/>
                </a:solidFill>
                <a:latin typeface="Times New Roman" pitchFamily="18" charset="0"/>
              </a:rPr>
              <a:t>write it</a:t>
            </a:r>
            <a:r>
              <a:rPr lang="en-US" sz="2400" b="1" i="1" smtClean="0">
                <a:solidFill>
                  <a:srgbClr val="0000FF"/>
                </a:solidFill>
                <a:latin typeface="Times New Roman" pitchFamily="18" charset="0"/>
              </a:rPr>
              <a:t> before them </a:t>
            </a:r>
            <a:r>
              <a:rPr lang="en-US" sz="2400" b="1" i="1" u="sng" smtClean="0">
                <a:solidFill>
                  <a:srgbClr val="0000FF"/>
                </a:solidFill>
                <a:latin typeface="Times New Roman" pitchFamily="18" charset="0"/>
              </a:rPr>
              <a:t>on a tablet</a:t>
            </a:r>
            <a:r>
              <a:rPr lang="en-US" sz="2400" b="1" i="1" smtClean="0">
                <a:solidFill>
                  <a:srgbClr val="0000FF"/>
                </a:solidFill>
                <a:latin typeface="Times New Roman" pitchFamily="18" charset="0"/>
              </a:rPr>
              <a:t> and </a:t>
            </a:r>
            <a:r>
              <a:rPr lang="en-US" sz="2400" b="1" i="1" u="sng" smtClean="0">
                <a:solidFill>
                  <a:srgbClr val="0000FF"/>
                </a:solidFill>
                <a:latin typeface="Times New Roman" pitchFamily="18" charset="0"/>
              </a:rPr>
              <a:t>inscribe it in a book</a:t>
            </a:r>
            <a:r>
              <a:rPr lang="en-US" sz="2400" b="1" i="1" smtClean="0">
                <a:solidFill>
                  <a:srgbClr val="0000FF"/>
                </a:solidFill>
                <a:latin typeface="Times New Roman" pitchFamily="18" charset="0"/>
              </a:rPr>
              <a:t>, that it may be for the time to come </a:t>
            </a:r>
            <a:r>
              <a:rPr lang="en-US" sz="2400" b="1" i="1" u="sng" smtClean="0">
                <a:solidFill>
                  <a:srgbClr val="0000FF"/>
                </a:solidFill>
                <a:latin typeface="Times New Roman" pitchFamily="18" charset="0"/>
              </a:rPr>
              <a:t>as a witness forever</a:t>
            </a:r>
            <a:r>
              <a:rPr lang="en-US" sz="2400" b="1" i="1" smtClean="0">
                <a:solidFill>
                  <a:srgbClr val="0000FF"/>
                </a:solidFill>
                <a:latin typeface="Times New Roman" pitchFamily="18" charset="0"/>
              </a:rPr>
              <a:t>. </a:t>
            </a:r>
            <a:endParaRPr lang="en-US" sz="2400" b="1" smtClean="0">
              <a:latin typeface="Times New Roman" pitchFamily="18" charset="0"/>
            </a:endParaRPr>
          </a:p>
          <a:p>
            <a:pPr lvl="1" eaLnBrk="1" hangingPunct="1">
              <a:lnSpc>
                <a:spcPct val="80000"/>
              </a:lnSpc>
            </a:pPr>
            <a:r>
              <a:rPr lang="en-US" sz="2400" b="1" smtClean="0">
                <a:latin typeface="Times New Roman" pitchFamily="18" charset="0"/>
              </a:rPr>
              <a:t>Jeremiah 30:2</a:t>
            </a:r>
            <a:r>
              <a:rPr lang="en-US" sz="2400" smtClean="0">
                <a:latin typeface="Times New Roman" pitchFamily="18" charset="0"/>
              </a:rPr>
              <a:t> - </a:t>
            </a:r>
            <a:r>
              <a:rPr lang="en-US" sz="2400" b="1" i="1" smtClean="0">
                <a:solidFill>
                  <a:srgbClr val="0000FF"/>
                </a:solidFill>
                <a:latin typeface="Times New Roman" pitchFamily="18" charset="0"/>
              </a:rPr>
              <a:t>Thus says the LORD, the God of Israel: </a:t>
            </a:r>
            <a:r>
              <a:rPr lang="en-US" sz="2400" b="1" i="1" u="sng" smtClean="0">
                <a:solidFill>
                  <a:srgbClr val="0000FF"/>
                </a:solidFill>
                <a:latin typeface="Times New Roman" pitchFamily="18" charset="0"/>
              </a:rPr>
              <a:t>Write in a book all the words that I have spoken to you</a:t>
            </a:r>
            <a:r>
              <a:rPr lang="en-US" sz="2400" b="1" i="1" smtClean="0">
                <a:solidFill>
                  <a:srgbClr val="0000FF"/>
                </a:solidFill>
                <a:latin typeface="Times New Roman" pitchFamily="18" charset="0"/>
              </a:rPr>
              <a:t>. </a:t>
            </a:r>
            <a:endParaRPr lang="en-US" sz="2400" i="1" smtClean="0">
              <a:solidFill>
                <a:srgbClr val="FF3300"/>
              </a:solidFill>
            </a:endParaRPr>
          </a:p>
          <a:p>
            <a:pPr eaLnBrk="1" hangingPunct="1">
              <a:lnSpc>
                <a:spcPct val="80000"/>
              </a:lnSpc>
            </a:pPr>
            <a:r>
              <a:rPr lang="en-US" sz="2400" smtClean="0"/>
              <a:t>From the time of Moses to the time of Christ, God gave the Jews His written Word in a collection of writings that continued to grow throughout much of their history. These writings make up what we now know as the Old Testament: </a:t>
            </a:r>
            <a:endParaRPr lang="en-US" sz="2400" b="1" smtClean="0"/>
          </a:p>
          <a:p>
            <a:pPr lvl="1"/>
            <a:r>
              <a:rPr lang="en-US" sz="2400" b="1" smtClean="0">
                <a:latin typeface="Times New Roman" pitchFamily="18" charset="0"/>
              </a:rPr>
              <a:t>Romans 3:2b - </a:t>
            </a:r>
            <a:r>
              <a:rPr lang="en-US" sz="2400" b="1" i="1" smtClean="0">
                <a:solidFill>
                  <a:srgbClr val="0000FF"/>
                </a:solidFill>
                <a:latin typeface="Times New Roman" pitchFamily="18" charset="0"/>
              </a:rPr>
              <a:t>… the Jews were entrusted with the oracles of God. </a:t>
            </a:r>
            <a:r>
              <a:rPr lang="en-US" sz="2400" b="1" smtClean="0">
                <a:latin typeface="Times New Roman" pitchFamily="18" charset="0"/>
              </a:rPr>
              <a:t>[“the very words of God” (NIV)]</a:t>
            </a:r>
            <a:r>
              <a:rPr lang="en-US" sz="2400" b="1" i="1" smtClean="0">
                <a:solidFill>
                  <a:srgbClr val="0000FF"/>
                </a:solidFill>
                <a:latin typeface="Times New Roman" pitchFamily="18" charset="0"/>
              </a:rPr>
              <a:t>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dissolve">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dissolve">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dissolve">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dissolve">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dissolve">
                                      <p:cBhvr>
                                        <p:cTn id="27" dur="5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dissolve">
                                      <p:cBhvr>
                                        <p:cTn id="32"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lum/>
          </a:blip>
          <a:srcRect/>
          <a:stretch>
            <a:fillRect l="-16000" r="-16000"/>
          </a:stretch>
        </a:blipFill>
        <a:effectLst/>
      </p:bgPr>
    </p:bg>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0" y="0"/>
            <a:ext cx="9144000" cy="6858000"/>
          </a:xfrm>
          <a:prstGeom prst="rect">
            <a:avLst/>
          </a:prstGeom>
          <a:solidFill>
            <a:schemeClr val="bg1">
              <a:alpha val="83136"/>
            </a:schemeClr>
          </a:solidFill>
          <a:ln w="9525">
            <a:noFill/>
            <a:miter lim="800000"/>
            <a:headEnd/>
            <a:tailEnd/>
          </a:ln>
        </p:spPr>
        <p:txBody>
          <a:bodyPr wrap="none" anchor="ctr"/>
          <a:lstStyle/>
          <a:p>
            <a:endParaRPr lang="en-US"/>
          </a:p>
        </p:txBody>
      </p:sp>
      <p:sp>
        <p:nvSpPr>
          <p:cNvPr id="34819" name="Rectangle 2"/>
          <p:cNvSpPr>
            <a:spLocks noGrp="1" noChangeArrowheads="1"/>
          </p:cNvSpPr>
          <p:nvPr>
            <p:ph type="title"/>
          </p:nvPr>
        </p:nvSpPr>
        <p:spPr>
          <a:xfrm>
            <a:off x="457200" y="0"/>
            <a:ext cx="8229600" cy="762000"/>
          </a:xfrm>
        </p:spPr>
        <p:txBody>
          <a:bodyPr/>
          <a:lstStyle/>
          <a:p>
            <a:pPr eaLnBrk="1" hangingPunct="1"/>
            <a:r>
              <a:rPr lang="en-US" sz="3200" b="1" smtClean="0"/>
              <a:t>How God Produced the Old Testament</a:t>
            </a:r>
          </a:p>
        </p:txBody>
      </p:sp>
      <p:sp>
        <p:nvSpPr>
          <p:cNvPr id="20483" name="Rectangle 3"/>
          <p:cNvSpPr>
            <a:spLocks noGrp="1" noChangeArrowheads="1"/>
          </p:cNvSpPr>
          <p:nvPr>
            <p:ph idx="1"/>
          </p:nvPr>
        </p:nvSpPr>
        <p:spPr>
          <a:xfrm>
            <a:off x="0" y="914400"/>
            <a:ext cx="8686800" cy="5943600"/>
          </a:xfrm>
        </p:spPr>
        <p:txBody>
          <a:bodyPr/>
          <a:lstStyle/>
          <a:p>
            <a:pPr eaLnBrk="1" hangingPunct="1">
              <a:lnSpc>
                <a:spcPct val="90000"/>
              </a:lnSpc>
            </a:pPr>
            <a:r>
              <a:rPr lang="en-US" sz="2400" smtClean="0"/>
              <a:t>The Jews recognized from the very beginning that these writings were the very words of God in written form! Consequently they read them and studied them both publicly and privately. </a:t>
            </a:r>
          </a:p>
          <a:p>
            <a:pPr lvl="1" eaLnBrk="1" hangingPunct="1">
              <a:lnSpc>
                <a:spcPct val="90000"/>
              </a:lnSpc>
            </a:pPr>
            <a:r>
              <a:rPr lang="en-US" sz="2400" b="1" smtClean="0">
                <a:latin typeface="Times New Roman" pitchFamily="18" charset="0"/>
              </a:rPr>
              <a:t>Exodus 24:7 – [Moses]</a:t>
            </a:r>
            <a:r>
              <a:rPr lang="en-US" sz="2400" b="1" i="1" smtClean="0">
                <a:solidFill>
                  <a:srgbClr val="0000FF"/>
                </a:solidFill>
                <a:latin typeface="Times New Roman" pitchFamily="18" charset="0"/>
              </a:rPr>
              <a:t> took the Book of the Covenant and </a:t>
            </a:r>
            <a:r>
              <a:rPr lang="en-US" sz="2400" b="1" i="1" u="sng" smtClean="0">
                <a:solidFill>
                  <a:srgbClr val="0000FF"/>
                </a:solidFill>
                <a:latin typeface="Times New Roman" pitchFamily="18" charset="0"/>
              </a:rPr>
              <a:t>read it in the hearing of the people</a:t>
            </a:r>
            <a:r>
              <a:rPr lang="en-US" sz="2400" b="1" i="1" smtClean="0">
                <a:solidFill>
                  <a:srgbClr val="0000FF"/>
                </a:solidFill>
                <a:latin typeface="Times New Roman" pitchFamily="18" charset="0"/>
              </a:rPr>
              <a:t>. And they said, “</a:t>
            </a:r>
            <a:r>
              <a:rPr lang="en-US" sz="2400" b="1" i="1" u="sng" smtClean="0">
                <a:solidFill>
                  <a:srgbClr val="0000FF"/>
                </a:solidFill>
                <a:latin typeface="Times New Roman" pitchFamily="18" charset="0"/>
              </a:rPr>
              <a:t>All that the LORD has spoken we will do</a:t>
            </a:r>
            <a:r>
              <a:rPr lang="en-US" sz="2400" b="1" i="1" smtClean="0">
                <a:solidFill>
                  <a:srgbClr val="0000FF"/>
                </a:solidFill>
                <a:latin typeface="Times New Roman" pitchFamily="18" charset="0"/>
              </a:rPr>
              <a:t>, and we will be obedient.”</a:t>
            </a:r>
          </a:p>
          <a:p>
            <a:pPr lvl="1" eaLnBrk="1" hangingPunct="1">
              <a:lnSpc>
                <a:spcPct val="90000"/>
              </a:lnSpc>
            </a:pPr>
            <a:r>
              <a:rPr lang="en-US" sz="2400" b="1" smtClean="0">
                <a:latin typeface="Times New Roman" pitchFamily="18" charset="0"/>
              </a:rPr>
              <a:t>Deuteronomy 6:6-9 - </a:t>
            </a:r>
            <a:r>
              <a:rPr lang="en-US" sz="2400" b="1" i="1" smtClean="0">
                <a:solidFill>
                  <a:srgbClr val="0000FF"/>
                </a:solidFill>
                <a:latin typeface="Times New Roman" pitchFamily="18" charset="0"/>
              </a:rPr>
              <a:t>And </a:t>
            </a:r>
            <a:r>
              <a:rPr lang="en-US" sz="2400" b="1" i="1" u="sng" smtClean="0">
                <a:solidFill>
                  <a:srgbClr val="0000FF"/>
                </a:solidFill>
                <a:latin typeface="Times New Roman" pitchFamily="18" charset="0"/>
              </a:rPr>
              <a:t>these words that I command you today shall be on your heart</a:t>
            </a:r>
            <a:r>
              <a:rPr lang="en-US" sz="2400" b="1" i="1" smtClean="0">
                <a:solidFill>
                  <a:srgbClr val="0000FF"/>
                </a:solidFill>
                <a:latin typeface="Times New Roman" pitchFamily="18" charset="0"/>
              </a:rPr>
              <a:t>. You shall </a:t>
            </a:r>
            <a:r>
              <a:rPr lang="en-US" sz="2400" b="1" i="1" u="sng" smtClean="0">
                <a:solidFill>
                  <a:srgbClr val="0000FF"/>
                </a:solidFill>
                <a:latin typeface="Times New Roman" pitchFamily="18" charset="0"/>
              </a:rPr>
              <a:t>teach them diligently to your children</a:t>
            </a:r>
            <a:r>
              <a:rPr lang="en-US" sz="2400" b="1" i="1" smtClean="0">
                <a:solidFill>
                  <a:srgbClr val="0000FF"/>
                </a:solidFill>
                <a:latin typeface="Times New Roman" pitchFamily="18" charset="0"/>
              </a:rPr>
              <a:t>, and shall talk of them when you sit in your house, and when you walk by the way, and when you lie down, and when you rise. You shall bind them as a sign on your hand, and they shall be as frontlets between your eyes. You shall write them on the doorposts of your house and on your gates.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dissolve">
                                      <p:cBhvr>
                                        <p:cTn id="7" dur="500"/>
                                        <p:tgtEl>
                                          <p:spTgt spid="20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dissolve">
                                      <p:cBhvr>
                                        <p:cTn id="12"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lum/>
          </a:blip>
          <a:srcRect/>
          <a:stretch>
            <a:fillRect l="-16000" r="-16000"/>
          </a:stretch>
        </a:blipFill>
        <a:effectLst/>
      </p:bgPr>
    </p:bg>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0" y="0"/>
            <a:ext cx="9144000" cy="6858000"/>
          </a:xfrm>
          <a:prstGeom prst="rect">
            <a:avLst/>
          </a:prstGeom>
          <a:solidFill>
            <a:schemeClr val="bg1">
              <a:alpha val="83136"/>
            </a:schemeClr>
          </a:solidFill>
          <a:ln w="9525">
            <a:noFill/>
            <a:miter lim="800000"/>
            <a:headEnd/>
            <a:tailEnd/>
          </a:ln>
        </p:spPr>
        <p:txBody>
          <a:bodyPr wrap="none" anchor="ctr"/>
          <a:lstStyle/>
          <a:p>
            <a:endParaRPr lang="en-US"/>
          </a:p>
        </p:txBody>
      </p:sp>
      <p:sp>
        <p:nvSpPr>
          <p:cNvPr id="35843" name="Rectangle 2"/>
          <p:cNvSpPr>
            <a:spLocks noGrp="1" noChangeArrowheads="1"/>
          </p:cNvSpPr>
          <p:nvPr>
            <p:ph type="title"/>
          </p:nvPr>
        </p:nvSpPr>
        <p:spPr>
          <a:xfrm>
            <a:off x="457200" y="0"/>
            <a:ext cx="8229600" cy="762000"/>
          </a:xfrm>
        </p:spPr>
        <p:txBody>
          <a:bodyPr/>
          <a:lstStyle/>
          <a:p>
            <a:pPr eaLnBrk="1" hangingPunct="1"/>
            <a:r>
              <a:rPr lang="en-US" sz="3200" b="1" smtClean="0"/>
              <a:t>How God Produced the Old Testament</a:t>
            </a:r>
          </a:p>
        </p:txBody>
      </p:sp>
      <p:sp>
        <p:nvSpPr>
          <p:cNvPr id="22531" name="Rectangle 3"/>
          <p:cNvSpPr>
            <a:spLocks noGrp="1" noChangeArrowheads="1"/>
          </p:cNvSpPr>
          <p:nvPr>
            <p:ph idx="1"/>
          </p:nvPr>
        </p:nvSpPr>
        <p:spPr>
          <a:xfrm>
            <a:off x="0" y="914400"/>
            <a:ext cx="8686800" cy="5943600"/>
          </a:xfrm>
        </p:spPr>
        <p:txBody>
          <a:bodyPr/>
          <a:lstStyle/>
          <a:p>
            <a:pPr eaLnBrk="1" hangingPunct="1"/>
            <a:r>
              <a:rPr lang="en-US" sz="2800" smtClean="0"/>
              <a:t>Because they did not have copy machines, when the Jews needed to make a copy of these writings (because either a particular copy was wearing out or they needed an extra one) they had to make a hand-written copy! </a:t>
            </a:r>
          </a:p>
          <a:p>
            <a:pPr lvl="1" eaLnBrk="1" hangingPunct="1"/>
            <a:r>
              <a:rPr lang="en-US" sz="2400" b="1" smtClean="0">
                <a:latin typeface="Times New Roman" pitchFamily="18" charset="0"/>
              </a:rPr>
              <a:t>Deuteronomy 17:18-19 -</a:t>
            </a:r>
            <a:r>
              <a:rPr lang="en-US" sz="2400" b="1" smtClean="0"/>
              <a:t> </a:t>
            </a:r>
            <a:r>
              <a:rPr lang="en-US" sz="2400" b="1" i="1" smtClean="0">
                <a:solidFill>
                  <a:srgbClr val="0000FF"/>
                </a:solidFill>
                <a:latin typeface="Times New Roman" pitchFamily="18" charset="0"/>
              </a:rPr>
              <a:t>And when </a:t>
            </a:r>
            <a:r>
              <a:rPr lang="en-US" sz="2400" b="1" smtClean="0">
                <a:latin typeface="Times New Roman" pitchFamily="18" charset="0"/>
              </a:rPr>
              <a:t>[a king] </a:t>
            </a:r>
            <a:r>
              <a:rPr lang="en-US" sz="2400" b="1" i="1" smtClean="0">
                <a:solidFill>
                  <a:srgbClr val="0000FF"/>
                </a:solidFill>
                <a:latin typeface="Times New Roman" pitchFamily="18" charset="0"/>
              </a:rPr>
              <a:t>sits on the throne of his kingdom, he shall write for himself in a book a </a:t>
            </a:r>
            <a:r>
              <a:rPr lang="en-US" sz="2400" b="1" i="1" u="sng" smtClean="0">
                <a:solidFill>
                  <a:srgbClr val="0000FF"/>
                </a:solidFill>
                <a:latin typeface="Times New Roman" pitchFamily="18" charset="0"/>
              </a:rPr>
              <a:t>copy</a:t>
            </a:r>
            <a:r>
              <a:rPr lang="en-US" sz="2400" b="1" i="1" smtClean="0">
                <a:solidFill>
                  <a:srgbClr val="0000FF"/>
                </a:solidFill>
                <a:latin typeface="Times New Roman" pitchFamily="18" charset="0"/>
              </a:rPr>
              <a:t> of this law, approved by the Levitical priests. And it shall be with him, and he shall read in it all the days of his life, that he may learn to fear the LORD his God by keeping all the words of this law and these statutes, and doing them.</a:t>
            </a:r>
          </a:p>
          <a:p>
            <a:pPr eaLnBrk="1" hangingPunct="1"/>
            <a:r>
              <a:rPr lang="en-US" sz="2800" smtClean="0"/>
              <a:t>Because the significance of these writings, the Jews tried to be very careful when making these copies so as to avoid making mistakes.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dissolve">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dissolve">
                                      <p:cBhvr>
                                        <p:cTn id="12"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990600"/>
          </a:xfrm>
        </p:spPr>
        <p:txBody>
          <a:bodyPr/>
          <a:lstStyle/>
          <a:p>
            <a:pPr eaLnBrk="1" hangingPunct="1"/>
            <a:r>
              <a:rPr lang="en-US" sz="3200" b="1" smtClean="0"/>
              <a:t>How God Kept His Word From Being </a:t>
            </a:r>
            <a:r>
              <a:rPr lang="en-US" sz="3200" b="1" i="1" smtClean="0"/>
              <a:t>Corrupted</a:t>
            </a:r>
            <a:r>
              <a:rPr lang="en-US" sz="3200" b="1" smtClean="0"/>
              <a:t> by </a:t>
            </a:r>
            <a:r>
              <a:rPr lang="en-US" sz="3200" b="1" u="sng" smtClean="0"/>
              <a:t>False Prophets</a:t>
            </a:r>
            <a:r>
              <a:rPr lang="en-US" sz="3200" smtClean="0"/>
              <a:t> </a:t>
            </a:r>
          </a:p>
        </p:txBody>
      </p:sp>
      <p:sp>
        <p:nvSpPr>
          <p:cNvPr id="24579" name="Rectangle 3"/>
          <p:cNvSpPr>
            <a:spLocks noGrp="1" noChangeArrowheads="1"/>
          </p:cNvSpPr>
          <p:nvPr>
            <p:ph type="body" idx="1"/>
          </p:nvPr>
        </p:nvSpPr>
        <p:spPr>
          <a:xfrm>
            <a:off x="0" y="990600"/>
            <a:ext cx="8915400" cy="5867400"/>
          </a:xfrm>
        </p:spPr>
        <p:txBody>
          <a:bodyPr/>
          <a:lstStyle/>
          <a:p>
            <a:pPr eaLnBrk="1" hangingPunct="1">
              <a:lnSpc>
                <a:spcPct val="80000"/>
              </a:lnSpc>
            </a:pPr>
            <a:r>
              <a:rPr lang="en-US" sz="2400" smtClean="0"/>
              <a:t>At times, </a:t>
            </a:r>
            <a:r>
              <a:rPr lang="en-US" sz="2400" b="1" i="1" smtClean="0"/>
              <a:t>false</a:t>
            </a:r>
            <a:r>
              <a:rPr lang="en-US" sz="2400" smtClean="0"/>
              <a:t> prophets would arise in Israel. The Israelites were to carefully test men who claimed to speak for God as prophets. </a:t>
            </a:r>
          </a:p>
          <a:p>
            <a:pPr eaLnBrk="1" hangingPunct="1">
              <a:lnSpc>
                <a:spcPct val="80000"/>
              </a:lnSpc>
            </a:pPr>
            <a:r>
              <a:rPr lang="en-US" sz="2400" smtClean="0"/>
              <a:t>Prophets had to demonstrate they were </a:t>
            </a:r>
            <a:r>
              <a:rPr lang="en-US" sz="2400" b="1" i="1" smtClean="0"/>
              <a:t>true</a:t>
            </a:r>
            <a:r>
              <a:rPr lang="en-US" sz="2400" smtClean="0"/>
              <a:t> prophets from God by predicting near future events. </a:t>
            </a:r>
          </a:p>
          <a:p>
            <a:pPr eaLnBrk="1" hangingPunct="1">
              <a:lnSpc>
                <a:spcPct val="80000"/>
              </a:lnSpc>
            </a:pPr>
            <a:r>
              <a:rPr lang="en-US" sz="2400" smtClean="0"/>
              <a:t>If a so-called prophet made a prediction, and the predicted event did not happen, then he proved that he was a false prophet was to be </a:t>
            </a:r>
            <a:r>
              <a:rPr lang="en-US" sz="2400" u="sng" smtClean="0"/>
              <a:t>put to death</a:t>
            </a:r>
            <a:r>
              <a:rPr lang="en-US" sz="2400" smtClean="0"/>
              <a:t>!</a:t>
            </a:r>
          </a:p>
          <a:p>
            <a:pPr lvl="1" eaLnBrk="1" hangingPunct="1">
              <a:lnSpc>
                <a:spcPct val="80000"/>
              </a:lnSpc>
            </a:pPr>
            <a:r>
              <a:rPr lang="en-US" sz="2400" b="1" smtClean="0">
                <a:latin typeface="Times New Roman" pitchFamily="18" charset="0"/>
              </a:rPr>
              <a:t>Deuteronomy 18:19-22 -</a:t>
            </a:r>
            <a:r>
              <a:rPr lang="en-US" sz="1600" b="1" smtClean="0"/>
              <a:t> </a:t>
            </a:r>
            <a:r>
              <a:rPr lang="en-US" sz="2400" b="1" i="1" smtClean="0">
                <a:solidFill>
                  <a:srgbClr val="0000FF"/>
                </a:solidFill>
                <a:latin typeface="Times New Roman" pitchFamily="18" charset="0"/>
              </a:rPr>
              <a:t>And whoever will not listen to my words that he shall speak in my name, I myself will require it of him. But </a:t>
            </a:r>
            <a:r>
              <a:rPr lang="en-US" sz="2400" b="1" i="1" u="sng" smtClean="0">
                <a:solidFill>
                  <a:srgbClr val="0000FF"/>
                </a:solidFill>
                <a:latin typeface="Times New Roman" pitchFamily="18" charset="0"/>
              </a:rPr>
              <a:t>the prophet who presumes to speak a word in my name that I have not commanded him to speak</a:t>
            </a:r>
            <a:r>
              <a:rPr lang="en-US" sz="2400" b="1" i="1" smtClean="0">
                <a:solidFill>
                  <a:srgbClr val="0000FF"/>
                </a:solidFill>
                <a:latin typeface="Times New Roman" pitchFamily="18" charset="0"/>
              </a:rPr>
              <a:t>, or who speaks in the name of other gods, that same prophet </a:t>
            </a:r>
            <a:r>
              <a:rPr lang="en-US" sz="2400" b="1" i="1" u="sng" smtClean="0">
                <a:solidFill>
                  <a:srgbClr val="0000FF"/>
                </a:solidFill>
                <a:latin typeface="Times New Roman" pitchFamily="18" charset="0"/>
              </a:rPr>
              <a:t>shall die</a:t>
            </a:r>
            <a:r>
              <a:rPr lang="en-US" sz="2400" b="1" i="1" smtClean="0">
                <a:solidFill>
                  <a:srgbClr val="0000FF"/>
                </a:solidFill>
                <a:latin typeface="Times New Roman" pitchFamily="18" charset="0"/>
              </a:rPr>
              <a:t>. And if you say in your heart, “How may we know the word that the LORD has not spoken?”-- </a:t>
            </a:r>
            <a:r>
              <a:rPr lang="en-US" sz="2400" b="1" i="1" u="sng" smtClean="0">
                <a:solidFill>
                  <a:srgbClr val="0000FF"/>
                </a:solidFill>
                <a:latin typeface="Times New Roman" pitchFamily="18" charset="0"/>
              </a:rPr>
              <a:t>when a prophet speaks</a:t>
            </a:r>
            <a:r>
              <a:rPr lang="en-US" sz="2400" b="1" i="1" smtClean="0">
                <a:solidFill>
                  <a:srgbClr val="0000FF"/>
                </a:solidFill>
                <a:latin typeface="Times New Roman" pitchFamily="18" charset="0"/>
              </a:rPr>
              <a:t> in the name of the LORD, </a:t>
            </a:r>
            <a:r>
              <a:rPr lang="en-US" sz="2400" b="1" i="1" u="sng" smtClean="0">
                <a:solidFill>
                  <a:srgbClr val="0000FF"/>
                </a:solidFill>
                <a:latin typeface="Times New Roman" pitchFamily="18" charset="0"/>
              </a:rPr>
              <a:t>if the word does not come to pass or come true, that is a word that the LORD has not spoken</a:t>
            </a:r>
            <a:r>
              <a:rPr lang="en-US" sz="2400" b="1" i="1" smtClean="0">
                <a:solidFill>
                  <a:srgbClr val="0000FF"/>
                </a:solidFill>
                <a:latin typeface="Times New Roman" pitchFamily="18" charset="0"/>
              </a:rPr>
              <a:t>; the prophet has spoken it presumptuously. You need not be afraid of him.</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990600"/>
          </a:xfrm>
        </p:spPr>
        <p:txBody>
          <a:bodyPr/>
          <a:lstStyle/>
          <a:p>
            <a:pPr eaLnBrk="1" hangingPunct="1"/>
            <a:r>
              <a:rPr lang="en-US" sz="3200" b="1" smtClean="0"/>
              <a:t>How God Kept His Word From Being </a:t>
            </a:r>
            <a:r>
              <a:rPr lang="en-US" sz="3200" b="1" i="1" smtClean="0"/>
              <a:t>Corrupted</a:t>
            </a:r>
            <a:r>
              <a:rPr lang="en-US" sz="3200" b="1" smtClean="0"/>
              <a:t> by </a:t>
            </a:r>
            <a:r>
              <a:rPr lang="en-US" sz="3200" b="1" u="sng" smtClean="0"/>
              <a:t>False Prophets</a:t>
            </a:r>
            <a:r>
              <a:rPr lang="en-US" sz="3200" smtClean="0"/>
              <a:t> </a:t>
            </a:r>
          </a:p>
        </p:txBody>
      </p:sp>
      <p:sp>
        <p:nvSpPr>
          <p:cNvPr id="128003" name="Rectangle 3"/>
          <p:cNvSpPr>
            <a:spLocks noGrp="1" noChangeArrowheads="1"/>
          </p:cNvSpPr>
          <p:nvPr>
            <p:ph type="body" idx="1"/>
          </p:nvPr>
        </p:nvSpPr>
        <p:spPr>
          <a:xfrm>
            <a:off x="0" y="990600"/>
            <a:ext cx="8915400" cy="5867400"/>
          </a:xfrm>
        </p:spPr>
        <p:txBody>
          <a:bodyPr/>
          <a:lstStyle/>
          <a:p>
            <a:pPr eaLnBrk="1" hangingPunct="1">
              <a:lnSpc>
                <a:spcPct val="80000"/>
              </a:lnSpc>
            </a:pPr>
            <a:r>
              <a:rPr lang="en-US" sz="2400" smtClean="0"/>
              <a:t>Even if the prophet’s prediction </a:t>
            </a:r>
            <a:r>
              <a:rPr lang="en-US" sz="2400" b="1" i="1" smtClean="0"/>
              <a:t>came true</a:t>
            </a:r>
            <a:r>
              <a:rPr lang="en-US" sz="2400" smtClean="0"/>
              <a:t>, but the prophet was enticing them to follow other gods they were still to be put to death!</a:t>
            </a:r>
          </a:p>
          <a:p>
            <a:pPr lvl="1" eaLnBrk="1" hangingPunct="1">
              <a:lnSpc>
                <a:spcPct val="80000"/>
              </a:lnSpc>
            </a:pPr>
            <a:r>
              <a:rPr lang="en-US" sz="2400" b="1" smtClean="0">
                <a:latin typeface="Times New Roman" pitchFamily="18" charset="0"/>
              </a:rPr>
              <a:t>Deuteronomy 13:1-5 -</a:t>
            </a:r>
            <a:r>
              <a:rPr lang="en-US" sz="2400" b="1" i="1" smtClean="0">
                <a:solidFill>
                  <a:srgbClr val="0000FF"/>
                </a:solidFill>
                <a:latin typeface="Times New Roman" pitchFamily="18" charset="0"/>
              </a:rPr>
              <a:t> </a:t>
            </a:r>
            <a:r>
              <a:rPr lang="en-US" sz="2400" b="1" i="1" u="sng" smtClean="0">
                <a:solidFill>
                  <a:srgbClr val="0000FF"/>
                </a:solidFill>
                <a:latin typeface="Times New Roman" pitchFamily="18" charset="0"/>
              </a:rPr>
              <a:t>If a prophet</a:t>
            </a:r>
            <a:r>
              <a:rPr lang="en-US" sz="2400" b="1" i="1" smtClean="0">
                <a:solidFill>
                  <a:srgbClr val="0000FF"/>
                </a:solidFill>
                <a:latin typeface="Times New Roman" pitchFamily="18" charset="0"/>
              </a:rPr>
              <a:t> or a dreamer of dreams arises among you and </a:t>
            </a:r>
            <a:r>
              <a:rPr lang="en-US" sz="2400" b="1" i="1" u="sng" smtClean="0">
                <a:solidFill>
                  <a:srgbClr val="0000FF"/>
                </a:solidFill>
                <a:latin typeface="Times New Roman" pitchFamily="18" charset="0"/>
              </a:rPr>
              <a:t>gives you a sign</a:t>
            </a:r>
            <a:r>
              <a:rPr lang="en-US" sz="2400" b="1" i="1" smtClean="0">
                <a:solidFill>
                  <a:srgbClr val="0000FF"/>
                </a:solidFill>
                <a:latin typeface="Times New Roman" pitchFamily="18" charset="0"/>
              </a:rPr>
              <a:t> or a wonder, and the sign or wonder </a:t>
            </a:r>
            <a:r>
              <a:rPr lang="en-US" sz="2400" b="1" i="1" u="sng" smtClean="0">
                <a:solidFill>
                  <a:srgbClr val="0000FF"/>
                </a:solidFill>
                <a:latin typeface="Times New Roman" pitchFamily="18" charset="0"/>
              </a:rPr>
              <a:t>that</a:t>
            </a:r>
            <a:r>
              <a:rPr lang="en-US" sz="2400" b="1" i="1" smtClean="0">
                <a:solidFill>
                  <a:srgbClr val="0000FF"/>
                </a:solidFill>
                <a:latin typeface="Times New Roman" pitchFamily="18" charset="0"/>
              </a:rPr>
              <a:t> he tells you </a:t>
            </a:r>
            <a:r>
              <a:rPr lang="en-US" sz="2400" b="1" i="1" u="sng" smtClean="0">
                <a:solidFill>
                  <a:srgbClr val="0000FF"/>
                </a:solidFill>
                <a:latin typeface="Times New Roman" pitchFamily="18" charset="0"/>
              </a:rPr>
              <a:t>comes to pass</a:t>
            </a:r>
            <a:r>
              <a:rPr lang="en-US" sz="2400" b="1" i="1" smtClean="0">
                <a:solidFill>
                  <a:srgbClr val="0000FF"/>
                </a:solidFill>
                <a:latin typeface="Times New Roman" pitchFamily="18" charset="0"/>
              </a:rPr>
              <a:t>, </a:t>
            </a:r>
            <a:r>
              <a:rPr lang="en-US" sz="2400" b="1" i="1" u="sng" smtClean="0">
                <a:solidFill>
                  <a:srgbClr val="0000FF"/>
                </a:solidFill>
                <a:latin typeface="Times New Roman" pitchFamily="18" charset="0"/>
              </a:rPr>
              <a:t>and if he says</a:t>
            </a:r>
            <a:r>
              <a:rPr lang="en-US" sz="2400" b="1" i="1" smtClean="0">
                <a:solidFill>
                  <a:srgbClr val="0000FF"/>
                </a:solidFill>
                <a:latin typeface="Times New Roman" pitchFamily="18" charset="0"/>
              </a:rPr>
              <a:t>, “</a:t>
            </a:r>
            <a:r>
              <a:rPr lang="en-US" sz="2400" b="1" i="1" u="sng" smtClean="0">
                <a:solidFill>
                  <a:srgbClr val="0000FF"/>
                </a:solidFill>
                <a:latin typeface="Times New Roman" pitchFamily="18" charset="0"/>
              </a:rPr>
              <a:t>Let us go after other gods</a:t>
            </a:r>
            <a:r>
              <a:rPr lang="en-US" sz="2400" b="1" i="1" smtClean="0">
                <a:solidFill>
                  <a:srgbClr val="0000FF"/>
                </a:solidFill>
                <a:latin typeface="Times New Roman" pitchFamily="18" charset="0"/>
              </a:rPr>
              <a:t>,” which you have not known, “and let us serve them,” </a:t>
            </a:r>
            <a:r>
              <a:rPr lang="en-US" sz="2400" b="1" i="1" u="sng" smtClean="0">
                <a:solidFill>
                  <a:srgbClr val="0000FF"/>
                </a:solidFill>
                <a:latin typeface="Times New Roman" pitchFamily="18" charset="0"/>
              </a:rPr>
              <a:t>you shall not listen to the words of that prophet</a:t>
            </a:r>
            <a:r>
              <a:rPr lang="en-US" sz="2400" b="1" i="1" smtClean="0">
                <a:solidFill>
                  <a:srgbClr val="0000FF"/>
                </a:solidFill>
                <a:latin typeface="Times New Roman" pitchFamily="18" charset="0"/>
              </a:rPr>
              <a:t> or that dreamer of dreams. For the LORD your God is testing you, to know whether you love the LORD your God with all your heart and with all your soul. You shall walk after the LORD your God and fear him and keep his commandments and obey his voice, and you shall serve him and hold fast to him. </a:t>
            </a:r>
            <a:r>
              <a:rPr lang="en-US" sz="2400" b="1" i="1" u="sng" smtClean="0">
                <a:solidFill>
                  <a:srgbClr val="0000FF"/>
                </a:solidFill>
                <a:latin typeface="Times New Roman" pitchFamily="18" charset="0"/>
              </a:rPr>
              <a:t>But that prophet or that dreamer of dreams shall be put to death</a:t>
            </a:r>
            <a:r>
              <a:rPr lang="en-US" sz="2400" b="1" i="1" smtClean="0">
                <a:solidFill>
                  <a:srgbClr val="0000FF"/>
                </a:solidFill>
                <a:latin typeface="Times New Roman" pitchFamily="18" charset="0"/>
              </a:rPr>
              <a:t>, because he has taught rebellion against the LORD your God, who brought you out of the land of Egypt and redeemed you out of the house of slavery, to make you leave the way in which the LORD your God commanded you to walk. So you shall purge the evil from your midst.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3">
                                            <p:txEl>
                                              <p:pRg st="1" end="1"/>
                                            </p:txEl>
                                          </p:spTgt>
                                        </p:tgtEl>
                                        <p:attrNameLst>
                                          <p:attrName>style.visibility</p:attrName>
                                        </p:attrNameLst>
                                      </p:cBhvr>
                                      <p:to>
                                        <p:strVal val="visible"/>
                                      </p:to>
                                    </p:set>
                                    <p:animEffect transition="in" filter="dissolve">
                                      <p:cBhvr>
                                        <p:cTn id="7" dur="500"/>
                                        <p:tgtEl>
                                          <p:spTgt spid="1280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1254" name="Rectangle 6"/>
          <p:cNvSpPr>
            <a:spLocks noGrp="1" noChangeArrowheads="1"/>
          </p:cNvSpPr>
          <p:nvPr>
            <p:ph type="title"/>
          </p:nvPr>
        </p:nvSpPr>
        <p:spPr>
          <a:xfrm>
            <a:off x="1447800" y="0"/>
            <a:ext cx="5943600" cy="3505200"/>
          </a:xfrm>
          <a:effectLst>
            <a:outerShdw dist="71842" dir="2700000" algn="ctr" rotWithShape="0">
              <a:schemeClr val="tx2"/>
            </a:outerShdw>
          </a:effectLst>
        </p:spPr>
        <p:txBody>
          <a:bodyPr/>
          <a:lstStyle/>
          <a:p>
            <a:pPr eaLnBrk="1" hangingPunct="1">
              <a:defRPr/>
            </a:pPr>
            <a:r>
              <a:rPr lang="en-US" sz="5400" b="1" smtClean="0">
                <a:solidFill>
                  <a:srgbClr val="FFFF00"/>
                </a:solidFill>
              </a:rPr>
              <a:t>God Affirmed the Old Testament through His Son, Jesus</a:t>
            </a:r>
          </a:p>
        </p:txBody>
      </p:sp>
    </p:spTree>
  </p:cSld>
  <p:clrMapOvr>
    <a:masterClrMapping/>
  </p:clrMapOvr>
  <p:transition>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39939" name="Rectangle 2"/>
          <p:cNvSpPr>
            <a:spLocks noGrp="1" noChangeArrowheads="1"/>
          </p:cNvSpPr>
          <p:nvPr>
            <p:ph type="title"/>
          </p:nvPr>
        </p:nvSpPr>
        <p:spPr>
          <a:xfrm>
            <a:off x="457200" y="0"/>
            <a:ext cx="8229600" cy="914400"/>
          </a:xfrm>
        </p:spPr>
        <p:txBody>
          <a:bodyPr/>
          <a:lstStyle/>
          <a:p>
            <a:pPr eaLnBrk="1" hangingPunct="1"/>
            <a:r>
              <a:rPr lang="en-US" sz="3200" b="1" smtClean="0"/>
              <a:t>God Affirmed the Old Testament through His Son, Jesus</a:t>
            </a:r>
            <a:r>
              <a:rPr lang="en-US" sz="3200" smtClean="0"/>
              <a:t> </a:t>
            </a:r>
          </a:p>
        </p:txBody>
      </p:sp>
      <p:sp>
        <p:nvSpPr>
          <p:cNvPr id="26627" name="Rectangle 3"/>
          <p:cNvSpPr>
            <a:spLocks noGrp="1" noChangeArrowheads="1"/>
          </p:cNvSpPr>
          <p:nvPr>
            <p:ph type="body" idx="1"/>
          </p:nvPr>
        </p:nvSpPr>
        <p:spPr>
          <a:xfrm>
            <a:off x="457200" y="914400"/>
            <a:ext cx="8229600" cy="5943600"/>
          </a:xfrm>
        </p:spPr>
        <p:txBody>
          <a:bodyPr>
            <a:normAutofit/>
          </a:bodyPr>
          <a:lstStyle/>
          <a:p>
            <a:pPr eaLnBrk="1" hangingPunct="1">
              <a:lnSpc>
                <a:spcPct val="80000"/>
              </a:lnSpc>
            </a:pPr>
            <a:r>
              <a:rPr lang="en-US" sz="2400" smtClean="0"/>
              <a:t>During His earthly ministry, Jesus affirmed that the Old Testament scriptures that existed at that time were the inspired Word of God:</a:t>
            </a:r>
          </a:p>
          <a:p>
            <a:pPr lvl="1" eaLnBrk="1" hangingPunct="1">
              <a:lnSpc>
                <a:spcPct val="80000"/>
              </a:lnSpc>
            </a:pPr>
            <a:r>
              <a:rPr lang="en-US" sz="2400" b="1" smtClean="0">
                <a:latin typeface="Times New Roman" pitchFamily="18" charset="0"/>
              </a:rPr>
              <a:t>Matthew 22:29, 31-32 - </a:t>
            </a:r>
            <a:r>
              <a:rPr lang="en-US" sz="2400" b="1" i="1" smtClean="0">
                <a:solidFill>
                  <a:srgbClr val="0000FF"/>
                </a:solidFill>
                <a:latin typeface="Times New Roman" pitchFamily="18" charset="0"/>
              </a:rPr>
              <a:t>But Jesus answered them, “You are wrong, because </a:t>
            </a:r>
            <a:r>
              <a:rPr lang="en-US" sz="2400" b="1" i="1" u="sng" smtClean="0">
                <a:solidFill>
                  <a:srgbClr val="0000FF"/>
                </a:solidFill>
                <a:latin typeface="Times New Roman" pitchFamily="18" charset="0"/>
              </a:rPr>
              <a:t>you know neither the Scriptures nor the power of God</a:t>
            </a:r>
            <a:r>
              <a:rPr lang="en-US" sz="2400" b="1" i="1" smtClean="0">
                <a:solidFill>
                  <a:srgbClr val="0000FF"/>
                </a:solidFill>
                <a:latin typeface="Times New Roman" pitchFamily="18" charset="0"/>
              </a:rPr>
              <a:t>. … as for the resurrection of the dead, </a:t>
            </a:r>
            <a:r>
              <a:rPr lang="en-US" sz="2400" b="1" i="1" u="sng" smtClean="0">
                <a:solidFill>
                  <a:srgbClr val="0000FF"/>
                </a:solidFill>
                <a:latin typeface="Times New Roman" pitchFamily="18" charset="0"/>
              </a:rPr>
              <a:t>have you not read what was said to you by God</a:t>
            </a:r>
            <a:r>
              <a:rPr lang="en-US" sz="2400" b="1" i="1" smtClean="0">
                <a:solidFill>
                  <a:srgbClr val="0000FF"/>
                </a:solidFill>
                <a:latin typeface="Times New Roman" pitchFamily="18" charset="0"/>
              </a:rPr>
              <a:t>:</a:t>
            </a:r>
            <a:r>
              <a:rPr lang="en-US" sz="2400" b="1" i="1" u="sng" smtClean="0">
                <a:solidFill>
                  <a:srgbClr val="0000FF"/>
                </a:solidFill>
                <a:latin typeface="Times New Roman" pitchFamily="18" charset="0"/>
              </a:rPr>
              <a:t> </a:t>
            </a:r>
            <a:r>
              <a:rPr lang="en-US" sz="2400" b="1" smtClean="0">
                <a:latin typeface="Times New Roman" pitchFamily="18" charset="0"/>
              </a:rPr>
              <a:t>[in Exodus 3:6]</a:t>
            </a:r>
            <a:r>
              <a:rPr lang="en-US" sz="2400" b="1" i="1" smtClean="0">
                <a:solidFill>
                  <a:srgbClr val="0000FF"/>
                </a:solidFill>
                <a:latin typeface="Times New Roman" pitchFamily="18" charset="0"/>
              </a:rPr>
              <a:t> ‘I am the God of Abraham, and the God of Isaac, and the God of Jacob'? He is not God of the dead, but of the living.’”</a:t>
            </a:r>
          </a:p>
          <a:p>
            <a:pPr lvl="1" eaLnBrk="1" hangingPunct="1">
              <a:lnSpc>
                <a:spcPct val="80000"/>
              </a:lnSpc>
            </a:pPr>
            <a:r>
              <a:rPr lang="en-US" sz="2400" b="1" smtClean="0">
                <a:latin typeface="Times New Roman" pitchFamily="18" charset="0"/>
              </a:rPr>
              <a:t>Matthew 26:53-54 – [Jesus speaking:] </a:t>
            </a:r>
            <a:r>
              <a:rPr lang="en-US" sz="2400" b="1" i="1" smtClean="0">
                <a:solidFill>
                  <a:srgbClr val="0000FF"/>
                </a:solidFill>
                <a:latin typeface="Times New Roman" pitchFamily="18" charset="0"/>
              </a:rPr>
              <a:t>Do you think that I cannot appeal to my Father, and he will at once send me more than twelve legions of angels? </a:t>
            </a:r>
            <a:r>
              <a:rPr lang="en-US" sz="2400" b="1" i="1" u="sng" smtClean="0">
                <a:solidFill>
                  <a:srgbClr val="0000FF"/>
                </a:solidFill>
                <a:latin typeface="Times New Roman" pitchFamily="18" charset="0"/>
              </a:rPr>
              <a:t>But how then should the Scriptures be fulfilled</a:t>
            </a:r>
            <a:r>
              <a:rPr lang="en-US" sz="2400" b="1" i="1" smtClean="0">
                <a:solidFill>
                  <a:srgbClr val="0000FF"/>
                </a:solidFill>
                <a:latin typeface="Times New Roman" pitchFamily="18" charset="0"/>
              </a:rPr>
              <a:t>, that it must be so?</a:t>
            </a:r>
          </a:p>
          <a:p>
            <a:pPr lvl="1" eaLnBrk="1" hangingPunct="1">
              <a:lnSpc>
                <a:spcPct val="80000"/>
              </a:lnSpc>
            </a:pPr>
            <a:r>
              <a:rPr lang="en-US" sz="2400" b="1" smtClean="0">
                <a:latin typeface="Times New Roman" pitchFamily="18" charset="0"/>
              </a:rPr>
              <a:t>Luke 24:27 - </a:t>
            </a:r>
            <a:r>
              <a:rPr lang="en-US" sz="2400" b="1" i="1" smtClean="0">
                <a:solidFill>
                  <a:srgbClr val="0000FF"/>
                </a:solidFill>
                <a:latin typeface="Times New Roman" pitchFamily="18" charset="0"/>
              </a:rPr>
              <a:t>And beginning with Moses and all the Prophets, </a:t>
            </a:r>
            <a:r>
              <a:rPr lang="en-US" sz="2400" b="1" smtClean="0">
                <a:latin typeface="Times New Roman" pitchFamily="18" charset="0"/>
              </a:rPr>
              <a:t>[Jesus] </a:t>
            </a:r>
            <a:r>
              <a:rPr lang="en-US" sz="2400" b="1" i="1" smtClean="0">
                <a:solidFill>
                  <a:srgbClr val="0000FF"/>
                </a:solidFill>
                <a:latin typeface="Times New Roman" pitchFamily="18" charset="0"/>
              </a:rPr>
              <a:t>interpreted to them in all the Scriptures the things concerning himself.</a:t>
            </a:r>
          </a:p>
          <a:p>
            <a:pPr lvl="1" eaLnBrk="1" hangingPunct="1">
              <a:lnSpc>
                <a:spcPct val="80000"/>
              </a:lnSpc>
            </a:pPr>
            <a:r>
              <a:rPr lang="en-US" sz="2400" b="1" smtClean="0">
                <a:latin typeface="Times New Roman" pitchFamily="18" charset="0"/>
              </a:rPr>
              <a:t>John 10:35b -   [Jesus speaking:] </a:t>
            </a:r>
            <a:r>
              <a:rPr lang="en-US" sz="2400" b="1" i="1" smtClean="0">
                <a:solidFill>
                  <a:srgbClr val="0000FF"/>
                </a:solidFill>
                <a:latin typeface="Times New Roman" pitchFamily="18" charset="0"/>
              </a:rPr>
              <a:t>Scripture cannot be broken</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dissolve">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dissolve">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dissolve">
                                      <p:cBhvr>
                                        <p:cTn id="17" dur="500"/>
                                        <p:tgtEl>
                                          <p:spTgt spid="26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dissolve">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52900" y="3689350"/>
            <a:ext cx="3940175" cy="1063625"/>
            <a:chOff x="2616" y="2324"/>
            <a:chExt cx="2482" cy="670"/>
          </a:xfrm>
        </p:grpSpPr>
        <p:sp>
          <p:nvSpPr>
            <p:cNvPr id="3116" name="Text Box 3"/>
            <p:cNvSpPr txBox="1">
              <a:spLocks noChangeArrowheads="1"/>
            </p:cNvSpPr>
            <p:nvPr/>
          </p:nvSpPr>
          <p:spPr bwMode="auto">
            <a:xfrm>
              <a:off x="3504" y="2352"/>
              <a:ext cx="1110" cy="642"/>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Observation</a:t>
              </a:r>
              <a:br>
                <a:rPr lang="en-US" sz="2000" b="1" i="1">
                  <a:latin typeface="Times New Roman" pitchFamily="18" charset="0"/>
                </a:rPr>
              </a:br>
              <a:r>
                <a:rPr lang="en-US" sz="2000" b="1" i="1">
                  <a:latin typeface="Times New Roman" pitchFamily="18" charset="0"/>
                </a:rPr>
                <a:t>and</a:t>
              </a:r>
              <a:br>
                <a:rPr lang="en-US" sz="2000" b="1" i="1">
                  <a:latin typeface="Times New Roman" pitchFamily="18" charset="0"/>
                </a:rPr>
              </a:br>
              <a:r>
                <a:rPr lang="en-US" sz="2000" b="1" i="1">
                  <a:latin typeface="Times New Roman" pitchFamily="18" charset="0"/>
                </a:rPr>
                <a:t> Interpretation</a:t>
              </a:r>
            </a:p>
          </p:txBody>
        </p:sp>
        <p:cxnSp>
          <p:nvCxnSpPr>
            <p:cNvPr id="3117" name="AutoShape 4"/>
            <p:cNvCxnSpPr>
              <a:cxnSpLocks noChangeShapeType="1"/>
              <a:stCxn id="3116" idx="3"/>
            </p:cNvCxnSpPr>
            <p:nvPr/>
          </p:nvCxnSpPr>
          <p:spPr bwMode="auto">
            <a:xfrm>
              <a:off x="4614" y="2673"/>
              <a:ext cx="484" cy="111"/>
            </a:xfrm>
            <a:prstGeom prst="bentConnector2">
              <a:avLst/>
            </a:prstGeom>
            <a:noFill/>
            <a:ln w="127000">
              <a:solidFill>
                <a:srgbClr val="008080"/>
              </a:solidFill>
              <a:miter lim="800000"/>
              <a:headEnd/>
              <a:tailEnd type="none" w="lg" len="med"/>
            </a:ln>
          </p:spPr>
        </p:cxnSp>
        <p:cxnSp>
          <p:nvCxnSpPr>
            <p:cNvPr id="3118" name="AutoShape 5"/>
            <p:cNvCxnSpPr>
              <a:cxnSpLocks noChangeShapeType="1"/>
              <a:stCxn id="3116" idx="1"/>
            </p:cNvCxnSpPr>
            <p:nvPr/>
          </p:nvCxnSpPr>
          <p:spPr bwMode="auto">
            <a:xfrm rot="10800000">
              <a:off x="2616" y="2324"/>
              <a:ext cx="888" cy="349"/>
            </a:xfrm>
            <a:prstGeom prst="bentConnector2">
              <a:avLst/>
            </a:prstGeom>
            <a:noFill/>
            <a:ln w="127000">
              <a:solidFill>
                <a:srgbClr val="008080"/>
              </a:solidFill>
              <a:miter lim="800000"/>
              <a:headEnd/>
              <a:tailEnd type="stealth" w="lg" len="med"/>
            </a:ln>
          </p:spPr>
        </p:cxnSp>
      </p:grpSp>
      <p:grpSp>
        <p:nvGrpSpPr>
          <p:cNvPr id="3" name="Group 6"/>
          <p:cNvGrpSpPr>
            <a:grpSpLocks/>
          </p:cNvGrpSpPr>
          <p:nvPr/>
        </p:nvGrpSpPr>
        <p:grpSpPr bwMode="auto">
          <a:xfrm>
            <a:off x="3352800" y="1320800"/>
            <a:ext cx="1557338" cy="1270000"/>
            <a:chOff x="2112" y="832"/>
            <a:chExt cx="981" cy="800"/>
          </a:xfrm>
        </p:grpSpPr>
        <p:sp>
          <p:nvSpPr>
            <p:cNvPr id="3113" name="Text Box 7"/>
            <p:cNvSpPr txBox="1">
              <a:spLocks noChangeArrowheads="1"/>
            </p:cNvSpPr>
            <p:nvPr/>
          </p:nvSpPr>
          <p:spPr bwMode="auto">
            <a:xfrm>
              <a:off x="2112" y="1008"/>
              <a:ext cx="98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Illumination</a:t>
              </a:r>
            </a:p>
          </p:txBody>
        </p:sp>
        <p:cxnSp>
          <p:nvCxnSpPr>
            <p:cNvPr id="3114" name="AutoShape 8"/>
            <p:cNvCxnSpPr>
              <a:cxnSpLocks noChangeShapeType="1"/>
              <a:stCxn id="3113" idx="0"/>
              <a:endCxn id="3082" idx="3"/>
            </p:cNvCxnSpPr>
            <p:nvPr/>
          </p:nvCxnSpPr>
          <p:spPr bwMode="auto">
            <a:xfrm flipV="1">
              <a:off x="2603" y="832"/>
              <a:ext cx="17" cy="176"/>
            </a:xfrm>
            <a:prstGeom prst="straightConnector1">
              <a:avLst/>
            </a:prstGeom>
            <a:noFill/>
            <a:ln w="127000">
              <a:solidFill>
                <a:srgbClr val="008080"/>
              </a:solidFill>
              <a:round/>
              <a:headEnd/>
              <a:tailEnd type="none" w="lg" len="med"/>
            </a:ln>
          </p:spPr>
        </p:cxnSp>
        <p:cxnSp>
          <p:nvCxnSpPr>
            <p:cNvPr id="3115" name="AutoShape 9"/>
            <p:cNvCxnSpPr>
              <a:cxnSpLocks noChangeShapeType="1"/>
              <a:stCxn id="3113" idx="2"/>
            </p:cNvCxnSpPr>
            <p:nvPr/>
          </p:nvCxnSpPr>
          <p:spPr bwMode="auto">
            <a:xfrm>
              <a:off x="2603" y="1266"/>
              <a:ext cx="13" cy="366"/>
            </a:xfrm>
            <a:prstGeom prst="straightConnector1">
              <a:avLst/>
            </a:prstGeom>
            <a:noFill/>
            <a:ln w="127000">
              <a:solidFill>
                <a:srgbClr val="008080"/>
              </a:solidFill>
              <a:round/>
              <a:headEnd/>
              <a:tailEnd type="stealth" w="lg" len="med"/>
            </a:ln>
          </p:spPr>
        </p:cxnSp>
      </p:grpSp>
      <p:grpSp>
        <p:nvGrpSpPr>
          <p:cNvPr id="4" name="Group 10"/>
          <p:cNvGrpSpPr>
            <a:grpSpLocks/>
          </p:cNvGrpSpPr>
          <p:nvPr/>
        </p:nvGrpSpPr>
        <p:grpSpPr bwMode="auto">
          <a:xfrm>
            <a:off x="5029200" y="2438400"/>
            <a:ext cx="3694113" cy="701675"/>
            <a:chOff x="3168" y="1536"/>
            <a:chExt cx="2327" cy="442"/>
          </a:xfrm>
        </p:grpSpPr>
        <p:sp>
          <p:nvSpPr>
            <p:cNvPr id="3110" name="Text Box 11"/>
            <p:cNvSpPr txBox="1">
              <a:spLocks noChangeArrowheads="1"/>
            </p:cNvSpPr>
            <p:nvPr/>
          </p:nvSpPr>
          <p:spPr bwMode="auto">
            <a:xfrm>
              <a:off x="4080" y="1536"/>
              <a:ext cx="91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Application</a:t>
              </a:r>
            </a:p>
          </p:txBody>
        </p:sp>
        <p:cxnSp>
          <p:nvCxnSpPr>
            <p:cNvPr id="3111" name="AutoShape 12"/>
            <p:cNvCxnSpPr>
              <a:cxnSpLocks noChangeShapeType="1"/>
              <a:stCxn id="3110" idx="1"/>
            </p:cNvCxnSpPr>
            <p:nvPr/>
          </p:nvCxnSpPr>
          <p:spPr bwMode="auto">
            <a:xfrm flipH="1">
              <a:off x="3168" y="1665"/>
              <a:ext cx="912" cy="313"/>
            </a:xfrm>
            <a:prstGeom prst="straightConnector1">
              <a:avLst/>
            </a:prstGeom>
            <a:noFill/>
            <a:ln w="127000">
              <a:solidFill>
                <a:srgbClr val="008080"/>
              </a:solidFill>
              <a:round/>
              <a:headEnd/>
              <a:tailEnd type="none" w="lg" len="med"/>
            </a:ln>
          </p:spPr>
        </p:cxnSp>
        <p:cxnSp>
          <p:nvCxnSpPr>
            <p:cNvPr id="3112" name="AutoShape 13"/>
            <p:cNvCxnSpPr>
              <a:cxnSpLocks noChangeShapeType="1"/>
              <a:stCxn id="3110" idx="3"/>
            </p:cNvCxnSpPr>
            <p:nvPr/>
          </p:nvCxnSpPr>
          <p:spPr bwMode="auto">
            <a:xfrm flipV="1">
              <a:off x="4991" y="1649"/>
              <a:ext cx="504" cy="16"/>
            </a:xfrm>
            <a:prstGeom prst="straightConnector1">
              <a:avLst/>
            </a:prstGeom>
            <a:noFill/>
            <a:ln w="127000">
              <a:solidFill>
                <a:srgbClr val="008080"/>
              </a:solidFill>
              <a:round/>
              <a:headEnd/>
              <a:tailEnd type="stealth" w="lg" len="med"/>
            </a:ln>
          </p:spPr>
        </p:cxnSp>
      </p:grpSp>
      <p:sp>
        <p:nvSpPr>
          <p:cNvPr id="3082" name="AutoShape 15"/>
          <p:cNvSpPr>
            <a:spLocks noChangeArrowheads="1"/>
          </p:cNvSpPr>
          <p:nvPr/>
        </p:nvSpPr>
        <p:spPr bwMode="auto">
          <a:xfrm>
            <a:off x="3454400" y="123825"/>
            <a:ext cx="1409700" cy="1196975"/>
          </a:xfrm>
          <a:prstGeom prst="triangle">
            <a:avLst>
              <a:gd name="adj" fmla="val 500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p:spPr>
        <p:txBody>
          <a:bodyPr wrap="none" anchor="ctr">
            <a:spAutoFit/>
          </a:bodyPr>
          <a:lstStyle/>
          <a:p>
            <a:pPr algn="ctr"/>
            <a:r>
              <a:rPr lang="en-US" sz="2400" b="1"/>
              <a:t>God</a:t>
            </a:r>
          </a:p>
        </p:txBody>
      </p:sp>
      <p:grpSp>
        <p:nvGrpSpPr>
          <p:cNvPr id="5" name="Group 16"/>
          <p:cNvGrpSpPr>
            <a:grpSpLocks/>
          </p:cNvGrpSpPr>
          <p:nvPr/>
        </p:nvGrpSpPr>
        <p:grpSpPr bwMode="auto">
          <a:xfrm>
            <a:off x="762000" y="457200"/>
            <a:ext cx="3044825" cy="2771775"/>
            <a:chOff x="480" y="288"/>
            <a:chExt cx="1918" cy="1746"/>
          </a:xfrm>
        </p:grpSpPr>
        <p:sp>
          <p:nvSpPr>
            <p:cNvPr id="3105" name="Text Box 17"/>
            <p:cNvSpPr txBox="1">
              <a:spLocks noChangeArrowheads="1"/>
            </p:cNvSpPr>
            <p:nvPr/>
          </p:nvSpPr>
          <p:spPr bwMode="auto">
            <a:xfrm>
              <a:off x="912" y="288"/>
              <a:ext cx="849" cy="258"/>
            </a:xfrm>
            <a:prstGeom prst="rect">
              <a:avLst/>
            </a:prstGeom>
            <a:noFill/>
            <a:ln w="12700">
              <a:solidFill>
                <a:schemeClr val="tx1"/>
              </a:solidFill>
              <a:miter lim="800000"/>
              <a:headEnd/>
              <a:tailEnd/>
            </a:ln>
          </p:spPr>
          <p:txBody>
            <a:bodyPr>
              <a:spAutoFit/>
            </a:bodyPr>
            <a:lstStyle/>
            <a:p>
              <a:pPr eaLnBrk="0" hangingPunct="0"/>
              <a:r>
                <a:rPr lang="en-US" sz="2000" b="1" i="1">
                  <a:latin typeface="Times New Roman" pitchFamily="18" charset="0"/>
                </a:rPr>
                <a:t>Revelation</a:t>
              </a:r>
              <a:endParaRPr lang="en-US" sz="2000">
                <a:latin typeface="Times New Roman" pitchFamily="18" charset="0"/>
              </a:endParaRPr>
            </a:p>
          </p:txBody>
        </p:sp>
        <p:cxnSp>
          <p:nvCxnSpPr>
            <p:cNvPr id="3106" name="AutoShape 18"/>
            <p:cNvCxnSpPr>
              <a:cxnSpLocks noChangeShapeType="1"/>
              <a:stCxn id="3105" idx="1"/>
            </p:cNvCxnSpPr>
            <p:nvPr/>
          </p:nvCxnSpPr>
          <p:spPr bwMode="auto">
            <a:xfrm rot="10800000" flipV="1">
              <a:off x="741" y="417"/>
              <a:ext cx="171" cy="495"/>
            </a:xfrm>
            <a:prstGeom prst="bentConnector2">
              <a:avLst/>
            </a:prstGeom>
            <a:noFill/>
            <a:ln w="127000">
              <a:solidFill>
                <a:srgbClr val="008080"/>
              </a:solidFill>
              <a:miter lim="800000"/>
              <a:headEnd/>
              <a:tailEnd type="stealth" w="lg" len="med"/>
            </a:ln>
          </p:spPr>
        </p:cxnSp>
        <p:cxnSp>
          <p:nvCxnSpPr>
            <p:cNvPr id="3107" name="AutoShape 19"/>
            <p:cNvCxnSpPr>
              <a:cxnSpLocks noChangeShapeType="1"/>
              <a:stCxn id="3082" idx="1"/>
              <a:endCxn id="3105" idx="3"/>
            </p:cNvCxnSpPr>
            <p:nvPr/>
          </p:nvCxnSpPr>
          <p:spPr bwMode="auto">
            <a:xfrm flipH="1" flipV="1">
              <a:off x="1761" y="417"/>
              <a:ext cx="637" cy="38"/>
            </a:xfrm>
            <a:prstGeom prst="straightConnector1">
              <a:avLst/>
            </a:prstGeom>
            <a:noFill/>
            <a:ln w="127000">
              <a:solidFill>
                <a:srgbClr val="008080"/>
              </a:solidFill>
              <a:round/>
              <a:headEnd/>
              <a:tailEnd type="none" w="lg" len="med"/>
            </a:ln>
          </p:spPr>
        </p:cxnSp>
        <p:pic>
          <p:nvPicPr>
            <p:cNvPr id="3108" name="Picture 20" descr="bd07697_.wmf (29954 bytes)"/>
            <p:cNvPicPr>
              <a:picLocks noChangeAspect="1" noChangeArrowheads="1"/>
            </p:cNvPicPr>
            <p:nvPr/>
          </p:nvPicPr>
          <p:blipFill>
            <a:blip r:embed="rId4" cstate="print"/>
            <a:srcRect/>
            <a:stretch>
              <a:fillRect/>
            </a:stretch>
          </p:blipFill>
          <p:spPr bwMode="auto">
            <a:xfrm>
              <a:off x="480" y="912"/>
              <a:ext cx="522" cy="1122"/>
            </a:xfrm>
            <a:prstGeom prst="rect">
              <a:avLst/>
            </a:prstGeom>
            <a:noFill/>
            <a:ln w="9525">
              <a:noFill/>
              <a:miter lim="800000"/>
              <a:headEnd/>
              <a:tailEnd/>
            </a:ln>
          </p:spPr>
        </p:pic>
        <p:sp>
          <p:nvSpPr>
            <p:cNvPr id="3109" name="Text Box 21"/>
            <p:cNvSpPr txBox="1">
              <a:spLocks noChangeArrowheads="1"/>
            </p:cNvSpPr>
            <p:nvPr/>
          </p:nvSpPr>
          <p:spPr bwMode="auto">
            <a:xfrm>
              <a:off x="950" y="887"/>
              <a:ext cx="868" cy="404"/>
            </a:xfrm>
            <a:prstGeom prst="rect">
              <a:avLst/>
            </a:prstGeom>
            <a:noFill/>
            <a:ln w="9525">
              <a:noFill/>
              <a:miter lim="800000"/>
              <a:headEnd/>
              <a:tailEnd/>
            </a:ln>
          </p:spPr>
          <p:txBody>
            <a:bodyPr wrap="none">
              <a:spAutoFit/>
            </a:bodyPr>
            <a:lstStyle/>
            <a:p>
              <a:r>
                <a:rPr lang="en-US" b="1"/>
                <a:t>Prophet</a:t>
              </a:r>
            </a:p>
            <a:p>
              <a:r>
                <a:rPr lang="en-US" b="1"/>
                <a:t> or Apostle</a:t>
              </a:r>
            </a:p>
          </p:txBody>
        </p:sp>
      </p:grpSp>
      <p:grpSp>
        <p:nvGrpSpPr>
          <p:cNvPr id="6" name="Group 22"/>
          <p:cNvGrpSpPr>
            <a:grpSpLocks/>
          </p:cNvGrpSpPr>
          <p:nvPr/>
        </p:nvGrpSpPr>
        <p:grpSpPr bwMode="auto">
          <a:xfrm>
            <a:off x="457200" y="3228975"/>
            <a:ext cx="2470150" cy="2638425"/>
            <a:chOff x="288" y="2034"/>
            <a:chExt cx="1556" cy="1662"/>
          </a:xfrm>
        </p:grpSpPr>
        <p:sp>
          <p:nvSpPr>
            <p:cNvPr id="3100" name="Text Box 23"/>
            <p:cNvSpPr txBox="1">
              <a:spLocks noChangeArrowheads="1"/>
            </p:cNvSpPr>
            <p:nvPr/>
          </p:nvSpPr>
          <p:spPr bwMode="auto">
            <a:xfrm>
              <a:off x="288" y="2335"/>
              <a:ext cx="88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Inspiration</a:t>
              </a:r>
            </a:p>
          </p:txBody>
        </p:sp>
        <p:cxnSp>
          <p:nvCxnSpPr>
            <p:cNvPr id="3101" name="AutoShape 24"/>
            <p:cNvCxnSpPr>
              <a:cxnSpLocks noChangeShapeType="1"/>
              <a:endCxn id="3100" idx="0"/>
            </p:cNvCxnSpPr>
            <p:nvPr/>
          </p:nvCxnSpPr>
          <p:spPr bwMode="auto">
            <a:xfrm flipH="1">
              <a:off x="730" y="2034"/>
              <a:ext cx="11" cy="301"/>
            </a:xfrm>
            <a:prstGeom prst="straightConnector1">
              <a:avLst/>
            </a:prstGeom>
            <a:noFill/>
            <a:ln w="127000">
              <a:solidFill>
                <a:srgbClr val="008080"/>
              </a:solidFill>
              <a:round/>
              <a:headEnd/>
              <a:tailEnd type="none" w="lg" len="med"/>
            </a:ln>
          </p:spPr>
        </p:cxnSp>
        <p:cxnSp>
          <p:nvCxnSpPr>
            <p:cNvPr id="3102" name="AutoShape 25"/>
            <p:cNvCxnSpPr>
              <a:cxnSpLocks noChangeShapeType="1"/>
              <a:stCxn id="3100" idx="2"/>
            </p:cNvCxnSpPr>
            <p:nvPr/>
          </p:nvCxnSpPr>
          <p:spPr bwMode="auto">
            <a:xfrm>
              <a:off x="730" y="2593"/>
              <a:ext cx="13" cy="527"/>
            </a:xfrm>
            <a:prstGeom prst="straightConnector1">
              <a:avLst/>
            </a:prstGeom>
            <a:noFill/>
            <a:ln w="127000">
              <a:solidFill>
                <a:srgbClr val="008080"/>
              </a:solidFill>
              <a:round/>
              <a:headEnd/>
              <a:tailEnd type="stealth" w="lg" len="med"/>
            </a:ln>
          </p:spPr>
        </p:cxnSp>
        <p:pic>
          <p:nvPicPr>
            <p:cNvPr id="3103" name="Picture 26" descr="scroll6.wmf (2754 bytes)"/>
            <p:cNvPicPr>
              <a:picLocks noChangeAspect="1" noChangeArrowheads="1"/>
            </p:cNvPicPr>
            <p:nvPr/>
          </p:nvPicPr>
          <p:blipFill>
            <a:blip r:embed="rId5" cstate="print"/>
            <a:srcRect/>
            <a:stretch>
              <a:fillRect/>
            </a:stretch>
          </p:blipFill>
          <p:spPr bwMode="auto">
            <a:xfrm>
              <a:off x="480" y="3120"/>
              <a:ext cx="526" cy="576"/>
            </a:xfrm>
            <a:prstGeom prst="rect">
              <a:avLst/>
            </a:prstGeom>
            <a:noFill/>
            <a:ln w="9525">
              <a:noFill/>
              <a:miter lim="800000"/>
              <a:headEnd/>
              <a:tailEnd/>
            </a:ln>
          </p:spPr>
        </p:pic>
        <p:sp>
          <p:nvSpPr>
            <p:cNvPr id="3104" name="Text Box 27"/>
            <p:cNvSpPr txBox="1">
              <a:spLocks noChangeArrowheads="1"/>
            </p:cNvSpPr>
            <p:nvPr/>
          </p:nvSpPr>
          <p:spPr bwMode="auto">
            <a:xfrm>
              <a:off x="960" y="3168"/>
              <a:ext cx="884" cy="404"/>
            </a:xfrm>
            <a:prstGeom prst="rect">
              <a:avLst/>
            </a:prstGeom>
            <a:noFill/>
            <a:ln w="9525">
              <a:noFill/>
              <a:miter lim="800000"/>
              <a:headEnd/>
              <a:tailEnd/>
            </a:ln>
          </p:spPr>
          <p:txBody>
            <a:bodyPr wrap="none">
              <a:spAutoFit/>
            </a:bodyPr>
            <a:lstStyle/>
            <a:p>
              <a:r>
                <a:rPr lang="en-US" b="1"/>
                <a:t>Original </a:t>
              </a:r>
            </a:p>
            <a:p>
              <a:r>
                <a:rPr lang="en-US" b="1"/>
                <a:t>Manuscript</a:t>
              </a:r>
            </a:p>
          </p:txBody>
        </p:sp>
      </p:grpSp>
      <p:grpSp>
        <p:nvGrpSpPr>
          <p:cNvPr id="7" name="Group 28"/>
          <p:cNvGrpSpPr>
            <a:grpSpLocks/>
          </p:cNvGrpSpPr>
          <p:nvPr/>
        </p:nvGrpSpPr>
        <p:grpSpPr bwMode="auto">
          <a:xfrm>
            <a:off x="1179513" y="5334000"/>
            <a:ext cx="5329237" cy="1524000"/>
            <a:chOff x="743" y="3360"/>
            <a:chExt cx="3357" cy="960"/>
          </a:xfrm>
        </p:grpSpPr>
        <p:sp>
          <p:nvSpPr>
            <p:cNvPr id="3093" name="Text Box 29"/>
            <p:cNvSpPr txBox="1">
              <a:spLocks noChangeArrowheads="1"/>
            </p:cNvSpPr>
            <p:nvPr/>
          </p:nvSpPr>
          <p:spPr bwMode="auto">
            <a:xfrm>
              <a:off x="960" y="3792"/>
              <a:ext cx="104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Preservation</a:t>
              </a:r>
            </a:p>
          </p:txBody>
        </p:sp>
        <p:cxnSp>
          <p:nvCxnSpPr>
            <p:cNvPr id="3094" name="AutoShape 30"/>
            <p:cNvCxnSpPr>
              <a:cxnSpLocks noChangeShapeType="1"/>
              <a:endCxn id="3093" idx="1"/>
            </p:cNvCxnSpPr>
            <p:nvPr/>
          </p:nvCxnSpPr>
          <p:spPr bwMode="auto">
            <a:xfrm rot="16200000" flipH="1">
              <a:off x="739" y="3700"/>
              <a:ext cx="225" cy="217"/>
            </a:xfrm>
            <a:prstGeom prst="bentConnector2">
              <a:avLst/>
            </a:prstGeom>
            <a:noFill/>
            <a:ln w="127000">
              <a:solidFill>
                <a:srgbClr val="008080"/>
              </a:solidFill>
              <a:miter lim="800000"/>
              <a:headEnd/>
              <a:tailEnd type="none" w="lg" len="med"/>
            </a:ln>
          </p:spPr>
        </p:cxnSp>
        <p:cxnSp>
          <p:nvCxnSpPr>
            <p:cNvPr id="3095" name="AutoShape 31"/>
            <p:cNvCxnSpPr>
              <a:cxnSpLocks noChangeShapeType="1"/>
              <a:stCxn id="3093" idx="3"/>
              <a:endCxn id="3099" idx="6"/>
            </p:cNvCxnSpPr>
            <p:nvPr/>
          </p:nvCxnSpPr>
          <p:spPr bwMode="auto">
            <a:xfrm>
              <a:off x="2004" y="3921"/>
              <a:ext cx="732" cy="15"/>
            </a:xfrm>
            <a:prstGeom prst="straightConnector1">
              <a:avLst/>
            </a:prstGeom>
            <a:noFill/>
            <a:ln w="127000">
              <a:solidFill>
                <a:srgbClr val="008080"/>
              </a:solidFill>
              <a:round/>
              <a:headEnd/>
              <a:tailEnd type="stealth" w="lg" len="med"/>
            </a:ln>
          </p:spPr>
        </p:cxnSp>
        <p:grpSp>
          <p:nvGrpSpPr>
            <p:cNvPr id="3096" name="Group 32"/>
            <p:cNvGrpSpPr>
              <a:grpSpLocks/>
            </p:cNvGrpSpPr>
            <p:nvPr/>
          </p:nvGrpSpPr>
          <p:grpSpPr bwMode="auto">
            <a:xfrm>
              <a:off x="2640" y="3468"/>
              <a:ext cx="803" cy="852"/>
              <a:chOff x="2640" y="3468"/>
              <a:chExt cx="803" cy="852"/>
            </a:xfrm>
          </p:grpSpPr>
          <p:graphicFrame>
            <p:nvGraphicFramePr>
              <p:cNvPr id="3074" name="Object 33"/>
              <p:cNvGraphicFramePr>
                <a:graphicFrameLocks noChangeAspect="1"/>
              </p:cNvGraphicFramePr>
              <p:nvPr/>
            </p:nvGraphicFramePr>
            <p:xfrm>
              <a:off x="2640" y="3468"/>
              <a:ext cx="515" cy="564"/>
            </p:xfrm>
            <a:graphic>
              <a:graphicData uri="http://schemas.openxmlformats.org/presentationml/2006/ole">
                <p:oleObj spid="_x0000_s3074" r:id="rId6" imgW="3161905" imgH="3467584" progId="">
                  <p:embed/>
                </p:oleObj>
              </a:graphicData>
            </a:graphic>
          </p:graphicFrame>
          <p:graphicFrame>
            <p:nvGraphicFramePr>
              <p:cNvPr id="3075" name="Object 34"/>
              <p:cNvGraphicFramePr>
                <a:graphicFrameLocks noChangeAspect="1"/>
              </p:cNvGraphicFramePr>
              <p:nvPr/>
            </p:nvGraphicFramePr>
            <p:xfrm>
              <a:off x="2736" y="3564"/>
              <a:ext cx="515" cy="564"/>
            </p:xfrm>
            <a:graphic>
              <a:graphicData uri="http://schemas.openxmlformats.org/presentationml/2006/ole">
                <p:oleObj spid="_x0000_s3075" r:id="rId7" imgW="3161905" imgH="3467584" progId="">
                  <p:embed/>
                </p:oleObj>
              </a:graphicData>
            </a:graphic>
          </p:graphicFrame>
          <p:graphicFrame>
            <p:nvGraphicFramePr>
              <p:cNvPr id="3076" name="Object 35"/>
              <p:cNvGraphicFramePr>
                <a:graphicFrameLocks noChangeAspect="1"/>
              </p:cNvGraphicFramePr>
              <p:nvPr/>
            </p:nvGraphicFramePr>
            <p:xfrm>
              <a:off x="2832" y="3660"/>
              <a:ext cx="515" cy="564"/>
            </p:xfrm>
            <a:graphic>
              <a:graphicData uri="http://schemas.openxmlformats.org/presentationml/2006/ole">
                <p:oleObj spid="_x0000_s3076" r:id="rId8" imgW="3161905" imgH="3467584" progId="">
                  <p:embed/>
                </p:oleObj>
              </a:graphicData>
            </a:graphic>
          </p:graphicFrame>
          <p:graphicFrame>
            <p:nvGraphicFramePr>
              <p:cNvPr id="3077" name="Object 36"/>
              <p:cNvGraphicFramePr>
                <a:graphicFrameLocks noChangeAspect="1"/>
              </p:cNvGraphicFramePr>
              <p:nvPr/>
            </p:nvGraphicFramePr>
            <p:xfrm>
              <a:off x="2928" y="3756"/>
              <a:ext cx="515" cy="564"/>
            </p:xfrm>
            <a:graphic>
              <a:graphicData uri="http://schemas.openxmlformats.org/presentationml/2006/ole">
                <p:oleObj spid="_x0000_s3077" r:id="rId9" imgW="3161905" imgH="3467584" progId="">
                  <p:embed/>
                </p:oleObj>
              </a:graphicData>
            </a:graphic>
          </p:graphicFrame>
          <p:sp>
            <p:nvSpPr>
              <p:cNvPr id="3098" name="Oval 37"/>
              <p:cNvSpPr>
                <a:spLocks noChangeArrowheads="1"/>
              </p:cNvSpPr>
              <p:nvPr/>
            </p:nvSpPr>
            <p:spPr bwMode="auto">
              <a:xfrm>
                <a:off x="3312" y="3936"/>
                <a:ext cx="96" cy="96"/>
              </a:xfrm>
              <a:prstGeom prst="ellipse">
                <a:avLst/>
              </a:prstGeom>
              <a:solidFill>
                <a:schemeClr val="accent1">
                  <a:alpha val="0"/>
                </a:schemeClr>
              </a:solidFill>
              <a:ln w="9525">
                <a:noFill/>
                <a:round/>
                <a:headEnd/>
                <a:tailEnd/>
              </a:ln>
            </p:spPr>
            <p:txBody>
              <a:bodyPr wrap="none" anchor="ctr"/>
              <a:lstStyle/>
              <a:p>
                <a:endParaRPr lang="en-US"/>
              </a:p>
            </p:txBody>
          </p:sp>
          <p:sp>
            <p:nvSpPr>
              <p:cNvPr id="3099" name="Oval 38"/>
              <p:cNvSpPr>
                <a:spLocks noChangeArrowheads="1"/>
              </p:cNvSpPr>
              <p:nvPr/>
            </p:nvSpPr>
            <p:spPr bwMode="auto">
              <a:xfrm>
                <a:off x="2640" y="3888"/>
                <a:ext cx="96" cy="96"/>
              </a:xfrm>
              <a:prstGeom prst="ellipse">
                <a:avLst/>
              </a:prstGeom>
              <a:solidFill>
                <a:schemeClr val="accent1">
                  <a:alpha val="0"/>
                </a:schemeClr>
              </a:solidFill>
              <a:ln w="9525">
                <a:noFill/>
                <a:round/>
                <a:headEnd/>
                <a:tailEnd/>
              </a:ln>
            </p:spPr>
            <p:txBody>
              <a:bodyPr wrap="none" anchor="ctr"/>
              <a:lstStyle/>
              <a:p>
                <a:endParaRPr lang="en-US"/>
              </a:p>
            </p:txBody>
          </p:sp>
        </p:grpSp>
        <p:sp>
          <p:nvSpPr>
            <p:cNvPr id="3097" name="Text Box 39"/>
            <p:cNvSpPr txBox="1">
              <a:spLocks noChangeArrowheads="1"/>
            </p:cNvSpPr>
            <p:nvPr/>
          </p:nvSpPr>
          <p:spPr bwMode="auto">
            <a:xfrm>
              <a:off x="3216" y="3360"/>
              <a:ext cx="884" cy="404"/>
            </a:xfrm>
            <a:prstGeom prst="rect">
              <a:avLst/>
            </a:prstGeom>
            <a:noFill/>
            <a:ln w="9525">
              <a:noFill/>
              <a:miter lim="800000"/>
              <a:headEnd/>
              <a:tailEnd/>
            </a:ln>
          </p:spPr>
          <p:txBody>
            <a:bodyPr wrap="none">
              <a:spAutoFit/>
            </a:bodyPr>
            <a:lstStyle/>
            <a:p>
              <a:r>
                <a:rPr lang="en-US" b="1"/>
                <a:t>Manuscript</a:t>
              </a:r>
            </a:p>
            <a:p>
              <a:r>
                <a:rPr lang="en-US" b="1"/>
                <a:t>Copies</a:t>
              </a:r>
            </a:p>
          </p:txBody>
        </p:sp>
      </p:grpSp>
      <p:grpSp>
        <p:nvGrpSpPr>
          <p:cNvPr id="9" name="Group 40"/>
          <p:cNvGrpSpPr>
            <a:grpSpLocks/>
          </p:cNvGrpSpPr>
          <p:nvPr/>
        </p:nvGrpSpPr>
        <p:grpSpPr bwMode="auto">
          <a:xfrm>
            <a:off x="5280025" y="4419600"/>
            <a:ext cx="3571875" cy="2085975"/>
            <a:chOff x="3326" y="2784"/>
            <a:chExt cx="2250" cy="1314"/>
          </a:xfrm>
        </p:grpSpPr>
        <p:sp>
          <p:nvSpPr>
            <p:cNvPr id="3089" name="Text Box 41"/>
            <p:cNvSpPr txBox="1">
              <a:spLocks noChangeArrowheads="1"/>
            </p:cNvSpPr>
            <p:nvPr/>
          </p:nvSpPr>
          <p:spPr bwMode="auto">
            <a:xfrm>
              <a:off x="4656" y="3840"/>
              <a:ext cx="920"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Translation</a:t>
              </a:r>
            </a:p>
          </p:txBody>
        </p:sp>
        <p:cxnSp>
          <p:nvCxnSpPr>
            <p:cNvPr id="3090" name="AutoShape 42"/>
            <p:cNvCxnSpPr>
              <a:cxnSpLocks noChangeShapeType="1"/>
              <a:stCxn id="3098" idx="1"/>
              <a:endCxn id="3089" idx="1"/>
            </p:cNvCxnSpPr>
            <p:nvPr/>
          </p:nvCxnSpPr>
          <p:spPr bwMode="auto">
            <a:xfrm>
              <a:off x="3326" y="3950"/>
              <a:ext cx="1330" cy="19"/>
            </a:xfrm>
            <a:prstGeom prst="straightConnector1">
              <a:avLst/>
            </a:prstGeom>
            <a:noFill/>
            <a:ln w="127000">
              <a:solidFill>
                <a:srgbClr val="008080"/>
              </a:solidFill>
              <a:round/>
              <a:headEnd/>
              <a:tailEnd type="none" w="lg" len="med"/>
            </a:ln>
          </p:spPr>
        </p:cxnSp>
        <p:cxnSp>
          <p:nvCxnSpPr>
            <p:cNvPr id="3091" name="AutoShape 43"/>
            <p:cNvCxnSpPr>
              <a:cxnSpLocks noChangeShapeType="1"/>
              <a:stCxn id="3089" idx="0"/>
            </p:cNvCxnSpPr>
            <p:nvPr/>
          </p:nvCxnSpPr>
          <p:spPr bwMode="auto">
            <a:xfrm flipH="1" flipV="1">
              <a:off x="5098" y="3531"/>
              <a:ext cx="18" cy="309"/>
            </a:xfrm>
            <a:prstGeom prst="straightConnector1">
              <a:avLst/>
            </a:prstGeom>
            <a:noFill/>
            <a:ln w="127000">
              <a:solidFill>
                <a:srgbClr val="008080"/>
              </a:solidFill>
              <a:round/>
              <a:headEnd/>
              <a:tailEnd type="stealth" w="lg" len="med"/>
            </a:ln>
          </p:spPr>
        </p:cxnSp>
        <p:pic>
          <p:nvPicPr>
            <p:cNvPr id="3092" name="Picture 44" descr="bible_search"/>
            <p:cNvPicPr>
              <a:picLocks noChangeAspect="1" noChangeArrowheads="1"/>
            </p:cNvPicPr>
            <p:nvPr/>
          </p:nvPicPr>
          <p:blipFill>
            <a:blip r:embed="rId10" cstate="print"/>
            <a:srcRect/>
            <a:stretch>
              <a:fillRect/>
            </a:stretch>
          </p:blipFill>
          <p:spPr bwMode="auto">
            <a:xfrm>
              <a:off x="4848" y="2784"/>
              <a:ext cx="499" cy="747"/>
            </a:xfrm>
            <a:prstGeom prst="rect">
              <a:avLst/>
            </a:prstGeom>
            <a:noFill/>
            <a:ln w="9525">
              <a:noFill/>
              <a:miter lim="800000"/>
              <a:headEnd/>
              <a:tailEnd/>
            </a:ln>
          </p:spPr>
        </p:pic>
      </p:grpSp>
      <p:pic>
        <p:nvPicPr>
          <p:cNvPr id="3087" name="Picture 45" descr="people1">
            <a:hlinkClick r:id="rId11"/>
          </p:cNvPr>
          <p:cNvPicPr>
            <a:picLocks noChangeAspect="1" noChangeArrowheads="1"/>
          </p:cNvPicPr>
          <p:nvPr/>
        </p:nvPicPr>
        <p:blipFill>
          <a:blip r:embed="rId12" cstate="print"/>
          <a:srcRect/>
          <a:stretch>
            <a:fillRect/>
          </a:stretch>
        </p:blipFill>
        <p:spPr bwMode="auto">
          <a:xfrm>
            <a:off x="3276600" y="2590800"/>
            <a:ext cx="1752600" cy="1098550"/>
          </a:xfrm>
          <a:prstGeom prst="rect">
            <a:avLst/>
          </a:prstGeom>
          <a:noFill/>
          <a:ln w="9525">
            <a:noFill/>
            <a:miter lim="800000"/>
            <a:headEnd/>
            <a:tailEnd/>
          </a:ln>
        </p:spPr>
      </p:pic>
      <p:sp>
        <p:nvSpPr>
          <p:cNvPr id="3088" name="Text Box 46"/>
          <p:cNvSpPr txBox="1">
            <a:spLocks noChangeArrowheads="1"/>
          </p:cNvSpPr>
          <p:nvPr/>
        </p:nvSpPr>
        <p:spPr bwMode="auto">
          <a:xfrm>
            <a:off x="2651125" y="3617913"/>
            <a:ext cx="1301750" cy="641350"/>
          </a:xfrm>
          <a:prstGeom prst="rect">
            <a:avLst/>
          </a:prstGeom>
          <a:noFill/>
          <a:ln w="9525">
            <a:noFill/>
            <a:miter lim="800000"/>
            <a:headEnd/>
            <a:tailEnd/>
          </a:ln>
        </p:spPr>
        <p:txBody>
          <a:bodyPr wrap="none">
            <a:spAutoFit/>
          </a:bodyPr>
          <a:lstStyle/>
          <a:p>
            <a:pPr algn="ctr"/>
            <a:r>
              <a:rPr lang="en-US" b="1"/>
              <a:t>Christians</a:t>
            </a:r>
          </a:p>
          <a:p>
            <a:pPr algn="ctr"/>
            <a:r>
              <a:rPr lang="en-US" b="1"/>
              <a:t>Today</a:t>
            </a:r>
          </a:p>
        </p:txBody>
      </p:sp>
      <p:sp>
        <p:nvSpPr>
          <p:cNvPr id="47" name="Text Box 14"/>
          <p:cNvSpPr txBox="1">
            <a:spLocks noChangeArrowheads="1"/>
          </p:cNvSpPr>
          <p:nvPr/>
        </p:nvSpPr>
        <p:spPr bwMode="auto">
          <a:xfrm>
            <a:off x="5257800" y="0"/>
            <a:ext cx="3886200" cy="1077218"/>
          </a:xfrm>
          <a:prstGeom prst="rect">
            <a:avLst/>
          </a:prstGeom>
          <a:solidFill>
            <a:srgbClr val="99CCFF"/>
          </a:solidFill>
          <a:ln w="76200" cmpd="tri">
            <a:solidFill>
              <a:schemeClr val="tx1"/>
            </a:solidFill>
            <a:miter lim="800000"/>
            <a:headEnd/>
            <a:tailEnd/>
          </a:ln>
        </p:spPr>
        <p:txBody>
          <a:bodyPr>
            <a:spAutoFit/>
          </a:bodyPr>
          <a:lstStyle/>
          <a:p>
            <a:pPr algn="ctr"/>
            <a:r>
              <a:rPr lang="en-US" sz="3200" b="1" dirty="0" smtClean="0"/>
              <a:t>How God Provides Us With His Word</a:t>
            </a:r>
            <a:endParaRPr lang="en-US" sz="3200" b="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Bible Timeline</a:t>
            </a:r>
          </a:p>
        </p:txBody>
      </p:sp>
      <p:sp>
        <p:nvSpPr>
          <p:cNvPr id="40963" name="Rectangle 3"/>
          <p:cNvSpPr>
            <a:spLocks noChangeArrowheads="1"/>
          </p:cNvSpPr>
          <p:nvPr/>
        </p:nvSpPr>
        <p:spPr bwMode="auto">
          <a:xfrm>
            <a:off x="152400" y="3810000"/>
            <a:ext cx="6553200" cy="381000"/>
          </a:xfrm>
          <a:prstGeom prst="rect">
            <a:avLst/>
          </a:prstGeom>
          <a:solidFill>
            <a:srgbClr val="FF6600"/>
          </a:solidFill>
          <a:ln w="9525">
            <a:solidFill>
              <a:schemeClr val="tx1"/>
            </a:solidFill>
            <a:miter lim="800000"/>
            <a:headEnd/>
            <a:tailEnd/>
          </a:ln>
        </p:spPr>
        <p:txBody>
          <a:bodyPr wrap="none" anchor="ctr"/>
          <a:lstStyle/>
          <a:p>
            <a:pPr algn="ctr"/>
            <a:r>
              <a:rPr lang="en-US" b="1"/>
              <a:t>B.C.</a:t>
            </a:r>
          </a:p>
        </p:txBody>
      </p:sp>
      <p:sp>
        <p:nvSpPr>
          <p:cNvPr id="40964" name="Line 4"/>
          <p:cNvSpPr>
            <a:spLocks noChangeShapeType="1"/>
          </p:cNvSpPr>
          <p:nvPr/>
        </p:nvSpPr>
        <p:spPr bwMode="auto">
          <a:xfrm>
            <a:off x="533400" y="3429000"/>
            <a:ext cx="0" cy="762000"/>
          </a:xfrm>
          <a:prstGeom prst="line">
            <a:avLst/>
          </a:prstGeom>
          <a:noFill/>
          <a:ln w="9525">
            <a:solidFill>
              <a:schemeClr val="tx1"/>
            </a:solidFill>
            <a:round/>
            <a:headEnd/>
            <a:tailEnd/>
          </a:ln>
        </p:spPr>
        <p:txBody>
          <a:bodyPr/>
          <a:lstStyle/>
          <a:p>
            <a:endParaRPr lang="en-US"/>
          </a:p>
        </p:txBody>
      </p:sp>
      <p:sp>
        <p:nvSpPr>
          <p:cNvPr id="40965" name="Text Box 5"/>
          <p:cNvSpPr txBox="1">
            <a:spLocks noChangeArrowheads="1"/>
          </p:cNvSpPr>
          <p:nvPr/>
        </p:nvSpPr>
        <p:spPr bwMode="auto">
          <a:xfrm>
            <a:off x="152400" y="3048000"/>
            <a:ext cx="857250" cy="366713"/>
          </a:xfrm>
          <a:prstGeom prst="rect">
            <a:avLst/>
          </a:prstGeom>
          <a:noFill/>
          <a:ln w="9525">
            <a:noFill/>
            <a:miter lim="800000"/>
            <a:headEnd/>
            <a:tailEnd/>
          </a:ln>
        </p:spPr>
        <p:txBody>
          <a:bodyPr wrap="none">
            <a:spAutoFit/>
          </a:bodyPr>
          <a:lstStyle/>
          <a:p>
            <a:r>
              <a:rPr lang="en-US"/>
              <a:t>Moses</a:t>
            </a:r>
          </a:p>
        </p:txBody>
      </p:sp>
      <p:sp>
        <p:nvSpPr>
          <p:cNvPr id="40966" name="Text Box 6"/>
          <p:cNvSpPr txBox="1">
            <a:spLocks noChangeArrowheads="1"/>
          </p:cNvSpPr>
          <p:nvPr/>
        </p:nvSpPr>
        <p:spPr bwMode="auto">
          <a:xfrm>
            <a:off x="228600" y="4191000"/>
            <a:ext cx="1136650" cy="366713"/>
          </a:xfrm>
          <a:prstGeom prst="rect">
            <a:avLst/>
          </a:prstGeom>
          <a:noFill/>
          <a:ln w="9525">
            <a:noFill/>
            <a:miter lim="800000"/>
            <a:headEnd/>
            <a:tailEnd/>
          </a:ln>
        </p:spPr>
        <p:txBody>
          <a:bodyPr wrap="none">
            <a:spAutoFit/>
          </a:bodyPr>
          <a:lstStyle/>
          <a:p>
            <a:r>
              <a:rPr lang="en-US"/>
              <a:t>1400 B.C</a:t>
            </a:r>
          </a:p>
        </p:txBody>
      </p:sp>
      <p:sp>
        <p:nvSpPr>
          <p:cNvPr id="40967" name="Text Box 7"/>
          <p:cNvSpPr txBox="1">
            <a:spLocks noChangeArrowheads="1"/>
          </p:cNvSpPr>
          <p:nvPr/>
        </p:nvSpPr>
        <p:spPr bwMode="auto">
          <a:xfrm>
            <a:off x="4648200" y="3048000"/>
            <a:ext cx="971550" cy="366713"/>
          </a:xfrm>
          <a:prstGeom prst="rect">
            <a:avLst/>
          </a:prstGeom>
          <a:noFill/>
          <a:ln w="9525">
            <a:noFill/>
            <a:miter lim="800000"/>
            <a:headEnd/>
            <a:tailEnd/>
          </a:ln>
        </p:spPr>
        <p:txBody>
          <a:bodyPr wrap="none">
            <a:spAutoFit/>
          </a:bodyPr>
          <a:lstStyle/>
          <a:p>
            <a:r>
              <a:rPr lang="en-US"/>
              <a:t>Malachi</a:t>
            </a:r>
          </a:p>
        </p:txBody>
      </p:sp>
      <p:sp>
        <p:nvSpPr>
          <p:cNvPr id="40968" name="Line 8"/>
          <p:cNvSpPr>
            <a:spLocks noChangeShapeType="1"/>
          </p:cNvSpPr>
          <p:nvPr/>
        </p:nvSpPr>
        <p:spPr bwMode="auto">
          <a:xfrm>
            <a:off x="5105400" y="3429000"/>
            <a:ext cx="0" cy="762000"/>
          </a:xfrm>
          <a:prstGeom prst="line">
            <a:avLst/>
          </a:prstGeom>
          <a:noFill/>
          <a:ln w="9525">
            <a:solidFill>
              <a:schemeClr val="tx1"/>
            </a:solidFill>
            <a:round/>
            <a:headEnd/>
            <a:tailEnd/>
          </a:ln>
        </p:spPr>
        <p:txBody>
          <a:bodyPr/>
          <a:lstStyle/>
          <a:p>
            <a:endParaRPr lang="en-US"/>
          </a:p>
        </p:txBody>
      </p:sp>
      <p:sp>
        <p:nvSpPr>
          <p:cNvPr id="40969" name="Text Box 9"/>
          <p:cNvSpPr txBox="1">
            <a:spLocks noChangeArrowheads="1"/>
          </p:cNvSpPr>
          <p:nvPr/>
        </p:nvSpPr>
        <p:spPr bwMode="auto">
          <a:xfrm>
            <a:off x="4800600" y="4191000"/>
            <a:ext cx="1073150" cy="366713"/>
          </a:xfrm>
          <a:prstGeom prst="rect">
            <a:avLst/>
          </a:prstGeom>
          <a:noFill/>
          <a:ln w="9525">
            <a:noFill/>
            <a:miter lim="800000"/>
            <a:headEnd/>
            <a:tailEnd/>
          </a:ln>
        </p:spPr>
        <p:txBody>
          <a:bodyPr wrap="none">
            <a:spAutoFit/>
          </a:bodyPr>
          <a:lstStyle/>
          <a:p>
            <a:r>
              <a:rPr lang="en-US"/>
              <a:t>400 B.C.</a:t>
            </a:r>
          </a:p>
        </p:txBody>
      </p:sp>
      <p:grpSp>
        <p:nvGrpSpPr>
          <p:cNvPr id="40970" name="Group 10"/>
          <p:cNvGrpSpPr>
            <a:grpSpLocks/>
          </p:cNvGrpSpPr>
          <p:nvPr/>
        </p:nvGrpSpPr>
        <p:grpSpPr bwMode="auto">
          <a:xfrm>
            <a:off x="6858000" y="3200400"/>
            <a:ext cx="304800" cy="609600"/>
            <a:chOff x="912" y="768"/>
            <a:chExt cx="192" cy="384"/>
          </a:xfrm>
        </p:grpSpPr>
        <p:sp>
          <p:nvSpPr>
            <p:cNvPr id="40982" name="Line 11"/>
            <p:cNvSpPr>
              <a:spLocks noChangeShapeType="1"/>
            </p:cNvSpPr>
            <p:nvPr/>
          </p:nvSpPr>
          <p:spPr bwMode="auto">
            <a:xfrm>
              <a:off x="1008" y="768"/>
              <a:ext cx="0" cy="384"/>
            </a:xfrm>
            <a:prstGeom prst="line">
              <a:avLst/>
            </a:prstGeom>
            <a:noFill/>
            <a:ln w="50800">
              <a:solidFill>
                <a:srgbClr val="993300"/>
              </a:solidFill>
              <a:round/>
              <a:headEnd/>
              <a:tailEnd/>
            </a:ln>
          </p:spPr>
          <p:txBody>
            <a:bodyPr/>
            <a:lstStyle/>
            <a:p>
              <a:endParaRPr lang="en-US"/>
            </a:p>
          </p:txBody>
        </p:sp>
        <p:sp>
          <p:nvSpPr>
            <p:cNvPr id="40983" name="Line 12"/>
            <p:cNvSpPr>
              <a:spLocks noChangeShapeType="1"/>
            </p:cNvSpPr>
            <p:nvPr/>
          </p:nvSpPr>
          <p:spPr bwMode="auto">
            <a:xfrm>
              <a:off x="912" y="912"/>
              <a:ext cx="192" cy="0"/>
            </a:xfrm>
            <a:prstGeom prst="line">
              <a:avLst/>
            </a:prstGeom>
            <a:noFill/>
            <a:ln w="50800">
              <a:solidFill>
                <a:srgbClr val="993300"/>
              </a:solidFill>
              <a:round/>
              <a:headEnd/>
              <a:tailEnd/>
            </a:ln>
          </p:spPr>
          <p:txBody>
            <a:bodyPr/>
            <a:lstStyle/>
            <a:p>
              <a:endParaRPr lang="en-US"/>
            </a:p>
          </p:txBody>
        </p:sp>
      </p:grpSp>
      <p:sp>
        <p:nvSpPr>
          <p:cNvPr id="40971" name="Text Box 13"/>
          <p:cNvSpPr txBox="1">
            <a:spLocks noChangeArrowheads="1"/>
          </p:cNvSpPr>
          <p:nvPr/>
        </p:nvSpPr>
        <p:spPr bwMode="auto">
          <a:xfrm>
            <a:off x="6858000" y="4191000"/>
            <a:ext cx="946150" cy="366713"/>
          </a:xfrm>
          <a:prstGeom prst="rect">
            <a:avLst/>
          </a:prstGeom>
          <a:noFill/>
          <a:ln w="9525">
            <a:noFill/>
            <a:miter lim="800000"/>
            <a:headEnd/>
            <a:tailEnd/>
          </a:ln>
        </p:spPr>
        <p:txBody>
          <a:bodyPr wrap="none">
            <a:spAutoFit/>
          </a:bodyPr>
          <a:lstStyle/>
          <a:p>
            <a:r>
              <a:rPr lang="en-US"/>
              <a:t>A.D. 45</a:t>
            </a:r>
          </a:p>
        </p:txBody>
      </p:sp>
      <p:sp>
        <p:nvSpPr>
          <p:cNvPr id="40972" name="Text Box 14"/>
          <p:cNvSpPr txBox="1">
            <a:spLocks noChangeArrowheads="1"/>
          </p:cNvSpPr>
          <p:nvPr/>
        </p:nvSpPr>
        <p:spPr bwMode="auto">
          <a:xfrm>
            <a:off x="7924800" y="4191000"/>
            <a:ext cx="946150" cy="366713"/>
          </a:xfrm>
          <a:prstGeom prst="rect">
            <a:avLst/>
          </a:prstGeom>
          <a:noFill/>
          <a:ln w="9525">
            <a:noFill/>
            <a:miter lim="800000"/>
            <a:headEnd/>
            <a:tailEnd/>
          </a:ln>
        </p:spPr>
        <p:txBody>
          <a:bodyPr wrap="none">
            <a:spAutoFit/>
          </a:bodyPr>
          <a:lstStyle/>
          <a:p>
            <a:r>
              <a:rPr lang="en-US"/>
              <a:t>A.D. 90</a:t>
            </a:r>
          </a:p>
        </p:txBody>
      </p:sp>
      <p:sp>
        <p:nvSpPr>
          <p:cNvPr id="40973" name="AutoShape 15"/>
          <p:cNvSpPr>
            <a:spLocks/>
          </p:cNvSpPr>
          <p:nvPr/>
        </p:nvSpPr>
        <p:spPr bwMode="auto">
          <a:xfrm rot="-5400000">
            <a:off x="2590800" y="533400"/>
            <a:ext cx="304800" cy="4419600"/>
          </a:xfrm>
          <a:prstGeom prst="rightBrace">
            <a:avLst>
              <a:gd name="adj1" fmla="val 120833"/>
              <a:gd name="adj2" fmla="val 50000"/>
            </a:avLst>
          </a:prstGeom>
          <a:noFill/>
          <a:ln w="9525">
            <a:solidFill>
              <a:schemeClr val="tx1"/>
            </a:solidFill>
            <a:round/>
            <a:headEnd/>
            <a:tailEnd/>
          </a:ln>
        </p:spPr>
        <p:txBody>
          <a:bodyPr wrap="none" anchor="ctr"/>
          <a:lstStyle/>
          <a:p>
            <a:endParaRPr lang="en-US"/>
          </a:p>
        </p:txBody>
      </p:sp>
      <p:sp>
        <p:nvSpPr>
          <p:cNvPr id="40974" name="Text Box 16"/>
          <p:cNvSpPr txBox="1">
            <a:spLocks noChangeArrowheads="1"/>
          </p:cNvSpPr>
          <p:nvPr/>
        </p:nvSpPr>
        <p:spPr bwMode="auto">
          <a:xfrm>
            <a:off x="1828800" y="1981200"/>
            <a:ext cx="1771650" cy="641350"/>
          </a:xfrm>
          <a:prstGeom prst="rect">
            <a:avLst/>
          </a:prstGeom>
          <a:noFill/>
          <a:ln w="9525">
            <a:noFill/>
            <a:miter lim="800000"/>
            <a:headEnd/>
            <a:tailEnd/>
          </a:ln>
        </p:spPr>
        <p:txBody>
          <a:bodyPr wrap="none">
            <a:spAutoFit/>
          </a:bodyPr>
          <a:lstStyle/>
          <a:p>
            <a:pPr algn="ctr"/>
            <a:r>
              <a:rPr lang="en-US" b="1">
                <a:solidFill>
                  <a:srgbClr val="FF6600"/>
                </a:solidFill>
              </a:rPr>
              <a:t>Old Testament</a:t>
            </a:r>
          </a:p>
          <a:p>
            <a:pPr algn="ctr"/>
            <a:r>
              <a:rPr lang="en-US" b="1">
                <a:solidFill>
                  <a:srgbClr val="FF6600"/>
                </a:solidFill>
              </a:rPr>
              <a:t>Written</a:t>
            </a:r>
          </a:p>
        </p:txBody>
      </p:sp>
      <p:sp>
        <p:nvSpPr>
          <p:cNvPr id="40975" name="AutoShape 17"/>
          <p:cNvSpPr>
            <a:spLocks/>
          </p:cNvSpPr>
          <p:nvPr/>
        </p:nvSpPr>
        <p:spPr bwMode="auto">
          <a:xfrm rot="-5400000">
            <a:off x="5753100" y="1866900"/>
            <a:ext cx="304800" cy="1752600"/>
          </a:xfrm>
          <a:prstGeom prst="rightBrace">
            <a:avLst>
              <a:gd name="adj1" fmla="val 47917"/>
              <a:gd name="adj2" fmla="val 50000"/>
            </a:avLst>
          </a:prstGeom>
          <a:noFill/>
          <a:ln w="9525">
            <a:solidFill>
              <a:schemeClr val="tx1"/>
            </a:solidFill>
            <a:round/>
            <a:headEnd/>
            <a:tailEnd/>
          </a:ln>
        </p:spPr>
        <p:txBody>
          <a:bodyPr wrap="none" anchor="ctr"/>
          <a:lstStyle/>
          <a:p>
            <a:endParaRPr lang="en-US"/>
          </a:p>
        </p:txBody>
      </p:sp>
      <p:sp>
        <p:nvSpPr>
          <p:cNvPr id="94226" name="Text Box 18"/>
          <p:cNvSpPr txBox="1">
            <a:spLocks noChangeArrowheads="1"/>
          </p:cNvSpPr>
          <p:nvPr/>
        </p:nvSpPr>
        <p:spPr bwMode="auto">
          <a:xfrm>
            <a:off x="5334000" y="1752600"/>
            <a:ext cx="1187450" cy="915988"/>
          </a:xfrm>
          <a:prstGeom prst="rect">
            <a:avLst/>
          </a:prstGeom>
          <a:noFill/>
          <a:ln w="9525">
            <a:noFill/>
            <a:miter lim="800000"/>
            <a:headEnd/>
            <a:tailEnd/>
          </a:ln>
        </p:spPr>
        <p:txBody>
          <a:bodyPr wrap="none">
            <a:spAutoFit/>
          </a:bodyPr>
          <a:lstStyle/>
          <a:p>
            <a:pPr algn="ctr"/>
            <a:r>
              <a:rPr lang="en-US"/>
              <a:t>400</a:t>
            </a:r>
          </a:p>
          <a:p>
            <a:pPr algn="ctr"/>
            <a:r>
              <a:rPr lang="en-US"/>
              <a:t>Years</a:t>
            </a:r>
          </a:p>
          <a:p>
            <a:pPr algn="ctr"/>
            <a:r>
              <a:rPr lang="en-US"/>
              <a:t>of Silence</a:t>
            </a:r>
          </a:p>
        </p:txBody>
      </p:sp>
      <p:sp>
        <p:nvSpPr>
          <p:cNvPr id="40977" name="AutoShape 19"/>
          <p:cNvSpPr>
            <a:spLocks/>
          </p:cNvSpPr>
          <p:nvPr/>
        </p:nvSpPr>
        <p:spPr bwMode="auto">
          <a:xfrm rot="-5400000">
            <a:off x="7505700" y="2247900"/>
            <a:ext cx="304800" cy="990600"/>
          </a:xfrm>
          <a:prstGeom prst="rightBrace">
            <a:avLst>
              <a:gd name="adj1" fmla="val 27083"/>
              <a:gd name="adj2" fmla="val 50000"/>
            </a:avLst>
          </a:prstGeom>
          <a:noFill/>
          <a:ln w="9525">
            <a:solidFill>
              <a:schemeClr val="tx1"/>
            </a:solidFill>
            <a:round/>
            <a:headEnd/>
            <a:tailEnd/>
          </a:ln>
        </p:spPr>
        <p:txBody>
          <a:bodyPr wrap="none" anchor="ctr"/>
          <a:lstStyle/>
          <a:p>
            <a:endParaRPr lang="en-US"/>
          </a:p>
        </p:txBody>
      </p:sp>
      <p:sp>
        <p:nvSpPr>
          <p:cNvPr id="40978" name="Text Box 20"/>
          <p:cNvSpPr txBox="1">
            <a:spLocks noChangeArrowheads="1"/>
          </p:cNvSpPr>
          <p:nvPr/>
        </p:nvSpPr>
        <p:spPr bwMode="auto">
          <a:xfrm>
            <a:off x="6781800" y="1981200"/>
            <a:ext cx="1860550" cy="641350"/>
          </a:xfrm>
          <a:prstGeom prst="rect">
            <a:avLst/>
          </a:prstGeom>
          <a:noFill/>
          <a:ln w="9525">
            <a:noFill/>
            <a:miter lim="800000"/>
            <a:headEnd/>
            <a:tailEnd/>
          </a:ln>
        </p:spPr>
        <p:txBody>
          <a:bodyPr wrap="none">
            <a:spAutoFit/>
          </a:bodyPr>
          <a:lstStyle/>
          <a:p>
            <a:pPr algn="ctr"/>
            <a:r>
              <a:rPr lang="en-US" b="1">
                <a:solidFill>
                  <a:srgbClr val="008000"/>
                </a:solidFill>
              </a:rPr>
              <a:t>New Testament</a:t>
            </a:r>
          </a:p>
          <a:p>
            <a:pPr algn="ctr"/>
            <a:r>
              <a:rPr lang="en-US" b="1">
                <a:solidFill>
                  <a:srgbClr val="008000"/>
                </a:solidFill>
              </a:rPr>
              <a:t>Written</a:t>
            </a:r>
          </a:p>
        </p:txBody>
      </p:sp>
      <p:sp>
        <p:nvSpPr>
          <p:cNvPr id="40979" name="Rectangle 21"/>
          <p:cNvSpPr>
            <a:spLocks noChangeArrowheads="1"/>
          </p:cNvSpPr>
          <p:nvPr/>
        </p:nvSpPr>
        <p:spPr bwMode="auto">
          <a:xfrm>
            <a:off x="6705600" y="3810000"/>
            <a:ext cx="1981200" cy="381000"/>
          </a:xfrm>
          <a:prstGeom prst="rect">
            <a:avLst/>
          </a:prstGeom>
          <a:solidFill>
            <a:srgbClr val="008000"/>
          </a:solidFill>
          <a:ln w="9525">
            <a:solidFill>
              <a:schemeClr val="tx1"/>
            </a:solidFill>
            <a:miter lim="800000"/>
            <a:headEnd/>
            <a:tailEnd/>
          </a:ln>
        </p:spPr>
        <p:txBody>
          <a:bodyPr wrap="none" anchor="ctr"/>
          <a:lstStyle/>
          <a:p>
            <a:pPr algn="ctr"/>
            <a:r>
              <a:rPr lang="en-US" b="1"/>
              <a:t>A.D.</a:t>
            </a:r>
          </a:p>
        </p:txBody>
      </p:sp>
      <p:sp>
        <p:nvSpPr>
          <p:cNvPr id="40980" name="Line 22"/>
          <p:cNvSpPr>
            <a:spLocks noChangeShapeType="1"/>
          </p:cNvSpPr>
          <p:nvPr/>
        </p:nvSpPr>
        <p:spPr bwMode="auto">
          <a:xfrm>
            <a:off x="7162800" y="3429000"/>
            <a:ext cx="0" cy="762000"/>
          </a:xfrm>
          <a:prstGeom prst="line">
            <a:avLst/>
          </a:prstGeom>
          <a:noFill/>
          <a:ln w="9525">
            <a:solidFill>
              <a:schemeClr val="tx1"/>
            </a:solidFill>
            <a:round/>
            <a:headEnd/>
            <a:tailEnd/>
          </a:ln>
        </p:spPr>
        <p:txBody>
          <a:bodyPr/>
          <a:lstStyle/>
          <a:p>
            <a:endParaRPr lang="en-US"/>
          </a:p>
        </p:txBody>
      </p:sp>
      <p:sp>
        <p:nvSpPr>
          <p:cNvPr id="40981" name="Line 23"/>
          <p:cNvSpPr>
            <a:spLocks noChangeShapeType="1"/>
          </p:cNvSpPr>
          <p:nvPr/>
        </p:nvSpPr>
        <p:spPr bwMode="auto">
          <a:xfrm>
            <a:off x="8153400" y="3429000"/>
            <a:ext cx="0" cy="762000"/>
          </a:xfrm>
          <a:prstGeom prst="line">
            <a:avLst/>
          </a:prstGeom>
          <a:noFill/>
          <a:ln w="9525">
            <a:solidFill>
              <a:schemeClr val="tx1"/>
            </a:solidFill>
            <a:round/>
            <a:headEnd/>
            <a:tailEnd/>
          </a:ln>
        </p:spPr>
        <p:txBody>
          <a:bodyPr/>
          <a:lstStyle/>
          <a:p>
            <a:endParaRPr lang="en-US"/>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94226"/>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Vocabulary - Quiz</a:t>
            </a:r>
          </a:p>
        </p:txBody>
      </p:sp>
      <p:sp>
        <p:nvSpPr>
          <p:cNvPr id="61443" name="Rectangle 3"/>
          <p:cNvSpPr>
            <a:spLocks noGrp="1" noChangeArrowheads="1"/>
          </p:cNvSpPr>
          <p:nvPr>
            <p:ph type="body" idx="1"/>
          </p:nvPr>
        </p:nvSpPr>
        <p:spPr>
          <a:xfrm>
            <a:off x="152400" y="1600200"/>
            <a:ext cx="8763000" cy="4525963"/>
          </a:xfrm>
        </p:spPr>
        <p:txBody>
          <a:bodyPr/>
          <a:lstStyle/>
          <a:p>
            <a:pPr eaLnBrk="1" hangingPunct="1"/>
            <a:r>
              <a:rPr lang="en-US" b="1" smtClean="0"/>
              <a:t>Revelation</a:t>
            </a:r>
            <a:r>
              <a:rPr lang="en-US" smtClean="0"/>
              <a:t> is (choose one of the following):</a:t>
            </a:r>
          </a:p>
          <a:p>
            <a:pPr lvl="1" eaLnBrk="1" hangingPunct="1"/>
            <a:r>
              <a:rPr lang="en-US" smtClean="0"/>
              <a:t>When a group of rebels get together and try to overthrow the government</a:t>
            </a:r>
          </a:p>
          <a:p>
            <a:pPr lvl="1" eaLnBrk="1" hangingPunct="1"/>
            <a:r>
              <a:rPr lang="en-US" smtClean="0"/>
              <a:t>When an object goes through a complete 360 degree circle</a:t>
            </a:r>
          </a:p>
          <a:p>
            <a:pPr lvl="1" eaLnBrk="1" hangingPunct="1"/>
            <a:r>
              <a:rPr lang="en-US" smtClean="0"/>
              <a:t>The way God gave information </a:t>
            </a:r>
            <a:r>
              <a:rPr lang="en-US" b="1" i="1" smtClean="0"/>
              <a:t>directly</a:t>
            </a:r>
            <a:r>
              <a:rPr lang="en-US" smtClean="0"/>
              <a:t> to the prophets and apostles</a:t>
            </a:r>
          </a:p>
          <a:p>
            <a:pPr lvl="1" eaLnBrk="1" hangingPunct="1">
              <a:buFontTx/>
              <a:buNone/>
            </a:pPr>
            <a:endParaRPr lang="en-US" smtClean="0"/>
          </a:p>
        </p:txBody>
      </p:sp>
      <p:pic>
        <p:nvPicPr>
          <p:cNvPr id="9220" name="Picture 5"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9221" name="Picture 7"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dissolve">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dissolve">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dissolve">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dissolve">
                                      <p:cBhvr>
                                        <p:cTn id="22"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200" b="1" smtClean="0"/>
              <a:t>The 400 Year Period of Silence Between the Old and New Testaments</a:t>
            </a:r>
          </a:p>
        </p:txBody>
      </p:sp>
      <p:sp>
        <p:nvSpPr>
          <p:cNvPr id="28675" name="Rectangle 3"/>
          <p:cNvSpPr>
            <a:spLocks noGrp="1" noChangeArrowheads="1"/>
          </p:cNvSpPr>
          <p:nvPr>
            <p:ph type="body" idx="1"/>
          </p:nvPr>
        </p:nvSpPr>
        <p:spPr/>
        <p:txBody>
          <a:bodyPr/>
          <a:lstStyle/>
          <a:p>
            <a:pPr eaLnBrk="1" hangingPunct="1">
              <a:lnSpc>
                <a:spcPct val="90000"/>
              </a:lnSpc>
            </a:pPr>
            <a:r>
              <a:rPr lang="en-US" smtClean="0"/>
              <a:t>Between the completion of the Old Testament the birth of Christ, there was a 400-year “period of silence” in which no inspired writings were added to the canon. </a:t>
            </a:r>
          </a:p>
          <a:p>
            <a:pPr eaLnBrk="1" hangingPunct="1">
              <a:lnSpc>
                <a:spcPct val="90000"/>
              </a:lnSpc>
            </a:pPr>
            <a:r>
              <a:rPr lang="en-US" smtClean="0"/>
              <a:t>Nevertheless there were some significant events that took place during this period of time:</a:t>
            </a:r>
          </a:p>
          <a:p>
            <a:pPr lvl="1" eaLnBrk="1" hangingPunct="1">
              <a:lnSpc>
                <a:spcPct val="90000"/>
              </a:lnSpc>
            </a:pPr>
            <a:r>
              <a:rPr lang="en-US" smtClean="0"/>
              <a:t>The writing of the </a:t>
            </a:r>
            <a:r>
              <a:rPr lang="en-US" u="sng" smtClean="0"/>
              <a:t>Septuagint</a:t>
            </a:r>
          </a:p>
          <a:p>
            <a:pPr lvl="1" eaLnBrk="1" hangingPunct="1">
              <a:lnSpc>
                <a:spcPct val="90000"/>
              </a:lnSpc>
            </a:pPr>
            <a:r>
              <a:rPr lang="en-US" smtClean="0"/>
              <a:t>The writing Old Testament </a:t>
            </a:r>
            <a:r>
              <a:rPr lang="en-US" u="sng" smtClean="0"/>
              <a:t>Apocrypha</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dissolve">
                                      <p:cBhvr>
                                        <p:cTn id="17"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r="-128670"/>
          </a:stretch>
        </a:blipFill>
        <a:effectLst/>
      </p:bgPr>
    </p:bg>
    <p:spTree>
      <p:nvGrpSpPr>
        <p:cNvPr id="1" name=""/>
        <p:cNvGrpSpPr/>
        <p:nvPr/>
      </p:nvGrpSpPr>
      <p:grpSpPr>
        <a:xfrm>
          <a:off x="0" y="0"/>
          <a:ext cx="0" cy="0"/>
          <a:chOff x="0" y="0"/>
          <a:chExt cx="0" cy="0"/>
        </a:xfrm>
      </p:grpSpPr>
      <p:sp>
        <p:nvSpPr>
          <p:cNvPr id="184325" name="Rectangle 5"/>
          <p:cNvSpPr>
            <a:spLocks noGrp="1" noChangeArrowheads="1"/>
          </p:cNvSpPr>
          <p:nvPr>
            <p:ph type="ctrTitle"/>
          </p:nvPr>
        </p:nvSpPr>
        <p:spPr>
          <a:xfrm>
            <a:off x="533400" y="838200"/>
            <a:ext cx="7772400" cy="609600"/>
          </a:xfrm>
          <a:effectLst>
            <a:outerShdw dist="35921" dir="2700000" algn="ctr" rotWithShape="0">
              <a:schemeClr val="tx2"/>
            </a:outerShdw>
          </a:effectLst>
        </p:spPr>
        <p:txBody>
          <a:bodyPr/>
          <a:lstStyle/>
          <a:p>
            <a:pPr eaLnBrk="1" hangingPunct="1">
              <a:defRPr/>
            </a:pPr>
            <a:r>
              <a:rPr lang="en-US" sz="5400" b="1" smtClean="0">
                <a:solidFill>
                  <a:srgbClr val="FFFF00"/>
                </a:solidFill>
              </a:rPr>
              <a:t>The Septuagint</a:t>
            </a:r>
          </a:p>
        </p:txBody>
      </p:sp>
      <p:sp>
        <p:nvSpPr>
          <p:cNvPr id="184326" name="Rectangle 6"/>
          <p:cNvSpPr>
            <a:spLocks noGrp="1" noChangeArrowheads="1"/>
          </p:cNvSpPr>
          <p:nvPr>
            <p:ph type="subTitle" idx="1"/>
          </p:nvPr>
        </p:nvSpPr>
        <p:spPr>
          <a:xfrm>
            <a:off x="533400" y="5257800"/>
            <a:ext cx="8229600" cy="533400"/>
          </a:xfrm>
          <a:effectLst>
            <a:outerShdw dist="35921" dir="2700000" algn="ctr" rotWithShape="0">
              <a:schemeClr val="tx2"/>
            </a:outerShdw>
          </a:effectLst>
        </p:spPr>
        <p:txBody>
          <a:bodyPr/>
          <a:lstStyle/>
          <a:p>
            <a:pPr eaLnBrk="1" hangingPunct="1">
              <a:lnSpc>
                <a:spcPct val="80000"/>
              </a:lnSpc>
              <a:defRPr/>
            </a:pPr>
            <a:r>
              <a:rPr lang="en-US" sz="2800" b="1" smtClean="0">
                <a:solidFill>
                  <a:srgbClr val="FFFF00"/>
                </a:solidFill>
              </a:rPr>
              <a:t>The 72 translators receiving gifts from Ptolemy </a:t>
            </a:r>
          </a:p>
        </p:txBody>
      </p:sp>
    </p:spTree>
  </p:cSld>
  <p:clrMapOvr>
    <a:masterClrMapping/>
  </p:clrMapOvr>
  <p:transition>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alphaModFix amt="25000"/>
            <a:lum/>
          </a:blip>
          <a:srcRect/>
          <a:stretch>
            <a:fillRect r="-128670"/>
          </a:stretch>
        </a:blipFill>
        <a:effectLst/>
      </p:bgPr>
    </p:bg>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0" y="0"/>
            <a:ext cx="9144000" cy="914400"/>
          </a:xfrm>
        </p:spPr>
        <p:txBody>
          <a:bodyPr/>
          <a:lstStyle/>
          <a:p>
            <a:pPr eaLnBrk="1" hangingPunct="1"/>
            <a:r>
              <a:rPr lang="en-US" b="1" smtClean="0"/>
              <a:t>The Septuagint</a:t>
            </a:r>
            <a:r>
              <a:rPr lang="en-US" smtClean="0"/>
              <a:t> </a:t>
            </a:r>
          </a:p>
        </p:txBody>
      </p:sp>
      <p:sp>
        <p:nvSpPr>
          <p:cNvPr id="30723" name="Rectangle 3"/>
          <p:cNvSpPr>
            <a:spLocks noGrp="1" noChangeArrowheads="1"/>
          </p:cNvSpPr>
          <p:nvPr>
            <p:ph type="body" idx="1"/>
          </p:nvPr>
        </p:nvSpPr>
        <p:spPr>
          <a:xfrm>
            <a:off x="457200" y="914400"/>
            <a:ext cx="8229600" cy="5715000"/>
          </a:xfrm>
        </p:spPr>
        <p:txBody>
          <a:bodyPr>
            <a:normAutofit lnSpcReduction="10000"/>
          </a:bodyPr>
          <a:lstStyle/>
          <a:p>
            <a:pPr eaLnBrk="1" hangingPunct="1">
              <a:lnSpc>
                <a:spcPct val="90000"/>
              </a:lnSpc>
            </a:pPr>
            <a:r>
              <a:rPr lang="en-US" sz="2800" smtClean="0"/>
              <a:t>It was during this “period of silence” (between the Old and New Testaments) that the </a:t>
            </a:r>
            <a:r>
              <a:rPr lang="en-US" sz="2800" u="sng" smtClean="0"/>
              <a:t>first translation</a:t>
            </a:r>
            <a:r>
              <a:rPr lang="en-US" sz="2800" smtClean="0"/>
              <a:t> of the Hebrew Old Testament into another language was produced. </a:t>
            </a:r>
          </a:p>
          <a:p>
            <a:pPr eaLnBrk="1" hangingPunct="1">
              <a:lnSpc>
                <a:spcPct val="90000"/>
              </a:lnSpc>
            </a:pPr>
            <a:r>
              <a:rPr lang="en-US" sz="2800" smtClean="0"/>
              <a:t>A letter written in the second century B.C. (the </a:t>
            </a:r>
            <a:r>
              <a:rPr lang="en-US" sz="2800" i="1" smtClean="0"/>
              <a:t>Letter of </a:t>
            </a:r>
            <a:r>
              <a:rPr lang="en-US" sz="2800" i="1" err="1" smtClean="0"/>
              <a:t>Aristeas</a:t>
            </a:r>
            <a:r>
              <a:rPr lang="en-US" sz="2800" smtClean="0"/>
              <a:t>), claims that </a:t>
            </a:r>
            <a:r>
              <a:rPr lang="en-US" sz="2800" u="sng" smtClean="0"/>
              <a:t>72 Jewish translators</a:t>
            </a:r>
            <a:r>
              <a:rPr lang="en-US" sz="2800" smtClean="0"/>
              <a:t> were sent from Jerusalem to produce a Greek version of the Old Testament at the request of Ptolemy II, an Egyptian king.   </a:t>
            </a:r>
          </a:p>
          <a:p>
            <a:pPr eaLnBrk="1" hangingPunct="1">
              <a:lnSpc>
                <a:spcPct val="90000"/>
              </a:lnSpc>
            </a:pPr>
            <a:r>
              <a:rPr lang="en-US" sz="2800" smtClean="0"/>
              <a:t>Because of this, the translation has been called the </a:t>
            </a:r>
            <a:r>
              <a:rPr lang="en-US" sz="2800" u="sng" smtClean="0"/>
              <a:t>Septuagint</a:t>
            </a:r>
            <a:r>
              <a:rPr lang="en-US" sz="2800" smtClean="0"/>
              <a:t> (abbreviated LXX) for the seventy plus scholars that translated it.</a:t>
            </a:r>
          </a:p>
          <a:p>
            <a:pPr eaLnBrk="1" hangingPunct="1">
              <a:lnSpc>
                <a:spcPct val="90000"/>
              </a:lnSpc>
            </a:pPr>
            <a:r>
              <a:rPr lang="en-US" sz="2800" smtClean="0"/>
              <a:t>Many scholars question some of the details given in this letter concerning the translation of the Septuagint. </a:t>
            </a:r>
          </a:p>
          <a:p>
            <a:pPr eaLnBrk="1" hangingPunct="1">
              <a:lnSpc>
                <a:spcPct val="90000"/>
              </a:lnSpc>
            </a:pPr>
            <a:endParaRPr lang="en-US" sz="2800" smtClean="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 calcmode="lin" valueType="num">
                                      <p:cBhvr>
                                        <p:cTn id="28"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alphaModFix amt="25000"/>
            <a:lum/>
          </a:blip>
          <a:srcRect/>
          <a:stretch>
            <a:fillRect r="-128670"/>
          </a:stretch>
        </a:blipFill>
        <a:effectLst/>
      </p:bgPr>
    </p:bg>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0" y="0"/>
            <a:ext cx="9144000" cy="914400"/>
          </a:xfrm>
        </p:spPr>
        <p:txBody>
          <a:bodyPr/>
          <a:lstStyle/>
          <a:p>
            <a:pPr eaLnBrk="1" hangingPunct="1"/>
            <a:r>
              <a:rPr lang="en-US" b="1" smtClean="0"/>
              <a:t>The Septuagint</a:t>
            </a:r>
            <a:r>
              <a:rPr lang="en-US" smtClean="0"/>
              <a:t> </a:t>
            </a:r>
          </a:p>
        </p:txBody>
      </p:sp>
      <p:sp>
        <p:nvSpPr>
          <p:cNvPr id="30723" name="Rectangle 3"/>
          <p:cNvSpPr>
            <a:spLocks noGrp="1" noChangeArrowheads="1"/>
          </p:cNvSpPr>
          <p:nvPr>
            <p:ph type="body" idx="1"/>
          </p:nvPr>
        </p:nvSpPr>
        <p:spPr>
          <a:xfrm>
            <a:off x="457200" y="990600"/>
            <a:ext cx="8229600" cy="5715000"/>
          </a:xfrm>
        </p:spPr>
        <p:txBody>
          <a:bodyPr>
            <a:normAutofit/>
          </a:bodyPr>
          <a:lstStyle/>
          <a:p>
            <a:pPr eaLnBrk="1" hangingPunct="1">
              <a:lnSpc>
                <a:spcPct val="90000"/>
              </a:lnSpc>
            </a:pPr>
            <a:r>
              <a:rPr lang="en-US" sz="2800" smtClean="0"/>
              <a:t>Scholars now believe that the Septuagint was produced by Jewish settlers living in Alexandria, Egypt who, because of where they lived, </a:t>
            </a:r>
            <a:r>
              <a:rPr lang="en-US" sz="2800" u="sng" smtClean="0"/>
              <a:t>no longer spoke Hebrew</a:t>
            </a:r>
            <a:r>
              <a:rPr lang="en-US" sz="2800" smtClean="0"/>
              <a:t> as their ancestors had, </a:t>
            </a:r>
            <a:r>
              <a:rPr lang="en-US" sz="2800" u="sng" smtClean="0"/>
              <a:t>but</a:t>
            </a:r>
            <a:r>
              <a:rPr lang="en-US" sz="2800" smtClean="0"/>
              <a:t> instead spoke </a:t>
            </a:r>
            <a:r>
              <a:rPr lang="en-US" sz="2800" u="sng" smtClean="0"/>
              <a:t>Greek</a:t>
            </a:r>
            <a:r>
              <a:rPr lang="en-US" sz="2800" smtClean="0"/>
              <a:t> – yet they continued to embrace the Jewish faith. </a:t>
            </a:r>
          </a:p>
          <a:p>
            <a:pPr eaLnBrk="1" hangingPunct="1">
              <a:lnSpc>
                <a:spcPct val="90000"/>
              </a:lnSpc>
            </a:pPr>
            <a:r>
              <a:rPr lang="en-US" sz="2800" smtClean="0"/>
              <a:t>Therefore these Jews needed a </a:t>
            </a:r>
            <a:r>
              <a:rPr lang="en-US" sz="2800" u="sng" smtClean="0"/>
              <a:t>Greek translation</a:t>
            </a:r>
            <a:r>
              <a:rPr lang="en-US" sz="2800" smtClean="0"/>
              <a:t> of the Hebrew scriptures so that they could read the scriptures in their own language. </a:t>
            </a:r>
          </a:p>
          <a:p>
            <a:pPr eaLnBrk="1" hangingPunct="1">
              <a:lnSpc>
                <a:spcPct val="90000"/>
              </a:lnSpc>
            </a:pPr>
            <a:r>
              <a:rPr lang="en-US" sz="2800" smtClean="0"/>
              <a:t>To meet this need, a team of scholars are thought to have begun the Septuagint translation around 300 B.C. and completed it around 132 B.C.</a:t>
            </a:r>
            <a:r>
              <a:rPr lang="en-US" sz="2400" smtClean="0"/>
              <a:t/>
            </a:r>
            <a:br>
              <a:rPr lang="en-US" sz="2400" smtClean="0"/>
            </a:br>
            <a:endParaRPr lang="en-US" sz="2400" smtClean="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p:cTn id="7"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07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23">
                                            <p:txEl>
                                              <p:pRg st="2" end="2"/>
                                            </p:txEl>
                                          </p:spTgt>
                                        </p:tgtEl>
                                        <p:attrNameLst>
                                          <p:attrName>style.visibility</p:attrName>
                                        </p:attrNameLst>
                                      </p:cBhvr>
                                      <p:to>
                                        <p:strVal val="visible"/>
                                      </p:to>
                                    </p:set>
                                    <p:anim calcmode="lin" valueType="num">
                                      <p:cBhvr>
                                        <p:cTn id="14"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alphaModFix amt="25000"/>
            <a:lum/>
          </a:blip>
          <a:srcRect/>
          <a:stretch>
            <a:fillRect r="-128670"/>
          </a:stretch>
        </a:blipFill>
        <a:effectLst/>
      </p:bgPr>
    </p:bg>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0" y="0"/>
            <a:ext cx="9144000" cy="914400"/>
          </a:xfrm>
        </p:spPr>
        <p:txBody>
          <a:bodyPr/>
          <a:lstStyle/>
          <a:p>
            <a:pPr eaLnBrk="1" hangingPunct="1"/>
            <a:r>
              <a:rPr lang="en-US" b="1" smtClean="0"/>
              <a:t>The Septuagint</a:t>
            </a:r>
            <a:r>
              <a:rPr lang="en-US" smtClean="0"/>
              <a:t> </a:t>
            </a:r>
          </a:p>
        </p:txBody>
      </p:sp>
      <p:sp>
        <p:nvSpPr>
          <p:cNvPr id="30723" name="Rectangle 3"/>
          <p:cNvSpPr>
            <a:spLocks noGrp="1" noChangeArrowheads="1"/>
          </p:cNvSpPr>
          <p:nvPr>
            <p:ph idx="1"/>
          </p:nvPr>
        </p:nvSpPr>
        <p:spPr>
          <a:xfrm>
            <a:off x="457200" y="914400"/>
            <a:ext cx="8229600" cy="5562600"/>
          </a:xfrm>
        </p:spPr>
        <p:txBody>
          <a:bodyPr>
            <a:normAutofit/>
          </a:bodyPr>
          <a:lstStyle/>
          <a:p>
            <a:pPr eaLnBrk="1" hangingPunct="1">
              <a:lnSpc>
                <a:spcPct val="90000"/>
              </a:lnSpc>
            </a:pPr>
            <a:r>
              <a:rPr lang="en-US" sz="2800" smtClean="0"/>
              <a:t>The Septuagint translation later became widely used by Greek speaking Jews throughout the Roman Empire, including the writers of the New Testament. </a:t>
            </a:r>
            <a:r>
              <a:rPr lang="en-US" sz="2400" smtClean="0"/>
              <a:t/>
            </a:r>
            <a:br>
              <a:rPr lang="en-US" sz="2400" smtClean="0"/>
            </a:br>
            <a:endParaRPr lang="en-US" sz="2400" smtClean="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alphaModFix amt="25000"/>
            <a:lum/>
          </a:blip>
          <a:srcRect/>
          <a:stretch>
            <a:fillRect r="-128670"/>
          </a:stretch>
        </a:blipFill>
        <a:effectLst/>
      </p:bgPr>
    </p:bg>
    <p:spTree>
      <p:nvGrpSpPr>
        <p:cNvPr id="1" name=""/>
        <p:cNvGrpSpPr/>
        <p:nvPr/>
      </p:nvGrpSpPr>
      <p:grpSpPr>
        <a:xfrm>
          <a:off x="0" y="0"/>
          <a:ext cx="0" cy="0"/>
          <a:chOff x="0" y="0"/>
          <a:chExt cx="0" cy="0"/>
        </a:xfrm>
      </p:grpSpPr>
      <p:sp>
        <p:nvSpPr>
          <p:cNvPr id="4101" name="Rectangle 6"/>
          <p:cNvSpPr>
            <a:spLocks noGrp="1" noChangeArrowheads="1"/>
          </p:cNvSpPr>
          <p:nvPr>
            <p:ph type="ctrTitle"/>
          </p:nvPr>
        </p:nvSpPr>
        <p:spPr>
          <a:xfrm>
            <a:off x="762000" y="152400"/>
            <a:ext cx="7772400" cy="1470025"/>
          </a:xfrm>
        </p:spPr>
        <p:txBody>
          <a:bodyPr/>
          <a:lstStyle/>
          <a:p>
            <a:pPr eaLnBrk="1" hangingPunct="1"/>
            <a:r>
              <a:rPr lang="en-US" smtClean="0"/>
              <a:t>Example of How It Helps to Know About the Septuagint</a:t>
            </a:r>
            <a:endParaRPr lang="en-US" sz="2800" smtClean="0"/>
          </a:p>
        </p:txBody>
      </p:sp>
      <p:sp>
        <p:nvSpPr>
          <p:cNvPr id="4102" name="Rectangle 10"/>
          <p:cNvSpPr>
            <a:spLocks noGrp="1" noChangeArrowheads="1"/>
          </p:cNvSpPr>
          <p:nvPr>
            <p:ph type="subTitle" idx="1"/>
          </p:nvPr>
        </p:nvSpPr>
        <p:spPr>
          <a:xfrm>
            <a:off x="381000" y="1752600"/>
            <a:ext cx="8458200" cy="4876800"/>
          </a:xfrm>
        </p:spPr>
        <p:txBody>
          <a:bodyPr/>
          <a:lstStyle/>
          <a:p>
            <a:pPr algn="l" eaLnBrk="1" hangingPunct="1">
              <a:lnSpc>
                <a:spcPct val="90000"/>
              </a:lnSpc>
            </a:pPr>
            <a:r>
              <a:rPr lang="en-US" sz="3600" smtClean="0"/>
              <a:t>Footnotes on Genesis 5:22-24</a:t>
            </a:r>
            <a:br>
              <a:rPr lang="en-US" sz="3600" smtClean="0"/>
            </a:br>
            <a:r>
              <a:rPr lang="en-US" sz="2000" smtClean="0"/>
              <a:t>(Found in the ESV Study Bible)</a:t>
            </a:r>
            <a:endParaRPr lang="en-US" sz="3600" b="1" smtClean="0">
              <a:latin typeface="Times New Roman" pitchFamily="18" charset="0"/>
            </a:endParaRPr>
          </a:p>
          <a:p>
            <a:pPr lvl="1" algn="l" eaLnBrk="1" hangingPunct="1">
              <a:lnSpc>
                <a:spcPct val="90000"/>
              </a:lnSpc>
            </a:pPr>
            <a:r>
              <a:rPr lang="en-US" sz="3200" b="1" i="1" smtClean="0">
                <a:solidFill>
                  <a:srgbClr val="0000FF"/>
                </a:solidFill>
                <a:latin typeface="Times New Roman" pitchFamily="18" charset="0"/>
              </a:rPr>
              <a:t>Enoch walked with God</a:t>
            </a:r>
            <a:r>
              <a:rPr lang="en-US" sz="3200" b="1" i="1" baseline="30000" smtClean="0">
                <a:latin typeface="Times New Roman" pitchFamily="18" charset="0"/>
              </a:rPr>
              <a:t>1</a:t>
            </a:r>
            <a:r>
              <a:rPr lang="en-US" sz="3200" b="1" i="1" smtClean="0">
                <a:solidFill>
                  <a:srgbClr val="0000FF"/>
                </a:solidFill>
                <a:latin typeface="Times New Roman" pitchFamily="18" charset="0"/>
              </a:rPr>
              <a:t> after he fathered Methuselah 300 years and had other sons and daughters. Thus all the days of Enoch were 365 years. Enoch walked with God, and he was not,</a:t>
            </a:r>
            <a:r>
              <a:rPr lang="en-US" sz="3200" b="1" i="1" baseline="30000" smtClean="0">
                <a:latin typeface="Times New Roman" pitchFamily="18" charset="0"/>
              </a:rPr>
              <a:t>2</a:t>
            </a:r>
            <a:r>
              <a:rPr lang="en-US" sz="3200" b="1" i="1" smtClean="0">
                <a:solidFill>
                  <a:srgbClr val="0000FF"/>
                </a:solidFill>
                <a:latin typeface="Times New Roman" pitchFamily="18" charset="0"/>
              </a:rPr>
              <a:t> for God took him.</a:t>
            </a:r>
          </a:p>
          <a:p>
            <a:pPr lvl="1" algn="l" eaLnBrk="1" hangingPunct="1">
              <a:lnSpc>
                <a:spcPct val="90000"/>
              </a:lnSpc>
            </a:pPr>
            <a:endParaRPr lang="en-US" sz="3200" b="1" i="1" smtClean="0">
              <a:solidFill>
                <a:srgbClr val="0000FF"/>
              </a:solidFill>
              <a:latin typeface="Times New Roman" pitchFamily="18" charset="0"/>
            </a:endParaRPr>
          </a:p>
          <a:p>
            <a:pPr lvl="1" algn="l" eaLnBrk="1" hangingPunct="1">
              <a:lnSpc>
                <a:spcPct val="90000"/>
              </a:lnSpc>
            </a:pPr>
            <a:r>
              <a:rPr lang="en-US" sz="3200" b="1" baseline="30000" smtClean="0">
                <a:latin typeface="Times New Roman" pitchFamily="18" charset="0"/>
              </a:rPr>
              <a:t>1</a:t>
            </a:r>
            <a:r>
              <a:rPr lang="en-US" sz="3200" b="1" smtClean="0">
                <a:latin typeface="Times New Roman" pitchFamily="18" charset="0"/>
              </a:rPr>
              <a:t>Septuagint </a:t>
            </a:r>
            <a:r>
              <a:rPr lang="en-US" sz="3200" b="1" i="1" smtClean="0">
                <a:latin typeface="Times New Roman" pitchFamily="18" charset="0"/>
              </a:rPr>
              <a:t>pleased God </a:t>
            </a:r>
          </a:p>
          <a:p>
            <a:pPr lvl="1" algn="l" eaLnBrk="1" hangingPunct="1">
              <a:lnSpc>
                <a:spcPct val="90000"/>
              </a:lnSpc>
            </a:pPr>
            <a:r>
              <a:rPr lang="en-US" sz="3200" b="1" baseline="30000" smtClean="0">
                <a:latin typeface="Times New Roman" pitchFamily="18" charset="0"/>
              </a:rPr>
              <a:t>2</a:t>
            </a:r>
            <a:r>
              <a:rPr lang="en-US" sz="3200" b="1" smtClean="0">
                <a:latin typeface="Times New Roman" pitchFamily="18" charset="0"/>
              </a:rPr>
              <a:t>Septuagint </a:t>
            </a:r>
            <a:r>
              <a:rPr lang="en-US" sz="3200" b="1" i="1" smtClean="0">
                <a:latin typeface="Times New Roman" pitchFamily="18" charset="0"/>
              </a:rPr>
              <a:t>was not found</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7396" name="Rectangle 4"/>
          <p:cNvSpPr>
            <a:spLocks noGrp="1" noChangeArrowheads="1"/>
          </p:cNvSpPr>
          <p:nvPr>
            <p:ph type="ctrTitle"/>
          </p:nvPr>
        </p:nvSpPr>
        <p:spPr>
          <a:xfrm>
            <a:off x="0" y="0"/>
            <a:ext cx="4495800" cy="2286000"/>
          </a:xfrm>
          <a:effectLst>
            <a:outerShdw dist="53882" dir="2700000" algn="ctr" rotWithShape="0">
              <a:schemeClr val="tx2"/>
            </a:outerShdw>
          </a:effectLst>
        </p:spPr>
        <p:txBody>
          <a:bodyPr/>
          <a:lstStyle/>
          <a:p>
            <a:pPr eaLnBrk="1" hangingPunct="1">
              <a:defRPr/>
            </a:pPr>
            <a:r>
              <a:rPr lang="en-US" b="1" smtClean="0">
                <a:solidFill>
                  <a:srgbClr val="FFFF00"/>
                </a:solidFill>
              </a:rPr>
              <a:t>The Old Testament Apocrypha</a:t>
            </a:r>
          </a:p>
        </p:txBody>
      </p:sp>
      <p:sp>
        <p:nvSpPr>
          <p:cNvPr id="187397" name="Rectangle 5"/>
          <p:cNvSpPr>
            <a:spLocks noGrp="1" noChangeArrowheads="1"/>
          </p:cNvSpPr>
          <p:nvPr>
            <p:ph type="subTitle" idx="1"/>
          </p:nvPr>
        </p:nvSpPr>
        <p:spPr>
          <a:xfrm>
            <a:off x="0" y="6400800"/>
            <a:ext cx="9144000" cy="457200"/>
          </a:xfrm>
          <a:effectLst>
            <a:outerShdw dist="53882" dir="2700000" algn="ctr" rotWithShape="0">
              <a:schemeClr val="tx2"/>
            </a:outerShdw>
          </a:effectLst>
        </p:spPr>
        <p:txBody>
          <a:bodyPr/>
          <a:lstStyle/>
          <a:p>
            <a:pPr eaLnBrk="1" hangingPunct="1">
              <a:defRPr/>
            </a:pPr>
            <a:r>
              <a:rPr lang="en-US" sz="2000" b="1" smtClean="0">
                <a:solidFill>
                  <a:srgbClr val="FFFF00"/>
                </a:solidFill>
              </a:rPr>
              <a:t>The Archangel Leaving the Family of Tobias - by Rembrandt (1606-1669) </a:t>
            </a:r>
          </a:p>
        </p:txBody>
      </p:sp>
    </p:spTree>
  </p:cSld>
  <p:clrMapOvr>
    <a:masterClrMapping/>
  </p:clrMapOvr>
  <p:transition>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46083" name="Rectangle 2"/>
          <p:cNvSpPr>
            <a:spLocks noGrp="1" noChangeArrowheads="1"/>
          </p:cNvSpPr>
          <p:nvPr>
            <p:ph type="title"/>
          </p:nvPr>
        </p:nvSpPr>
        <p:spPr/>
        <p:txBody>
          <a:bodyPr/>
          <a:lstStyle/>
          <a:p>
            <a:pPr eaLnBrk="1" hangingPunct="1"/>
            <a:r>
              <a:rPr lang="en-US" sz="4000" b="1" smtClean="0"/>
              <a:t>The Old Testament Apocrypha</a:t>
            </a:r>
            <a:r>
              <a:rPr lang="en-US" sz="4000" smtClean="0"/>
              <a:t> </a:t>
            </a:r>
          </a:p>
        </p:txBody>
      </p:sp>
      <p:sp>
        <p:nvSpPr>
          <p:cNvPr id="32771" name="Rectangle 3"/>
          <p:cNvSpPr>
            <a:spLocks noGrp="1" noChangeArrowheads="1"/>
          </p:cNvSpPr>
          <p:nvPr>
            <p:ph type="body" idx="1"/>
          </p:nvPr>
        </p:nvSpPr>
        <p:spPr>
          <a:xfrm>
            <a:off x="457200" y="1600200"/>
            <a:ext cx="8077200" cy="4525963"/>
          </a:xfrm>
        </p:spPr>
        <p:txBody>
          <a:bodyPr/>
          <a:lstStyle/>
          <a:p>
            <a:pPr eaLnBrk="1" hangingPunct="1">
              <a:lnSpc>
                <a:spcPct val="90000"/>
              </a:lnSpc>
            </a:pPr>
            <a:r>
              <a:rPr lang="en-US" sz="2400" smtClean="0"/>
              <a:t>During the 400 year “period of silence” a group of historical and religious books were written which came to be known as the Old Testament </a:t>
            </a:r>
            <a:r>
              <a:rPr lang="en-US" sz="2400" b="1" i="1" smtClean="0"/>
              <a:t>Apocrypha</a:t>
            </a:r>
            <a:r>
              <a:rPr lang="en-US" sz="2400" smtClean="0"/>
              <a:t>.</a:t>
            </a:r>
          </a:p>
          <a:p>
            <a:pPr eaLnBrk="1" hangingPunct="1">
              <a:lnSpc>
                <a:spcPct val="90000"/>
              </a:lnSpc>
            </a:pPr>
            <a:r>
              <a:rPr lang="en-US" sz="2400" smtClean="0"/>
              <a:t>Some of the books of the Apocrypha contain helpful historical information (such as 1 Maccabees). </a:t>
            </a:r>
          </a:p>
          <a:p>
            <a:pPr eaLnBrk="1" hangingPunct="1">
              <a:lnSpc>
                <a:spcPct val="90000"/>
              </a:lnSpc>
            </a:pPr>
            <a:r>
              <a:rPr lang="en-US" sz="2400" smtClean="0"/>
              <a:t>But unfortunately a number of these books contain </a:t>
            </a:r>
            <a:r>
              <a:rPr lang="en-US" sz="2400" u="sng" smtClean="0"/>
              <a:t>historical errors</a:t>
            </a:r>
            <a:r>
              <a:rPr lang="en-US" sz="2400" smtClean="0"/>
              <a:t> as well as religious teachings that </a:t>
            </a:r>
            <a:r>
              <a:rPr lang="en-US" sz="2400" u="sng" smtClean="0"/>
              <a:t>contradict Biblical teaching</a:t>
            </a:r>
            <a:r>
              <a:rPr lang="en-US" sz="2400" smtClean="0"/>
              <a:t>.</a:t>
            </a:r>
          </a:p>
          <a:p>
            <a:pPr eaLnBrk="1" hangingPunct="1">
              <a:lnSpc>
                <a:spcPct val="90000"/>
              </a:lnSpc>
            </a:pPr>
            <a:r>
              <a:rPr lang="en-US" sz="2400" smtClean="0"/>
              <a:t>Roman Catholics mistakenly teach that the books of the Apocrypha should be included in the Bible.</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dissolv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dissolve">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dissolve">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7106" name="Rectangle 365"/>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graphicFrame>
        <p:nvGraphicFramePr>
          <p:cNvPr id="189807" name="Group 367"/>
          <p:cNvGraphicFramePr>
            <a:graphicFrameLocks noGrp="1"/>
          </p:cNvGraphicFramePr>
          <p:nvPr/>
        </p:nvGraphicFramePr>
        <p:xfrm>
          <a:off x="0" y="560388"/>
          <a:ext cx="9144000" cy="6129973"/>
        </p:xfrm>
        <a:graphic>
          <a:graphicData uri="http://schemas.openxmlformats.org/drawingml/2006/table">
            <a:tbl>
              <a:tblPr/>
              <a:tblGrid>
                <a:gridCol w="609600"/>
                <a:gridCol w="1600200"/>
                <a:gridCol w="838200"/>
                <a:gridCol w="6096000"/>
              </a:tblGrid>
              <a:tr h="1825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No.</a:t>
                      </a:r>
                      <a:endParaRPr kumimoji="0" lang="en-US" sz="1800" b="1"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Name</a:t>
                      </a:r>
                      <a:endParaRPr kumimoji="0" lang="en-US" sz="1800" b="1" i="0" u="none" strike="noStrike" cap="none" normalizeH="0" baseline="0" smtClean="0">
                        <a:ln>
                          <a:noFill/>
                        </a:ln>
                        <a:solidFill>
                          <a:schemeClr val="bg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When</a:t>
                      </a:r>
                      <a:endParaRPr kumimoji="0" lang="en-US" sz="1800" b="1" i="0" u="none" strike="noStrike" cap="none" normalizeH="0" baseline="0" smtClean="0">
                        <a:ln>
                          <a:noFill/>
                        </a:ln>
                        <a:solidFill>
                          <a:schemeClr val="bg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Description</a:t>
                      </a:r>
                      <a:endParaRPr kumimoji="0" lang="en-US" sz="1800" b="1" i="0" u="none" strike="noStrike" cap="none" normalizeH="0" baseline="0" smtClean="0">
                        <a:ln>
                          <a:noFill/>
                        </a:ln>
                        <a:solidFill>
                          <a:schemeClr val="bg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r>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1 </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1 Esdras</a:t>
                      </a:r>
                      <a:endParaRPr kumimoji="0" lang="en-US" sz="16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150 B.C.</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Tells of the restoration of the Jews to Palestine after the Babylonian exile. It draws considerably from Chronicles, Ezra, and Nehemiah, but the author has added much legendary material.</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746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2</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2 Esdras</a:t>
                      </a:r>
                      <a:endParaRPr kumimoji="0" lang="en-US" sz="16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A.D. 100</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an apocalyptic work, containing seven visions. </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3</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Tobit</a:t>
                      </a:r>
                      <a:endParaRPr kumimoji="0" lang="en-US" sz="16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Early 2</a:t>
                      </a:r>
                      <a:r>
                        <a:rPr kumimoji="0" lang="en-US" sz="1200" b="1" i="0" u="none" strike="noStrike" cap="none" normalizeH="0" baseline="30000" smtClean="0">
                          <a:ln>
                            <a:noFill/>
                          </a:ln>
                          <a:solidFill>
                            <a:schemeClr val="tx1"/>
                          </a:solidFill>
                          <a:effectLst/>
                          <a:latin typeface="Arial" charset="0"/>
                          <a:cs typeface="Times New Roman" pitchFamily="18" charset="0"/>
                        </a:rPr>
                        <a:t>nd</a:t>
                      </a:r>
                      <a:r>
                        <a:rPr kumimoji="0" lang="en-US" sz="1200" b="1" i="0" u="none" strike="noStrike" cap="none" normalizeH="0" baseline="0" smtClean="0">
                          <a:ln>
                            <a:noFill/>
                          </a:ln>
                          <a:solidFill>
                            <a:schemeClr val="tx1"/>
                          </a:solidFill>
                          <a:effectLst/>
                          <a:latin typeface="Arial" charset="0"/>
                          <a:cs typeface="Times New Roman" pitchFamily="18" charset="0"/>
                        </a:rPr>
                        <a:t> cent. B.C.</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a short novel. Strongly Pharisaic, in tone, it emphasizes the Law, clean foods, ceremonial washings, charity, fasting and prayer. It is clearly unscriptural in its statement that alms giving atones for sin.</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8223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4</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Judith</a:t>
                      </a:r>
                      <a:endParaRPr kumimoji="0" lang="en-US" sz="16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150 B.C.</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Fictitious and Pharisaic.  The heroine of this novel is Judith, a beautiful Jewish widow.  When her city was besieged she took her maid, together with Jewish clean food, and went out to the tent of the attacking general.  He was enamored of her beauty and gave her a place in his tent.  Fortunately, he had imbibed too freely and sank into a drunken stupor.  Judith took his sword and cut off his head.  Then she and her maid left the camp, taking his head in their provision bag.  It was hung on the wall of a nearby city and the leaderless Assyrian army was defeated.</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6397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5</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The rest of Esther</a:t>
                      </a:r>
                      <a:endParaRPr kumimoji="0" lang="en-US" sz="16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100 B.C.</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Esther stands alone among the books of the Old Testament in having no mention of God.  We are told that Esther and Mordecai fasted but not specifically that they prayed.  To compensate for this lack, the Additions have long prayers attributed to these two, together with a couple of letters supposedly written by Artaxerxes.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746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6</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The Wisdom of Solomon</a:t>
                      </a:r>
                      <a:endParaRPr kumimoji="0" lang="en-US" sz="16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A.D. 40</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Was written to keep the Jews from falling into skepticism, materialism, and idolatry.  As in Proverbs, Wisdom is personified.</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746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7</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err="1" smtClean="0">
                          <a:ln>
                            <a:noFill/>
                          </a:ln>
                          <a:solidFill>
                            <a:schemeClr val="tx1"/>
                          </a:solidFill>
                          <a:effectLst/>
                          <a:latin typeface="Arial" charset="0"/>
                          <a:cs typeface="Times New Roman" pitchFamily="18" charset="0"/>
                        </a:rPr>
                        <a:t>Ecclesiasticus</a:t>
                      </a:r>
                      <a:endParaRPr kumimoji="0" lang="en-US" sz="16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180 B.C.</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Somewhat like the canonical Book of Proverbs.  It also contains much practical advice.</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8</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Baruch </a:t>
                      </a:r>
                      <a:endParaRPr kumimoji="0" lang="en-US" sz="16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A.D. 100</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Represents itself as being written by Baruch, the scribe of Jeremiah, in 582 B.C. Actually, it is probably trying to interpret the destruction of Jerusalem in A.D. 70.  The book urges the Jews not to revolt again, but to be in submission to the emperor.</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5826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9</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The Letter of Jeremiah</a:t>
                      </a:r>
                      <a:endParaRPr kumimoji="0" lang="en-US" sz="16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A.D. 100</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The sixth chapter of Baruch contains the so-called “Letter of Jeremiah,” with its strong warning against idolatry-probably addressed to Jews in Alexandria, Egypt.</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89787" name="Group 347"/>
          <p:cNvGraphicFramePr>
            <a:graphicFrameLocks noGrp="1"/>
          </p:cNvGraphicFramePr>
          <p:nvPr/>
        </p:nvGraphicFramePr>
        <p:xfrm>
          <a:off x="2511425" y="14743113"/>
          <a:ext cx="4121150" cy="4206240"/>
        </p:xfrm>
        <a:graphic>
          <a:graphicData uri="http://schemas.openxmlformats.org/drawingml/2006/table">
            <a:tbl>
              <a:tblPr/>
              <a:tblGrid>
                <a:gridCol w="273050"/>
                <a:gridCol w="685800"/>
                <a:gridCol w="533400"/>
                <a:gridCol w="2628900"/>
              </a:tblGrid>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14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st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cent. B.C.</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perhaps the most valuable book in the Apocrypha. For it describes the exploits of the three Maccabean brothers – Judash, Jonathan, and Simon. Along with Josephus it is our most important source for the history of this crucial and exciting period in Jewish history.</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st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cent. B.C.</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not a sequel to 1 Maccabees, but a parallel account, treating only the victories of Judas Maccabaeus. It is generally thought to be more legendary than 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181" name="Rectangle 346"/>
          <p:cNvSpPr>
            <a:spLocks noGrp="1" noChangeArrowheads="1"/>
          </p:cNvSpPr>
          <p:nvPr>
            <p:ph type="title"/>
          </p:nvPr>
        </p:nvSpPr>
        <p:spPr>
          <a:xfrm>
            <a:off x="457200" y="0"/>
            <a:ext cx="8229600" cy="457200"/>
          </a:xfrm>
        </p:spPr>
        <p:txBody>
          <a:bodyPr/>
          <a:lstStyle/>
          <a:p>
            <a:pPr eaLnBrk="1" hangingPunct="1"/>
            <a:r>
              <a:rPr lang="en-US" sz="2800" b="1" smtClean="0"/>
              <a:t>The Books of the Apocrypha</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8130" name="Rectangle 445"/>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graphicFrame>
        <p:nvGraphicFramePr>
          <p:cNvPr id="191547" name="Group 59"/>
          <p:cNvGraphicFramePr>
            <a:graphicFrameLocks noGrp="1"/>
          </p:cNvGraphicFramePr>
          <p:nvPr/>
        </p:nvGraphicFramePr>
        <p:xfrm>
          <a:off x="2511425" y="14743113"/>
          <a:ext cx="4121150" cy="4206240"/>
        </p:xfrm>
        <a:graphic>
          <a:graphicData uri="http://schemas.openxmlformats.org/drawingml/2006/table">
            <a:tbl>
              <a:tblPr/>
              <a:tblGrid>
                <a:gridCol w="273050"/>
                <a:gridCol w="685800"/>
                <a:gridCol w="533400"/>
                <a:gridCol w="2628900"/>
              </a:tblGrid>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14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st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cent. B.C.</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perhaps the most valuable book in the Apocrypha. For it describes the exploits of the three Maccabean brothers – Judash, Jonathan, and Simon. Along with Josephus it is our most important source for the history of this crucial and exciting period in Jewish history.</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st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cent. B.C.</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not a sequel to 1 Maccabees, but a parallel account, treating only the victories of Judas Maccabaeus. It is generally thought to be more legendary than 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148" name="Rectangle 76"/>
          <p:cNvSpPr>
            <a:spLocks noGrp="1" noChangeArrowheads="1"/>
          </p:cNvSpPr>
          <p:nvPr>
            <p:ph type="title"/>
          </p:nvPr>
        </p:nvSpPr>
        <p:spPr>
          <a:xfrm>
            <a:off x="457200" y="0"/>
            <a:ext cx="8229600" cy="457200"/>
          </a:xfrm>
        </p:spPr>
        <p:txBody>
          <a:bodyPr/>
          <a:lstStyle/>
          <a:p>
            <a:pPr eaLnBrk="1" hangingPunct="1"/>
            <a:r>
              <a:rPr lang="en-US" sz="2800" b="1" smtClean="0"/>
              <a:t>The Books of the Apocrypha</a:t>
            </a:r>
          </a:p>
        </p:txBody>
      </p:sp>
      <p:graphicFrame>
        <p:nvGraphicFramePr>
          <p:cNvPr id="191969" name="Group 481"/>
          <p:cNvGraphicFramePr>
            <a:graphicFrameLocks noGrp="1"/>
          </p:cNvGraphicFramePr>
          <p:nvPr/>
        </p:nvGraphicFramePr>
        <p:xfrm>
          <a:off x="0" y="914400"/>
          <a:ext cx="9144000" cy="5670233"/>
        </p:xfrm>
        <a:graphic>
          <a:graphicData uri="http://schemas.openxmlformats.org/drawingml/2006/table">
            <a:tbl>
              <a:tblPr/>
              <a:tblGrid>
                <a:gridCol w="609600"/>
                <a:gridCol w="1676400"/>
                <a:gridCol w="914400"/>
                <a:gridCol w="5943600"/>
              </a:tblGrid>
              <a:tr h="6302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10</a:t>
                      </a: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The Song of the Three</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Follows Dan. 3:23 in the Septuagint and the Vulgate.  Borrowing heavily from Psalms 148, it is antiphonal like Psalms 136, having 32 times the refrain: 'Sing praise to him and greatly exalt him forever.</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19050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11</a:t>
                      </a: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Susanna</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1</a:t>
                      </a:r>
                      <a:r>
                        <a:rPr kumimoji="0" lang="en-US" sz="1200" b="1" i="0" u="none" strike="noStrike" cap="none" normalizeH="0" baseline="30000" smtClean="0">
                          <a:ln>
                            <a:noFill/>
                          </a:ln>
                          <a:solidFill>
                            <a:schemeClr val="tx1"/>
                          </a:solidFill>
                          <a:effectLst/>
                          <a:latin typeface="Arial" charset="0"/>
                          <a:cs typeface="Times New Roman" pitchFamily="18" charset="0"/>
                        </a:rPr>
                        <a:t>st</a:t>
                      </a:r>
                      <a:r>
                        <a:rPr kumimoji="0" lang="en-US" sz="1200" b="1" i="0" u="none" strike="noStrike" cap="none" normalizeH="0" baseline="0" smtClean="0">
                          <a:ln>
                            <a:noFill/>
                          </a:ln>
                          <a:solidFill>
                            <a:schemeClr val="tx1"/>
                          </a:solidFill>
                          <a:effectLst/>
                          <a:latin typeface="Arial" charset="0"/>
                          <a:cs typeface="Times New Roman" pitchFamily="18" charset="0"/>
                        </a:rPr>
                        <a:t> cent. B.C.</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Our Book of Daniel contains 12 chapters.  In the first century before Christ a thirteenth chapter was added, the story of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Susanna.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She was the beautiful wife of a leading Jew in Babylon, to whose house the Jewish elders and judges frequently came.  Two of these became enamored of her and tried to seduce her.  When she cried out, the two elders said they had found her in the arms of a young man.  She was brought to trial.  Since there were two witnesses who agreed in their testimony, she was convicted and sentenced to death. But a young man named Daniel interrupted the proceedings and began to cross-examine the witnesses.  He asked each one separately under which tree in the garden they had found Susanna with a lover.  When they gave different answers they were put to death and Susanna was saved.</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1193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12</a:t>
                      </a: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Bel and the Dragon</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1</a:t>
                      </a:r>
                      <a:r>
                        <a:rPr kumimoji="0" lang="en-US" sz="1200" b="1" i="0" u="none" strike="noStrike" cap="none" normalizeH="0" baseline="30000" smtClean="0">
                          <a:ln>
                            <a:noFill/>
                          </a:ln>
                          <a:solidFill>
                            <a:schemeClr val="tx1"/>
                          </a:solidFill>
                          <a:effectLst/>
                          <a:latin typeface="Arial" charset="0"/>
                          <a:cs typeface="Times New Roman" pitchFamily="18" charset="0"/>
                        </a:rPr>
                        <a:t>st</a:t>
                      </a:r>
                      <a:r>
                        <a:rPr kumimoji="0" lang="en-US" sz="1200" b="1" i="0" u="none" strike="noStrike" cap="none" normalizeH="0" baseline="0" smtClean="0">
                          <a:ln>
                            <a:noFill/>
                          </a:ln>
                          <a:solidFill>
                            <a:schemeClr val="tx1"/>
                          </a:solidFill>
                          <a:effectLst/>
                          <a:latin typeface="Arial" charset="0"/>
                          <a:cs typeface="Times New Roman" pitchFamily="18" charset="0"/>
                        </a:rPr>
                        <a:t> cent. B.C.</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Was added at about the same time and called chapter 14 of Daniel.  Its main purpose was to show the folly of idolatry.  It really contains two stories. In the first, King Cyrus asked Daniel why he did not worship Bel, since that deity showed his greatness by daily consuming many sheep, together with much flour and oil.  So Daniel scattered ashes on the floor of the Temple where the food had been placed that evening.  In the morning the king took Daniel in to show him that Bel had eaten all the food during the night.  But Daniel showed the king in the ashes on the floor the footprints of the priests and their families who had entered secretly under the table.  The priests were slain and the temple destroyed. The story of the Dragon is just as obviously legendary in character.  Along with Tobit, Judith, and Susanna, these stories may be classified as purely Jewish fiction.  They have little if any religious value.</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9906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13</a:t>
                      </a: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The Prayer of Manasseh</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2</a:t>
                      </a:r>
                      <a:r>
                        <a:rPr kumimoji="0" lang="en-US" sz="1200" b="1" i="0" u="none" strike="noStrike" cap="none" normalizeH="0" baseline="30000" smtClean="0">
                          <a:ln>
                            <a:noFill/>
                          </a:ln>
                          <a:solidFill>
                            <a:schemeClr val="tx1"/>
                          </a:solidFill>
                          <a:effectLst/>
                          <a:latin typeface="Arial" charset="0"/>
                          <a:cs typeface="Times New Roman" pitchFamily="18" charset="0"/>
                        </a:rPr>
                        <a:t>nd</a:t>
                      </a:r>
                      <a:r>
                        <a:rPr kumimoji="0" lang="en-US" sz="1200" b="1" i="0" u="none" strike="noStrike" cap="none" normalizeH="0" baseline="0" smtClean="0">
                          <a:ln>
                            <a:noFill/>
                          </a:ln>
                          <a:solidFill>
                            <a:schemeClr val="tx1"/>
                          </a:solidFill>
                          <a:effectLst/>
                          <a:latin typeface="Arial" charset="0"/>
                          <a:cs typeface="Times New Roman" pitchFamily="18" charset="0"/>
                        </a:rPr>
                        <a:t> cent. B.C.</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Was composed in Maccabean times as the supposed prayer of Manasseh, the wicked king of Judah.  It was obviously suggested by the statement in 2 Chron. 33:19-“His prayer . . . and how God was entreated of him . . . behold they are written in the sayings of the seers” Since this prayer is not found in the Bible, some scribe had to make up the deficiency!</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91918" name="Group 430"/>
          <p:cNvGraphicFramePr>
            <a:graphicFrameLocks noGrp="1"/>
          </p:cNvGraphicFramePr>
          <p:nvPr/>
        </p:nvGraphicFramePr>
        <p:xfrm>
          <a:off x="2511425" y="14743113"/>
          <a:ext cx="4121150" cy="4206240"/>
        </p:xfrm>
        <a:graphic>
          <a:graphicData uri="http://schemas.openxmlformats.org/drawingml/2006/table">
            <a:tbl>
              <a:tblPr/>
              <a:tblGrid>
                <a:gridCol w="273050"/>
                <a:gridCol w="685800"/>
                <a:gridCol w="533400"/>
                <a:gridCol w="2628900"/>
              </a:tblGrid>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14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st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cent. B.C.</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perhaps the most valuable book in the Apocrypha. For it describes the exploits of the three Maccabean brothers – Judash, Jonathan, and Simon. Along with Josephus it is our most important source for the history of this crucial and exciting period in Jewish history.</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st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cent. B.C.</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not a sequel to 1 Maccabees, but a parallel account, treating only the victories of Judas Maccabaeus. It is generally thought to be more legendary than 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91971" name="Group 483"/>
          <p:cNvGraphicFramePr>
            <a:graphicFrameLocks noGrp="1"/>
          </p:cNvGraphicFramePr>
          <p:nvPr>
            <p:ph idx="1"/>
          </p:nvPr>
        </p:nvGraphicFramePr>
        <p:xfrm>
          <a:off x="0" y="533400"/>
          <a:ext cx="9144000" cy="365760"/>
        </p:xfrm>
        <a:graphic>
          <a:graphicData uri="http://schemas.openxmlformats.org/drawingml/2006/table">
            <a:tbl>
              <a:tblPr/>
              <a:tblGrid>
                <a:gridCol w="609600"/>
                <a:gridCol w="1676400"/>
                <a:gridCol w="914400"/>
                <a:gridCol w="5943600"/>
              </a:tblGrid>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No.</a:t>
                      </a: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Name</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When</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Description</a:t>
                      </a: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r>
            </a:tbl>
          </a:graphicData>
        </a:graphic>
      </p:graphicFrame>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Vocabulary - Quiz</a:t>
            </a:r>
          </a:p>
        </p:txBody>
      </p:sp>
      <p:sp>
        <p:nvSpPr>
          <p:cNvPr id="10243" name="Rectangle 3"/>
          <p:cNvSpPr>
            <a:spLocks noGrp="1" noChangeArrowheads="1"/>
          </p:cNvSpPr>
          <p:nvPr>
            <p:ph type="body" idx="1"/>
          </p:nvPr>
        </p:nvSpPr>
        <p:spPr>
          <a:xfrm>
            <a:off x="152400" y="1600200"/>
            <a:ext cx="8763000" cy="4525963"/>
          </a:xfrm>
        </p:spPr>
        <p:txBody>
          <a:bodyPr/>
          <a:lstStyle/>
          <a:p>
            <a:pPr eaLnBrk="1" hangingPunct="1"/>
            <a:r>
              <a:rPr lang="en-US" b="1" smtClean="0"/>
              <a:t>Revelation</a:t>
            </a:r>
            <a:r>
              <a:rPr lang="en-US" smtClean="0"/>
              <a:t> is (choose one of the following):</a:t>
            </a:r>
          </a:p>
          <a:p>
            <a:pPr lvl="1" eaLnBrk="1" hangingPunct="1"/>
            <a:r>
              <a:rPr lang="en-US" smtClean="0"/>
              <a:t>When a group of rebels get together and try to overthrow the government</a:t>
            </a:r>
          </a:p>
          <a:p>
            <a:pPr lvl="1" eaLnBrk="1" hangingPunct="1"/>
            <a:r>
              <a:rPr lang="en-US" smtClean="0"/>
              <a:t>When an object goes through a complete 360 degree circle</a:t>
            </a:r>
          </a:p>
          <a:p>
            <a:pPr lvl="1" eaLnBrk="1" hangingPunct="1"/>
            <a:r>
              <a:rPr lang="en-US" smtClean="0">
                <a:solidFill>
                  <a:srgbClr val="FF3300"/>
                </a:solidFill>
              </a:rPr>
              <a:t>The way God gave information </a:t>
            </a:r>
            <a:r>
              <a:rPr lang="en-US" b="1" i="1" smtClean="0">
                <a:solidFill>
                  <a:srgbClr val="FF3300"/>
                </a:solidFill>
              </a:rPr>
              <a:t>directly</a:t>
            </a:r>
            <a:r>
              <a:rPr lang="en-US" smtClean="0">
                <a:solidFill>
                  <a:srgbClr val="FF3300"/>
                </a:solidFill>
              </a:rPr>
              <a:t> to the prophets and apostles</a:t>
            </a:r>
          </a:p>
          <a:p>
            <a:pPr lvl="1" eaLnBrk="1" hangingPunct="1">
              <a:buFontTx/>
              <a:buNone/>
            </a:pPr>
            <a:endParaRPr lang="en-US" smtClean="0">
              <a:solidFill>
                <a:srgbClr val="FF3300"/>
              </a:solidFill>
            </a:endParaRPr>
          </a:p>
        </p:txBody>
      </p:sp>
      <p:pic>
        <p:nvPicPr>
          <p:cNvPr id="10244"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10245"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9154" name="Rectangle 155"/>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graphicFrame>
        <p:nvGraphicFramePr>
          <p:cNvPr id="192514" name="Group 2"/>
          <p:cNvGraphicFramePr>
            <a:graphicFrameLocks noGrp="1"/>
          </p:cNvGraphicFramePr>
          <p:nvPr/>
        </p:nvGraphicFramePr>
        <p:xfrm>
          <a:off x="2511425" y="14743113"/>
          <a:ext cx="4121150" cy="4206240"/>
        </p:xfrm>
        <a:graphic>
          <a:graphicData uri="http://schemas.openxmlformats.org/drawingml/2006/table">
            <a:tbl>
              <a:tblPr/>
              <a:tblGrid>
                <a:gridCol w="273050"/>
                <a:gridCol w="685800"/>
                <a:gridCol w="533400"/>
                <a:gridCol w="2628900"/>
              </a:tblGrid>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14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st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cent. B.C.</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perhaps the most valuable book in the Apocrypha. For it describes the exploits of the three Maccabean brothers – Judash, Jonathan, and Simon. Along with Josephus it is our most important source for the history of this crucial and exciting period in Jewish history.</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st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cent. B.C.</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not a sequel to 1 Maccabees, but a parallel account, treating only the victories of Judas Maccabaeus. It is generally thought to be more legendary than 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172" name="Rectangle 19"/>
          <p:cNvSpPr>
            <a:spLocks noGrp="1" noChangeArrowheads="1"/>
          </p:cNvSpPr>
          <p:nvPr>
            <p:ph type="title"/>
          </p:nvPr>
        </p:nvSpPr>
        <p:spPr>
          <a:xfrm>
            <a:off x="457200" y="0"/>
            <a:ext cx="8229600" cy="457200"/>
          </a:xfrm>
        </p:spPr>
        <p:txBody>
          <a:bodyPr/>
          <a:lstStyle/>
          <a:p>
            <a:pPr eaLnBrk="1" hangingPunct="1"/>
            <a:r>
              <a:rPr lang="en-US" sz="2800" b="1" smtClean="0"/>
              <a:t>The Books of the Apocrypha</a:t>
            </a:r>
          </a:p>
        </p:txBody>
      </p:sp>
      <p:graphicFrame>
        <p:nvGraphicFramePr>
          <p:cNvPr id="192559" name="Group 47"/>
          <p:cNvGraphicFramePr>
            <a:graphicFrameLocks noGrp="1"/>
          </p:cNvGraphicFramePr>
          <p:nvPr/>
        </p:nvGraphicFramePr>
        <p:xfrm>
          <a:off x="2511425" y="14743113"/>
          <a:ext cx="4121150" cy="2560320"/>
        </p:xfrm>
        <a:graphic>
          <a:graphicData uri="http://schemas.openxmlformats.org/drawingml/2006/table">
            <a:tbl>
              <a:tblPr/>
              <a:tblGrid>
                <a:gridCol w="273050"/>
                <a:gridCol w="685800"/>
                <a:gridCol w="533400"/>
                <a:gridCol w="2628900"/>
              </a:tblGrid>
              <a:tr h="4572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14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st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cent. B.C.</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perhaps the most valuable book in the Apocrypha. For it describes the exploits of the three Maccabean brothers – Judash, Jonathan, and Simon. Along with Josephus it is our most important source for the history of this crucial and exciting period in Jewish history.</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572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st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cent. B.C.</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not a sequel to 1 Maccabees, but a parallel account, treating only the victories of Judas Maccabaeus. It is generally thought to be more legendary than 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92672" name="Group 160"/>
          <p:cNvGraphicFramePr>
            <a:graphicFrameLocks noGrp="1"/>
          </p:cNvGraphicFramePr>
          <p:nvPr/>
        </p:nvGraphicFramePr>
        <p:xfrm>
          <a:off x="0" y="914400"/>
          <a:ext cx="9144000" cy="1097280"/>
        </p:xfrm>
        <a:graphic>
          <a:graphicData uri="http://schemas.openxmlformats.org/drawingml/2006/table">
            <a:tbl>
              <a:tblPr/>
              <a:tblGrid>
                <a:gridCol w="609600"/>
                <a:gridCol w="1676400"/>
                <a:gridCol w="990600"/>
                <a:gridCol w="5867400"/>
              </a:tblGrid>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14 </a:t>
                      </a: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1 Maccabees</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1</a:t>
                      </a:r>
                      <a:r>
                        <a:rPr kumimoji="0" lang="en-US" sz="1200" b="1" i="0" u="none" strike="noStrike" cap="none" normalizeH="0" baseline="30000" smtClean="0">
                          <a:ln>
                            <a:noFill/>
                          </a:ln>
                          <a:solidFill>
                            <a:schemeClr val="tx1"/>
                          </a:solidFill>
                          <a:effectLst/>
                          <a:latin typeface="Arial" charset="0"/>
                          <a:cs typeface="Times New Roman" pitchFamily="18" charset="0"/>
                        </a:rPr>
                        <a:t>st</a:t>
                      </a:r>
                      <a:r>
                        <a:rPr kumimoji="0" lang="en-US" sz="1200" b="1" i="0" u="none" strike="noStrike" cap="none" normalizeH="0" baseline="0" smtClean="0">
                          <a:ln>
                            <a:noFill/>
                          </a:ln>
                          <a:solidFill>
                            <a:schemeClr val="tx1"/>
                          </a:solidFill>
                          <a:effectLst/>
                          <a:latin typeface="Arial" charset="0"/>
                          <a:cs typeface="Times New Roman" pitchFamily="18" charset="0"/>
                        </a:rPr>
                        <a:t> cent. B.C.</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perhaps the most valuable book in the Apocrypha. For it describes the exploits of the three </a:t>
                      </a:r>
                      <a:r>
                        <a:rPr kumimoji="0" lang="en-US" sz="1200" b="0" i="0" u="none" strike="noStrike" cap="none" normalizeH="0" baseline="0" err="1" smtClean="0">
                          <a:ln>
                            <a:noFill/>
                          </a:ln>
                          <a:solidFill>
                            <a:schemeClr val="tx1"/>
                          </a:solidFill>
                          <a:effectLst/>
                          <a:latin typeface="Times New Roman" pitchFamily="18" charset="0"/>
                          <a:cs typeface="Times New Roman" pitchFamily="18" charset="0"/>
                        </a:rPr>
                        <a:t>Maccabean</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brothers – Judah, Jonathan, and Simon. Along with Josephus it is our most important source for the history of this crucial and exciting period in Jewish history.</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15</a:t>
                      </a: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2 Maccabees</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1</a:t>
                      </a:r>
                      <a:r>
                        <a:rPr kumimoji="0" lang="en-US" sz="1200" b="1" i="0" u="none" strike="noStrike" cap="none" normalizeH="0" baseline="30000" smtClean="0">
                          <a:ln>
                            <a:noFill/>
                          </a:ln>
                          <a:solidFill>
                            <a:schemeClr val="tx1"/>
                          </a:solidFill>
                          <a:effectLst/>
                          <a:latin typeface="Arial" charset="0"/>
                          <a:cs typeface="Times New Roman" pitchFamily="18" charset="0"/>
                        </a:rPr>
                        <a:t>st</a:t>
                      </a:r>
                      <a:r>
                        <a:rPr kumimoji="0" lang="en-US" sz="1200" b="1" i="0" u="none" strike="noStrike" cap="none" normalizeH="0" baseline="0" smtClean="0">
                          <a:ln>
                            <a:noFill/>
                          </a:ln>
                          <a:solidFill>
                            <a:schemeClr val="tx1"/>
                          </a:solidFill>
                          <a:effectLst/>
                          <a:latin typeface="Arial" charset="0"/>
                          <a:cs typeface="Times New Roman" pitchFamily="18" charset="0"/>
                        </a:rPr>
                        <a:t> cent. B.C.</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Is not a sequel to 1 Maccabees, but a parallel account, treating only the victories of Judas Maccabaeus. It is generally thought to be more legendary than 1 Maccabees.</a:t>
                      </a:r>
                      <a:endParaRPr kumimoji="0" lang="en-US"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207" name="Rectangle 109"/>
          <p:cNvSpPr>
            <a:spLocks noChangeArrowheads="1"/>
          </p:cNvSpPr>
          <p:nvPr/>
        </p:nvSpPr>
        <p:spPr bwMode="auto">
          <a:xfrm>
            <a:off x="2511425" y="4462463"/>
            <a:ext cx="184150" cy="488950"/>
          </a:xfrm>
          <a:prstGeom prst="rect">
            <a:avLst/>
          </a:prstGeom>
          <a:noFill/>
          <a:ln w="9525" algn="ctr">
            <a:noFill/>
            <a:miter lim="800000"/>
            <a:headEnd/>
            <a:tailEnd/>
          </a:ln>
        </p:spPr>
        <p:txBody>
          <a:bodyPr wrap="none" anchor="ctr">
            <a:spAutoFit/>
          </a:bodyPr>
          <a:lstStyle/>
          <a:p>
            <a:r>
              <a:rPr lang="en-US" sz="800"/>
              <a:t/>
            </a:r>
            <a:br>
              <a:rPr lang="en-US" sz="800"/>
            </a:br>
            <a:endParaRPr lang="en-US"/>
          </a:p>
        </p:txBody>
      </p:sp>
      <p:graphicFrame>
        <p:nvGraphicFramePr>
          <p:cNvPr id="192671" name="Group 159"/>
          <p:cNvGraphicFramePr>
            <a:graphicFrameLocks noGrp="1"/>
          </p:cNvGraphicFramePr>
          <p:nvPr>
            <p:ph idx="1"/>
          </p:nvPr>
        </p:nvGraphicFramePr>
        <p:xfrm>
          <a:off x="0" y="533400"/>
          <a:ext cx="9144000" cy="365760"/>
        </p:xfrm>
        <a:graphic>
          <a:graphicData uri="http://schemas.openxmlformats.org/drawingml/2006/table">
            <a:tbl>
              <a:tblPr/>
              <a:tblGrid>
                <a:gridCol w="609600"/>
                <a:gridCol w="1676400"/>
                <a:gridCol w="990600"/>
                <a:gridCol w="5867400"/>
              </a:tblGrid>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No.</a:t>
                      </a:r>
                      <a:endParaRPr kumimoji="0" lang="en-US" sz="2800" b="1"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Name</a:t>
                      </a:r>
                      <a:endParaRPr kumimoji="0" lang="en-US" sz="2800" b="1" i="0" u="none" strike="noStrike" cap="none" normalizeH="0" baseline="0" smtClean="0">
                        <a:ln>
                          <a:noFill/>
                        </a:ln>
                        <a:solidFill>
                          <a:schemeClr val="bg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When</a:t>
                      </a:r>
                      <a:endParaRPr kumimoji="0" lang="en-US" sz="2800" b="1" i="0" u="none" strike="noStrike" cap="none" normalizeH="0" baseline="0" smtClean="0">
                        <a:ln>
                          <a:noFill/>
                        </a:ln>
                        <a:solidFill>
                          <a:schemeClr val="bg1"/>
                        </a:solidFill>
                        <a:effectLst/>
                        <a:latin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Times New Roman" pitchFamily="18" charset="0"/>
                        </a:rPr>
                        <a:t>Description</a:t>
                      </a:r>
                      <a:endParaRPr kumimoji="0" lang="en-US" sz="2800" b="1" i="0" u="none" strike="noStrike" cap="none" normalizeH="0" baseline="0" smtClean="0">
                        <a:ln>
                          <a:noFill/>
                        </a:ln>
                        <a:solidFill>
                          <a:schemeClr val="bg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000099"/>
                    </a:solidFill>
                  </a:tcPr>
                </a:tc>
              </a:tr>
            </a:tbl>
          </a:graphicData>
        </a:graphic>
      </p:graphicFrame>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50179" name="Rectangle 2"/>
          <p:cNvSpPr>
            <a:spLocks noGrp="1" noChangeArrowheads="1"/>
          </p:cNvSpPr>
          <p:nvPr>
            <p:ph type="title"/>
          </p:nvPr>
        </p:nvSpPr>
        <p:spPr>
          <a:xfrm>
            <a:off x="0" y="0"/>
            <a:ext cx="9144000" cy="990600"/>
          </a:xfrm>
        </p:spPr>
        <p:txBody>
          <a:bodyPr/>
          <a:lstStyle/>
          <a:p>
            <a:pPr eaLnBrk="1" hangingPunct="1"/>
            <a:r>
              <a:rPr lang="en-US" sz="3200" b="1" smtClean="0"/>
              <a:t>Reasons to </a:t>
            </a:r>
            <a:r>
              <a:rPr lang="en-US" sz="3200" b="1" u="sng" smtClean="0"/>
              <a:t>Exclude</a:t>
            </a:r>
            <a:r>
              <a:rPr lang="en-US" sz="3200" b="1" smtClean="0"/>
              <a:t> the Apocrypha from the Old Testament Canon</a:t>
            </a:r>
            <a:r>
              <a:rPr lang="en-US" sz="3200" smtClean="0"/>
              <a:t> </a:t>
            </a:r>
          </a:p>
        </p:txBody>
      </p:sp>
      <p:sp>
        <p:nvSpPr>
          <p:cNvPr id="36867" name="Rectangle 3"/>
          <p:cNvSpPr>
            <a:spLocks noGrp="1" noChangeArrowheads="1"/>
          </p:cNvSpPr>
          <p:nvPr>
            <p:ph type="body" idx="1"/>
          </p:nvPr>
        </p:nvSpPr>
        <p:spPr>
          <a:xfrm>
            <a:off x="0" y="1066800"/>
            <a:ext cx="8686800" cy="5791200"/>
          </a:xfrm>
        </p:spPr>
        <p:txBody>
          <a:bodyPr>
            <a:normAutofit/>
          </a:bodyPr>
          <a:lstStyle/>
          <a:p>
            <a:pPr eaLnBrk="1" hangingPunct="1">
              <a:lnSpc>
                <a:spcPct val="80000"/>
              </a:lnSpc>
            </a:pPr>
            <a:r>
              <a:rPr lang="en-US" sz="2800" b="1" u="sng" smtClean="0"/>
              <a:t>The Jews</a:t>
            </a:r>
            <a:r>
              <a:rPr lang="en-US" sz="2800" b="1" smtClean="0"/>
              <a:t>, who were entrusted by God with the Old Testament scriptures (Rom 3:2), </a:t>
            </a:r>
            <a:r>
              <a:rPr lang="en-US" sz="2800" b="1" u="sng" smtClean="0"/>
              <a:t>did not include the Apocrypha</a:t>
            </a:r>
            <a:r>
              <a:rPr lang="en-US" sz="2800" b="1" smtClean="0"/>
              <a:t> in the Hebrew canon</a:t>
            </a:r>
            <a:r>
              <a:rPr lang="en-US" sz="2800" smtClean="0"/>
              <a:t>.</a:t>
            </a:r>
          </a:p>
          <a:p>
            <a:pPr lvl="1" eaLnBrk="1" hangingPunct="1">
              <a:lnSpc>
                <a:spcPct val="80000"/>
              </a:lnSpc>
            </a:pPr>
            <a:r>
              <a:rPr lang="en-US" sz="2400" smtClean="0"/>
              <a:t>The Apocrypha was </a:t>
            </a:r>
            <a:r>
              <a:rPr lang="en-US" sz="2400" b="1" i="1" smtClean="0"/>
              <a:t>never</a:t>
            </a:r>
            <a:r>
              <a:rPr lang="en-US" sz="2400" smtClean="0"/>
              <a:t> included as a part of the Hebrew Bible.</a:t>
            </a:r>
          </a:p>
          <a:p>
            <a:pPr lvl="1" eaLnBrk="1" hangingPunct="1">
              <a:lnSpc>
                <a:spcPct val="80000"/>
              </a:lnSpc>
            </a:pPr>
            <a:r>
              <a:rPr lang="en-US" sz="2400" b="1" smtClean="0"/>
              <a:t>Philo</a:t>
            </a:r>
            <a:r>
              <a:rPr lang="en-US" sz="2400" smtClean="0"/>
              <a:t> (20 B.C. – A.D. 40) Alexandrian Jewish philosopher - quoted the Old Testament often, but he </a:t>
            </a:r>
            <a:r>
              <a:rPr lang="en-US" sz="2400" b="1" i="1" u="sng" smtClean="0"/>
              <a:t>never</a:t>
            </a:r>
            <a:r>
              <a:rPr lang="en-US" sz="2400" u="sng" smtClean="0"/>
              <a:t> quoted</a:t>
            </a:r>
            <a:r>
              <a:rPr lang="en-US" sz="2400" smtClean="0"/>
              <a:t> from the Apocrypha</a:t>
            </a:r>
          </a:p>
          <a:p>
            <a:pPr lvl="1" eaLnBrk="1" hangingPunct="1">
              <a:lnSpc>
                <a:spcPct val="80000"/>
              </a:lnSpc>
            </a:pPr>
            <a:r>
              <a:rPr lang="en-US" sz="2400" b="1" smtClean="0"/>
              <a:t>Josephus</a:t>
            </a:r>
            <a:r>
              <a:rPr lang="en-US" sz="2400" smtClean="0"/>
              <a:t> (A.D. 30 – 100) Jewish historian – </a:t>
            </a:r>
            <a:r>
              <a:rPr lang="en-US" sz="2400" u="sng" smtClean="0"/>
              <a:t>excluded the Apocrypha</a:t>
            </a:r>
            <a:r>
              <a:rPr lang="en-US" sz="2400" smtClean="0"/>
              <a:t> when he listed the books of the Old Testament. Also Josephus never quotes from the Apocrypha as scripture.</a:t>
            </a:r>
          </a:p>
          <a:p>
            <a:pPr lvl="1" eaLnBrk="1" hangingPunct="1">
              <a:lnSpc>
                <a:spcPct val="80000"/>
              </a:lnSpc>
            </a:pPr>
            <a:r>
              <a:rPr lang="en-US" sz="2400" smtClean="0"/>
              <a:t>The </a:t>
            </a:r>
            <a:r>
              <a:rPr lang="en-US" sz="2400" b="1" smtClean="0"/>
              <a:t>Babylonian Talmud</a:t>
            </a:r>
            <a:r>
              <a:rPr lang="en-US" sz="2400" smtClean="0"/>
              <a:t> states: “Our Rabbis taught since the death of the last prophets, Haggai, Zechariah, and Malachi, the Holy Spirit of prophetic inspiration departed from Israel.” (</a:t>
            </a:r>
            <a:r>
              <a:rPr lang="en-US" sz="2400" err="1" smtClean="0"/>
              <a:t>Tosefta</a:t>
            </a:r>
            <a:r>
              <a:rPr lang="en-US" sz="2400" smtClean="0"/>
              <a:t> </a:t>
            </a:r>
            <a:r>
              <a:rPr lang="en-US" sz="2400" err="1" smtClean="0"/>
              <a:t>Sotah</a:t>
            </a:r>
            <a:r>
              <a:rPr lang="en-US" sz="2400" smtClean="0"/>
              <a:t> 13:3)</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dissolve">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dissolve">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dissolve">
                                      <p:cBhvr>
                                        <p:cTn id="22" dur="5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dissolve">
                                      <p:cBhvr>
                                        <p:cTn id="27"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50179" name="Rectangle 2"/>
          <p:cNvSpPr>
            <a:spLocks noGrp="1" noChangeArrowheads="1"/>
          </p:cNvSpPr>
          <p:nvPr>
            <p:ph type="title"/>
          </p:nvPr>
        </p:nvSpPr>
        <p:spPr>
          <a:xfrm>
            <a:off x="0" y="0"/>
            <a:ext cx="9144000" cy="990600"/>
          </a:xfrm>
        </p:spPr>
        <p:txBody>
          <a:bodyPr/>
          <a:lstStyle/>
          <a:p>
            <a:pPr eaLnBrk="1" hangingPunct="1"/>
            <a:r>
              <a:rPr lang="en-US" sz="3200" b="1" smtClean="0"/>
              <a:t>Reasons to </a:t>
            </a:r>
            <a:r>
              <a:rPr lang="en-US" sz="3200" b="1" u="sng" smtClean="0"/>
              <a:t>Exclude</a:t>
            </a:r>
            <a:r>
              <a:rPr lang="en-US" sz="3200" b="1" smtClean="0"/>
              <a:t> the Apocrypha from the Old Testament Canon</a:t>
            </a:r>
            <a:r>
              <a:rPr lang="en-US" sz="3200" smtClean="0"/>
              <a:t> </a:t>
            </a:r>
          </a:p>
        </p:txBody>
      </p:sp>
      <p:sp>
        <p:nvSpPr>
          <p:cNvPr id="36867" name="Rectangle 3"/>
          <p:cNvSpPr>
            <a:spLocks noGrp="1" noChangeArrowheads="1"/>
          </p:cNvSpPr>
          <p:nvPr>
            <p:ph type="body" idx="1"/>
          </p:nvPr>
        </p:nvSpPr>
        <p:spPr>
          <a:xfrm>
            <a:off x="0" y="1066800"/>
            <a:ext cx="8686800" cy="5791200"/>
          </a:xfrm>
        </p:spPr>
        <p:txBody>
          <a:bodyPr>
            <a:normAutofit/>
          </a:bodyPr>
          <a:lstStyle/>
          <a:p>
            <a:pPr eaLnBrk="1" hangingPunct="1">
              <a:lnSpc>
                <a:spcPct val="80000"/>
              </a:lnSpc>
            </a:pPr>
            <a:r>
              <a:rPr lang="en-US" sz="2800" b="1" smtClean="0"/>
              <a:t>The </a:t>
            </a:r>
            <a:r>
              <a:rPr lang="en-US" sz="2800" b="1" u="sng" smtClean="0"/>
              <a:t>early church fathers</a:t>
            </a:r>
            <a:r>
              <a:rPr lang="en-US" sz="2800" b="1" smtClean="0"/>
              <a:t> who were </a:t>
            </a:r>
            <a:r>
              <a:rPr lang="en-US" sz="2800" b="1" u="sng" smtClean="0"/>
              <a:t>most familiar</a:t>
            </a:r>
            <a:r>
              <a:rPr lang="en-US" sz="2800" b="1" smtClean="0"/>
              <a:t> with the Hebrew Old Testament (such as Jerome) recognized that the Apocrypha was </a:t>
            </a:r>
            <a:r>
              <a:rPr lang="en-US" sz="2800" b="1" u="sng" smtClean="0"/>
              <a:t>not</a:t>
            </a:r>
            <a:r>
              <a:rPr lang="en-US" sz="2800" b="1" smtClean="0"/>
              <a:t> a part of the Old Testament canon.</a:t>
            </a:r>
          </a:p>
          <a:p>
            <a:pPr eaLnBrk="1" hangingPunct="1">
              <a:lnSpc>
                <a:spcPct val="80000"/>
              </a:lnSpc>
            </a:pPr>
            <a:r>
              <a:rPr lang="en-US" sz="2800" b="1" u="sng" smtClean="0"/>
              <a:t>Jesus</a:t>
            </a:r>
            <a:r>
              <a:rPr lang="en-US" sz="2800" b="1" smtClean="0"/>
              <a:t> and the writers of the </a:t>
            </a:r>
            <a:r>
              <a:rPr lang="en-US" sz="2800" b="1" u="sng" smtClean="0"/>
              <a:t>New Testament</a:t>
            </a:r>
            <a:r>
              <a:rPr lang="en-US" sz="2800" b="1" smtClean="0"/>
              <a:t> </a:t>
            </a:r>
            <a:r>
              <a:rPr lang="en-US" sz="2800" b="1" u="sng" smtClean="0"/>
              <a:t>never</a:t>
            </a:r>
            <a:r>
              <a:rPr lang="en-US" sz="2800" b="1" smtClean="0"/>
              <a:t> quote from the Apocrypha </a:t>
            </a:r>
            <a:r>
              <a:rPr lang="en-US" sz="2800" b="1" u="sng" smtClean="0"/>
              <a:t>as Scripture</a:t>
            </a:r>
            <a:endParaRPr lang="en-US" sz="2800" u="sng" smtClean="0"/>
          </a:p>
          <a:p>
            <a:pPr eaLnBrk="1" hangingPunct="1">
              <a:lnSpc>
                <a:spcPct val="80000"/>
              </a:lnSpc>
            </a:pPr>
            <a:r>
              <a:rPr lang="en-US" sz="2800" b="1" smtClean="0"/>
              <a:t>The Apocrypha never </a:t>
            </a:r>
            <a:r>
              <a:rPr lang="en-US" sz="2800" b="1" i="1" u="sng" smtClean="0"/>
              <a:t>claims</a:t>
            </a:r>
            <a:r>
              <a:rPr lang="en-US" sz="2800" b="1" smtClean="0"/>
              <a:t> to be inspired</a:t>
            </a:r>
            <a:endParaRPr lang="en-US" sz="2800" smtClean="0"/>
          </a:p>
          <a:p>
            <a:pPr eaLnBrk="1" hangingPunct="1">
              <a:lnSpc>
                <a:spcPct val="80000"/>
              </a:lnSpc>
            </a:pPr>
            <a:r>
              <a:rPr lang="en-US" sz="2800" b="1" smtClean="0"/>
              <a:t>In a few places the Apocrypha seems to actually </a:t>
            </a:r>
            <a:r>
              <a:rPr lang="en-US" sz="2800" b="1" u="sng" smtClean="0"/>
              <a:t>deny</a:t>
            </a:r>
            <a:r>
              <a:rPr lang="en-US" sz="2800" b="1" smtClean="0"/>
              <a:t> inspiration:</a:t>
            </a:r>
            <a:r>
              <a:rPr lang="en-US" sz="2800" smtClean="0"/>
              <a:t> </a:t>
            </a:r>
          </a:p>
          <a:p>
            <a:pPr lvl="1" eaLnBrk="1" hangingPunct="1">
              <a:lnSpc>
                <a:spcPct val="80000"/>
              </a:lnSpc>
            </a:pPr>
            <a:r>
              <a:rPr lang="en-US" sz="2400" b="1" smtClean="0"/>
              <a:t>2 Maccabees 15:37b-38 </a:t>
            </a:r>
            <a:r>
              <a:rPr lang="en-US" sz="2400" smtClean="0"/>
              <a:t>- </a:t>
            </a:r>
            <a:r>
              <a:rPr lang="en-US" sz="2400" b="1" i="1" smtClean="0">
                <a:latin typeface="Times New Roman" pitchFamily="18" charset="0"/>
                <a:cs typeface="Times New Roman" pitchFamily="18" charset="0"/>
              </a:rPr>
              <a:t>So I too will here end my story. If it is well told and to the point, that is what I myself desired; if it is poorly done and mediocre, that was the best I could do</a:t>
            </a:r>
            <a:r>
              <a:rPr lang="en-US" sz="2400" b="1" smtClean="0"/>
              <a:t>. </a:t>
            </a:r>
            <a:endParaRPr lang="en-US" sz="7200" b="1" smtClean="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dissolve">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dissolve">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dissolve">
                                      <p:cBhvr>
                                        <p:cTn id="22" dur="5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dissolve">
                                      <p:cBhvr>
                                        <p:cTn id="27"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50179" name="Rectangle 2"/>
          <p:cNvSpPr>
            <a:spLocks noGrp="1" noChangeArrowheads="1"/>
          </p:cNvSpPr>
          <p:nvPr>
            <p:ph type="title"/>
          </p:nvPr>
        </p:nvSpPr>
        <p:spPr>
          <a:xfrm>
            <a:off x="0" y="0"/>
            <a:ext cx="9144000" cy="990600"/>
          </a:xfrm>
        </p:spPr>
        <p:txBody>
          <a:bodyPr/>
          <a:lstStyle/>
          <a:p>
            <a:pPr eaLnBrk="1" hangingPunct="1"/>
            <a:r>
              <a:rPr lang="en-US" sz="3200" b="1" smtClean="0"/>
              <a:t>Reasons to </a:t>
            </a:r>
            <a:r>
              <a:rPr lang="en-US" sz="3200" b="1" u="sng" smtClean="0"/>
              <a:t>Exclude</a:t>
            </a:r>
            <a:r>
              <a:rPr lang="en-US" sz="3200" b="1" smtClean="0"/>
              <a:t> the Apocrypha from the Old Testament Canon</a:t>
            </a:r>
            <a:r>
              <a:rPr lang="en-US" sz="3200" smtClean="0"/>
              <a:t> </a:t>
            </a:r>
          </a:p>
        </p:txBody>
      </p:sp>
      <p:sp>
        <p:nvSpPr>
          <p:cNvPr id="36867" name="Rectangle 3"/>
          <p:cNvSpPr>
            <a:spLocks noGrp="1" noChangeArrowheads="1"/>
          </p:cNvSpPr>
          <p:nvPr>
            <p:ph type="body" idx="1"/>
          </p:nvPr>
        </p:nvSpPr>
        <p:spPr>
          <a:xfrm>
            <a:off x="0" y="1066800"/>
            <a:ext cx="8686800" cy="5791200"/>
          </a:xfrm>
        </p:spPr>
        <p:txBody>
          <a:bodyPr>
            <a:normAutofit/>
          </a:bodyPr>
          <a:lstStyle/>
          <a:p>
            <a:pPr eaLnBrk="1" hangingPunct="1">
              <a:lnSpc>
                <a:spcPct val="80000"/>
              </a:lnSpc>
            </a:pPr>
            <a:r>
              <a:rPr lang="en-US" sz="2800" b="1" smtClean="0"/>
              <a:t>The Apocrypha contains </a:t>
            </a:r>
            <a:r>
              <a:rPr lang="en-US" sz="2800" b="1" u="sng" smtClean="0"/>
              <a:t>historical</a:t>
            </a:r>
            <a:r>
              <a:rPr lang="en-US" sz="2800" b="1" smtClean="0"/>
              <a:t> errors </a:t>
            </a:r>
            <a:endParaRPr lang="en-US" sz="2800" smtClean="0"/>
          </a:p>
          <a:p>
            <a:pPr lvl="1" eaLnBrk="1" hangingPunct="1">
              <a:lnSpc>
                <a:spcPct val="80000"/>
              </a:lnSpc>
            </a:pPr>
            <a:r>
              <a:rPr lang="en-US" sz="2400" smtClean="0"/>
              <a:t>For example, Judith 1:1 teaches that Nebuchadnezzar “ruled over the Assyrians in the great city of Nineveh”, but reality he was ruler of Babylon</a:t>
            </a:r>
          </a:p>
          <a:p>
            <a:pPr eaLnBrk="1" hangingPunct="1">
              <a:lnSpc>
                <a:spcPct val="80000"/>
              </a:lnSpc>
            </a:pPr>
            <a:r>
              <a:rPr lang="en-US" sz="2800" b="1" smtClean="0"/>
              <a:t>The Apocrypha contains doctrinal errors </a:t>
            </a:r>
            <a:endParaRPr lang="en-US" sz="2800" smtClean="0"/>
          </a:p>
          <a:p>
            <a:pPr lvl="1" eaLnBrk="1" hangingPunct="1">
              <a:lnSpc>
                <a:spcPct val="80000"/>
              </a:lnSpc>
            </a:pPr>
            <a:r>
              <a:rPr lang="en-US" sz="2400" smtClean="0"/>
              <a:t>Prayers and Offerings for the Dead (2 Maccabees 12:43-46) </a:t>
            </a:r>
          </a:p>
          <a:p>
            <a:pPr lvl="1" eaLnBrk="1" hangingPunct="1">
              <a:lnSpc>
                <a:spcPct val="80000"/>
              </a:lnSpc>
            </a:pPr>
            <a:r>
              <a:rPr lang="en-US" sz="2400" smtClean="0"/>
              <a:t>Forgiveness and Salvation by Almsgiving (</a:t>
            </a:r>
            <a:r>
              <a:rPr lang="en-US" sz="2400" err="1" smtClean="0"/>
              <a:t>Tobit</a:t>
            </a:r>
            <a:r>
              <a:rPr lang="en-US" sz="2400" smtClean="0"/>
              <a:t> 4:11;12:9) </a:t>
            </a:r>
          </a:p>
          <a:p>
            <a:pPr lvl="1" eaLnBrk="1" hangingPunct="1">
              <a:lnSpc>
                <a:spcPct val="80000"/>
              </a:lnSpc>
            </a:pPr>
            <a:r>
              <a:rPr lang="en-US" sz="2400" smtClean="0"/>
              <a:t>Suicide spoken of as noble (2 Maccabees 14:41-42)</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dissolve">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dissolve">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dissolve">
                                      <p:cBhvr>
                                        <p:cTn id="22" dur="5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dissolve">
                                      <p:cBhvr>
                                        <p:cTn id="27" dur="500"/>
                                        <p:tgtEl>
                                          <p:spTgt spid="36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dissolve">
                                      <p:cBhvr>
                                        <p:cTn id="32"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52900" y="3689350"/>
            <a:ext cx="3940175" cy="1063625"/>
            <a:chOff x="2616" y="2324"/>
            <a:chExt cx="2482" cy="670"/>
          </a:xfrm>
        </p:grpSpPr>
        <p:sp>
          <p:nvSpPr>
            <p:cNvPr id="3116" name="Text Box 3"/>
            <p:cNvSpPr txBox="1">
              <a:spLocks noChangeArrowheads="1"/>
            </p:cNvSpPr>
            <p:nvPr/>
          </p:nvSpPr>
          <p:spPr bwMode="auto">
            <a:xfrm>
              <a:off x="3504" y="2352"/>
              <a:ext cx="1110" cy="642"/>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Observation</a:t>
              </a:r>
              <a:br>
                <a:rPr lang="en-US" sz="2000" b="1" i="1">
                  <a:latin typeface="Times New Roman" pitchFamily="18" charset="0"/>
                </a:rPr>
              </a:br>
              <a:r>
                <a:rPr lang="en-US" sz="2000" b="1" i="1">
                  <a:latin typeface="Times New Roman" pitchFamily="18" charset="0"/>
                </a:rPr>
                <a:t>and</a:t>
              </a:r>
              <a:br>
                <a:rPr lang="en-US" sz="2000" b="1" i="1">
                  <a:latin typeface="Times New Roman" pitchFamily="18" charset="0"/>
                </a:rPr>
              </a:br>
              <a:r>
                <a:rPr lang="en-US" sz="2000" b="1" i="1">
                  <a:latin typeface="Times New Roman" pitchFamily="18" charset="0"/>
                </a:rPr>
                <a:t> Interpretation</a:t>
              </a:r>
            </a:p>
          </p:txBody>
        </p:sp>
        <p:cxnSp>
          <p:nvCxnSpPr>
            <p:cNvPr id="3117" name="AutoShape 4"/>
            <p:cNvCxnSpPr>
              <a:cxnSpLocks noChangeShapeType="1"/>
              <a:stCxn id="3116" idx="3"/>
            </p:cNvCxnSpPr>
            <p:nvPr/>
          </p:nvCxnSpPr>
          <p:spPr bwMode="auto">
            <a:xfrm>
              <a:off x="4614" y="2673"/>
              <a:ext cx="484" cy="111"/>
            </a:xfrm>
            <a:prstGeom prst="bentConnector2">
              <a:avLst/>
            </a:prstGeom>
            <a:noFill/>
            <a:ln w="127000">
              <a:solidFill>
                <a:srgbClr val="008080"/>
              </a:solidFill>
              <a:miter lim="800000"/>
              <a:headEnd/>
              <a:tailEnd type="none" w="lg" len="med"/>
            </a:ln>
          </p:spPr>
        </p:cxnSp>
        <p:cxnSp>
          <p:nvCxnSpPr>
            <p:cNvPr id="3118" name="AutoShape 5"/>
            <p:cNvCxnSpPr>
              <a:cxnSpLocks noChangeShapeType="1"/>
              <a:stCxn id="3116" idx="1"/>
            </p:cNvCxnSpPr>
            <p:nvPr/>
          </p:nvCxnSpPr>
          <p:spPr bwMode="auto">
            <a:xfrm rot="10800000">
              <a:off x="2616" y="2324"/>
              <a:ext cx="888" cy="349"/>
            </a:xfrm>
            <a:prstGeom prst="bentConnector2">
              <a:avLst/>
            </a:prstGeom>
            <a:noFill/>
            <a:ln w="127000">
              <a:solidFill>
                <a:srgbClr val="008080"/>
              </a:solidFill>
              <a:miter lim="800000"/>
              <a:headEnd/>
              <a:tailEnd type="stealth" w="lg" len="med"/>
            </a:ln>
          </p:spPr>
        </p:cxnSp>
      </p:grpSp>
      <p:grpSp>
        <p:nvGrpSpPr>
          <p:cNvPr id="3" name="Group 6"/>
          <p:cNvGrpSpPr>
            <a:grpSpLocks/>
          </p:cNvGrpSpPr>
          <p:nvPr/>
        </p:nvGrpSpPr>
        <p:grpSpPr bwMode="auto">
          <a:xfrm>
            <a:off x="3352800" y="1320800"/>
            <a:ext cx="1557338" cy="1270000"/>
            <a:chOff x="2112" y="832"/>
            <a:chExt cx="981" cy="800"/>
          </a:xfrm>
        </p:grpSpPr>
        <p:sp>
          <p:nvSpPr>
            <p:cNvPr id="3113" name="Text Box 7"/>
            <p:cNvSpPr txBox="1">
              <a:spLocks noChangeArrowheads="1"/>
            </p:cNvSpPr>
            <p:nvPr/>
          </p:nvSpPr>
          <p:spPr bwMode="auto">
            <a:xfrm>
              <a:off x="2112" y="1008"/>
              <a:ext cx="98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Illumination</a:t>
              </a:r>
            </a:p>
          </p:txBody>
        </p:sp>
        <p:cxnSp>
          <p:nvCxnSpPr>
            <p:cNvPr id="3114" name="AutoShape 8"/>
            <p:cNvCxnSpPr>
              <a:cxnSpLocks noChangeShapeType="1"/>
              <a:stCxn id="3113" idx="0"/>
              <a:endCxn id="3082" idx="3"/>
            </p:cNvCxnSpPr>
            <p:nvPr/>
          </p:nvCxnSpPr>
          <p:spPr bwMode="auto">
            <a:xfrm flipV="1">
              <a:off x="2603" y="832"/>
              <a:ext cx="17" cy="176"/>
            </a:xfrm>
            <a:prstGeom prst="straightConnector1">
              <a:avLst/>
            </a:prstGeom>
            <a:noFill/>
            <a:ln w="127000">
              <a:solidFill>
                <a:srgbClr val="008080"/>
              </a:solidFill>
              <a:round/>
              <a:headEnd/>
              <a:tailEnd type="none" w="lg" len="med"/>
            </a:ln>
          </p:spPr>
        </p:cxnSp>
        <p:cxnSp>
          <p:nvCxnSpPr>
            <p:cNvPr id="3115" name="AutoShape 9"/>
            <p:cNvCxnSpPr>
              <a:cxnSpLocks noChangeShapeType="1"/>
              <a:stCxn id="3113" idx="2"/>
            </p:cNvCxnSpPr>
            <p:nvPr/>
          </p:nvCxnSpPr>
          <p:spPr bwMode="auto">
            <a:xfrm>
              <a:off x="2603" y="1266"/>
              <a:ext cx="13" cy="366"/>
            </a:xfrm>
            <a:prstGeom prst="straightConnector1">
              <a:avLst/>
            </a:prstGeom>
            <a:noFill/>
            <a:ln w="127000">
              <a:solidFill>
                <a:srgbClr val="008080"/>
              </a:solidFill>
              <a:round/>
              <a:headEnd/>
              <a:tailEnd type="stealth" w="lg" len="med"/>
            </a:ln>
          </p:spPr>
        </p:cxnSp>
      </p:grpSp>
      <p:grpSp>
        <p:nvGrpSpPr>
          <p:cNvPr id="4" name="Group 10"/>
          <p:cNvGrpSpPr>
            <a:grpSpLocks/>
          </p:cNvGrpSpPr>
          <p:nvPr/>
        </p:nvGrpSpPr>
        <p:grpSpPr bwMode="auto">
          <a:xfrm>
            <a:off x="5029200" y="2438400"/>
            <a:ext cx="3694113" cy="701675"/>
            <a:chOff x="3168" y="1536"/>
            <a:chExt cx="2327" cy="442"/>
          </a:xfrm>
        </p:grpSpPr>
        <p:sp>
          <p:nvSpPr>
            <p:cNvPr id="3110" name="Text Box 11"/>
            <p:cNvSpPr txBox="1">
              <a:spLocks noChangeArrowheads="1"/>
            </p:cNvSpPr>
            <p:nvPr/>
          </p:nvSpPr>
          <p:spPr bwMode="auto">
            <a:xfrm>
              <a:off x="4080" y="1536"/>
              <a:ext cx="91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Application</a:t>
              </a:r>
            </a:p>
          </p:txBody>
        </p:sp>
        <p:cxnSp>
          <p:nvCxnSpPr>
            <p:cNvPr id="3111" name="AutoShape 12"/>
            <p:cNvCxnSpPr>
              <a:cxnSpLocks noChangeShapeType="1"/>
              <a:stCxn id="3110" idx="1"/>
            </p:cNvCxnSpPr>
            <p:nvPr/>
          </p:nvCxnSpPr>
          <p:spPr bwMode="auto">
            <a:xfrm flipH="1">
              <a:off x="3168" y="1665"/>
              <a:ext cx="912" cy="313"/>
            </a:xfrm>
            <a:prstGeom prst="straightConnector1">
              <a:avLst/>
            </a:prstGeom>
            <a:noFill/>
            <a:ln w="127000">
              <a:solidFill>
                <a:srgbClr val="008080"/>
              </a:solidFill>
              <a:round/>
              <a:headEnd/>
              <a:tailEnd type="none" w="lg" len="med"/>
            </a:ln>
          </p:spPr>
        </p:cxnSp>
        <p:cxnSp>
          <p:nvCxnSpPr>
            <p:cNvPr id="3112" name="AutoShape 13"/>
            <p:cNvCxnSpPr>
              <a:cxnSpLocks noChangeShapeType="1"/>
              <a:stCxn id="3110" idx="3"/>
            </p:cNvCxnSpPr>
            <p:nvPr/>
          </p:nvCxnSpPr>
          <p:spPr bwMode="auto">
            <a:xfrm flipV="1">
              <a:off x="4991" y="1649"/>
              <a:ext cx="504" cy="16"/>
            </a:xfrm>
            <a:prstGeom prst="straightConnector1">
              <a:avLst/>
            </a:prstGeom>
            <a:noFill/>
            <a:ln w="127000">
              <a:solidFill>
                <a:srgbClr val="008080"/>
              </a:solidFill>
              <a:round/>
              <a:headEnd/>
              <a:tailEnd type="stealth" w="lg" len="med"/>
            </a:ln>
          </p:spPr>
        </p:cxnSp>
      </p:grpSp>
      <p:sp>
        <p:nvSpPr>
          <p:cNvPr id="3082" name="AutoShape 15"/>
          <p:cNvSpPr>
            <a:spLocks noChangeArrowheads="1"/>
          </p:cNvSpPr>
          <p:nvPr/>
        </p:nvSpPr>
        <p:spPr bwMode="auto">
          <a:xfrm>
            <a:off x="3454400" y="123825"/>
            <a:ext cx="1409700" cy="1196975"/>
          </a:xfrm>
          <a:prstGeom prst="triangle">
            <a:avLst>
              <a:gd name="adj" fmla="val 500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p:spPr>
        <p:txBody>
          <a:bodyPr wrap="none" anchor="ctr">
            <a:spAutoFit/>
          </a:bodyPr>
          <a:lstStyle/>
          <a:p>
            <a:pPr algn="ctr"/>
            <a:r>
              <a:rPr lang="en-US" sz="2400" b="1"/>
              <a:t>God</a:t>
            </a:r>
          </a:p>
        </p:txBody>
      </p:sp>
      <p:grpSp>
        <p:nvGrpSpPr>
          <p:cNvPr id="5" name="Group 16"/>
          <p:cNvGrpSpPr>
            <a:grpSpLocks/>
          </p:cNvGrpSpPr>
          <p:nvPr/>
        </p:nvGrpSpPr>
        <p:grpSpPr bwMode="auto">
          <a:xfrm>
            <a:off x="762000" y="457200"/>
            <a:ext cx="3044825" cy="2771775"/>
            <a:chOff x="480" y="288"/>
            <a:chExt cx="1918" cy="1746"/>
          </a:xfrm>
        </p:grpSpPr>
        <p:sp>
          <p:nvSpPr>
            <p:cNvPr id="3105" name="Text Box 17"/>
            <p:cNvSpPr txBox="1">
              <a:spLocks noChangeArrowheads="1"/>
            </p:cNvSpPr>
            <p:nvPr/>
          </p:nvSpPr>
          <p:spPr bwMode="auto">
            <a:xfrm>
              <a:off x="912" y="288"/>
              <a:ext cx="849" cy="258"/>
            </a:xfrm>
            <a:prstGeom prst="rect">
              <a:avLst/>
            </a:prstGeom>
            <a:noFill/>
            <a:ln w="12700">
              <a:solidFill>
                <a:schemeClr val="tx1"/>
              </a:solidFill>
              <a:miter lim="800000"/>
              <a:headEnd/>
              <a:tailEnd/>
            </a:ln>
          </p:spPr>
          <p:txBody>
            <a:bodyPr>
              <a:spAutoFit/>
            </a:bodyPr>
            <a:lstStyle/>
            <a:p>
              <a:pPr eaLnBrk="0" hangingPunct="0"/>
              <a:r>
                <a:rPr lang="en-US" sz="2000" b="1" i="1">
                  <a:latin typeface="Times New Roman" pitchFamily="18" charset="0"/>
                </a:rPr>
                <a:t>Revelation</a:t>
              </a:r>
              <a:endParaRPr lang="en-US" sz="2000">
                <a:latin typeface="Times New Roman" pitchFamily="18" charset="0"/>
              </a:endParaRPr>
            </a:p>
          </p:txBody>
        </p:sp>
        <p:cxnSp>
          <p:nvCxnSpPr>
            <p:cNvPr id="3106" name="AutoShape 18"/>
            <p:cNvCxnSpPr>
              <a:cxnSpLocks noChangeShapeType="1"/>
              <a:stCxn id="3105" idx="1"/>
            </p:cNvCxnSpPr>
            <p:nvPr/>
          </p:nvCxnSpPr>
          <p:spPr bwMode="auto">
            <a:xfrm rot="10800000" flipV="1">
              <a:off x="741" y="417"/>
              <a:ext cx="171" cy="495"/>
            </a:xfrm>
            <a:prstGeom prst="bentConnector2">
              <a:avLst/>
            </a:prstGeom>
            <a:noFill/>
            <a:ln w="127000">
              <a:solidFill>
                <a:srgbClr val="008080"/>
              </a:solidFill>
              <a:miter lim="800000"/>
              <a:headEnd/>
              <a:tailEnd type="stealth" w="lg" len="med"/>
            </a:ln>
          </p:spPr>
        </p:cxnSp>
        <p:cxnSp>
          <p:nvCxnSpPr>
            <p:cNvPr id="3107" name="AutoShape 19"/>
            <p:cNvCxnSpPr>
              <a:cxnSpLocks noChangeShapeType="1"/>
              <a:stCxn id="3082" idx="1"/>
              <a:endCxn id="3105" idx="3"/>
            </p:cNvCxnSpPr>
            <p:nvPr/>
          </p:nvCxnSpPr>
          <p:spPr bwMode="auto">
            <a:xfrm flipH="1" flipV="1">
              <a:off x="1761" y="417"/>
              <a:ext cx="637" cy="38"/>
            </a:xfrm>
            <a:prstGeom prst="straightConnector1">
              <a:avLst/>
            </a:prstGeom>
            <a:noFill/>
            <a:ln w="127000">
              <a:solidFill>
                <a:srgbClr val="008080"/>
              </a:solidFill>
              <a:round/>
              <a:headEnd/>
              <a:tailEnd type="none" w="lg" len="med"/>
            </a:ln>
          </p:spPr>
        </p:cxnSp>
        <p:pic>
          <p:nvPicPr>
            <p:cNvPr id="3108" name="Picture 20" descr="bd07697_.wmf (29954 bytes)"/>
            <p:cNvPicPr>
              <a:picLocks noChangeAspect="1" noChangeArrowheads="1"/>
            </p:cNvPicPr>
            <p:nvPr/>
          </p:nvPicPr>
          <p:blipFill>
            <a:blip r:embed="rId4" cstate="print"/>
            <a:srcRect/>
            <a:stretch>
              <a:fillRect/>
            </a:stretch>
          </p:blipFill>
          <p:spPr bwMode="auto">
            <a:xfrm>
              <a:off x="480" y="912"/>
              <a:ext cx="522" cy="1122"/>
            </a:xfrm>
            <a:prstGeom prst="rect">
              <a:avLst/>
            </a:prstGeom>
            <a:noFill/>
            <a:ln w="9525">
              <a:noFill/>
              <a:miter lim="800000"/>
              <a:headEnd/>
              <a:tailEnd/>
            </a:ln>
          </p:spPr>
        </p:pic>
        <p:sp>
          <p:nvSpPr>
            <p:cNvPr id="3109" name="Text Box 21"/>
            <p:cNvSpPr txBox="1">
              <a:spLocks noChangeArrowheads="1"/>
            </p:cNvSpPr>
            <p:nvPr/>
          </p:nvSpPr>
          <p:spPr bwMode="auto">
            <a:xfrm>
              <a:off x="950" y="887"/>
              <a:ext cx="868" cy="404"/>
            </a:xfrm>
            <a:prstGeom prst="rect">
              <a:avLst/>
            </a:prstGeom>
            <a:noFill/>
            <a:ln w="9525">
              <a:noFill/>
              <a:miter lim="800000"/>
              <a:headEnd/>
              <a:tailEnd/>
            </a:ln>
          </p:spPr>
          <p:txBody>
            <a:bodyPr wrap="none">
              <a:spAutoFit/>
            </a:bodyPr>
            <a:lstStyle/>
            <a:p>
              <a:r>
                <a:rPr lang="en-US" b="1"/>
                <a:t>Prophet</a:t>
              </a:r>
            </a:p>
            <a:p>
              <a:r>
                <a:rPr lang="en-US" b="1"/>
                <a:t> or Apostle</a:t>
              </a:r>
            </a:p>
          </p:txBody>
        </p:sp>
      </p:grpSp>
      <p:grpSp>
        <p:nvGrpSpPr>
          <p:cNvPr id="6" name="Group 22"/>
          <p:cNvGrpSpPr>
            <a:grpSpLocks/>
          </p:cNvGrpSpPr>
          <p:nvPr/>
        </p:nvGrpSpPr>
        <p:grpSpPr bwMode="auto">
          <a:xfrm>
            <a:off x="457200" y="3228975"/>
            <a:ext cx="2470150" cy="2638425"/>
            <a:chOff x="288" y="2034"/>
            <a:chExt cx="1556" cy="1662"/>
          </a:xfrm>
        </p:grpSpPr>
        <p:sp>
          <p:nvSpPr>
            <p:cNvPr id="3100" name="Text Box 23"/>
            <p:cNvSpPr txBox="1">
              <a:spLocks noChangeArrowheads="1"/>
            </p:cNvSpPr>
            <p:nvPr/>
          </p:nvSpPr>
          <p:spPr bwMode="auto">
            <a:xfrm>
              <a:off x="288" y="2335"/>
              <a:ext cx="88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Inspiration</a:t>
              </a:r>
            </a:p>
          </p:txBody>
        </p:sp>
        <p:cxnSp>
          <p:nvCxnSpPr>
            <p:cNvPr id="3101" name="AutoShape 24"/>
            <p:cNvCxnSpPr>
              <a:cxnSpLocks noChangeShapeType="1"/>
              <a:endCxn id="3100" idx="0"/>
            </p:cNvCxnSpPr>
            <p:nvPr/>
          </p:nvCxnSpPr>
          <p:spPr bwMode="auto">
            <a:xfrm flipH="1">
              <a:off x="730" y="2034"/>
              <a:ext cx="11" cy="301"/>
            </a:xfrm>
            <a:prstGeom prst="straightConnector1">
              <a:avLst/>
            </a:prstGeom>
            <a:noFill/>
            <a:ln w="127000">
              <a:solidFill>
                <a:srgbClr val="008080"/>
              </a:solidFill>
              <a:round/>
              <a:headEnd/>
              <a:tailEnd type="none" w="lg" len="med"/>
            </a:ln>
          </p:spPr>
        </p:cxnSp>
        <p:cxnSp>
          <p:nvCxnSpPr>
            <p:cNvPr id="3102" name="AutoShape 25"/>
            <p:cNvCxnSpPr>
              <a:cxnSpLocks noChangeShapeType="1"/>
              <a:stCxn id="3100" idx="2"/>
            </p:cNvCxnSpPr>
            <p:nvPr/>
          </p:nvCxnSpPr>
          <p:spPr bwMode="auto">
            <a:xfrm>
              <a:off x="730" y="2593"/>
              <a:ext cx="13" cy="527"/>
            </a:xfrm>
            <a:prstGeom prst="straightConnector1">
              <a:avLst/>
            </a:prstGeom>
            <a:noFill/>
            <a:ln w="127000">
              <a:solidFill>
                <a:srgbClr val="008080"/>
              </a:solidFill>
              <a:round/>
              <a:headEnd/>
              <a:tailEnd type="stealth" w="lg" len="med"/>
            </a:ln>
          </p:spPr>
        </p:cxnSp>
        <p:pic>
          <p:nvPicPr>
            <p:cNvPr id="3103" name="Picture 26" descr="scroll6.wmf (2754 bytes)"/>
            <p:cNvPicPr>
              <a:picLocks noChangeAspect="1" noChangeArrowheads="1"/>
            </p:cNvPicPr>
            <p:nvPr/>
          </p:nvPicPr>
          <p:blipFill>
            <a:blip r:embed="rId5" cstate="print"/>
            <a:srcRect/>
            <a:stretch>
              <a:fillRect/>
            </a:stretch>
          </p:blipFill>
          <p:spPr bwMode="auto">
            <a:xfrm>
              <a:off x="480" y="3120"/>
              <a:ext cx="526" cy="576"/>
            </a:xfrm>
            <a:prstGeom prst="rect">
              <a:avLst/>
            </a:prstGeom>
            <a:noFill/>
            <a:ln w="9525">
              <a:noFill/>
              <a:miter lim="800000"/>
              <a:headEnd/>
              <a:tailEnd/>
            </a:ln>
          </p:spPr>
        </p:pic>
        <p:sp>
          <p:nvSpPr>
            <p:cNvPr id="3104" name="Text Box 27"/>
            <p:cNvSpPr txBox="1">
              <a:spLocks noChangeArrowheads="1"/>
            </p:cNvSpPr>
            <p:nvPr/>
          </p:nvSpPr>
          <p:spPr bwMode="auto">
            <a:xfrm>
              <a:off x="960" y="3168"/>
              <a:ext cx="884" cy="404"/>
            </a:xfrm>
            <a:prstGeom prst="rect">
              <a:avLst/>
            </a:prstGeom>
            <a:noFill/>
            <a:ln w="9525">
              <a:noFill/>
              <a:miter lim="800000"/>
              <a:headEnd/>
              <a:tailEnd/>
            </a:ln>
          </p:spPr>
          <p:txBody>
            <a:bodyPr wrap="none">
              <a:spAutoFit/>
            </a:bodyPr>
            <a:lstStyle/>
            <a:p>
              <a:r>
                <a:rPr lang="en-US" b="1"/>
                <a:t>Original </a:t>
              </a:r>
            </a:p>
            <a:p>
              <a:r>
                <a:rPr lang="en-US" b="1"/>
                <a:t>Manuscript</a:t>
              </a:r>
            </a:p>
          </p:txBody>
        </p:sp>
      </p:grpSp>
      <p:grpSp>
        <p:nvGrpSpPr>
          <p:cNvPr id="7" name="Group 28"/>
          <p:cNvGrpSpPr>
            <a:grpSpLocks/>
          </p:cNvGrpSpPr>
          <p:nvPr/>
        </p:nvGrpSpPr>
        <p:grpSpPr bwMode="auto">
          <a:xfrm>
            <a:off x="1179513" y="5334000"/>
            <a:ext cx="5329237" cy="1524000"/>
            <a:chOff x="743" y="3360"/>
            <a:chExt cx="3357" cy="960"/>
          </a:xfrm>
        </p:grpSpPr>
        <p:sp>
          <p:nvSpPr>
            <p:cNvPr id="3093" name="Text Box 29"/>
            <p:cNvSpPr txBox="1">
              <a:spLocks noChangeArrowheads="1"/>
            </p:cNvSpPr>
            <p:nvPr/>
          </p:nvSpPr>
          <p:spPr bwMode="auto">
            <a:xfrm>
              <a:off x="960" y="3792"/>
              <a:ext cx="104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Preservation</a:t>
              </a:r>
            </a:p>
          </p:txBody>
        </p:sp>
        <p:cxnSp>
          <p:nvCxnSpPr>
            <p:cNvPr id="3094" name="AutoShape 30"/>
            <p:cNvCxnSpPr>
              <a:cxnSpLocks noChangeShapeType="1"/>
              <a:endCxn id="3093" idx="1"/>
            </p:cNvCxnSpPr>
            <p:nvPr/>
          </p:nvCxnSpPr>
          <p:spPr bwMode="auto">
            <a:xfrm rot="16200000" flipH="1">
              <a:off x="739" y="3700"/>
              <a:ext cx="225" cy="217"/>
            </a:xfrm>
            <a:prstGeom prst="bentConnector2">
              <a:avLst/>
            </a:prstGeom>
            <a:noFill/>
            <a:ln w="127000">
              <a:solidFill>
                <a:srgbClr val="008080"/>
              </a:solidFill>
              <a:miter lim="800000"/>
              <a:headEnd/>
              <a:tailEnd type="none" w="lg" len="med"/>
            </a:ln>
          </p:spPr>
        </p:cxnSp>
        <p:cxnSp>
          <p:nvCxnSpPr>
            <p:cNvPr id="3095" name="AutoShape 31"/>
            <p:cNvCxnSpPr>
              <a:cxnSpLocks noChangeShapeType="1"/>
              <a:stCxn id="3093" idx="3"/>
              <a:endCxn id="3099" idx="6"/>
            </p:cNvCxnSpPr>
            <p:nvPr/>
          </p:nvCxnSpPr>
          <p:spPr bwMode="auto">
            <a:xfrm>
              <a:off x="2004" y="3921"/>
              <a:ext cx="732" cy="15"/>
            </a:xfrm>
            <a:prstGeom prst="straightConnector1">
              <a:avLst/>
            </a:prstGeom>
            <a:noFill/>
            <a:ln w="127000">
              <a:solidFill>
                <a:srgbClr val="008080"/>
              </a:solidFill>
              <a:round/>
              <a:headEnd/>
              <a:tailEnd type="stealth" w="lg" len="med"/>
            </a:ln>
          </p:spPr>
        </p:cxnSp>
        <p:grpSp>
          <p:nvGrpSpPr>
            <p:cNvPr id="8" name="Group 32"/>
            <p:cNvGrpSpPr>
              <a:grpSpLocks/>
            </p:cNvGrpSpPr>
            <p:nvPr/>
          </p:nvGrpSpPr>
          <p:grpSpPr bwMode="auto">
            <a:xfrm>
              <a:off x="2640" y="3468"/>
              <a:ext cx="803" cy="852"/>
              <a:chOff x="2640" y="3468"/>
              <a:chExt cx="803" cy="852"/>
            </a:xfrm>
          </p:grpSpPr>
          <p:graphicFrame>
            <p:nvGraphicFramePr>
              <p:cNvPr id="3074" name="Object 33"/>
              <p:cNvGraphicFramePr>
                <a:graphicFrameLocks noChangeAspect="1"/>
              </p:cNvGraphicFramePr>
              <p:nvPr/>
            </p:nvGraphicFramePr>
            <p:xfrm>
              <a:off x="2640" y="3468"/>
              <a:ext cx="515" cy="564"/>
            </p:xfrm>
            <a:graphic>
              <a:graphicData uri="http://schemas.openxmlformats.org/presentationml/2006/ole">
                <p:oleObj spid="_x0000_s91138" r:id="rId6" imgW="3161905" imgH="3467584" progId="">
                  <p:embed/>
                </p:oleObj>
              </a:graphicData>
            </a:graphic>
          </p:graphicFrame>
          <p:graphicFrame>
            <p:nvGraphicFramePr>
              <p:cNvPr id="3075" name="Object 34"/>
              <p:cNvGraphicFramePr>
                <a:graphicFrameLocks noChangeAspect="1"/>
              </p:cNvGraphicFramePr>
              <p:nvPr/>
            </p:nvGraphicFramePr>
            <p:xfrm>
              <a:off x="2736" y="3564"/>
              <a:ext cx="515" cy="564"/>
            </p:xfrm>
            <a:graphic>
              <a:graphicData uri="http://schemas.openxmlformats.org/presentationml/2006/ole">
                <p:oleObj spid="_x0000_s91139" r:id="rId7" imgW="3161905" imgH="3467584" progId="">
                  <p:embed/>
                </p:oleObj>
              </a:graphicData>
            </a:graphic>
          </p:graphicFrame>
          <p:graphicFrame>
            <p:nvGraphicFramePr>
              <p:cNvPr id="3076" name="Object 35"/>
              <p:cNvGraphicFramePr>
                <a:graphicFrameLocks noChangeAspect="1"/>
              </p:cNvGraphicFramePr>
              <p:nvPr/>
            </p:nvGraphicFramePr>
            <p:xfrm>
              <a:off x="2832" y="3660"/>
              <a:ext cx="515" cy="564"/>
            </p:xfrm>
            <a:graphic>
              <a:graphicData uri="http://schemas.openxmlformats.org/presentationml/2006/ole">
                <p:oleObj spid="_x0000_s91140" r:id="rId8" imgW="3161905" imgH="3467584" progId="">
                  <p:embed/>
                </p:oleObj>
              </a:graphicData>
            </a:graphic>
          </p:graphicFrame>
          <p:graphicFrame>
            <p:nvGraphicFramePr>
              <p:cNvPr id="3077" name="Object 36"/>
              <p:cNvGraphicFramePr>
                <a:graphicFrameLocks noChangeAspect="1"/>
              </p:cNvGraphicFramePr>
              <p:nvPr/>
            </p:nvGraphicFramePr>
            <p:xfrm>
              <a:off x="2928" y="3756"/>
              <a:ext cx="515" cy="564"/>
            </p:xfrm>
            <a:graphic>
              <a:graphicData uri="http://schemas.openxmlformats.org/presentationml/2006/ole">
                <p:oleObj spid="_x0000_s91141" r:id="rId9" imgW="3161905" imgH="3467584" progId="">
                  <p:embed/>
                </p:oleObj>
              </a:graphicData>
            </a:graphic>
          </p:graphicFrame>
          <p:sp>
            <p:nvSpPr>
              <p:cNvPr id="3098" name="Oval 37"/>
              <p:cNvSpPr>
                <a:spLocks noChangeArrowheads="1"/>
              </p:cNvSpPr>
              <p:nvPr/>
            </p:nvSpPr>
            <p:spPr bwMode="auto">
              <a:xfrm>
                <a:off x="3312" y="3936"/>
                <a:ext cx="96" cy="96"/>
              </a:xfrm>
              <a:prstGeom prst="ellipse">
                <a:avLst/>
              </a:prstGeom>
              <a:solidFill>
                <a:schemeClr val="accent1">
                  <a:alpha val="0"/>
                </a:schemeClr>
              </a:solidFill>
              <a:ln w="9525">
                <a:noFill/>
                <a:round/>
                <a:headEnd/>
                <a:tailEnd/>
              </a:ln>
            </p:spPr>
            <p:txBody>
              <a:bodyPr wrap="none" anchor="ctr"/>
              <a:lstStyle/>
              <a:p>
                <a:endParaRPr lang="en-US"/>
              </a:p>
            </p:txBody>
          </p:sp>
          <p:sp>
            <p:nvSpPr>
              <p:cNvPr id="3099" name="Oval 38"/>
              <p:cNvSpPr>
                <a:spLocks noChangeArrowheads="1"/>
              </p:cNvSpPr>
              <p:nvPr/>
            </p:nvSpPr>
            <p:spPr bwMode="auto">
              <a:xfrm>
                <a:off x="2640" y="3888"/>
                <a:ext cx="96" cy="96"/>
              </a:xfrm>
              <a:prstGeom prst="ellipse">
                <a:avLst/>
              </a:prstGeom>
              <a:solidFill>
                <a:schemeClr val="accent1">
                  <a:alpha val="0"/>
                </a:schemeClr>
              </a:solidFill>
              <a:ln w="9525">
                <a:noFill/>
                <a:round/>
                <a:headEnd/>
                <a:tailEnd/>
              </a:ln>
            </p:spPr>
            <p:txBody>
              <a:bodyPr wrap="none" anchor="ctr"/>
              <a:lstStyle/>
              <a:p>
                <a:endParaRPr lang="en-US"/>
              </a:p>
            </p:txBody>
          </p:sp>
        </p:grpSp>
        <p:sp>
          <p:nvSpPr>
            <p:cNvPr id="3097" name="Text Box 39"/>
            <p:cNvSpPr txBox="1">
              <a:spLocks noChangeArrowheads="1"/>
            </p:cNvSpPr>
            <p:nvPr/>
          </p:nvSpPr>
          <p:spPr bwMode="auto">
            <a:xfrm>
              <a:off x="3216" y="3360"/>
              <a:ext cx="884" cy="404"/>
            </a:xfrm>
            <a:prstGeom prst="rect">
              <a:avLst/>
            </a:prstGeom>
            <a:noFill/>
            <a:ln w="9525">
              <a:noFill/>
              <a:miter lim="800000"/>
              <a:headEnd/>
              <a:tailEnd/>
            </a:ln>
          </p:spPr>
          <p:txBody>
            <a:bodyPr wrap="none">
              <a:spAutoFit/>
            </a:bodyPr>
            <a:lstStyle/>
            <a:p>
              <a:r>
                <a:rPr lang="en-US" b="1"/>
                <a:t>Manuscript</a:t>
              </a:r>
            </a:p>
            <a:p>
              <a:r>
                <a:rPr lang="en-US" b="1"/>
                <a:t>Copies</a:t>
              </a:r>
            </a:p>
          </p:txBody>
        </p:sp>
      </p:grpSp>
      <p:grpSp>
        <p:nvGrpSpPr>
          <p:cNvPr id="9" name="Group 40"/>
          <p:cNvGrpSpPr>
            <a:grpSpLocks/>
          </p:cNvGrpSpPr>
          <p:nvPr/>
        </p:nvGrpSpPr>
        <p:grpSpPr bwMode="auto">
          <a:xfrm>
            <a:off x="5280025" y="4419600"/>
            <a:ext cx="3571875" cy="2085975"/>
            <a:chOff x="3326" y="2784"/>
            <a:chExt cx="2250" cy="1314"/>
          </a:xfrm>
        </p:grpSpPr>
        <p:sp>
          <p:nvSpPr>
            <p:cNvPr id="3089" name="Text Box 41"/>
            <p:cNvSpPr txBox="1">
              <a:spLocks noChangeArrowheads="1"/>
            </p:cNvSpPr>
            <p:nvPr/>
          </p:nvSpPr>
          <p:spPr bwMode="auto">
            <a:xfrm>
              <a:off x="4656" y="3840"/>
              <a:ext cx="920"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Translation</a:t>
              </a:r>
            </a:p>
          </p:txBody>
        </p:sp>
        <p:cxnSp>
          <p:nvCxnSpPr>
            <p:cNvPr id="3090" name="AutoShape 42"/>
            <p:cNvCxnSpPr>
              <a:cxnSpLocks noChangeShapeType="1"/>
              <a:stCxn id="3098" idx="1"/>
              <a:endCxn id="3089" idx="1"/>
            </p:cNvCxnSpPr>
            <p:nvPr/>
          </p:nvCxnSpPr>
          <p:spPr bwMode="auto">
            <a:xfrm>
              <a:off x="3326" y="3950"/>
              <a:ext cx="1330" cy="19"/>
            </a:xfrm>
            <a:prstGeom prst="straightConnector1">
              <a:avLst/>
            </a:prstGeom>
            <a:noFill/>
            <a:ln w="127000">
              <a:solidFill>
                <a:srgbClr val="008080"/>
              </a:solidFill>
              <a:round/>
              <a:headEnd/>
              <a:tailEnd type="none" w="lg" len="med"/>
            </a:ln>
          </p:spPr>
        </p:cxnSp>
        <p:cxnSp>
          <p:nvCxnSpPr>
            <p:cNvPr id="3091" name="AutoShape 43"/>
            <p:cNvCxnSpPr>
              <a:cxnSpLocks noChangeShapeType="1"/>
              <a:stCxn id="3089" idx="0"/>
            </p:cNvCxnSpPr>
            <p:nvPr/>
          </p:nvCxnSpPr>
          <p:spPr bwMode="auto">
            <a:xfrm flipH="1" flipV="1">
              <a:off x="5098" y="3531"/>
              <a:ext cx="18" cy="309"/>
            </a:xfrm>
            <a:prstGeom prst="straightConnector1">
              <a:avLst/>
            </a:prstGeom>
            <a:noFill/>
            <a:ln w="127000">
              <a:solidFill>
                <a:srgbClr val="008080"/>
              </a:solidFill>
              <a:round/>
              <a:headEnd/>
              <a:tailEnd type="stealth" w="lg" len="med"/>
            </a:ln>
          </p:spPr>
        </p:cxnSp>
        <p:pic>
          <p:nvPicPr>
            <p:cNvPr id="3092" name="Picture 44" descr="bible_search"/>
            <p:cNvPicPr>
              <a:picLocks noChangeAspect="1" noChangeArrowheads="1"/>
            </p:cNvPicPr>
            <p:nvPr/>
          </p:nvPicPr>
          <p:blipFill>
            <a:blip r:embed="rId10" cstate="print"/>
            <a:srcRect/>
            <a:stretch>
              <a:fillRect/>
            </a:stretch>
          </p:blipFill>
          <p:spPr bwMode="auto">
            <a:xfrm>
              <a:off x="4848" y="2784"/>
              <a:ext cx="499" cy="747"/>
            </a:xfrm>
            <a:prstGeom prst="rect">
              <a:avLst/>
            </a:prstGeom>
            <a:noFill/>
            <a:ln w="9525">
              <a:noFill/>
              <a:miter lim="800000"/>
              <a:headEnd/>
              <a:tailEnd/>
            </a:ln>
          </p:spPr>
        </p:pic>
      </p:grpSp>
      <p:pic>
        <p:nvPicPr>
          <p:cNvPr id="3087" name="Picture 45" descr="people1">
            <a:hlinkClick r:id="rId11"/>
          </p:cNvPr>
          <p:cNvPicPr>
            <a:picLocks noChangeAspect="1" noChangeArrowheads="1"/>
          </p:cNvPicPr>
          <p:nvPr/>
        </p:nvPicPr>
        <p:blipFill>
          <a:blip r:embed="rId12" cstate="print"/>
          <a:srcRect/>
          <a:stretch>
            <a:fillRect/>
          </a:stretch>
        </p:blipFill>
        <p:spPr bwMode="auto">
          <a:xfrm>
            <a:off x="3276600" y="2590800"/>
            <a:ext cx="1752600" cy="1098550"/>
          </a:xfrm>
          <a:prstGeom prst="rect">
            <a:avLst/>
          </a:prstGeom>
          <a:noFill/>
          <a:ln w="9525">
            <a:noFill/>
            <a:miter lim="800000"/>
            <a:headEnd/>
            <a:tailEnd/>
          </a:ln>
        </p:spPr>
      </p:pic>
      <p:sp>
        <p:nvSpPr>
          <p:cNvPr id="3088" name="Text Box 46"/>
          <p:cNvSpPr txBox="1">
            <a:spLocks noChangeArrowheads="1"/>
          </p:cNvSpPr>
          <p:nvPr/>
        </p:nvSpPr>
        <p:spPr bwMode="auto">
          <a:xfrm>
            <a:off x="2651125" y="3617913"/>
            <a:ext cx="1301750" cy="641350"/>
          </a:xfrm>
          <a:prstGeom prst="rect">
            <a:avLst/>
          </a:prstGeom>
          <a:noFill/>
          <a:ln w="9525">
            <a:noFill/>
            <a:miter lim="800000"/>
            <a:headEnd/>
            <a:tailEnd/>
          </a:ln>
        </p:spPr>
        <p:txBody>
          <a:bodyPr wrap="none">
            <a:spAutoFit/>
          </a:bodyPr>
          <a:lstStyle/>
          <a:p>
            <a:pPr algn="ctr"/>
            <a:r>
              <a:rPr lang="en-US" b="1"/>
              <a:t>Christians</a:t>
            </a:r>
          </a:p>
          <a:p>
            <a:pPr algn="ctr"/>
            <a:r>
              <a:rPr lang="en-US" b="1"/>
              <a:t>Today</a:t>
            </a:r>
          </a:p>
        </p:txBody>
      </p:sp>
      <p:sp>
        <p:nvSpPr>
          <p:cNvPr id="47" name="Text Box 14"/>
          <p:cNvSpPr txBox="1">
            <a:spLocks noChangeArrowheads="1"/>
          </p:cNvSpPr>
          <p:nvPr/>
        </p:nvSpPr>
        <p:spPr bwMode="auto">
          <a:xfrm>
            <a:off x="5257800" y="0"/>
            <a:ext cx="3886200" cy="1077218"/>
          </a:xfrm>
          <a:prstGeom prst="rect">
            <a:avLst/>
          </a:prstGeom>
          <a:solidFill>
            <a:srgbClr val="99CCFF"/>
          </a:solidFill>
          <a:ln w="76200" cmpd="tri">
            <a:solidFill>
              <a:schemeClr val="tx1"/>
            </a:solidFill>
            <a:miter lim="800000"/>
            <a:headEnd/>
            <a:tailEnd/>
          </a:ln>
        </p:spPr>
        <p:txBody>
          <a:bodyPr>
            <a:spAutoFit/>
          </a:bodyPr>
          <a:lstStyle/>
          <a:p>
            <a:pPr algn="ctr"/>
            <a:r>
              <a:rPr lang="en-US" sz="3200" b="1" dirty="0" smtClean="0"/>
              <a:t>How God Provides Us With His Word</a:t>
            </a:r>
            <a:endParaRPr lang="en-US" sz="3200" b="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Bible Timeline</a:t>
            </a:r>
          </a:p>
        </p:txBody>
      </p:sp>
      <p:sp>
        <p:nvSpPr>
          <p:cNvPr id="51203" name="Rectangle 3"/>
          <p:cNvSpPr>
            <a:spLocks noChangeArrowheads="1"/>
          </p:cNvSpPr>
          <p:nvPr/>
        </p:nvSpPr>
        <p:spPr bwMode="auto">
          <a:xfrm>
            <a:off x="152400" y="3810000"/>
            <a:ext cx="6553200" cy="381000"/>
          </a:xfrm>
          <a:prstGeom prst="rect">
            <a:avLst/>
          </a:prstGeom>
          <a:solidFill>
            <a:srgbClr val="FF6600"/>
          </a:solidFill>
          <a:ln w="9525">
            <a:solidFill>
              <a:schemeClr val="tx1"/>
            </a:solidFill>
            <a:miter lim="800000"/>
            <a:headEnd/>
            <a:tailEnd/>
          </a:ln>
        </p:spPr>
        <p:txBody>
          <a:bodyPr wrap="none" anchor="ctr"/>
          <a:lstStyle/>
          <a:p>
            <a:pPr algn="ctr"/>
            <a:r>
              <a:rPr lang="en-US" b="1"/>
              <a:t>B.C.</a:t>
            </a:r>
          </a:p>
        </p:txBody>
      </p:sp>
      <p:sp>
        <p:nvSpPr>
          <p:cNvPr id="51204" name="Line 4"/>
          <p:cNvSpPr>
            <a:spLocks noChangeShapeType="1"/>
          </p:cNvSpPr>
          <p:nvPr/>
        </p:nvSpPr>
        <p:spPr bwMode="auto">
          <a:xfrm>
            <a:off x="533400" y="3429000"/>
            <a:ext cx="0" cy="762000"/>
          </a:xfrm>
          <a:prstGeom prst="line">
            <a:avLst/>
          </a:prstGeom>
          <a:noFill/>
          <a:ln w="9525">
            <a:solidFill>
              <a:schemeClr val="tx1"/>
            </a:solidFill>
            <a:round/>
            <a:headEnd/>
            <a:tailEnd/>
          </a:ln>
        </p:spPr>
        <p:txBody>
          <a:bodyPr/>
          <a:lstStyle/>
          <a:p>
            <a:endParaRPr lang="en-US"/>
          </a:p>
        </p:txBody>
      </p:sp>
      <p:sp>
        <p:nvSpPr>
          <p:cNvPr id="51205" name="Text Box 5"/>
          <p:cNvSpPr txBox="1">
            <a:spLocks noChangeArrowheads="1"/>
          </p:cNvSpPr>
          <p:nvPr/>
        </p:nvSpPr>
        <p:spPr bwMode="auto">
          <a:xfrm>
            <a:off x="152400" y="3048000"/>
            <a:ext cx="857250" cy="366713"/>
          </a:xfrm>
          <a:prstGeom prst="rect">
            <a:avLst/>
          </a:prstGeom>
          <a:noFill/>
          <a:ln w="9525">
            <a:noFill/>
            <a:miter lim="800000"/>
            <a:headEnd/>
            <a:tailEnd/>
          </a:ln>
        </p:spPr>
        <p:txBody>
          <a:bodyPr wrap="none">
            <a:spAutoFit/>
          </a:bodyPr>
          <a:lstStyle/>
          <a:p>
            <a:r>
              <a:rPr lang="en-US"/>
              <a:t>Moses</a:t>
            </a:r>
          </a:p>
        </p:txBody>
      </p:sp>
      <p:sp>
        <p:nvSpPr>
          <p:cNvPr id="51206" name="Text Box 6"/>
          <p:cNvSpPr txBox="1">
            <a:spLocks noChangeArrowheads="1"/>
          </p:cNvSpPr>
          <p:nvPr/>
        </p:nvSpPr>
        <p:spPr bwMode="auto">
          <a:xfrm>
            <a:off x="228600" y="4191000"/>
            <a:ext cx="1136650" cy="366713"/>
          </a:xfrm>
          <a:prstGeom prst="rect">
            <a:avLst/>
          </a:prstGeom>
          <a:noFill/>
          <a:ln w="9525">
            <a:noFill/>
            <a:miter lim="800000"/>
            <a:headEnd/>
            <a:tailEnd/>
          </a:ln>
        </p:spPr>
        <p:txBody>
          <a:bodyPr wrap="none">
            <a:spAutoFit/>
          </a:bodyPr>
          <a:lstStyle/>
          <a:p>
            <a:r>
              <a:rPr lang="en-US"/>
              <a:t>1400 B.C</a:t>
            </a:r>
          </a:p>
        </p:txBody>
      </p:sp>
      <p:sp>
        <p:nvSpPr>
          <p:cNvPr id="51207" name="Text Box 7"/>
          <p:cNvSpPr txBox="1">
            <a:spLocks noChangeArrowheads="1"/>
          </p:cNvSpPr>
          <p:nvPr/>
        </p:nvSpPr>
        <p:spPr bwMode="auto">
          <a:xfrm>
            <a:off x="4648200" y="3048000"/>
            <a:ext cx="971550" cy="366713"/>
          </a:xfrm>
          <a:prstGeom prst="rect">
            <a:avLst/>
          </a:prstGeom>
          <a:noFill/>
          <a:ln w="9525">
            <a:noFill/>
            <a:miter lim="800000"/>
            <a:headEnd/>
            <a:tailEnd/>
          </a:ln>
        </p:spPr>
        <p:txBody>
          <a:bodyPr wrap="none">
            <a:spAutoFit/>
          </a:bodyPr>
          <a:lstStyle/>
          <a:p>
            <a:r>
              <a:rPr lang="en-US"/>
              <a:t>Malachi</a:t>
            </a:r>
          </a:p>
        </p:txBody>
      </p:sp>
      <p:sp>
        <p:nvSpPr>
          <p:cNvPr id="51208" name="Line 8"/>
          <p:cNvSpPr>
            <a:spLocks noChangeShapeType="1"/>
          </p:cNvSpPr>
          <p:nvPr/>
        </p:nvSpPr>
        <p:spPr bwMode="auto">
          <a:xfrm>
            <a:off x="5105400" y="3429000"/>
            <a:ext cx="0" cy="762000"/>
          </a:xfrm>
          <a:prstGeom prst="line">
            <a:avLst/>
          </a:prstGeom>
          <a:noFill/>
          <a:ln w="9525">
            <a:solidFill>
              <a:schemeClr val="tx1"/>
            </a:solidFill>
            <a:round/>
            <a:headEnd/>
            <a:tailEnd/>
          </a:ln>
        </p:spPr>
        <p:txBody>
          <a:bodyPr/>
          <a:lstStyle/>
          <a:p>
            <a:endParaRPr lang="en-US"/>
          </a:p>
        </p:txBody>
      </p:sp>
      <p:sp>
        <p:nvSpPr>
          <p:cNvPr id="51209" name="Text Box 9"/>
          <p:cNvSpPr txBox="1">
            <a:spLocks noChangeArrowheads="1"/>
          </p:cNvSpPr>
          <p:nvPr/>
        </p:nvSpPr>
        <p:spPr bwMode="auto">
          <a:xfrm>
            <a:off x="4800600" y="4191000"/>
            <a:ext cx="1073150" cy="366713"/>
          </a:xfrm>
          <a:prstGeom prst="rect">
            <a:avLst/>
          </a:prstGeom>
          <a:noFill/>
          <a:ln w="9525">
            <a:noFill/>
            <a:miter lim="800000"/>
            <a:headEnd/>
            <a:tailEnd/>
          </a:ln>
        </p:spPr>
        <p:txBody>
          <a:bodyPr wrap="none">
            <a:spAutoFit/>
          </a:bodyPr>
          <a:lstStyle/>
          <a:p>
            <a:r>
              <a:rPr lang="en-US"/>
              <a:t>400 B.C.</a:t>
            </a:r>
          </a:p>
        </p:txBody>
      </p:sp>
      <p:grpSp>
        <p:nvGrpSpPr>
          <p:cNvPr id="51210" name="Group 10"/>
          <p:cNvGrpSpPr>
            <a:grpSpLocks/>
          </p:cNvGrpSpPr>
          <p:nvPr/>
        </p:nvGrpSpPr>
        <p:grpSpPr bwMode="auto">
          <a:xfrm>
            <a:off x="6858000" y="3200400"/>
            <a:ext cx="304800" cy="609600"/>
            <a:chOff x="912" y="768"/>
            <a:chExt cx="192" cy="384"/>
          </a:xfrm>
        </p:grpSpPr>
        <p:sp>
          <p:nvSpPr>
            <p:cNvPr id="51222" name="Line 11"/>
            <p:cNvSpPr>
              <a:spLocks noChangeShapeType="1"/>
            </p:cNvSpPr>
            <p:nvPr/>
          </p:nvSpPr>
          <p:spPr bwMode="auto">
            <a:xfrm>
              <a:off x="1008" y="768"/>
              <a:ext cx="0" cy="384"/>
            </a:xfrm>
            <a:prstGeom prst="line">
              <a:avLst/>
            </a:prstGeom>
            <a:noFill/>
            <a:ln w="50800">
              <a:solidFill>
                <a:srgbClr val="993300"/>
              </a:solidFill>
              <a:round/>
              <a:headEnd/>
              <a:tailEnd/>
            </a:ln>
          </p:spPr>
          <p:txBody>
            <a:bodyPr/>
            <a:lstStyle/>
            <a:p>
              <a:endParaRPr lang="en-US"/>
            </a:p>
          </p:txBody>
        </p:sp>
        <p:sp>
          <p:nvSpPr>
            <p:cNvPr id="51223" name="Line 12"/>
            <p:cNvSpPr>
              <a:spLocks noChangeShapeType="1"/>
            </p:cNvSpPr>
            <p:nvPr/>
          </p:nvSpPr>
          <p:spPr bwMode="auto">
            <a:xfrm>
              <a:off x="912" y="912"/>
              <a:ext cx="192" cy="0"/>
            </a:xfrm>
            <a:prstGeom prst="line">
              <a:avLst/>
            </a:prstGeom>
            <a:noFill/>
            <a:ln w="50800">
              <a:solidFill>
                <a:srgbClr val="993300"/>
              </a:solidFill>
              <a:round/>
              <a:headEnd/>
              <a:tailEnd/>
            </a:ln>
          </p:spPr>
          <p:txBody>
            <a:bodyPr/>
            <a:lstStyle/>
            <a:p>
              <a:endParaRPr lang="en-US"/>
            </a:p>
          </p:txBody>
        </p:sp>
      </p:grpSp>
      <p:sp>
        <p:nvSpPr>
          <p:cNvPr id="51211" name="Text Box 13"/>
          <p:cNvSpPr txBox="1">
            <a:spLocks noChangeArrowheads="1"/>
          </p:cNvSpPr>
          <p:nvPr/>
        </p:nvSpPr>
        <p:spPr bwMode="auto">
          <a:xfrm>
            <a:off x="6858000" y="4191000"/>
            <a:ext cx="882650" cy="366713"/>
          </a:xfrm>
          <a:prstGeom prst="rect">
            <a:avLst/>
          </a:prstGeom>
          <a:noFill/>
          <a:ln w="9525">
            <a:noFill/>
            <a:miter lim="800000"/>
            <a:headEnd/>
            <a:tailEnd/>
          </a:ln>
        </p:spPr>
        <p:txBody>
          <a:bodyPr wrap="none">
            <a:spAutoFit/>
          </a:bodyPr>
          <a:lstStyle/>
          <a:p>
            <a:r>
              <a:rPr lang="en-US"/>
              <a:t>45 A.D</a:t>
            </a:r>
          </a:p>
        </p:txBody>
      </p:sp>
      <p:sp>
        <p:nvSpPr>
          <p:cNvPr id="51212" name="Text Box 14"/>
          <p:cNvSpPr txBox="1">
            <a:spLocks noChangeArrowheads="1"/>
          </p:cNvSpPr>
          <p:nvPr/>
        </p:nvSpPr>
        <p:spPr bwMode="auto">
          <a:xfrm>
            <a:off x="7924800" y="4191000"/>
            <a:ext cx="882650" cy="366713"/>
          </a:xfrm>
          <a:prstGeom prst="rect">
            <a:avLst/>
          </a:prstGeom>
          <a:noFill/>
          <a:ln w="9525">
            <a:noFill/>
            <a:miter lim="800000"/>
            <a:headEnd/>
            <a:tailEnd/>
          </a:ln>
        </p:spPr>
        <p:txBody>
          <a:bodyPr wrap="none">
            <a:spAutoFit/>
          </a:bodyPr>
          <a:lstStyle/>
          <a:p>
            <a:r>
              <a:rPr lang="en-US"/>
              <a:t>90 A.D</a:t>
            </a:r>
          </a:p>
        </p:txBody>
      </p:sp>
      <p:sp>
        <p:nvSpPr>
          <p:cNvPr id="51213" name="AutoShape 15"/>
          <p:cNvSpPr>
            <a:spLocks/>
          </p:cNvSpPr>
          <p:nvPr/>
        </p:nvSpPr>
        <p:spPr bwMode="auto">
          <a:xfrm rot="-5400000">
            <a:off x="2590800" y="533400"/>
            <a:ext cx="304800" cy="4419600"/>
          </a:xfrm>
          <a:prstGeom prst="rightBrace">
            <a:avLst>
              <a:gd name="adj1" fmla="val 120833"/>
              <a:gd name="adj2" fmla="val 50000"/>
            </a:avLst>
          </a:prstGeom>
          <a:noFill/>
          <a:ln w="9525">
            <a:solidFill>
              <a:schemeClr val="tx1"/>
            </a:solidFill>
            <a:round/>
            <a:headEnd/>
            <a:tailEnd/>
          </a:ln>
        </p:spPr>
        <p:txBody>
          <a:bodyPr wrap="none" anchor="ctr"/>
          <a:lstStyle/>
          <a:p>
            <a:endParaRPr lang="en-US"/>
          </a:p>
        </p:txBody>
      </p:sp>
      <p:sp>
        <p:nvSpPr>
          <p:cNvPr id="51214" name="Text Box 16"/>
          <p:cNvSpPr txBox="1">
            <a:spLocks noChangeArrowheads="1"/>
          </p:cNvSpPr>
          <p:nvPr/>
        </p:nvSpPr>
        <p:spPr bwMode="auto">
          <a:xfrm>
            <a:off x="1828800" y="1981200"/>
            <a:ext cx="1771650" cy="641350"/>
          </a:xfrm>
          <a:prstGeom prst="rect">
            <a:avLst/>
          </a:prstGeom>
          <a:noFill/>
          <a:ln w="9525">
            <a:noFill/>
            <a:miter lim="800000"/>
            <a:headEnd/>
            <a:tailEnd/>
          </a:ln>
        </p:spPr>
        <p:txBody>
          <a:bodyPr wrap="none">
            <a:spAutoFit/>
          </a:bodyPr>
          <a:lstStyle/>
          <a:p>
            <a:pPr algn="ctr"/>
            <a:r>
              <a:rPr lang="en-US" b="1">
                <a:solidFill>
                  <a:srgbClr val="FF6600"/>
                </a:solidFill>
              </a:rPr>
              <a:t>Old Testament</a:t>
            </a:r>
          </a:p>
          <a:p>
            <a:pPr algn="ctr"/>
            <a:r>
              <a:rPr lang="en-US" b="1">
                <a:solidFill>
                  <a:srgbClr val="FF6600"/>
                </a:solidFill>
              </a:rPr>
              <a:t>Written</a:t>
            </a:r>
          </a:p>
        </p:txBody>
      </p:sp>
      <p:sp>
        <p:nvSpPr>
          <p:cNvPr id="51215" name="AutoShape 17"/>
          <p:cNvSpPr>
            <a:spLocks/>
          </p:cNvSpPr>
          <p:nvPr/>
        </p:nvSpPr>
        <p:spPr bwMode="auto">
          <a:xfrm rot="-5400000">
            <a:off x="5753100" y="1866900"/>
            <a:ext cx="304800" cy="1752600"/>
          </a:xfrm>
          <a:prstGeom prst="rightBrace">
            <a:avLst>
              <a:gd name="adj1" fmla="val 47917"/>
              <a:gd name="adj2" fmla="val 50000"/>
            </a:avLst>
          </a:prstGeom>
          <a:noFill/>
          <a:ln w="9525">
            <a:solidFill>
              <a:schemeClr val="tx1"/>
            </a:solidFill>
            <a:round/>
            <a:headEnd/>
            <a:tailEnd/>
          </a:ln>
        </p:spPr>
        <p:txBody>
          <a:bodyPr wrap="none" anchor="ctr"/>
          <a:lstStyle/>
          <a:p>
            <a:endParaRPr lang="en-US"/>
          </a:p>
        </p:txBody>
      </p:sp>
      <p:sp>
        <p:nvSpPr>
          <p:cNvPr id="51216" name="Text Box 18"/>
          <p:cNvSpPr txBox="1">
            <a:spLocks noChangeArrowheads="1"/>
          </p:cNvSpPr>
          <p:nvPr/>
        </p:nvSpPr>
        <p:spPr bwMode="auto">
          <a:xfrm>
            <a:off x="5334000" y="1752600"/>
            <a:ext cx="1187450" cy="915988"/>
          </a:xfrm>
          <a:prstGeom prst="rect">
            <a:avLst/>
          </a:prstGeom>
          <a:noFill/>
          <a:ln w="9525">
            <a:noFill/>
            <a:miter lim="800000"/>
            <a:headEnd/>
            <a:tailEnd/>
          </a:ln>
        </p:spPr>
        <p:txBody>
          <a:bodyPr wrap="none">
            <a:spAutoFit/>
          </a:bodyPr>
          <a:lstStyle/>
          <a:p>
            <a:pPr algn="ctr"/>
            <a:r>
              <a:rPr lang="en-US"/>
              <a:t>400</a:t>
            </a:r>
          </a:p>
          <a:p>
            <a:pPr algn="ctr"/>
            <a:r>
              <a:rPr lang="en-US"/>
              <a:t>Years</a:t>
            </a:r>
          </a:p>
          <a:p>
            <a:pPr algn="ctr"/>
            <a:r>
              <a:rPr lang="en-US"/>
              <a:t>of Silence</a:t>
            </a:r>
          </a:p>
        </p:txBody>
      </p:sp>
      <p:sp>
        <p:nvSpPr>
          <p:cNvPr id="51217" name="AutoShape 19"/>
          <p:cNvSpPr>
            <a:spLocks/>
          </p:cNvSpPr>
          <p:nvPr/>
        </p:nvSpPr>
        <p:spPr bwMode="auto">
          <a:xfrm rot="-5400000">
            <a:off x="7505700" y="2247900"/>
            <a:ext cx="304800" cy="990600"/>
          </a:xfrm>
          <a:prstGeom prst="rightBrace">
            <a:avLst>
              <a:gd name="adj1" fmla="val 27083"/>
              <a:gd name="adj2" fmla="val 50000"/>
            </a:avLst>
          </a:prstGeom>
          <a:noFill/>
          <a:ln w="9525">
            <a:solidFill>
              <a:schemeClr val="tx1"/>
            </a:solidFill>
            <a:round/>
            <a:headEnd/>
            <a:tailEnd/>
          </a:ln>
        </p:spPr>
        <p:txBody>
          <a:bodyPr wrap="none" anchor="ctr"/>
          <a:lstStyle/>
          <a:p>
            <a:endParaRPr lang="en-US"/>
          </a:p>
        </p:txBody>
      </p:sp>
      <p:sp>
        <p:nvSpPr>
          <p:cNvPr id="51218" name="Text Box 20"/>
          <p:cNvSpPr txBox="1">
            <a:spLocks noChangeArrowheads="1"/>
          </p:cNvSpPr>
          <p:nvPr/>
        </p:nvSpPr>
        <p:spPr bwMode="auto">
          <a:xfrm>
            <a:off x="6781800" y="1981200"/>
            <a:ext cx="1860550" cy="641350"/>
          </a:xfrm>
          <a:prstGeom prst="rect">
            <a:avLst/>
          </a:prstGeom>
          <a:noFill/>
          <a:ln w="9525">
            <a:noFill/>
            <a:miter lim="800000"/>
            <a:headEnd/>
            <a:tailEnd/>
          </a:ln>
        </p:spPr>
        <p:txBody>
          <a:bodyPr wrap="none">
            <a:spAutoFit/>
          </a:bodyPr>
          <a:lstStyle/>
          <a:p>
            <a:pPr algn="ctr"/>
            <a:r>
              <a:rPr lang="en-US" b="1">
                <a:solidFill>
                  <a:srgbClr val="008000"/>
                </a:solidFill>
              </a:rPr>
              <a:t>New Testament</a:t>
            </a:r>
          </a:p>
          <a:p>
            <a:pPr algn="ctr"/>
            <a:r>
              <a:rPr lang="en-US" b="1">
                <a:solidFill>
                  <a:srgbClr val="008000"/>
                </a:solidFill>
              </a:rPr>
              <a:t>Written</a:t>
            </a:r>
          </a:p>
        </p:txBody>
      </p:sp>
      <p:sp>
        <p:nvSpPr>
          <p:cNvPr id="51219" name="Rectangle 21"/>
          <p:cNvSpPr>
            <a:spLocks noChangeArrowheads="1"/>
          </p:cNvSpPr>
          <p:nvPr/>
        </p:nvSpPr>
        <p:spPr bwMode="auto">
          <a:xfrm>
            <a:off x="6705600" y="3810000"/>
            <a:ext cx="1981200" cy="381000"/>
          </a:xfrm>
          <a:prstGeom prst="rect">
            <a:avLst/>
          </a:prstGeom>
          <a:solidFill>
            <a:srgbClr val="008000"/>
          </a:solidFill>
          <a:ln w="9525">
            <a:solidFill>
              <a:schemeClr val="tx1"/>
            </a:solidFill>
            <a:miter lim="800000"/>
            <a:headEnd/>
            <a:tailEnd/>
          </a:ln>
        </p:spPr>
        <p:txBody>
          <a:bodyPr wrap="none" anchor="ctr"/>
          <a:lstStyle/>
          <a:p>
            <a:pPr algn="ctr"/>
            <a:r>
              <a:rPr lang="en-US" b="1"/>
              <a:t>A.D.</a:t>
            </a:r>
          </a:p>
        </p:txBody>
      </p:sp>
      <p:sp>
        <p:nvSpPr>
          <p:cNvPr id="51220" name="Line 22"/>
          <p:cNvSpPr>
            <a:spLocks noChangeShapeType="1"/>
          </p:cNvSpPr>
          <p:nvPr/>
        </p:nvSpPr>
        <p:spPr bwMode="auto">
          <a:xfrm>
            <a:off x="7162800" y="3429000"/>
            <a:ext cx="0" cy="762000"/>
          </a:xfrm>
          <a:prstGeom prst="line">
            <a:avLst/>
          </a:prstGeom>
          <a:noFill/>
          <a:ln w="9525">
            <a:solidFill>
              <a:schemeClr val="tx1"/>
            </a:solidFill>
            <a:round/>
            <a:headEnd/>
            <a:tailEnd/>
          </a:ln>
        </p:spPr>
        <p:txBody>
          <a:bodyPr/>
          <a:lstStyle/>
          <a:p>
            <a:endParaRPr lang="en-US"/>
          </a:p>
        </p:txBody>
      </p:sp>
      <p:sp>
        <p:nvSpPr>
          <p:cNvPr id="51221" name="Line 23"/>
          <p:cNvSpPr>
            <a:spLocks noChangeShapeType="1"/>
          </p:cNvSpPr>
          <p:nvPr/>
        </p:nvSpPr>
        <p:spPr bwMode="auto">
          <a:xfrm>
            <a:off x="8153400" y="3429000"/>
            <a:ext cx="0" cy="762000"/>
          </a:xfrm>
          <a:prstGeom prst="line">
            <a:avLst/>
          </a:prstGeom>
          <a:noFill/>
          <a:ln w="9525">
            <a:solidFill>
              <a:schemeClr val="tx1"/>
            </a:solidFill>
            <a:round/>
            <a:headEnd/>
            <a:tailEnd/>
          </a:ln>
        </p:spPr>
        <p:txBody>
          <a:bodyPr/>
          <a:lstStyle/>
          <a:p>
            <a:endParaRPr lang="en-US"/>
          </a:p>
        </p:txBody>
      </p:sp>
    </p:spTree>
  </p:cSld>
  <p:clrMapOvr>
    <a:masterClrMapping/>
  </p:clrMapOvr>
  <p:transition>
    <p:plu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4932" name="Rectangle 4"/>
          <p:cNvSpPr>
            <a:spLocks noGrp="1" noChangeArrowheads="1"/>
          </p:cNvSpPr>
          <p:nvPr>
            <p:ph type="ctrTitle"/>
          </p:nvPr>
        </p:nvSpPr>
        <p:spPr>
          <a:xfrm>
            <a:off x="838200" y="685800"/>
            <a:ext cx="7772400" cy="1470025"/>
          </a:xfrm>
          <a:effectLst>
            <a:outerShdw dist="35921" dir="2700000" algn="ctr" rotWithShape="0">
              <a:schemeClr val="bg1"/>
            </a:outerShdw>
          </a:effectLst>
        </p:spPr>
        <p:txBody>
          <a:bodyPr/>
          <a:lstStyle/>
          <a:p>
            <a:pPr eaLnBrk="1" hangingPunct="1">
              <a:defRPr/>
            </a:pPr>
            <a:r>
              <a:rPr lang="en-US" sz="6600" b="1" smtClean="0"/>
              <a:t>How God Produced the New Testament</a:t>
            </a:r>
          </a:p>
        </p:txBody>
      </p:sp>
      <p:sp>
        <p:nvSpPr>
          <p:cNvPr id="52227" name="Rectangle 5"/>
          <p:cNvSpPr>
            <a:spLocks noGrp="1" noChangeArrowheads="1"/>
          </p:cNvSpPr>
          <p:nvPr>
            <p:ph type="subTitle" idx="1"/>
          </p:nvPr>
        </p:nvSpPr>
        <p:spPr/>
        <p:txBody>
          <a:bodyPr/>
          <a:lstStyle/>
          <a:p>
            <a:pPr eaLnBrk="1" hangingPunct="1"/>
            <a:r>
              <a:rPr lang="en-US" smtClean="0"/>
              <a:t> </a:t>
            </a:r>
          </a:p>
        </p:txBody>
      </p:sp>
    </p:spTree>
  </p:cSld>
  <p:clrMapOvr>
    <a:masterClrMapping/>
  </p:clrMapOvr>
  <p:transition spd="slow">
    <p:plu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53251" name="Rectangle 2"/>
          <p:cNvSpPr>
            <a:spLocks noGrp="1" noChangeArrowheads="1"/>
          </p:cNvSpPr>
          <p:nvPr>
            <p:ph type="title"/>
          </p:nvPr>
        </p:nvSpPr>
        <p:spPr>
          <a:xfrm>
            <a:off x="0" y="0"/>
            <a:ext cx="9144000" cy="838200"/>
          </a:xfrm>
        </p:spPr>
        <p:txBody>
          <a:bodyPr/>
          <a:lstStyle/>
          <a:p>
            <a:pPr eaLnBrk="1" hangingPunct="1"/>
            <a:r>
              <a:rPr lang="en-US" sz="3600" b="1" smtClean="0"/>
              <a:t>How God Produced the New Testament</a:t>
            </a:r>
            <a:r>
              <a:rPr lang="en-US" sz="3600" smtClean="0"/>
              <a:t> </a:t>
            </a:r>
          </a:p>
        </p:txBody>
      </p:sp>
      <p:sp>
        <p:nvSpPr>
          <p:cNvPr id="38915" name="Rectangle 3"/>
          <p:cNvSpPr>
            <a:spLocks noGrp="1" noChangeArrowheads="1"/>
          </p:cNvSpPr>
          <p:nvPr>
            <p:ph type="body" idx="1"/>
          </p:nvPr>
        </p:nvSpPr>
        <p:spPr>
          <a:xfrm>
            <a:off x="457200" y="762000"/>
            <a:ext cx="8229600" cy="5943600"/>
          </a:xfrm>
        </p:spPr>
        <p:txBody>
          <a:bodyPr>
            <a:normAutofit/>
          </a:bodyPr>
          <a:lstStyle/>
          <a:p>
            <a:pPr eaLnBrk="1" hangingPunct="1">
              <a:lnSpc>
                <a:spcPct val="90000"/>
              </a:lnSpc>
            </a:pPr>
            <a:r>
              <a:rPr lang="en-US" sz="2800" smtClean="0"/>
              <a:t>The opening line in the book of Hebrews tells us: </a:t>
            </a:r>
          </a:p>
          <a:p>
            <a:pPr lvl="1" eaLnBrk="1" hangingPunct="1">
              <a:lnSpc>
                <a:spcPct val="90000"/>
              </a:lnSpc>
            </a:pPr>
            <a:r>
              <a:rPr lang="en-US" sz="2600" b="1" smtClean="0">
                <a:latin typeface="Times New Roman" pitchFamily="18" charset="0"/>
              </a:rPr>
              <a:t>Hebrews 1:1-2 - </a:t>
            </a:r>
            <a:r>
              <a:rPr lang="en-US" sz="2600" b="1" i="1" u="sng" smtClean="0">
                <a:solidFill>
                  <a:srgbClr val="0000FF"/>
                </a:solidFill>
                <a:latin typeface="Times New Roman" pitchFamily="18" charset="0"/>
              </a:rPr>
              <a:t>Long ago</a:t>
            </a:r>
            <a:r>
              <a:rPr lang="en-US" sz="2600" b="1" i="1" smtClean="0">
                <a:solidFill>
                  <a:srgbClr val="0000FF"/>
                </a:solidFill>
                <a:latin typeface="Times New Roman" pitchFamily="18" charset="0"/>
              </a:rPr>
              <a:t>, at many times and in many ways, </a:t>
            </a:r>
            <a:r>
              <a:rPr lang="en-US" sz="2600" b="1" i="1" u="sng" smtClean="0">
                <a:solidFill>
                  <a:srgbClr val="0000FF"/>
                </a:solidFill>
                <a:latin typeface="Times New Roman" pitchFamily="18" charset="0"/>
              </a:rPr>
              <a:t>God spoke</a:t>
            </a:r>
            <a:r>
              <a:rPr lang="en-US" sz="2600" b="1" i="1" smtClean="0">
                <a:solidFill>
                  <a:srgbClr val="0000FF"/>
                </a:solidFill>
                <a:latin typeface="Times New Roman" pitchFamily="18" charset="0"/>
              </a:rPr>
              <a:t> to our fathers </a:t>
            </a:r>
            <a:r>
              <a:rPr lang="en-US" sz="2600" b="1" i="1" u="sng" smtClean="0">
                <a:solidFill>
                  <a:srgbClr val="0000FF"/>
                </a:solidFill>
                <a:latin typeface="Times New Roman" pitchFamily="18" charset="0"/>
              </a:rPr>
              <a:t>by the prophets</a:t>
            </a:r>
            <a:r>
              <a:rPr lang="en-US" sz="2600" b="1" i="1" smtClean="0">
                <a:solidFill>
                  <a:srgbClr val="0000FF"/>
                </a:solidFill>
                <a:latin typeface="Times New Roman" pitchFamily="18" charset="0"/>
              </a:rPr>
              <a:t>, </a:t>
            </a:r>
            <a:r>
              <a:rPr lang="en-US" sz="2600" b="1" i="1" u="sng" smtClean="0">
                <a:solidFill>
                  <a:srgbClr val="0000FF"/>
                </a:solidFill>
                <a:latin typeface="Times New Roman" pitchFamily="18" charset="0"/>
              </a:rPr>
              <a:t>but in these last days</a:t>
            </a:r>
            <a:r>
              <a:rPr lang="en-US" sz="2600" b="1" i="1" smtClean="0">
                <a:solidFill>
                  <a:srgbClr val="0000FF"/>
                </a:solidFill>
                <a:latin typeface="Times New Roman" pitchFamily="18" charset="0"/>
              </a:rPr>
              <a:t> he has spoken to us </a:t>
            </a:r>
            <a:r>
              <a:rPr lang="en-US" sz="2600" b="1" i="1" u="sng" smtClean="0">
                <a:solidFill>
                  <a:srgbClr val="0000FF"/>
                </a:solidFill>
                <a:latin typeface="Times New Roman" pitchFamily="18" charset="0"/>
              </a:rPr>
              <a:t>by his Son</a:t>
            </a:r>
            <a:r>
              <a:rPr lang="en-US" sz="2600" b="1" i="1" smtClean="0">
                <a:solidFill>
                  <a:srgbClr val="0000FF"/>
                </a:solidFill>
                <a:latin typeface="Times New Roman" pitchFamily="18" charset="0"/>
              </a:rPr>
              <a:t>, whom he appointed the heir of all things, through whom also he created the world. </a:t>
            </a:r>
          </a:p>
          <a:p>
            <a:pPr eaLnBrk="1" hangingPunct="1">
              <a:lnSpc>
                <a:spcPct val="90000"/>
              </a:lnSpc>
            </a:pPr>
            <a:r>
              <a:rPr lang="en-US" sz="2800" smtClean="0"/>
              <a:t>The Old Testament, although given by God, was given only through the prophets.</a:t>
            </a:r>
          </a:p>
          <a:p>
            <a:pPr eaLnBrk="1" hangingPunct="1">
              <a:lnSpc>
                <a:spcPct val="90000"/>
              </a:lnSpc>
            </a:pPr>
            <a:r>
              <a:rPr lang="en-US" sz="2800" smtClean="0"/>
              <a:t>The New Testament, is the revelation of the incarnate Son of God!</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dissolve">
                                      <p:cBhvr>
                                        <p:cTn id="7" dur="500"/>
                                        <p:tgtEl>
                                          <p:spTgt spid="389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dissolve">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dissolve">
                                      <p:cBhvr>
                                        <p:cTn id="17"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53251" name="Rectangle 2"/>
          <p:cNvSpPr>
            <a:spLocks noGrp="1" noChangeArrowheads="1"/>
          </p:cNvSpPr>
          <p:nvPr>
            <p:ph type="title"/>
          </p:nvPr>
        </p:nvSpPr>
        <p:spPr>
          <a:xfrm>
            <a:off x="0" y="0"/>
            <a:ext cx="9144000" cy="838200"/>
          </a:xfrm>
        </p:spPr>
        <p:txBody>
          <a:bodyPr/>
          <a:lstStyle/>
          <a:p>
            <a:pPr eaLnBrk="1" hangingPunct="1"/>
            <a:r>
              <a:rPr lang="en-US" sz="3600" b="1" smtClean="0"/>
              <a:t>How God Produced the New Testament</a:t>
            </a:r>
            <a:r>
              <a:rPr lang="en-US" sz="3600" smtClean="0"/>
              <a:t> </a:t>
            </a:r>
          </a:p>
        </p:txBody>
      </p:sp>
      <p:sp>
        <p:nvSpPr>
          <p:cNvPr id="38915" name="Rectangle 3"/>
          <p:cNvSpPr>
            <a:spLocks noGrp="1" noChangeArrowheads="1"/>
          </p:cNvSpPr>
          <p:nvPr>
            <p:ph type="body" idx="1"/>
          </p:nvPr>
        </p:nvSpPr>
        <p:spPr>
          <a:xfrm>
            <a:off x="457200" y="762000"/>
            <a:ext cx="8229600" cy="5943600"/>
          </a:xfrm>
        </p:spPr>
        <p:txBody>
          <a:bodyPr/>
          <a:lstStyle/>
          <a:p>
            <a:pPr eaLnBrk="1" hangingPunct="1">
              <a:lnSpc>
                <a:spcPct val="90000"/>
              </a:lnSpc>
            </a:pPr>
            <a:r>
              <a:rPr lang="en-US" sz="2800" smtClean="0"/>
              <a:t>Towards the end of His earthly ministry, Jesus told His apostles that He was leaving but that He would later send the </a:t>
            </a:r>
            <a:r>
              <a:rPr lang="en-US" sz="2800" b="1" i="1" u="sng" smtClean="0"/>
              <a:t>Holy Spirit</a:t>
            </a:r>
            <a:r>
              <a:rPr lang="en-US" sz="2800" smtClean="0"/>
              <a:t> to </a:t>
            </a:r>
            <a:r>
              <a:rPr lang="en-US" sz="2800" u="sng" smtClean="0"/>
              <a:t>teach them</a:t>
            </a:r>
            <a:r>
              <a:rPr lang="en-US" sz="2800" smtClean="0"/>
              <a:t>: </a:t>
            </a:r>
          </a:p>
          <a:p>
            <a:pPr lvl="1" eaLnBrk="1" hangingPunct="1">
              <a:lnSpc>
                <a:spcPct val="90000"/>
              </a:lnSpc>
            </a:pPr>
            <a:r>
              <a:rPr lang="en-US" sz="2400" b="1" smtClean="0">
                <a:latin typeface="Times New Roman" pitchFamily="18" charset="0"/>
              </a:rPr>
              <a:t> John 14:26 - </a:t>
            </a:r>
            <a:r>
              <a:rPr lang="en-US" sz="2400" b="1" i="1" smtClean="0">
                <a:solidFill>
                  <a:srgbClr val="0000FF"/>
                </a:solidFill>
                <a:latin typeface="Times New Roman" pitchFamily="18" charset="0"/>
              </a:rPr>
              <a:t>But the Helper, the </a:t>
            </a:r>
            <a:r>
              <a:rPr lang="en-US" sz="2400" b="1" i="1" u="sng" smtClean="0">
                <a:solidFill>
                  <a:srgbClr val="0000FF"/>
                </a:solidFill>
                <a:latin typeface="Times New Roman" pitchFamily="18" charset="0"/>
              </a:rPr>
              <a:t>Holy Spirit</a:t>
            </a:r>
            <a:r>
              <a:rPr lang="en-US" sz="2400" b="1" i="1" smtClean="0">
                <a:solidFill>
                  <a:srgbClr val="0000FF"/>
                </a:solidFill>
                <a:latin typeface="Times New Roman" pitchFamily="18" charset="0"/>
              </a:rPr>
              <a:t>, whom the Father will send in my name, he will </a:t>
            </a:r>
            <a:r>
              <a:rPr lang="en-US" sz="2400" b="1" i="1" u="sng" smtClean="0">
                <a:solidFill>
                  <a:srgbClr val="0000FF"/>
                </a:solidFill>
                <a:latin typeface="Times New Roman" pitchFamily="18" charset="0"/>
              </a:rPr>
              <a:t>teach you</a:t>
            </a:r>
            <a:r>
              <a:rPr lang="en-US" sz="2400" b="1" i="1" smtClean="0">
                <a:solidFill>
                  <a:srgbClr val="0000FF"/>
                </a:solidFill>
                <a:latin typeface="Times New Roman" pitchFamily="18" charset="0"/>
              </a:rPr>
              <a:t> all things and </a:t>
            </a:r>
            <a:r>
              <a:rPr lang="en-US" sz="2400" b="1" i="1" u="sng" smtClean="0">
                <a:solidFill>
                  <a:srgbClr val="0000FF"/>
                </a:solidFill>
                <a:latin typeface="Times New Roman" pitchFamily="18" charset="0"/>
              </a:rPr>
              <a:t>bring to your remembrance</a:t>
            </a:r>
            <a:r>
              <a:rPr lang="en-US" sz="2400" b="1" i="1" smtClean="0">
                <a:solidFill>
                  <a:srgbClr val="0000FF"/>
                </a:solidFill>
                <a:latin typeface="Times New Roman" pitchFamily="18" charset="0"/>
              </a:rPr>
              <a:t> all that I have said to you. </a:t>
            </a:r>
          </a:p>
          <a:p>
            <a:pPr lvl="1" eaLnBrk="1" hangingPunct="1">
              <a:lnSpc>
                <a:spcPct val="90000"/>
              </a:lnSpc>
            </a:pPr>
            <a:r>
              <a:rPr lang="en-US" sz="2400" b="1" smtClean="0">
                <a:latin typeface="Times New Roman" pitchFamily="18" charset="0"/>
                <a:cs typeface="Times New Roman" pitchFamily="18" charset="0"/>
              </a:rPr>
              <a:t>John 15:26b-27 - </a:t>
            </a:r>
            <a:r>
              <a:rPr lang="en-US" sz="2400" b="1" i="1" smtClean="0">
                <a:solidFill>
                  <a:srgbClr val="0000FF"/>
                </a:solidFill>
                <a:latin typeface="Times New Roman" pitchFamily="18" charset="0"/>
                <a:cs typeface="Times New Roman" pitchFamily="18" charset="0"/>
              </a:rPr>
              <a:t>the </a:t>
            </a:r>
            <a:r>
              <a:rPr lang="en-US" sz="2400" b="1" i="1" u="sng" smtClean="0">
                <a:solidFill>
                  <a:srgbClr val="0000FF"/>
                </a:solidFill>
                <a:latin typeface="Times New Roman" pitchFamily="18" charset="0"/>
              </a:rPr>
              <a:t>Spirit</a:t>
            </a:r>
            <a:r>
              <a:rPr lang="en-US" sz="2400" b="1" i="1" u="sng" smtClean="0">
                <a:solidFill>
                  <a:srgbClr val="0000FF"/>
                </a:solidFill>
                <a:latin typeface="Times New Roman" pitchFamily="18" charset="0"/>
                <a:cs typeface="Times New Roman" pitchFamily="18" charset="0"/>
              </a:rPr>
              <a:t> of truth</a:t>
            </a:r>
            <a:r>
              <a:rPr lang="en-US" sz="2400" b="1" i="1" smtClean="0">
                <a:solidFill>
                  <a:srgbClr val="0000FF"/>
                </a:solidFill>
                <a:latin typeface="Times New Roman" pitchFamily="18" charset="0"/>
                <a:cs typeface="Times New Roman" pitchFamily="18" charset="0"/>
              </a:rPr>
              <a:t>, who proceeds from the Father, he </a:t>
            </a:r>
            <a:r>
              <a:rPr lang="en-US" sz="2400" b="1" i="1" u="sng" smtClean="0">
                <a:solidFill>
                  <a:srgbClr val="0000FF"/>
                </a:solidFill>
                <a:latin typeface="Times New Roman" pitchFamily="18" charset="0"/>
                <a:cs typeface="Times New Roman" pitchFamily="18" charset="0"/>
              </a:rPr>
              <a:t>will bear witness about me</a:t>
            </a:r>
            <a:r>
              <a:rPr lang="en-US" sz="2400" b="1" i="1" smtClean="0">
                <a:solidFill>
                  <a:srgbClr val="0000FF"/>
                </a:solidFill>
                <a:latin typeface="Times New Roman" pitchFamily="18" charset="0"/>
                <a:cs typeface="Times New Roman" pitchFamily="18" charset="0"/>
              </a:rPr>
              <a:t>. And </a:t>
            </a:r>
            <a:r>
              <a:rPr lang="en-US" sz="2400" b="1" i="1" u="sng" smtClean="0">
                <a:solidFill>
                  <a:srgbClr val="0000FF"/>
                </a:solidFill>
                <a:latin typeface="Times New Roman" pitchFamily="18" charset="0"/>
                <a:cs typeface="Times New Roman" pitchFamily="18" charset="0"/>
              </a:rPr>
              <a:t>you</a:t>
            </a:r>
            <a:r>
              <a:rPr lang="en-US" sz="2400" b="1" i="1" smtClean="0">
                <a:solidFill>
                  <a:srgbClr val="0000FF"/>
                </a:solidFill>
                <a:latin typeface="Times New Roman" pitchFamily="18" charset="0"/>
                <a:cs typeface="Times New Roman" pitchFamily="18" charset="0"/>
              </a:rPr>
              <a:t> also </a:t>
            </a:r>
            <a:r>
              <a:rPr lang="en-US" sz="2400" b="1" i="1" u="sng" smtClean="0">
                <a:solidFill>
                  <a:srgbClr val="0000FF"/>
                </a:solidFill>
                <a:latin typeface="Times New Roman" pitchFamily="18" charset="0"/>
                <a:cs typeface="Times New Roman" pitchFamily="18" charset="0"/>
              </a:rPr>
              <a:t>will bear witness, because you have been with me from the beginning</a:t>
            </a:r>
            <a:r>
              <a:rPr lang="en-US" sz="2400" b="1" i="1" smtClean="0">
                <a:solidFill>
                  <a:srgbClr val="0000FF"/>
                </a:solidFill>
                <a:latin typeface="Times New Roman" pitchFamily="18" charset="0"/>
                <a:cs typeface="Times New Roman" pitchFamily="18" charset="0"/>
              </a:rPr>
              <a:t>. </a:t>
            </a:r>
            <a:endParaRPr lang="en-US" sz="2400" b="1" smtClean="0">
              <a:solidFill>
                <a:srgbClr val="0000FF"/>
              </a:solidFill>
              <a:latin typeface="Times New Roman" pitchFamily="18" charset="0"/>
              <a:cs typeface="Times New Roman" pitchFamily="18" charset="0"/>
            </a:endParaRPr>
          </a:p>
          <a:p>
            <a:pPr lvl="1" eaLnBrk="1" hangingPunct="1">
              <a:lnSpc>
                <a:spcPct val="90000"/>
              </a:lnSpc>
            </a:pPr>
            <a:r>
              <a:rPr lang="en-US" sz="2400" b="1" smtClean="0">
                <a:latin typeface="Times New Roman" pitchFamily="18" charset="0"/>
              </a:rPr>
              <a:t> John 16:12-14 -  </a:t>
            </a:r>
            <a:r>
              <a:rPr lang="en-US" sz="2400" b="1" i="1" smtClean="0">
                <a:solidFill>
                  <a:srgbClr val="0000FF"/>
                </a:solidFill>
                <a:latin typeface="Times New Roman" pitchFamily="18" charset="0"/>
              </a:rPr>
              <a:t>I still have many things to say to you…When the </a:t>
            </a:r>
            <a:r>
              <a:rPr lang="en-US" sz="2400" b="1" i="1" u="sng" smtClean="0">
                <a:solidFill>
                  <a:srgbClr val="0000FF"/>
                </a:solidFill>
                <a:latin typeface="Times New Roman" pitchFamily="18" charset="0"/>
              </a:rPr>
              <a:t>Spirit of truth</a:t>
            </a:r>
            <a:r>
              <a:rPr lang="en-US" sz="2400" b="1" i="1" smtClean="0">
                <a:solidFill>
                  <a:srgbClr val="0000FF"/>
                </a:solidFill>
                <a:latin typeface="Times New Roman" pitchFamily="18" charset="0"/>
              </a:rPr>
              <a:t> comes, </a:t>
            </a:r>
            <a:r>
              <a:rPr lang="en-US" sz="2400" b="1" i="1" u="sng" smtClean="0">
                <a:solidFill>
                  <a:srgbClr val="0000FF"/>
                </a:solidFill>
                <a:latin typeface="Times New Roman" pitchFamily="18" charset="0"/>
              </a:rPr>
              <a:t>He will guide you into all the truth</a:t>
            </a:r>
            <a:r>
              <a:rPr lang="en-US" sz="2400" b="1" i="1" smtClean="0">
                <a:solidFill>
                  <a:srgbClr val="0000FF"/>
                </a:solidFill>
                <a:latin typeface="Times New Roman" pitchFamily="18" charset="0"/>
              </a:rPr>
              <a:t>…, and he will </a:t>
            </a:r>
            <a:r>
              <a:rPr lang="en-US" sz="2400" b="1" i="1" u="sng" smtClean="0">
                <a:solidFill>
                  <a:srgbClr val="0000FF"/>
                </a:solidFill>
                <a:latin typeface="Times New Roman" pitchFamily="18" charset="0"/>
              </a:rPr>
              <a:t>declare to you the things that are to come</a:t>
            </a:r>
            <a:r>
              <a:rPr lang="en-US" sz="2400" b="1" i="1" smtClean="0">
                <a:solidFill>
                  <a:srgbClr val="0000FF"/>
                </a:solidFill>
                <a:latin typeface="Times New Roman" pitchFamily="18" charset="0"/>
              </a:rPr>
              <a:t>. He will glorify me, for He will </a:t>
            </a:r>
            <a:r>
              <a:rPr lang="en-US" sz="2400" b="1" i="1" u="sng" smtClean="0">
                <a:solidFill>
                  <a:srgbClr val="0000FF"/>
                </a:solidFill>
                <a:latin typeface="Times New Roman" pitchFamily="18" charset="0"/>
              </a:rPr>
              <a:t>take what is mine and declare it to you</a:t>
            </a:r>
            <a:r>
              <a:rPr lang="en-US" sz="2400" b="1" i="1" smtClean="0">
                <a:solidFill>
                  <a:srgbClr val="0000FF"/>
                </a:solidFill>
                <a:latin typeface="Times New Roman" pitchFamily="18" charset="0"/>
              </a:rPr>
              <a:t>.</a:t>
            </a:r>
            <a:r>
              <a:rPr lang="en-US" sz="2400" b="1" smtClean="0">
                <a:latin typeface="Times New Roman" pitchFamily="18" charset="0"/>
                <a:cs typeface="Times New Roman" pitchFamily="18" charset="0"/>
              </a:rPr>
              <a:t> </a:t>
            </a:r>
          </a:p>
          <a:p>
            <a:pPr lvl="1" eaLnBrk="1" hangingPunct="1">
              <a:lnSpc>
                <a:spcPct val="90000"/>
              </a:lnSpc>
            </a:pPr>
            <a:endParaRPr lang="en-US" sz="2400" b="1" i="1" smtClean="0">
              <a:solidFill>
                <a:srgbClr val="0000FF"/>
              </a:solidFill>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dissolve">
                                      <p:cBhvr>
                                        <p:cTn id="7" dur="500"/>
                                        <p:tgtEl>
                                          <p:spTgt spid="389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dissolve">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dissolve">
                                      <p:cBhvr>
                                        <p:cTn id="17"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53251" name="Rectangle 2"/>
          <p:cNvSpPr>
            <a:spLocks noGrp="1" noChangeArrowheads="1"/>
          </p:cNvSpPr>
          <p:nvPr>
            <p:ph type="title"/>
          </p:nvPr>
        </p:nvSpPr>
        <p:spPr>
          <a:xfrm>
            <a:off x="0" y="0"/>
            <a:ext cx="9144000" cy="838200"/>
          </a:xfrm>
        </p:spPr>
        <p:txBody>
          <a:bodyPr/>
          <a:lstStyle/>
          <a:p>
            <a:pPr eaLnBrk="1" hangingPunct="1"/>
            <a:r>
              <a:rPr lang="en-US" sz="3600" b="1" smtClean="0"/>
              <a:t>How God Produced the New Testament</a:t>
            </a:r>
            <a:r>
              <a:rPr lang="en-US" sz="3600" smtClean="0"/>
              <a:t> </a:t>
            </a:r>
          </a:p>
        </p:txBody>
      </p:sp>
      <p:sp>
        <p:nvSpPr>
          <p:cNvPr id="38915" name="Rectangle 3"/>
          <p:cNvSpPr>
            <a:spLocks noGrp="1" noChangeArrowheads="1"/>
          </p:cNvSpPr>
          <p:nvPr>
            <p:ph type="body" idx="1"/>
          </p:nvPr>
        </p:nvSpPr>
        <p:spPr>
          <a:xfrm>
            <a:off x="457200" y="762000"/>
            <a:ext cx="8229600" cy="5943600"/>
          </a:xfrm>
        </p:spPr>
        <p:txBody>
          <a:bodyPr>
            <a:normAutofit fontScale="92500" lnSpcReduction="10000"/>
          </a:bodyPr>
          <a:lstStyle/>
          <a:p>
            <a:pPr eaLnBrk="1" hangingPunct="1">
              <a:lnSpc>
                <a:spcPct val="90000"/>
              </a:lnSpc>
            </a:pPr>
            <a:r>
              <a:rPr lang="en-US" sz="2800" smtClean="0"/>
              <a:t>A little later that same night, Jesus reiterated this same idea in His prayer to the Father in the Garden of Gethsemane: </a:t>
            </a:r>
          </a:p>
          <a:p>
            <a:pPr lvl="1" eaLnBrk="1" hangingPunct="1">
              <a:lnSpc>
                <a:spcPct val="90000"/>
              </a:lnSpc>
            </a:pPr>
            <a:r>
              <a:rPr lang="en-US" sz="2600" b="1" smtClean="0">
                <a:latin typeface="Times New Roman" pitchFamily="18" charset="0"/>
              </a:rPr>
              <a:t> John 17:8, 18, 20  - </a:t>
            </a:r>
            <a:r>
              <a:rPr lang="en-US" sz="2600" b="1" i="1" smtClean="0">
                <a:solidFill>
                  <a:srgbClr val="0000FF"/>
                </a:solidFill>
                <a:latin typeface="Times New Roman" pitchFamily="18" charset="0"/>
              </a:rPr>
              <a:t>For I have given them the words that you gave me, and they have received them… As you sent me into the world, so I have sent them into the world… I do not ask for these only, but also for those who will believe in me through their word.</a:t>
            </a:r>
            <a:endParaRPr lang="en-US" sz="2600" b="1" smtClean="0">
              <a:latin typeface="Times New Roman" pitchFamily="18" charset="0"/>
              <a:cs typeface="Times New Roman" pitchFamily="18" charset="0"/>
            </a:endParaRPr>
          </a:p>
          <a:p>
            <a:pPr eaLnBrk="1" hangingPunct="1">
              <a:lnSpc>
                <a:spcPct val="90000"/>
              </a:lnSpc>
            </a:pPr>
            <a:r>
              <a:rPr lang="en-US" sz="2800" smtClean="0"/>
              <a:t>After His ascension, Jesus did indeed empower His </a:t>
            </a:r>
            <a:r>
              <a:rPr lang="en-US" sz="2800" u="sng" smtClean="0"/>
              <a:t>apostles</a:t>
            </a:r>
            <a:r>
              <a:rPr lang="en-US" sz="2800" smtClean="0"/>
              <a:t> (through the Holy Spirit) and command them to </a:t>
            </a:r>
            <a:r>
              <a:rPr lang="en-US" sz="2800" u="sng" smtClean="0"/>
              <a:t>reveal His word to others</a:t>
            </a:r>
            <a:r>
              <a:rPr lang="en-US" sz="2800" smtClean="0"/>
              <a:t> and, at times, to record those words </a:t>
            </a:r>
            <a:r>
              <a:rPr lang="en-US" sz="2800" u="sng" smtClean="0"/>
              <a:t>in writing</a:t>
            </a:r>
            <a:r>
              <a:rPr lang="en-US" sz="2800" smtClean="0"/>
              <a:t>. For example in the book of Revelation, the apostle John writes:</a:t>
            </a:r>
          </a:p>
          <a:p>
            <a:pPr lvl="1"/>
            <a:r>
              <a:rPr lang="en-US" sz="2600" b="1" smtClean="0">
                <a:latin typeface="Times New Roman" pitchFamily="18" charset="0"/>
              </a:rPr>
              <a:t>Rev 1:10-11 -  </a:t>
            </a:r>
            <a:r>
              <a:rPr lang="en-US" sz="2600" b="1" i="1" smtClean="0">
                <a:solidFill>
                  <a:srgbClr val="0000FF"/>
                </a:solidFill>
                <a:latin typeface="Times New Roman" pitchFamily="18" charset="0"/>
              </a:rPr>
              <a:t>I</a:t>
            </a:r>
            <a:r>
              <a:rPr lang="en-US" sz="2600" b="1" i="1" smtClean="0">
                <a:latin typeface="Times New Roman" pitchFamily="18" charset="0"/>
              </a:rPr>
              <a:t> </a:t>
            </a:r>
            <a:r>
              <a:rPr lang="en-US" sz="2600" b="1" i="1" smtClean="0">
                <a:solidFill>
                  <a:srgbClr val="0000FF"/>
                </a:solidFill>
                <a:latin typeface="Times New Roman" pitchFamily="18" charset="0"/>
              </a:rPr>
              <a:t>was in the Spirit on the Lord's day, and I heard behind me a loud voice like a trumpet saying, “</a:t>
            </a:r>
            <a:r>
              <a:rPr lang="en-US" sz="2600" b="1" i="1" u="sng" smtClean="0">
                <a:solidFill>
                  <a:srgbClr val="0000FF"/>
                </a:solidFill>
                <a:latin typeface="Times New Roman" pitchFamily="18" charset="0"/>
              </a:rPr>
              <a:t>Write what you see in a book and send it to the seven churches</a:t>
            </a:r>
            <a:r>
              <a:rPr lang="en-US" sz="2600" b="1" i="1" smtClean="0">
                <a:solidFill>
                  <a:srgbClr val="0000FF"/>
                </a:solidFill>
                <a:latin typeface="Times New Roman" pitchFamily="18" charset="0"/>
              </a:rPr>
              <a: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dissolve">
                                      <p:cBhvr>
                                        <p:cTn id="7" dur="500"/>
                                        <p:tgtEl>
                                          <p:spTgt spid="389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dissolve">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dissolve">
                                      <p:cBhvr>
                                        <p:cTn id="17"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Vocabulary - Quiz</a:t>
            </a:r>
          </a:p>
        </p:txBody>
      </p:sp>
      <p:sp>
        <p:nvSpPr>
          <p:cNvPr id="65539" name="Rectangle 3"/>
          <p:cNvSpPr>
            <a:spLocks noGrp="1" noChangeArrowheads="1"/>
          </p:cNvSpPr>
          <p:nvPr>
            <p:ph type="body" idx="1"/>
          </p:nvPr>
        </p:nvSpPr>
        <p:spPr>
          <a:xfrm>
            <a:off x="152400" y="1600200"/>
            <a:ext cx="8763000" cy="4525963"/>
          </a:xfrm>
        </p:spPr>
        <p:txBody>
          <a:bodyPr/>
          <a:lstStyle/>
          <a:p>
            <a:pPr eaLnBrk="1" hangingPunct="1"/>
            <a:r>
              <a:rPr lang="en-US" b="1" smtClean="0"/>
              <a:t>A Prophet</a:t>
            </a:r>
            <a:r>
              <a:rPr lang="en-US" smtClean="0"/>
              <a:t> is (choose one of the following):</a:t>
            </a:r>
          </a:p>
          <a:p>
            <a:pPr lvl="1" eaLnBrk="1" hangingPunct="1"/>
            <a:r>
              <a:rPr lang="en-US" smtClean="0"/>
              <a:t>The amount of money that a business makes on a product that it sells</a:t>
            </a:r>
          </a:p>
          <a:p>
            <a:pPr lvl="1" eaLnBrk="1" hangingPunct="1"/>
            <a:r>
              <a:rPr lang="en-US" smtClean="0"/>
              <a:t>A man used by God to write the Old Testament Scriptures based on revelation given to them by God</a:t>
            </a:r>
          </a:p>
          <a:p>
            <a:pPr lvl="1" eaLnBrk="1" hangingPunct="1"/>
            <a:r>
              <a:rPr lang="en-US" smtClean="0"/>
              <a:t>A funny looking hat worn by women in the Middle Ages</a:t>
            </a:r>
          </a:p>
          <a:p>
            <a:pPr lvl="1" eaLnBrk="1" hangingPunct="1">
              <a:buFontTx/>
              <a:buNone/>
            </a:pPr>
            <a:endParaRPr lang="en-US" smtClean="0"/>
          </a:p>
        </p:txBody>
      </p:sp>
      <p:pic>
        <p:nvPicPr>
          <p:cNvPr id="11268"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11269"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ssolve">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dissolve">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dissolve">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dissolve">
                                      <p:cBhvr>
                                        <p:cTn id="22" dur="500"/>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0" y="0"/>
            <a:ext cx="9144000" cy="6858000"/>
          </a:xfrm>
          <a:prstGeom prst="rect">
            <a:avLst/>
          </a:prstGeom>
          <a:solidFill>
            <a:schemeClr val="bg1">
              <a:alpha val="74901"/>
            </a:schemeClr>
          </a:solidFill>
          <a:ln w="9525" algn="ctr">
            <a:noFill/>
            <a:miter lim="800000"/>
            <a:headEnd/>
            <a:tailEnd/>
          </a:ln>
        </p:spPr>
        <p:txBody>
          <a:bodyPr wrap="none" anchor="ctr"/>
          <a:lstStyle/>
          <a:p>
            <a:endParaRPr lang="en-US"/>
          </a:p>
        </p:txBody>
      </p:sp>
      <p:sp>
        <p:nvSpPr>
          <p:cNvPr id="54275" name="Rectangle 2"/>
          <p:cNvSpPr>
            <a:spLocks noGrp="1" noChangeArrowheads="1"/>
          </p:cNvSpPr>
          <p:nvPr>
            <p:ph type="title"/>
          </p:nvPr>
        </p:nvSpPr>
        <p:spPr>
          <a:xfrm>
            <a:off x="0" y="0"/>
            <a:ext cx="9144000" cy="838200"/>
          </a:xfrm>
        </p:spPr>
        <p:txBody>
          <a:bodyPr/>
          <a:lstStyle/>
          <a:p>
            <a:pPr eaLnBrk="1" hangingPunct="1"/>
            <a:r>
              <a:rPr lang="en-US" sz="3600" b="1" smtClean="0"/>
              <a:t>How God Produced the New Testament</a:t>
            </a:r>
            <a:r>
              <a:rPr lang="en-US" sz="3600" smtClean="0"/>
              <a:t> </a:t>
            </a:r>
          </a:p>
        </p:txBody>
      </p:sp>
      <p:sp>
        <p:nvSpPr>
          <p:cNvPr id="43011" name="Rectangle 3"/>
          <p:cNvSpPr>
            <a:spLocks noGrp="1" noChangeArrowheads="1"/>
          </p:cNvSpPr>
          <p:nvPr>
            <p:ph type="body" idx="1"/>
          </p:nvPr>
        </p:nvSpPr>
        <p:spPr>
          <a:xfrm>
            <a:off x="457200" y="762000"/>
            <a:ext cx="8229600" cy="6096000"/>
          </a:xfrm>
        </p:spPr>
        <p:txBody>
          <a:bodyPr>
            <a:normAutofit fontScale="92500"/>
          </a:bodyPr>
          <a:lstStyle/>
          <a:p>
            <a:pPr eaLnBrk="1" hangingPunct="1">
              <a:lnSpc>
                <a:spcPct val="90000"/>
              </a:lnSpc>
            </a:pPr>
            <a:r>
              <a:rPr lang="en-US" sz="2800" smtClean="0"/>
              <a:t>In his letter to the church at Ephesus, the apostle Paul, describes how during New Testament times Christ (through the Holy Spirit) empowered His </a:t>
            </a:r>
            <a:r>
              <a:rPr lang="en-US" sz="2800" u="sng" smtClean="0"/>
              <a:t>apostles and prophets</a:t>
            </a:r>
            <a:r>
              <a:rPr lang="en-US" sz="2800" smtClean="0"/>
              <a:t> to </a:t>
            </a:r>
            <a:r>
              <a:rPr lang="en-US" sz="2800" u="sng" smtClean="0"/>
              <a:t>reveal</a:t>
            </a:r>
            <a:r>
              <a:rPr lang="en-US" sz="2800" smtClean="0"/>
              <a:t> to others things that had previously not been known about </a:t>
            </a:r>
            <a:r>
              <a:rPr lang="en-US" sz="2800" u="sng" smtClean="0"/>
              <a:t>Christ</a:t>
            </a:r>
            <a:r>
              <a:rPr lang="en-US" sz="2800" smtClean="0"/>
              <a:t>: </a:t>
            </a:r>
          </a:p>
          <a:p>
            <a:pPr lvl="1" eaLnBrk="1" hangingPunct="1">
              <a:lnSpc>
                <a:spcPct val="90000"/>
              </a:lnSpc>
            </a:pPr>
            <a:r>
              <a:rPr lang="en-US" sz="2400" b="1" smtClean="0">
                <a:latin typeface="Times New Roman" pitchFamily="18" charset="0"/>
              </a:rPr>
              <a:t>Ephesians 3:4-5 – </a:t>
            </a:r>
            <a:r>
              <a:rPr lang="en-US" sz="2400" b="1" i="1" smtClean="0">
                <a:solidFill>
                  <a:srgbClr val="0000FF"/>
                </a:solidFill>
                <a:latin typeface="Times New Roman" pitchFamily="18" charset="0"/>
              </a:rPr>
              <a:t>When you read this, you can perceive my insight into the mystery of </a:t>
            </a:r>
            <a:r>
              <a:rPr lang="en-US" sz="2400" b="1" i="1" u="sng" smtClean="0">
                <a:solidFill>
                  <a:srgbClr val="0000FF"/>
                </a:solidFill>
                <a:latin typeface="Times New Roman" pitchFamily="18" charset="0"/>
              </a:rPr>
              <a:t>Christ</a:t>
            </a:r>
            <a:r>
              <a:rPr lang="en-US" sz="2400" b="1" i="1" smtClean="0">
                <a:solidFill>
                  <a:srgbClr val="0000FF"/>
                </a:solidFill>
                <a:latin typeface="Times New Roman" pitchFamily="18" charset="0"/>
              </a:rPr>
              <a:t>, which was not made known to the sons of men in other generations as it </a:t>
            </a:r>
            <a:r>
              <a:rPr lang="en-US" sz="2400" b="1" i="1" u="sng" smtClean="0">
                <a:solidFill>
                  <a:srgbClr val="0000FF"/>
                </a:solidFill>
                <a:latin typeface="Times New Roman" pitchFamily="18" charset="0"/>
              </a:rPr>
              <a:t>has now been revealed to his holy apostles and prophets</a:t>
            </a:r>
            <a:r>
              <a:rPr lang="en-US" sz="2400" b="1" i="1" smtClean="0">
                <a:solidFill>
                  <a:srgbClr val="0000FF"/>
                </a:solidFill>
                <a:latin typeface="Times New Roman" pitchFamily="18" charset="0"/>
              </a:rPr>
              <a:t> by the Spirit.</a:t>
            </a:r>
          </a:p>
          <a:p>
            <a:pPr eaLnBrk="1" hangingPunct="1">
              <a:lnSpc>
                <a:spcPct val="90000"/>
              </a:lnSpc>
            </a:pPr>
            <a:r>
              <a:rPr lang="en-US" sz="2800" smtClean="0"/>
              <a:t>In that same letter, Paul describes the revelation given to the </a:t>
            </a:r>
            <a:r>
              <a:rPr lang="en-US" sz="2800" u="sng" smtClean="0"/>
              <a:t>apostles and prophets</a:t>
            </a:r>
            <a:r>
              <a:rPr lang="en-US" sz="2800" smtClean="0"/>
              <a:t> during New Testament times as </a:t>
            </a:r>
            <a:r>
              <a:rPr lang="en-US" sz="2800" u="sng" smtClean="0"/>
              <a:t>the church’s foundation</a:t>
            </a:r>
            <a:r>
              <a:rPr lang="en-US" sz="2800" smtClean="0"/>
              <a:t>:</a:t>
            </a:r>
            <a:endParaRPr lang="en-US" sz="2800" b="1" i="1" smtClean="0">
              <a:solidFill>
                <a:srgbClr val="0000FF"/>
              </a:solidFill>
              <a:latin typeface="Times New Roman" pitchFamily="18" charset="0"/>
            </a:endParaRPr>
          </a:p>
          <a:p>
            <a:pPr lvl="1" eaLnBrk="1" hangingPunct="1">
              <a:lnSpc>
                <a:spcPct val="90000"/>
              </a:lnSpc>
            </a:pPr>
            <a:r>
              <a:rPr lang="en-US" sz="2400" b="1" smtClean="0">
                <a:latin typeface="Times New Roman" pitchFamily="18" charset="0"/>
              </a:rPr>
              <a:t>Ephesians 2:19b-21 -</a:t>
            </a:r>
            <a:r>
              <a:rPr lang="en-US" sz="2400" b="1" smtClean="0"/>
              <a:t> </a:t>
            </a:r>
            <a:r>
              <a:rPr lang="en-US" sz="2400" smtClean="0"/>
              <a:t> </a:t>
            </a:r>
            <a:r>
              <a:rPr lang="en-US" sz="2400" b="1" i="1" smtClean="0">
                <a:solidFill>
                  <a:srgbClr val="0000FF"/>
                </a:solidFill>
                <a:latin typeface="Times New Roman" pitchFamily="18" charset="0"/>
              </a:rPr>
              <a:t>You are fellow citizens with the saints and members of the household of God, </a:t>
            </a:r>
            <a:r>
              <a:rPr lang="en-US" sz="2400" b="1" i="1" u="sng" smtClean="0">
                <a:solidFill>
                  <a:srgbClr val="0000FF"/>
                </a:solidFill>
                <a:latin typeface="Times New Roman" pitchFamily="18" charset="0"/>
              </a:rPr>
              <a:t>built on the foundation of the apostles and prophets</a:t>
            </a:r>
            <a:r>
              <a:rPr lang="en-US" sz="2400" b="1" i="1" smtClean="0">
                <a:solidFill>
                  <a:srgbClr val="0000FF"/>
                </a:solidFill>
                <a:latin typeface="Times New Roman" pitchFamily="18" charset="0"/>
              </a:rPr>
              <a:t>, Christ Jesus himself being the cornerstone, in whom the whole structure, being joined together, grows into </a:t>
            </a:r>
            <a:r>
              <a:rPr lang="en-US" sz="2400" b="1" i="1" u="sng" smtClean="0">
                <a:solidFill>
                  <a:srgbClr val="0000FF"/>
                </a:solidFill>
                <a:latin typeface="Times New Roman" pitchFamily="18" charset="0"/>
              </a:rPr>
              <a:t>a holy temple</a:t>
            </a:r>
            <a:r>
              <a:rPr lang="en-US" sz="2400" b="1" i="1" smtClean="0">
                <a:solidFill>
                  <a:srgbClr val="0000FF"/>
                </a:solidFill>
                <a:latin typeface="Times New Roman" pitchFamily="18" charset="0"/>
              </a:rPr>
              <a:t> in the Lord.</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dissolve">
                                      <p:cBhvr>
                                        <p:cTn id="7" dur="500"/>
                                        <p:tgtEl>
                                          <p:spTgt spid="430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dissolve">
                                      <p:cBhvr>
                                        <p:cTn id="12" dur="500"/>
                                        <p:tgtEl>
                                          <p:spTgt spid="430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1">
                                            <p:txEl>
                                              <p:pRg st="3" end="3"/>
                                            </p:txEl>
                                          </p:spTgt>
                                        </p:tgtEl>
                                        <p:attrNameLst>
                                          <p:attrName>style.visibility</p:attrName>
                                        </p:attrNameLst>
                                      </p:cBhvr>
                                      <p:to>
                                        <p:strVal val="visible"/>
                                      </p:to>
                                    </p:set>
                                    <p:animEffect transition="in" filter="dissolve">
                                      <p:cBhvr>
                                        <p:cTn id="17"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0" y="0"/>
            <a:ext cx="9144000" cy="6858000"/>
          </a:xfrm>
          <a:prstGeom prst="rect">
            <a:avLst/>
          </a:prstGeom>
          <a:solidFill>
            <a:schemeClr val="bg1">
              <a:alpha val="74901"/>
            </a:schemeClr>
          </a:solidFill>
          <a:ln w="9525" algn="ctr">
            <a:noFill/>
            <a:miter lim="800000"/>
            <a:headEnd/>
            <a:tailEnd/>
          </a:ln>
        </p:spPr>
        <p:txBody>
          <a:bodyPr wrap="none" anchor="ctr"/>
          <a:lstStyle/>
          <a:p>
            <a:endParaRPr lang="en-US"/>
          </a:p>
        </p:txBody>
      </p:sp>
      <p:sp>
        <p:nvSpPr>
          <p:cNvPr id="56323" name="Rectangle 2"/>
          <p:cNvSpPr>
            <a:spLocks noGrp="1" noChangeArrowheads="1"/>
          </p:cNvSpPr>
          <p:nvPr>
            <p:ph type="title"/>
          </p:nvPr>
        </p:nvSpPr>
        <p:spPr>
          <a:xfrm>
            <a:off x="0" y="0"/>
            <a:ext cx="9144000" cy="838200"/>
          </a:xfrm>
        </p:spPr>
        <p:txBody>
          <a:bodyPr/>
          <a:lstStyle/>
          <a:p>
            <a:pPr eaLnBrk="1" hangingPunct="1"/>
            <a:r>
              <a:rPr lang="en-US" sz="3600" b="1" smtClean="0"/>
              <a:t>How God Produced the New Testament</a:t>
            </a:r>
            <a:r>
              <a:rPr lang="en-US" sz="3600" smtClean="0"/>
              <a:t> </a:t>
            </a:r>
          </a:p>
        </p:txBody>
      </p:sp>
      <p:sp>
        <p:nvSpPr>
          <p:cNvPr id="45059" name="Rectangle 3"/>
          <p:cNvSpPr>
            <a:spLocks noGrp="1" noChangeArrowheads="1"/>
          </p:cNvSpPr>
          <p:nvPr>
            <p:ph type="body" idx="1"/>
          </p:nvPr>
        </p:nvSpPr>
        <p:spPr>
          <a:xfrm>
            <a:off x="457200" y="914400"/>
            <a:ext cx="8229600" cy="5791200"/>
          </a:xfrm>
        </p:spPr>
        <p:txBody>
          <a:bodyPr>
            <a:normAutofit fontScale="92500" lnSpcReduction="20000"/>
          </a:bodyPr>
          <a:lstStyle/>
          <a:p>
            <a:pPr eaLnBrk="1" hangingPunct="1">
              <a:lnSpc>
                <a:spcPct val="90000"/>
              </a:lnSpc>
            </a:pPr>
            <a:r>
              <a:rPr lang="en-US" sz="2800" smtClean="0"/>
              <a:t>The New Testament books that we have in our Bibles today were originally written by the </a:t>
            </a:r>
            <a:r>
              <a:rPr lang="en-US" sz="2800" b="1" u="sng" smtClean="0"/>
              <a:t>apostles</a:t>
            </a:r>
            <a:r>
              <a:rPr lang="en-US" sz="2800" smtClean="0"/>
              <a:t>, or in some cases men who worked closely with the apostles.</a:t>
            </a:r>
          </a:p>
          <a:p>
            <a:pPr eaLnBrk="1" hangingPunct="1">
              <a:lnSpc>
                <a:spcPct val="90000"/>
              </a:lnSpc>
            </a:pPr>
            <a:r>
              <a:rPr lang="en-US" sz="2800" u="sng" smtClean="0"/>
              <a:t>Some</a:t>
            </a:r>
            <a:r>
              <a:rPr lang="en-US" sz="2800" smtClean="0"/>
              <a:t> of the New Testament books are an </a:t>
            </a:r>
            <a:r>
              <a:rPr lang="en-US" sz="2800" u="sng" smtClean="0"/>
              <a:t>inspired account of the events</a:t>
            </a:r>
            <a:r>
              <a:rPr lang="en-US" sz="2800" smtClean="0"/>
              <a:t> that took place in the life of Jesus and in the early church (i.e. the Gospels or the Book of Acts). </a:t>
            </a:r>
          </a:p>
          <a:p>
            <a:pPr eaLnBrk="1" hangingPunct="1">
              <a:lnSpc>
                <a:spcPct val="90000"/>
              </a:lnSpc>
            </a:pPr>
            <a:r>
              <a:rPr lang="en-US" sz="2800" smtClean="0"/>
              <a:t>However, a the </a:t>
            </a:r>
            <a:r>
              <a:rPr lang="en-US" sz="2800" u="sng" smtClean="0"/>
              <a:t>majority</a:t>
            </a:r>
            <a:r>
              <a:rPr lang="en-US" sz="2800" smtClean="0"/>
              <a:t> of the New Testament books are </a:t>
            </a:r>
            <a:r>
              <a:rPr lang="en-US" sz="2800" u="sng" smtClean="0"/>
              <a:t>inspired letters</a:t>
            </a:r>
            <a:r>
              <a:rPr lang="en-US" sz="2800" smtClean="0"/>
              <a:t> written by the apostles to churches or individuals. </a:t>
            </a:r>
          </a:p>
          <a:p>
            <a:pPr eaLnBrk="1" hangingPunct="1">
              <a:lnSpc>
                <a:spcPct val="90000"/>
              </a:lnSpc>
            </a:pPr>
            <a:r>
              <a:rPr lang="en-US" sz="2800" smtClean="0"/>
              <a:t>These inspired writings were </a:t>
            </a:r>
            <a:r>
              <a:rPr lang="en-US" sz="2800" u="sng" smtClean="0"/>
              <a:t>widely circulated</a:t>
            </a:r>
            <a:r>
              <a:rPr lang="en-US" sz="2800" smtClean="0"/>
              <a:t> in the early church in much the same manner as Paul encouraged the Colossians to do with his letter to them:</a:t>
            </a:r>
          </a:p>
          <a:p>
            <a:pPr lvl="1" eaLnBrk="1" hangingPunct="1">
              <a:lnSpc>
                <a:spcPct val="90000"/>
              </a:lnSpc>
            </a:pPr>
            <a:r>
              <a:rPr lang="en-US" sz="2600" b="1" smtClean="0">
                <a:latin typeface="Times New Roman" pitchFamily="18" charset="0"/>
              </a:rPr>
              <a:t>Colossians 4:16 - </a:t>
            </a:r>
            <a:r>
              <a:rPr lang="en-US" sz="2600" b="1" i="1" smtClean="0">
                <a:solidFill>
                  <a:srgbClr val="0000FF"/>
                </a:solidFill>
                <a:latin typeface="Times New Roman" pitchFamily="18" charset="0"/>
              </a:rPr>
              <a:t>And when this letter has been read among you, have it also read in the church of the Laodiceans; and see that you also read the letter from Laodicea.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dissolve">
                                      <p:cBhvr>
                                        <p:cTn id="7" dur="500"/>
                                        <p:tgtEl>
                                          <p:spTgt spid="450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dissolve">
                                      <p:cBhvr>
                                        <p:cTn id="12" dur="500"/>
                                        <p:tgtEl>
                                          <p:spTgt spid="450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animEffect transition="in" filter="dissolve">
                                      <p:cBhvr>
                                        <p:cTn id="17" dur="500"/>
                                        <p:tgtEl>
                                          <p:spTgt spid="450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Effect transition="in" filter="dissolve">
                                      <p:cBhvr>
                                        <p:cTn id="22"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0" y="0"/>
            <a:ext cx="9144000" cy="6858000"/>
          </a:xfrm>
          <a:prstGeom prst="rect">
            <a:avLst/>
          </a:prstGeom>
          <a:solidFill>
            <a:schemeClr val="bg1">
              <a:alpha val="74901"/>
            </a:schemeClr>
          </a:solidFill>
          <a:ln w="9525" algn="ctr">
            <a:noFill/>
            <a:miter lim="800000"/>
            <a:headEnd/>
            <a:tailEnd/>
          </a:ln>
        </p:spPr>
        <p:txBody>
          <a:bodyPr wrap="none" anchor="ctr"/>
          <a:lstStyle/>
          <a:p>
            <a:endParaRPr lang="en-US"/>
          </a:p>
        </p:txBody>
      </p:sp>
      <p:sp>
        <p:nvSpPr>
          <p:cNvPr id="57347" name="Rectangle 2"/>
          <p:cNvSpPr>
            <a:spLocks noGrp="1" noChangeArrowheads="1"/>
          </p:cNvSpPr>
          <p:nvPr>
            <p:ph type="title"/>
          </p:nvPr>
        </p:nvSpPr>
        <p:spPr>
          <a:xfrm>
            <a:off x="0" y="0"/>
            <a:ext cx="9144000" cy="838200"/>
          </a:xfrm>
        </p:spPr>
        <p:txBody>
          <a:bodyPr/>
          <a:lstStyle/>
          <a:p>
            <a:pPr eaLnBrk="1" hangingPunct="1"/>
            <a:r>
              <a:rPr lang="en-US" sz="3600" b="1" smtClean="0"/>
              <a:t>How God Produced the New Testament</a:t>
            </a:r>
            <a:r>
              <a:rPr lang="en-US" sz="3600" smtClean="0"/>
              <a:t> </a:t>
            </a:r>
          </a:p>
        </p:txBody>
      </p:sp>
      <p:sp>
        <p:nvSpPr>
          <p:cNvPr id="47107" name="Rectangle 3"/>
          <p:cNvSpPr>
            <a:spLocks noGrp="1" noChangeArrowheads="1"/>
          </p:cNvSpPr>
          <p:nvPr>
            <p:ph type="body" idx="1"/>
          </p:nvPr>
        </p:nvSpPr>
        <p:spPr>
          <a:xfrm>
            <a:off x="0" y="838200"/>
            <a:ext cx="8915400" cy="6019800"/>
          </a:xfrm>
        </p:spPr>
        <p:txBody>
          <a:bodyPr/>
          <a:lstStyle/>
          <a:p>
            <a:pPr eaLnBrk="1" hangingPunct="1">
              <a:lnSpc>
                <a:spcPct val="80000"/>
              </a:lnSpc>
            </a:pPr>
            <a:r>
              <a:rPr lang="en-US" sz="2800" smtClean="0"/>
              <a:t>The New Testament writers recognized that their writings were </a:t>
            </a:r>
            <a:r>
              <a:rPr lang="en-US" sz="2800" u="sng" smtClean="0"/>
              <a:t>authoritative</a:t>
            </a:r>
            <a:r>
              <a:rPr lang="en-US" sz="2800" smtClean="0"/>
              <a:t> and were as much a part of the </a:t>
            </a:r>
            <a:r>
              <a:rPr lang="en-US" sz="2800" u="sng" smtClean="0"/>
              <a:t>scripture</a:t>
            </a:r>
            <a:r>
              <a:rPr lang="en-US" sz="2800" smtClean="0"/>
              <a:t> as the Old Testament writings:</a:t>
            </a:r>
          </a:p>
          <a:p>
            <a:pPr lvl="1" eaLnBrk="1" hangingPunct="1">
              <a:lnSpc>
                <a:spcPct val="80000"/>
              </a:lnSpc>
            </a:pPr>
            <a:r>
              <a:rPr lang="en-US" sz="2400" b="1" smtClean="0">
                <a:latin typeface="Times New Roman" pitchFamily="18" charset="0"/>
              </a:rPr>
              <a:t>2 Peter 3:15-16 - </a:t>
            </a:r>
            <a:r>
              <a:rPr lang="en-US" sz="2400" b="1" i="1" u="sng" smtClean="0">
                <a:solidFill>
                  <a:srgbClr val="0000FF"/>
                </a:solidFill>
                <a:latin typeface="Times New Roman" pitchFamily="18" charset="0"/>
              </a:rPr>
              <a:t>Paul</a:t>
            </a:r>
            <a:r>
              <a:rPr lang="en-US" sz="2400" b="1" i="1" smtClean="0">
                <a:solidFill>
                  <a:srgbClr val="0000FF"/>
                </a:solidFill>
                <a:latin typeface="Times New Roman" pitchFamily="18" charset="0"/>
              </a:rPr>
              <a:t> also </a:t>
            </a:r>
            <a:r>
              <a:rPr lang="en-US" sz="2400" b="1" i="1" u="sng" smtClean="0">
                <a:solidFill>
                  <a:srgbClr val="0000FF"/>
                </a:solidFill>
                <a:latin typeface="Times New Roman" pitchFamily="18" charset="0"/>
              </a:rPr>
              <a:t>wrote to you</a:t>
            </a:r>
            <a:r>
              <a:rPr lang="en-US" sz="2400" b="1" i="1" smtClean="0">
                <a:solidFill>
                  <a:srgbClr val="0000FF"/>
                </a:solidFill>
                <a:latin typeface="Times New Roman" pitchFamily="18" charset="0"/>
              </a:rPr>
              <a:t> according to the wisdom given him, as he does </a:t>
            </a:r>
            <a:r>
              <a:rPr lang="en-US" sz="2400" b="1" i="1" u="sng" smtClean="0">
                <a:solidFill>
                  <a:srgbClr val="0000FF"/>
                </a:solidFill>
                <a:latin typeface="Times New Roman" pitchFamily="18" charset="0"/>
              </a:rPr>
              <a:t>in all his letters</a:t>
            </a:r>
            <a:r>
              <a:rPr lang="en-US" sz="2400" b="1" i="1" smtClean="0">
                <a:solidFill>
                  <a:srgbClr val="0000FF"/>
                </a:solidFill>
                <a:latin typeface="Times New Roman" pitchFamily="18" charset="0"/>
              </a:rPr>
              <a:t> when he speaks in them of these matters. There are some things in them that are hard to understand, which the ignorant and unstable twist to their own destruction, as they do the </a:t>
            </a:r>
            <a:r>
              <a:rPr lang="en-US" sz="2400" b="1" i="1" u="sng" smtClean="0">
                <a:solidFill>
                  <a:srgbClr val="0000FF"/>
                </a:solidFill>
                <a:latin typeface="Times New Roman" pitchFamily="18" charset="0"/>
              </a:rPr>
              <a:t>other Scriptures</a:t>
            </a:r>
            <a:r>
              <a:rPr lang="en-US" sz="2400" b="1" i="1" smtClean="0">
                <a:solidFill>
                  <a:srgbClr val="0000FF"/>
                </a:solidFill>
                <a:latin typeface="Times New Roman" pitchFamily="18" charset="0"/>
              </a:rPr>
              <a:t>.</a:t>
            </a:r>
            <a:r>
              <a:rPr lang="en-US" sz="2400" b="1" i="1" smtClean="0">
                <a:latin typeface="Times New Roman" pitchFamily="18" charset="0"/>
              </a:rPr>
              <a:t> </a:t>
            </a:r>
            <a:endParaRPr lang="en-US" sz="2400" b="1" i="1" smtClean="0">
              <a:solidFill>
                <a:srgbClr val="0000FF"/>
              </a:solidFill>
              <a:latin typeface="Times New Roman" pitchFamily="18" charset="0"/>
            </a:endParaRPr>
          </a:p>
          <a:p>
            <a:pPr lvl="1" eaLnBrk="1" hangingPunct="1">
              <a:lnSpc>
                <a:spcPct val="80000"/>
              </a:lnSpc>
            </a:pPr>
            <a:r>
              <a:rPr lang="en-US" sz="2400" b="1" smtClean="0">
                <a:latin typeface="Times New Roman" pitchFamily="18" charset="0"/>
              </a:rPr>
              <a:t>1 Corinthians 14:37 - </a:t>
            </a:r>
            <a:r>
              <a:rPr lang="en-US" sz="2400" b="1" i="1" smtClean="0">
                <a:solidFill>
                  <a:srgbClr val="0000FF"/>
                </a:solidFill>
                <a:latin typeface="Times New Roman" pitchFamily="18" charset="0"/>
              </a:rPr>
              <a:t>If anyone thinks that he is a prophet, or spiritual, he should acknowledge that </a:t>
            </a:r>
            <a:r>
              <a:rPr lang="en-US" sz="2400" b="1" i="1" u="sng" smtClean="0">
                <a:solidFill>
                  <a:srgbClr val="0000FF"/>
                </a:solidFill>
                <a:latin typeface="Times New Roman" pitchFamily="18" charset="0"/>
              </a:rPr>
              <a:t>the things I am writing to you are a command of the Lord</a:t>
            </a:r>
            <a:r>
              <a:rPr lang="en-US" sz="2400" b="1" i="1" smtClean="0">
                <a:solidFill>
                  <a:srgbClr val="0000FF"/>
                </a:solidFill>
                <a:latin typeface="Times New Roman" pitchFamily="18" charset="0"/>
              </a:rPr>
              <a:t>. </a:t>
            </a:r>
          </a:p>
          <a:p>
            <a:pPr lvl="1" eaLnBrk="1" hangingPunct="1">
              <a:lnSpc>
                <a:spcPct val="80000"/>
              </a:lnSpc>
            </a:pPr>
            <a:r>
              <a:rPr lang="en-US" sz="2400" b="1" smtClean="0">
                <a:latin typeface="Times New Roman" pitchFamily="18" charset="0"/>
              </a:rPr>
              <a:t>1Thessalonians 2:13b - </a:t>
            </a:r>
            <a:r>
              <a:rPr lang="en-US" sz="2400" b="1" i="1" smtClean="0">
                <a:solidFill>
                  <a:srgbClr val="0000FF"/>
                </a:solidFill>
                <a:latin typeface="Times New Roman" pitchFamily="18" charset="0"/>
              </a:rPr>
              <a:t> …</a:t>
            </a:r>
            <a:r>
              <a:rPr lang="en-US" sz="2400" b="1" i="1" u="sng" smtClean="0">
                <a:solidFill>
                  <a:srgbClr val="0000FF"/>
                </a:solidFill>
                <a:latin typeface="Times New Roman" pitchFamily="18" charset="0"/>
              </a:rPr>
              <a:t>when you received</a:t>
            </a:r>
            <a:r>
              <a:rPr lang="en-US" sz="2400" b="1" i="1" smtClean="0">
                <a:solidFill>
                  <a:srgbClr val="0000FF"/>
                </a:solidFill>
                <a:latin typeface="Times New Roman" pitchFamily="18" charset="0"/>
              </a:rPr>
              <a:t> the word of God, which you heard </a:t>
            </a:r>
            <a:r>
              <a:rPr lang="en-US" sz="2400" b="1" i="1" u="sng" smtClean="0">
                <a:solidFill>
                  <a:srgbClr val="0000FF"/>
                </a:solidFill>
                <a:latin typeface="Times New Roman" pitchFamily="18" charset="0"/>
              </a:rPr>
              <a:t>from us</a:t>
            </a:r>
            <a:r>
              <a:rPr lang="en-US" sz="2400" b="1" i="1" smtClean="0">
                <a:solidFill>
                  <a:srgbClr val="0000FF"/>
                </a:solidFill>
                <a:latin typeface="Times New Roman" pitchFamily="18" charset="0"/>
              </a:rPr>
              <a:t>, you accepted it not as the word of men but as what it really is, </a:t>
            </a:r>
            <a:r>
              <a:rPr lang="en-US" sz="2400" b="1" i="1" u="sng" smtClean="0">
                <a:solidFill>
                  <a:srgbClr val="0000FF"/>
                </a:solidFill>
                <a:latin typeface="Times New Roman" pitchFamily="18" charset="0"/>
              </a:rPr>
              <a:t>the word of God</a:t>
            </a:r>
            <a:r>
              <a:rPr lang="en-US" sz="2400" b="1" i="1" smtClean="0">
                <a:solidFill>
                  <a:srgbClr val="0000FF"/>
                </a:solidFill>
                <a:latin typeface="Times New Roman" pitchFamily="18" charset="0"/>
              </a:rPr>
              <a:t>. </a:t>
            </a:r>
          </a:p>
          <a:p>
            <a:pPr lvl="1" eaLnBrk="1" hangingPunct="1">
              <a:lnSpc>
                <a:spcPct val="80000"/>
              </a:lnSpc>
            </a:pPr>
            <a:r>
              <a:rPr lang="en-US" sz="2400" b="1" smtClean="0"/>
              <a:t>1 Timothy 5:18 -</a:t>
            </a:r>
            <a:r>
              <a:rPr lang="en-US" sz="2400" smtClean="0"/>
              <a:t> </a:t>
            </a:r>
            <a:r>
              <a:rPr lang="en-US" sz="2400" b="1" i="1" smtClean="0">
                <a:solidFill>
                  <a:srgbClr val="0000FF"/>
                </a:solidFill>
                <a:latin typeface="Times New Roman" pitchFamily="18" charset="0"/>
              </a:rPr>
              <a:t>For the </a:t>
            </a:r>
            <a:r>
              <a:rPr lang="en-US" sz="2400" b="1" i="1" u="sng" smtClean="0">
                <a:solidFill>
                  <a:srgbClr val="0000FF"/>
                </a:solidFill>
                <a:latin typeface="Times New Roman" pitchFamily="18" charset="0"/>
              </a:rPr>
              <a:t>Scripture</a:t>
            </a:r>
            <a:r>
              <a:rPr lang="en-US" sz="2400" b="1" i="1" smtClean="0">
                <a:solidFill>
                  <a:srgbClr val="0000FF"/>
                </a:solidFill>
                <a:latin typeface="Times New Roman" pitchFamily="18" charset="0"/>
              </a:rPr>
              <a:t> says, “You shall not muzzle an ox when it treads out the grain,” </a:t>
            </a:r>
            <a:r>
              <a:rPr lang="en-US" sz="2400" b="1" i="1" smtClean="0">
                <a:latin typeface="Times New Roman" pitchFamily="18" charset="0"/>
              </a:rPr>
              <a:t>[Deut. 25:4] </a:t>
            </a:r>
            <a:r>
              <a:rPr lang="en-US" sz="2400" b="1" i="1" smtClean="0">
                <a:solidFill>
                  <a:srgbClr val="0000FF"/>
                </a:solidFill>
                <a:latin typeface="Times New Roman" pitchFamily="18" charset="0"/>
              </a:rPr>
              <a:t>and, “The laborer deserves his wages” </a:t>
            </a:r>
            <a:r>
              <a:rPr lang="en-US" sz="2400" b="1" i="1" smtClean="0">
                <a:latin typeface="Times New Roman" pitchFamily="18" charset="0"/>
              </a:rPr>
              <a:t>[Luke 10:7].</a:t>
            </a:r>
            <a:r>
              <a:rPr lang="en-US" sz="2400" i="1" smtClean="0">
                <a:latin typeface="Times New Roman" pitchFamily="18" charset="0"/>
              </a:rPr>
              <a:t>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dissolve">
                                      <p:cBhvr>
                                        <p:cTn id="7" dur="500"/>
                                        <p:tgtEl>
                                          <p:spTgt spid="47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dissolve">
                                      <p:cBhvr>
                                        <p:cTn id="12" dur="500"/>
                                        <p:tgtEl>
                                          <p:spTgt spid="47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Effect transition="in" filter="dissolve">
                                      <p:cBhvr>
                                        <p:cTn id="17" dur="500"/>
                                        <p:tgtEl>
                                          <p:spTgt spid="471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107">
                                            <p:txEl>
                                              <p:pRg st="4" end="4"/>
                                            </p:txEl>
                                          </p:spTgt>
                                        </p:tgtEl>
                                        <p:attrNameLst>
                                          <p:attrName>style.visibility</p:attrName>
                                        </p:attrNameLst>
                                      </p:cBhvr>
                                      <p:to>
                                        <p:strVal val="visible"/>
                                      </p:to>
                                    </p:set>
                                    <p:animEffect transition="in" filter="dissolve">
                                      <p:cBhvr>
                                        <p:cTn id="22"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52900" y="3689350"/>
            <a:ext cx="3940175" cy="1063625"/>
            <a:chOff x="2616" y="2324"/>
            <a:chExt cx="2482" cy="670"/>
          </a:xfrm>
        </p:grpSpPr>
        <p:sp>
          <p:nvSpPr>
            <p:cNvPr id="3116" name="Text Box 3"/>
            <p:cNvSpPr txBox="1">
              <a:spLocks noChangeArrowheads="1"/>
            </p:cNvSpPr>
            <p:nvPr/>
          </p:nvSpPr>
          <p:spPr bwMode="auto">
            <a:xfrm>
              <a:off x="3504" y="2352"/>
              <a:ext cx="1110" cy="642"/>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Observation</a:t>
              </a:r>
              <a:br>
                <a:rPr lang="en-US" sz="2000" b="1" i="1">
                  <a:latin typeface="Times New Roman" pitchFamily="18" charset="0"/>
                </a:rPr>
              </a:br>
              <a:r>
                <a:rPr lang="en-US" sz="2000" b="1" i="1">
                  <a:latin typeface="Times New Roman" pitchFamily="18" charset="0"/>
                </a:rPr>
                <a:t>and</a:t>
              </a:r>
              <a:br>
                <a:rPr lang="en-US" sz="2000" b="1" i="1">
                  <a:latin typeface="Times New Roman" pitchFamily="18" charset="0"/>
                </a:rPr>
              </a:br>
              <a:r>
                <a:rPr lang="en-US" sz="2000" b="1" i="1">
                  <a:latin typeface="Times New Roman" pitchFamily="18" charset="0"/>
                </a:rPr>
                <a:t> Interpretation</a:t>
              </a:r>
            </a:p>
          </p:txBody>
        </p:sp>
        <p:cxnSp>
          <p:nvCxnSpPr>
            <p:cNvPr id="3117" name="AutoShape 4"/>
            <p:cNvCxnSpPr>
              <a:cxnSpLocks noChangeShapeType="1"/>
              <a:stCxn id="3116" idx="3"/>
            </p:cNvCxnSpPr>
            <p:nvPr/>
          </p:nvCxnSpPr>
          <p:spPr bwMode="auto">
            <a:xfrm>
              <a:off x="4614" y="2673"/>
              <a:ext cx="484" cy="111"/>
            </a:xfrm>
            <a:prstGeom prst="bentConnector2">
              <a:avLst/>
            </a:prstGeom>
            <a:noFill/>
            <a:ln w="127000">
              <a:solidFill>
                <a:srgbClr val="008080"/>
              </a:solidFill>
              <a:miter lim="800000"/>
              <a:headEnd/>
              <a:tailEnd type="none" w="lg" len="med"/>
            </a:ln>
          </p:spPr>
        </p:cxnSp>
        <p:cxnSp>
          <p:nvCxnSpPr>
            <p:cNvPr id="3118" name="AutoShape 5"/>
            <p:cNvCxnSpPr>
              <a:cxnSpLocks noChangeShapeType="1"/>
              <a:stCxn id="3116" idx="1"/>
            </p:cNvCxnSpPr>
            <p:nvPr/>
          </p:nvCxnSpPr>
          <p:spPr bwMode="auto">
            <a:xfrm rot="10800000">
              <a:off x="2616" y="2324"/>
              <a:ext cx="888" cy="349"/>
            </a:xfrm>
            <a:prstGeom prst="bentConnector2">
              <a:avLst/>
            </a:prstGeom>
            <a:noFill/>
            <a:ln w="127000">
              <a:solidFill>
                <a:srgbClr val="008080"/>
              </a:solidFill>
              <a:miter lim="800000"/>
              <a:headEnd/>
              <a:tailEnd type="stealth" w="lg" len="med"/>
            </a:ln>
          </p:spPr>
        </p:cxnSp>
      </p:grpSp>
      <p:grpSp>
        <p:nvGrpSpPr>
          <p:cNvPr id="3" name="Group 6"/>
          <p:cNvGrpSpPr>
            <a:grpSpLocks/>
          </p:cNvGrpSpPr>
          <p:nvPr/>
        </p:nvGrpSpPr>
        <p:grpSpPr bwMode="auto">
          <a:xfrm>
            <a:off x="3352800" y="1320800"/>
            <a:ext cx="1557338" cy="1270000"/>
            <a:chOff x="2112" y="832"/>
            <a:chExt cx="981" cy="800"/>
          </a:xfrm>
        </p:grpSpPr>
        <p:sp>
          <p:nvSpPr>
            <p:cNvPr id="3113" name="Text Box 7"/>
            <p:cNvSpPr txBox="1">
              <a:spLocks noChangeArrowheads="1"/>
            </p:cNvSpPr>
            <p:nvPr/>
          </p:nvSpPr>
          <p:spPr bwMode="auto">
            <a:xfrm>
              <a:off x="2112" y="1008"/>
              <a:ext cx="98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Illumination</a:t>
              </a:r>
            </a:p>
          </p:txBody>
        </p:sp>
        <p:cxnSp>
          <p:nvCxnSpPr>
            <p:cNvPr id="3114" name="AutoShape 8"/>
            <p:cNvCxnSpPr>
              <a:cxnSpLocks noChangeShapeType="1"/>
              <a:stCxn id="3113" idx="0"/>
              <a:endCxn id="3082" idx="3"/>
            </p:cNvCxnSpPr>
            <p:nvPr/>
          </p:nvCxnSpPr>
          <p:spPr bwMode="auto">
            <a:xfrm flipV="1">
              <a:off x="2603" y="832"/>
              <a:ext cx="17" cy="176"/>
            </a:xfrm>
            <a:prstGeom prst="straightConnector1">
              <a:avLst/>
            </a:prstGeom>
            <a:noFill/>
            <a:ln w="127000">
              <a:solidFill>
                <a:srgbClr val="008080"/>
              </a:solidFill>
              <a:round/>
              <a:headEnd/>
              <a:tailEnd type="none" w="lg" len="med"/>
            </a:ln>
          </p:spPr>
        </p:cxnSp>
        <p:cxnSp>
          <p:nvCxnSpPr>
            <p:cNvPr id="3115" name="AutoShape 9"/>
            <p:cNvCxnSpPr>
              <a:cxnSpLocks noChangeShapeType="1"/>
              <a:stCxn id="3113" idx="2"/>
            </p:cNvCxnSpPr>
            <p:nvPr/>
          </p:nvCxnSpPr>
          <p:spPr bwMode="auto">
            <a:xfrm>
              <a:off x="2603" y="1266"/>
              <a:ext cx="13" cy="366"/>
            </a:xfrm>
            <a:prstGeom prst="straightConnector1">
              <a:avLst/>
            </a:prstGeom>
            <a:noFill/>
            <a:ln w="127000">
              <a:solidFill>
                <a:srgbClr val="008080"/>
              </a:solidFill>
              <a:round/>
              <a:headEnd/>
              <a:tailEnd type="stealth" w="lg" len="med"/>
            </a:ln>
          </p:spPr>
        </p:cxnSp>
      </p:grpSp>
      <p:grpSp>
        <p:nvGrpSpPr>
          <p:cNvPr id="4" name="Group 10"/>
          <p:cNvGrpSpPr>
            <a:grpSpLocks/>
          </p:cNvGrpSpPr>
          <p:nvPr/>
        </p:nvGrpSpPr>
        <p:grpSpPr bwMode="auto">
          <a:xfrm>
            <a:off x="5029200" y="2438400"/>
            <a:ext cx="3694113" cy="701675"/>
            <a:chOff x="3168" y="1536"/>
            <a:chExt cx="2327" cy="442"/>
          </a:xfrm>
        </p:grpSpPr>
        <p:sp>
          <p:nvSpPr>
            <p:cNvPr id="3110" name="Text Box 11"/>
            <p:cNvSpPr txBox="1">
              <a:spLocks noChangeArrowheads="1"/>
            </p:cNvSpPr>
            <p:nvPr/>
          </p:nvSpPr>
          <p:spPr bwMode="auto">
            <a:xfrm>
              <a:off x="4080" y="1536"/>
              <a:ext cx="91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Application</a:t>
              </a:r>
            </a:p>
          </p:txBody>
        </p:sp>
        <p:cxnSp>
          <p:nvCxnSpPr>
            <p:cNvPr id="3111" name="AutoShape 12"/>
            <p:cNvCxnSpPr>
              <a:cxnSpLocks noChangeShapeType="1"/>
              <a:stCxn id="3110" idx="1"/>
            </p:cNvCxnSpPr>
            <p:nvPr/>
          </p:nvCxnSpPr>
          <p:spPr bwMode="auto">
            <a:xfrm flipH="1">
              <a:off x="3168" y="1665"/>
              <a:ext cx="912" cy="313"/>
            </a:xfrm>
            <a:prstGeom prst="straightConnector1">
              <a:avLst/>
            </a:prstGeom>
            <a:noFill/>
            <a:ln w="127000">
              <a:solidFill>
                <a:srgbClr val="008080"/>
              </a:solidFill>
              <a:round/>
              <a:headEnd/>
              <a:tailEnd type="none" w="lg" len="med"/>
            </a:ln>
          </p:spPr>
        </p:cxnSp>
        <p:cxnSp>
          <p:nvCxnSpPr>
            <p:cNvPr id="3112" name="AutoShape 13"/>
            <p:cNvCxnSpPr>
              <a:cxnSpLocks noChangeShapeType="1"/>
              <a:stCxn id="3110" idx="3"/>
            </p:cNvCxnSpPr>
            <p:nvPr/>
          </p:nvCxnSpPr>
          <p:spPr bwMode="auto">
            <a:xfrm flipV="1">
              <a:off x="4991" y="1649"/>
              <a:ext cx="504" cy="16"/>
            </a:xfrm>
            <a:prstGeom prst="straightConnector1">
              <a:avLst/>
            </a:prstGeom>
            <a:noFill/>
            <a:ln w="127000">
              <a:solidFill>
                <a:srgbClr val="008080"/>
              </a:solidFill>
              <a:round/>
              <a:headEnd/>
              <a:tailEnd type="stealth" w="lg" len="med"/>
            </a:ln>
          </p:spPr>
        </p:cxnSp>
      </p:grpSp>
      <p:sp>
        <p:nvSpPr>
          <p:cNvPr id="3082" name="AutoShape 15"/>
          <p:cNvSpPr>
            <a:spLocks noChangeArrowheads="1"/>
          </p:cNvSpPr>
          <p:nvPr/>
        </p:nvSpPr>
        <p:spPr bwMode="auto">
          <a:xfrm>
            <a:off x="3454400" y="123825"/>
            <a:ext cx="1409700" cy="1196975"/>
          </a:xfrm>
          <a:prstGeom prst="triangle">
            <a:avLst>
              <a:gd name="adj" fmla="val 500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p:spPr>
        <p:txBody>
          <a:bodyPr wrap="none" anchor="ctr">
            <a:spAutoFit/>
          </a:bodyPr>
          <a:lstStyle/>
          <a:p>
            <a:pPr algn="ctr"/>
            <a:r>
              <a:rPr lang="en-US" sz="2400" b="1"/>
              <a:t>God</a:t>
            </a:r>
          </a:p>
        </p:txBody>
      </p:sp>
      <p:grpSp>
        <p:nvGrpSpPr>
          <p:cNvPr id="5" name="Group 16"/>
          <p:cNvGrpSpPr>
            <a:grpSpLocks/>
          </p:cNvGrpSpPr>
          <p:nvPr/>
        </p:nvGrpSpPr>
        <p:grpSpPr bwMode="auto">
          <a:xfrm>
            <a:off x="762000" y="457200"/>
            <a:ext cx="3044825" cy="2771775"/>
            <a:chOff x="480" y="288"/>
            <a:chExt cx="1918" cy="1746"/>
          </a:xfrm>
        </p:grpSpPr>
        <p:sp>
          <p:nvSpPr>
            <p:cNvPr id="3105" name="Text Box 17"/>
            <p:cNvSpPr txBox="1">
              <a:spLocks noChangeArrowheads="1"/>
            </p:cNvSpPr>
            <p:nvPr/>
          </p:nvSpPr>
          <p:spPr bwMode="auto">
            <a:xfrm>
              <a:off x="912" y="288"/>
              <a:ext cx="849" cy="258"/>
            </a:xfrm>
            <a:prstGeom prst="rect">
              <a:avLst/>
            </a:prstGeom>
            <a:noFill/>
            <a:ln w="12700">
              <a:solidFill>
                <a:schemeClr val="tx1"/>
              </a:solidFill>
              <a:miter lim="800000"/>
              <a:headEnd/>
              <a:tailEnd/>
            </a:ln>
          </p:spPr>
          <p:txBody>
            <a:bodyPr>
              <a:spAutoFit/>
            </a:bodyPr>
            <a:lstStyle/>
            <a:p>
              <a:pPr eaLnBrk="0" hangingPunct="0"/>
              <a:r>
                <a:rPr lang="en-US" sz="2000" b="1" i="1">
                  <a:latin typeface="Times New Roman" pitchFamily="18" charset="0"/>
                </a:rPr>
                <a:t>Revelation</a:t>
              </a:r>
              <a:endParaRPr lang="en-US" sz="2000">
                <a:latin typeface="Times New Roman" pitchFamily="18" charset="0"/>
              </a:endParaRPr>
            </a:p>
          </p:txBody>
        </p:sp>
        <p:cxnSp>
          <p:nvCxnSpPr>
            <p:cNvPr id="3106" name="AutoShape 18"/>
            <p:cNvCxnSpPr>
              <a:cxnSpLocks noChangeShapeType="1"/>
              <a:stCxn id="3105" idx="1"/>
            </p:cNvCxnSpPr>
            <p:nvPr/>
          </p:nvCxnSpPr>
          <p:spPr bwMode="auto">
            <a:xfrm rot="10800000" flipV="1">
              <a:off x="741" y="417"/>
              <a:ext cx="171" cy="495"/>
            </a:xfrm>
            <a:prstGeom prst="bentConnector2">
              <a:avLst/>
            </a:prstGeom>
            <a:noFill/>
            <a:ln w="127000">
              <a:solidFill>
                <a:srgbClr val="008080"/>
              </a:solidFill>
              <a:miter lim="800000"/>
              <a:headEnd/>
              <a:tailEnd type="stealth" w="lg" len="med"/>
            </a:ln>
          </p:spPr>
        </p:cxnSp>
        <p:cxnSp>
          <p:nvCxnSpPr>
            <p:cNvPr id="3107" name="AutoShape 19"/>
            <p:cNvCxnSpPr>
              <a:cxnSpLocks noChangeShapeType="1"/>
              <a:stCxn id="3082" idx="1"/>
              <a:endCxn id="3105" idx="3"/>
            </p:cNvCxnSpPr>
            <p:nvPr/>
          </p:nvCxnSpPr>
          <p:spPr bwMode="auto">
            <a:xfrm flipH="1" flipV="1">
              <a:off x="1761" y="417"/>
              <a:ext cx="637" cy="38"/>
            </a:xfrm>
            <a:prstGeom prst="straightConnector1">
              <a:avLst/>
            </a:prstGeom>
            <a:noFill/>
            <a:ln w="127000">
              <a:solidFill>
                <a:srgbClr val="008080"/>
              </a:solidFill>
              <a:round/>
              <a:headEnd/>
              <a:tailEnd type="none" w="lg" len="med"/>
            </a:ln>
          </p:spPr>
        </p:cxnSp>
        <p:pic>
          <p:nvPicPr>
            <p:cNvPr id="3108" name="Picture 20" descr="bd07697_.wmf (29954 bytes)"/>
            <p:cNvPicPr>
              <a:picLocks noChangeAspect="1" noChangeArrowheads="1"/>
            </p:cNvPicPr>
            <p:nvPr/>
          </p:nvPicPr>
          <p:blipFill>
            <a:blip r:embed="rId4" cstate="print"/>
            <a:srcRect/>
            <a:stretch>
              <a:fillRect/>
            </a:stretch>
          </p:blipFill>
          <p:spPr bwMode="auto">
            <a:xfrm>
              <a:off x="480" y="912"/>
              <a:ext cx="522" cy="1122"/>
            </a:xfrm>
            <a:prstGeom prst="rect">
              <a:avLst/>
            </a:prstGeom>
            <a:noFill/>
            <a:ln w="9525">
              <a:noFill/>
              <a:miter lim="800000"/>
              <a:headEnd/>
              <a:tailEnd/>
            </a:ln>
          </p:spPr>
        </p:pic>
        <p:sp>
          <p:nvSpPr>
            <p:cNvPr id="3109" name="Text Box 21"/>
            <p:cNvSpPr txBox="1">
              <a:spLocks noChangeArrowheads="1"/>
            </p:cNvSpPr>
            <p:nvPr/>
          </p:nvSpPr>
          <p:spPr bwMode="auto">
            <a:xfrm>
              <a:off x="950" y="887"/>
              <a:ext cx="868" cy="404"/>
            </a:xfrm>
            <a:prstGeom prst="rect">
              <a:avLst/>
            </a:prstGeom>
            <a:noFill/>
            <a:ln w="9525">
              <a:noFill/>
              <a:miter lim="800000"/>
              <a:headEnd/>
              <a:tailEnd/>
            </a:ln>
          </p:spPr>
          <p:txBody>
            <a:bodyPr wrap="none">
              <a:spAutoFit/>
            </a:bodyPr>
            <a:lstStyle/>
            <a:p>
              <a:r>
                <a:rPr lang="en-US" b="1"/>
                <a:t>Prophet</a:t>
              </a:r>
            </a:p>
            <a:p>
              <a:r>
                <a:rPr lang="en-US" b="1"/>
                <a:t> or Apostle</a:t>
              </a:r>
            </a:p>
          </p:txBody>
        </p:sp>
      </p:grpSp>
      <p:grpSp>
        <p:nvGrpSpPr>
          <p:cNvPr id="6" name="Group 22"/>
          <p:cNvGrpSpPr>
            <a:grpSpLocks/>
          </p:cNvGrpSpPr>
          <p:nvPr/>
        </p:nvGrpSpPr>
        <p:grpSpPr bwMode="auto">
          <a:xfrm>
            <a:off x="457200" y="3228975"/>
            <a:ext cx="2470150" cy="2638425"/>
            <a:chOff x="288" y="2034"/>
            <a:chExt cx="1556" cy="1662"/>
          </a:xfrm>
        </p:grpSpPr>
        <p:sp>
          <p:nvSpPr>
            <p:cNvPr id="3100" name="Text Box 23"/>
            <p:cNvSpPr txBox="1">
              <a:spLocks noChangeArrowheads="1"/>
            </p:cNvSpPr>
            <p:nvPr/>
          </p:nvSpPr>
          <p:spPr bwMode="auto">
            <a:xfrm>
              <a:off x="288" y="2335"/>
              <a:ext cx="88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Inspiration</a:t>
              </a:r>
            </a:p>
          </p:txBody>
        </p:sp>
        <p:cxnSp>
          <p:nvCxnSpPr>
            <p:cNvPr id="3101" name="AutoShape 24"/>
            <p:cNvCxnSpPr>
              <a:cxnSpLocks noChangeShapeType="1"/>
              <a:endCxn id="3100" idx="0"/>
            </p:cNvCxnSpPr>
            <p:nvPr/>
          </p:nvCxnSpPr>
          <p:spPr bwMode="auto">
            <a:xfrm flipH="1">
              <a:off x="730" y="2034"/>
              <a:ext cx="11" cy="301"/>
            </a:xfrm>
            <a:prstGeom prst="straightConnector1">
              <a:avLst/>
            </a:prstGeom>
            <a:noFill/>
            <a:ln w="127000">
              <a:solidFill>
                <a:srgbClr val="008080"/>
              </a:solidFill>
              <a:round/>
              <a:headEnd/>
              <a:tailEnd type="none" w="lg" len="med"/>
            </a:ln>
          </p:spPr>
        </p:cxnSp>
        <p:cxnSp>
          <p:nvCxnSpPr>
            <p:cNvPr id="3102" name="AutoShape 25"/>
            <p:cNvCxnSpPr>
              <a:cxnSpLocks noChangeShapeType="1"/>
              <a:stCxn id="3100" idx="2"/>
            </p:cNvCxnSpPr>
            <p:nvPr/>
          </p:nvCxnSpPr>
          <p:spPr bwMode="auto">
            <a:xfrm>
              <a:off x="730" y="2593"/>
              <a:ext cx="13" cy="527"/>
            </a:xfrm>
            <a:prstGeom prst="straightConnector1">
              <a:avLst/>
            </a:prstGeom>
            <a:noFill/>
            <a:ln w="127000">
              <a:solidFill>
                <a:srgbClr val="008080"/>
              </a:solidFill>
              <a:round/>
              <a:headEnd/>
              <a:tailEnd type="stealth" w="lg" len="med"/>
            </a:ln>
          </p:spPr>
        </p:cxnSp>
        <p:pic>
          <p:nvPicPr>
            <p:cNvPr id="3103" name="Picture 26" descr="scroll6.wmf (2754 bytes)"/>
            <p:cNvPicPr>
              <a:picLocks noChangeAspect="1" noChangeArrowheads="1"/>
            </p:cNvPicPr>
            <p:nvPr/>
          </p:nvPicPr>
          <p:blipFill>
            <a:blip r:embed="rId5" cstate="print"/>
            <a:srcRect/>
            <a:stretch>
              <a:fillRect/>
            </a:stretch>
          </p:blipFill>
          <p:spPr bwMode="auto">
            <a:xfrm>
              <a:off x="480" y="3120"/>
              <a:ext cx="526" cy="576"/>
            </a:xfrm>
            <a:prstGeom prst="rect">
              <a:avLst/>
            </a:prstGeom>
            <a:noFill/>
            <a:ln w="9525">
              <a:noFill/>
              <a:miter lim="800000"/>
              <a:headEnd/>
              <a:tailEnd/>
            </a:ln>
          </p:spPr>
        </p:pic>
        <p:sp>
          <p:nvSpPr>
            <p:cNvPr id="3104" name="Text Box 27"/>
            <p:cNvSpPr txBox="1">
              <a:spLocks noChangeArrowheads="1"/>
            </p:cNvSpPr>
            <p:nvPr/>
          </p:nvSpPr>
          <p:spPr bwMode="auto">
            <a:xfrm>
              <a:off x="960" y="3168"/>
              <a:ext cx="884" cy="404"/>
            </a:xfrm>
            <a:prstGeom prst="rect">
              <a:avLst/>
            </a:prstGeom>
            <a:noFill/>
            <a:ln w="9525">
              <a:noFill/>
              <a:miter lim="800000"/>
              <a:headEnd/>
              <a:tailEnd/>
            </a:ln>
          </p:spPr>
          <p:txBody>
            <a:bodyPr wrap="none">
              <a:spAutoFit/>
            </a:bodyPr>
            <a:lstStyle/>
            <a:p>
              <a:r>
                <a:rPr lang="en-US" b="1"/>
                <a:t>Original </a:t>
              </a:r>
            </a:p>
            <a:p>
              <a:r>
                <a:rPr lang="en-US" b="1"/>
                <a:t>Manuscript</a:t>
              </a:r>
            </a:p>
          </p:txBody>
        </p:sp>
      </p:grpSp>
      <p:grpSp>
        <p:nvGrpSpPr>
          <p:cNvPr id="7" name="Group 28"/>
          <p:cNvGrpSpPr>
            <a:grpSpLocks/>
          </p:cNvGrpSpPr>
          <p:nvPr/>
        </p:nvGrpSpPr>
        <p:grpSpPr bwMode="auto">
          <a:xfrm>
            <a:off x="1179513" y="5334000"/>
            <a:ext cx="5329237" cy="1524000"/>
            <a:chOff x="743" y="3360"/>
            <a:chExt cx="3357" cy="960"/>
          </a:xfrm>
        </p:grpSpPr>
        <p:sp>
          <p:nvSpPr>
            <p:cNvPr id="3093" name="Text Box 29"/>
            <p:cNvSpPr txBox="1">
              <a:spLocks noChangeArrowheads="1"/>
            </p:cNvSpPr>
            <p:nvPr/>
          </p:nvSpPr>
          <p:spPr bwMode="auto">
            <a:xfrm>
              <a:off x="960" y="3792"/>
              <a:ext cx="104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Preservation</a:t>
              </a:r>
            </a:p>
          </p:txBody>
        </p:sp>
        <p:cxnSp>
          <p:nvCxnSpPr>
            <p:cNvPr id="3094" name="AutoShape 30"/>
            <p:cNvCxnSpPr>
              <a:cxnSpLocks noChangeShapeType="1"/>
              <a:endCxn id="3093" idx="1"/>
            </p:cNvCxnSpPr>
            <p:nvPr/>
          </p:nvCxnSpPr>
          <p:spPr bwMode="auto">
            <a:xfrm rot="16200000" flipH="1">
              <a:off x="739" y="3700"/>
              <a:ext cx="225" cy="217"/>
            </a:xfrm>
            <a:prstGeom prst="bentConnector2">
              <a:avLst/>
            </a:prstGeom>
            <a:noFill/>
            <a:ln w="127000">
              <a:solidFill>
                <a:srgbClr val="008080"/>
              </a:solidFill>
              <a:miter lim="800000"/>
              <a:headEnd/>
              <a:tailEnd type="none" w="lg" len="med"/>
            </a:ln>
          </p:spPr>
        </p:cxnSp>
        <p:cxnSp>
          <p:nvCxnSpPr>
            <p:cNvPr id="3095" name="AutoShape 31"/>
            <p:cNvCxnSpPr>
              <a:cxnSpLocks noChangeShapeType="1"/>
              <a:stCxn id="3093" idx="3"/>
              <a:endCxn id="3099" idx="6"/>
            </p:cNvCxnSpPr>
            <p:nvPr/>
          </p:nvCxnSpPr>
          <p:spPr bwMode="auto">
            <a:xfrm>
              <a:off x="2004" y="3921"/>
              <a:ext cx="732" cy="15"/>
            </a:xfrm>
            <a:prstGeom prst="straightConnector1">
              <a:avLst/>
            </a:prstGeom>
            <a:noFill/>
            <a:ln w="127000">
              <a:solidFill>
                <a:srgbClr val="008080"/>
              </a:solidFill>
              <a:round/>
              <a:headEnd/>
              <a:tailEnd type="stealth" w="lg" len="med"/>
            </a:ln>
          </p:spPr>
        </p:cxnSp>
        <p:grpSp>
          <p:nvGrpSpPr>
            <p:cNvPr id="8" name="Group 32"/>
            <p:cNvGrpSpPr>
              <a:grpSpLocks/>
            </p:cNvGrpSpPr>
            <p:nvPr/>
          </p:nvGrpSpPr>
          <p:grpSpPr bwMode="auto">
            <a:xfrm>
              <a:off x="2640" y="3468"/>
              <a:ext cx="803" cy="852"/>
              <a:chOff x="2640" y="3468"/>
              <a:chExt cx="803" cy="852"/>
            </a:xfrm>
          </p:grpSpPr>
          <p:graphicFrame>
            <p:nvGraphicFramePr>
              <p:cNvPr id="3074" name="Object 33"/>
              <p:cNvGraphicFramePr>
                <a:graphicFrameLocks noChangeAspect="1"/>
              </p:cNvGraphicFramePr>
              <p:nvPr/>
            </p:nvGraphicFramePr>
            <p:xfrm>
              <a:off x="2640" y="3468"/>
              <a:ext cx="515" cy="564"/>
            </p:xfrm>
            <a:graphic>
              <a:graphicData uri="http://schemas.openxmlformats.org/presentationml/2006/ole">
                <p:oleObj spid="_x0000_s118786" r:id="rId6" imgW="3161905" imgH="3467584" progId="">
                  <p:embed/>
                </p:oleObj>
              </a:graphicData>
            </a:graphic>
          </p:graphicFrame>
          <p:graphicFrame>
            <p:nvGraphicFramePr>
              <p:cNvPr id="3075" name="Object 34"/>
              <p:cNvGraphicFramePr>
                <a:graphicFrameLocks noChangeAspect="1"/>
              </p:cNvGraphicFramePr>
              <p:nvPr/>
            </p:nvGraphicFramePr>
            <p:xfrm>
              <a:off x="2736" y="3564"/>
              <a:ext cx="515" cy="564"/>
            </p:xfrm>
            <a:graphic>
              <a:graphicData uri="http://schemas.openxmlformats.org/presentationml/2006/ole">
                <p:oleObj spid="_x0000_s118787" r:id="rId7" imgW="3161905" imgH="3467584" progId="">
                  <p:embed/>
                </p:oleObj>
              </a:graphicData>
            </a:graphic>
          </p:graphicFrame>
          <p:graphicFrame>
            <p:nvGraphicFramePr>
              <p:cNvPr id="3076" name="Object 35"/>
              <p:cNvGraphicFramePr>
                <a:graphicFrameLocks noChangeAspect="1"/>
              </p:cNvGraphicFramePr>
              <p:nvPr/>
            </p:nvGraphicFramePr>
            <p:xfrm>
              <a:off x="2832" y="3660"/>
              <a:ext cx="515" cy="564"/>
            </p:xfrm>
            <a:graphic>
              <a:graphicData uri="http://schemas.openxmlformats.org/presentationml/2006/ole">
                <p:oleObj spid="_x0000_s118788" r:id="rId8" imgW="3161905" imgH="3467584" progId="">
                  <p:embed/>
                </p:oleObj>
              </a:graphicData>
            </a:graphic>
          </p:graphicFrame>
          <p:graphicFrame>
            <p:nvGraphicFramePr>
              <p:cNvPr id="3077" name="Object 36"/>
              <p:cNvGraphicFramePr>
                <a:graphicFrameLocks noChangeAspect="1"/>
              </p:cNvGraphicFramePr>
              <p:nvPr/>
            </p:nvGraphicFramePr>
            <p:xfrm>
              <a:off x="2928" y="3756"/>
              <a:ext cx="515" cy="564"/>
            </p:xfrm>
            <a:graphic>
              <a:graphicData uri="http://schemas.openxmlformats.org/presentationml/2006/ole">
                <p:oleObj spid="_x0000_s118789" r:id="rId9" imgW="3161905" imgH="3467584" progId="">
                  <p:embed/>
                </p:oleObj>
              </a:graphicData>
            </a:graphic>
          </p:graphicFrame>
          <p:sp>
            <p:nvSpPr>
              <p:cNvPr id="3098" name="Oval 37"/>
              <p:cNvSpPr>
                <a:spLocks noChangeArrowheads="1"/>
              </p:cNvSpPr>
              <p:nvPr/>
            </p:nvSpPr>
            <p:spPr bwMode="auto">
              <a:xfrm>
                <a:off x="3312" y="3936"/>
                <a:ext cx="96" cy="96"/>
              </a:xfrm>
              <a:prstGeom prst="ellipse">
                <a:avLst/>
              </a:prstGeom>
              <a:solidFill>
                <a:schemeClr val="accent1">
                  <a:alpha val="0"/>
                </a:schemeClr>
              </a:solidFill>
              <a:ln w="9525">
                <a:noFill/>
                <a:round/>
                <a:headEnd/>
                <a:tailEnd/>
              </a:ln>
            </p:spPr>
            <p:txBody>
              <a:bodyPr wrap="none" anchor="ctr"/>
              <a:lstStyle/>
              <a:p>
                <a:endParaRPr lang="en-US"/>
              </a:p>
            </p:txBody>
          </p:sp>
          <p:sp>
            <p:nvSpPr>
              <p:cNvPr id="3099" name="Oval 38"/>
              <p:cNvSpPr>
                <a:spLocks noChangeArrowheads="1"/>
              </p:cNvSpPr>
              <p:nvPr/>
            </p:nvSpPr>
            <p:spPr bwMode="auto">
              <a:xfrm>
                <a:off x="2640" y="3888"/>
                <a:ext cx="96" cy="96"/>
              </a:xfrm>
              <a:prstGeom prst="ellipse">
                <a:avLst/>
              </a:prstGeom>
              <a:solidFill>
                <a:schemeClr val="accent1">
                  <a:alpha val="0"/>
                </a:schemeClr>
              </a:solidFill>
              <a:ln w="9525">
                <a:noFill/>
                <a:round/>
                <a:headEnd/>
                <a:tailEnd/>
              </a:ln>
            </p:spPr>
            <p:txBody>
              <a:bodyPr wrap="none" anchor="ctr"/>
              <a:lstStyle/>
              <a:p>
                <a:endParaRPr lang="en-US"/>
              </a:p>
            </p:txBody>
          </p:sp>
        </p:grpSp>
        <p:sp>
          <p:nvSpPr>
            <p:cNvPr id="3097" name="Text Box 39"/>
            <p:cNvSpPr txBox="1">
              <a:spLocks noChangeArrowheads="1"/>
            </p:cNvSpPr>
            <p:nvPr/>
          </p:nvSpPr>
          <p:spPr bwMode="auto">
            <a:xfrm>
              <a:off x="3216" y="3360"/>
              <a:ext cx="884" cy="404"/>
            </a:xfrm>
            <a:prstGeom prst="rect">
              <a:avLst/>
            </a:prstGeom>
            <a:noFill/>
            <a:ln w="9525">
              <a:noFill/>
              <a:miter lim="800000"/>
              <a:headEnd/>
              <a:tailEnd/>
            </a:ln>
          </p:spPr>
          <p:txBody>
            <a:bodyPr wrap="none">
              <a:spAutoFit/>
            </a:bodyPr>
            <a:lstStyle/>
            <a:p>
              <a:r>
                <a:rPr lang="en-US" b="1"/>
                <a:t>Manuscript</a:t>
              </a:r>
            </a:p>
            <a:p>
              <a:r>
                <a:rPr lang="en-US" b="1"/>
                <a:t>Copies</a:t>
              </a:r>
            </a:p>
          </p:txBody>
        </p:sp>
      </p:grpSp>
      <p:grpSp>
        <p:nvGrpSpPr>
          <p:cNvPr id="9" name="Group 40"/>
          <p:cNvGrpSpPr>
            <a:grpSpLocks/>
          </p:cNvGrpSpPr>
          <p:nvPr/>
        </p:nvGrpSpPr>
        <p:grpSpPr bwMode="auto">
          <a:xfrm>
            <a:off x="5280025" y="4419600"/>
            <a:ext cx="3571875" cy="2085975"/>
            <a:chOff x="3326" y="2784"/>
            <a:chExt cx="2250" cy="1314"/>
          </a:xfrm>
        </p:grpSpPr>
        <p:sp>
          <p:nvSpPr>
            <p:cNvPr id="3089" name="Text Box 41"/>
            <p:cNvSpPr txBox="1">
              <a:spLocks noChangeArrowheads="1"/>
            </p:cNvSpPr>
            <p:nvPr/>
          </p:nvSpPr>
          <p:spPr bwMode="auto">
            <a:xfrm>
              <a:off x="4656" y="3840"/>
              <a:ext cx="920"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Translation</a:t>
              </a:r>
            </a:p>
          </p:txBody>
        </p:sp>
        <p:cxnSp>
          <p:nvCxnSpPr>
            <p:cNvPr id="3090" name="AutoShape 42"/>
            <p:cNvCxnSpPr>
              <a:cxnSpLocks noChangeShapeType="1"/>
              <a:stCxn id="3098" idx="1"/>
              <a:endCxn id="3089" idx="1"/>
            </p:cNvCxnSpPr>
            <p:nvPr/>
          </p:nvCxnSpPr>
          <p:spPr bwMode="auto">
            <a:xfrm>
              <a:off x="3326" y="3950"/>
              <a:ext cx="1330" cy="19"/>
            </a:xfrm>
            <a:prstGeom prst="straightConnector1">
              <a:avLst/>
            </a:prstGeom>
            <a:noFill/>
            <a:ln w="127000">
              <a:solidFill>
                <a:srgbClr val="008080"/>
              </a:solidFill>
              <a:round/>
              <a:headEnd/>
              <a:tailEnd type="none" w="lg" len="med"/>
            </a:ln>
          </p:spPr>
        </p:cxnSp>
        <p:cxnSp>
          <p:nvCxnSpPr>
            <p:cNvPr id="3091" name="AutoShape 43"/>
            <p:cNvCxnSpPr>
              <a:cxnSpLocks noChangeShapeType="1"/>
              <a:stCxn id="3089" idx="0"/>
            </p:cNvCxnSpPr>
            <p:nvPr/>
          </p:nvCxnSpPr>
          <p:spPr bwMode="auto">
            <a:xfrm flipH="1" flipV="1">
              <a:off x="5098" y="3531"/>
              <a:ext cx="18" cy="309"/>
            </a:xfrm>
            <a:prstGeom prst="straightConnector1">
              <a:avLst/>
            </a:prstGeom>
            <a:noFill/>
            <a:ln w="127000">
              <a:solidFill>
                <a:srgbClr val="008080"/>
              </a:solidFill>
              <a:round/>
              <a:headEnd/>
              <a:tailEnd type="stealth" w="lg" len="med"/>
            </a:ln>
          </p:spPr>
        </p:cxnSp>
        <p:pic>
          <p:nvPicPr>
            <p:cNvPr id="3092" name="Picture 44" descr="bible_search"/>
            <p:cNvPicPr>
              <a:picLocks noChangeAspect="1" noChangeArrowheads="1"/>
            </p:cNvPicPr>
            <p:nvPr/>
          </p:nvPicPr>
          <p:blipFill>
            <a:blip r:embed="rId10" cstate="print"/>
            <a:srcRect/>
            <a:stretch>
              <a:fillRect/>
            </a:stretch>
          </p:blipFill>
          <p:spPr bwMode="auto">
            <a:xfrm>
              <a:off x="4848" y="2784"/>
              <a:ext cx="499" cy="747"/>
            </a:xfrm>
            <a:prstGeom prst="rect">
              <a:avLst/>
            </a:prstGeom>
            <a:noFill/>
            <a:ln w="9525">
              <a:noFill/>
              <a:miter lim="800000"/>
              <a:headEnd/>
              <a:tailEnd/>
            </a:ln>
          </p:spPr>
        </p:pic>
      </p:grpSp>
      <p:pic>
        <p:nvPicPr>
          <p:cNvPr id="3087" name="Picture 45" descr="people1">
            <a:hlinkClick r:id="rId11"/>
          </p:cNvPr>
          <p:cNvPicPr>
            <a:picLocks noChangeAspect="1" noChangeArrowheads="1"/>
          </p:cNvPicPr>
          <p:nvPr/>
        </p:nvPicPr>
        <p:blipFill>
          <a:blip r:embed="rId12" cstate="print"/>
          <a:srcRect/>
          <a:stretch>
            <a:fillRect/>
          </a:stretch>
        </p:blipFill>
        <p:spPr bwMode="auto">
          <a:xfrm>
            <a:off x="3276600" y="2590800"/>
            <a:ext cx="1752600" cy="1098550"/>
          </a:xfrm>
          <a:prstGeom prst="rect">
            <a:avLst/>
          </a:prstGeom>
          <a:noFill/>
          <a:ln w="9525">
            <a:noFill/>
            <a:miter lim="800000"/>
            <a:headEnd/>
            <a:tailEnd/>
          </a:ln>
        </p:spPr>
      </p:pic>
      <p:sp>
        <p:nvSpPr>
          <p:cNvPr id="3088" name="Text Box 46"/>
          <p:cNvSpPr txBox="1">
            <a:spLocks noChangeArrowheads="1"/>
          </p:cNvSpPr>
          <p:nvPr/>
        </p:nvSpPr>
        <p:spPr bwMode="auto">
          <a:xfrm>
            <a:off x="2651125" y="3617913"/>
            <a:ext cx="1301750" cy="641350"/>
          </a:xfrm>
          <a:prstGeom prst="rect">
            <a:avLst/>
          </a:prstGeom>
          <a:noFill/>
          <a:ln w="9525">
            <a:noFill/>
            <a:miter lim="800000"/>
            <a:headEnd/>
            <a:tailEnd/>
          </a:ln>
        </p:spPr>
        <p:txBody>
          <a:bodyPr wrap="none">
            <a:spAutoFit/>
          </a:bodyPr>
          <a:lstStyle/>
          <a:p>
            <a:pPr algn="ctr"/>
            <a:r>
              <a:rPr lang="en-US" b="1"/>
              <a:t>Christians</a:t>
            </a:r>
          </a:p>
          <a:p>
            <a:pPr algn="ctr"/>
            <a:r>
              <a:rPr lang="en-US" b="1"/>
              <a:t>Today</a:t>
            </a:r>
          </a:p>
        </p:txBody>
      </p:sp>
      <p:sp>
        <p:nvSpPr>
          <p:cNvPr id="47" name="Text Box 14"/>
          <p:cNvSpPr txBox="1">
            <a:spLocks noChangeArrowheads="1"/>
          </p:cNvSpPr>
          <p:nvPr/>
        </p:nvSpPr>
        <p:spPr bwMode="auto">
          <a:xfrm>
            <a:off x="5257800" y="0"/>
            <a:ext cx="3886200" cy="1077218"/>
          </a:xfrm>
          <a:prstGeom prst="rect">
            <a:avLst/>
          </a:prstGeom>
          <a:solidFill>
            <a:srgbClr val="99CCFF"/>
          </a:solidFill>
          <a:ln w="76200" cmpd="tri">
            <a:solidFill>
              <a:schemeClr val="tx1"/>
            </a:solidFill>
            <a:miter lim="800000"/>
            <a:headEnd/>
            <a:tailEnd/>
          </a:ln>
        </p:spPr>
        <p:txBody>
          <a:bodyPr>
            <a:spAutoFit/>
          </a:bodyPr>
          <a:lstStyle/>
          <a:p>
            <a:pPr algn="ctr"/>
            <a:r>
              <a:rPr lang="en-US" sz="3200" b="1" dirty="0" smtClean="0"/>
              <a:t>How God Provides Us With His Word</a:t>
            </a:r>
            <a:endParaRPr lang="en-US" sz="3200" b="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Bible Timeline</a:t>
            </a:r>
          </a:p>
        </p:txBody>
      </p:sp>
      <p:sp>
        <p:nvSpPr>
          <p:cNvPr id="51203" name="Rectangle 3"/>
          <p:cNvSpPr>
            <a:spLocks noChangeArrowheads="1"/>
          </p:cNvSpPr>
          <p:nvPr/>
        </p:nvSpPr>
        <p:spPr bwMode="auto">
          <a:xfrm>
            <a:off x="152400" y="3810000"/>
            <a:ext cx="6553200" cy="381000"/>
          </a:xfrm>
          <a:prstGeom prst="rect">
            <a:avLst/>
          </a:prstGeom>
          <a:solidFill>
            <a:srgbClr val="FF6600"/>
          </a:solidFill>
          <a:ln w="9525">
            <a:solidFill>
              <a:schemeClr val="tx1"/>
            </a:solidFill>
            <a:miter lim="800000"/>
            <a:headEnd/>
            <a:tailEnd/>
          </a:ln>
        </p:spPr>
        <p:txBody>
          <a:bodyPr wrap="none" anchor="ctr"/>
          <a:lstStyle/>
          <a:p>
            <a:pPr algn="ctr"/>
            <a:r>
              <a:rPr lang="en-US" b="1"/>
              <a:t>B.C.</a:t>
            </a:r>
          </a:p>
        </p:txBody>
      </p:sp>
      <p:sp>
        <p:nvSpPr>
          <p:cNvPr id="51204" name="Line 4"/>
          <p:cNvSpPr>
            <a:spLocks noChangeShapeType="1"/>
          </p:cNvSpPr>
          <p:nvPr/>
        </p:nvSpPr>
        <p:spPr bwMode="auto">
          <a:xfrm>
            <a:off x="533400" y="3429000"/>
            <a:ext cx="0" cy="762000"/>
          </a:xfrm>
          <a:prstGeom prst="line">
            <a:avLst/>
          </a:prstGeom>
          <a:noFill/>
          <a:ln w="9525">
            <a:solidFill>
              <a:schemeClr val="tx1"/>
            </a:solidFill>
            <a:round/>
            <a:headEnd/>
            <a:tailEnd/>
          </a:ln>
        </p:spPr>
        <p:txBody>
          <a:bodyPr/>
          <a:lstStyle/>
          <a:p>
            <a:endParaRPr lang="en-US"/>
          </a:p>
        </p:txBody>
      </p:sp>
      <p:sp>
        <p:nvSpPr>
          <p:cNvPr id="51205" name="Text Box 5"/>
          <p:cNvSpPr txBox="1">
            <a:spLocks noChangeArrowheads="1"/>
          </p:cNvSpPr>
          <p:nvPr/>
        </p:nvSpPr>
        <p:spPr bwMode="auto">
          <a:xfrm>
            <a:off x="152400" y="3048000"/>
            <a:ext cx="857250" cy="366713"/>
          </a:xfrm>
          <a:prstGeom prst="rect">
            <a:avLst/>
          </a:prstGeom>
          <a:noFill/>
          <a:ln w="9525">
            <a:noFill/>
            <a:miter lim="800000"/>
            <a:headEnd/>
            <a:tailEnd/>
          </a:ln>
        </p:spPr>
        <p:txBody>
          <a:bodyPr wrap="none">
            <a:spAutoFit/>
          </a:bodyPr>
          <a:lstStyle/>
          <a:p>
            <a:r>
              <a:rPr lang="en-US"/>
              <a:t>Moses</a:t>
            </a:r>
          </a:p>
        </p:txBody>
      </p:sp>
      <p:sp>
        <p:nvSpPr>
          <p:cNvPr id="51206" name="Text Box 6"/>
          <p:cNvSpPr txBox="1">
            <a:spLocks noChangeArrowheads="1"/>
          </p:cNvSpPr>
          <p:nvPr/>
        </p:nvSpPr>
        <p:spPr bwMode="auto">
          <a:xfrm>
            <a:off x="228600" y="4191000"/>
            <a:ext cx="1136650" cy="366713"/>
          </a:xfrm>
          <a:prstGeom prst="rect">
            <a:avLst/>
          </a:prstGeom>
          <a:noFill/>
          <a:ln w="9525">
            <a:noFill/>
            <a:miter lim="800000"/>
            <a:headEnd/>
            <a:tailEnd/>
          </a:ln>
        </p:spPr>
        <p:txBody>
          <a:bodyPr wrap="none">
            <a:spAutoFit/>
          </a:bodyPr>
          <a:lstStyle/>
          <a:p>
            <a:r>
              <a:rPr lang="en-US"/>
              <a:t>1400 B.C</a:t>
            </a:r>
          </a:p>
        </p:txBody>
      </p:sp>
      <p:sp>
        <p:nvSpPr>
          <p:cNvPr id="51207" name="Text Box 7"/>
          <p:cNvSpPr txBox="1">
            <a:spLocks noChangeArrowheads="1"/>
          </p:cNvSpPr>
          <p:nvPr/>
        </p:nvSpPr>
        <p:spPr bwMode="auto">
          <a:xfrm>
            <a:off x="4648200" y="3048000"/>
            <a:ext cx="971550" cy="366713"/>
          </a:xfrm>
          <a:prstGeom prst="rect">
            <a:avLst/>
          </a:prstGeom>
          <a:noFill/>
          <a:ln w="9525">
            <a:noFill/>
            <a:miter lim="800000"/>
            <a:headEnd/>
            <a:tailEnd/>
          </a:ln>
        </p:spPr>
        <p:txBody>
          <a:bodyPr wrap="none">
            <a:spAutoFit/>
          </a:bodyPr>
          <a:lstStyle/>
          <a:p>
            <a:r>
              <a:rPr lang="en-US"/>
              <a:t>Malachi</a:t>
            </a:r>
          </a:p>
        </p:txBody>
      </p:sp>
      <p:sp>
        <p:nvSpPr>
          <p:cNvPr id="51208" name="Line 8"/>
          <p:cNvSpPr>
            <a:spLocks noChangeShapeType="1"/>
          </p:cNvSpPr>
          <p:nvPr/>
        </p:nvSpPr>
        <p:spPr bwMode="auto">
          <a:xfrm>
            <a:off x="5105400" y="3429000"/>
            <a:ext cx="0" cy="762000"/>
          </a:xfrm>
          <a:prstGeom prst="line">
            <a:avLst/>
          </a:prstGeom>
          <a:noFill/>
          <a:ln w="9525">
            <a:solidFill>
              <a:schemeClr val="tx1"/>
            </a:solidFill>
            <a:round/>
            <a:headEnd/>
            <a:tailEnd/>
          </a:ln>
        </p:spPr>
        <p:txBody>
          <a:bodyPr/>
          <a:lstStyle/>
          <a:p>
            <a:endParaRPr lang="en-US"/>
          </a:p>
        </p:txBody>
      </p:sp>
      <p:sp>
        <p:nvSpPr>
          <p:cNvPr id="51209" name="Text Box 9"/>
          <p:cNvSpPr txBox="1">
            <a:spLocks noChangeArrowheads="1"/>
          </p:cNvSpPr>
          <p:nvPr/>
        </p:nvSpPr>
        <p:spPr bwMode="auto">
          <a:xfrm>
            <a:off x="4800600" y="4191000"/>
            <a:ext cx="1073150" cy="366713"/>
          </a:xfrm>
          <a:prstGeom prst="rect">
            <a:avLst/>
          </a:prstGeom>
          <a:noFill/>
          <a:ln w="9525">
            <a:noFill/>
            <a:miter lim="800000"/>
            <a:headEnd/>
            <a:tailEnd/>
          </a:ln>
        </p:spPr>
        <p:txBody>
          <a:bodyPr wrap="none">
            <a:spAutoFit/>
          </a:bodyPr>
          <a:lstStyle/>
          <a:p>
            <a:r>
              <a:rPr lang="en-US"/>
              <a:t>400 B.C.</a:t>
            </a:r>
          </a:p>
        </p:txBody>
      </p:sp>
      <p:grpSp>
        <p:nvGrpSpPr>
          <p:cNvPr id="2" name="Group 10"/>
          <p:cNvGrpSpPr>
            <a:grpSpLocks/>
          </p:cNvGrpSpPr>
          <p:nvPr/>
        </p:nvGrpSpPr>
        <p:grpSpPr bwMode="auto">
          <a:xfrm>
            <a:off x="6858000" y="3200400"/>
            <a:ext cx="304800" cy="609600"/>
            <a:chOff x="912" y="768"/>
            <a:chExt cx="192" cy="384"/>
          </a:xfrm>
        </p:grpSpPr>
        <p:sp>
          <p:nvSpPr>
            <p:cNvPr id="51222" name="Line 11"/>
            <p:cNvSpPr>
              <a:spLocks noChangeShapeType="1"/>
            </p:cNvSpPr>
            <p:nvPr/>
          </p:nvSpPr>
          <p:spPr bwMode="auto">
            <a:xfrm>
              <a:off x="1008" y="768"/>
              <a:ext cx="0" cy="384"/>
            </a:xfrm>
            <a:prstGeom prst="line">
              <a:avLst/>
            </a:prstGeom>
            <a:noFill/>
            <a:ln w="50800">
              <a:solidFill>
                <a:srgbClr val="993300"/>
              </a:solidFill>
              <a:round/>
              <a:headEnd/>
              <a:tailEnd/>
            </a:ln>
          </p:spPr>
          <p:txBody>
            <a:bodyPr/>
            <a:lstStyle/>
            <a:p>
              <a:endParaRPr lang="en-US"/>
            </a:p>
          </p:txBody>
        </p:sp>
        <p:sp>
          <p:nvSpPr>
            <p:cNvPr id="51223" name="Line 12"/>
            <p:cNvSpPr>
              <a:spLocks noChangeShapeType="1"/>
            </p:cNvSpPr>
            <p:nvPr/>
          </p:nvSpPr>
          <p:spPr bwMode="auto">
            <a:xfrm>
              <a:off x="912" y="912"/>
              <a:ext cx="192" cy="0"/>
            </a:xfrm>
            <a:prstGeom prst="line">
              <a:avLst/>
            </a:prstGeom>
            <a:noFill/>
            <a:ln w="50800">
              <a:solidFill>
                <a:srgbClr val="993300"/>
              </a:solidFill>
              <a:round/>
              <a:headEnd/>
              <a:tailEnd/>
            </a:ln>
          </p:spPr>
          <p:txBody>
            <a:bodyPr/>
            <a:lstStyle/>
            <a:p>
              <a:endParaRPr lang="en-US"/>
            </a:p>
          </p:txBody>
        </p:sp>
      </p:grpSp>
      <p:sp>
        <p:nvSpPr>
          <p:cNvPr id="51211" name="Text Box 13"/>
          <p:cNvSpPr txBox="1">
            <a:spLocks noChangeArrowheads="1"/>
          </p:cNvSpPr>
          <p:nvPr/>
        </p:nvSpPr>
        <p:spPr bwMode="auto">
          <a:xfrm>
            <a:off x="6858000" y="4191000"/>
            <a:ext cx="882650" cy="366713"/>
          </a:xfrm>
          <a:prstGeom prst="rect">
            <a:avLst/>
          </a:prstGeom>
          <a:noFill/>
          <a:ln w="9525">
            <a:noFill/>
            <a:miter lim="800000"/>
            <a:headEnd/>
            <a:tailEnd/>
          </a:ln>
        </p:spPr>
        <p:txBody>
          <a:bodyPr wrap="none">
            <a:spAutoFit/>
          </a:bodyPr>
          <a:lstStyle/>
          <a:p>
            <a:r>
              <a:rPr lang="en-US"/>
              <a:t>45 A.D</a:t>
            </a:r>
          </a:p>
        </p:txBody>
      </p:sp>
      <p:sp>
        <p:nvSpPr>
          <p:cNvPr id="51212" name="Text Box 14"/>
          <p:cNvSpPr txBox="1">
            <a:spLocks noChangeArrowheads="1"/>
          </p:cNvSpPr>
          <p:nvPr/>
        </p:nvSpPr>
        <p:spPr bwMode="auto">
          <a:xfrm>
            <a:off x="7924800" y="4191000"/>
            <a:ext cx="882650" cy="366713"/>
          </a:xfrm>
          <a:prstGeom prst="rect">
            <a:avLst/>
          </a:prstGeom>
          <a:noFill/>
          <a:ln w="9525">
            <a:noFill/>
            <a:miter lim="800000"/>
            <a:headEnd/>
            <a:tailEnd/>
          </a:ln>
        </p:spPr>
        <p:txBody>
          <a:bodyPr wrap="none">
            <a:spAutoFit/>
          </a:bodyPr>
          <a:lstStyle/>
          <a:p>
            <a:r>
              <a:rPr lang="en-US"/>
              <a:t>90 A.D</a:t>
            </a:r>
          </a:p>
        </p:txBody>
      </p:sp>
      <p:sp>
        <p:nvSpPr>
          <p:cNvPr id="51213" name="AutoShape 15"/>
          <p:cNvSpPr>
            <a:spLocks/>
          </p:cNvSpPr>
          <p:nvPr/>
        </p:nvSpPr>
        <p:spPr bwMode="auto">
          <a:xfrm rot="-5400000">
            <a:off x="2590800" y="533400"/>
            <a:ext cx="304800" cy="4419600"/>
          </a:xfrm>
          <a:prstGeom prst="rightBrace">
            <a:avLst>
              <a:gd name="adj1" fmla="val 120833"/>
              <a:gd name="adj2" fmla="val 50000"/>
            </a:avLst>
          </a:prstGeom>
          <a:noFill/>
          <a:ln w="9525">
            <a:solidFill>
              <a:schemeClr val="tx1"/>
            </a:solidFill>
            <a:round/>
            <a:headEnd/>
            <a:tailEnd/>
          </a:ln>
        </p:spPr>
        <p:txBody>
          <a:bodyPr wrap="none" anchor="ctr"/>
          <a:lstStyle/>
          <a:p>
            <a:endParaRPr lang="en-US"/>
          </a:p>
        </p:txBody>
      </p:sp>
      <p:sp>
        <p:nvSpPr>
          <p:cNvPr id="51214" name="Text Box 16"/>
          <p:cNvSpPr txBox="1">
            <a:spLocks noChangeArrowheads="1"/>
          </p:cNvSpPr>
          <p:nvPr/>
        </p:nvSpPr>
        <p:spPr bwMode="auto">
          <a:xfrm>
            <a:off x="1828800" y="1981200"/>
            <a:ext cx="1771650" cy="641350"/>
          </a:xfrm>
          <a:prstGeom prst="rect">
            <a:avLst/>
          </a:prstGeom>
          <a:noFill/>
          <a:ln w="9525">
            <a:noFill/>
            <a:miter lim="800000"/>
            <a:headEnd/>
            <a:tailEnd/>
          </a:ln>
        </p:spPr>
        <p:txBody>
          <a:bodyPr wrap="none">
            <a:spAutoFit/>
          </a:bodyPr>
          <a:lstStyle/>
          <a:p>
            <a:pPr algn="ctr"/>
            <a:r>
              <a:rPr lang="en-US" b="1">
                <a:solidFill>
                  <a:srgbClr val="FF6600"/>
                </a:solidFill>
              </a:rPr>
              <a:t>Old Testament</a:t>
            </a:r>
          </a:p>
          <a:p>
            <a:pPr algn="ctr"/>
            <a:r>
              <a:rPr lang="en-US" b="1">
                <a:solidFill>
                  <a:srgbClr val="FF6600"/>
                </a:solidFill>
              </a:rPr>
              <a:t>Written</a:t>
            </a:r>
          </a:p>
        </p:txBody>
      </p:sp>
      <p:sp>
        <p:nvSpPr>
          <p:cNvPr id="51215" name="AutoShape 17"/>
          <p:cNvSpPr>
            <a:spLocks/>
          </p:cNvSpPr>
          <p:nvPr/>
        </p:nvSpPr>
        <p:spPr bwMode="auto">
          <a:xfrm rot="-5400000">
            <a:off x="5753100" y="1866900"/>
            <a:ext cx="304800" cy="1752600"/>
          </a:xfrm>
          <a:prstGeom prst="rightBrace">
            <a:avLst>
              <a:gd name="adj1" fmla="val 47917"/>
              <a:gd name="adj2" fmla="val 50000"/>
            </a:avLst>
          </a:prstGeom>
          <a:noFill/>
          <a:ln w="9525">
            <a:solidFill>
              <a:schemeClr val="tx1"/>
            </a:solidFill>
            <a:round/>
            <a:headEnd/>
            <a:tailEnd/>
          </a:ln>
        </p:spPr>
        <p:txBody>
          <a:bodyPr wrap="none" anchor="ctr"/>
          <a:lstStyle/>
          <a:p>
            <a:endParaRPr lang="en-US"/>
          </a:p>
        </p:txBody>
      </p:sp>
      <p:sp>
        <p:nvSpPr>
          <p:cNvPr id="51216" name="Text Box 18"/>
          <p:cNvSpPr txBox="1">
            <a:spLocks noChangeArrowheads="1"/>
          </p:cNvSpPr>
          <p:nvPr/>
        </p:nvSpPr>
        <p:spPr bwMode="auto">
          <a:xfrm>
            <a:off x="5334000" y="1752600"/>
            <a:ext cx="1187450" cy="915988"/>
          </a:xfrm>
          <a:prstGeom prst="rect">
            <a:avLst/>
          </a:prstGeom>
          <a:noFill/>
          <a:ln w="9525">
            <a:noFill/>
            <a:miter lim="800000"/>
            <a:headEnd/>
            <a:tailEnd/>
          </a:ln>
        </p:spPr>
        <p:txBody>
          <a:bodyPr wrap="none">
            <a:spAutoFit/>
          </a:bodyPr>
          <a:lstStyle/>
          <a:p>
            <a:pPr algn="ctr"/>
            <a:r>
              <a:rPr lang="en-US"/>
              <a:t>400</a:t>
            </a:r>
          </a:p>
          <a:p>
            <a:pPr algn="ctr"/>
            <a:r>
              <a:rPr lang="en-US"/>
              <a:t>Years</a:t>
            </a:r>
          </a:p>
          <a:p>
            <a:pPr algn="ctr"/>
            <a:r>
              <a:rPr lang="en-US"/>
              <a:t>of Silence</a:t>
            </a:r>
          </a:p>
        </p:txBody>
      </p:sp>
      <p:sp>
        <p:nvSpPr>
          <p:cNvPr id="51217" name="AutoShape 19"/>
          <p:cNvSpPr>
            <a:spLocks/>
          </p:cNvSpPr>
          <p:nvPr/>
        </p:nvSpPr>
        <p:spPr bwMode="auto">
          <a:xfrm rot="-5400000">
            <a:off x="7505700" y="2247900"/>
            <a:ext cx="304800" cy="990600"/>
          </a:xfrm>
          <a:prstGeom prst="rightBrace">
            <a:avLst>
              <a:gd name="adj1" fmla="val 27083"/>
              <a:gd name="adj2" fmla="val 50000"/>
            </a:avLst>
          </a:prstGeom>
          <a:noFill/>
          <a:ln w="9525">
            <a:solidFill>
              <a:schemeClr val="tx1"/>
            </a:solidFill>
            <a:round/>
            <a:headEnd/>
            <a:tailEnd/>
          </a:ln>
        </p:spPr>
        <p:txBody>
          <a:bodyPr wrap="none" anchor="ctr"/>
          <a:lstStyle/>
          <a:p>
            <a:endParaRPr lang="en-US"/>
          </a:p>
        </p:txBody>
      </p:sp>
      <p:sp>
        <p:nvSpPr>
          <p:cNvPr id="51218" name="Text Box 20"/>
          <p:cNvSpPr txBox="1">
            <a:spLocks noChangeArrowheads="1"/>
          </p:cNvSpPr>
          <p:nvPr/>
        </p:nvSpPr>
        <p:spPr bwMode="auto">
          <a:xfrm>
            <a:off x="6781800" y="1981200"/>
            <a:ext cx="1860550" cy="641350"/>
          </a:xfrm>
          <a:prstGeom prst="rect">
            <a:avLst/>
          </a:prstGeom>
          <a:noFill/>
          <a:ln w="9525">
            <a:noFill/>
            <a:miter lim="800000"/>
            <a:headEnd/>
            <a:tailEnd/>
          </a:ln>
        </p:spPr>
        <p:txBody>
          <a:bodyPr wrap="none">
            <a:spAutoFit/>
          </a:bodyPr>
          <a:lstStyle/>
          <a:p>
            <a:pPr algn="ctr"/>
            <a:r>
              <a:rPr lang="en-US" b="1">
                <a:solidFill>
                  <a:srgbClr val="008000"/>
                </a:solidFill>
              </a:rPr>
              <a:t>New Testament</a:t>
            </a:r>
          </a:p>
          <a:p>
            <a:pPr algn="ctr"/>
            <a:r>
              <a:rPr lang="en-US" b="1">
                <a:solidFill>
                  <a:srgbClr val="008000"/>
                </a:solidFill>
              </a:rPr>
              <a:t>Written</a:t>
            </a:r>
          </a:p>
        </p:txBody>
      </p:sp>
      <p:sp>
        <p:nvSpPr>
          <p:cNvPr id="51219" name="Rectangle 21"/>
          <p:cNvSpPr>
            <a:spLocks noChangeArrowheads="1"/>
          </p:cNvSpPr>
          <p:nvPr/>
        </p:nvSpPr>
        <p:spPr bwMode="auto">
          <a:xfrm>
            <a:off x="6705600" y="3810000"/>
            <a:ext cx="1981200" cy="381000"/>
          </a:xfrm>
          <a:prstGeom prst="rect">
            <a:avLst/>
          </a:prstGeom>
          <a:solidFill>
            <a:srgbClr val="008000"/>
          </a:solidFill>
          <a:ln w="9525">
            <a:solidFill>
              <a:schemeClr val="tx1"/>
            </a:solidFill>
            <a:miter lim="800000"/>
            <a:headEnd/>
            <a:tailEnd/>
          </a:ln>
        </p:spPr>
        <p:txBody>
          <a:bodyPr wrap="none" anchor="ctr"/>
          <a:lstStyle/>
          <a:p>
            <a:pPr algn="ctr"/>
            <a:r>
              <a:rPr lang="en-US" b="1"/>
              <a:t>A.D.</a:t>
            </a:r>
          </a:p>
        </p:txBody>
      </p:sp>
      <p:sp>
        <p:nvSpPr>
          <p:cNvPr id="51220" name="Line 22"/>
          <p:cNvSpPr>
            <a:spLocks noChangeShapeType="1"/>
          </p:cNvSpPr>
          <p:nvPr/>
        </p:nvSpPr>
        <p:spPr bwMode="auto">
          <a:xfrm>
            <a:off x="7162800" y="3429000"/>
            <a:ext cx="0" cy="762000"/>
          </a:xfrm>
          <a:prstGeom prst="line">
            <a:avLst/>
          </a:prstGeom>
          <a:noFill/>
          <a:ln w="9525">
            <a:solidFill>
              <a:schemeClr val="tx1"/>
            </a:solidFill>
            <a:round/>
            <a:headEnd/>
            <a:tailEnd/>
          </a:ln>
        </p:spPr>
        <p:txBody>
          <a:bodyPr/>
          <a:lstStyle/>
          <a:p>
            <a:endParaRPr lang="en-US"/>
          </a:p>
        </p:txBody>
      </p:sp>
      <p:sp>
        <p:nvSpPr>
          <p:cNvPr id="51221" name="Line 23"/>
          <p:cNvSpPr>
            <a:spLocks noChangeShapeType="1"/>
          </p:cNvSpPr>
          <p:nvPr/>
        </p:nvSpPr>
        <p:spPr bwMode="auto">
          <a:xfrm>
            <a:off x="8153400" y="3429000"/>
            <a:ext cx="0" cy="762000"/>
          </a:xfrm>
          <a:prstGeom prst="line">
            <a:avLst/>
          </a:prstGeom>
          <a:noFill/>
          <a:ln w="9525">
            <a:solidFill>
              <a:schemeClr val="tx1"/>
            </a:solidFill>
            <a:round/>
            <a:headEnd/>
            <a:tailEnd/>
          </a:ln>
        </p:spPr>
        <p:txBody>
          <a:bodyPr/>
          <a:lstStyle/>
          <a:p>
            <a:endParaRPr lang="en-US"/>
          </a:p>
        </p:txBody>
      </p:sp>
    </p:spTree>
  </p:cSld>
  <p:clrMapOvr>
    <a:masterClrMapping/>
  </p:clrMapOvr>
  <p:transition>
    <p:plu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7156" name="Rectangle 4"/>
          <p:cNvSpPr>
            <a:spLocks noGrp="1" noChangeArrowheads="1"/>
          </p:cNvSpPr>
          <p:nvPr>
            <p:ph type="ctrTitle"/>
          </p:nvPr>
        </p:nvSpPr>
        <p:spPr>
          <a:xfrm>
            <a:off x="685800" y="0"/>
            <a:ext cx="7772400" cy="5410200"/>
          </a:xfrm>
          <a:effectLst>
            <a:outerShdw dist="53882" dir="2700000" algn="ctr" rotWithShape="0">
              <a:schemeClr val="tx2"/>
            </a:outerShdw>
          </a:effectLst>
        </p:spPr>
        <p:txBody>
          <a:bodyPr/>
          <a:lstStyle/>
          <a:p>
            <a:pPr eaLnBrk="1" hangingPunct="1">
              <a:defRPr/>
            </a:pPr>
            <a:r>
              <a:rPr lang="en-US" sz="11700" b="1" smtClean="0">
                <a:solidFill>
                  <a:srgbClr val="FF6600"/>
                </a:solidFill>
              </a:rPr>
              <a:t>Early Christian Heresies</a:t>
            </a:r>
          </a:p>
        </p:txBody>
      </p:sp>
      <p:sp>
        <p:nvSpPr>
          <p:cNvPr id="58371" name="Rectangle 5"/>
          <p:cNvSpPr>
            <a:spLocks noGrp="1" noChangeArrowheads="1"/>
          </p:cNvSpPr>
          <p:nvPr>
            <p:ph type="subTitle" idx="1"/>
          </p:nvPr>
        </p:nvSpPr>
        <p:spPr>
          <a:xfrm>
            <a:off x="0" y="6172200"/>
            <a:ext cx="6400800" cy="685800"/>
          </a:xfrm>
        </p:spPr>
        <p:txBody>
          <a:bodyPr/>
          <a:lstStyle/>
          <a:p>
            <a:pPr algn="l" eaLnBrk="1" hangingPunct="1"/>
            <a:r>
              <a:rPr lang="en-US" sz="3600" dirty="0" smtClean="0">
                <a:solidFill>
                  <a:srgbClr val="663300"/>
                </a:solidFill>
              </a:rPr>
              <a:t>The Nag </a:t>
            </a:r>
            <a:r>
              <a:rPr lang="en-US" sz="3600" dirty="0" err="1" smtClean="0">
                <a:solidFill>
                  <a:srgbClr val="663300"/>
                </a:solidFill>
              </a:rPr>
              <a:t>Hammadi</a:t>
            </a:r>
            <a:r>
              <a:rPr lang="en-US" sz="3600" dirty="0" smtClean="0">
                <a:solidFill>
                  <a:srgbClr val="663300"/>
                </a:solidFill>
              </a:rPr>
              <a:t> codices</a:t>
            </a:r>
          </a:p>
        </p:txBody>
      </p:sp>
    </p:spTree>
  </p:cSld>
  <p:clrMapOvr>
    <a:masterClrMapping/>
  </p:clrMapOvr>
  <p:transition>
    <p:plu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59395" name="Rectangle 2"/>
          <p:cNvSpPr>
            <a:spLocks noGrp="1" noChangeArrowheads="1"/>
          </p:cNvSpPr>
          <p:nvPr>
            <p:ph type="title"/>
          </p:nvPr>
        </p:nvSpPr>
        <p:spPr>
          <a:xfrm>
            <a:off x="457200" y="0"/>
            <a:ext cx="8229600" cy="533400"/>
          </a:xfrm>
        </p:spPr>
        <p:txBody>
          <a:bodyPr/>
          <a:lstStyle/>
          <a:p>
            <a:pPr eaLnBrk="1" hangingPunct="1"/>
            <a:r>
              <a:rPr lang="en-US" sz="3200" b="1" smtClean="0"/>
              <a:t>Early Christian Heresies</a:t>
            </a:r>
          </a:p>
        </p:txBody>
      </p:sp>
      <p:sp>
        <p:nvSpPr>
          <p:cNvPr id="157699" name="Rectangle 3"/>
          <p:cNvSpPr>
            <a:spLocks noGrp="1" noChangeArrowheads="1"/>
          </p:cNvSpPr>
          <p:nvPr>
            <p:ph type="body" idx="1"/>
          </p:nvPr>
        </p:nvSpPr>
        <p:spPr>
          <a:xfrm>
            <a:off x="0" y="609600"/>
            <a:ext cx="9144000" cy="6248400"/>
          </a:xfrm>
        </p:spPr>
        <p:txBody>
          <a:bodyPr>
            <a:normAutofit fontScale="92500" lnSpcReduction="10000"/>
          </a:bodyPr>
          <a:lstStyle/>
          <a:p>
            <a:pPr eaLnBrk="1" hangingPunct="1">
              <a:lnSpc>
                <a:spcPct val="80000"/>
              </a:lnSpc>
            </a:pPr>
            <a:r>
              <a:rPr lang="en-US" sz="2600" dirty="0" smtClean="0"/>
              <a:t>As the apostles began to die off, their writings continued to be circulated. But it didn’t take long for the apostolic writings to come under attack!</a:t>
            </a:r>
          </a:p>
          <a:p>
            <a:pPr eaLnBrk="1" hangingPunct="1">
              <a:lnSpc>
                <a:spcPct val="80000"/>
              </a:lnSpc>
            </a:pPr>
            <a:r>
              <a:rPr lang="en-US" sz="2600" dirty="0" smtClean="0"/>
              <a:t>But this should not surprise us because throughout the history of the church, there have always been false teachers and heretical religious movements – even during the days when </a:t>
            </a:r>
            <a:r>
              <a:rPr lang="en-US" sz="2600" u="sng" dirty="0" smtClean="0"/>
              <a:t>Jesus and the apostles</a:t>
            </a:r>
            <a:r>
              <a:rPr lang="en-US" sz="2600" dirty="0" smtClean="0"/>
              <a:t> walked the earth! Which is why they constantly </a:t>
            </a:r>
            <a:r>
              <a:rPr lang="en-US" sz="2600" u="sng" dirty="0" smtClean="0"/>
              <a:t>warned us about false teachers</a:t>
            </a:r>
            <a:r>
              <a:rPr lang="en-US" sz="2600" dirty="0" smtClean="0"/>
              <a:t>:</a:t>
            </a:r>
          </a:p>
          <a:p>
            <a:pPr lvl="1" eaLnBrk="1" hangingPunct="1">
              <a:lnSpc>
                <a:spcPct val="80000"/>
              </a:lnSpc>
            </a:pPr>
            <a:r>
              <a:rPr lang="en-US" sz="2600" b="1" dirty="0" smtClean="0">
                <a:latin typeface="Times New Roman" pitchFamily="18" charset="0"/>
              </a:rPr>
              <a:t>Matthew 7:15 – </a:t>
            </a:r>
            <a:r>
              <a:rPr lang="en-US" sz="2600" b="1" i="1" dirty="0" smtClean="0">
                <a:solidFill>
                  <a:srgbClr val="0000FF"/>
                </a:solidFill>
                <a:latin typeface="Times New Roman" pitchFamily="18" charset="0"/>
              </a:rPr>
              <a:t>Beware of </a:t>
            </a:r>
            <a:r>
              <a:rPr lang="en-US" sz="2600" b="1" i="1" u="sng" dirty="0" smtClean="0">
                <a:solidFill>
                  <a:srgbClr val="0000FF"/>
                </a:solidFill>
                <a:latin typeface="Times New Roman" pitchFamily="18" charset="0"/>
              </a:rPr>
              <a:t>false prophets</a:t>
            </a:r>
            <a:r>
              <a:rPr lang="en-US" sz="2600" b="1" i="1" dirty="0" smtClean="0">
                <a:solidFill>
                  <a:srgbClr val="0000FF"/>
                </a:solidFill>
                <a:latin typeface="Times New Roman" pitchFamily="18" charset="0"/>
              </a:rPr>
              <a:t>, who come to you in sheep's clothing but inwardly are ravenous wolves. </a:t>
            </a:r>
          </a:p>
          <a:p>
            <a:pPr lvl="1" eaLnBrk="1" hangingPunct="1">
              <a:lnSpc>
                <a:spcPct val="80000"/>
              </a:lnSpc>
            </a:pPr>
            <a:r>
              <a:rPr lang="en-US" sz="2600" b="1" dirty="0" smtClean="0">
                <a:latin typeface="Times New Roman" pitchFamily="18" charset="0"/>
              </a:rPr>
              <a:t>Galatians 2:4-5 – </a:t>
            </a:r>
            <a:r>
              <a:rPr lang="en-US" sz="2600" b="1" i="1" dirty="0" smtClean="0">
                <a:solidFill>
                  <a:srgbClr val="0000FF"/>
                </a:solidFill>
                <a:latin typeface="Times New Roman" pitchFamily="18" charset="0"/>
              </a:rPr>
              <a:t>Yet because of </a:t>
            </a:r>
            <a:r>
              <a:rPr lang="en-US" sz="2600" b="1" i="1" u="sng" dirty="0" smtClean="0">
                <a:solidFill>
                  <a:srgbClr val="0000FF"/>
                </a:solidFill>
                <a:latin typeface="Times New Roman" pitchFamily="18" charset="0"/>
              </a:rPr>
              <a:t>false brothers</a:t>
            </a:r>
            <a:r>
              <a:rPr lang="en-US" sz="2600" b="1" i="1" dirty="0" smtClean="0">
                <a:solidFill>
                  <a:srgbClr val="0000FF"/>
                </a:solidFill>
                <a:latin typeface="Times New Roman" pitchFamily="18" charset="0"/>
              </a:rPr>
              <a:t> secretly brought in--</a:t>
            </a:r>
            <a:r>
              <a:rPr lang="en-US" sz="2600" b="1" i="1" u="sng" dirty="0" smtClean="0">
                <a:solidFill>
                  <a:srgbClr val="0000FF"/>
                </a:solidFill>
                <a:latin typeface="Times New Roman" pitchFamily="18" charset="0"/>
              </a:rPr>
              <a:t>who slipped in</a:t>
            </a:r>
            <a:r>
              <a:rPr lang="en-US" sz="2600" b="1" i="1" dirty="0" smtClean="0">
                <a:solidFill>
                  <a:srgbClr val="0000FF"/>
                </a:solidFill>
                <a:latin typeface="Times New Roman" pitchFamily="18" charset="0"/>
              </a:rPr>
              <a:t> to spy out our freedom that we have in Christ Jesus, so that they might bring us into slavery-- to them we did not yield in submission even for a moment, so that the truth of the gospel might be preserved for you. </a:t>
            </a:r>
          </a:p>
          <a:p>
            <a:pPr lvl="1"/>
            <a:r>
              <a:rPr lang="en-US" sz="2600" b="1" dirty="0" smtClean="0">
                <a:latin typeface="Times New Roman" pitchFamily="18" charset="0"/>
              </a:rPr>
              <a:t>2 Peter 1:21 - 2:1 – </a:t>
            </a:r>
            <a:r>
              <a:rPr lang="en-US" sz="2600" b="1" i="1" dirty="0" smtClean="0">
                <a:solidFill>
                  <a:srgbClr val="0000FF"/>
                </a:solidFill>
                <a:latin typeface="Times New Roman" pitchFamily="18" charset="0"/>
              </a:rPr>
              <a:t>But </a:t>
            </a:r>
            <a:r>
              <a:rPr lang="en-US" sz="2600" b="1" i="1" u="sng" dirty="0" smtClean="0">
                <a:solidFill>
                  <a:srgbClr val="0000FF"/>
                </a:solidFill>
                <a:latin typeface="Times New Roman" pitchFamily="18" charset="0"/>
              </a:rPr>
              <a:t>false prophets</a:t>
            </a:r>
            <a:r>
              <a:rPr lang="en-US" sz="2600" b="1" i="1" dirty="0" smtClean="0">
                <a:solidFill>
                  <a:srgbClr val="0000FF"/>
                </a:solidFill>
                <a:latin typeface="Times New Roman" pitchFamily="18" charset="0"/>
              </a:rPr>
              <a:t> also arose among the people, just as there will be </a:t>
            </a:r>
            <a:r>
              <a:rPr lang="en-US" sz="2600" b="1" i="1" u="sng" dirty="0" smtClean="0">
                <a:solidFill>
                  <a:srgbClr val="0000FF"/>
                </a:solidFill>
                <a:latin typeface="Times New Roman" pitchFamily="18" charset="0"/>
              </a:rPr>
              <a:t>false teachers among you</a:t>
            </a:r>
            <a:r>
              <a:rPr lang="en-US" sz="2600" b="1" i="1" dirty="0" smtClean="0">
                <a:solidFill>
                  <a:srgbClr val="0000FF"/>
                </a:solidFill>
                <a:latin typeface="Times New Roman" pitchFamily="18" charset="0"/>
              </a:rPr>
              <a:t>, who will secretly bring in </a:t>
            </a:r>
            <a:r>
              <a:rPr lang="en-US" sz="2600" b="1" i="1" u="sng" dirty="0" smtClean="0">
                <a:solidFill>
                  <a:srgbClr val="0000FF"/>
                </a:solidFill>
                <a:latin typeface="Times New Roman" pitchFamily="18" charset="0"/>
              </a:rPr>
              <a:t>destructive heresies</a:t>
            </a:r>
            <a:r>
              <a:rPr lang="en-US" sz="2600" b="1" i="1" dirty="0" smtClean="0">
                <a:solidFill>
                  <a:srgbClr val="0000FF"/>
                </a:solidFill>
                <a:latin typeface="Times New Roman" pitchFamily="18" charset="0"/>
              </a:rPr>
              <a:t>…</a:t>
            </a:r>
          </a:p>
          <a:p>
            <a:pPr lvl="1" eaLnBrk="1" hangingPunct="1">
              <a:lnSpc>
                <a:spcPct val="80000"/>
              </a:lnSpc>
            </a:pPr>
            <a:r>
              <a:rPr lang="en-US" sz="2600" b="1" dirty="0" smtClean="0">
                <a:latin typeface="Times New Roman" pitchFamily="18" charset="0"/>
              </a:rPr>
              <a:t>1 John 4:1 – </a:t>
            </a:r>
            <a:r>
              <a:rPr lang="en-US" sz="2600" b="1" i="1" dirty="0" smtClean="0">
                <a:solidFill>
                  <a:srgbClr val="0000FF"/>
                </a:solidFill>
                <a:latin typeface="Times New Roman" pitchFamily="18" charset="0"/>
              </a:rPr>
              <a:t> Beloved, do not believe every spirit, but </a:t>
            </a:r>
            <a:r>
              <a:rPr lang="en-US" sz="2600" b="1" i="1" u="sng" dirty="0" smtClean="0">
                <a:solidFill>
                  <a:srgbClr val="0000FF"/>
                </a:solidFill>
                <a:latin typeface="Times New Roman" pitchFamily="18" charset="0"/>
              </a:rPr>
              <a:t>test the spirits</a:t>
            </a:r>
            <a:r>
              <a:rPr lang="en-US" sz="2600" b="1" i="1" dirty="0" smtClean="0">
                <a:solidFill>
                  <a:srgbClr val="0000FF"/>
                </a:solidFill>
                <a:latin typeface="Times New Roman" pitchFamily="18" charset="0"/>
              </a:rPr>
              <a:t> to see whether they are from God, </a:t>
            </a:r>
            <a:r>
              <a:rPr lang="en-US" sz="2600" b="1" i="1" u="sng" dirty="0" smtClean="0">
                <a:solidFill>
                  <a:srgbClr val="0000FF"/>
                </a:solidFill>
                <a:latin typeface="Times New Roman" pitchFamily="18" charset="0"/>
              </a:rPr>
              <a:t>for many false prophets have gone out into the world</a:t>
            </a:r>
            <a:r>
              <a:rPr lang="en-US" sz="2600" b="1" i="1" dirty="0" smtClean="0">
                <a:solidFill>
                  <a:srgbClr val="0000FF"/>
                </a:solidFill>
                <a:latin typeface="Times New Roman" pitchFamily="18" charset="0"/>
              </a:rPr>
              <a:t>.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7699">
                                            <p:txEl>
                                              <p:pRg st="1" end="1"/>
                                            </p:txEl>
                                          </p:spTgt>
                                        </p:tgtEl>
                                        <p:attrNameLst>
                                          <p:attrName>style.visibility</p:attrName>
                                        </p:attrNameLst>
                                      </p:cBhvr>
                                      <p:to>
                                        <p:strVal val="visible"/>
                                      </p:to>
                                    </p:set>
                                    <p:animEffect transition="in" filter="dissolve">
                                      <p:cBhvr>
                                        <p:cTn id="7" dur="500"/>
                                        <p:tgtEl>
                                          <p:spTgt spid="157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7699">
                                            <p:txEl>
                                              <p:pRg st="2" end="2"/>
                                            </p:txEl>
                                          </p:spTgt>
                                        </p:tgtEl>
                                        <p:attrNameLst>
                                          <p:attrName>style.visibility</p:attrName>
                                        </p:attrNameLst>
                                      </p:cBhvr>
                                      <p:to>
                                        <p:strVal val="visible"/>
                                      </p:to>
                                    </p:set>
                                    <p:animEffect transition="in" filter="dissolve">
                                      <p:cBhvr>
                                        <p:cTn id="12" dur="500"/>
                                        <p:tgtEl>
                                          <p:spTgt spid="157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7699">
                                            <p:txEl>
                                              <p:pRg st="3" end="3"/>
                                            </p:txEl>
                                          </p:spTgt>
                                        </p:tgtEl>
                                        <p:attrNameLst>
                                          <p:attrName>style.visibility</p:attrName>
                                        </p:attrNameLst>
                                      </p:cBhvr>
                                      <p:to>
                                        <p:strVal val="visible"/>
                                      </p:to>
                                    </p:set>
                                    <p:animEffect transition="in" filter="dissolve">
                                      <p:cBhvr>
                                        <p:cTn id="17" dur="500"/>
                                        <p:tgtEl>
                                          <p:spTgt spid="1576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7699">
                                            <p:txEl>
                                              <p:pRg st="4" end="4"/>
                                            </p:txEl>
                                          </p:spTgt>
                                        </p:tgtEl>
                                        <p:attrNameLst>
                                          <p:attrName>style.visibility</p:attrName>
                                        </p:attrNameLst>
                                      </p:cBhvr>
                                      <p:to>
                                        <p:strVal val="visible"/>
                                      </p:to>
                                    </p:set>
                                    <p:animEffect transition="in" filter="dissolve">
                                      <p:cBhvr>
                                        <p:cTn id="22" dur="500"/>
                                        <p:tgtEl>
                                          <p:spTgt spid="1576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7699">
                                            <p:txEl>
                                              <p:pRg st="5" end="5"/>
                                            </p:txEl>
                                          </p:spTgt>
                                        </p:tgtEl>
                                        <p:attrNameLst>
                                          <p:attrName>style.visibility</p:attrName>
                                        </p:attrNameLst>
                                      </p:cBhvr>
                                      <p:to>
                                        <p:strVal val="visible"/>
                                      </p:to>
                                    </p:set>
                                    <p:animEffect transition="in" filter="dissolve">
                                      <p:cBhvr>
                                        <p:cTn id="27" dur="500"/>
                                        <p:tgtEl>
                                          <p:spTgt spid="157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60419" name="Rectangle 2"/>
          <p:cNvSpPr>
            <a:spLocks noGrp="1" noChangeArrowheads="1"/>
          </p:cNvSpPr>
          <p:nvPr>
            <p:ph type="title"/>
          </p:nvPr>
        </p:nvSpPr>
        <p:spPr>
          <a:xfrm>
            <a:off x="457200" y="0"/>
            <a:ext cx="8229600" cy="533400"/>
          </a:xfrm>
        </p:spPr>
        <p:txBody>
          <a:bodyPr/>
          <a:lstStyle/>
          <a:p>
            <a:pPr eaLnBrk="1" hangingPunct="1"/>
            <a:r>
              <a:rPr lang="en-US" sz="3200" b="1" smtClean="0"/>
              <a:t>Early Christian Heresies</a:t>
            </a:r>
          </a:p>
        </p:txBody>
      </p:sp>
      <p:sp>
        <p:nvSpPr>
          <p:cNvPr id="158723" name="Rectangle 3"/>
          <p:cNvSpPr>
            <a:spLocks noGrp="1" noChangeArrowheads="1"/>
          </p:cNvSpPr>
          <p:nvPr>
            <p:ph type="body" idx="1"/>
          </p:nvPr>
        </p:nvSpPr>
        <p:spPr>
          <a:xfrm>
            <a:off x="0" y="533400"/>
            <a:ext cx="9144000" cy="6324600"/>
          </a:xfrm>
        </p:spPr>
        <p:txBody>
          <a:bodyPr>
            <a:normAutofit fontScale="92500" lnSpcReduction="10000"/>
          </a:bodyPr>
          <a:lstStyle/>
          <a:p>
            <a:pPr eaLnBrk="1" hangingPunct="1">
              <a:lnSpc>
                <a:spcPct val="80000"/>
              </a:lnSpc>
            </a:pPr>
            <a:r>
              <a:rPr lang="en-US" sz="2800" dirty="0" smtClean="0"/>
              <a:t>One such heretical movement that arose in its earliest form sometime in the first century was a movement that eventually came to be known as “Gnosticism” (from the Greek word </a:t>
            </a:r>
            <a:r>
              <a:rPr lang="en-US" sz="2800" i="1" dirty="0" smtClean="0"/>
              <a:t>gnosis</a:t>
            </a:r>
            <a:r>
              <a:rPr lang="en-US" sz="2800" dirty="0" smtClean="0"/>
              <a:t> which means “knowledge”)</a:t>
            </a:r>
          </a:p>
          <a:p>
            <a:pPr eaLnBrk="1" hangingPunct="1">
              <a:lnSpc>
                <a:spcPct val="80000"/>
              </a:lnSpc>
            </a:pPr>
            <a:r>
              <a:rPr lang="en-US" sz="2800" dirty="0" smtClean="0"/>
              <a:t>Not everyone who was a part of this movement believed the same thing, but there do seem to be some common ideas that were held by many in this movement. Some of these ideas are:</a:t>
            </a:r>
          </a:p>
          <a:p>
            <a:pPr lvl="1" eaLnBrk="1" hangingPunct="1">
              <a:lnSpc>
                <a:spcPct val="80000"/>
              </a:lnSpc>
            </a:pPr>
            <a:r>
              <a:rPr lang="en-US" sz="2600" dirty="0" smtClean="0"/>
              <a:t>That we must be initiated into a secret </a:t>
            </a:r>
            <a:r>
              <a:rPr lang="en-US" sz="2600" i="1" dirty="0" smtClean="0"/>
              <a:t>gnosis</a:t>
            </a:r>
            <a:r>
              <a:rPr lang="en-US" sz="2600" dirty="0" smtClean="0"/>
              <a:t> or “knowledge” in order to be saved</a:t>
            </a:r>
          </a:p>
          <a:p>
            <a:pPr lvl="1" eaLnBrk="1" hangingPunct="1">
              <a:lnSpc>
                <a:spcPct val="80000"/>
              </a:lnSpc>
            </a:pPr>
            <a:r>
              <a:rPr lang="en-US" sz="2600" dirty="0" smtClean="0"/>
              <a:t>That the universe is governed by two opposing gods – one who is good and one who is evil.  This idea is known as “dualism”.</a:t>
            </a:r>
          </a:p>
          <a:p>
            <a:pPr lvl="1" eaLnBrk="1" hangingPunct="1">
              <a:lnSpc>
                <a:spcPct val="80000"/>
              </a:lnSpc>
            </a:pPr>
            <a:r>
              <a:rPr lang="en-US" sz="2600" dirty="0" smtClean="0"/>
              <a:t>That all physical matter is evil and “spirit” matter is good.</a:t>
            </a:r>
          </a:p>
          <a:p>
            <a:pPr lvl="1" eaLnBrk="1" hangingPunct="1">
              <a:lnSpc>
                <a:spcPct val="80000"/>
              </a:lnSpc>
            </a:pPr>
            <a:r>
              <a:rPr lang="en-US" sz="2600" dirty="0" smtClean="0"/>
              <a:t>That there are “layers” of gods and spirit beings between us and the good god.</a:t>
            </a:r>
          </a:p>
          <a:p>
            <a:pPr eaLnBrk="1" hangingPunct="1">
              <a:lnSpc>
                <a:spcPct val="80000"/>
              </a:lnSpc>
            </a:pPr>
            <a:r>
              <a:rPr lang="en-US" sz="2800" dirty="0" smtClean="0"/>
              <a:t>The scriptures teach against such ideas. In fact some of the books in our NT (especially Colossians and 1 John) condemn false teachings that appear to have come from an early form of Gnosticism and were beginning to infect the thinking of Christians in the first century.</a:t>
            </a:r>
          </a:p>
          <a:p>
            <a:pPr lvl="1" eaLnBrk="1" hangingPunct="1">
              <a:lnSpc>
                <a:spcPct val="80000"/>
              </a:lnSpc>
            </a:pPr>
            <a:endParaRPr lang="en-US" sz="2000" dirty="0" smtClean="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723">
                                            <p:txEl>
                                              <p:pRg st="1" end="1"/>
                                            </p:txEl>
                                          </p:spTgt>
                                        </p:tgtEl>
                                        <p:attrNameLst>
                                          <p:attrName>style.visibility</p:attrName>
                                        </p:attrNameLst>
                                      </p:cBhvr>
                                      <p:to>
                                        <p:strVal val="visible"/>
                                      </p:to>
                                    </p:set>
                                    <p:animEffect transition="in" filter="dissolve">
                                      <p:cBhvr>
                                        <p:cTn id="7" dur="500"/>
                                        <p:tgtEl>
                                          <p:spTgt spid="158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8723">
                                            <p:txEl>
                                              <p:pRg st="2" end="2"/>
                                            </p:txEl>
                                          </p:spTgt>
                                        </p:tgtEl>
                                        <p:attrNameLst>
                                          <p:attrName>style.visibility</p:attrName>
                                        </p:attrNameLst>
                                      </p:cBhvr>
                                      <p:to>
                                        <p:strVal val="visible"/>
                                      </p:to>
                                    </p:set>
                                    <p:animEffect transition="in" filter="dissolve">
                                      <p:cBhvr>
                                        <p:cTn id="12" dur="500"/>
                                        <p:tgtEl>
                                          <p:spTgt spid="158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8723">
                                            <p:txEl>
                                              <p:pRg st="3" end="3"/>
                                            </p:txEl>
                                          </p:spTgt>
                                        </p:tgtEl>
                                        <p:attrNameLst>
                                          <p:attrName>style.visibility</p:attrName>
                                        </p:attrNameLst>
                                      </p:cBhvr>
                                      <p:to>
                                        <p:strVal val="visible"/>
                                      </p:to>
                                    </p:set>
                                    <p:animEffect transition="in" filter="dissolve">
                                      <p:cBhvr>
                                        <p:cTn id="17" dur="500"/>
                                        <p:tgtEl>
                                          <p:spTgt spid="158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8723">
                                            <p:txEl>
                                              <p:pRg st="4" end="4"/>
                                            </p:txEl>
                                          </p:spTgt>
                                        </p:tgtEl>
                                        <p:attrNameLst>
                                          <p:attrName>style.visibility</p:attrName>
                                        </p:attrNameLst>
                                      </p:cBhvr>
                                      <p:to>
                                        <p:strVal val="visible"/>
                                      </p:to>
                                    </p:set>
                                    <p:animEffect transition="in" filter="dissolve">
                                      <p:cBhvr>
                                        <p:cTn id="22" dur="500"/>
                                        <p:tgtEl>
                                          <p:spTgt spid="1587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8723">
                                            <p:txEl>
                                              <p:pRg st="5" end="5"/>
                                            </p:txEl>
                                          </p:spTgt>
                                        </p:tgtEl>
                                        <p:attrNameLst>
                                          <p:attrName>style.visibility</p:attrName>
                                        </p:attrNameLst>
                                      </p:cBhvr>
                                      <p:to>
                                        <p:strVal val="visible"/>
                                      </p:to>
                                    </p:set>
                                    <p:animEffect transition="in" filter="dissolve">
                                      <p:cBhvr>
                                        <p:cTn id="27" dur="500"/>
                                        <p:tgtEl>
                                          <p:spTgt spid="1587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8723">
                                            <p:txEl>
                                              <p:pRg st="6" end="6"/>
                                            </p:txEl>
                                          </p:spTgt>
                                        </p:tgtEl>
                                        <p:attrNameLst>
                                          <p:attrName>style.visibility</p:attrName>
                                        </p:attrNameLst>
                                      </p:cBhvr>
                                      <p:to>
                                        <p:strVal val="visible"/>
                                      </p:to>
                                    </p:set>
                                    <p:animEffect transition="in" filter="dissolve">
                                      <p:cBhvr>
                                        <p:cTn id="32" dur="500"/>
                                        <p:tgtEl>
                                          <p:spTgt spid="158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61443" name="Rectangle 2"/>
          <p:cNvSpPr>
            <a:spLocks noGrp="1" noChangeArrowheads="1"/>
          </p:cNvSpPr>
          <p:nvPr>
            <p:ph type="title"/>
          </p:nvPr>
        </p:nvSpPr>
        <p:spPr>
          <a:xfrm>
            <a:off x="0" y="0"/>
            <a:ext cx="9144000" cy="609600"/>
          </a:xfrm>
        </p:spPr>
        <p:txBody>
          <a:bodyPr/>
          <a:lstStyle/>
          <a:p>
            <a:pPr eaLnBrk="1" hangingPunct="1"/>
            <a:r>
              <a:rPr lang="en-US" sz="3200" b="1" smtClean="0"/>
              <a:t>Early Christian Heresies</a:t>
            </a:r>
          </a:p>
        </p:txBody>
      </p:sp>
      <p:sp>
        <p:nvSpPr>
          <p:cNvPr id="159747" name="Rectangle 3"/>
          <p:cNvSpPr>
            <a:spLocks noGrp="1" noChangeArrowheads="1"/>
          </p:cNvSpPr>
          <p:nvPr>
            <p:ph type="body" idx="1"/>
          </p:nvPr>
        </p:nvSpPr>
        <p:spPr>
          <a:xfrm>
            <a:off x="0" y="762000"/>
            <a:ext cx="9144000" cy="6096000"/>
          </a:xfrm>
        </p:spPr>
        <p:txBody>
          <a:bodyPr>
            <a:normAutofit/>
          </a:bodyPr>
          <a:lstStyle/>
          <a:p>
            <a:pPr eaLnBrk="1" hangingPunct="1">
              <a:lnSpc>
                <a:spcPct val="90000"/>
              </a:lnSpc>
            </a:pPr>
            <a:r>
              <a:rPr lang="en-US" sz="2800" dirty="0" smtClean="0"/>
              <a:t>During the second century (A.D.101-200) Gnosticism began to infect certain groups of Christians in growing numbers. </a:t>
            </a:r>
          </a:p>
          <a:p>
            <a:pPr eaLnBrk="1" hangingPunct="1">
              <a:lnSpc>
                <a:spcPct val="90000"/>
              </a:lnSpc>
            </a:pPr>
            <a:r>
              <a:rPr lang="en-US" sz="2800" dirty="0" smtClean="0"/>
              <a:t>These so-called “Christian” Gnostics began to produce their own literature in order to promote their false gospel.  </a:t>
            </a:r>
          </a:p>
          <a:p>
            <a:pPr eaLnBrk="1" hangingPunct="1">
              <a:lnSpc>
                <a:spcPct val="90000"/>
              </a:lnSpc>
            </a:pPr>
            <a:r>
              <a:rPr lang="en-US" sz="2800" dirty="0" smtClean="0"/>
              <a:t>Several Gnostic “gospels” were produced over the next two centuries along with other literature from the Gnostic perspective. Among these are </a:t>
            </a:r>
          </a:p>
          <a:p>
            <a:pPr lvl="1" eaLnBrk="1" hangingPunct="1">
              <a:lnSpc>
                <a:spcPct val="90000"/>
              </a:lnSpc>
            </a:pPr>
            <a:r>
              <a:rPr lang="en-US" sz="2400" dirty="0" smtClean="0"/>
              <a:t>the “Gospel of Judas” (A.D.130-180), </a:t>
            </a:r>
          </a:p>
          <a:p>
            <a:pPr lvl="1" eaLnBrk="1" hangingPunct="1">
              <a:lnSpc>
                <a:spcPct val="90000"/>
              </a:lnSpc>
            </a:pPr>
            <a:r>
              <a:rPr lang="en-US" sz="2400" dirty="0" smtClean="0"/>
              <a:t>the “Gospel of Thomas” (A.D.140-200), </a:t>
            </a:r>
          </a:p>
          <a:p>
            <a:pPr lvl="1" eaLnBrk="1" hangingPunct="1">
              <a:lnSpc>
                <a:spcPct val="90000"/>
              </a:lnSpc>
            </a:pPr>
            <a:r>
              <a:rPr lang="en-US" sz="2400" dirty="0" smtClean="0"/>
              <a:t>the “Gospel of Philip” (A.D.180 – 350)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animEffect transition="in" filter="dissolve">
                                      <p:cBhvr>
                                        <p:cTn id="7" dur="500"/>
                                        <p:tgtEl>
                                          <p:spTgt spid="1597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9747">
                                            <p:txEl>
                                              <p:pRg st="2" end="2"/>
                                            </p:txEl>
                                          </p:spTgt>
                                        </p:tgtEl>
                                        <p:attrNameLst>
                                          <p:attrName>style.visibility</p:attrName>
                                        </p:attrNameLst>
                                      </p:cBhvr>
                                      <p:to>
                                        <p:strVal val="visible"/>
                                      </p:to>
                                    </p:set>
                                    <p:animEffect transition="in" filter="dissolve">
                                      <p:cBhvr>
                                        <p:cTn id="12" dur="500"/>
                                        <p:tgtEl>
                                          <p:spTgt spid="159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9747">
                                            <p:txEl>
                                              <p:pRg st="3" end="3"/>
                                            </p:txEl>
                                          </p:spTgt>
                                        </p:tgtEl>
                                        <p:attrNameLst>
                                          <p:attrName>style.visibility</p:attrName>
                                        </p:attrNameLst>
                                      </p:cBhvr>
                                      <p:to>
                                        <p:strVal val="visible"/>
                                      </p:to>
                                    </p:set>
                                    <p:animEffect transition="in" filter="dissolve">
                                      <p:cBhvr>
                                        <p:cTn id="17" dur="500"/>
                                        <p:tgtEl>
                                          <p:spTgt spid="1597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9747">
                                            <p:txEl>
                                              <p:pRg st="4" end="4"/>
                                            </p:txEl>
                                          </p:spTgt>
                                        </p:tgtEl>
                                        <p:attrNameLst>
                                          <p:attrName>style.visibility</p:attrName>
                                        </p:attrNameLst>
                                      </p:cBhvr>
                                      <p:to>
                                        <p:strVal val="visible"/>
                                      </p:to>
                                    </p:set>
                                    <p:animEffect transition="in" filter="dissolve">
                                      <p:cBhvr>
                                        <p:cTn id="22" dur="500"/>
                                        <p:tgtEl>
                                          <p:spTgt spid="1597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9747">
                                            <p:txEl>
                                              <p:pRg st="5" end="5"/>
                                            </p:txEl>
                                          </p:spTgt>
                                        </p:tgtEl>
                                        <p:attrNameLst>
                                          <p:attrName>style.visibility</p:attrName>
                                        </p:attrNameLst>
                                      </p:cBhvr>
                                      <p:to>
                                        <p:strVal val="visible"/>
                                      </p:to>
                                    </p:set>
                                    <p:animEffect transition="in" filter="dissolve">
                                      <p:cBhvr>
                                        <p:cTn id="27" dur="500"/>
                                        <p:tgtEl>
                                          <p:spTgt spid="159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61443" name="Rectangle 2"/>
          <p:cNvSpPr>
            <a:spLocks noGrp="1" noChangeArrowheads="1"/>
          </p:cNvSpPr>
          <p:nvPr>
            <p:ph type="title"/>
          </p:nvPr>
        </p:nvSpPr>
        <p:spPr>
          <a:xfrm>
            <a:off x="0" y="0"/>
            <a:ext cx="9144000" cy="609600"/>
          </a:xfrm>
        </p:spPr>
        <p:txBody>
          <a:bodyPr/>
          <a:lstStyle/>
          <a:p>
            <a:pPr eaLnBrk="1" hangingPunct="1"/>
            <a:r>
              <a:rPr lang="en-US" sz="3200" b="1" smtClean="0"/>
              <a:t>Early Christian Heresies</a:t>
            </a:r>
          </a:p>
        </p:txBody>
      </p:sp>
      <p:sp>
        <p:nvSpPr>
          <p:cNvPr id="159747" name="Rectangle 3"/>
          <p:cNvSpPr>
            <a:spLocks noGrp="1" noChangeArrowheads="1"/>
          </p:cNvSpPr>
          <p:nvPr>
            <p:ph type="body" idx="1"/>
          </p:nvPr>
        </p:nvSpPr>
        <p:spPr>
          <a:xfrm>
            <a:off x="0" y="762000"/>
            <a:ext cx="9144000" cy="6096000"/>
          </a:xfrm>
        </p:spPr>
        <p:txBody>
          <a:bodyPr>
            <a:normAutofit/>
          </a:bodyPr>
          <a:lstStyle/>
          <a:p>
            <a:pPr eaLnBrk="1" hangingPunct="1">
              <a:lnSpc>
                <a:spcPct val="90000"/>
              </a:lnSpc>
            </a:pPr>
            <a:r>
              <a:rPr lang="en-US" sz="2800" dirty="0" smtClean="0"/>
              <a:t>At about this same time, another movement arose which was started by Marcion (A.D. 110-160). </a:t>
            </a:r>
          </a:p>
          <a:p>
            <a:pPr eaLnBrk="1" hangingPunct="1">
              <a:lnSpc>
                <a:spcPct val="90000"/>
              </a:lnSpc>
            </a:pPr>
            <a:r>
              <a:rPr lang="en-US" sz="2800" dirty="0" smtClean="0"/>
              <a:t>Marcion was influenced by Gnosticism, but his greatest error was that he was extremely anti-Jewish and wanted to </a:t>
            </a:r>
            <a:r>
              <a:rPr lang="en-US" sz="2800" b="1" i="1" dirty="0" smtClean="0"/>
              <a:t>remove</a:t>
            </a:r>
            <a:r>
              <a:rPr lang="en-US" sz="2800" dirty="0" smtClean="0"/>
              <a:t> any books from the Bible that in his view were corrupted by Jewish teaching. He especially preferred the writings of Paul.</a:t>
            </a:r>
          </a:p>
          <a:p>
            <a:pPr eaLnBrk="1" hangingPunct="1">
              <a:lnSpc>
                <a:spcPct val="90000"/>
              </a:lnSpc>
            </a:pPr>
            <a:r>
              <a:rPr lang="en-US" sz="2800" dirty="0" smtClean="0"/>
              <a:t>Marcion threw out:</a:t>
            </a:r>
          </a:p>
          <a:p>
            <a:pPr lvl="1" eaLnBrk="1" hangingPunct="1">
              <a:lnSpc>
                <a:spcPct val="90000"/>
              </a:lnSpc>
            </a:pPr>
            <a:r>
              <a:rPr lang="en-US" sz="2400" dirty="0" smtClean="0"/>
              <a:t>The entire OT!</a:t>
            </a:r>
          </a:p>
          <a:p>
            <a:pPr lvl="1" eaLnBrk="1" hangingPunct="1">
              <a:lnSpc>
                <a:spcPct val="90000"/>
              </a:lnSpc>
            </a:pPr>
            <a:r>
              <a:rPr lang="en-US" sz="2400" dirty="0" smtClean="0"/>
              <a:t>All the NT except for (most of) Luke and 10 of Paul’s letters</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animEffect transition="in" filter="dissolve">
                                      <p:cBhvr>
                                        <p:cTn id="7" dur="500"/>
                                        <p:tgtEl>
                                          <p:spTgt spid="1597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9747">
                                            <p:txEl>
                                              <p:pRg st="2" end="2"/>
                                            </p:txEl>
                                          </p:spTgt>
                                        </p:tgtEl>
                                        <p:attrNameLst>
                                          <p:attrName>style.visibility</p:attrName>
                                        </p:attrNameLst>
                                      </p:cBhvr>
                                      <p:to>
                                        <p:strVal val="visible"/>
                                      </p:to>
                                    </p:set>
                                    <p:animEffect transition="in" filter="dissolve">
                                      <p:cBhvr>
                                        <p:cTn id="12" dur="500"/>
                                        <p:tgtEl>
                                          <p:spTgt spid="159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9747">
                                            <p:txEl>
                                              <p:pRg st="3" end="3"/>
                                            </p:txEl>
                                          </p:spTgt>
                                        </p:tgtEl>
                                        <p:attrNameLst>
                                          <p:attrName>style.visibility</p:attrName>
                                        </p:attrNameLst>
                                      </p:cBhvr>
                                      <p:to>
                                        <p:strVal val="visible"/>
                                      </p:to>
                                    </p:set>
                                    <p:animEffect transition="in" filter="dissolve">
                                      <p:cBhvr>
                                        <p:cTn id="17" dur="500"/>
                                        <p:tgtEl>
                                          <p:spTgt spid="1597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9747">
                                            <p:txEl>
                                              <p:pRg st="4" end="4"/>
                                            </p:txEl>
                                          </p:spTgt>
                                        </p:tgtEl>
                                        <p:attrNameLst>
                                          <p:attrName>style.visibility</p:attrName>
                                        </p:attrNameLst>
                                      </p:cBhvr>
                                      <p:to>
                                        <p:strVal val="visible"/>
                                      </p:to>
                                    </p:set>
                                    <p:animEffect transition="in" filter="dissolve">
                                      <p:cBhvr>
                                        <p:cTn id="22" dur="500"/>
                                        <p:tgtEl>
                                          <p:spTgt spid="159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Vocabulary - Quiz</a:t>
            </a:r>
          </a:p>
        </p:txBody>
      </p:sp>
      <p:sp>
        <p:nvSpPr>
          <p:cNvPr id="12291" name="Rectangle 3"/>
          <p:cNvSpPr>
            <a:spLocks noGrp="1" noChangeArrowheads="1"/>
          </p:cNvSpPr>
          <p:nvPr>
            <p:ph type="body" idx="1"/>
          </p:nvPr>
        </p:nvSpPr>
        <p:spPr>
          <a:xfrm>
            <a:off x="152400" y="1600200"/>
            <a:ext cx="8763000" cy="4525963"/>
          </a:xfrm>
        </p:spPr>
        <p:txBody>
          <a:bodyPr/>
          <a:lstStyle/>
          <a:p>
            <a:pPr eaLnBrk="1" hangingPunct="1"/>
            <a:r>
              <a:rPr lang="en-US" b="1" smtClean="0"/>
              <a:t>A Prophet</a:t>
            </a:r>
            <a:r>
              <a:rPr lang="en-US" smtClean="0"/>
              <a:t> is (choose one of the following):</a:t>
            </a:r>
          </a:p>
          <a:p>
            <a:pPr lvl="1" eaLnBrk="1" hangingPunct="1"/>
            <a:r>
              <a:rPr lang="en-US" smtClean="0"/>
              <a:t>The amount of money that a business makes on a product that it sells</a:t>
            </a:r>
          </a:p>
          <a:p>
            <a:pPr lvl="1" eaLnBrk="1" hangingPunct="1"/>
            <a:r>
              <a:rPr lang="en-US" smtClean="0">
                <a:solidFill>
                  <a:srgbClr val="FF3300"/>
                </a:solidFill>
              </a:rPr>
              <a:t>A man used by God to write the Old Testament Scriptures based on revelation given to them by God</a:t>
            </a:r>
          </a:p>
          <a:p>
            <a:pPr lvl="1" eaLnBrk="1" hangingPunct="1"/>
            <a:r>
              <a:rPr lang="en-US" smtClean="0"/>
              <a:t>A funny looking hat worn by women in the Middle Ages</a:t>
            </a:r>
          </a:p>
          <a:p>
            <a:pPr lvl="1" eaLnBrk="1" hangingPunct="1">
              <a:buFontTx/>
              <a:buNone/>
            </a:pPr>
            <a:endParaRPr lang="en-US" smtClean="0"/>
          </a:p>
        </p:txBody>
      </p:sp>
      <p:pic>
        <p:nvPicPr>
          <p:cNvPr id="12292"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12293"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9204" name="Rectangle 4"/>
          <p:cNvSpPr>
            <a:spLocks noGrp="1" noChangeArrowheads="1"/>
          </p:cNvSpPr>
          <p:nvPr>
            <p:ph type="ctrTitle"/>
          </p:nvPr>
        </p:nvSpPr>
        <p:spPr>
          <a:xfrm>
            <a:off x="0" y="0"/>
            <a:ext cx="9144000" cy="6096000"/>
          </a:xfrm>
          <a:effectLst>
            <a:outerShdw dist="53882" dir="2700000" algn="ctr" rotWithShape="0">
              <a:schemeClr val="tx2"/>
            </a:outerShdw>
          </a:effectLst>
        </p:spPr>
        <p:txBody>
          <a:bodyPr/>
          <a:lstStyle/>
          <a:p>
            <a:pPr eaLnBrk="1" hangingPunct="1">
              <a:defRPr/>
            </a:pPr>
            <a:r>
              <a:rPr lang="en-US" sz="7000" b="1" smtClean="0">
                <a:solidFill>
                  <a:srgbClr val="00FFFF"/>
                </a:solidFill>
              </a:rPr>
              <a:t>How God Worked Through the Early Christian Churches to Identify and Preserve the NT Canon</a:t>
            </a:r>
          </a:p>
        </p:txBody>
      </p:sp>
      <p:sp>
        <p:nvSpPr>
          <p:cNvPr id="179205" name="Rectangle 5"/>
          <p:cNvSpPr>
            <a:spLocks noGrp="1" noChangeArrowheads="1"/>
          </p:cNvSpPr>
          <p:nvPr>
            <p:ph type="subTitle" idx="1"/>
          </p:nvPr>
        </p:nvSpPr>
        <p:spPr>
          <a:xfrm>
            <a:off x="0" y="6324600"/>
            <a:ext cx="8382000" cy="533400"/>
          </a:xfrm>
          <a:effectLst>
            <a:outerShdw dist="35921" dir="2700000" algn="ctr" rotWithShape="0">
              <a:schemeClr val="tx2"/>
            </a:outerShdw>
          </a:effectLst>
        </p:spPr>
        <p:txBody>
          <a:bodyPr/>
          <a:lstStyle/>
          <a:p>
            <a:pPr eaLnBrk="1" hangingPunct="1">
              <a:lnSpc>
                <a:spcPct val="90000"/>
              </a:lnSpc>
              <a:defRPr/>
            </a:pPr>
            <a:r>
              <a:rPr lang="en-US" sz="2800" b="1" smtClean="0">
                <a:solidFill>
                  <a:srgbClr val="FF6600"/>
                </a:solidFill>
              </a:rPr>
              <a:t>Ancient Church of Irenaeus – Lyons, France</a:t>
            </a:r>
          </a:p>
        </p:txBody>
      </p:sp>
    </p:spTree>
  </p:cSld>
  <p:clrMapOvr>
    <a:masterClrMapping/>
  </p:clrMapOvr>
  <p:transition>
    <p:plus/>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63491" name="Rectangle 2"/>
          <p:cNvSpPr>
            <a:spLocks noGrp="1" noChangeArrowheads="1"/>
          </p:cNvSpPr>
          <p:nvPr>
            <p:ph type="title"/>
          </p:nvPr>
        </p:nvSpPr>
        <p:spPr>
          <a:xfrm>
            <a:off x="304800" y="0"/>
            <a:ext cx="8534400" cy="914400"/>
          </a:xfrm>
        </p:spPr>
        <p:txBody>
          <a:bodyPr/>
          <a:lstStyle/>
          <a:p>
            <a:pPr eaLnBrk="1" hangingPunct="1"/>
            <a:r>
              <a:rPr lang="en-US" sz="2800" b="1" smtClean="0"/>
              <a:t>How God Worked Through the Early Christian Churches to Identify and Preserve the NT Canon</a:t>
            </a:r>
          </a:p>
        </p:txBody>
      </p:sp>
      <p:sp>
        <p:nvSpPr>
          <p:cNvPr id="161795" name="Rectangle 3"/>
          <p:cNvSpPr>
            <a:spLocks noGrp="1" noChangeArrowheads="1"/>
          </p:cNvSpPr>
          <p:nvPr>
            <p:ph type="body" idx="1"/>
          </p:nvPr>
        </p:nvSpPr>
        <p:spPr>
          <a:xfrm>
            <a:off x="0" y="990600"/>
            <a:ext cx="9144000" cy="5867400"/>
          </a:xfrm>
        </p:spPr>
        <p:txBody>
          <a:bodyPr/>
          <a:lstStyle/>
          <a:p>
            <a:pPr eaLnBrk="1" hangingPunct="1">
              <a:lnSpc>
                <a:spcPct val="80000"/>
              </a:lnSpc>
            </a:pPr>
            <a:r>
              <a:rPr lang="en-US" sz="2800" smtClean="0"/>
              <a:t>Due to the rise of false teachers and heretical documents which some were claiming had religious authority, there arose a need for Christians to be able to </a:t>
            </a:r>
            <a:r>
              <a:rPr lang="en-US" sz="2800" b="1" i="1" smtClean="0"/>
              <a:t>test</a:t>
            </a:r>
            <a:r>
              <a:rPr lang="en-US" sz="2800" smtClean="0"/>
              <a:t> whether or not a particular book could be considered a part of the true canon of scripture or not.</a:t>
            </a:r>
          </a:p>
          <a:p>
            <a:pPr eaLnBrk="1" hangingPunct="1">
              <a:lnSpc>
                <a:spcPct val="80000"/>
              </a:lnSpc>
            </a:pPr>
            <a:r>
              <a:rPr lang="en-US" sz="2800" smtClean="0"/>
              <a:t>The early Christian churches used a three fold test to determine if a document in question was to be considered a genuine part of scripture:</a:t>
            </a:r>
          </a:p>
          <a:p>
            <a:pPr lvl="1" eaLnBrk="1" hangingPunct="1">
              <a:lnSpc>
                <a:spcPct val="80000"/>
              </a:lnSpc>
            </a:pPr>
            <a:r>
              <a:rPr lang="en-US" sz="2400" b="1" smtClean="0"/>
              <a:t>Apostolic Origin</a:t>
            </a:r>
            <a:r>
              <a:rPr lang="en-US" sz="2400" smtClean="0"/>
              <a:t> – It had to have been produced by an apostle or in close association with an apostle.</a:t>
            </a:r>
          </a:p>
          <a:p>
            <a:pPr lvl="1" eaLnBrk="1" hangingPunct="1">
              <a:lnSpc>
                <a:spcPct val="80000"/>
              </a:lnSpc>
            </a:pPr>
            <a:r>
              <a:rPr lang="en-US" sz="2400" b="1" smtClean="0"/>
              <a:t>Harmony with Scripture</a:t>
            </a:r>
            <a:r>
              <a:rPr lang="en-US" sz="2400" smtClean="0"/>
              <a:t> – It must be in harmony with other known NT or OT literature. If the teachings of the document contradicted other well established scripture, it would be doubted.</a:t>
            </a:r>
          </a:p>
          <a:p>
            <a:pPr lvl="1" eaLnBrk="1" hangingPunct="1">
              <a:lnSpc>
                <a:spcPct val="80000"/>
              </a:lnSpc>
            </a:pPr>
            <a:r>
              <a:rPr lang="en-US" sz="2400" b="1" smtClean="0"/>
              <a:t>Truthfulness </a:t>
            </a:r>
            <a:r>
              <a:rPr lang="en-US" sz="2400" smtClean="0"/>
              <a:t>– If it contained things which were absurd or otherwise out of character with the Truth, it would be rejected as part of the Canon of Scripture.</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1795">
                                            <p:txEl>
                                              <p:pRg st="1" end="1"/>
                                            </p:txEl>
                                          </p:spTgt>
                                        </p:tgtEl>
                                        <p:attrNameLst>
                                          <p:attrName>style.visibility</p:attrName>
                                        </p:attrNameLst>
                                      </p:cBhvr>
                                      <p:to>
                                        <p:strVal val="visible"/>
                                      </p:to>
                                    </p:set>
                                    <p:animEffect transition="in" filter="dissolve">
                                      <p:cBhvr>
                                        <p:cTn id="7" dur="500"/>
                                        <p:tgtEl>
                                          <p:spTgt spid="161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1795">
                                            <p:txEl>
                                              <p:pRg st="2" end="2"/>
                                            </p:txEl>
                                          </p:spTgt>
                                        </p:tgtEl>
                                        <p:attrNameLst>
                                          <p:attrName>style.visibility</p:attrName>
                                        </p:attrNameLst>
                                      </p:cBhvr>
                                      <p:to>
                                        <p:strVal val="visible"/>
                                      </p:to>
                                    </p:set>
                                    <p:animEffect transition="in" filter="dissolve">
                                      <p:cBhvr>
                                        <p:cTn id="12" dur="500"/>
                                        <p:tgtEl>
                                          <p:spTgt spid="161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1795">
                                            <p:txEl>
                                              <p:pRg st="3" end="3"/>
                                            </p:txEl>
                                          </p:spTgt>
                                        </p:tgtEl>
                                        <p:attrNameLst>
                                          <p:attrName>style.visibility</p:attrName>
                                        </p:attrNameLst>
                                      </p:cBhvr>
                                      <p:to>
                                        <p:strVal val="visible"/>
                                      </p:to>
                                    </p:set>
                                    <p:animEffect transition="in" filter="dissolve">
                                      <p:cBhvr>
                                        <p:cTn id="17" dur="500"/>
                                        <p:tgtEl>
                                          <p:spTgt spid="161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1795">
                                            <p:txEl>
                                              <p:pRg st="4" end="4"/>
                                            </p:txEl>
                                          </p:spTgt>
                                        </p:tgtEl>
                                        <p:attrNameLst>
                                          <p:attrName>style.visibility</p:attrName>
                                        </p:attrNameLst>
                                      </p:cBhvr>
                                      <p:to>
                                        <p:strVal val="visible"/>
                                      </p:to>
                                    </p:set>
                                    <p:animEffect transition="in" filter="dissolve">
                                      <p:cBhvr>
                                        <p:cTn id="22" dur="500"/>
                                        <p:tgtEl>
                                          <p:spTgt spid="161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64515" name="Rectangle 2"/>
          <p:cNvSpPr>
            <a:spLocks noGrp="1" noChangeArrowheads="1"/>
          </p:cNvSpPr>
          <p:nvPr>
            <p:ph type="title"/>
          </p:nvPr>
        </p:nvSpPr>
        <p:spPr>
          <a:xfrm>
            <a:off x="0" y="0"/>
            <a:ext cx="9144000" cy="1066800"/>
          </a:xfrm>
        </p:spPr>
        <p:txBody>
          <a:bodyPr/>
          <a:lstStyle/>
          <a:p>
            <a:pPr eaLnBrk="1" hangingPunct="1"/>
            <a:r>
              <a:rPr lang="en-US" sz="2800" b="1" smtClean="0"/>
              <a:t>How God Worked Through the Early Christian Leaders to Identify and Preserve the NT Canon</a:t>
            </a:r>
            <a:r>
              <a:rPr lang="en-US" sz="2800" smtClean="0"/>
              <a:t> </a:t>
            </a:r>
          </a:p>
        </p:txBody>
      </p:sp>
      <p:sp>
        <p:nvSpPr>
          <p:cNvPr id="162819" name="Rectangle 3"/>
          <p:cNvSpPr>
            <a:spLocks noGrp="1" noChangeArrowheads="1"/>
          </p:cNvSpPr>
          <p:nvPr>
            <p:ph type="body" idx="1"/>
          </p:nvPr>
        </p:nvSpPr>
        <p:spPr>
          <a:xfrm>
            <a:off x="0" y="1066800"/>
            <a:ext cx="9144000" cy="5791200"/>
          </a:xfrm>
        </p:spPr>
        <p:txBody>
          <a:bodyPr>
            <a:normAutofit lnSpcReduction="10000"/>
          </a:bodyPr>
          <a:lstStyle/>
          <a:p>
            <a:pPr eaLnBrk="1" hangingPunct="1">
              <a:lnSpc>
                <a:spcPct val="80000"/>
              </a:lnSpc>
            </a:pPr>
            <a:r>
              <a:rPr lang="en-US" sz="2400" dirty="0" smtClean="0"/>
              <a:t>Christians began to </a:t>
            </a:r>
            <a:r>
              <a:rPr lang="en-US" sz="2400" u="sng" dirty="0" smtClean="0"/>
              <a:t>apply these tests</a:t>
            </a:r>
            <a:r>
              <a:rPr lang="en-US" sz="2400" dirty="0" smtClean="0"/>
              <a:t> to the documents that were circulating in the second and third centuries and they began to </a:t>
            </a:r>
            <a:r>
              <a:rPr lang="en-US" sz="2400" u="sng" dirty="0" smtClean="0"/>
              <a:t>list the books</a:t>
            </a:r>
            <a:r>
              <a:rPr lang="en-US" sz="2400" dirty="0" smtClean="0"/>
              <a:t> which the churches had generally come to agree were a </a:t>
            </a:r>
            <a:r>
              <a:rPr lang="en-US" sz="2400" u="sng" dirty="0" smtClean="0"/>
              <a:t>part of the true canon of scripture</a:t>
            </a:r>
            <a:r>
              <a:rPr lang="en-US" sz="2400" dirty="0" smtClean="0"/>
              <a:t>.</a:t>
            </a:r>
          </a:p>
          <a:p>
            <a:pPr eaLnBrk="1" hangingPunct="1">
              <a:lnSpc>
                <a:spcPct val="80000"/>
              </a:lnSpc>
            </a:pPr>
            <a:r>
              <a:rPr lang="en-US" sz="2400" dirty="0" smtClean="0"/>
              <a:t>Some of these lists have survived and are available to us today: </a:t>
            </a:r>
          </a:p>
          <a:p>
            <a:pPr lvl="1" eaLnBrk="1" hangingPunct="1">
              <a:lnSpc>
                <a:spcPct val="80000"/>
              </a:lnSpc>
            </a:pPr>
            <a:r>
              <a:rPr lang="en-US" sz="2000" dirty="0" smtClean="0"/>
              <a:t>A manuscript known as the </a:t>
            </a:r>
            <a:r>
              <a:rPr lang="en-US" sz="2000" b="1" u="sng" dirty="0" err="1" smtClean="0"/>
              <a:t>Muratorian</a:t>
            </a:r>
            <a:r>
              <a:rPr lang="en-US" sz="2000" b="1" u="sng" dirty="0" smtClean="0"/>
              <a:t> fragment</a:t>
            </a:r>
            <a:r>
              <a:rPr lang="en-US" sz="2000" dirty="0" smtClean="0"/>
              <a:t> (a translation of a document dated at about </a:t>
            </a:r>
            <a:r>
              <a:rPr lang="en-US" sz="2000" b="1" dirty="0" smtClean="0"/>
              <a:t>A.D.170</a:t>
            </a:r>
            <a:r>
              <a:rPr lang="en-US" sz="2000" dirty="0" smtClean="0"/>
              <a:t>) contains an authoritative list of all but four (Hebrews, James, 1 and 2 Peter) of the books that are in our modern NT.</a:t>
            </a:r>
          </a:p>
          <a:p>
            <a:pPr lvl="1" eaLnBrk="1" hangingPunct="1">
              <a:lnSpc>
                <a:spcPct val="80000"/>
              </a:lnSpc>
            </a:pPr>
            <a:r>
              <a:rPr lang="en-US" sz="2000" b="1" u="sng" dirty="0" smtClean="0"/>
              <a:t>Irenaeus</a:t>
            </a:r>
            <a:r>
              <a:rPr lang="en-US" sz="2000" dirty="0" smtClean="0"/>
              <a:t> (A.D.130–202) was a student of Polycarp, who is said to have been tutored by the Apostle John. Irenaeus’ book </a:t>
            </a:r>
            <a:r>
              <a:rPr lang="en-US" sz="2000" i="1" dirty="0" smtClean="0"/>
              <a:t>Against Heresies</a:t>
            </a:r>
            <a:r>
              <a:rPr lang="en-US" sz="2000" dirty="0" smtClean="0"/>
              <a:t> (written around </a:t>
            </a:r>
            <a:r>
              <a:rPr lang="en-US" sz="2000" b="1" dirty="0" smtClean="0"/>
              <a:t>A.D.180</a:t>
            </a:r>
            <a:r>
              <a:rPr lang="en-US" sz="2000" dirty="0" smtClean="0"/>
              <a:t>) quotes from all the current books of the NT, except a few of the shortest letters (Philemon, James, 2 Peter, and 3 John). </a:t>
            </a:r>
          </a:p>
          <a:p>
            <a:pPr lvl="1" eaLnBrk="1" hangingPunct="1">
              <a:lnSpc>
                <a:spcPct val="80000"/>
              </a:lnSpc>
            </a:pPr>
            <a:r>
              <a:rPr lang="en-US" sz="2000" dirty="0" smtClean="0"/>
              <a:t>A list was suggested by the great Alexandrian theologian, </a:t>
            </a:r>
            <a:r>
              <a:rPr lang="en-US" sz="2000" b="1" u="sng" dirty="0" smtClean="0"/>
              <a:t>Athanasius</a:t>
            </a:r>
            <a:r>
              <a:rPr lang="en-US" sz="2000" dirty="0" smtClean="0"/>
              <a:t> in       </a:t>
            </a:r>
            <a:r>
              <a:rPr lang="en-US" sz="2000" b="1" dirty="0" smtClean="0"/>
              <a:t>A.D. 367</a:t>
            </a:r>
            <a:r>
              <a:rPr lang="en-US" sz="2000" dirty="0" smtClean="0"/>
              <a:t>. Athanasius listed all 27 of the books of the New Testament that are found in our Bibles today. </a:t>
            </a:r>
          </a:p>
          <a:p>
            <a:pPr lvl="1" eaLnBrk="1" hangingPunct="1">
              <a:lnSpc>
                <a:spcPct val="80000"/>
              </a:lnSpc>
            </a:pPr>
            <a:r>
              <a:rPr lang="en-US" sz="2000" dirty="0" smtClean="0"/>
              <a:t>In </a:t>
            </a:r>
            <a:r>
              <a:rPr lang="en-US" sz="2000" b="1" dirty="0" smtClean="0"/>
              <a:t>A.D. 397</a:t>
            </a:r>
            <a:r>
              <a:rPr lang="en-US" sz="2000" dirty="0" smtClean="0"/>
              <a:t>, the </a:t>
            </a:r>
            <a:r>
              <a:rPr lang="en-US" sz="2000" b="1" u="sng" dirty="0" smtClean="0"/>
              <a:t>Third Council of Carthage</a:t>
            </a:r>
            <a:r>
              <a:rPr lang="en-US" sz="2000" dirty="0" smtClean="0"/>
              <a:t>, of which the famous theologian </a:t>
            </a:r>
            <a:r>
              <a:rPr lang="en-US" sz="2000" b="1" u="sng" dirty="0" smtClean="0"/>
              <a:t>Augustine</a:t>
            </a:r>
            <a:r>
              <a:rPr lang="en-US" sz="2000" dirty="0" smtClean="0"/>
              <a:t> was an influential member, and churches throughout the Roman empire likewise acknowledged these same 27 books as the New Testament canon. From that point forward, the issue has generally been considered settled.</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animEffect transition="in" filter="dissolve">
                                      <p:cBhvr>
                                        <p:cTn id="7" dur="500"/>
                                        <p:tgtEl>
                                          <p:spTgt spid="1628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2819">
                                            <p:txEl>
                                              <p:pRg st="2" end="2"/>
                                            </p:txEl>
                                          </p:spTgt>
                                        </p:tgtEl>
                                        <p:attrNameLst>
                                          <p:attrName>style.visibility</p:attrName>
                                        </p:attrNameLst>
                                      </p:cBhvr>
                                      <p:to>
                                        <p:strVal val="visible"/>
                                      </p:to>
                                    </p:set>
                                    <p:animEffect transition="in" filter="dissolve">
                                      <p:cBhvr>
                                        <p:cTn id="12" dur="500"/>
                                        <p:tgtEl>
                                          <p:spTgt spid="162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2819">
                                            <p:txEl>
                                              <p:pRg st="3" end="3"/>
                                            </p:txEl>
                                          </p:spTgt>
                                        </p:tgtEl>
                                        <p:attrNameLst>
                                          <p:attrName>style.visibility</p:attrName>
                                        </p:attrNameLst>
                                      </p:cBhvr>
                                      <p:to>
                                        <p:strVal val="visible"/>
                                      </p:to>
                                    </p:set>
                                    <p:animEffect transition="in" filter="dissolve">
                                      <p:cBhvr>
                                        <p:cTn id="17" dur="500"/>
                                        <p:tgtEl>
                                          <p:spTgt spid="1628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2819">
                                            <p:txEl>
                                              <p:pRg st="4" end="4"/>
                                            </p:txEl>
                                          </p:spTgt>
                                        </p:tgtEl>
                                        <p:attrNameLst>
                                          <p:attrName>style.visibility</p:attrName>
                                        </p:attrNameLst>
                                      </p:cBhvr>
                                      <p:to>
                                        <p:strVal val="visible"/>
                                      </p:to>
                                    </p:set>
                                    <p:animEffect transition="in" filter="dissolve">
                                      <p:cBhvr>
                                        <p:cTn id="22" dur="500"/>
                                        <p:tgtEl>
                                          <p:spTgt spid="1628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2819">
                                            <p:txEl>
                                              <p:pRg st="5" end="5"/>
                                            </p:txEl>
                                          </p:spTgt>
                                        </p:tgtEl>
                                        <p:attrNameLst>
                                          <p:attrName>style.visibility</p:attrName>
                                        </p:attrNameLst>
                                      </p:cBhvr>
                                      <p:to>
                                        <p:strVal val="visible"/>
                                      </p:to>
                                    </p:set>
                                    <p:animEffect transition="in" filter="dissolve">
                                      <p:cBhvr>
                                        <p:cTn id="27" dur="500"/>
                                        <p:tgtEl>
                                          <p:spTgt spid="162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Timeline of NT Canon</a:t>
            </a:r>
          </a:p>
        </p:txBody>
      </p:sp>
      <p:grpSp>
        <p:nvGrpSpPr>
          <p:cNvPr id="65539" name="Group 3"/>
          <p:cNvGrpSpPr>
            <a:grpSpLocks/>
          </p:cNvGrpSpPr>
          <p:nvPr/>
        </p:nvGrpSpPr>
        <p:grpSpPr bwMode="auto">
          <a:xfrm>
            <a:off x="1905000" y="3200400"/>
            <a:ext cx="304800" cy="609600"/>
            <a:chOff x="912" y="768"/>
            <a:chExt cx="192" cy="384"/>
          </a:xfrm>
        </p:grpSpPr>
        <p:sp>
          <p:nvSpPr>
            <p:cNvPr id="65579" name="Line 4"/>
            <p:cNvSpPr>
              <a:spLocks noChangeShapeType="1"/>
            </p:cNvSpPr>
            <p:nvPr/>
          </p:nvSpPr>
          <p:spPr bwMode="auto">
            <a:xfrm>
              <a:off x="1008" y="768"/>
              <a:ext cx="0" cy="384"/>
            </a:xfrm>
            <a:prstGeom prst="line">
              <a:avLst/>
            </a:prstGeom>
            <a:noFill/>
            <a:ln w="50800">
              <a:solidFill>
                <a:srgbClr val="993300"/>
              </a:solidFill>
              <a:round/>
              <a:headEnd/>
              <a:tailEnd/>
            </a:ln>
          </p:spPr>
          <p:txBody>
            <a:bodyPr/>
            <a:lstStyle/>
            <a:p>
              <a:endParaRPr lang="en-US"/>
            </a:p>
          </p:txBody>
        </p:sp>
        <p:sp>
          <p:nvSpPr>
            <p:cNvPr id="65580" name="Line 5"/>
            <p:cNvSpPr>
              <a:spLocks noChangeShapeType="1"/>
            </p:cNvSpPr>
            <p:nvPr/>
          </p:nvSpPr>
          <p:spPr bwMode="auto">
            <a:xfrm>
              <a:off x="912" y="912"/>
              <a:ext cx="192" cy="0"/>
            </a:xfrm>
            <a:prstGeom prst="line">
              <a:avLst/>
            </a:prstGeom>
            <a:noFill/>
            <a:ln w="50800">
              <a:solidFill>
                <a:srgbClr val="993300"/>
              </a:solidFill>
              <a:round/>
              <a:headEnd/>
              <a:tailEnd/>
            </a:ln>
          </p:spPr>
          <p:txBody>
            <a:bodyPr/>
            <a:lstStyle/>
            <a:p>
              <a:endParaRPr lang="en-US"/>
            </a:p>
          </p:txBody>
        </p:sp>
      </p:grpSp>
      <p:sp>
        <p:nvSpPr>
          <p:cNvPr id="65540" name="Text Box 6"/>
          <p:cNvSpPr txBox="1">
            <a:spLocks noChangeArrowheads="1"/>
          </p:cNvSpPr>
          <p:nvPr/>
        </p:nvSpPr>
        <p:spPr bwMode="auto">
          <a:xfrm>
            <a:off x="2362200" y="4267200"/>
            <a:ext cx="438150" cy="366713"/>
          </a:xfrm>
          <a:prstGeom prst="rect">
            <a:avLst/>
          </a:prstGeom>
          <a:noFill/>
          <a:ln w="9525">
            <a:noFill/>
            <a:miter lim="800000"/>
            <a:headEnd/>
            <a:tailEnd/>
          </a:ln>
        </p:spPr>
        <p:txBody>
          <a:bodyPr wrap="none">
            <a:spAutoFit/>
          </a:bodyPr>
          <a:lstStyle/>
          <a:p>
            <a:r>
              <a:rPr lang="en-US"/>
              <a:t>45</a:t>
            </a:r>
          </a:p>
        </p:txBody>
      </p:sp>
      <p:sp>
        <p:nvSpPr>
          <p:cNvPr id="65541" name="Text Box 7"/>
          <p:cNvSpPr txBox="1">
            <a:spLocks noChangeArrowheads="1"/>
          </p:cNvSpPr>
          <p:nvPr/>
        </p:nvSpPr>
        <p:spPr bwMode="auto">
          <a:xfrm>
            <a:off x="2895600" y="4267200"/>
            <a:ext cx="438150" cy="366713"/>
          </a:xfrm>
          <a:prstGeom prst="rect">
            <a:avLst/>
          </a:prstGeom>
          <a:noFill/>
          <a:ln w="9525">
            <a:noFill/>
            <a:miter lim="800000"/>
            <a:headEnd/>
            <a:tailEnd/>
          </a:ln>
        </p:spPr>
        <p:txBody>
          <a:bodyPr wrap="none">
            <a:spAutoFit/>
          </a:bodyPr>
          <a:lstStyle/>
          <a:p>
            <a:r>
              <a:rPr lang="en-US"/>
              <a:t>90</a:t>
            </a:r>
          </a:p>
        </p:txBody>
      </p:sp>
      <p:grpSp>
        <p:nvGrpSpPr>
          <p:cNvPr id="3" name="Group 33"/>
          <p:cNvGrpSpPr>
            <a:grpSpLocks/>
          </p:cNvGrpSpPr>
          <p:nvPr/>
        </p:nvGrpSpPr>
        <p:grpSpPr bwMode="auto">
          <a:xfrm>
            <a:off x="2209800" y="2362200"/>
            <a:ext cx="1327150" cy="1143000"/>
            <a:chOff x="1392" y="1152"/>
            <a:chExt cx="836" cy="720"/>
          </a:xfrm>
        </p:grpSpPr>
        <p:sp>
          <p:nvSpPr>
            <p:cNvPr id="65577" name="AutoShape 8"/>
            <p:cNvSpPr>
              <a:spLocks/>
            </p:cNvSpPr>
            <p:nvPr/>
          </p:nvSpPr>
          <p:spPr bwMode="auto">
            <a:xfrm rot="-5400000">
              <a:off x="1704" y="1608"/>
              <a:ext cx="192" cy="336"/>
            </a:xfrm>
            <a:prstGeom prst="rightBrace">
              <a:avLst>
                <a:gd name="adj1" fmla="val 14583"/>
                <a:gd name="adj2" fmla="val 50000"/>
              </a:avLst>
            </a:prstGeom>
            <a:noFill/>
            <a:ln w="9525">
              <a:solidFill>
                <a:schemeClr val="tx1"/>
              </a:solidFill>
              <a:round/>
              <a:headEnd/>
              <a:tailEnd/>
            </a:ln>
          </p:spPr>
          <p:txBody>
            <a:bodyPr wrap="none" anchor="ctr"/>
            <a:lstStyle/>
            <a:p>
              <a:endParaRPr lang="en-US"/>
            </a:p>
          </p:txBody>
        </p:sp>
        <p:sp>
          <p:nvSpPr>
            <p:cNvPr id="65578" name="Text Box 9"/>
            <p:cNvSpPr txBox="1">
              <a:spLocks noChangeArrowheads="1"/>
            </p:cNvSpPr>
            <p:nvPr/>
          </p:nvSpPr>
          <p:spPr bwMode="auto">
            <a:xfrm>
              <a:off x="1392" y="1152"/>
              <a:ext cx="836" cy="577"/>
            </a:xfrm>
            <a:prstGeom prst="rect">
              <a:avLst/>
            </a:prstGeom>
            <a:noFill/>
            <a:ln w="9525">
              <a:noFill/>
              <a:miter lim="800000"/>
              <a:headEnd/>
              <a:tailEnd/>
            </a:ln>
          </p:spPr>
          <p:txBody>
            <a:bodyPr wrap="none">
              <a:spAutoFit/>
            </a:bodyPr>
            <a:lstStyle/>
            <a:p>
              <a:pPr algn="ctr"/>
              <a:r>
                <a:rPr lang="en-US" b="1">
                  <a:solidFill>
                    <a:srgbClr val="008000"/>
                  </a:solidFill>
                </a:rPr>
                <a:t>New </a:t>
              </a:r>
            </a:p>
            <a:p>
              <a:pPr algn="ctr"/>
              <a:r>
                <a:rPr lang="en-US" b="1">
                  <a:solidFill>
                    <a:srgbClr val="008000"/>
                  </a:solidFill>
                </a:rPr>
                <a:t>Testament</a:t>
              </a:r>
            </a:p>
            <a:p>
              <a:pPr algn="ctr"/>
              <a:r>
                <a:rPr lang="en-US" b="1">
                  <a:solidFill>
                    <a:srgbClr val="008000"/>
                  </a:solidFill>
                </a:rPr>
                <a:t>Written</a:t>
              </a:r>
            </a:p>
          </p:txBody>
        </p:sp>
      </p:grpSp>
      <p:sp>
        <p:nvSpPr>
          <p:cNvPr id="65543" name="Rectangle 10"/>
          <p:cNvSpPr>
            <a:spLocks noChangeArrowheads="1"/>
          </p:cNvSpPr>
          <p:nvPr/>
        </p:nvSpPr>
        <p:spPr bwMode="auto">
          <a:xfrm>
            <a:off x="1447800" y="3810000"/>
            <a:ext cx="7239000" cy="381000"/>
          </a:xfrm>
          <a:prstGeom prst="rect">
            <a:avLst/>
          </a:prstGeom>
          <a:solidFill>
            <a:srgbClr val="008000"/>
          </a:solidFill>
          <a:ln w="9525">
            <a:solidFill>
              <a:schemeClr val="tx1"/>
            </a:solidFill>
            <a:miter lim="800000"/>
            <a:headEnd/>
            <a:tailEnd/>
          </a:ln>
        </p:spPr>
        <p:txBody>
          <a:bodyPr wrap="none" anchor="ctr"/>
          <a:lstStyle/>
          <a:p>
            <a:pPr algn="ctr"/>
            <a:r>
              <a:rPr lang="en-US" b="1"/>
              <a:t>A.D.</a:t>
            </a:r>
          </a:p>
        </p:txBody>
      </p:sp>
      <p:sp>
        <p:nvSpPr>
          <p:cNvPr id="65544" name="Line 11"/>
          <p:cNvSpPr>
            <a:spLocks noChangeShapeType="1"/>
          </p:cNvSpPr>
          <p:nvPr/>
        </p:nvSpPr>
        <p:spPr bwMode="auto">
          <a:xfrm>
            <a:off x="2590800" y="3505200"/>
            <a:ext cx="0" cy="762000"/>
          </a:xfrm>
          <a:prstGeom prst="line">
            <a:avLst/>
          </a:prstGeom>
          <a:noFill/>
          <a:ln w="9525">
            <a:solidFill>
              <a:schemeClr val="tx1"/>
            </a:solidFill>
            <a:round/>
            <a:headEnd/>
            <a:tailEnd/>
          </a:ln>
        </p:spPr>
        <p:txBody>
          <a:bodyPr/>
          <a:lstStyle/>
          <a:p>
            <a:endParaRPr lang="en-US"/>
          </a:p>
        </p:txBody>
      </p:sp>
      <p:sp>
        <p:nvSpPr>
          <p:cNvPr id="65545" name="Line 12"/>
          <p:cNvSpPr>
            <a:spLocks noChangeShapeType="1"/>
          </p:cNvSpPr>
          <p:nvPr/>
        </p:nvSpPr>
        <p:spPr bwMode="auto">
          <a:xfrm>
            <a:off x="3124200" y="3505200"/>
            <a:ext cx="0" cy="762000"/>
          </a:xfrm>
          <a:prstGeom prst="line">
            <a:avLst/>
          </a:prstGeom>
          <a:noFill/>
          <a:ln w="9525">
            <a:solidFill>
              <a:schemeClr val="tx1"/>
            </a:solidFill>
            <a:round/>
            <a:headEnd/>
            <a:tailEnd/>
          </a:ln>
        </p:spPr>
        <p:txBody>
          <a:bodyPr/>
          <a:lstStyle/>
          <a:p>
            <a:endParaRPr lang="en-US"/>
          </a:p>
        </p:txBody>
      </p:sp>
      <p:sp>
        <p:nvSpPr>
          <p:cNvPr id="65546" name="Text Box 13"/>
          <p:cNvSpPr txBox="1">
            <a:spLocks noChangeArrowheads="1"/>
          </p:cNvSpPr>
          <p:nvPr/>
        </p:nvSpPr>
        <p:spPr bwMode="auto">
          <a:xfrm>
            <a:off x="1828800" y="4267200"/>
            <a:ext cx="438150" cy="366713"/>
          </a:xfrm>
          <a:prstGeom prst="rect">
            <a:avLst/>
          </a:prstGeom>
          <a:noFill/>
          <a:ln w="9525">
            <a:noFill/>
            <a:miter lim="800000"/>
            <a:headEnd/>
            <a:tailEnd/>
          </a:ln>
        </p:spPr>
        <p:txBody>
          <a:bodyPr wrap="none">
            <a:spAutoFit/>
          </a:bodyPr>
          <a:lstStyle/>
          <a:p>
            <a:r>
              <a:rPr lang="en-US"/>
              <a:t>33</a:t>
            </a:r>
          </a:p>
        </p:txBody>
      </p:sp>
      <p:sp>
        <p:nvSpPr>
          <p:cNvPr id="65547" name="Text Box 16"/>
          <p:cNvSpPr txBox="1">
            <a:spLocks noChangeArrowheads="1"/>
          </p:cNvSpPr>
          <p:nvPr/>
        </p:nvSpPr>
        <p:spPr bwMode="auto">
          <a:xfrm>
            <a:off x="4800600" y="4267200"/>
            <a:ext cx="565150" cy="366713"/>
          </a:xfrm>
          <a:prstGeom prst="rect">
            <a:avLst/>
          </a:prstGeom>
          <a:noFill/>
          <a:ln w="9525">
            <a:noFill/>
            <a:miter lim="800000"/>
            <a:headEnd/>
            <a:tailEnd/>
          </a:ln>
        </p:spPr>
        <p:txBody>
          <a:bodyPr wrap="none">
            <a:spAutoFit/>
          </a:bodyPr>
          <a:lstStyle/>
          <a:p>
            <a:r>
              <a:rPr lang="en-US"/>
              <a:t>200</a:t>
            </a:r>
          </a:p>
        </p:txBody>
      </p:sp>
      <p:sp>
        <p:nvSpPr>
          <p:cNvPr id="65548" name="Line 17"/>
          <p:cNvSpPr>
            <a:spLocks noChangeShapeType="1"/>
          </p:cNvSpPr>
          <p:nvPr/>
        </p:nvSpPr>
        <p:spPr bwMode="auto">
          <a:xfrm>
            <a:off x="5029200" y="3505200"/>
            <a:ext cx="0" cy="762000"/>
          </a:xfrm>
          <a:prstGeom prst="line">
            <a:avLst/>
          </a:prstGeom>
          <a:noFill/>
          <a:ln w="9525">
            <a:solidFill>
              <a:schemeClr val="tx1"/>
            </a:solidFill>
            <a:round/>
            <a:headEnd/>
            <a:tailEnd/>
          </a:ln>
        </p:spPr>
        <p:txBody>
          <a:bodyPr/>
          <a:lstStyle/>
          <a:p>
            <a:endParaRPr lang="en-US"/>
          </a:p>
        </p:txBody>
      </p:sp>
      <p:grpSp>
        <p:nvGrpSpPr>
          <p:cNvPr id="4" name="Group 35"/>
          <p:cNvGrpSpPr>
            <a:grpSpLocks/>
          </p:cNvGrpSpPr>
          <p:nvPr/>
        </p:nvGrpSpPr>
        <p:grpSpPr bwMode="auto">
          <a:xfrm>
            <a:off x="3733800" y="2286000"/>
            <a:ext cx="3962400" cy="1219200"/>
            <a:chOff x="2352" y="1104"/>
            <a:chExt cx="2496" cy="768"/>
          </a:xfrm>
        </p:grpSpPr>
        <p:sp>
          <p:nvSpPr>
            <p:cNvPr id="65575" name="AutoShape 18"/>
            <p:cNvSpPr>
              <a:spLocks/>
            </p:cNvSpPr>
            <p:nvPr/>
          </p:nvSpPr>
          <p:spPr bwMode="auto">
            <a:xfrm rot="-5400000">
              <a:off x="3504" y="528"/>
              <a:ext cx="192" cy="2496"/>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65576" name="Text Box 19"/>
            <p:cNvSpPr txBox="1">
              <a:spLocks noChangeArrowheads="1"/>
            </p:cNvSpPr>
            <p:nvPr/>
          </p:nvSpPr>
          <p:spPr bwMode="auto">
            <a:xfrm>
              <a:off x="3264" y="1104"/>
              <a:ext cx="684" cy="577"/>
            </a:xfrm>
            <a:prstGeom prst="rect">
              <a:avLst/>
            </a:prstGeom>
            <a:noFill/>
            <a:ln w="9525">
              <a:noFill/>
              <a:miter lim="800000"/>
              <a:headEnd/>
              <a:tailEnd/>
            </a:ln>
          </p:spPr>
          <p:txBody>
            <a:bodyPr wrap="none">
              <a:spAutoFit/>
            </a:bodyPr>
            <a:lstStyle/>
            <a:p>
              <a:pPr algn="ctr"/>
              <a:r>
                <a:rPr lang="en-US" b="1"/>
                <a:t>Gnostic</a:t>
              </a:r>
            </a:p>
            <a:p>
              <a:pPr algn="ctr"/>
              <a:r>
                <a:rPr lang="en-US" b="1"/>
                <a:t>Gospels</a:t>
              </a:r>
            </a:p>
            <a:p>
              <a:pPr algn="ctr"/>
              <a:r>
                <a:rPr lang="en-US" b="1"/>
                <a:t>Written</a:t>
              </a:r>
            </a:p>
          </p:txBody>
        </p:sp>
      </p:grpSp>
      <p:sp>
        <p:nvSpPr>
          <p:cNvPr id="65550" name="Text Box 20"/>
          <p:cNvSpPr txBox="1">
            <a:spLocks noChangeArrowheads="1"/>
          </p:cNvSpPr>
          <p:nvPr/>
        </p:nvSpPr>
        <p:spPr bwMode="auto">
          <a:xfrm>
            <a:off x="6477000" y="4267200"/>
            <a:ext cx="565150" cy="366713"/>
          </a:xfrm>
          <a:prstGeom prst="rect">
            <a:avLst/>
          </a:prstGeom>
          <a:noFill/>
          <a:ln w="9525">
            <a:noFill/>
            <a:miter lim="800000"/>
            <a:headEnd/>
            <a:tailEnd/>
          </a:ln>
        </p:spPr>
        <p:txBody>
          <a:bodyPr wrap="none">
            <a:spAutoFit/>
          </a:bodyPr>
          <a:lstStyle/>
          <a:p>
            <a:r>
              <a:rPr lang="en-US"/>
              <a:t>300</a:t>
            </a:r>
          </a:p>
        </p:txBody>
      </p:sp>
      <p:sp>
        <p:nvSpPr>
          <p:cNvPr id="65551" name="Line 21"/>
          <p:cNvSpPr>
            <a:spLocks noChangeShapeType="1"/>
          </p:cNvSpPr>
          <p:nvPr/>
        </p:nvSpPr>
        <p:spPr bwMode="auto">
          <a:xfrm>
            <a:off x="6781800" y="3505200"/>
            <a:ext cx="0" cy="762000"/>
          </a:xfrm>
          <a:prstGeom prst="line">
            <a:avLst/>
          </a:prstGeom>
          <a:noFill/>
          <a:ln w="9525">
            <a:solidFill>
              <a:schemeClr val="tx1"/>
            </a:solidFill>
            <a:round/>
            <a:headEnd/>
            <a:tailEnd/>
          </a:ln>
        </p:spPr>
        <p:txBody>
          <a:bodyPr/>
          <a:lstStyle/>
          <a:p>
            <a:endParaRPr lang="en-US"/>
          </a:p>
        </p:txBody>
      </p:sp>
      <p:sp>
        <p:nvSpPr>
          <p:cNvPr id="65552" name="Text Box 22"/>
          <p:cNvSpPr txBox="1">
            <a:spLocks noChangeArrowheads="1"/>
          </p:cNvSpPr>
          <p:nvPr/>
        </p:nvSpPr>
        <p:spPr bwMode="auto">
          <a:xfrm>
            <a:off x="8382000" y="4267200"/>
            <a:ext cx="565150" cy="366713"/>
          </a:xfrm>
          <a:prstGeom prst="rect">
            <a:avLst/>
          </a:prstGeom>
          <a:noFill/>
          <a:ln w="9525">
            <a:noFill/>
            <a:miter lim="800000"/>
            <a:headEnd/>
            <a:tailEnd/>
          </a:ln>
        </p:spPr>
        <p:txBody>
          <a:bodyPr wrap="none">
            <a:spAutoFit/>
          </a:bodyPr>
          <a:lstStyle/>
          <a:p>
            <a:r>
              <a:rPr lang="en-US"/>
              <a:t>400</a:t>
            </a:r>
          </a:p>
        </p:txBody>
      </p:sp>
      <p:sp>
        <p:nvSpPr>
          <p:cNvPr id="65553" name="Line 23"/>
          <p:cNvSpPr>
            <a:spLocks noChangeShapeType="1"/>
          </p:cNvSpPr>
          <p:nvPr/>
        </p:nvSpPr>
        <p:spPr bwMode="auto">
          <a:xfrm>
            <a:off x="8686800" y="3505200"/>
            <a:ext cx="0" cy="762000"/>
          </a:xfrm>
          <a:prstGeom prst="line">
            <a:avLst/>
          </a:prstGeom>
          <a:noFill/>
          <a:ln w="9525">
            <a:solidFill>
              <a:schemeClr val="tx1"/>
            </a:solidFill>
            <a:round/>
            <a:headEnd/>
            <a:tailEnd/>
          </a:ln>
        </p:spPr>
        <p:txBody>
          <a:bodyPr/>
          <a:lstStyle/>
          <a:p>
            <a:endParaRPr lang="en-US"/>
          </a:p>
        </p:txBody>
      </p:sp>
      <p:sp>
        <p:nvSpPr>
          <p:cNvPr id="65554" name="Rectangle 25"/>
          <p:cNvSpPr>
            <a:spLocks noChangeArrowheads="1"/>
          </p:cNvSpPr>
          <p:nvPr/>
        </p:nvSpPr>
        <p:spPr bwMode="auto">
          <a:xfrm>
            <a:off x="152400" y="3810000"/>
            <a:ext cx="1295400" cy="381000"/>
          </a:xfrm>
          <a:prstGeom prst="rect">
            <a:avLst/>
          </a:prstGeom>
          <a:solidFill>
            <a:srgbClr val="FF6600"/>
          </a:solidFill>
          <a:ln w="9525">
            <a:solidFill>
              <a:schemeClr val="tx1"/>
            </a:solidFill>
            <a:miter lim="800000"/>
            <a:headEnd/>
            <a:tailEnd/>
          </a:ln>
        </p:spPr>
        <p:txBody>
          <a:bodyPr wrap="none" anchor="ctr"/>
          <a:lstStyle/>
          <a:p>
            <a:pPr algn="ctr"/>
            <a:r>
              <a:rPr lang="en-US" b="1"/>
              <a:t>B.C.</a:t>
            </a:r>
          </a:p>
        </p:txBody>
      </p:sp>
      <p:grpSp>
        <p:nvGrpSpPr>
          <p:cNvPr id="5" name="Group 57"/>
          <p:cNvGrpSpPr>
            <a:grpSpLocks/>
          </p:cNvGrpSpPr>
          <p:nvPr/>
        </p:nvGrpSpPr>
        <p:grpSpPr bwMode="auto">
          <a:xfrm>
            <a:off x="381000" y="4191000"/>
            <a:ext cx="2971800" cy="1184275"/>
            <a:chOff x="240" y="2640"/>
            <a:chExt cx="1872" cy="746"/>
          </a:xfrm>
        </p:grpSpPr>
        <p:sp>
          <p:nvSpPr>
            <p:cNvPr id="65573" name="Text Box 41"/>
            <p:cNvSpPr txBox="1">
              <a:spLocks noChangeArrowheads="1"/>
            </p:cNvSpPr>
            <p:nvPr/>
          </p:nvSpPr>
          <p:spPr bwMode="auto">
            <a:xfrm>
              <a:off x="240" y="2976"/>
              <a:ext cx="1584" cy="410"/>
            </a:xfrm>
            <a:prstGeom prst="rect">
              <a:avLst/>
            </a:prstGeom>
            <a:noFill/>
            <a:ln w="9525" algn="ctr">
              <a:solidFill>
                <a:schemeClr val="tx1"/>
              </a:solidFill>
              <a:miter lim="800000"/>
              <a:headEnd/>
              <a:tailEnd/>
            </a:ln>
          </p:spPr>
          <p:txBody>
            <a:bodyPr>
              <a:spAutoFit/>
            </a:bodyPr>
            <a:lstStyle/>
            <a:p>
              <a:r>
                <a:rPr lang="en-US"/>
                <a:t>John, the last Apostle dies (A.D.101)</a:t>
              </a:r>
            </a:p>
          </p:txBody>
        </p:sp>
        <p:cxnSp>
          <p:nvCxnSpPr>
            <p:cNvPr id="65574" name="AutoShape 43"/>
            <p:cNvCxnSpPr>
              <a:cxnSpLocks noChangeShapeType="1"/>
              <a:stCxn id="65573" idx="3"/>
              <a:endCxn id="65556" idx="0"/>
            </p:cNvCxnSpPr>
            <p:nvPr/>
          </p:nvCxnSpPr>
          <p:spPr bwMode="auto">
            <a:xfrm flipV="1">
              <a:off x="1824" y="2640"/>
              <a:ext cx="288" cy="541"/>
            </a:xfrm>
            <a:prstGeom prst="bentConnector2">
              <a:avLst/>
            </a:prstGeom>
            <a:noFill/>
            <a:ln w="9525">
              <a:solidFill>
                <a:schemeClr val="tx1"/>
              </a:solidFill>
              <a:miter lim="800000"/>
              <a:headEnd/>
              <a:tailEnd type="stealth" w="lg" len="lg"/>
            </a:ln>
          </p:spPr>
        </p:cxnSp>
      </p:grpSp>
      <p:sp>
        <p:nvSpPr>
          <p:cNvPr id="65556" name="Line 44"/>
          <p:cNvSpPr>
            <a:spLocks noChangeShapeType="1"/>
          </p:cNvSpPr>
          <p:nvPr/>
        </p:nvSpPr>
        <p:spPr bwMode="auto">
          <a:xfrm flipV="1">
            <a:off x="3352800" y="4038600"/>
            <a:ext cx="0" cy="152400"/>
          </a:xfrm>
          <a:prstGeom prst="line">
            <a:avLst/>
          </a:prstGeom>
          <a:noFill/>
          <a:ln w="9525">
            <a:solidFill>
              <a:schemeClr val="tx1"/>
            </a:solidFill>
            <a:round/>
            <a:headEnd/>
            <a:tailEnd/>
          </a:ln>
        </p:spPr>
        <p:txBody>
          <a:bodyPr wrap="none" anchor="ctr"/>
          <a:lstStyle/>
          <a:p>
            <a:endParaRPr lang="en-US"/>
          </a:p>
        </p:txBody>
      </p:sp>
      <p:sp>
        <p:nvSpPr>
          <p:cNvPr id="65557" name="Line 45"/>
          <p:cNvSpPr>
            <a:spLocks noChangeShapeType="1"/>
          </p:cNvSpPr>
          <p:nvPr/>
        </p:nvSpPr>
        <p:spPr bwMode="auto">
          <a:xfrm flipV="1">
            <a:off x="4572000" y="4038600"/>
            <a:ext cx="0" cy="152400"/>
          </a:xfrm>
          <a:prstGeom prst="line">
            <a:avLst/>
          </a:prstGeom>
          <a:noFill/>
          <a:ln w="9525">
            <a:solidFill>
              <a:schemeClr val="tx1"/>
            </a:solidFill>
            <a:round/>
            <a:headEnd/>
            <a:tailEnd/>
          </a:ln>
        </p:spPr>
        <p:txBody>
          <a:bodyPr wrap="none" anchor="ctr"/>
          <a:lstStyle/>
          <a:p>
            <a:endParaRPr lang="en-US"/>
          </a:p>
        </p:txBody>
      </p:sp>
      <p:sp>
        <p:nvSpPr>
          <p:cNvPr id="65558" name="Line 46"/>
          <p:cNvSpPr>
            <a:spLocks noChangeShapeType="1"/>
          </p:cNvSpPr>
          <p:nvPr/>
        </p:nvSpPr>
        <p:spPr bwMode="auto">
          <a:xfrm flipV="1">
            <a:off x="4724400" y="4038600"/>
            <a:ext cx="0" cy="152400"/>
          </a:xfrm>
          <a:prstGeom prst="line">
            <a:avLst/>
          </a:prstGeom>
          <a:noFill/>
          <a:ln w="9525">
            <a:solidFill>
              <a:schemeClr val="tx1"/>
            </a:solidFill>
            <a:round/>
            <a:headEnd/>
            <a:tailEnd/>
          </a:ln>
        </p:spPr>
        <p:txBody>
          <a:bodyPr wrap="none" anchor="ctr"/>
          <a:lstStyle/>
          <a:p>
            <a:endParaRPr lang="en-US"/>
          </a:p>
        </p:txBody>
      </p:sp>
      <p:sp>
        <p:nvSpPr>
          <p:cNvPr id="65559" name="Line 47"/>
          <p:cNvSpPr>
            <a:spLocks noChangeShapeType="1"/>
          </p:cNvSpPr>
          <p:nvPr/>
        </p:nvSpPr>
        <p:spPr bwMode="auto">
          <a:xfrm flipV="1">
            <a:off x="7696200" y="3810000"/>
            <a:ext cx="0" cy="152400"/>
          </a:xfrm>
          <a:prstGeom prst="line">
            <a:avLst/>
          </a:prstGeom>
          <a:noFill/>
          <a:ln w="9525">
            <a:solidFill>
              <a:schemeClr val="tx1"/>
            </a:solidFill>
            <a:round/>
            <a:headEnd/>
            <a:tailEnd/>
          </a:ln>
        </p:spPr>
        <p:txBody>
          <a:bodyPr wrap="none" anchor="ctr"/>
          <a:lstStyle/>
          <a:p>
            <a:endParaRPr lang="en-US"/>
          </a:p>
        </p:txBody>
      </p:sp>
      <p:sp>
        <p:nvSpPr>
          <p:cNvPr id="65560" name="Line 48"/>
          <p:cNvSpPr>
            <a:spLocks noChangeShapeType="1"/>
          </p:cNvSpPr>
          <p:nvPr/>
        </p:nvSpPr>
        <p:spPr bwMode="auto">
          <a:xfrm flipV="1">
            <a:off x="8610600" y="4038600"/>
            <a:ext cx="0" cy="152400"/>
          </a:xfrm>
          <a:prstGeom prst="line">
            <a:avLst/>
          </a:prstGeom>
          <a:noFill/>
          <a:ln w="9525">
            <a:solidFill>
              <a:schemeClr val="tx1"/>
            </a:solidFill>
            <a:round/>
            <a:headEnd/>
            <a:tailEnd/>
          </a:ln>
        </p:spPr>
        <p:txBody>
          <a:bodyPr wrap="none" anchor="ctr"/>
          <a:lstStyle/>
          <a:p>
            <a:endParaRPr lang="en-US"/>
          </a:p>
        </p:txBody>
      </p:sp>
      <p:grpSp>
        <p:nvGrpSpPr>
          <p:cNvPr id="6" name="Group 58"/>
          <p:cNvGrpSpPr>
            <a:grpSpLocks/>
          </p:cNvGrpSpPr>
          <p:nvPr/>
        </p:nvGrpSpPr>
        <p:grpSpPr bwMode="auto">
          <a:xfrm>
            <a:off x="2438400" y="4191000"/>
            <a:ext cx="2133600" cy="2495550"/>
            <a:chOff x="1536" y="2640"/>
            <a:chExt cx="1344" cy="1572"/>
          </a:xfrm>
        </p:grpSpPr>
        <p:sp>
          <p:nvSpPr>
            <p:cNvPr id="65571" name="Text Box 49"/>
            <p:cNvSpPr txBox="1">
              <a:spLocks noChangeArrowheads="1"/>
            </p:cNvSpPr>
            <p:nvPr/>
          </p:nvSpPr>
          <p:spPr bwMode="auto">
            <a:xfrm>
              <a:off x="1536" y="3456"/>
              <a:ext cx="1200" cy="756"/>
            </a:xfrm>
            <a:prstGeom prst="rect">
              <a:avLst/>
            </a:prstGeom>
            <a:noFill/>
            <a:ln w="9525" algn="ctr">
              <a:solidFill>
                <a:schemeClr val="tx1"/>
              </a:solidFill>
              <a:miter lim="800000"/>
              <a:headEnd/>
              <a:tailEnd/>
            </a:ln>
          </p:spPr>
          <p:txBody>
            <a:bodyPr>
              <a:spAutoFit/>
            </a:bodyPr>
            <a:lstStyle/>
            <a:p>
              <a:r>
                <a:rPr lang="en-US"/>
                <a:t>Muratorian fragment lists all but 4 of the NT books (A.D.170)</a:t>
              </a:r>
            </a:p>
          </p:txBody>
        </p:sp>
        <p:cxnSp>
          <p:nvCxnSpPr>
            <p:cNvPr id="65572" name="AutoShape 50"/>
            <p:cNvCxnSpPr>
              <a:cxnSpLocks noChangeShapeType="1"/>
              <a:stCxn id="65571" idx="3"/>
              <a:endCxn id="65557" idx="0"/>
            </p:cNvCxnSpPr>
            <p:nvPr/>
          </p:nvCxnSpPr>
          <p:spPr bwMode="auto">
            <a:xfrm flipV="1">
              <a:off x="2736" y="2640"/>
              <a:ext cx="144" cy="1194"/>
            </a:xfrm>
            <a:prstGeom prst="bentConnector2">
              <a:avLst/>
            </a:prstGeom>
            <a:noFill/>
            <a:ln w="9525">
              <a:solidFill>
                <a:schemeClr val="tx1"/>
              </a:solidFill>
              <a:miter lim="800000"/>
              <a:headEnd/>
              <a:tailEnd type="stealth" w="lg" len="lg"/>
            </a:ln>
          </p:spPr>
        </p:cxnSp>
      </p:grpSp>
      <p:grpSp>
        <p:nvGrpSpPr>
          <p:cNvPr id="7" name="Group 59"/>
          <p:cNvGrpSpPr>
            <a:grpSpLocks/>
          </p:cNvGrpSpPr>
          <p:nvPr/>
        </p:nvGrpSpPr>
        <p:grpSpPr bwMode="auto">
          <a:xfrm>
            <a:off x="4724400" y="4191000"/>
            <a:ext cx="2057400" cy="2495550"/>
            <a:chOff x="2976" y="2640"/>
            <a:chExt cx="1296" cy="1572"/>
          </a:xfrm>
        </p:grpSpPr>
        <p:sp>
          <p:nvSpPr>
            <p:cNvPr id="65569" name="Text Box 51"/>
            <p:cNvSpPr txBox="1">
              <a:spLocks noChangeArrowheads="1"/>
            </p:cNvSpPr>
            <p:nvPr/>
          </p:nvSpPr>
          <p:spPr bwMode="auto">
            <a:xfrm>
              <a:off x="3216" y="3456"/>
              <a:ext cx="1056" cy="756"/>
            </a:xfrm>
            <a:prstGeom prst="rect">
              <a:avLst/>
            </a:prstGeom>
            <a:noFill/>
            <a:ln w="9525" algn="ctr">
              <a:solidFill>
                <a:schemeClr val="tx1"/>
              </a:solidFill>
              <a:miter lim="800000"/>
              <a:headEnd/>
              <a:tailEnd/>
            </a:ln>
          </p:spPr>
          <p:txBody>
            <a:bodyPr>
              <a:spAutoFit/>
            </a:bodyPr>
            <a:lstStyle/>
            <a:p>
              <a:r>
                <a:rPr lang="en-US"/>
                <a:t>Irenaeus cites all but 4 of the NT books (A.D.180)</a:t>
              </a:r>
            </a:p>
          </p:txBody>
        </p:sp>
        <p:cxnSp>
          <p:nvCxnSpPr>
            <p:cNvPr id="65570" name="AutoShape 52"/>
            <p:cNvCxnSpPr>
              <a:cxnSpLocks noChangeShapeType="1"/>
              <a:stCxn id="65569" idx="1"/>
              <a:endCxn id="65558" idx="0"/>
            </p:cNvCxnSpPr>
            <p:nvPr/>
          </p:nvCxnSpPr>
          <p:spPr bwMode="auto">
            <a:xfrm rot="10800000">
              <a:off x="2976" y="2640"/>
              <a:ext cx="240" cy="1194"/>
            </a:xfrm>
            <a:prstGeom prst="bentConnector2">
              <a:avLst/>
            </a:prstGeom>
            <a:noFill/>
            <a:ln w="9525">
              <a:solidFill>
                <a:schemeClr val="tx1"/>
              </a:solidFill>
              <a:miter lim="800000"/>
              <a:headEnd/>
              <a:tailEnd type="stealth" w="lg" len="lg"/>
            </a:ln>
          </p:spPr>
        </p:cxnSp>
      </p:grpSp>
      <p:grpSp>
        <p:nvGrpSpPr>
          <p:cNvPr id="8" name="Group 61"/>
          <p:cNvGrpSpPr>
            <a:grpSpLocks/>
          </p:cNvGrpSpPr>
          <p:nvPr/>
        </p:nvGrpSpPr>
        <p:grpSpPr bwMode="auto">
          <a:xfrm>
            <a:off x="7162800" y="4191000"/>
            <a:ext cx="1752600" cy="2541588"/>
            <a:chOff x="4512" y="2640"/>
            <a:chExt cx="1104" cy="1601"/>
          </a:xfrm>
        </p:grpSpPr>
        <p:sp>
          <p:nvSpPr>
            <p:cNvPr id="65567" name="Text Box 53"/>
            <p:cNvSpPr txBox="1">
              <a:spLocks noChangeArrowheads="1"/>
            </p:cNvSpPr>
            <p:nvPr/>
          </p:nvSpPr>
          <p:spPr bwMode="auto">
            <a:xfrm>
              <a:off x="4512" y="3312"/>
              <a:ext cx="1104" cy="929"/>
            </a:xfrm>
            <a:prstGeom prst="rect">
              <a:avLst/>
            </a:prstGeom>
            <a:noFill/>
            <a:ln w="9525" algn="ctr">
              <a:solidFill>
                <a:schemeClr val="tx1"/>
              </a:solidFill>
              <a:miter lim="800000"/>
              <a:headEnd/>
              <a:tailEnd/>
            </a:ln>
          </p:spPr>
          <p:txBody>
            <a:bodyPr>
              <a:spAutoFit/>
            </a:bodyPr>
            <a:lstStyle/>
            <a:p>
              <a:r>
                <a:rPr lang="en-US"/>
                <a:t>Third Council of Carthage Affirms 27 books of the NT (A.D.397)</a:t>
              </a:r>
            </a:p>
          </p:txBody>
        </p:sp>
        <p:cxnSp>
          <p:nvCxnSpPr>
            <p:cNvPr id="65568" name="AutoShape 54"/>
            <p:cNvCxnSpPr>
              <a:cxnSpLocks noChangeShapeType="1"/>
              <a:stCxn id="65567" idx="0"/>
              <a:endCxn id="65560" idx="0"/>
            </p:cNvCxnSpPr>
            <p:nvPr/>
          </p:nvCxnSpPr>
          <p:spPr bwMode="auto">
            <a:xfrm rot="-5400000">
              <a:off x="4908" y="2796"/>
              <a:ext cx="672" cy="360"/>
            </a:xfrm>
            <a:prstGeom prst="bentConnector3">
              <a:avLst>
                <a:gd name="adj1" fmla="val 50000"/>
              </a:avLst>
            </a:prstGeom>
            <a:noFill/>
            <a:ln w="9525">
              <a:solidFill>
                <a:schemeClr val="tx1"/>
              </a:solidFill>
              <a:miter lim="800000"/>
              <a:headEnd/>
              <a:tailEnd type="stealth" w="lg" len="lg"/>
            </a:ln>
          </p:spPr>
        </p:cxnSp>
      </p:grpSp>
      <p:grpSp>
        <p:nvGrpSpPr>
          <p:cNvPr id="9" name="Group 60"/>
          <p:cNvGrpSpPr>
            <a:grpSpLocks/>
          </p:cNvGrpSpPr>
          <p:nvPr/>
        </p:nvGrpSpPr>
        <p:grpSpPr bwMode="auto">
          <a:xfrm>
            <a:off x="7620006" y="1828800"/>
            <a:ext cx="1371601" cy="1981200"/>
            <a:chOff x="4800" y="1152"/>
            <a:chExt cx="864" cy="1248"/>
          </a:xfrm>
        </p:grpSpPr>
        <p:sp>
          <p:nvSpPr>
            <p:cNvPr id="65565" name="Text Box 55"/>
            <p:cNvSpPr txBox="1">
              <a:spLocks noChangeArrowheads="1"/>
            </p:cNvSpPr>
            <p:nvPr/>
          </p:nvSpPr>
          <p:spPr bwMode="auto">
            <a:xfrm>
              <a:off x="4800" y="1152"/>
              <a:ext cx="864" cy="929"/>
            </a:xfrm>
            <a:prstGeom prst="rect">
              <a:avLst/>
            </a:prstGeom>
            <a:noFill/>
            <a:ln w="9525" algn="ctr">
              <a:solidFill>
                <a:schemeClr val="tx1"/>
              </a:solidFill>
              <a:miter lim="800000"/>
              <a:headEnd/>
              <a:tailEnd/>
            </a:ln>
          </p:spPr>
          <p:txBody>
            <a:bodyPr wrap="square">
              <a:spAutoFit/>
            </a:bodyPr>
            <a:lstStyle/>
            <a:p>
              <a:r>
                <a:rPr lang="en-US"/>
                <a:t>Athanasius lists the 27 books of the NT (A.D.367)</a:t>
              </a:r>
            </a:p>
          </p:txBody>
        </p:sp>
        <p:cxnSp>
          <p:nvCxnSpPr>
            <p:cNvPr id="65566" name="AutoShape 56"/>
            <p:cNvCxnSpPr>
              <a:cxnSpLocks noChangeShapeType="1"/>
              <a:stCxn id="65565" idx="2"/>
              <a:endCxn id="65559" idx="1"/>
            </p:cNvCxnSpPr>
            <p:nvPr/>
          </p:nvCxnSpPr>
          <p:spPr bwMode="auto">
            <a:xfrm rot="5400000">
              <a:off x="4880" y="2049"/>
              <a:ext cx="319" cy="384"/>
            </a:xfrm>
            <a:prstGeom prst="bentConnector3">
              <a:avLst>
                <a:gd name="adj1" fmla="val 61546"/>
              </a:avLst>
            </a:prstGeom>
            <a:noFill/>
            <a:ln w="9525">
              <a:solidFill>
                <a:schemeClr val="tx1"/>
              </a:solidFill>
              <a:miter lim="800000"/>
              <a:headEnd/>
              <a:tailEnd type="stealth" w="lg" len="lg"/>
            </a:ln>
          </p:spPr>
        </p:cxnSp>
      </p:gr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0" y="152400"/>
            <a:ext cx="9144000" cy="5562600"/>
          </a:xfrm>
          <a:effectLst>
            <a:outerShdw dist="53882" dir="2700000" algn="ctr" rotWithShape="0">
              <a:schemeClr val="tx2"/>
            </a:outerShdw>
          </a:effectLst>
        </p:spPr>
        <p:txBody>
          <a:bodyPr/>
          <a:lstStyle/>
          <a:p>
            <a:pPr eaLnBrk="1" hangingPunct="1">
              <a:defRPr/>
            </a:pPr>
            <a:r>
              <a:rPr lang="en-US" sz="7200" b="1" smtClean="0">
                <a:solidFill>
                  <a:srgbClr val="00FFFF"/>
                </a:solidFill>
              </a:rPr>
              <a:t>How do we know that we have the right books in the NT that we now use?</a:t>
            </a:r>
          </a:p>
        </p:txBody>
      </p:sp>
      <p:sp>
        <p:nvSpPr>
          <p:cNvPr id="66563" name="Rectangle 3"/>
          <p:cNvSpPr>
            <a:spLocks noGrp="1" noChangeArrowheads="1"/>
          </p:cNvSpPr>
          <p:nvPr>
            <p:ph type="subTitle" idx="1"/>
          </p:nvPr>
        </p:nvSpPr>
        <p:spPr>
          <a:xfrm>
            <a:off x="0" y="6096000"/>
            <a:ext cx="9144000" cy="762000"/>
          </a:xfrm>
        </p:spPr>
        <p:txBody>
          <a:bodyPr/>
          <a:lstStyle/>
          <a:p>
            <a:pPr eaLnBrk="1" hangingPunct="1">
              <a:lnSpc>
                <a:spcPct val="90000"/>
              </a:lnSpc>
            </a:pPr>
            <a:r>
              <a:rPr lang="en-US" sz="2400" b="1" smtClean="0"/>
              <a:t>Note: Much of the information in this section was gleaned from Wayne Grudem’s </a:t>
            </a:r>
            <a:r>
              <a:rPr lang="en-US" sz="2400" b="1" i="1" smtClean="0"/>
              <a:t>Systematic Theology </a:t>
            </a:r>
            <a:r>
              <a:rPr lang="en-US" sz="2400" b="1" smtClean="0"/>
              <a:t>(p.65-67)</a:t>
            </a:r>
          </a:p>
        </p:txBody>
      </p:sp>
    </p:spTree>
  </p:cSld>
  <p:clrMapOvr>
    <a:masterClrMapping/>
  </p:clrMapOvr>
  <p:transition>
    <p:plus/>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67587" name="Rectangle 2"/>
          <p:cNvSpPr>
            <a:spLocks noGrp="1" noChangeArrowheads="1"/>
          </p:cNvSpPr>
          <p:nvPr>
            <p:ph type="title"/>
          </p:nvPr>
        </p:nvSpPr>
        <p:spPr>
          <a:xfrm>
            <a:off x="0" y="0"/>
            <a:ext cx="9144000" cy="1066800"/>
          </a:xfrm>
        </p:spPr>
        <p:txBody>
          <a:bodyPr/>
          <a:lstStyle/>
          <a:p>
            <a:pPr eaLnBrk="1" hangingPunct="1"/>
            <a:r>
              <a:rPr lang="en-US" sz="3200" b="1" smtClean="0"/>
              <a:t>How do we know that we have the right books in the NT that we now use?</a:t>
            </a:r>
            <a:r>
              <a:rPr lang="en-US" sz="3200" smtClean="0"/>
              <a:t> </a:t>
            </a:r>
          </a:p>
        </p:txBody>
      </p:sp>
      <p:sp>
        <p:nvSpPr>
          <p:cNvPr id="167939" name="Rectangle 3"/>
          <p:cNvSpPr>
            <a:spLocks noGrp="1" noChangeArrowheads="1"/>
          </p:cNvSpPr>
          <p:nvPr>
            <p:ph type="body" idx="1"/>
          </p:nvPr>
        </p:nvSpPr>
        <p:spPr>
          <a:xfrm>
            <a:off x="228600" y="1066800"/>
            <a:ext cx="8610600" cy="5562600"/>
          </a:xfrm>
        </p:spPr>
        <p:txBody>
          <a:bodyPr/>
          <a:lstStyle/>
          <a:p>
            <a:pPr eaLnBrk="1" hangingPunct="1">
              <a:lnSpc>
                <a:spcPct val="80000"/>
              </a:lnSpc>
            </a:pPr>
            <a:r>
              <a:rPr lang="en-US" sz="2400" smtClean="0"/>
              <a:t>Ultimately, our confidence that we have the right books in our NT is based on the </a:t>
            </a:r>
            <a:r>
              <a:rPr lang="en-US" sz="2400" u="sng" smtClean="0"/>
              <a:t>faithfulness of God</a:t>
            </a:r>
            <a:r>
              <a:rPr lang="en-US" sz="2400" smtClean="0"/>
              <a:t>. We know that God loves His people, and it is supremely important that God’s people have His words for they are our life (Deut. 32:47; Mat 4:4).</a:t>
            </a:r>
          </a:p>
          <a:p>
            <a:pPr eaLnBrk="1" hangingPunct="1">
              <a:lnSpc>
                <a:spcPct val="80000"/>
              </a:lnSpc>
            </a:pPr>
            <a:r>
              <a:rPr lang="en-US" sz="2400" smtClean="0"/>
              <a:t>The preservation and correct assembling of Scripture should be seen by believers, then, not as a part of church history that happened after God provided for our salvation, but as a part of the history of salvation itself. After all we have to have the Word of God in order to believe it and be saved!</a:t>
            </a:r>
          </a:p>
          <a:p>
            <a:pPr eaLnBrk="1" hangingPunct="1">
              <a:lnSpc>
                <a:spcPct val="80000"/>
              </a:lnSpc>
            </a:pPr>
            <a:r>
              <a:rPr lang="en-US" sz="2400" smtClean="0"/>
              <a:t>Therefore, just as God was at work in creation, in the calling of His people Israel, in the life, death, and resurrection of Christ, and in the early work and writings of the apostles, so God was at work in the preservation and assembling together of the books of scripture for the benefit of His people.</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animEffect transition="in" filter="dissolve">
                                      <p:cBhvr>
                                        <p:cTn id="7" dur="500"/>
                                        <p:tgtEl>
                                          <p:spTgt spid="1679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7939">
                                            <p:txEl>
                                              <p:pRg st="2" end="2"/>
                                            </p:txEl>
                                          </p:spTgt>
                                        </p:tgtEl>
                                        <p:attrNameLst>
                                          <p:attrName>style.visibility</p:attrName>
                                        </p:attrNameLst>
                                      </p:cBhvr>
                                      <p:to>
                                        <p:strVal val="visible"/>
                                      </p:to>
                                    </p:set>
                                    <p:animEffect transition="in" filter="dissolve">
                                      <p:cBhvr>
                                        <p:cTn id="12" dur="500"/>
                                        <p:tgtEl>
                                          <p:spTgt spid="167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68611" name="Rectangle 2"/>
          <p:cNvSpPr>
            <a:spLocks noGrp="1" noChangeArrowheads="1"/>
          </p:cNvSpPr>
          <p:nvPr>
            <p:ph type="title"/>
          </p:nvPr>
        </p:nvSpPr>
        <p:spPr/>
        <p:txBody>
          <a:bodyPr/>
          <a:lstStyle/>
          <a:p>
            <a:pPr eaLnBrk="1" hangingPunct="1"/>
            <a:r>
              <a:rPr lang="en-US" sz="3200" b="1" smtClean="0"/>
              <a:t>How do we know that we have the right books in the NT that we now use?</a:t>
            </a:r>
          </a:p>
        </p:txBody>
      </p:sp>
      <p:sp>
        <p:nvSpPr>
          <p:cNvPr id="169987" name="Rectangle 3"/>
          <p:cNvSpPr>
            <a:spLocks noGrp="1" noChangeArrowheads="1"/>
          </p:cNvSpPr>
          <p:nvPr>
            <p:ph type="body" idx="1"/>
          </p:nvPr>
        </p:nvSpPr>
        <p:spPr/>
        <p:txBody>
          <a:bodyPr/>
          <a:lstStyle/>
          <a:p>
            <a:pPr eaLnBrk="1" hangingPunct="1">
              <a:lnSpc>
                <a:spcPct val="90000"/>
              </a:lnSpc>
            </a:pPr>
            <a:r>
              <a:rPr lang="en-US" sz="2400" smtClean="0"/>
              <a:t>Christians today should not presume to take it upon themselves to attempt to add to or subtract from the books of the canon: the process was completed long ago as we have already seen.</a:t>
            </a:r>
          </a:p>
          <a:p>
            <a:pPr eaLnBrk="1" hangingPunct="1">
              <a:lnSpc>
                <a:spcPct val="90000"/>
              </a:lnSpc>
            </a:pPr>
            <a:r>
              <a:rPr lang="en-US" sz="2400" smtClean="0"/>
              <a:t>Nevertheless, it is helpful to examine the history of how we received our present day canon, because it helps confirm our conviction that the decisions made by the early church were correct decisions.</a:t>
            </a:r>
          </a:p>
          <a:p>
            <a:pPr eaLnBrk="1" hangingPunct="1">
              <a:lnSpc>
                <a:spcPct val="90000"/>
              </a:lnSpc>
            </a:pPr>
            <a:r>
              <a:rPr lang="en-US" sz="2400" smtClean="0"/>
              <a:t>One historical fact that is worth noting: Today there are no strong candidates for addition to the canon and there are no strong objections to any book presently in the canon.</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animEffect transition="in" filter="dissolve">
                                      <p:cBhvr>
                                        <p:cTn id="7" dur="500"/>
                                        <p:tgtEl>
                                          <p:spTgt spid="169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9987">
                                            <p:txEl>
                                              <p:pRg st="2" end="2"/>
                                            </p:txEl>
                                          </p:spTgt>
                                        </p:tgtEl>
                                        <p:attrNameLst>
                                          <p:attrName>style.visibility</p:attrName>
                                        </p:attrNameLst>
                                      </p:cBhvr>
                                      <p:to>
                                        <p:strVal val="visible"/>
                                      </p:to>
                                    </p:set>
                                    <p:animEffect transition="in" filter="dissolve">
                                      <p:cBhvr>
                                        <p:cTn id="12" dur="500"/>
                                        <p:tgtEl>
                                          <p:spTgt spid="169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69635" name="Rectangle 2"/>
          <p:cNvSpPr>
            <a:spLocks noGrp="1" noChangeArrowheads="1"/>
          </p:cNvSpPr>
          <p:nvPr>
            <p:ph type="title"/>
          </p:nvPr>
        </p:nvSpPr>
        <p:spPr>
          <a:xfrm>
            <a:off x="0" y="0"/>
            <a:ext cx="9144000" cy="1066800"/>
          </a:xfrm>
        </p:spPr>
        <p:txBody>
          <a:bodyPr/>
          <a:lstStyle/>
          <a:p>
            <a:pPr eaLnBrk="1" hangingPunct="1"/>
            <a:r>
              <a:rPr lang="en-US" sz="3200" b="1" smtClean="0"/>
              <a:t>How do we know that we have the right books in the NT that we now use?</a:t>
            </a:r>
            <a:r>
              <a:rPr lang="en-US" sz="3200" smtClean="0"/>
              <a:t> </a:t>
            </a:r>
          </a:p>
        </p:txBody>
      </p:sp>
      <p:sp>
        <p:nvSpPr>
          <p:cNvPr id="171011" name="Rectangle 3"/>
          <p:cNvSpPr>
            <a:spLocks noGrp="1" noChangeArrowheads="1"/>
          </p:cNvSpPr>
          <p:nvPr>
            <p:ph type="body" idx="1"/>
          </p:nvPr>
        </p:nvSpPr>
        <p:spPr>
          <a:xfrm>
            <a:off x="228600" y="1066800"/>
            <a:ext cx="8610600" cy="5791200"/>
          </a:xfrm>
        </p:spPr>
        <p:txBody>
          <a:bodyPr/>
          <a:lstStyle/>
          <a:p>
            <a:pPr eaLnBrk="1" hangingPunct="1">
              <a:lnSpc>
                <a:spcPct val="80000"/>
              </a:lnSpc>
            </a:pPr>
            <a:r>
              <a:rPr lang="en-US" sz="2400" smtClean="0"/>
              <a:t>Even when we examine those writings that some are claiming today should have been included in the canon, we find that they contain teachings that either contradict the Scriptures, are utterly absurd – or both!</a:t>
            </a:r>
          </a:p>
          <a:p>
            <a:pPr eaLnBrk="1" hangingPunct="1">
              <a:lnSpc>
                <a:spcPct val="80000"/>
              </a:lnSpc>
            </a:pPr>
            <a:r>
              <a:rPr lang="en-US" sz="2400" smtClean="0"/>
              <a:t>The “</a:t>
            </a:r>
            <a:r>
              <a:rPr lang="en-US" sz="2400" b="1" smtClean="0"/>
              <a:t>Gospel of Thomas</a:t>
            </a:r>
            <a:r>
              <a:rPr lang="en-US" sz="2400" smtClean="0"/>
              <a:t>” (A.D.140-200), for example contains the following </a:t>
            </a:r>
            <a:r>
              <a:rPr lang="en-US" sz="2400" b="1" i="1" u="sng" smtClean="0"/>
              <a:t>absurd</a:t>
            </a:r>
            <a:r>
              <a:rPr lang="en-US" sz="2400" smtClean="0"/>
              <a:t> statement: </a:t>
            </a:r>
            <a:r>
              <a:rPr lang="en-US" sz="2400" i="1" smtClean="0">
                <a:latin typeface="Times New Roman" pitchFamily="18" charset="0"/>
              </a:rPr>
              <a:t>Simon Peter said to them: “Let Mary go away from us, for women are not worthy of life.” Jesus said: “Lo, I shall lead her, so that I may make her a male, that she too may become a living spirit, resembling you males. For every woman who makes herself a male will enter the kingdom of heaven” (par.114)</a:t>
            </a:r>
          </a:p>
          <a:p>
            <a:pPr eaLnBrk="1" hangingPunct="1">
              <a:lnSpc>
                <a:spcPct val="80000"/>
              </a:lnSpc>
            </a:pPr>
            <a:r>
              <a:rPr lang="en-US" sz="2400" smtClean="0"/>
              <a:t>This flies in the face of clear scriptures which teach that man and woman are both made in the image of God (Gen 1:27) and while the scriptures teach that men and women have differing roles in certain areas (e.g. women are not allowed to teach or have spiritual authority over men 1 Tim 2:12) in terms of their standing before God: </a:t>
            </a:r>
            <a:r>
              <a:rPr lang="en-US" sz="2400" b="1" i="1" smtClean="0">
                <a:solidFill>
                  <a:srgbClr val="0000FF"/>
                </a:solidFill>
                <a:latin typeface="Times New Roman" pitchFamily="18" charset="0"/>
              </a:rPr>
              <a:t>There is neither Jew nor Greek, there is neither slave nor free, there is </a:t>
            </a:r>
            <a:r>
              <a:rPr lang="en-US" sz="2400" b="1" i="1" u="sng" smtClean="0">
                <a:solidFill>
                  <a:srgbClr val="0000FF"/>
                </a:solidFill>
                <a:latin typeface="Times New Roman" pitchFamily="18" charset="0"/>
              </a:rPr>
              <a:t>no male and female, for you are all one in Christ Jesus</a:t>
            </a:r>
            <a:r>
              <a:rPr lang="en-US" sz="2400" b="1" i="1" smtClean="0">
                <a:solidFill>
                  <a:srgbClr val="0000FF"/>
                </a:solidFill>
                <a:latin typeface="Times New Roman" pitchFamily="18" charset="0"/>
              </a:rPr>
              <a:t>. </a:t>
            </a:r>
            <a:r>
              <a:rPr lang="en-US" sz="2400" b="1" smtClean="0">
                <a:latin typeface="Times New Roman" pitchFamily="18" charset="0"/>
              </a:rPr>
              <a:t>(Gal. 3:28)</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1011">
                                            <p:txEl>
                                              <p:pRg st="1" end="1"/>
                                            </p:txEl>
                                          </p:spTgt>
                                        </p:tgtEl>
                                        <p:attrNameLst>
                                          <p:attrName>style.visibility</p:attrName>
                                        </p:attrNameLst>
                                      </p:cBhvr>
                                      <p:to>
                                        <p:strVal val="visible"/>
                                      </p:to>
                                    </p:set>
                                    <p:animEffect transition="in" filter="dissolve">
                                      <p:cBhvr>
                                        <p:cTn id="7" dur="500"/>
                                        <p:tgtEl>
                                          <p:spTgt spid="1710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1011">
                                            <p:txEl>
                                              <p:pRg st="2" end="2"/>
                                            </p:txEl>
                                          </p:spTgt>
                                        </p:tgtEl>
                                        <p:attrNameLst>
                                          <p:attrName>style.visibility</p:attrName>
                                        </p:attrNameLst>
                                      </p:cBhvr>
                                      <p:to>
                                        <p:strVal val="visible"/>
                                      </p:to>
                                    </p:set>
                                    <p:animEffect transition="in" filter="dissolve">
                                      <p:cBhvr>
                                        <p:cTn id="12" dur="500"/>
                                        <p:tgtEl>
                                          <p:spTgt spid="171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70659" name="Rectangle 2"/>
          <p:cNvSpPr>
            <a:spLocks noGrp="1" noChangeArrowheads="1"/>
          </p:cNvSpPr>
          <p:nvPr>
            <p:ph type="title"/>
          </p:nvPr>
        </p:nvSpPr>
        <p:spPr>
          <a:xfrm>
            <a:off x="457200" y="0"/>
            <a:ext cx="8229600" cy="1066800"/>
          </a:xfrm>
        </p:spPr>
        <p:txBody>
          <a:bodyPr/>
          <a:lstStyle/>
          <a:p>
            <a:pPr eaLnBrk="1" hangingPunct="1"/>
            <a:r>
              <a:rPr lang="en-US" sz="3200" b="1" smtClean="0"/>
              <a:t>How do we know that we have the right books in the NT that we now use?</a:t>
            </a:r>
          </a:p>
        </p:txBody>
      </p:sp>
      <p:sp>
        <p:nvSpPr>
          <p:cNvPr id="173059" name="Rectangle 3"/>
          <p:cNvSpPr>
            <a:spLocks noGrp="1" noChangeArrowheads="1"/>
          </p:cNvSpPr>
          <p:nvPr>
            <p:ph type="body" idx="1"/>
          </p:nvPr>
        </p:nvSpPr>
        <p:spPr>
          <a:xfrm>
            <a:off x="0" y="1143000"/>
            <a:ext cx="9144000" cy="5715000"/>
          </a:xfrm>
        </p:spPr>
        <p:txBody>
          <a:bodyPr>
            <a:normAutofit lnSpcReduction="10000"/>
          </a:bodyPr>
          <a:lstStyle/>
          <a:p>
            <a:pPr eaLnBrk="1" hangingPunct="1">
              <a:lnSpc>
                <a:spcPct val="80000"/>
              </a:lnSpc>
            </a:pPr>
            <a:r>
              <a:rPr lang="en-US" sz="2800" smtClean="0"/>
              <a:t>The </a:t>
            </a:r>
            <a:r>
              <a:rPr lang="en-US" sz="2800" b="1" smtClean="0"/>
              <a:t>Gospel of Phillip</a:t>
            </a:r>
            <a:r>
              <a:rPr lang="en-US" sz="2800" smtClean="0"/>
              <a:t> (180-350) contains numerous </a:t>
            </a:r>
            <a:r>
              <a:rPr lang="en-US" sz="2800" b="1" i="1" u="sng" smtClean="0"/>
              <a:t>absurd</a:t>
            </a:r>
            <a:r>
              <a:rPr lang="en-US" sz="2800" smtClean="0"/>
              <a:t> statements that either contradict the scriptures, are nonsensical, or both:</a:t>
            </a:r>
          </a:p>
          <a:p>
            <a:pPr lvl="1" eaLnBrk="1" hangingPunct="1">
              <a:lnSpc>
                <a:spcPct val="80000"/>
              </a:lnSpc>
            </a:pPr>
            <a:r>
              <a:rPr lang="en-US" sz="2400" i="1" smtClean="0">
                <a:latin typeface="Times New Roman" pitchFamily="18" charset="0"/>
              </a:rPr>
              <a:t>Adam came into being from two virgins, from the Spirit and from the virgin earth. (verse 90) </a:t>
            </a:r>
            <a:r>
              <a:rPr lang="en-US" sz="2400" b="1" i="1" smtClean="0">
                <a:latin typeface="Times New Roman" pitchFamily="18" charset="0"/>
              </a:rPr>
              <a:t>– cf.</a:t>
            </a:r>
            <a:r>
              <a:rPr lang="en-US" sz="2400" i="1" smtClean="0">
                <a:latin typeface="Times New Roman" pitchFamily="18" charset="0"/>
              </a:rPr>
              <a:t> </a:t>
            </a:r>
            <a:r>
              <a:rPr lang="en-US" sz="2400" b="1" i="1" smtClean="0">
                <a:solidFill>
                  <a:srgbClr val="0000FF"/>
                </a:solidFill>
                <a:latin typeface="Times New Roman" pitchFamily="18" charset="0"/>
              </a:rPr>
              <a:t>the LORD God formed the man of dust from the ground and breathed into his nostrils the breath of life, and the man became a living creature. </a:t>
            </a:r>
            <a:r>
              <a:rPr lang="en-US" sz="2400" b="1" i="1" smtClean="0">
                <a:latin typeface="Times New Roman" pitchFamily="18" charset="0"/>
              </a:rPr>
              <a:t>(Gen 2:7)</a:t>
            </a:r>
            <a:endParaRPr lang="en-US" sz="2400" b="1" i="1" smtClean="0">
              <a:solidFill>
                <a:srgbClr val="0000FF"/>
              </a:solidFill>
              <a:latin typeface="Times New Roman" pitchFamily="18" charset="0"/>
            </a:endParaRPr>
          </a:p>
          <a:p>
            <a:pPr lvl="1" eaLnBrk="1" hangingPunct="1">
              <a:lnSpc>
                <a:spcPct val="80000"/>
              </a:lnSpc>
            </a:pPr>
            <a:r>
              <a:rPr lang="en-US" sz="2400" i="1" smtClean="0">
                <a:latin typeface="Times New Roman" pitchFamily="18" charset="0"/>
              </a:rPr>
              <a:t>The soul of Adam came into being by means of a breath. The partner of his soul is the spirit. His mother is the thing that was given to him. His soul was taken from him and replaced by a spirit. When he was united (to the spirit), he spoke words incomprehensible to the powers. (verse 87) - </a:t>
            </a:r>
            <a:r>
              <a:rPr lang="en-US" sz="2400" b="1" i="1" smtClean="0">
                <a:solidFill>
                  <a:srgbClr val="FF3300"/>
                </a:solidFill>
                <a:latin typeface="Times New Roman" pitchFamily="18" charset="0"/>
              </a:rPr>
              <a:t>???</a:t>
            </a:r>
          </a:p>
          <a:p>
            <a:pPr lvl="1" eaLnBrk="1" hangingPunct="1">
              <a:lnSpc>
                <a:spcPct val="80000"/>
              </a:lnSpc>
            </a:pPr>
            <a:r>
              <a:rPr lang="en-US" sz="2400" i="1" smtClean="0">
                <a:latin typeface="Times New Roman" pitchFamily="18" charset="0"/>
              </a:rPr>
              <a:t>Some said, "Mary conceived by the Holy Spirit." They are in error. They do not know what they are saying. When did a woman ever conceive by a woman? Mary is the virgin whom no power defiled. (verse 18) </a:t>
            </a:r>
            <a:r>
              <a:rPr lang="en-US" sz="2400" b="1" i="1" smtClean="0">
                <a:latin typeface="Times New Roman" pitchFamily="18" charset="0"/>
              </a:rPr>
              <a:t>– cf.</a:t>
            </a:r>
            <a:r>
              <a:rPr lang="en-US" sz="2400" i="1" smtClean="0">
                <a:latin typeface="Times New Roman" pitchFamily="18" charset="0"/>
              </a:rPr>
              <a:t> </a:t>
            </a:r>
            <a:r>
              <a:rPr lang="en-US" sz="2400" b="1" i="1" smtClean="0">
                <a:solidFill>
                  <a:srgbClr val="0000FF"/>
                </a:solidFill>
                <a:latin typeface="Times New Roman" pitchFamily="18" charset="0"/>
              </a:rPr>
              <a:t>an angel of the Lord appeared to [Joseph] in a dream, saying, “Joseph, son of David, do not fear to take Mary as your wife, for that which is conceived in her is from the Holy Spirit”. </a:t>
            </a:r>
            <a:r>
              <a:rPr lang="en-US" sz="2400" b="1" i="1" smtClean="0">
                <a:latin typeface="Times New Roman" pitchFamily="18" charset="0"/>
              </a:rPr>
              <a:t>(Mat 1:20)</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3059">
                                            <p:txEl>
                                              <p:pRg st="1" end="1"/>
                                            </p:txEl>
                                          </p:spTgt>
                                        </p:tgtEl>
                                        <p:attrNameLst>
                                          <p:attrName>style.visibility</p:attrName>
                                        </p:attrNameLst>
                                      </p:cBhvr>
                                      <p:to>
                                        <p:strVal val="visible"/>
                                      </p:to>
                                    </p:set>
                                    <p:animEffect transition="in" filter="dissolve">
                                      <p:cBhvr>
                                        <p:cTn id="7" dur="500"/>
                                        <p:tgtEl>
                                          <p:spTgt spid="1730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3059">
                                            <p:txEl>
                                              <p:pRg st="2" end="2"/>
                                            </p:txEl>
                                          </p:spTgt>
                                        </p:tgtEl>
                                        <p:attrNameLst>
                                          <p:attrName>style.visibility</p:attrName>
                                        </p:attrNameLst>
                                      </p:cBhvr>
                                      <p:to>
                                        <p:strVal val="visible"/>
                                      </p:to>
                                    </p:set>
                                    <p:animEffect transition="in" filter="dissolve">
                                      <p:cBhvr>
                                        <p:cTn id="12" dur="500"/>
                                        <p:tgtEl>
                                          <p:spTgt spid="1730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3059">
                                            <p:txEl>
                                              <p:pRg st="3" end="3"/>
                                            </p:txEl>
                                          </p:spTgt>
                                        </p:tgtEl>
                                        <p:attrNameLst>
                                          <p:attrName>style.visibility</p:attrName>
                                        </p:attrNameLst>
                                      </p:cBhvr>
                                      <p:to>
                                        <p:strVal val="visible"/>
                                      </p:to>
                                    </p:set>
                                    <p:animEffect transition="in" filter="dissolve">
                                      <p:cBhvr>
                                        <p:cTn id="17"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70659" name="Rectangle 2"/>
          <p:cNvSpPr>
            <a:spLocks noGrp="1" noChangeArrowheads="1"/>
          </p:cNvSpPr>
          <p:nvPr>
            <p:ph type="title"/>
          </p:nvPr>
        </p:nvSpPr>
        <p:spPr>
          <a:xfrm>
            <a:off x="457200" y="0"/>
            <a:ext cx="8229600" cy="1066800"/>
          </a:xfrm>
        </p:spPr>
        <p:txBody>
          <a:bodyPr/>
          <a:lstStyle/>
          <a:p>
            <a:pPr eaLnBrk="1" hangingPunct="1"/>
            <a:r>
              <a:rPr lang="en-US" sz="3200" b="1" smtClean="0"/>
              <a:t>How do we know that we have the right books in the NT that we now use?</a:t>
            </a:r>
          </a:p>
        </p:txBody>
      </p:sp>
      <p:sp>
        <p:nvSpPr>
          <p:cNvPr id="173059" name="Rectangle 3"/>
          <p:cNvSpPr>
            <a:spLocks noGrp="1" noChangeArrowheads="1"/>
          </p:cNvSpPr>
          <p:nvPr>
            <p:ph type="body" idx="1"/>
          </p:nvPr>
        </p:nvSpPr>
        <p:spPr>
          <a:xfrm>
            <a:off x="0" y="1143000"/>
            <a:ext cx="9144000" cy="5715000"/>
          </a:xfrm>
        </p:spPr>
        <p:txBody>
          <a:bodyPr/>
          <a:lstStyle/>
          <a:p>
            <a:pPr eaLnBrk="1" hangingPunct="1">
              <a:lnSpc>
                <a:spcPct val="80000"/>
              </a:lnSpc>
            </a:pPr>
            <a:r>
              <a:rPr lang="en-US" sz="2800" dirty="0" smtClean="0"/>
              <a:t>The </a:t>
            </a:r>
            <a:r>
              <a:rPr lang="en-US" sz="2800" b="1" dirty="0" smtClean="0"/>
              <a:t>Gospel of Phillip</a:t>
            </a:r>
            <a:r>
              <a:rPr lang="en-US" sz="2800" dirty="0" smtClean="0"/>
              <a:t> (180-350) contains numerous </a:t>
            </a:r>
            <a:r>
              <a:rPr lang="en-US" sz="2800" b="1" i="1" dirty="0" smtClean="0">
                <a:solidFill>
                  <a:srgbClr val="FF3300"/>
                </a:solidFill>
              </a:rPr>
              <a:t>absurd</a:t>
            </a:r>
            <a:r>
              <a:rPr lang="en-US" sz="2800" dirty="0" smtClean="0"/>
              <a:t> statements that either contradict the scriptures, are nonsensical, or both:</a:t>
            </a:r>
          </a:p>
          <a:p>
            <a:pPr lvl="1" eaLnBrk="1" hangingPunct="1">
              <a:lnSpc>
                <a:spcPct val="80000"/>
              </a:lnSpc>
            </a:pPr>
            <a:r>
              <a:rPr lang="en-US" sz="2400" i="1" dirty="0" smtClean="0">
                <a:latin typeface="Times New Roman" pitchFamily="18" charset="0"/>
              </a:rPr>
              <a:t>Those who say that the Lord died first and (then) rose up are in error, for he rose up first and (then) died. (verse 22) </a:t>
            </a:r>
            <a:r>
              <a:rPr lang="en-US" sz="2400" b="1" i="1" dirty="0" smtClean="0">
                <a:latin typeface="Times New Roman" pitchFamily="18" charset="0"/>
              </a:rPr>
              <a:t>– cf.</a:t>
            </a:r>
            <a:r>
              <a:rPr lang="en-US" sz="2400" i="1" dirty="0" smtClean="0">
                <a:latin typeface="Times New Roman" pitchFamily="18" charset="0"/>
              </a:rPr>
              <a:t> </a:t>
            </a:r>
            <a:r>
              <a:rPr lang="en-US" sz="2400" b="1" i="1" dirty="0" smtClean="0">
                <a:solidFill>
                  <a:srgbClr val="0000FF"/>
                </a:solidFill>
                <a:latin typeface="Times New Roman" pitchFamily="18" charset="0"/>
              </a:rPr>
              <a:t>For I delivered to you as of </a:t>
            </a:r>
            <a:r>
              <a:rPr lang="en-US" sz="2400" b="1" i="1" u="sng" dirty="0" smtClean="0">
                <a:solidFill>
                  <a:srgbClr val="0000FF"/>
                </a:solidFill>
                <a:latin typeface="Times New Roman" pitchFamily="18" charset="0"/>
              </a:rPr>
              <a:t>first importance</a:t>
            </a:r>
            <a:r>
              <a:rPr lang="en-US" sz="2400" b="1" i="1" dirty="0" smtClean="0">
                <a:solidFill>
                  <a:srgbClr val="0000FF"/>
                </a:solidFill>
                <a:latin typeface="Times New Roman" pitchFamily="18" charset="0"/>
              </a:rPr>
              <a:t> what I also received: that </a:t>
            </a:r>
            <a:r>
              <a:rPr lang="en-US" sz="2400" b="1" i="1" u="sng" dirty="0" smtClean="0">
                <a:solidFill>
                  <a:srgbClr val="0000FF"/>
                </a:solidFill>
                <a:latin typeface="Times New Roman" pitchFamily="18" charset="0"/>
              </a:rPr>
              <a:t>Christ died for our sins</a:t>
            </a:r>
            <a:r>
              <a:rPr lang="en-US" sz="2400" b="1" i="1" dirty="0" smtClean="0">
                <a:solidFill>
                  <a:srgbClr val="0000FF"/>
                </a:solidFill>
                <a:latin typeface="Times New Roman" pitchFamily="18" charset="0"/>
              </a:rPr>
              <a:t> in accordance with the Scriptures, that he was buried, that </a:t>
            </a:r>
            <a:r>
              <a:rPr lang="en-US" sz="2400" b="1" i="1" u="sng" dirty="0" smtClean="0">
                <a:solidFill>
                  <a:srgbClr val="0000FF"/>
                </a:solidFill>
                <a:latin typeface="Times New Roman" pitchFamily="18" charset="0"/>
              </a:rPr>
              <a:t>He was raised on the third day</a:t>
            </a:r>
            <a:r>
              <a:rPr lang="en-US" sz="2400" b="1" i="1" dirty="0" smtClean="0">
                <a:solidFill>
                  <a:srgbClr val="0000FF"/>
                </a:solidFill>
                <a:latin typeface="Times New Roman" pitchFamily="18" charset="0"/>
              </a:rPr>
              <a:t> in accordance with the Scriptures.</a:t>
            </a:r>
            <a:r>
              <a:rPr lang="en-US" sz="2400" dirty="0" smtClean="0"/>
              <a:t> </a:t>
            </a:r>
            <a:r>
              <a:rPr lang="en-US" sz="2400" b="1" i="1" dirty="0" smtClean="0">
                <a:latin typeface="Times New Roman" pitchFamily="18" charset="0"/>
              </a:rPr>
              <a:t>(1 </a:t>
            </a:r>
            <a:r>
              <a:rPr lang="en-US" sz="2400" b="1" i="1" dirty="0" err="1" smtClean="0">
                <a:latin typeface="Times New Roman" pitchFamily="18" charset="0"/>
              </a:rPr>
              <a:t>Cor</a:t>
            </a:r>
            <a:r>
              <a:rPr lang="en-US" sz="2400" b="1" i="1" dirty="0" smtClean="0">
                <a:latin typeface="Times New Roman" pitchFamily="18" charset="0"/>
              </a:rPr>
              <a:t> 15:3-4)</a:t>
            </a:r>
          </a:p>
          <a:p>
            <a:pPr lvl="1" eaLnBrk="1" hangingPunct="1">
              <a:lnSpc>
                <a:spcPct val="80000"/>
              </a:lnSpc>
            </a:pPr>
            <a:r>
              <a:rPr lang="en-US" sz="2400" i="1" dirty="0" smtClean="0">
                <a:latin typeface="Times New Roman" pitchFamily="18" charset="0"/>
              </a:rPr>
              <a:t>By perfecting the water of baptism, Jesus emptied it of death. Thus we do go down into the water, but we do not go down into death, in order that we may not be poured out into the spirit of the world. When that spirit blows, it brings the winter. When the Holy Spirit breathes, the summer comes.  (verse 115) - </a:t>
            </a:r>
            <a:r>
              <a:rPr lang="en-US" sz="2400" b="1" i="1" dirty="0" smtClean="0">
                <a:solidFill>
                  <a:srgbClr val="FF3300"/>
                </a:solidFill>
                <a:latin typeface="Times New Roman" pitchFamily="18" charset="0"/>
              </a:rPr>
              <a: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3059">
                                            <p:txEl>
                                              <p:pRg st="1" end="1"/>
                                            </p:txEl>
                                          </p:spTgt>
                                        </p:tgtEl>
                                        <p:attrNameLst>
                                          <p:attrName>style.visibility</p:attrName>
                                        </p:attrNameLst>
                                      </p:cBhvr>
                                      <p:to>
                                        <p:strVal val="visible"/>
                                      </p:to>
                                    </p:set>
                                    <p:animEffect transition="in" filter="dissolve">
                                      <p:cBhvr>
                                        <p:cTn id="7" dur="500"/>
                                        <p:tgtEl>
                                          <p:spTgt spid="1730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3059">
                                            <p:txEl>
                                              <p:pRg st="2" end="2"/>
                                            </p:txEl>
                                          </p:spTgt>
                                        </p:tgtEl>
                                        <p:attrNameLst>
                                          <p:attrName>style.visibility</p:attrName>
                                        </p:attrNameLst>
                                      </p:cBhvr>
                                      <p:to>
                                        <p:strVal val="visible"/>
                                      </p:to>
                                    </p:set>
                                    <p:animEffect transition="in" filter="dissolve">
                                      <p:cBhvr>
                                        <p:cTn id="12" dur="500"/>
                                        <p:tgtEl>
                                          <p:spTgt spid="173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Vocabulary - Quiz</a:t>
            </a:r>
          </a:p>
        </p:txBody>
      </p:sp>
      <p:sp>
        <p:nvSpPr>
          <p:cNvPr id="71683" name="Rectangle 3"/>
          <p:cNvSpPr>
            <a:spLocks noGrp="1" noChangeArrowheads="1"/>
          </p:cNvSpPr>
          <p:nvPr>
            <p:ph type="body" idx="1"/>
          </p:nvPr>
        </p:nvSpPr>
        <p:spPr>
          <a:xfrm>
            <a:off x="152400" y="1600200"/>
            <a:ext cx="8763000" cy="4525963"/>
          </a:xfrm>
        </p:spPr>
        <p:txBody>
          <a:bodyPr/>
          <a:lstStyle/>
          <a:p>
            <a:pPr eaLnBrk="1" hangingPunct="1"/>
            <a:r>
              <a:rPr lang="en-US" b="1" smtClean="0"/>
              <a:t>An Apostle</a:t>
            </a:r>
            <a:r>
              <a:rPr lang="en-US" smtClean="0"/>
              <a:t> is (choose one of the following):</a:t>
            </a:r>
          </a:p>
          <a:p>
            <a:pPr lvl="1" eaLnBrk="1" hangingPunct="1"/>
            <a:r>
              <a:rPr lang="en-US" smtClean="0"/>
              <a:t>The husband of an Epistle </a:t>
            </a:r>
          </a:p>
          <a:p>
            <a:pPr lvl="1" eaLnBrk="1" hangingPunct="1"/>
            <a:r>
              <a:rPr lang="en-US" smtClean="0"/>
              <a:t>A man used by God to write the New Testament scriptures based on revelation given to them by God</a:t>
            </a:r>
          </a:p>
          <a:p>
            <a:pPr lvl="1" eaLnBrk="1" hangingPunct="1"/>
            <a:r>
              <a:rPr lang="en-US" smtClean="0"/>
              <a:t>A hole for a fence post</a:t>
            </a:r>
          </a:p>
          <a:p>
            <a:pPr lvl="1" eaLnBrk="1" hangingPunct="1">
              <a:buFontTx/>
              <a:buNone/>
            </a:pPr>
            <a:endParaRPr lang="en-US" smtClean="0"/>
          </a:p>
        </p:txBody>
      </p:sp>
      <p:pic>
        <p:nvPicPr>
          <p:cNvPr id="13316"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13317"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dissolve">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dissolve">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dissolve">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dissolve">
                                      <p:cBhvr>
                                        <p:cTn id="22"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71683" name="Rectangle 2"/>
          <p:cNvSpPr>
            <a:spLocks noGrp="1" noChangeArrowheads="1"/>
          </p:cNvSpPr>
          <p:nvPr>
            <p:ph type="title"/>
          </p:nvPr>
        </p:nvSpPr>
        <p:spPr>
          <a:xfrm>
            <a:off x="457200" y="0"/>
            <a:ext cx="8229600" cy="914400"/>
          </a:xfrm>
        </p:spPr>
        <p:txBody>
          <a:bodyPr/>
          <a:lstStyle/>
          <a:p>
            <a:pPr eaLnBrk="1" hangingPunct="1"/>
            <a:r>
              <a:rPr lang="en-US" sz="3200" b="1" smtClean="0"/>
              <a:t>How do we know that we have the right books in the NT that we now use?</a:t>
            </a:r>
          </a:p>
        </p:txBody>
      </p:sp>
      <p:sp>
        <p:nvSpPr>
          <p:cNvPr id="174083" name="Rectangle 3"/>
          <p:cNvSpPr>
            <a:spLocks noGrp="1" noChangeArrowheads="1"/>
          </p:cNvSpPr>
          <p:nvPr>
            <p:ph type="body" idx="1"/>
          </p:nvPr>
        </p:nvSpPr>
        <p:spPr>
          <a:xfrm>
            <a:off x="0" y="990600"/>
            <a:ext cx="9144000" cy="5867400"/>
          </a:xfrm>
        </p:spPr>
        <p:txBody>
          <a:bodyPr/>
          <a:lstStyle/>
          <a:p>
            <a:pPr eaLnBrk="1" hangingPunct="1">
              <a:lnSpc>
                <a:spcPct val="80000"/>
              </a:lnSpc>
            </a:pPr>
            <a:r>
              <a:rPr lang="en-US" sz="2400" smtClean="0"/>
              <a:t>The Infancy Gospel of Thomas (A.D. 140-170) – not to be confused with the so-called Gospel of Thomas – claims to contain stories about Jesus in his youth. But these stories contradict the character of Jesus making him out to be a hot-tempered murderer, for example!</a:t>
            </a:r>
          </a:p>
          <a:p>
            <a:pPr eaLnBrk="1" hangingPunct="1">
              <a:lnSpc>
                <a:spcPct val="80000"/>
              </a:lnSpc>
            </a:pPr>
            <a:r>
              <a:rPr lang="en-US" sz="2400" i="1" smtClean="0">
                <a:latin typeface="Times New Roman" pitchFamily="18" charset="0"/>
              </a:rPr>
              <a:t>The son of </a:t>
            </a:r>
            <a:r>
              <a:rPr lang="en-US" sz="2400" i="1" err="1" smtClean="0">
                <a:latin typeface="Times New Roman" pitchFamily="18" charset="0"/>
              </a:rPr>
              <a:t>Annas</a:t>
            </a:r>
            <a:r>
              <a:rPr lang="en-US" sz="2400" i="1" smtClean="0">
                <a:latin typeface="Times New Roman" pitchFamily="18" charset="0"/>
              </a:rPr>
              <a:t> the scribe was standing there with Jesus. Taking a branch from a willow tree, he dispersed the waters which Jesus had gathered. When Jesus saw what had happened, he became angry and said to him, “You godless, brainless moron, what did the ponds and waters do to you? Watch this now: you are going to dry up like a tree and you will never produce leaves or roots or fruit.” And immediately, this child withered up completely. Then, Jesus departed and returned to Joseph's house. The parents of the one who had been withered up, however, wailed for their young child as they took his remains away. Then, they went to Joseph and accused him, “You are responsible for the child who did this.”</a:t>
            </a:r>
            <a:r>
              <a:rPr lang="en-US" sz="2400" smtClean="0"/>
              <a:t> (Chapter 3)</a:t>
            </a:r>
          </a:p>
          <a:p>
            <a:pPr eaLnBrk="1" hangingPunct="1">
              <a:lnSpc>
                <a:spcPct val="80000"/>
              </a:lnSpc>
            </a:pPr>
            <a:r>
              <a:rPr lang="en-US" sz="2400" smtClean="0"/>
              <a:t>This contradicts what the NT teaches that Jesus: </a:t>
            </a:r>
            <a:r>
              <a:rPr lang="en-US" sz="2400" b="1" i="1" smtClean="0">
                <a:solidFill>
                  <a:srgbClr val="0000FF"/>
                </a:solidFill>
                <a:latin typeface="Times New Roman" pitchFamily="18" charset="0"/>
              </a:rPr>
              <a:t>in every respect has been tempted as we are, yet </a:t>
            </a:r>
            <a:r>
              <a:rPr lang="en-US" sz="2400" b="1" i="1" u="sng" smtClean="0">
                <a:solidFill>
                  <a:srgbClr val="0000FF"/>
                </a:solidFill>
                <a:latin typeface="Times New Roman" pitchFamily="18" charset="0"/>
              </a:rPr>
              <a:t>without sin</a:t>
            </a:r>
            <a:r>
              <a:rPr lang="en-US" sz="2400" b="1" i="1" smtClean="0">
                <a:solidFill>
                  <a:srgbClr val="0000FF"/>
                </a:solidFill>
                <a:latin typeface="Times New Roman" pitchFamily="18" charset="0"/>
              </a:rPr>
              <a:t>. </a:t>
            </a:r>
            <a:r>
              <a:rPr lang="en-US" sz="2400" b="1" smtClean="0">
                <a:latin typeface="Times New Roman" pitchFamily="18" charset="0"/>
              </a:rPr>
              <a:t>(Heb 4:15)</a:t>
            </a:r>
            <a:endParaRPr lang="en-US" sz="2400" smtClean="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083">
                                            <p:txEl>
                                              <p:pRg st="1" end="1"/>
                                            </p:txEl>
                                          </p:spTgt>
                                        </p:tgtEl>
                                        <p:attrNameLst>
                                          <p:attrName>style.visibility</p:attrName>
                                        </p:attrNameLst>
                                      </p:cBhvr>
                                      <p:to>
                                        <p:strVal val="visible"/>
                                      </p:to>
                                    </p:set>
                                    <p:animEffect transition="in" filter="dissolve">
                                      <p:cBhvr>
                                        <p:cTn id="7" dur="500"/>
                                        <p:tgtEl>
                                          <p:spTgt spid="174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083">
                                            <p:txEl>
                                              <p:pRg st="2" end="2"/>
                                            </p:txEl>
                                          </p:spTgt>
                                        </p:tgtEl>
                                        <p:attrNameLst>
                                          <p:attrName>style.visibility</p:attrName>
                                        </p:attrNameLst>
                                      </p:cBhvr>
                                      <p:to>
                                        <p:strVal val="visible"/>
                                      </p:to>
                                    </p:set>
                                    <p:animEffect transition="in" filter="dissolve">
                                      <p:cBhvr>
                                        <p:cTn id="12" dur="500"/>
                                        <p:tgtEl>
                                          <p:spTgt spid="174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0" y="0"/>
            <a:ext cx="9144000" cy="6858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72707" name="Rectangle 2"/>
          <p:cNvSpPr>
            <a:spLocks noGrp="1" noChangeArrowheads="1"/>
          </p:cNvSpPr>
          <p:nvPr>
            <p:ph type="title"/>
          </p:nvPr>
        </p:nvSpPr>
        <p:spPr/>
        <p:txBody>
          <a:bodyPr/>
          <a:lstStyle/>
          <a:p>
            <a:pPr eaLnBrk="1" hangingPunct="1"/>
            <a:r>
              <a:rPr lang="en-US" sz="3200" b="1" smtClean="0"/>
              <a:t>How do we know that we have the right books in the NT that we now use?</a:t>
            </a:r>
          </a:p>
        </p:txBody>
      </p:sp>
      <p:sp>
        <p:nvSpPr>
          <p:cNvPr id="176131" name="Rectangle 3"/>
          <p:cNvSpPr>
            <a:spLocks noGrp="1" noChangeArrowheads="1"/>
          </p:cNvSpPr>
          <p:nvPr>
            <p:ph type="body" idx="1"/>
          </p:nvPr>
        </p:nvSpPr>
        <p:spPr>
          <a:xfrm>
            <a:off x="457200" y="1600200"/>
            <a:ext cx="8229600" cy="4038600"/>
          </a:xfrm>
        </p:spPr>
        <p:txBody>
          <a:bodyPr/>
          <a:lstStyle/>
          <a:p>
            <a:pPr eaLnBrk="1" hangingPunct="1">
              <a:lnSpc>
                <a:spcPct val="90000"/>
              </a:lnSpc>
            </a:pPr>
            <a:r>
              <a:rPr lang="en-US" sz="2800" dirty="0" smtClean="0"/>
              <a:t>All other existing documents that </a:t>
            </a:r>
            <a:r>
              <a:rPr lang="en-US" sz="2800" smtClean="0"/>
              <a:t>had any </a:t>
            </a:r>
            <a:r>
              <a:rPr lang="en-US" sz="2800" dirty="0" smtClean="0"/>
              <a:t>possibility of inclusion in the canon by the early church are similar to these examples in that they either:</a:t>
            </a:r>
          </a:p>
          <a:p>
            <a:pPr lvl="1" eaLnBrk="1" hangingPunct="1">
              <a:lnSpc>
                <a:spcPct val="90000"/>
              </a:lnSpc>
            </a:pPr>
            <a:r>
              <a:rPr lang="en-US" sz="2400" dirty="0" smtClean="0"/>
              <a:t>Were </a:t>
            </a:r>
            <a:r>
              <a:rPr lang="en-US" sz="2400" b="1" i="1" dirty="0" smtClean="0"/>
              <a:t>not</a:t>
            </a:r>
            <a:r>
              <a:rPr lang="en-US" sz="2400" dirty="0" smtClean="0"/>
              <a:t> produced in association with an </a:t>
            </a:r>
            <a:r>
              <a:rPr lang="en-US" sz="2400" b="1" i="1" dirty="0" smtClean="0"/>
              <a:t>apostle</a:t>
            </a:r>
          </a:p>
          <a:p>
            <a:pPr lvl="1" eaLnBrk="1" hangingPunct="1">
              <a:lnSpc>
                <a:spcPct val="90000"/>
              </a:lnSpc>
            </a:pPr>
            <a:r>
              <a:rPr lang="en-US" sz="2400" b="1" i="1" dirty="0" smtClean="0"/>
              <a:t>and/or</a:t>
            </a:r>
          </a:p>
          <a:p>
            <a:pPr lvl="1" eaLnBrk="1" hangingPunct="1">
              <a:lnSpc>
                <a:spcPct val="90000"/>
              </a:lnSpc>
            </a:pPr>
            <a:r>
              <a:rPr lang="en-US" sz="2400" dirty="0" smtClean="0"/>
              <a:t>Explicitly </a:t>
            </a:r>
            <a:r>
              <a:rPr lang="en-US" sz="2400" b="1" i="1" dirty="0" smtClean="0"/>
              <a:t>contradict the scriptures</a:t>
            </a:r>
            <a:r>
              <a:rPr lang="en-US" sz="2400" dirty="0" smtClean="0"/>
              <a:t> </a:t>
            </a:r>
          </a:p>
          <a:p>
            <a:pPr lvl="1" eaLnBrk="1" hangingPunct="1">
              <a:lnSpc>
                <a:spcPct val="90000"/>
              </a:lnSpc>
            </a:pPr>
            <a:r>
              <a:rPr lang="en-US" sz="2400" b="1" i="1" dirty="0" smtClean="0"/>
              <a:t>and/or</a:t>
            </a:r>
            <a:endParaRPr lang="en-US" sz="2400" dirty="0" smtClean="0"/>
          </a:p>
          <a:p>
            <a:pPr lvl="1" eaLnBrk="1" hangingPunct="1">
              <a:lnSpc>
                <a:spcPct val="90000"/>
              </a:lnSpc>
            </a:pPr>
            <a:r>
              <a:rPr lang="en-US" sz="2400" dirty="0" smtClean="0"/>
              <a:t>Include </a:t>
            </a:r>
            <a:r>
              <a:rPr lang="en-US" sz="2400" b="1" i="1" dirty="0" smtClean="0"/>
              <a:t>absurd</a:t>
            </a:r>
            <a:r>
              <a:rPr lang="en-US" sz="2400" dirty="0" smtClean="0"/>
              <a:t> </a:t>
            </a:r>
            <a:r>
              <a:rPr lang="en-US" sz="2400" b="1" i="1" dirty="0" smtClean="0"/>
              <a:t>teachings</a:t>
            </a:r>
            <a:r>
              <a:rPr lang="en-US" sz="2400" dirty="0" smtClean="0"/>
              <a:t> that clearly make them unworthy to be included in the NT.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31">
                                            <p:txEl>
                                              <p:pRg st="1" end="1"/>
                                            </p:txEl>
                                          </p:spTgt>
                                        </p:tgtEl>
                                        <p:attrNameLst>
                                          <p:attrName>style.visibility</p:attrName>
                                        </p:attrNameLst>
                                      </p:cBhvr>
                                      <p:to>
                                        <p:strVal val="visible"/>
                                      </p:to>
                                    </p:set>
                                    <p:animEffect transition="in" filter="dissolve">
                                      <p:cBhvr>
                                        <p:cTn id="7" dur="500"/>
                                        <p:tgtEl>
                                          <p:spTgt spid="176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6131">
                                            <p:txEl>
                                              <p:pRg st="2" end="2"/>
                                            </p:txEl>
                                          </p:spTgt>
                                        </p:tgtEl>
                                        <p:attrNameLst>
                                          <p:attrName>style.visibility</p:attrName>
                                        </p:attrNameLst>
                                      </p:cBhvr>
                                      <p:to>
                                        <p:strVal val="visible"/>
                                      </p:to>
                                    </p:set>
                                    <p:animEffect transition="in" filter="dissolve">
                                      <p:cBhvr>
                                        <p:cTn id="12" dur="500"/>
                                        <p:tgtEl>
                                          <p:spTgt spid="176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6131">
                                            <p:txEl>
                                              <p:pRg st="3" end="3"/>
                                            </p:txEl>
                                          </p:spTgt>
                                        </p:tgtEl>
                                        <p:attrNameLst>
                                          <p:attrName>style.visibility</p:attrName>
                                        </p:attrNameLst>
                                      </p:cBhvr>
                                      <p:to>
                                        <p:strVal val="visible"/>
                                      </p:to>
                                    </p:set>
                                    <p:animEffect transition="in" filter="dissolve">
                                      <p:cBhvr>
                                        <p:cTn id="17" dur="500"/>
                                        <p:tgtEl>
                                          <p:spTgt spid="1761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6131">
                                            <p:txEl>
                                              <p:pRg st="4" end="4"/>
                                            </p:txEl>
                                          </p:spTgt>
                                        </p:tgtEl>
                                        <p:attrNameLst>
                                          <p:attrName>style.visibility</p:attrName>
                                        </p:attrNameLst>
                                      </p:cBhvr>
                                      <p:to>
                                        <p:strVal val="visible"/>
                                      </p:to>
                                    </p:set>
                                    <p:animEffect transition="in" filter="dissolve">
                                      <p:cBhvr>
                                        <p:cTn id="22" dur="500"/>
                                        <p:tgtEl>
                                          <p:spTgt spid="1761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6131">
                                            <p:txEl>
                                              <p:pRg st="5" end="5"/>
                                            </p:txEl>
                                          </p:spTgt>
                                        </p:tgtEl>
                                        <p:attrNameLst>
                                          <p:attrName>style.visibility</p:attrName>
                                        </p:attrNameLst>
                                      </p:cBhvr>
                                      <p:to>
                                        <p:strVal val="visible"/>
                                      </p:to>
                                    </p:set>
                                    <p:animEffect transition="in" filter="dissolve">
                                      <p:cBhvr>
                                        <p:cTn id="27" dur="500"/>
                                        <p:tgtEl>
                                          <p:spTgt spid="176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Vocabulary - Quiz</a:t>
            </a:r>
          </a:p>
        </p:txBody>
      </p:sp>
      <p:sp>
        <p:nvSpPr>
          <p:cNvPr id="14339" name="Rectangle 3"/>
          <p:cNvSpPr>
            <a:spLocks noGrp="1" noChangeArrowheads="1"/>
          </p:cNvSpPr>
          <p:nvPr>
            <p:ph type="body" idx="1"/>
          </p:nvPr>
        </p:nvSpPr>
        <p:spPr>
          <a:xfrm>
            <a:off x="152400" y="1600200"/>
            <a:ext cx="8763000" cy="4525963"/>
          </a:xfrm>
        </p:spPr>
        <p:txBody>
          <a:bodyPr/>
          <a:lstStyle/>
          <a:p>
            <a:pPr eaLnBrk="1" hangingPunct="1"/>
            <a:r>
              <a:rPr lang="en-US" b="1" smtClean="0"/>
              <a:t>An Apostle</a:t>
            </a:r>
            <a:r>
              <a:rPr lang="en-US" smtClean="0"/>
              <a:t> is (choose one of the following):</a:t>
            </a:r>
          </a:p>
          <a:p>
            <a:pPr lvl="1" eaLnBrk="1" hangingPunct="1"/>
            <a:r>
              <a:rPr lang="en-US" smtClean="0"/>
              <a:t>The husband of an Epistle </a:t>
            </a:r>
          </a:p>
          <a:p>
            <a:pPr lvl="1" eaLnBrk="1" hangingPunct="1"/>
            <a:r>
              <a:rPr lang="en-US" smtClean="0">
                <a:solidFill>
                  <a:srgbClr val="FF3300"/>
                </a:solidFill>
              </a:rPr>
              <a:t>A man used by God to write the New Testament scriptures based on revelation given to them by God</a:t>
            </a:r>
          </a:p>
          <a:p>
            <a:pPr lvl="1" eaLnBrk="1" hangingPunct="1"/>
            <a:r>
              <a:rPr lang="en-US" smtClean="0"/>
              <a:t>A hole for a fence post</a:t>
            </a:r>
          </a:p>
          <a:p>
            <a:pPr lvl="1" eaLnBrk="1" hangingPunct="1">
              <a:buFontTx/>
              <a:buNone/>
            </a:pPr>
            <a:endParaRPr lang="en-US" smtClean="0"/>
          </a:p>
        </p:txBody>
      </p:sp>
      <p:pic>
        <p:nvPicPr>
          <p:cNvPr id="14340" name="Picture 4" descr="jeopardy_lrg">
            <a:hlinkClick r:id="rId3"/>
          </p:cNvPr>
          <p:cNvPicPr>
            <a:picLocks noChangeAspect="1" noChangeArrowheads="1"/>
          </p:cNvPicPr>
          <p:nvPr/>
        </p:nvPicPr>
        <p:blipFill>
          <a:blip r:embed="rId4" cstate="print"/>
          <a:srcRect/>
          <a:stretch>
            <a:fillRect/>
          </a:stretch>
        </p:blipFill>
        <p:spPr bwMode="auto">
          <a:xfrm>
            <a:off x="0" y="0"/>
            <a:ext cx="1403350" cy="1524000"/>
          </a:xfrm>
          <a:prstGeom prst="rect">
            <a:avLst/>
          </a:prstGeom>
          <a:noFill/>
          <a:ln w="9525">
            <a:noFill/>
            <a:miter lim="800000"/>
            <a:headEnd/>
            <a:tailEnd/>
          </a:ln>
        </p:spPr>
      </p:pic>
      <p:pic>
        <p:nvPicPr>
          <p:cNvPr id="14341" name="Picture 5" descr="jeopardy">
            <a:hlinkClick r:id="rId5"/>
          </p:cNvPr>
          <p:cNvPicPr>
            <a:picLocks noChangeAspect="1" noChangeArrowheads="1"/>
          </p:cNvPicPr>
          <p:nvPr/>
        </p:nvPicPr>
        <p:blipFill>
          <a:blip r:embed="rId6" cstate="print"/>
          <a:srcRect/>
          <a:stretch>
            <a:fillRect/>
          </a:stretch>
        </p:blipFill>
        <p:spPr bwMode="auto">
          <a:xfrm>
            <a:off x="7162800" y="0"/>
            <a:ext cx="1981200" cy="14986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19786</TotalTime>
  <Words>8278</Words>
  <Application>Microsoft Office PowerPoint</Application>
  <PresentationFormat>On-screen Show (4:3)</PresentationFormat>
  <Paragraphs>691</Paragraphs>
  <Slides>81</Slides>
  <Notes>64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81</vt:i4>
      </vt:variant>
    </vt:vector>
  </HeadingPairs>
  <TitlesOfParts>
    <vt:vector size="82" baseType="lpstr">
      <vt:lpstr>Default Design</vt:lpstr>
      <vt:lpstr>How God Has Sovereignly and Faithfully Made His Word Available for Our Use</vt:lpstr>
      <vt:lpstr>Questions We Will Answer in This Series:</vt:lpstr>
      <vt:lpstr>Vocabulary</vt:lpstr>
      <vt:lpstr>Vocabulary - Quiz</vt:lpstr>
      <vt:lpstr>Vocabulary - Quiz</vt:lpstr>
      <vt:lpstr>Vocabulary - Quiz</vt:lpstr>
      <vt:lpstr>Vocabulary - Quiz</vt:lpstr>
      <vt:lpstr>Vocabulary - Quiz</vt:lpstr>
      <vt:lpstr>Vocabulary - Quiz</vt:lpstr>
      <vt:lpstr>Vocabulary - Quiz</vt:lpstr>
      <vt:lpstr>Vocabulary - Quiz</vt:lpstr>
      <vt:lpstr>Vocabulary - Quiz</vt:lpstr>
      <vt:lpstr>Vocabulary - Quiz</vt:lpstr>
      <vt:lpstr>Vocabulary - Quiz</vt:lpstr>
      <vt:lpstr>Vocabulary - Quiz</vt:lpstr>
      <vt:lpstr>Vocabulary - Quiz</vt:lpstr>
      <vt:lpstr>Vocabulary - Quiz</vt:lpstr>
      <vt:lpstr>Slide 18</vt:lpstr>
      <vt:lpstr>Revelation</vt:lpstr>
      <vt:lpstr>Hebrews 1:1 - Long ago, at many times and in many ways, God spoke to our fathers by the prophets . . . </vt:lpstr>
      <vt:lpstr>Hebrews 1:1 - Long ago, at many times and in many ways, God spoke to our fathers by the prophets . . . </vt:lpstr>
      <vt:lpstr>Slide 22</vt:lpstr>
      <vt:lpstr>Revelation</vt:lpstr>
      <vt:lpstr>Inspiration</vt:lpstr>
      <vt:lpstr>Inspiration</vt:lpstr>
      <vt:lpstr>Inspiration</vt:lpstr>
      <vt:lpstr>The Canon </vt:lpstr>
      <vt:lpstr>Timeline of All History</vt:lpstr>
      <vt:lpstr>Bible Timeline</vt:lpstr>
      <vt:lpstr>How God Produced the Old Testament</vt:lpstr>
      <vt:lpstr>How God Produced the Old Testament</vt:lpstr>
      <vt:lpstr>How God Produced the Old Testament</vt:lpstr>
      <vt:lpstr>How God Produced the Old Testament</vt:lpstr>
      <vt:lpstr>How God Kept His Word From Being Corrupted by False Prophets </vt:lpstr>
      <vt:lpstr>How God Kept His Word From Being Corrupted by False Prophets </vt:lpstr>
      <vt:lpstr>God Affirmed the Old Testament through His Son, Jesus</vt:lpstr>
      <vt:lpstr>God Affirmed the Old Testament through His Son, Jesus </vt:lpstr>
      <vt:lpstr>Slide 38</vt:lpstr>
      <vt:lpstr>Bible Timeline</vt:lpstr>
      <vt:lpstr>The 400 Year Period of Silence Between the Old and New Testaments</vt:lpstr>
      <vt:lpstr>The Septuagint</vt:lpstr>
      <vt:lpstr>The Septuagint </vt:lpstr>
      <vt:lpstr>The Septuagint </vt:lpstr>
      <vt:lpstr>The Septuagint </vt:lpstr>
      <vt:lpstr>Example of How It Helps to Know About the Septuagint</vt:lpstr>
      <vt:lpstr>The Old Testament Apocrypha</vt:lpstr>
      <vt:lpstr>The Old Testament Apocrypha </vt:lpstr>
      <vt:lpstr>The Books of the Apocrypha</vt:lpstr>
      <vt:lpstr>The Books of the Apocrypha</vt:lpstr>
      <vt:lpstr>The Books of the Apocrypha</vt:lpstr>
      <vt:lpstr>Reasons to Exclude the Apocrypha from the Old Testament Canon </vt:lpstr>
      <vt:lpstr>Reasons to Exclude the Apocrypha from the Old Testament Canon </vt:lpstr>
      <vt:lpstr>Reasons to Exclude the Apocrypha from the Old Testament Canon </vt:lpstr>
      <vt:lpstr>Slide 54</vt:lpstr>
      <vt:lpstr>Bible Timeline</vt:lpstr>
      <vt:lpstr>How God Produced the New Testament</vt:lpstr>
      <vt:lpstr>How God Produced the New Testament </vt:lpstr>
      <vt:lpstr>How God Produced the New Testament </vt:lpstr>
      <vt:lpstr>How God Produced the New Testament </vt:lpstr>
      <vt:lpstr>How God Produced the New Testament </vt:lpstr>
      <vt:lpstr>How God Produced the New Testament </vt:lpstr>
      <vt:lpstr>How God Produced the New Testament </vt:lpstr>
      <vt:lpstr>Slide 63</vt:lpstr>
      <vt:lpstr>Bible Timeline</vt:lpstr>
      <vt:lpstr>Early Christian Heresies</vt:lpstr>
      <vt:lpstr>Early Christian Heresies</vt:lpstr>
      <vt:lpstr>Early Christian Heresies</vt:lpstr>
      <vt:lpstr>Early Christian Heresies</vt:lpstr>
      <vt:lpstr>Early Christian Heresies</vt:lpstr>
      <vt:lpstr>How God Worked Through the Early Christian Churches to Identify and Preserve the NT Canon</vt:lpstr>
      <vt:lpstr>How God Worked Through the Early Christian Churches to Identify and Preserve the NT Canon</vt:lpstr>
      <vt:lpstr>How God Worked Through the Early Christian Leaders to Identify and Preserve the NT Canon </vt:lpstr>
      <vt:lpstr>Timeline of NT Canon</vt:lpstr>
      <vt:lpstr>How do we know that we have the right books in the NT that we now use?</vt:lpstr>
      <vt:lpstr>How do we know that we have the right books in the NT that we now use? </vt:lpstr>
      <vt:lpstr>How do we know that we have the right books in the NT that we now use?</vt:lpstr>
      <vt:lpstr>How do we know that we have the right books in the NT that we now use? </vt:lpstr>
      <vt:lpstr>How do we know that we have the right books in the NT that we now use?</vt:lpstr>
      <vt:lpstr>How do we know that we have the right books in the NT that we now use?</vt:lpstr>
      <vt:lpstr>How do we know that we have the right books in the NT that we now use?</vt:lpstr>
      <vt:lpstr>How do we know that we have the right books in the NT that we now use?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Receive the Word of God</dc:title>
  <dc:creator>Bob Connolly</dc:creator>
  <cp:lastModifiedBy>rsconnolly</cp:lastModifiedBy>
  <cp:revision>359</cp:revision>
  <dcterms:created xsi:type="dcterms:W3CDTF">2007-07-15T03:09:41Z</dcterms:created>
  <dcterms:modified xsi:type="dcterms:W3CDTF">2012-03-18T12:36:55Z</dcterms:modified>
</cp:coreProperties>
</file>