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1.xml" ContentType="application/vnd.openxmlformats-officedocument.themeOverride+xml"/>
  <Override PartName="/ppt/notesSlides/notesSlide4.xml" ContentType="application/vnd.openxmlformats-officedocument.presentationml.notesSlide+xml"/>
  <Override PartName="/ppt/theme/themeOverride2.xml" ContentType="application/vnd.openxmlformats-officedocument.themeOverride+xml"/>
  <Override PartName="/ppt/notesSlides/notesSlide5.xml" ContentType="application/vnd.openxmlformats-officedocument.presentationml.notesSlide+xml"/>
  <Override PartName="/ppt/theme/themeOverride3.xml" ContentType="application/vnd.openxmlformats-officedocument.themeOverride+xml"/>
  <Override PartName="/ppt/notesSlides/notesSlide6.xml" ContentType="application/vnd.openxmlformats-officedocument.presentationml.notesSlide+xml"/>
  <Override PartName="/ppt/theme/themeOverride4.xml" ContentType="application/vnd.openxmlformats-officedocument.themeOverride+xml"/>
  <Override PartName="/ppt/notesSlides/notesSlide7.xml" ContentType="application/vnd.openxmlformats-officedocument.presentationml.notesSlide+xml"/>
  <Override PartName="/ppt/theme/themeOverride5.xml" ContentType="application/vnd.openxmlformats-officedocument.themeOverride+xml"/>
  <Override PartName="/ppt/notesSlides/notesSlide8.xml" ContentType="application/vnd.openxmlformats-officedocument.presentationml.notesSlide+xml"/>
  <Override PartName="/ppt/theme/themeOverride6.xml" ContentType="application/vnd.openxmlformats-officedocument.themeOverride+xml"/>
  <Override PartName="/ppt/notesSlides/notesSlide9.xml" ContentType="application/vnd.openxmlformats-officedocument.presentationml.notesSlide+xml"/>
  <Override PartName="/ppt/theme/themeOverride7.xml" ContentType="application/vnd.openxmlformats-officedocument.themeOverride+xml"/>
  <Override PartName="/ppt/notesSlides/notesSlide10.xml" ContentType="application/vnd.openxmlformats-officedocument.presentationml.notesSlide+xml"/>
  <Override PartName="/ppt/theme/themeOverride8.xml" ContentType="application/vnd.openxmlformats-officedocument.themeOverride+xml"/>
  <Override PartName="/ppt/notesSlides/notesSlide11.xml" ContentType="application/vnd.openxmlformats-officedocument.presentationml.notesSlide+xml"/>
  <Override PartName="/ppt/theme/themeOverride9.xml" ContentType="application/vnd.openxmlformats-officedocument.themeOverride+xml"/>
  <Override PartName="/ppt/notesSlides/notesSlide12.xml" ContentType="application/vnd.openxmlformats-officedocument.presentationml.notesSlide+xml"/>
  <Override PartName="/ppt/theme/themeOverride10.xml" ContentType="application/vnd.openxmlformats-officedocument.themeOverride+xml"/>
  <Override PartName="/ppt/notesSlides/notesSlide13.xml" ContentType="application/vnd.openxmlformats-officedocument.presentationml.notesSlide+xml"/>
  <Override PartName="/ppt/theme/themeOverride11.xml" ContentType="application/vnd.openxmlformats-officedocument.themeOverride+xml"/>
  <Override PartName="/ppt/notesSlides/notesSlide14.xml" ContentType="application/vnd.openxmlformats-officedocument.presentationml.notesSlide+xml"/>
  <Override PartName="/ppt/theme/themeOverride12.xml" ContentType="application/vnd.openxmlformats-officedocument.themeOverride+xml"/>
  <Override PartName="/ppt/notesSlides/notesSlide15.xml" ContentType="application/vnd.openxmlformats-officedocument.presentationml.notesSlide+xml"/>
  <Override PartName="/ppt/theme/themeOverride13.xml" ContentType="application/vnd.openxmlformats-officedocument.themeOverride+xml"/>
  <Override PartName="/ppt/notesSlides/notesSlide16.xml" ContentType="application/vnd.openxmlformats-officedocument.presentationml.notesSlide+xml"/>
  <Override PartName="/ppt/theme/themeOverride14.xml" ContentType="application/vnd.openxmlformats-officedocument.themeOverride+xml"/>
  <Override PartName="/ppt/notesSlides/notesSlide17.xml" ContentType="application/vnd.openxmlformats-officedocument.presentationml.notesSlide+xml"/>
  <Override PartName="/ppt/theme/themeOverride15.xml" ContentType="application/vnd.openxmlformats-officedocument.themeOverride+xml"/>
  <Override PartName="/ppt/notesSlides/notesSlide18.xml" ContentType="application/vnd.openxmlformats-officedocument.presentationml.notesSlide+xml"/>
  <Override PartName="/ppt/theme/themeOverride16.xml" ContentType="application/vnd.openxmlformats-officedocument.themeOverride+xml"/>
  <Override PartName="/ppt/notesSlides/notesSlide19.xml" ContentType="application/vnd.openxmlformats-officedocument.presentationml.notesSlide+xml"/>
  <Override PartName="/ppt/theme/themeOverride17.xml" ContentType="application/vnd.openxmlformats-officedocument.themeOverride+xml"/>
  <Override PartName="/ppt/notesSlides/notesSlide20.xml" ContentType="application/vnd.openxmlformats-officedocument.presentationml.notesSlide+xml"/>
  <Override PartName="/ppt/theme/themeOverride18.xml" ContentType="application/vnd.openxmlformats-officedocument.themeOverride+xml"/>
  <Override PartName="/ppt/notesSlides/notesSlide21.xml" ContentType="application/vnd.openxmlformats-officedocument.presentationml.notesSlide+xml"/>
  <Override PartName="/ppt/theme/themeOverride19.xml" ContentType="application/vnd.openxmlformats-officedocument.themeOverride+xml"/>
  <Override PartName="/ppt/notesSlides/notesSlide22.xml" ContentType="application/vnd.openxmlformats-officedocument.presentationml.notesSlide+xml"/>
  <Override PartName="/ppt/theme/themeOverride20.xml" ContentType="application/vnd.openxmlformats-officedocument.themeOverride+xml"/>
  <Override PartName="/ppt/notesSlides/notesSlide23.xml" ContentType="application/vnd.openxmlformats-officedocument.presentationml.notesSlide+xml"/>
  <Override PartName="/ppt/theme/themeOverride21.xml" ContentType="application/vnd.openxmlformats-officedocument.themeOverride+xml"/>
  <Override PartName="/ppt/notesSlides/notesSlide24.xml" ContentType="application/vnd.openxmlformats-officedocument.presentationml.notesSlide+xml"/>
  <Override PartName="/ppt/theme/themeOverride22.xml" ContentType="application/vnd.openxmlformats-officedocument.themeOverride+xml"/>
  <Override PartName="/ppt/notesSlides/notesSlide25.xml" ContentType="application/vnd.openxmlformats-officedocument.presentationml.notesSlide+xml"/>
  <Override PartName="/ppt/theme/themeOverride23.xml" ContentType="application/vnd.openxmlformats-officedocument.themeOverride+xml"/>
  <Override PartName="/ppt/notesSlides/notesSlide26.xml" ContentType="application/vnd.openxmlformats-officedocument.presentationml.notesSlide+xml"/>
  <Override PartName="/ppt/theme/themeOverride24.xml" ContentType="application/vnd.openxmlformats-officedocument.themeOverride+xml"/>
  <Override PartName="/ppt/notesSlides/notesSlide27.xml" ContentType="application/vnd.openxmlformats-officedocument.presentationml.notesSlide+xml"/>
  <Override PartName="/ppt/theme/themeOverride25.xml" ContentType="application/vnd.openxmlformats-officedocument.themeOverride+xml"/>
  <Override PartName="/ppt/notesSlides/notesSlide28.xml" ContentType="application/vnd.openxmlformats-officedocument.presentationml.notesSlide+xml"/>
  <Override PartName="/ppt/theme/themeOverride26.xml" ContentType="application/vnd.openxmlformats-officedocument.themeOverride+xml"/>
  <Override PartName="/ppt/notesSlides/notesSlide29.xml" ContentType="application/vnd.openxmlformats-officedocument.presentationml.notesSlide+xml"/>
  <Override PartName="/ppt/theme/themeOverride27.xml" ContentType="application/vnd.openxmlformats-officedocument.themeOverride+xml"/>
  <Override PartName="/ppt/notesSlides/notesSlide30.xml" ContentType="application/vnd.openxmlformats-officedocument.presentationml.notesSlide+xml"/>
  <Override PartName="/ppt/theme/themeOverride28.xml" ContentType="application/vnd.openxmlformats-officedocument.themeOverride+xml"/>
  <Override PartName="/ppt/notesSlides/notesSlide31.xml" ContentType="application/vnd.openxmlformats-officedocument.presentationml.notesSlide+xml"/>
  <Override PartName="/ppt/theme/themeOverride29.xml" ContentType="application/vnd.openxmlformats-officedocument.themeOverride+xml"/>
  <Override PartName="/ppt/notesSlides/notesSlide32.xml" ContentType="application/vnd.openxmlformats-officedocument.presentationml.notesSlide+xml"/>
  <Override PartName="/ppt/theme/themeOverride30.xml" ContentType="application/vnd.openxmlformats-officedocument.themeOverride+xml"/>
  <Override PartName="/ppt/notesSlides/notesSlide33.xml" ContentType="application/vnd.openxmlformats-officedocument.presentationml.notesSlide+xml"/>
  <Override PartName="/ppt/theme/themeOverride31.xml" ContentType="application/vnd.openxmlformats-officedocument.themeOverride+xml"/>
  <Override PartName="/ppt/notesSlides/notesSlide34.xml" ContentType="application/vnd.openxmlformats-officedocument.presentationml.notesSlide+xml"/>
  <Override PartName="/ppt/theme/themeOverride32.xml" ContentType="application/vnd.openxmlformats-officedocument.themeOverride+xml"/>
  <Override PartName="/ppt/notesSlides/notesSlide35.xml" ContentType="application/vnd.openxmlformats-officedocument.presentationml.notesSlide+xml"/>
  <Override PartName="/ppt/theme/themeOverride33.xml" ContentType="application/vnd.openxmlformats-officedocument.themeOverride+xml"/>
  <Override PartName="/ppt/notesSlides/notesSlide36.xml" ContentType="application/vnd.openxmlformats-officedocument.presentationml.notesSlide+xml"/>
  <Override PartName="/ppt/theme/themeOverride34.xml" ContentType="application/vnd.openxmlformats-officedocument.themeOverride+xml"/>
  <Override PartName="/ppt/notesSlides/notesSlide37.xml" ContentType="application/vnd.openxmlformats-officedocument.presentationml.notesSlide+xml"/>
  <Override PartName="/ppt/theme/themeOverride35.xml" ContentType="application/vnd.openxmlformats-officedocument.themeOverride+xml"/>
  <Override PartName="/ppt/notesSlides/notesSlide38.xml" ContentType="application/vnd.openxmlformats-officedocument.presentationml.notesSlide+xml"/>
  <Override PartName="/ppt/theme/themeOverride3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42"/>
  </p:notesMasterIdLst>
  <p:handoutMasterIdLst>
    <p:handoutMasterId r:id="rId43"/>
  </p:handoutMasterIdLst>
  <p:sldIdLst>
    <p:sldId id="4598" r:id="rId3"/>
    <p:sldId id="4599" r:id="rId4"/>
    <p:sldId id="4600" r:id="rId5"/>
    <p:sldId id="4601" r:id="rId6"/>
    <p:sldId id="4606" r:id="rId7"/>
    <p:sldId id="4611" r:id="rId8"/>
    <p:sldId id="4613" r:id="rId9"/>
    <p:sldId id="4614" r:id="rId10"/>
    <p:sldId id="4602" r:id="rId11"/>
    <p:sldId id="4603" r:id="rId12"/>
    <p:sldId id="4604" r:id="rId13"/>
    <p:sldId id="4605" r:id="rId14"/>
    <p:sldId id="4607" r:id="rId15"/>
    <p:sldId id="4630" r:id="rId16"/>
    <p:sldId id="4612" r:id="rId17"/>
    <p:sldId id="4616" r:id="rId18"/>
    <p:sldId id="4618" r:id="rId19"/>
    <p:sldId id="4617" r:id="rId20"/>
    <p:sldId id="4619" r:id="rId21"/>
    <p:sldId id="4620" r:id="rId22"/>
    <p:sldId id="4621" r:id="rId23"/>
    <p:sldId id="4622" r:id="rId24"/>
    <p:sldId id="4623" r:id="rId25"/>
    <p:sldId id="4624" r:id="rId26"/>
    <p:sldId id="4625" r:id="rId27"/>
    <p:sldId id="4626" r:id="rId28"/>
    <p:sldId id="4642" r:id="rId29"/>
    <p:sldId id="4627" r:id="rId30"/>
    <p:sldId id="4628" r:id="rId31"/>
    <p:sldId id="4632" r:id="rId32"/>
    <p:sldId id="4631" r:id="rId33"/>
    <p:sldId id="4633" r:id="rId34"/>
    <p:sldId id="4634" r:id="rId35"/>
    <p:sldId id="4635" r:id="rId36"/>
    <p:sldId id="4641" r:id="rId37"/>
    <p:sldId id="4638" r:id="rId38"/>
    <p:sldId id="4639" r:id="rId39"/>
    <p:sldId id="4643" r:id="rId40"/>
    <p:sldId id="4615" r:id="rId41"/>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B183"/>
    <a:srgbClr val="9999FF"/>
    <a:srgbClr val="FFFF99"/>
    <a:srgbClr val="000066"/>
    <a:srgbClr val="333399"/>
    <a:srgbClr val="6600FF"/>
    <a:srgbClr val="6600CC"/>
    <a:srgbClr val="0000FF"/>
    <a:srgbClr val="FFF4E7"/>
    <a:srgbClr val="FFF2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06" autoAdjust="0"/>
    <p:restoredTop sz="94636" autoAdjust="0"/>
  </p:normalViewPr>
  <p:slideViewPr>
    <p:cSldViewPr snapToGrid="0">
      <p:cViewPr varScale="1">
        <p:scale>
          <a:sx n="153" d="100"/>
          <a:sy n="153" d="100"/>
        </p:scale>
        <p:origin x="732" y="72"/>
      </p:cViewPr>
      <p:guideLst/>
    </p:cSldViewPr>
  </p:slideViewPr>
  <p:notesTextViewPr>
    <p:cViewPr>
      <p:scale>
        <a:sx n="1" d="1"/>
        <a:sy n="1" d="1"/>
      </p:scale>
      <p:origin x="0" y="0"/>
    </p:cViewPr>
  </p:notesTextViewPr>
  <p:sorterViewPr>
    <p:cViewPr>
      <p:scale>
        <a:sx n="100" d="100"/>
        <a:sy n="100" d="100"/>
      </p:scale>
      <p:origin x="0" y="-47284"/>
    </p:cViewPr>
  </p:sorterViewPr>
  <p:notesViewPr>
    <p:cSldViewPr snapToGrid="0">
      <p:cViewPr varScale="1">
        <p:scale>
          <a:sx n="122" d="100"/>
          <a:sy n="122" d="100"/>
        </p:scale>
        <p:origin x="493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handoutMaster" Target="handoutMasters/handoutMaster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heme" Target="theme/theme1.xml"/><Relationship Id="rId20" Type="http://schemas.openxmlformats.org/officeDocument/2006/relationships/slide" Target="slides/slide18.xml"/><Relationship Id="rId41" Type="http://schemas.openxmlformats.org/officeDocument/2006/relationships/slide" Target="slides/slide3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D050F2-B705-22B0-17E5-C826B5D73077}"/>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9A68D3AA-DD06-9A33-8DC5-B8D77E9ECFF7}"/>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9C46CDA2-243C-4BE4-BB8A-CCE78D818377}" type="datetimeFigureOut">
              <a:rPr lang="en-US" smtClean="0"/>
              <a:t>12/19/2023</a:t>
            </a:fld>
            <a:endParaRPr lang="en-US"/>
          </a:p>
        </p:txBody>
      </p:sp>
      <p:sp>
        <p:nvSpPr>
          <p:cNvPr id="4" name="Footer Placeholder 3">
            <a:extLst>
              <a:ext uri="{FF2B5EF4-FFF2-40B4-BE49-F238E27FC236}">
                <a16:creationId xmlns:a16="http://schemas.microsoft.com/office/drawing/2014/main" id="{C3D82612-C319-9F33-BE08-ACC0E330D2D7}"/>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5" name="Slide Number Placeholder 4">
            <a:extLst>
              <a:ext uri="{FF2B5EF4-FFF2-40B4-BE49-F238E27FC236}">
                <a16:creationId xmlns:a16="http://schemas.microsoft.com/office/drawing/2014/main" id="{6D2CB308-4E45-9087-D1EF-880A281B03A3}"/>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D3B2534E-7144-40B4-918B-7E2BA6B00A45}" type="slidenum">
              <a:rPr lang="en-US" smtClean="0"/>
              <a:t>‹#›</a:t>
            </a:fld>
            <a:endParaRPr lang="en-US"/>
          </a:p>
        </p:txBody>
      </p:sp>
    </p:spTree>
    <p:extLst>
      <p:ext uri="{BB962C8B-B14F-4D97-AF65-F5344CB8AC3E}">
        <p14:creationId xmlns:p14="http://schemas.microsoft.com/office/powerpoint/2010/main" val="204290966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95968A8-64DE-47C8-ACE8-5907827ACF34}" type="datetimeFigureOut">
              <a:rPr lang="en-US" smtClean="0"/>
              <a:t>12/19/2023</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78FD6F2-DA5A-4383-88C2-0A1D32D7323F}" type="slidenum">
              <a:rPr lang="en-US" smtClean="0"/>
              <a:t>‹#›</a:t>
            </a:fld>
            <a:endParaRPr lang="en-US"/>
          </a:p>
        </p:txBody>
      </p:sp>
    </p:spTree>
    <p:extLst>
      <p:ext uri="{BB962C8B-B14F-4D97-AF65-F5344CB8AC3E}">
        <p14:creationId xmlns:p14="http://schemas.microsoft.com/office/powerpoint/2010/main" val="25361527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97527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13608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742270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124285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012902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303658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07575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4444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883784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583230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248728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833715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762995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234772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324894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063139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60971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5097478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419017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793828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903021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305400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6671259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7398514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1900241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073785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0953487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9285037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505369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5635580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2660829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945983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53520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464212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990439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619250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068054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92316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AB77-487A-CC2B-ACF6-94DC113A73E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E1D5E2C-365B-D2DD-CFBE-34511E03293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D250012-B16C-E6B3-1135-9DDED2153C1C}"/>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12/19/2023</a:t>
            </a:fld>
            <a:endParaRPr lang="en-US"/>
          </a:p>
        </p:txBody>
      </p:sp>
      <p:sp>
        <p:nvSpPr>
          <p:cNvPr id="5" name="Footer Placeholder 4">
            <a:extLst>
              <a:ext uri="{FF2B5EF4-FFF2-40B4-BE49-F238E27FC236}">
                <a16:creationId xmlns:a16="http://schemas.microsoft.com/office/drawing/2014/main" id="{F22E8138-1B51-C3C1-A56D-E7378E02A4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5A051-833C-F097-0163-0DE7828FD56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644996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7CDE-6A48-EDB8-49BF-EED5573444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6AB15-130B-B498-CBA2-F02B539D3A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785008-485D-300B-FE28-FD64D465CD03}"/>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12/19/2023</a:t>
            </a:fld>
            <a:endParaRPr lang="en-US"/>
          </a:p>
        </p:txBody>
      </p:sp>
      <p:sp>
        <p:nvSpPr>
          <p:cNvPr id="5" name="Footer Placeholder 4">
            <a:extLst>
              <a:ext uri="{FF2B5EF4-FFF2-40B4-BE49-F238E27FC236}">
                <a16:creationId xmlns:a16="http://schemas.microsoft.com/office/drawing/2014/main" id="{A104E38C-BF2D-EFB0-F248-4EB5C202B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CD659-9E26-5BF8-A5F8-DE8143D9046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4215733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B24557-7F9A-2497-5FE6-AE81CDD1B28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107AF-F674-233C-8BE3-B93A8819C7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F0A74-074B-045E-87F8-F14CA0F5573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12/19/2023</a:t>
            </a:fld>
            <a:endParaRPr lang="en-US"/>
          </a:p>
        </p:txBody>
      </p:sp>
      <p:sp>
        <p:nvSpPr>
          <p:cNvPr id="5" name="Footer Placeholder 4">
            <a:extLst>
              <a:ext uri="{FF2B5EF4-FFF2-40B4-BE49-F238E27FC236}">
                <a16:creationId xmlns:a16="http://schemas.microsoft.com/office/drawing/2014/main" id="{C002A128-B25E-4D40-250D-26BFFE7C36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6E019-3400-0882-28F5-938FC3C5C58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010320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12/19/2023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71993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12/19/2023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520035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12/19/2023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749669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12/19/2023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412148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12/19/2023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152663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12/19/2023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901274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12/19/2023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262275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12/19/2023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95388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0CA6-7632-25D4-B48A-BFA8A91319E9}"/>
              </a:ext>
            </a:extLst>
          </p:cNvPr>
          <p:cNvSpPr>
            <a:spLocks noGrp="1"/>
          </p:cNvSpPr>
          <p:nvPr>
            <p:ph type="title"/>
          </p:nvPr>
        </p:nvSpPr>
        <p:spPr>
          <a:xfrm>
            <a:off x="0" y="0"/>
            <a:ext cx="9144000" cy="896145"/>
          </a:xfrm>
        </p:spPr>
        <p:txBody>
          <a:bodyPr>
            <a:normAutofit/>
          </a:bodyPr>
          <a:lstStyle>
            <a:lvl1pPr algn="ctr">
              <a:defRPr sz="4800" b="1">
                <a:solidFill>
                  <a:srgbClr val="FFFF99"/>
                </a:solidFill>
                <a:latin typeface="Century Gothic" panose="020B0502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435CAD6-6C27-7A82-467E-BD3D43667402}"/>
              </a:ext>
            </a:extLst>
          </p:cNvPr>
          <p:cNvSpPr>
            <a:spLocks noGrp="1"/>
          </p:cNvSpPr>
          <p:nvPr>
            <p:ph idx="1"/>
          </p:nvPr>
        </p:nvSpPr>
        <p:spPr>
          <a:xfrm>
            <a:off x="364975" y="1047832"/>
            <a:ext cx="8449370" cy="5278403"/>
          </a:xfrm>
        </p:spPr>
        <p:txBody>
          <a:bodyPr>
            <a:normAutofit/>
          </a:bodyPr>
          <a:lstStyle>
            <a:lvl1pPr>
              <a:defRPr sz="3200">
                <a:solidFill>
                  <a:schemeClr val="bg1"/>
                </a:solidFill>
              </a:defRPr>
            </a:lvl1pPr>
            <a:lvl2pPr>
              <a:defRPr sz="28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638947B-5521-3397-C94B-6EDAF3D7E541}"/>
              </a:ext>
            </a:extLst>
          </p:cNvPr>
          <p:cNvSpPr>
            <a:spLocks noGrp="1"/>
          </p:cNvSpPr>
          <p:nvPr>
            <p:ph type="ftr" sz="quarter" idx="11"/>
          </p:nvPr>
        </p:nvSpPr>
        <p:spPr>
          <a:xfrm>
            <a:off x="0" y="6492875"/>
            <a:ext cx="9144000" cy="365125"/>
          </a:xfrm>
        </p:spPr>
        <p:txBody>
          <a:bodyPr/>
          <a:lstStyle>
            <a:lvl1pPr algn="l">
              <a:defRPr sz="1800">
                <a:solidFill>
                  <a:schemeClr val="bg1"/>
                </a:solidFill>
              </a:defRPr>
            </a:lvl1pPr>
          </a:lstStyle>
          <a:p>
            <a:r>
              <a:rPr lang="en-US"/>
              <a:t>Footer</a:t>
            </a:r>
            <a:endParaRPr lang="en-US" dirty="0"/>
          </a:p>
        </p:txBody>
      </p:sp>
    </p:spTree>
    <p:extLst>
      <p:ext uri="{BB962C8B-B14F-4D97-AF65-F5344CB8AC3E}">
        <p14:creationId xmlns:p14="http://schemas.microsoft.com/office/powerpoint/2010/main" val="12133011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12/19/2023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53837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12/19/2023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00912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12/19/2023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791491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FDE3-4C31-932F-C15E-1ACF814F102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7C8FBD2-43D8-4C19-977D-5839943554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AD6EDB-B552-2B48-2A4B-ACF1F1B6E50B}"/>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12/19/2023</a:t>
            </a:fld>
            <a:endParaRPr lang="en-US"/>
          </a:p>
        </p:txBody>
      </p:sp>
      <p:sp>
        <p:nvSpPr>
          <p:cNvPr id="5" name="Footer Placeholder 4">
            <a:extLst>
              <a:ext uri="{FF2B5EF4-FFF2-40B4-BE49-F238E27FC236}">
                <a16:creationId xmlns:a16="http://schemas.microsoft.com/office/drawing/2014/main" id="{AEE4F342-91BE-6EEE-8ADC-741967A156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84FE7-5F44-3368-149B-B9651396EE0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59230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7404-C9B0-1AE3-C397-FAAA137F7F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4BD34-B193-A1C3-51DA-AF91DC2CCBD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B51081-C60F-DED8-2436-24B86213643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BFBB94-90A8-F8FC-967B-84DB0A7B429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12/19/2023</a:t>
            </a:fld>
            <a:endParaRPr lang="en-US"/>
          </a:p>
        </p:txBody>
      </p:sp>
      <p:sp>
        <p:nvSpPr>
          <p:cNvPr id="6" name="Footer Placeholder 5">
            <a:extLst>
              <a:ext uri="{FF2B5EF4-FFF2-40B4-BE49-F238E27FC236}">
                <a16:creationId xmlns:a16="http://schemas.microsoft.com/office/drawing/2014/main" id="{700EE73D-3696-BECE-C8B3-4D5DE43FA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E6DE2-C09A-F5BD-2960-7EB53FAD066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2620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4CCA-7B59-179B-85D3-4D30970FE9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AA025-89AA-816C-2BCF-30160B3E999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655EB38-B8D4-6F57-912F-25423280446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09745-13BC-AD72-660A-7C76352CE4C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DCE41B4-D4B3-68FD-B42C-5F8701719B9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6C55AD-B154-C65C-B81E-B7A9F198C46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12/19/2023</a:t>
            </a:fld>
            <a:endParaRPr lang="en-US"/>
          </a:p>
        </p:txBody>
      </p:sp>
      <p:sp>
        <p:nvSpPr>
          <p:cNvPr id="8" name="Footer Placeholder 7">
            <a:extLst>
              <a:ext uri="{FF2B5EF4-FFF2-40B4-BE49-F238E27FC236}">
                <a16:creationId xmlns:a16="http://schemas.microsoft.com/office/drawing/2014/main" id="{A8AAD716-F2EA-9743-B03F-56A781D6B2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959F30-DB59-6E43-0343-E63D131464A5}"/>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54963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1379-91C6-EADA-843E-AAF82B2EF0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5EB847-734C-2F82-8FFB-9757D1FC7EA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12/19/2023</a:t>
            </a:fld>
            <a:endParaRPr lang="en-US"/>
          </a:p>
        </p:txBody>
      </p:sp>
      <p:sp>
        <p:nvSpPr>
          <p:cNvPr id="4" name="Footer Placeholder 3">
            <a:extLst>
              <a:ext uri="{FF2B5EF4-FFF2-40B4-BE49-F238E27FC236}">
                <a16:creationId xmlns:a16="http://schemas.microsoft.com/office/drawing/2014/main" id="{A8D90EAD-B22D-0ADA-9985-3A4081C24B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E7D041-5C2D-6229-D4E9-5EF75A18AB2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96458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D377EE-D810-B322-03EF-4A5E9735506D}"/>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12/19/2023</a:t>
            </a:fld>
            <a:endParaRPr lang="en-US"/>
          </a:p>
        </p:txBody>
      </p:sp>
      <p:sp>
        <p:nvSpPr>
          <p:cNvPr id="3" name="Footer Placeholder 2">
            <a:extLst>
              <a:ext uri="{FF2B5EF4-FFF2-40B4-BE49-F238E27FC236}">
                <a16:creationId xmlns:a16="http://schemas.microsoft.com/office/drawing/2014/main" id="{1C9BDFDF-E4CC-0BE1-9686-85C9A5AEC5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373F9B-9295-EFC5-72C6-AEE3AA04C39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4145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F13F-C5E7-411E-3139-66D2B2F92A2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2B1C6DE-6BDC-754B-1030-90000660C0C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CDC634-E992-FFC7-5E95-C09E32FCCC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FFF0504-E538-AEA6-DA07-85DE0B2BC16F}"/>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12/19/2023</a:t>
            </a:fld>
            <a:endParaRPr lang="en-US"/>
          </a:p>
        </p:txBody>
      </p:sp>
      <p:sp>
        <p:nvSpPr>
          <p:cNvPr id="6" name="Footer Placeholder 5">
            <a:extLst>
              <a:ext uri="{FF2B5EF4-FFF2-40B4-BE49-F238E27FC236}">
                <a16:creationId xmlns:a16="http://schemas.microsoft.com/office/drawing/2014/main" id="{5C131B50-9F9E-5E07-2B9E-BA8A162E1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E9388-3D8D-5C5E-496D-959ECB0F07A6}"/>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885535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8185E-456F-DBF4-01DC-AA58F669C46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ABAC5F3-E8E2-1769-A98E-0D722CCD448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2F77438-FF38-4876-7603-E44DC78FF2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F231DF7-1A17-170B-F324-B4658DEF862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12/19/2023</a:t>
            </a:fld>
            <a:endParaRPr lang="en-US"/>
          </a:p>
        </p:txBody>
      </p:sp>
      <p:sp>
        <p:nvSpPr>
          <p:cNvPr id="6" name="Footer Placeholder 5">
            <a:extLst>
              <a:ext uri="{FF2B5EF4-FFF2-40B4-BE49-F238E27FC236}">
                <a16:creationId xmlns:a16="http://schemas.microsoft.com/office/drawing/2014/main" id="{7C8B79E2-B300-6A1E-9B9B-B3A624921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1AC83-6463-B1C9-720A-0A8E9D59783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8089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B16CA-9AA2-7FDF-7B0C-5E3786063340}"/>
              </a:ext>
            </a:extLst>
          </p:cNvPr>
          <p:cNvSpPr>
            <a:spLocks noGrp="1"/>
          </p:cNvSpPr>
          <p:nvPr>
            <p:ph type="title"/>
          </p:nvPr>
        </p:nvSpPr>
        <p:spPr>
          <a:xfrm>
            <a:off x="0" y="0"/>
            <a:ext cx="9144000" cy="82021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99A3427-95DE-CABD-A825-2118C7DA8262}"/>
              </a:ext>
            </a:extLst>
          </p:cNvPr>
          <p:cNvSpPr>
            <a:spLocks noGrp="1"/>
          </p:cNvSpPr>
          <p:nvPr>
            <p:ph type="body" idx="1"/>
          </p:nvPr>
        </p:nvSpPr>
        <p:spPr>
          <a:xfrm>
            <a:off x="290410" y="985040"/>
            <a:ext cx="8527860" cy="51919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5F239E-E35A-7E8A-F4E8-62FDEE17AACB}"/>
              </a:ext>
            </a:extLst>
          </p:cNvPr>
          <p:cNvSpPr>
            <a:spLocks noGrp="1"/>
          </p:cNvSpPr>
          <p:nvPr>
            <p:ph type="ftr" sz="quarter" idx="3"/>
          </p:nvPr>
        </p:nvSpPr>
        <p:spPr>
          <a:xfrm>
            <a:off x="0" y="6492875"/>
            <a:ext cx="9143999"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Tree>
    <p:extLst>
      <p:ext uri="{BB962C8B-B14F-4D97-AF65-F5344CB8AC3E}">
        <p14:creationId xmlns:p14="http://schemas.microsoft.com/office/powerpoint/2010/main" val="34122746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5400" b="1" kern="1200">
          <a:solidFill>
            <a:srgbClr val="FFFF99"/>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12/19/2023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8932812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7.xml"/><Relationship Id="rId5" Type="http://schemas.openxmlformats.org/officeDocument/2006/relationships/hyperlink" Target="http://www.purifiedbyfaith.com/Isaiah/Hebrews.htm" TargetMode="External"/><Relationship Id="rId4" Type="http://schemas.openxmlformats.org/officeDocument/2006/relationships/hyperlink" Target="https://wallpapersafari.com/w/5xXPtj" TargetMode="Externa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hemeOverride" Target="../theme/themeOverride20.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hemeOverride" Target="../theme/themeOverride21.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themeOverride" Target="../theme/themeOverride2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hemeOverride" Target="../theme/themeOverride23.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themeOverride" Target="../theme/themeOverride24.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themeOverride" Target="../theme/themeOverride25.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hemeOverride" Target="../theme/themeOverride26.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themeOverride" Target="../theme/themeOverride27.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themeOverride" Target="../theme/themeOverride28.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themeOverride" Target="../theme/themeOverride29.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themeOverride" Target="../theme/themeOverride30.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2.xml"/><Relationship Id="rId1" Type="http://schemas.openxmlformats.org/officeDocument/2006/relationships/themeOverride" Target="../theme/themeOverride31.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2.xml"/><Relationship Id="rId1" Type="http://schemas.openxmlformats.org/officeDocument/2006/relationships/themeOverride" Target="../theme/themeOverride32.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2.xml"/><Relationship Id="rId1" Type="http://schemas.openxmlformats.org/officeDocument/2006/relationships/themeOverride" Target="../theme/themeOverride33.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2.xml"/><Relationship Id="rId1" Type="http://schemas.openxmlformats.org/officeDocument/2006/relationships/themeOverride" Target="../theme/themeOverride34.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2.xml"/><Relationship Id="rId1" Type="http://schemas.openxmlformats.org/officeDocument/2006/relationships/themeOverride" Target="../theme/themeOverride35.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6.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C42644EB-3F5F-EA2D-2D0C-28D56C902CDE}"/>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234" y="0"/>
            <a:ext cx="9136766" cy="6858000"/>
          </a:xfrm>
          <a:prstGeom prst="rect">
            <a:avLst/>
          </a:prstGeom>
        </p:spPr>
      </p:pic>
      <p:sp>
        <p:nvSpPr>
          <p:cNvPr id="10" name="TextBox 9">
            <a:extLst>
              <a:ext uri="{FF2B5EF4-FFF2-40B4-BE49-F238E27FC236}">
                <a16:creationId xmlns:a16="http://schemas.microsoft.com/office/drawing/2014/main" id="{D7E56C7F-388E-A031-CB9B-C90A23AC59B5}"/>
              </a:ext>
            </a:extLst>
          </p:cNvPr>
          <p:cNvSpPr txBox="1"/>
          <p:nvPr/>
        </p:nvSpPr>
        <p:spPr>
          <a:xfrm>
            <a:off x="6188824" y="6550223"/>
            <a:ext cx="295155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hlinkClick r:id="rId4"/>
              </a:rPr>
              <a:t>https://wallpapersafari.com/w/5xXPtj</a:t>
            </a:r>
            <a:r>
              <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rPr>
              <a:t> </a:t>
            </a:r>
          </a:p>
        </p:txBody>
      </p:sp>
      <p:sp>
        <p:nvSpPr>
          <p:cNvPr id="5" name="TextBox 4">
            <a:extLst>
              <a:ext uri="{FF2B5EF4-FFF2-40B4-BE49-F238E27FC236}">
                <a16:creationId xmlns:a16="http://schemas.microsoft.com/office/drawing/2014/main" id="{EBD4CB24-A0F0-4E6E-D4A2-DE300945CBE9}"/>
              </a:ext>
            </a:extLst>
          </p:cNvPr>
          <p:cNvSpPr txBox="1"/>
          <p:nvPr/>
        </p:nvSpPr>
        <p:spPr>
          <a:xfrm>
            <a:off x="0"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CC3300"/>
                </a:solidFill>
                <a:effectLst>
                  <a:outerShdw blurRad="50800" dist="38100" dir="2700000" algn="tl" rotWithShape="0">
                    <a:prstClr val="black">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hlinkClick r:id="rId5"/>
              </a:rPr>
              <a:t>http://www.purifiedbyfaith.com/Isaiah/Isaiah.htm</a:t>
            </a: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
        <p:nvSpPr>
          <p:cNvPr id="7" name="Title 6">
            <a:extLst>
              <a:ext uri="{FF2B5EF4-FFF2-40B4-BE49-F238E27FC236}">
                <a16:creationId xmlns:a16="http://schemas.microsoft.com/office/drawing/2014/main" id="{54AB2C89-0599-CA33-72B1-16350A6720C9}"/>
              </a:ext>
            </a:extLst>
          </p:cNvPr>
          <p:cNvSpPr>
            <a:spLocks noGrp="1"/>
          </p:cNvSpPr>
          <p:nvPr>
            <p:ph type="title"/>
          </p:nvPr>
        </p:nvSpPr>
        <p:spPr>
          <a:xfrm>
            <a:off x="3786447" y="1338349"/>
            <a:ext cx="5137267" cy="3719945"/>
          </a:xfrm>
          <a:effectLst/>
        </p:spPr>
        <p:txBody>
          <a:bodyPr>
            <a:noAutofit/>
          </a:bodyPr>
          <a:lstStyle/>
          <a:p>
            <a:pPr algn="ctr">
              <a:spcBef>
                <a:spcPts val="0"/>
              </a:spcBef>
            </a:pPr>
            <a:r>
              <a:rPr lang="en-US" sz="8000" b="1" dirty="0">
                <a:solidFill>
                  <a:srgbClr val="CC3300"/>
                </a:solidFill>
                <a:effectLst>
                  <a:outerShdw blurRad="25400" dist="38100" dir="2400000" algn="tl" rotWithShape="0">
                    <a:srgbClr val="FFFF99"/>
                  </a:outerShdw>
                </a:effectLst>
                <a:latin typeface="Century Gothic" panose="020B0502020202020204" pitchFamily="34" charset="0"/>
              </a:rPr>
              <a:t>Christmas Special</a:t>
            </a:r>
            <a:endParaRPr lang="en-US" sz="13800" b="1" dirty="0">
              <a:solidFill>
                <a:srgbClr val="CC3300"/>
              </a:solidFill>
              <a:effectLst>
                <a:outerShdw blurRad="25400" dist="38100" dir="2400000" algn="tl" rotWithShape="0">
                  <a:srgbClr val="FFFF99"/>
                </a:outerShdw>
              </a:effectLst>
              <a:latin typeface="Century Gothic" panose="020B0502020202020204" pitchFamily="34" charset="0"/>
            </a:endParaRPr>
          </a:p>
        </p:txBody>
      </p:sp>
    </p:spTree>
    <p:extLst>
      <p:ext uri="{BB962C8B-B14F-4D97-AF65-F5344CB8AC3E}">
        <p14:creationId xmlns:p14="http://schemas.microsoft.com/office/powerpoint/2010/main" val="27756934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088964"/>
          </a:xfrm>
        </p:spPr>
        <p:txBody>
          <a:bodyPr>
            <a:noAutofit/>
          </a:bodyPr>
          <a:lstStyle/>
          <a:p>
            <a:r>
              <a:rPr lang="en-US" sz="4000" dirty="0">
                <a:solidFill>
                  <a:srgbClr val="FFFF00"/>
                </a:solidFill>
                <a:effectLst>
                  <a:outerShdw blurRad="38100" dist="50800" dir="7800000" algn="ctr" rotWithShape="0">
                    <a:schemeClr val="tx1"/>
                  </a:outerShdw>
                </a:effectLst>
              </a:rPr>
              <a:t>Background - Why Mary and Joseph Brought Jesus to the Temple</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428104" y="1259378"/>
            <a:ext cx="8437419" cy="5162204"/>
          </a:xfrm>
        </p:spPr>
        <p:txBody>
          <a:bodyPr>
            <a:normAutofit fontScale="92500"/>
          </a:bodyPr>
          <a:lstStyle/>
          <a:p>
            <a:r>
              <a:rPr lang="en-US" sz="3000" dirty="0">
                <a:effectLst>
                  <a:outerShdw blurRad="38100" dist="38100" dir="2700000" algn="tl">
                    <a:srgbClr val="000000"/>
                  </a:outerShdw>
                </a:effectLst>
              </a:rPr>
              <a:t>Mary and Joseph went to the temple in Jerusalem to do </a:t>
            </a:r>
            <a:r>
              <a:rPr lang="en-US" sz="3000" b="1" dirty="0">
                <a:effectLst>
                  <a:outerShdw blurRad="38100" dist="38100" dir="2700000" algn="tl">
                    <a:srgbClr val="000000"/>
                  </a:outerShdw>
                </a:effectLst>
              </a:rPr>
              <a:t>two things</a:t>
            </a:r>
            <a:r>
              <a:rPr lang="en-US" sz="3000" dirty="0">
                <a:effectLst>
                  <a:outerShdw blurRad="38100" dist="38100" dir="2700000" algn="tl">
                    <a:srgbClr val="000000"/>
                  </a:outerShdw>
                </a:effectLst>
              </a:rPr>
              <a:t> – one had to do with </a:t>
            </a:r>
            <a:r>
              <a:rPr lang="en-US" sz="3000" b="1" i="1" dirty="0">
                <a:effectLst>
                  <a:outerShdw blurRad="38100" dist="38100" dir="2700000" algn="tl">
                    <a:srgbClr val="000000"/>
                  </a:outerShdw>
                </a:effectLst>
              </a:rPr>
              <a:t>Mary</a:t>
            </a:r>
            <a:r>
              <a:rPr lang="en-US" sz="3000" dirty="0">
                <a:effectLst>
                  <a:outerShdw blurRad="38100" dist="38100" dir="2700000" algn="tl">
                    <a:srgbClr val="000000"/>
                  </a:outerShdw>
                </a:effectLst>
              </a:rPr>
              <a:t>, the other had to do with </a:t>
            </a:r>
            <a:r>
              <a:rPr lang="en-US" sz="3000" b="1" i="1" dirty="0">
                <a:effectLst>
                  <a:outerShdw blurRad="38100" dist="38100" dir="2700000" algn="tl">
                    <a:srgbClr val="000000"/>
                  </a:outerShdw>
                </a:effectLst>
              </a:rPr>
              <a:t>Jesus</a:t>
            </a:r>
            <a:r>
              <a:rPr lang="en-US" sz="3000" dirty="0">
                <a:effectLst>
                  <a:outerShdw blurRad="38100" dist="38100" dir="2700000" algn="tl">
                    <a:srgbClr val="000000"/>
                  </a:outerShdw>
                </a:effectLst>
              </a:rPr>
              <a:t>:</a:t>
            </a:r>
            <a:endParaRPr lang="en-US" sz="2200" dirty="0">
              <a:effectLst>
                <a:outerShdw blurRad="38100" dist="38100" dir="2700000" algn="tl">
                  <a:srgbClr val="000000"/>
                </a:outerShdw>
              </a:effectLst>
            </a:endParaRPr>
          </a:p>
          <a:p>
            <a:pPr lvl="1"/>
            <a:r>
              <a:rPr lang="en-US" dirty="0">
                <a:effectLst>
                  <a:outerShdw blurRad="38100" dist="38100" dir="2700000" algn="tl">
                    <a:srgbClr val="000000"/>
                  </a:outerShdw>
                </a:effectLst>
              </a:rPr>
              <a:t> </a:t>
            </a:r>
            <a:r>
              <a:rPr lang="en-US" b="1" dirty="0">
                <a:effectLst>
                  <a:outerShdw blurRad="38100" dist="38100" dir="2700000" algn="tl">
                    <a:srgbClr val="000000"/>
                  </a:outerShdw>
                </a:effectLst>
              </a:rPr>
              <a:t>Mary</a:t>
            </a:r>
            <a:r>
              <a:rPr lang="en-US" dirty="0">
                <a:effectLst>
                  <a:outerShdw blurRad="38100" dist="38100" dir="2700000" algn="tl">
                    <a:srgbClr val="000000"/>
                  </a:outerShdw>
                </a:effectLst>
              </a:rPr>
              <a:t>, as a Jewish woman:</a:t>
            </a:r>
            <a:endParaRPr lang="en-US" sz="2000" dirty="0">
              <a:effectLst>
                <a:outerShdw blurRad="38100" dist="38100" dir="2700000" algn="tl">
                  <a:srgbClr val="000000"/>
                </a:outerShdw>
              </a:effectLst>
            </a:endParaRPr>
          </a:p>
          <a:p>
            <a:pPr lvl="2"/>
            <a:r>
              <a:rPr lang="en-US" sz="2600" dirty="0">
                <a:effectLst>
                  <a:outerShdw blurRad="38100" dist="38100" dir="2700000" algn="tl">
                    <a:srgbClr val="000000"/>
                  </a:outerShdw>
                </a:effectLst>
              </a:rPr>
              <a:t>Was required to go through a </a:t>
            </a:r>
            <a:r>
              <a:rPr lang="en-US" sz="2600" b="1" dirty="0">
                <a:effectLst>
                  <a:outerShdw blurRad="38100" dist="38100" dir="2700000" algn="tl">
                    <a:srgbClr val="000000"/>
                  </a:outerShdw>
                </a:effectLst>
              </a:rPr>
              <a:t>purification ceremony</a:t>
            </a:r>
            <a:r>
              <a:rPr lang="en-US" sz="2600" dirty="0">
                <a:effectLst>
                  <a:outerShdw blurRad="38100" dist="38100" dir="2700000" algn="tl">
                    <a:srgbClr val="000000"/>
                  </a:outerShdw>
                </a:effectLst>
              </a:rPr>
              <a:t> f</a:t>
            </a:r>
            <a:r>
              <a:rPr lang="en-US" sz="2600" b="1" dirty="0">
                <a:effectLst>
                  <a:outerShdw blurRad="38100" dist="38100" dir="2700000" algn="tl">
                    <a:srgbClr val="000000"/>
                  </a:outerShdw>
                </a:effectLst>
              </a:rPr>
              <a:t>orty days after giving birth</a:t>
            </a:r>
            <a:r>
              <a:rPr lang="en-US" sz="2600" dirty="0">
                <a:effectLst>
                  <a:outerShdw blurRad="38100" dist="38100" dir="2700000" algn="tl">
                    <a:srgbClr val="000000"/>
                  </a:outerShdw>
                </a:effectLst>
              </a:rPr>
              <a:t> to a male child. (Lev 12:1-4) </a:t>
            </a:r>
          </a:p>
          <a:p>
            <a:pPr lvl="2"/>
            <a:r>
              <a:rPr lang="en-US" sz="2600" dirty="0">
                <a:effectLst>
                  <a:outerShdw blurRad="38100" dist="38100" dir="2700000" algn="tl">
                    <a:srgbClr val="000000"/>
                  </a:outerShdw>
                </a:effectLst>
              </a:rPr>
              <a:t>Had they been able to afford it, Mary and Joseph would have been required to bring “</a:t>
            </a:r>
            <a:r>
              <a:rPr lang="en-US" sz="2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a one-year-old lamb for a burnt offering and a young pigeon or turtledove for a sin offering</a:t>
            </a:r>
            <a:r>
              <a:rPr lang="en-US" sz="2600" dirty="0">
                <a:effectLst>
                  <a:outerShdw blurRad="38100" dist="38100" dir="2700000" algn="tl">
                    <a:srgbClr val="000000"/>
                  </a:outerShdw>
                </a:effectLst>
              </a:rPr>
              <a:t>” (Lev 12:6) </a:t>
            </a:r>
          </a:p>
          <a:p>
            <a:pPr lvl="2"/>
            <a:r>
              <a:rPr lang="en-US" sz="2600" dirty="0">
                <a:effectLst>
                  <a:outerShdw blurRad="38100" dist="38100" dir="2700000" algn="tl">
                    <a:srgbClr val="000000"/>
                  </a:outerShdw>
                </a:effectLst>
              </a:rPr>
              <a:t>Those who could not </a:t>
            </a:r>
            <a:r>
              <a:rPr lang="en-US" sz="2600" b="1" dirty="0">
                <a:effectLst>
                  <a:outerShdw blurRad="38100" dist="38100" dir="2700000" algn="tl">
                    <a:srgbClr val="000000"/>
                  </a:outerShdw>
                </a:effectLst>
              </a:rPr>
              <a:t>afford</a:t>
            </a:r>
            <a:r>
              <a:rPr lang="en-US" sz="2600" dirty="0">
                <a:effectLst>
                  <a:outerShdw blurRad="38100" dist="38100" dir="2700000" algn="tl">
                    <a:srgbClr val="000000"/>
                  </a:outerShdw>
                </a:effectLst>
              </a:rPr>
              <a:t> a lamb could bring  “</a:t>
            </a:r>
            <a:r>
              <a:rPr lang="en-US" sz="2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two turtledoves or two young pigeons</a:t>
            </a:r>
            <a:r>
              <a:rPr lang="en-US" sz="2600" dirty="0">
                <a:effectLst>
                  <a:outerShdw blurRad="38100" dist="38100" dir="2700000" algn="tl">
                    <a:srgbClr val="000000"/>
                  </a:outerShdw>
                </a:effectLst>
              </a:rPr>
              <a:t>” instead (Lev 12:8) </a:t>
            </a:r>
          </a:p>
          <a:p>
            <a:pPr lvl="2"/>
            <a:r>
              <a:rPr lang="en-US" sz="2600" dirty="0">
                <a:effectLst>
                  <a:outerShdw blurRad="38100" dist="38100" dir="2700000" algn="tl">
                    <a:srgbClr val="000000"/>
                  </a:outerShdw>
                </a:effectLst>
              </a:rPr>
              <a:t>Since this is what Mary and Joseph brought (Luke 2:24), it is an indication that they were too poor to afford a lamb.</a:t>
            </a:r>
          </a:p>
        </p:txBody>
      </p:sp>
      <p:sp>
        <p:nvSpPr>
          <p:cNvPr id="4" name="TextBox 3">
            <a:extLst>
              <a:ext uri="{FF2B5EF4-FFF2-40B4-BE49-F238E27FC236}">
                <a16:creationId xmlns:a16="http://schemas.microsoft.com/office/drawing/2014/main" id="{9EC9AA53-4D52-60FD-777D-8AB4A63295D4}"/>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William Hendriksen and Simon J. Kistemaker,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Exposition of the Gospel According to Luke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p.164.</a:t>
            </a:r>
          </a:p>
        </p:txBody>
      </p:sp>
    </p:spTree>
    <p:extLst>
      <p:ext uri="{BB962C8B-B14F-4D97-AF65-F5344CB8AC3E}">
        <p14:creationId xmlns:p14="http://schemas.microsoft.com/office/powerpoint/2010/main" val="362879291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088964"/>
          </a:xfrm>
        </p:spPr>
        <p:txBody>
          <a:bodyPr>
            <a:noAutofit/>
          </a:bodyPr>
          <a:lstStyle/>
          <a:p>
            <a:r>
              <a:rPr lang="en-US" sz="4000" dirty="0">
                <a:solidFill>
                  <a:srgbClr val="FFFF00"/>
                </a:solidFill>
                <a:effectLst>
                  <a:outerShdw blurRad="38100" dist="50800" dir="7800000" algn="ctr" rotWithShape="0">
                    <a:schemeClr val="tx1"/>
                  </a:outerShdw>
                </a:effectLst>
              </a:rPr>
              <a:t>Background - Why Mary and Joseph Brought Jesus to the Temple</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65760" y="1259378"/>
            <a:ext cx="8499764" cy="5137266"/>
          </a:xfrm>
        </p:spPr>
        <p:txBody>
          <a:bodyPr>
            <a:normAutofit lnSpcReduction="10000"/>
          </a:bodyPr>
          <a:lstStyle/>
          <a:p>
            <a:r>
              <a:rPr lang="en-US" dirty="0">
                <a:effectLst>
                  <a:outerShdw blurRad="38100" dist="38100" dir="2700000" algn="tl">
                    <a:srgbClr val="000000"/>
                  </a:outerShdw>
                </a:effectLst>
              </a:rPr>
              <a:t>Becaus</a:t>
            </a:r>
            <a:r>
              <a:rPr lang="en-US" b="1" dirty="0">
                <a:effectLst>
                  <a:outerShdw blurRad="38100" dist="38100" dir="2700000" algn="tl">
                    <a:srgbClr val="000000"/>
                  </a:outerShdw>
                </a:effectLst>
              </a:rPr>
              <a:t>e Jesus</a:t>
            </a:r>
            <a:r>
              <a:rPr lang="en-US" dirty="0">
                <a:effectLst>
                  <a:outerShdw blurRad="38100" dist="38100" dir="2700000" algn="tl">
                    <a:srgbClr val="000000"/>
                  </a:outerShdw>
                </a:effectLst>
              </a:rPr>
              <a:t> was</a:t>
            </a:r>
            <a:r>
              <a:rPr lang="en-US" b="1" dirty="0">
                <a:effectLst>
                  <a:outerShdw blurRad="38100" dist="38100" dir="2700000" algn="tl">
                    <a:srgbClr val="000000"/>
                  </a:outerShdw>
                </a:effectLst>
              </a:rPr>
              <a:t> a firstborn</a:t>
            </a:r>
            <a:r>
              <a:rPr lang="en-US" dirty="0">
                <a:effectLst>
                  <a:outerShdw blurRad="38100" dist="38100" dir="2700000" algn="tl">
                    <a:srgbClr val="000000"/>
                  </a:outerShdw>
                </a:effectLst>
              </a:rPr>
              <a:t> son:</a:t>
            </a:r>
            <a:endParaRPr lang="en-US" sz="2400" dirty="0">
              <a:effectLst>
                <a:outerShdw blurRad="38100" dist="38100" dir="2700000" algn="tl">
                  <a:srgbClr val="000000"/>
                </a:outerShdw>
              </a:effectLst>
            </a:endParaRPr>
          </a:p>
          <a:p>
            <a:pPr lvl="1"/>
            <a:r>
              <a:rPr lang="en-US" sz="3400" dirty="0">
                <a:effectLst>
                  <a:outerShdw blurRad="38100" dist="38100" dir="2700000" algn="tl">
                    <a:srgbClr val="000000"/>
                  </a:outerShdw>
                </a:effectLst>
              </a:rPr>
              <a:t>His </a:t>
            </a:r>
            <a:r>
              <a:rPr lang="en-US" sz="3400" b="1" dirty="0">
                <a:effectLst>
                  <a:outerShdw blurRad="38100" dist="38100" dir="2700000" algn="tl">
                    <a:srgbClr val="000000"/>
                  </a:outerShdw>
                </a:effectLst>
              </a:rPr>
              <a:t>parents</a:t>
            </a:r>
            <a:r>
              <a:rPr lang="en-US" sz="3400" dirty="0">
                <a:effectLst>
                  <a:outerShdw blurRad="38100" dist="38100" dir="2700000" algn="tl">
                    <a:srgbClr val="000000"/>
                  </a:outerShdw>
                </a:effectLst>
              </a:rPr>
              <a:t> were </a:t>
            </a:r>
            <a:r>
              <a:rPr lang="en-US" sz="3400" b="1" dirty="0">
                <a:effectLst>
                  <a:outerShdw blurRad="38100" dist="38100" dir="2700000" algn="tl">
                    <a:srgbClr val="000000"/>
                  </a:outerShdw>
                </a:effectLst>
              </a:rPr>
              <a:t>required</a:t>
            </a:r>
            <a:r>
              <a:rPr lang="en-US" sz="3400" dirty="0">
                <a:effectLst>
                  <a:outerShdw blurRad="38100" dist="38100" dir="2700000" algn="tl">
                    <a:srgbClr val="000000"/>
                  </a:outerShdw>
                </a:effectLst>
              </a:rPr>
              <a:t> to “buy him back” from God or “redeem” him by making a payment of five shekels of silver – about 20 days wages (Ex 13:1, 2, 11–15; Num 3:11–13, 41, 44, 45, 47–51; 18:16)</a:t>
            </a:r>
          </a:p>
          <a:p>
            <a:pPr lvl="1"/>
            <a:r>
              <a:rPr lang="en-US" sz="3400" dirty="0">
                <a:effectLst>
                  <a:outerShdw blurRad="38100" dist="38100" dir="2700000" algn="tl">
                    <a:srgbClr val="000000"/>
                  </a:outerShdw>
                </a:effectLst>
              </a:rPr>
              <a:t>The reason for this law:</a:t>
            </a:r>
          </a:p>
          <a:p>
            <a:pPr lvl="2"/>
            <a:r>
              <a:rPr lang="en-US" sz="2800" dirty="0">
                <a:effectLst>
                  <a:outerShdw blurRad="38100" dist="38100" dir="2700000" algn="tl">
                    <a:srgbClr val="000000"/>
                  </a:outerShdw>
                </a:effectLst>
              </a:rPr>
              <a:t>When God struck down all the firstborn in Egypt, he saved the firstborn of Israel.</a:t>
            </a:r>
          </a:p>
          <a:p>
            <a:pPr lvl="2"/>
            <a:r>
              <a:rPr lang="en-US" sz="2800" dirty="0">
                <a:effectLst>
                  <a:outerShdw blurRad="38100" dist="38100" dir="2700000" algn="tl">
                    <a:srgbClr val="000000"/>
                  </a:outerShdw>
                </a:effectLst>
              </a:rPr>
              <a:t>Therefore, from that time on, God claimed a right to all Jewish firstborn sons and required all Jewish parents to </a:t>
            </a:r>
            <a:r>
              <a:rPr lang="en-US" sz="2800" b="1" i="1" dirty="0">
                <a:effectLst>
                  <a:outerShdw blurRad="38100" dist="38100" dir="2700000" algn="tl">
                    <a:srgbClr val="000000"/>
                  </a:outerShdw>
                </a:effectLst>
              </a:rPr>
              <a:t>redeem</a:t>
            </a:r>
            <a:r>
              <a:rPr lang="en-US" sz="2800" dirty="0">
                <a:effectLst>
                  <a:outerShdw blurRad="38100" dist="38100" dir="2700000" algn="tl">
                    <a:srgbClr val="000000"/>
                  </a:outerShdw>
                </a:effectLst>
              </a:rPr>
              <a:t> them at the time of their birth.</a:t>
            </a:r>
          </a:p>
        </p:txBody>
      </p:sp>
      <p:sp>
        <p:nvSpPr>
          <p:cNvPr id="4" name="TextBox 3">
            <a:extLst>
              <a:ext uri="{FF2B5EF4-FFF2-40B4-BE49-F238E27FC236}">
                <a16:creationId xmlns:a16="http://schemas.microsoft.com/office/drawing/2014/main" id="{35AD0ACF-AC71-6E58-22E6-E5226D112AC4}"/>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William Hendriksen and Simon J. Kistemaker, Exposition of the Gospel According to Luke p.164.</a:t>
            </a:r>
          </a:p>
        </p:txBody>
      </p:sp>
    </p:spTree>
    <p:extLst>
      <p:ext uri="{BB962C8B-B14F-4D97-AF65-F5344CB8AC3E}">
        <p14:creationId xmlns:p14="http://schemas.microsoft.com/office/powerpoint/2010/main" val="200472189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088964"/>
          </a:xfrm>
        </p:spPr>
        <p:txBody>
          <a:bodyPr>
            <a:noAutofit/>
          </a:bodyPr>
          <a:lstStyle/>
          <a:p>
            <a:r>
              <a:rPr lang="en-US" sz="4000" dirty="0">
                <a:solidFill>
                  <a:srgbClr val="FFFF00"/>
                </a:solidFill>
                <a:effectLst>
                  <a:outerShdw blurRad="38100" dist="50800" dir="7800000" algn="ctr" rotWithShape="0">
                    <a:schemeClr val="tx1"/>
                  </a:outerShdw>
                </a:effectLst>
              </a:rPr>
              <a:t>Background - Why Mary and Joseph Brought Jesus to the Temple</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65760" y="1259378"/>
            <a:ext cx="8499764" cy="5137266"/>
          </a:xfrm>
        </p:spPr>
        <p:txBody>
          <a:bodyPr>
            <a:normAutofit/>
          </a:bodyPr>
          <a:lstStyle/>
          <a:p>
            <a:r>
              <a:rPr lang="en-US" dirty="0">
                <a:effectLst>
                  <a:outerShdw blurRad="38100" dist="38100" dir="2700000" algn="tl">
                    <a:srgbClr val="000000"/>
                  </a:outerShdw>
                </a:effectLst>
              </a:rPr>
              <a:t>So that’s our background, Mary and Joseph brought Jesus to the temple in Jerusalem in order to meet the requirements of the Law. </a:t>
            </a:r>
          </a:p>
          <a:p>
            <a:r>
              <a:rPr lang="en-US" dirty="0">
                <a:effectLst>
                  <a:outerShdw blurRad="38100" dist="38100" dir="2700000" algn="tl">
                    <a:srgbClr val="000000"/>
                  </a:outerShdw>
                </a:effectLst>
              </a:rPr>
              <a:t>While they were there, the Spirit of God sovereignly arranged for them to meet two individuals who prior to this time, as far as we know, were total strangers to them:</a:t>
            </a:r>
          </a:p>
          <a:p>
            <a:pPr lvl="1"/>
            <a:r>
              <a:rPr lang="en-US" dirty="0">
                <a:effectLst>
                  <a:outerShdw blurRad="38100" dist="38100" dir="2700000" algn="tl">
                    <a:srgbClr val="000000"/>
                  </a:outerShdw>
                </a:effectLst>
              </a:rPr>
              <a:t>A </a:t>
            </a:r>
            <a:r>
              <a:rPr lang="en-US" b="1" i="1" dirty="0">
                <a:effectLst>
                  <a:outerShdw blurRad="38100" dist="38100" dir="2700000" algn="tl">
                    <a:srgbClr val="000000"/>
                  </a:outerShdw>
                </a:effectLst>
              </a:rPr>
              <a:t>presumably</a:t>
            </a:r>
            <a:r>
              <a:rPr lang="en-US" dirty="0">
                <a:effectLst>
                  <a:outerShdw blurRad="38100" dist="38100" dir="2700000" algn="tl">
                    <a:srgbClr val="000000"/>
                  </a:outerShdw>
                </a:effectLst>
              </a:rPr>
              <a:t> older man named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Simeon</a:t>
            </a:r>
            <a:r>
              <a:rPr lang="en-US" dirty="0">
                <a:effectLst>
                  <a:outerShdw blurRad="38100" dist="38100" dir="2700000" algn="tl">
                    <a:srgbClr val="000000"/>
                  </a:outerShdw>
                </a:effectLst>
              </a:rPr>
              <a:t>” </a:t>
            </a:r>
          </a:p>
          <a:p>
            <a:pPr lvl="1"/>
            <a:r>
              <a:rPr lang="en-US" dirty="0">
                <a:effectLst>
                  <a:outerShdw blurRad="38100" dist="38100" dir="2700000" algn="tl">
                    <a:srgbClr val="000000"/>
                  </a:outerShdw>
                </a:effectLst>
              </a:rPr>
              <a:t>An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very</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old</a:t>
            </a:r>
            <a:r>
              <a:rPr lang="en-US" dirty="0">
                <a:effectLst>
                  <a:outerShdw blurRad="38100" dist="38100" dir="2700000" algn="tl">
                    <a:srgbClr val="000000"/>
                  </a:outerShdw>
                </a:effectLst>
              </a:rPr>
              <a:t>” woman named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Anna</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We know </a:t>
            </a:r>
            <a:r>
              <a:rPr lang="en-US" b="1" i="1" dirty="0">
                <a:effectLst>
                  <a:outerShdw blurRad="38100" dist="38100" dir="2700000" algn="tl">
                    <a:srgbClr val="000000"/>
                  </a:outerShdw>
                </a:effectLst>
              </a:rPr>
              <a:t>very little </a:t>
            </a:r>
            <a:r>
              <a:rPr lang="en-US" dirty="0">
                <a:effectLst>
                  <a:outerShdw blurRad="38100" dist="38100" dir="2700000" algn="tl">
                    <a:srgbClr val="000000"/>
                  </a:outerShdw>
                </a:effectLst>
              </a:rPr>
              <a:t>about these two individuals except what is said about them in this text.</a:t>
            </a:r>
          </a:p>
        </p:txBody>
      </p:sp>
      <p:sp>
        <p:nvSpPr>
          <p:cNvPr id="4" name="TextBox 3">
            <a:extLst>
              <a:ext uri="{FF2B5EF4-FFF2-40B4-BE49-F238E27FC236}">
                <a16:creationId xmlns:a16="http://schemas.microsoft.com/office/drawing/2014/main" id="{35AD0ACF-AC71-6E58-22E6-E5226D112AC4}"/>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William Hendriksen and Simon J.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Kistemaker</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Exposition of the Gospel According to Luke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p.164.</a:t>
            </a:r>
          </a:p>
        </p:txBody>
      </p:sp>
    </p:spTree>
    <p:extLst>
      <p:ext uri="{BB962C8B-B14F-4D97-AF65-F5344CB8AC3E}">
        <p14:creationId xmlns:p14="http://schemas.microsoft.com/office/powerpoint/2010/main" val="692685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98266"/>
          </a:xfrm>
        </p:spPr>
        <p:txBody>
          <a:bodyPr>
            <a:noAutofit/>
          </a:bodyPr>
          <a:lstStyle/>
          <a:p>
            <a:r>
              <a:rPr lang="en-US" sz="4400" dirty="0">
                <a:solidFill>
                  <a:srgbClr val="FFFF00"/>
                </a:solidFill>
                <a:effectLst>
                  <a:outerShdw blurRad="38100" dist="50800" dir="7800000" algn="ctr" rotWithShape="0">
                    <a:schemeClr val="tx1"/>
                  </a:outerShdw>
                </a:effectLst>
              </a:rPr>
              <a:t>Introducing Simeon</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65760" y="698269"/>
            <a:ext cx="8499764" cy="5790397"/>
          </a:xfrm>
        </p:spPr>
        <p:txBody>
          <a:bodyPr>
            <a:normAutofit/>
          </a:bodyPr>
          <a:lstStyle/>
          <a:p>
            <a:r>
              <a:rPr lang="en-US" sz="3600" dirty="0">
                <a:effectLst>
                  <a:outerShdw blurRad="38100" dist="38100" dir="2700000" algn="tl">
                    <a:srgbClr val="000000"/>
                  </a:outerShdw>
                </a:effectLst>
              </a:rPr>
              <a:t>The passage does not state that Simeon held any particular office; for example, that of priest. </a:t>
            </a:r>
          </a:p>
          <a:p>
            <a:r>
              <a:rPr lang="en-US" sz="3600" dirty="0">
                <a:effectLst>
                  <a:outerShdw blurRad="38100" dist="38100" dir="2700000" algn="tl">
                    <a:srgbClr val="000000"/>
                  </a:outerShdw>
                </a:effectLst>
              </a:rPr>
              <a:t>Verse 25 describes Simeon is as “</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righteous and devout</a:t>
            </a:r>
            <a:r>
              <a:rPr lang="en-US" sz="3600" dirty="0">
                <a:effectLst>
                  <a:outerShdw blurRad="38100" dist="38100" dir="2700000" algn="tl">
                    <a:srgbClr val="000000"/>
                  </a:outerShdw>
                </a:effectLst>
              </a:rPr>
              <a:t>.” </a:t>
            </a:r>
          </a:p>
          <a:p>
            <a:r>
              <a:rPr lang="en-US" sz="3600" dirty="0">
                <a:effectLst>
                  <a:outerShdw blurRad="38100" dist="38100" dir="2700000" algn="tl">
                    <a:srgbClr val="000000"/>
                  </a:outerShdw>
                </a:effectLst>
              </a:rPr>
              <a:t>This suggests that his behavior both with respect to men (he was “</a:t>
            </a:r>
            <a:r>
              <a:rPr lang="en-US" sz="3600" i="1" dirty="0">
                <a:solidFill>
                  <a:schemeClr val="accent1">
                    <a:lumMod val="20000"/>
                    <a:lumOff val="8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righteous</a:t>
            </a:r>
            <a:r>
              <a:rPr lang="en-US" sz="3600" dirty="0">
                <a:effectLst>
                  <a:outerShdw blurRad="38100" dist="38100" dir="2700000" algn="tl">
                    <a:srgbClr val="000000"/>
                  </a:outerShdw>
                </a:effectLst>
              </a:rPr>
              <a:t>”) and God (he was “</a:t>
            </a:r>
            <a:r>
              <a:rPr lang="en-US" sz="3600" i="1" dirty="0">
                <a:solidFill>
                  <a:schemeClr val="accent1">
                    <a:lumMod val="20000"/>
                    <a:lumOff val="8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devout</a:t>
            </a:r>
            <a:r>
              <a:rPr lang="en-US" sz="3600" dirty="0">
                <a:effectLst>
                  <a:outerShdw blurRad="38100" dist="38100" dir="2700000" algn="tl">
                    <a:srgbClr val="000000"/>
                  </a:outerShdw>
                </a:effectLst>
              </a:rPr>
              <a:t>”) had Lord’s approval.</a:t>
            </a:r>
          </a:p>
          <a:p>
            <a:r>
              <a:rPr lang="en-US" sz="3600" dirty="0">
                <a:effectLst>
                  <a:outerShdw blurRad="38100" dist="38100" dir="2700000" algn="tl">
                    <a:srgbClr val="000000"/>
                  </a:outerShdw>
                </a:effectLst>
              </a:rPr>
              <a:t>Furthermore, we are told that Simeon was “</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looking for the restoration of Israel</a:t>
            </a:r>
            <a:r>
              <a:rPr lang="en-US" sz="3600" dirty="0">
                <a:effectLst>
                  <a:outerShdw blurRad="38100" dist="38100" dir="2700000" algn="tl">
                    <a:srgbClr val="000000"/>
                  </a:outerShdw>
                </a:effectLst>
              </a:rPr>
              <a:t>.” </a:t>
            </a:r>
          </a:p>
        </p:txBody>
      </p:sp>
      <p:sp>
        <p:nvSpPr>
          <p:cNvPr id="4" name="TextBox 3">
            <a:extLst>
              <a:ext uri="{FF2B5EF4-FFF2-40B4-BE49-F238E27FC236}">
                <a16:creationId xmlns:a16="http://schemas.microsoft.com/office/drawing/2014/main" id="{35AD0ACF-AC71-6E58-22E6-E5226D112AC4}"/>
              </a:ext>
            </a:extLst>
          </p:cNvPr>
          <p:cNvSpPr txBox="1"/>
          <p:nvPr/>
        </p:nvSpPr>
        <p:spPr>
          <a:xfrm>
            <a:off x="0" y="6488666"/>
            <a:ext cx="914400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William Hendriksen &amp; Simon J. </a:t>
            </a:r>
            <a:r>
              <a:rPr kumimoji="0" lang="en-US" sz="16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Kistemaker</a:t>
            </a: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1600" b="0" i="1" u="none" strike="noStrike" kern="1200" cap="none" spc="0" normalizeH="0" baseline="0" noProof="0" dirty="0">
                <a:ln>
                  <a:noFill/>
                </a:ln>
                <a:solidFill>
                  <a:prstClr val="white"/>
                </a:solidFill>
                <a:effectLst/>
                <a:uLnTx/>
                <a:uFillTx/>
                <a:latin typeface="Calibri" panose="020F0502020204030204"/>
                <a:ea typeface="+mn-ea"/>
                <a:cs typeface="+mn-cs"/>
              </a:rPr>
              <a:t>Exposition of the Gospel According to Luke </a:t>
            </a: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p. 165–166.</a:t>
            </a:r>
          </a:p>
        </p:txBody>
      </p:sp>
    </p:spTree>
    <p:extLst>
      <p:ext uri="{BB962C8B-B14F-4D97-AF65-F5344CB8AC3E}">
        <p14:creationId xmlns:p14="http://schemas.microsoft.com/office/powerpoint/2010/main" val="103034903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98266"/>
          </a:xfrm>
        </p:spPr>
        <p:txBody>
          <a:bodyPr>
            <a:noAutofit/>
          </a:bodyPr>
          <a:lstStyle/>
          <a:p>
            <a:r>
              <a:rPr lang="en-US" sz="4400" dirty="0">
                <a:solidFill>
                  <a:srgbClr val="FFFF00"/>
                </a:solidFill>
                <a:effectLst>
                  <a:outerShdw blurRad="38100" dist="50800" dir="7800000" algn="ctr" rotWithShape="0">
                    <a:schemeClr val="tx1"/>
                  </a:outerShdw>
                </a:effectLst>
              </a:rPr>
              <a:t>Introducing Simeon</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65760" y="698269"/>
            <a:ext cx="8499764" cy="5790397"/>
          </a:xfrm>
        </p:spPr>
        <p:txBody>
          <a:bodyPr>
            <a:normAutofit fontScale="92500" lnSpcReduction="20000"/>
          </a:bodyPr>
          <a:lstStyle/>
          <a:p>
            <a:r>
              <a:rPr lang="en-US" sz="3600" dirty="0">
                <a:effectLst>
                  <a:outerShdw blurRad="38100" dist="38100" dir="2700000" algn="tl">
                    <a:srgbClr val="000000"/>
                  </a:outerShdw>
                </a:effectLst>
              </a:rPr>
              <a:t>Simeon was, no doubt, familiar with the many prophecies that </a:t>
            </a:r>
            <a:r>
              <a:rPr lang="en-US" sz="3600" b="1" i="1" dirty="0">
                <a:effectLst>
                  <a:outerShdw blurRad="38100" dist="38100" dir="2700000" algn="tl">
                    <a:srgbClr val="000000"/>
                  </a:outerShdw>
                </a:effectLst>
              </a:rPr>
              <a:t>we</a:t>
            </a:r>
            <a:r>
              <a:rPr lang="en-US" sz="3600" dirty="0">
                <a:effectLst>
                  <a:outerShdw blurRad="38100" dist="38100" dir="2700000" algn="tl">
                    <a:srgbClr val="000000"/>
                  </a:outerShdw>
                </a:effectLst>
              </a:rPr>
              <a:t> have seen in the book of Isaiah which tell of a coming Messianic Age (Isaiah 7:14; 9:1–7; 11:1–10; 40:1–11; 49:8–13; 51:1–6, 12–16; 52:13–55:13; 60:1–3; 61; 66:13).</a:t>
            </a:r>
          </a:p>
          <a:p>
            <a:r>
              <a:rPr lang="en-US" sz="3600" dirty="0">
                <a:effectLst>
                  <a:outerShdw blurRad="38100" dist="38100" dir="2700000" algn="tl">
                    <a:srgbClr val="000000"/>
                  </a:outerShdw>
                </a:effectLst>
              </a:rPr>
              <a:t>Verse 26 tells us that the Holy Spirit had </a:t>
            </a:r>
            <a:r>
              <a:rPr lang="en-US" sz="3600" b="1" i="1" dirty="0">
                <a:effectLst>
                  <a:outerShdw blurRad="38100" dist="38100" dir="2700000" algn="tl">
                    <a:srgbClr val="000000"/>
                  </a:outerShdw>
                </a:effectLst>
              </a:rPr>
              <a:t>revealed</a:t>
            </a:r>
            <a:r>
              <a:rPr lang="en-US" sz="3600" dirty="0">
                <a:effectLst>
                  <a:outerShdw blurRad="38100" dist="38100" dir="2700000" algn="tl">
                    <a:srgbClr val="000000"/>
                  </a:outerShdw>
                </a:effectLst>
              </a:rPr>
              <a:t> to Simeon that he would not die before he had seen the “</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Lord’s Christ</a:t>
            </a:r>
            <a:r>
              <a:rPr lang="en-US" sz="3600" dirty="0">
                <a:effectLst>
                  <a:outerShdw blurRad="38100" dist="38100" dir="2700000" algn="tl">
                    <a:srgbClr val="000000"/>
                  </a:outerShdw>
                </a:effectLst>
              </a:rPr>
              <a:t>” – the Messiah who the LORD had promised throughout the Old Testament would be coming. (Psalm 2:2; 45:7; 110:1; Isaiah 61:1 etc.) </a:t>
            </a:r>
          </a:p>
          <a:p>
            <a:r>
              <a:rPr lang="en-US" sz="3600" dirty="0">
                <a:effectLst>
                  <a:outerShdw blurRad="38100" dist="38100" dir="2700000" algn="tl">
                    <a:srgbClr val="000000"/>
                  </a:outerShdw>
                </a:effectLst>
              </a:rPr>
              <a:t>So this was a moment that Simeon had been looking forward to!</a:t>
            </a:r>
          </a:p>
          <a:p>
            <a:endParaRPr lang="en-US" sz="3600" dirty="0">
              <a:effectLst>
                <a:outerShdw blurRad="38100" dist="38100" dir="2700000" algn="tl">
                  <a:srgbClr val="000000"/>
                </a:outerShdw>
              </a:effectLst>
            </a:endParaRPr>
          </a:p>
          <a:p>
            <a:endParaRPr lang="en-US" sz="3600"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35AD0ACF-AC71-6E58-22E6-E5226D112AC4}"/>
              </a:ext>
            </a:extLst>
          </p:cNvPr>
          <p:cNvSpPr txBox="1"/>
          <p:nvPr/>
        </p:nvSpPr>
        <p:spPr>
          <a:xfrm>
            <a:off x="0" y="6488666"/>
            <a:ext cx="914400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William Hendriksen &amp; Simon J. </a:t>
            </a:r>
            <a:r>
              <a:rPr kumimoji="0" lang="en-US" sz="16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Kistemaker</a:t>
            </a: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1600" b="0" i="1" u="none" strike="noStrike" kern="1200" cap="none" spc="0" normalizeH="0" baseline="0" noProof="0" dirty="0">
                <a:ln>
                  <a:noFill/>
                </a:ln>
                <a:solidFill>
                  <a:prstClr val="white"/>
                </a:solidFill>
                <a:effectLst/>
                <a:uLnTx/>
                <a:uFillTx/>
                <a:latin typeface="Calibri" panose="020F0502020204030204"/>
                <a:ea typeface="+mn-ea"/>
                <a:cs typeface="+mn-cs"/>
              </a:rPr>
              <a:t>Exposition of the Gospel According to Luke </a:t>
            </a: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p. 165–166.</a:t>
            </a:r>
          </a:p>
        </p:txBody>
      </p:sp>
    </p:spTree>
    <p:extLst>
      <p:ext uri="{BB962C8B-B14F-4D97-AF65-F5344CB8AC3E}">
        <p14:creationId xmlns:p14="http://schemas.microsoft.com/office/powerpoint/2010/main" val="241206996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98266"/>
          </a:xfrm>
        </p:spPr>
        <p:txBody>
          <a:bodyPr>
            <a:noAutofit/>
          </a:bodyPr>
          <a:lstStyle/>
          <a:p>
            <a:r>
              <a:rPr lang="en-US" sz="4400" dirty="0">
                <a:solidFill>
                  <a:srgbClr val="FFFF00"/>
                </a:solidFill>
                <a:effectLst>
                  <a:outerShdw blurRad="38100" dist="50800" dir="7800000" algn="ctr" rotWithShape="0">
                    <a:schemeClr val="tx1"/>
                  </a:outerShdw>
                </a:effectLst>
              </a:rPr>
              <a:t>Introducing Anna</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65760" y="810491"/>
            <a:ext cx="8499764" cy="5831378"/>
          </a:xfrm>
        </p:spPr>
        <p:txBody>
          <a:bodyPr>
            <a:normAutofit lnSpcReduction="10000"/>
          </a:bodyPr>
          <a:lstStyle/>
          <a:p>
            <a:r>
              <a:rPr lang="en-US" dirty="0">
                <a:effectLst>
                  <a:outerShdw blurRad="38100" dist="38100" dir="2700000" algn="tl">
                    <a:srgbClr val="000000"/>
                  </a:outerShdw>
                </a:effectLst>
              </a:rPr>
              <a:t>Anna is described in verse 36 as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a prophetess</a:t>
            </a:r>
            <a:r>
              <a:rPr lang="en-US" dirty="0">
                <a:effectLst>
                  <a:outerShdw blurRad="38100" dist="38100" dir="2700000" algn="tl">
                    <a:srgbClr val="000000"/>
                  </a:outerShdw>
                </a:effectLst>
              </a:rPr>
              <a:t>”  </a:t>
            </a:r>
            <a:endParaRPr lang="en-US" sz="2400" dirty="0">
              <a:effectLst>
                <a:outerShdw blurRad="38100" dist="38100" dir="2700000" algn="tl">
                  <a:srgbClr val="000000"/>
                </a:outerShdw>
              </a:effectLst>
            </a:endParaRPr>
          </a:p>
          <a:p>
            <a:pPr lvl="0"/>
            <a:r>
              <a:rPr lang="en-US" dirty="0">
                <a:effectLst>
                  <a:outerShdw blurRad="38100" dist="38100" dir="2700000" algn="tl">
                    <a:srgbClr val="000000"/>
                  </a:outerShdw>
                </a:effectLst>
              </a:rPr>
              <a:t>There are only </a:t>
            </a:r>
            <a:r>
              <a:rPr lang="en-US" b="1" i="1" dirty="0">
                <a:effectLst>
                  <a:outerShdw blurRad="38100" dist="38100" dir="2700000" algn="tl">
                    <a:srgbClr val="000000"/>
                  </a:outerShdw>
                </a:effectLst>
              </a:rPr>
              <a:t>five</a:t>
            </a:r>
            <a:r>
              <a:rPr lang="en-US" dirty="0">
                <a:effectLst>
                  <a:outerShdw blurRad="38100" dist="38100" dir="2700000" algn="tl">
                    <a:srgbClr val="000000"/>
                  </a:outerShdw>
                </a:effectLst>
              </a:rPr>
              <a:t> other prophetesses mentioned in the Old Testament:</a:t>
            </a:r>
            <a:endParaRPr lang="en-US" sz="2400" dirty="0">
              <a:effectLst>
                <a:outerShdw blurRad="38100" dist="38100" dir="2700000" algn="tl">
                  <a:srgbClr val="000000"/>
                </a:outerShdw>
              </a:effectLst>
            </a:endParaRPr>
          </a:p>
          <a:p>
            <a:pPr lvl="1"/>
            <a:r>
              <a:rPr lang="en-US" dirty="0">
                <a:effectLst>
                  <a:outerShdw blurRad="38100" dist="38100" dir="2700000" algn="tl">
                    <a:srgbClr val="000000"/>
                  </a:outerShdw>
                </a:effectLst>
              </a:rPr>
              <a:t>“</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Miriam</a:t>
            </a:r>
            <a:r>
              <a:rPr lang="en-US" dirty="0">
                <a:effectLst>
                  <a:outerShdw blurRad="38100" dist="38100" dir="2700000" algn="tl">
                    <a:srgbClr val="000000"/>
                  </a:outerShdw>
                </a:effectLst>
              </a:rPr>
              <a:t>” (Exodus 15:20)</a:t>
            </a:r>
            <a:endParaRPr lang="en-US" sz="2000" dirty="0">
              <a:effectLst>
                <a:outerShdw blurRad="38100" dist="38100" dir="2700000" algn="tl">
                  <a:srgbClr val="000000"/>
                </a:outerShdw>
              </a:effectLst>
            </a:endParaRPr>
          </a:p>
          <a:p>
            <a:pPr lvl="1"/>
            <a:r>
              <a:rPr lang="en-US" dirty="0">
                <a:effectLst>
                  <a:outerShdw blurRad="38100" dist="38100" dir="2700000" algn="tl">
                    <a:srgbClr val="000000"/>
                  </a:outerShdw>
                </a:effectLst>
              </a:rPr>
              <a:t>“</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Deborah</a:t>
            </a:r>
            <a:r>
              <a:rPr lang="en-US" dirty="0">
                <a:effectLst>
                  <a:outerShdw blurRad="38100" dist="38100" dir="2700000" algn="tl">
                    <a:srgbClr val="000000"/>
                  </a:outerShdw>
                </a:effectLst>
              </a:rPr>
              <a:t>” (Judges 4:4)</a:t>
            </a:r>
          </a:p>
          <a:p>
            <a:pPr lvl="1"/>
            <a:r>
              <a:rPr lang="en-US" dirty="0">
                <a:effectLst>
                  <a:outerShdw blurRad="38100" dist="38100" dir="2700000" algn="tl">
                    <a:srgbClr val="000000"/>
                  </a:outerShdw>
                </a:effectLst>
              </a:rPr>
              <a:t>“</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Huldah</a:t>
            </a:r>
            <a:r>
              <a:rPr lang="en-US" dirty="0">
                <a:effectLst>
                  <a:outerShdw blurRad="38100" dist="38100" dir="2700000" algn="tl">
                    <a:srgbClr val="000000"/>
                  </a:outerShdw>
                </a:effectLst>
              </a:rPr>
              <a:t>” (2 Kings 22:14, 2 Chronicles 34:22)</a:t>
            </a:r>
            <a:endParaRPr lang="en-US" sz="2000" dirty="0">
              <a:effectLst>
                <a:outerShdw blurRad="38100" dist="38100" dir="2700000" algn="tl">
                  <a:srgbClr val="000000"/>
                </a:outerShdw>
              </a:effectLst>
            </a:endParaRPr>
          </a:p>
          <a:p>
            <a:pPr lvl="1"/>
            <a:r>
              <a:rPr lang="en-US" dirty="0">
                <a:effectLst>
                  <a:outerShdw blurRad="38100" dist="38100" dir="2700000" algn="tl">
                    <a:srgbClr val="000000"/>
                  </a:outerShdw>
                </a:effectLst>
              </a:rPr>
              <a:t>“</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Noadiah</a:t>
            </a:r>
            <a:r>
              <a:rPr lang="en-US" dirty="0">
                <a:effectLst>
                  <a:outerShdw blurRad="38100" dist="38100" dir="2700000" algn="tl">
                    <a:srgbClr val="000000"/>
                  </a:outerShdw>
                </a:effectLst>
              </a:rPr>
              <a:t>” (Nehemiah 6:14)</a:t>
            </a:r>
            <a:endParaRPr lang="en-US" sz="2000" dirty="0">
              <a:effectLst>
                <a:outerShdw blurRad="38100" dist="38100" dir="2700000" algn="tl">
                  <a:srgbClr val="000000"/>
                </a:outerShdw>
              </a:effectLst>
            </a:endParaRPr>
          </a:p>
          <a:p>
            <a:pPr lvl="1"/>
            <a:r>
              <a:rPr lang="en-US" dirty="0">
                <a:effectLst>
                  <a:outerShdw blurRad="38100" dist="38100" dir="2700000" algn="tl">
                    <a:srgbClr val="000000"/>
                  </a:outerShdw>
                </a:effectLst>
              </a:rPr>
              <a:t>An unnamed prophetess (probably Isaiah’s wife)</a:t>
            </a:r>
            <a:r>
              <a:rPr lang="en-US" sz="2000" dirty="0">
                <a:effectLst>
                  <a:outerShdw blurRad="38100" dist="38100" dir="2700000" algn="tl">
                    <a:srgbClr val="000000"/>
                  </a:outerShdw>
                </a:effectLst>
              </a:rPr>
              <a:t> </a:t>
            </a:r>
            <a:r>
              <a:rPr lang="en-US" dirty="0">
                <a:effectLst>
                  <a:outerShdw blurRad="38100" dist="38100" dir="2700000" algn="tl">
                    <a:srgbClr val="000000"/>
                  </a:outerShdw>
                </a:effectLst>
              </a:rPr>
              <a:t>(Isaiah 8:3)</a:t>
            </a:r>
          </a:p>
          <a:p>
            <a:pPr lvl="0"/>
            <a:r>
              <a:rPr lang="en-US" dirty="0">
                <a:effectLst>
                  <a:outerShdw blurRad="38100" dist="38100" dir="2700000" algn="tl">
                    <a:srgbClr val="000000"/>
                  </a:outerShdw>
                </a:effectLst>
              </a:rPr>
              <a:t>The only prophetesses mentioned in the New Testament were the daughters of Philip (Acts 21:9) – and the </a:t>
            </a:r>
            <a:r>
              <a:rPr lang="en-US" b="1" i="1" dirty="0">
                <a:effectLst>
                  <a:outerShdw blurRad="38100" dist="38100" dir="2700000" algn="tl">
                    <a:srgbClr val="000000"/>
                  </a:outerShdw>
                </a:effectLst>
              </a:rPr>
              <a:t>false</a:t>
            </a:r>
            <a:r>
              <a:rPr lang="en-US" dirty="0">
                <a:effectLst>
                  <a:outerShdw blurRad="38100" dist="38100" dir="2700000" algn="tl">
                    <a:srgbClr val="000000"/>
                  </a:outerShdw>
                </a:effectLst>
              </a:rPr>
              <a:t> prophetess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Jezebel</a:t>
            </a:r>
            <a:r>
              <a:rPr lang="en-US" dirty="0">
                <a:effectLst>
                  <a:outerShdw blurRad="38100" dist="38100" dir="2700000" algn="tl">
                    <a:srgbClr val="000000"/>
                  </a:outerShdw>
                </a:effectLst>
              </a:rPr>
              <a:t>” mentioned in Revelation 2:20. </a:t>
            </a:r>
            <a:endParaRPr lang="en-US" sz="2400" dirty="0">
              <a:effectLst>
                <a:outerShdw blurRad="38100" dist="38100" dir="2700000" algn="tl">
                  <a:srgbClr val="000000"/>
                </a:outerShdw>
              </a:effectLst>
            </a:endParaRPr>
          </a:p>
        </p:txBody>
      </p:sp>
    </p:spTree>
    <p:extLst>
      <p:ext uri="{BB962C8B-B14F-4D97-AF65-F5344CB8AC3E}">
        <p14:creationId xmlns:p14="http://schemas.microsoft.com/office/powerpoint/2010/main" val="15400247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98266"/>
          </a:xfrm>
        </p:spPr>
        <p:txBody>
          <a:bodyPr>
            <a:noAutofit/>
          </a:bodyPr>
          <a:lstStyle/>
          <a:p>
            <a:r>
              <a:rPr lang="en-US" sz="4400" dirty="0">
                <a:solidFill>
                  <a:srgbClr val="FFFF00"/>
                </a:solidFill>
                <a:effectLst>
                  <a:outerShdw blurRad="38100" dist="50800" dir="7800000" algn="ctr" rotWithShape="0">
                    <a:schemeClr val="tx1"/>
                  </a:outerShdw>
                </a:effectLst>
              </a:rPr>
              <a:t>Introducing Anna</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65760" y="810491"/>
            <a:ext cx="8499764" cy="5856316"/>
          </a:xfrm>
        </p:spPr>
        <p:txBody>
          <a:bodyPr>
            <a:normAutofit fontScale="92500" lnSpcReduction="20000"/>
          </a:bodyPr>
          <a:lstStyle/>
          <a:p>
            <a:r>
              <a:rPr lang="en-US" dirty="0">
                <a:effectLst>
                  <a:outerShdw blurRad="38100" dist="38100" dir="2700000" algn="tl">
                    <a:srgbClr val="000000"/>
                  </a:outerShdw>
                </a:effectLst>
              </a:rPr>
              <a:t> A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prophet</a:t>
            </a:r>
            <a:r>
              <a:rPr lang="en-US" dirty="0">
                <a:effectLst>
                  <a:outerShdw blurRad="38100" dist="38100" dir="2700000" algn="tl">
                    <a:srgbClr val="000000"/>
                  </a:outerShdw>
                </a:effectLst>
              </a:rPr>
              <a:t>” or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prophetess</a:t>
            </a:r>
            <a:r>
              <a:rPr lang="en-US" dirty="0">
                <a:effectLst>
                  <a:outerShdw blurRad="38100" dist="38100" dir="2700000" algn="tl">
                    <a:srgbClr val="000000"/>
                  </a:outerShdw>
                </a:effectLst>
              </a:rPr>
              <a:t>” was someone who received direct revelation from God which was then communicated to others.</a:t>
            </a:r>
            <a:endParaRPr lang="en-US" sz="2400" dirty="0">
              <a:effectLst>
                <a:outerShdw blurRad="38100" dist="38100" dir="2700000" algn="tl">
                  <a:srgbClr val="000000"/>
                </a:outerShdw>
              </a:effectLst>
            </a:endParaRPr>
          </a:p>
          <a:p>
            <a:r>
              <a:rPr lang="en-US" dirty="0">
                <a:effectLst>
                  <a:outerShdw blurRad="38100" dist="38100" dir="2700000" algn="tl">
                    <a:srgbClr val="000000"/>
                  </a:outerShdw>
                </a:effectLst>
              </a:rPr>
              <a:t> Furthermore, we are told that Anna was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the daughter of Phanuel, of the tribe of Asher</a:t>
            </a:r>
            <a:r>
              <a:rPr lang="en-US" dirty="0">
                <a:effectLst>
                  <a:outerShdw blurRad="38100" dist="38100" dir="2700000" algn="tl">
                    <a:srgbClr val="000000"/>
                  </a:outerShdw>
                </a:effectLst>
              </a:rPr>
              <a:t>” – </a:t>
            </a:r>
            <a:endParaRPr lang="en-US" sz="2400" dirty="0">
              <a:effectLst>
                <a:outerShdw blurRad="38100" dist="38100" dir="2700000" algn="tl">
                  <a:srgbClr val="000000"/>
                </a:outerShdw>
              </a:effectLst>
            </a:endParaRPr>
          </a:p>
          <a:p>
            <a:pPr lvl="1"/>
            <a:r>
              <a:rPr lang="en-US" dirty="0">
                <a:effectLst>
                  <a:outerShdw blurRad="38100" dist="38100" dir="2700000" algn="tl">
                    <a:srgbClr val="000000"/>
                  </a:outerShdw>
                </a:effectLst>
              </a:rPr>
              <a:t>The Jews kept careful genealogical records at this time</a:t>
            </a:r>
            <a:endParaRPr lang="en-US" sz="2000" dirty="0">
              <a:effectLst>
                <a:outerShdw blurRad="38100" dist="38100" dir="2700000" algn="tl">
                  <a:srgbClr val="000000"/>
                </a:outerShdw>
              </a:effectLst>
            </a:endParaRPr>
          </a:p>
          <a:p>
            <a:pPr lvl="1"/>
            <a:r>
              <a:rPr lang="en-US" dirty="0">
                <a:effectLst>
                  <a:outerShdw blurRad="38100" dist="38100" dir="2700000" algn="tl">
                    <a:srgbClr val="000000"/>
                  </a:outerShdw>
                </a:effectLst>
              </a:rPr>
              <a:t>No other information is given in the Bible concerning her father,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Phanuel</a:t>
            </a:r>
            <a:r>
              <a:rPr lang="en-US" dirty="0">
                <a:effectLst>
                  <a:outerShdw blurRad="38100" dist="38100" dir="2700000" algn="tl">
                    <a:srgbClr val="000000"/>
                  </a:outerShdw>
                </a:effectLst>
              </a:rPr>
              <a:t>”, though his mention here </a:t>
            </a:r>
            <a:r>
              <a:rPr lang="en-US" b="1" i="1" dirty="0">
                <a:effectLst>
                  <a:outerShdw blurRad="38100" dist="38100" dir="2700000" algn="tl">
                    <a:srgbClr val="000000"/>
                  </a:outerShdw>
                </a:effectLst>
              </a:rPr>
              <a:t>may</a:t>
            </a:r>
            <a:r>
              <a:rPr lang="en-US" dirty="0">
                <a:effectLst>
                  <a:outerShdw blurRad="38100" dist="38100" dir="2700000" algn="tl">
                    <a:srgbClr val="000000"/>
                  </a:outerShdw>
                </a:effectLst>
              </a:rPr>
              <a:t> indicate that he was a person of note.</a:t>
            </a:r>
            <a:endParaRPr lang="en-US" sz="2000" dirty="0">
              <a:effectLst>
                <a:outerShdw blurRad="38100" dist="38100" dir="2700000" algn="tl">
                  <a:srgbClr val="000000"/>
                </a:outerShdw>
              </a:effectLst>
            </a:endParaRPr>
          </a:p>
          <a:p>
            <a:pPr lvl="0"/>
            <a:r>
              <a:rPr lang="en-US" dirty="0">
                <a:effectLst>
                  <a:outerShdw blurRad="38100" dist="38100" dir="2700000" algn="tl">
                    <a:srgbClr val="000000"/>
                  </a:outerShdw>
                </a:effectLst>
              </a:rPr>
              <a:t>“</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She was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very old</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having been married to her husband for seven years until his death. She had lived as a widow since then for eighty-four years.</a:t>
            </a:r>
            <a:r>
              <a:rPr lang="en-US" dirty="0">
                <a:effectLst>
                  <a:outerShdw blurRad="38100" dist="38100" dir="2700000" algn="tl">
                    <a:srgbClr val="000000"/>
                  </a:outerShdw>
                </a:effectLst>
              </a:rPr>
              <a:t>” </a:t>
            </a:r>
            <a:endParaRPr lang="en-US" sz="2400" dirty="0">
              <a:effectLst>
                <a:outerShdw blurRad="38100" dist="38100" dir="2700000" algn="tl">
                  <a:srgbClr val="000000"/>
                </a:outerShdw>
              </a:effectLst>
            </a:endParaRPr>
          </a:p>
          <a:p>
            <a:pPr lvl="1"/>
            <a:r>
              <a:rPr lang="en-US" sz="2900" dirty="0">
                <a:effectLst>
                  <a:outerShdw blurRad="38100" dist="38100" dir="2700000" algn="tl">
                    <a:srgbClr val="000000"/>
                  </a:outerShdw>
                </a:effectLst>
              </a:rPr>
              <a:t>If she married at age 15 </a:t>
            </a:r>
          </a:p>
          <a:p>
            <a:pPr lvl="1"/>
            <a:r>
              <a:rPr lang="en-US" sz="2900" dirty="0">
                <a:effectLst>
                  <a:outerShdw blurRad="38100" dist="38100" dir="2700000" algn="tl">
                    <a:srgbClr val="000000"/>
                  </a:outerShdw>
                </a:effectLst>
              </a:rPr>
              <a:t>Was married 7 years</a:t>
            </a:r>
          </a:p>
          <a:p>
            <a:pPr lvl="1"/>
            <a:r>
              <a:rPr lang="en-US" sz="2900" dirty="0">
                <a:effectLst>
                  <a:outerShdw blurRad="38100" dist="38100" dir="2700000" algn="tl">
                    <a:srgbClr val="000000"/>
                  </a:outerShdw>
                </a:effectLst>
              </a:rPr>
              <a:t>Lived as a widow for 84 years</a:t>
            </a:r>
          </a:p>
          <a:p>
            <a:pPr lvl="1"/>
            <a:r>
              <a:rPr lang="en-US" sz="2900" dirty="0">
                <a:effectLst>
                  <a:outerShdw blurRad="38100" dist="38100" dir="2700000" algn="tl">
                    <a:srgbClr val="000000"/>
                  </a:outerShdw>
                </a:effectLst>
              </a:rPr>
              <a:t>Then she would have been 106 years old</a:t>
            </a:r>
          </a:p>
          <a:p>
            <a:pPr lvl="1"/>
            <a:r>
              <a:rPr lang="en-US" sz="2900" dirty="0">
                <a:effectLst>
                  <a:outerShdw blurRad="38100" dist="38100" dir="2700000" algn="tl">
                    <a:srgbClr val="000000"/>
                  </a:outerShdw>
                </a:effectLst>
              </a:rPr>
              <a:t>That’s definitely “</a:t>
            </a:r>
            <a:r>
              <a:rPr lang="en-US" sz="3200"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very</a:t>
            </a:r>
            <a:r>
              <a:rPr lang="en-US" sz="32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old</a:t>
            </a:r>
            <a:r>
              <a:rPr lang="en-US" sz="2900" dirty="0">
                <a:effectLst>
                  <a:outerShdw blurRad="38100" dist="38100" dir="2700000" algn="tl">
                    <a:srgbClr val="000000"/>
                  </a:outerShdw>
                </a:effectLst>
              </a:rPr>
              <a:t>”!</a:t>
            </a:r>
          </a:p>
        </p:txBody>
      </p:sp>
    </p:spTree>
    <p:extLst>
      <p:ext uri="{BB962C8B-B14F-4D97-AF65-F5344CB8AC3E}">
        <p14:creationId xmlns:p14="http://schemas.microsoft.com/office/powerpoint/2010/main" val="103934734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 calcmode="lin" valueType="num">
                                      <p:cBhvr>
                                        <p:cTn id="56"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3">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 calcmode="lin" valueType="num">
                                      <p:cBhvr>
                                        <p:cTn id="63"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65"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98266"/>
          </a:xfrm>
        </p:spPr>
        <p:txBody>
          <a:bodyPr>
            <a:noAutofit/>
          </a:bodyPr>
          <a:lstStyle/>
          <a:p>
            <a:r>
              <a:rPr lang="en-US" sz="4400" dirty="0">
                <a:solidFill>
                  <a:srgbClr val="FFFF00"/>
                </a:solidFill>
                <a:effectLst>
                  <a:outerShdw blurRad="38100" dist="50800" dir="7800000" algn="ctr" rotWithShape="0">
                    <a:schemeClr val="tx1"/>
                  </a:outerShdw>
                </a:effectLst>
              </a:rPr>
              <a:t>Introducing Anna</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36665" y="617512"/>
            <a:ext cx="8570422" cy="5951911"/>
          </a:xfrm>
        </p:spPr>
        <p:txBody>
          <a:bodyPr>
            <a:normAutofit fontScale="85000" lnSpcReduction="10000"/>
          </a:bodyPr>
          <a:lstStyle/>
          <a:p>
            <a:pPr lvl="0"/>
            <a:r>
              <a:rPr lang="en-US" dirty="0">
                <a:effectLst>
                  <a:outerShdw blurRad="38100" dist="38100" dir="2700000" algn="tl">
                    <a:srgbClr val="000000"/>
                  </a:outerShdw>
                </a:effectLst>
              </a:rPr>
              <a:t>It says that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she never left the temple</a:t>
            </a:r>
            <a:r>
              <a:rPr lang="en-US" dirty="0">
                <a:effectLst>
                  <a:outerShdw blurRad="38100" dist="38100" dir="2700000" algn="tl">
                    <a:srgbClr val="000000"/>
                  </a:outerShdw>
                </a:effectLst>
              </a:rPr>
              <a:t>” – </a:t>
            </a:r>
            <a:r>
              <a:rPr lang="en-US" b="1" i="1" dirty="0">
                <a:effectLst>
                  <a:outerShdw blurRad="38100" dist="38100" dir="2700000" algn="tl">
                    <a:srgbClr val="000000"/>
                  </a:outerShdw>
                </a:effectLst>
              </a:rPr>
              <a:t>probably</a:t>
            </a:r>
            <a:r>
              <a:rPr lang="en-US" dirty="0">
                <a:effectLst>
                  <a:outerShdw blurRad="38100" dist="38100" dir="2700000" algn="tl">
                    <a:srgbClr val="000000"/>
                  </a:outerShdw>
                </a:effectLst>
              </a:rPr>
              <a:t> not meant to be taken literally – but much like our current idiom, where we say someone is there every time the church doors are open.</a:t>
            </a:r>
            <a:endParaRPr lang="en-US" sz="2400" dirty="0">
              <a:effectLst>
                <a:outerShdw blurRad="38100" dist="38100" dir="2700000" algn="tl">
                  <a:srgbClr val="000000"/>
                </a:outerShdw>
              </a:effectLst>
            </a:endParaRPr>
          </a:p>
          <a:p>
            <a:pPr lvl="0"/>
            <a:r>
              <a:rPr lang="en-US" dirty="0">
                <a:effectLst>
                  <a:outerShdw blurRad="38100" dist="38100" dir="2700000" algn="tl">
                    <a:srgbClr val="000000"/>
                  </a:outerShdw>
                </a:effectLst>
              </a:rPr>
              <a:t>It describes her as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worshiping with fasting and prayer night and day</a:t>
            </a:r>
            <a:r>
              <a:rPr lang="en-US" dirty="0">
                <a:effectLst>
                  <a:outerShdw blurRad="38100" dist="38100" dir="2700000" algn="tl">
                    <a:srgbClr val="000000"/>
                  </a:outerShdw>
                </a:effectLst>
              </a:rPr>
              <a:t>” – So, like Simeon, Anna was a </a:t>
            </a:r>
            <a:r>
              <a:rPr lang="en-US" b="1" i="1" dirty="0">
                <a:effectLst>
                  <a:outerShdw blurRad="38100" dist="38100" dir="2700000" algn="tl">
                    <a:srgbClr val="000000"/>
                  </a:outerShdw>
                </a:effectLst>
              </a:rPr>
              <a:t>devout</a:t>
            </a:r>
            <a:r>
              <a:rPr lang="en-US" dirty="0">
                <a:effectLst>
                  <a:outerShdw blurRad="38100" dist="38100" dir="2700000" algn="tl">
                    <a:srgbClr val="000000"/>
                  </a:outerShdw>
                </a:effectLst>
              </a:rPr>
              <a:t> believing Jew.</a:t>
            </a:r>
            <a:endParaRPr lang="en-US" sz="2400" dirty="0">
              <a:effectLst>
                <a:outerShdw blurRad="38100" dist="38100" dir="2700000" algn="tl">
                  <a:srgbClr val="000000"/>
                </a:outerShdw>
              </a:effectLst>
            </a:endParaRPr>
          </a:p>
          <a:p>
            <a:r>
              <a:rPr lang="en-US" dirty="0">
                <a:effectLst>
                  <a:outerShdw blurRad="38100" dist="38100" dir="2700000" algn="tl">
                    <a:srgbClr val="000000"/>
                  </a:outerShdw>
                </a:effectLst>
              </a:rPr>
              <a:t>Having set up the background and introduced our characters, I would now like to focus on the </a:t>
            </a:r>
            <a:r>
              <a:rPr lang="en-US" b="1" i="1" dirty="0">
                <a:effectLst>
                  <a:outerShdw blurRad="38100" dist="38100" dir="2700000" algn="tl">
                    <a:srgbClr val="000000"/>
                  </a:outerShdw>
                </a:effectLst>
              </a:rPr>
              <a:t>key ideas </a:t>
            </a:r>
            <a:r>
              <a:rPr lang="en-US" dirty="0">
                <a:effectLst>
                  <a:outerShdw blurRad="38100" dist="38100" dir="2700000" algn="tl">
                    <a:srgbClr val="000000"/>
                  </a:outerShdw>
                </a:effectLst>
              </a:rPr>
              <a:t>that we find in the prophecies given by Simeon and Anna and think about their implications for us.</a:t>
            </a:r>
          </a:p>
          <a:p>
            <a:r>
              <a:rPr lang="en-US" dirty="0">
                <a:effectLst>
                  <a:outerShdw blurRad="38100" dist="38100" dir="2700000" algn="tl">
                    <a:srgbClr val="000000"/>
                  </a:outerShdw>
                </a:effectLst>
              </a:rPr>
              <a:t>If I were going to put a </a:t>
            </a:r>
            <a:r>
              <a:rPr lang="en-US" b="1" i="1" dirty="0">
                <a:effectLst>
                  <a:outerShdw blurRad="38100" dist="38100" dir="2700000" algn="tl">
                    <a:srgbClr val="000000"/>
                  </a:outerShdw>
                </a:effectLst>
              </a:rPr>
              <a:t>title</a:t>
            </a:r>
            <a:r>
              <a:rPr lang="en-US" dirty="0">
                <a:effectLst>
                  <a:outerShdw blurRad="38100" dist="38100" dir="2700000" algn="tl">
                    <a:srgbClr val="000000"/>
                  </a:outerShdw>
                </a:effectLst>
              </a:rPr>
              <a:t> on what these two had to say, I would title it: </a:t>
            </a:r>
            <a:r>
              <a:rPr lang="en-US" b="1" dirty="0">
                <a:solidFill>
                  <a:srgbClr val="FFFF00"/>
                </a:solidFill>
                <a:effectLst>
                  <a:outerShdw blurRad="38100" dist="38100" dir="2700000" algn="tl">
                    <a:srgbClr val="000000"/>
                  </a:outerShdw>
                </a:effectLst>
              </a:rPr>
              <a:t>Jesus Brings Peace through a Sword</a:t>
            </a:r>
            <a:r>
              <a:rPr lang="en-US" b="1" dirty="0">
                <a:effectLst>
                  <a:outerShdw blurRad="38100" dist="38100" dir="2700000" algn="tl">
                    <a:srgbClr val="000000"/>
                  </a:outerShdw>
                </a:effectLst>
              </a:rPr>
              <a:t>.</a:t>
            </a:r>
            <a:endParaRPr lang="en-US" dirty="0">
              <a:effectLst>
                <a:outerShdw blurRad="38100" dist="38100" dir="2700000" algn="tl">
                  <a:srgbClr val="000000"/>
                </a:outerShdw>
              </a:effectLst>
            </a:endParaRPr>
          </a:p>
          <a:p>
            <a:r>
              <a:rPr lang="en-US" dirty="0">
                <a:solidFill>
                  <a:prstClr val="white"/>
                </a:solidFill>
                <a:effectLst>
                  <a:outerShdw blurRad="38100" dist="38100" dir="2700000" algn="tl">
                    <a:srgbClr val="000000"/>
                  </a:outerShdw>
                </a:effectLst>
              </a:rPr>
              <a:t>So, the </a:t>
            </a:r>
            <a:r>
              <a:rPr lang="en-US" b="1" i="1" dirty="0">
                <a:solidFill>
                  <a:prstClr val="white"/>
                </a:solidFill>
                <a:effectLst>
                  <a:outerShdw blurRad="38100" dist="38100" dir="2700000" algn="tl">
                    <a:srgbClr val="000000"/>
                  </a:outerShdw>
                </a:effectLst>
              </a:rPr>
              <a:t>two</a:t>
            </a:r>
            <a:r>
              <a:rPr lang="en-US" dirty="0">
                <a:solidFill>
                  <a:prstClr val="white"/>
                </a:solidFill>
                <a:effectLst>
                  <a:outerShdw blurRad="38100" dist="38100" dir="2700000" algn="tl">
                    <a:srgbClr val="000000"/>
                  </a:outerShdw>
                </a:effectLst>
              </a:rPr>
              <a:t> major ideas taught concerning Jesus are:</a:t>
            </a:r>
          </a:p>
          <a:p>
            <a:pPr lvl="1"/>
            <a:r>
              <a:rPr lang="en-US" sz="3000" dirty="0">
                <a:effectLst>
                  <a:outerShdw blurRad="38100" dist="38100" dir="2700000" algn="tl">
                    <a:srgbClr val="000000"/>
                  </a:outerShdw>
                </a:effectLst>
              </a:rPr>
              <a:t>Jesus Brings </a:t>
            </a:r>
            <a:r>
              <a:rPr lang="en-US" sz="3000" b="1" i="1" dirty="0">
                <a:effectLst>
                  <a:outerShdw blurRad="38100" dist="38100" dir="2700000" algn="tl">
                    <a:srgbClr val="000000"/>
                  </a:outerShdw>
                </a:effectLst>
              </a:rPr>
              <a:t>Peace</a:t>
            </a:r>
          </a:p>
          <a:p>
            <a:pPr lvl="1"/>
            <a:r>
              <a:rPr lang="en-US" sz="3000" dirty="0">
                <a:effectLst>
                  <a:outerShdw blurRad="38100" dist="38100" dir="2700000" algn="tl">
                    <a:srgbClr val="000000"/>
                  </a:outerShdw>
                </a:effectLst>
              </a:rPr>
              <a:t>But Jesus is a </a:t>
            </a:r>
            <a:r>
              <a:rPr lang="en-US" sz="3000" b="1" i="1" dirty="0">
                <a:effectLst>
                  <a:outerShdw blurRad="38100" dist="38100" dir="2700000" algn="tl">
                    <a:srgbClr val="000000"/>
                  </a:outerShdw>
                </a:effectLst>
              </a:rPr>
              <a:t>Divider</a:t>
            </a:r>
            <a:r>
              <a:rPr lang="en-US" sz="3000" dirty="0">
                <a:effectLst>
                  <a:outerShdw blurRad="38100" dist="38100" dir="2700000" algn="tl">
                    <a:srgbClr val="000000"/>
                  </a:outerShdw>
                </a:effectLst>
              </a:rPr>
              <a:t> – He Brings a </a:t>
            </a:r>
            <a:r>
              <a:rPr lang="en-US" sz="3000" b="1" i="1" dirty="0">
                <a:effectLst>
                  <a:outerShdw blurRad="38100" dist="38100" dir="2700000" algn="tl">
                    <a:srgbClr val="000000"/>
                  </a:outerShdw>
                </a:effectLst>
              </a:rPr>
              <a:t>Sword</a:t>
            </a:r>
          </a:p>
        </p:txBody>
      </p:sp>
      <p:sp>
        <p:nvSpPr>
          <p:cNvPr id="8" name="TextBox 7">
            <a:extLst>
              <a:ext uri="{FF2B5EF4-FFF2-40B4-BE49-F238E27FC236}">
                <a16:creationId xmlns:a16="http://schemas.microsoft.com/office/drawing/2014/main" id="{55C94FBA-53F6-97B6-0A54-0F69F4CD4347}"/>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Tim Keller 1993 Christmas message – “Peace Through Conflict”</a:t>
            </a:r>
          </a:p>
        </p:txBody>
      </p:sp>
    </p:spTree>
    <p:extLst>
      <p:ext uri="{BB962C8B-B14F-4D97-AF65-F5344CB8AC3E}">
        <p14:creationId xmlns:p14="http://schemas.microsoft.com/office/powerpoint/2010/main" val="332554630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98266"/>
          </a:xfrm>
        </p:spPr>
        <p:txBody>
          <a:bodyPr>
            <a:noAutofit/>
          </a:bodyPr>
          <a:lstStyle/>
          <a:p>
            <a:r>
              <a:rPr lang="en-US" sz="4400" dirty="0">
                <a:solidFill>
                  <a:srgbClr val="FFFF00"/>
                </a:solidFill>
                <a:effectLst>
                  <a:outerShdw blurRad="38100" dist="50800" dir="7800000" algn="ctr" rotWithShape="0">
                    <a:schemeClr val="tx1"/>
                  </a:outerShdw>
                </a:effectLst>
              </a:rPr>
              <a:t>Jesus Brings Peace</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65760" y="619298"/>
            <a:ext cx="8499764" cy="5976851"/>
          </a:xfrm>
        </p:spPr>
        <p:txBody>
          <a:bodyPr>
            <a:normAutofit fontScale="85000" lnSpcReduction="10000"/>
          </a:bodyPr>
          <a:lstStyle/>
          <a:p>
            <a:pPr lvl="0"/>
            <a:r>
              <a:rPr lang="en-US" dirty="0">
                <a:effectLst>
                  <a:outerShdw blurRad="38100" dist="38100" dir="2700000" algn="tl">
                    <a:srgbClr val="000000"/>
                  </a:outerShdw>
                </a:effectLst>
              </a:rPr>
              <a:t>First of all, Jesus brings </a:t>
            </a:r>
            <a:r>
              <a:rPr lang="en-US" b="1" i="1" dirty="0">
                <a:effectLst>
                  <a:outerShdw blurRad="38100" dist="38100" dir="2700000" algn="tl">
                    <a:srgbClr val="000000"/>
                  </a:outerShdw>
                </a:effectLst>
              </a:rPr>
              <a:t>Peace</a:t>
            </a:r>
            <a:r>
              <a:rPr lang="en-US" dirty="0">
                <a:effectLst>
                  <a:outerShdw blurRad="38100" dist="38100" dir="2700000" algn="tl">
                    <a:srgbClr val="000000"/>
                  </a:outerShdw>
                </a:effectLst>
              </a:rPr>
              <a:t>.</a:t>
            </a:r>
          </a:p>
          <a:p>
            <a:pPr lvl="0"/>
            <a:r>
              <a:rPr lang="en-US" dirty="0">
                <a:effectLst>
                  <a:outerShdw blurRad="38100" dist="38100" dir="2700000" algn="tl">
                    <a:srgbClr val="000000"/>
                  </a:outerShdw>
                </a:effectLst>
              </a:rPr>
              <a:t>Peace involves the kind of ideas that we </a:t>
            </a:r>
            <a:r>
              <a:rPr lang="en-US" b="1" i="1" dirty="0">
                <a:effectLst>
                  <a:outerShdw blurRad="38100" dist="38100" dir="2700000" algn="tl">
                    <a:srgbClr val="000000"/>
                  </a:outerShdw>
                </a:effectLst>
              </a:rPr>
              <a:t>normally</a:t>
            </a:r>
            <a:r>
              <a:rPr lang="en-US" dirty="0">
                <a:effectLst>
                  <a:outerShdw blurRad="38100" dist="38100" dir="2700000" algn="tl">
                    <a:srgbClr val="000000"/>
                  </a:outerShdw>
                </a:effectLst>
              </a:rPr>
              <a:t> associate with Christmas: </a:t>
            </a:r>
            <a:r>
              <a:rPr lang="en-US" i="1" dirty="0">
                <a:effectLst>
                  <a:outerShdw blurRad="38100" dist="38100" dir="2700000" algn="tl">
                    <a:srgbClr val="000000"/>
                  </a:outerShdw>
                </a:effectLst>
              </a:rPr>
              <a:t>“</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Glory to God in the highest, and on earth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peace</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among people with whom he is pleased!</a:t>
            </a:r>
            <a:r>
              <a:rPr lang="en-US" i="1" dirty="0">
                <a:effectLst>
                  <a:outerShdw blurRad="38100" dist="38100" dir="2700000" algn="tl">
                    <a:srgbClr val="000000"/>
                  </a:outerShdw>
                </a:effectLst>
              </a:rPr>
              <a:t>”</a:t>
            </a:r>
            <a:r>
              <a:rPr lang="en-US"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dirty="0">
                <a:effectLst>
                  <a:outerShdw blurRad="38100" dist="38100" dir="2700000" algn="tl">
                    <a:srgbClr val="000000"/>
                  </a:outerShdw>
                </a:effectLst>
              </a:rPr>
              <a:t>(Luke 2:14)</a:t>
            </a:r>
            <a:endParaRPr lang="en-US" sz="2000" dirty="0">
              <a:effectLst>
                <a:outerShdw blurRad="38100" dist="38100" dir="2700000" algn="tl">
                  <a:srgbClr val="000000"/>
                </a:outerShdw>
              </a:effectLst>
            </a:endParaRPr>
          </a:p>
          <a:p>
            <a:r>
              <a:rPr lang="en-US" dirty="0">
                <a:effectLst>
                  <a:outerShdw blurRad="38100" dist="38100" dir="2700000" algn="tl">
                    <a:srgbClr val="000000"/>
                  </a:outerShdw>
                </a:effectLst>
              </a:rPr>
              <a:t>In verses 29-32, Simeon praises God, his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Sovereign Lord </a:t>
            </a:r>
            <a:r>
              <a:rPr lang="en-US" dirty="0">
                <a:effectLst>
                  <a:outerShdw blurRad="38100" dist="38100" dir="2700000" algn="tl">
                    <a:srgbClr val="000000"/>
                  </a:outerShdw>
                </a:effectLst>
              </a:rPr>
              <a:t>”</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dirty="0">
                <a:effectLst>
                  <a:outerShdw blurRad="38100" dist="38100" dir="2700000" algn="tl">
                    <a:srgbClr val="000000"/>
                  </a:outerShdw>
                </a:effectLst>
              </a:rPr>
              <a:t>[literally,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Master</a:t>
            </a:r>
            <a:r>
              <a:rPr lang="en-US" dirty="0">
                <a:effectLst>
                  <a:outerShdw blurRad="38100" dist="38100" dir="2700000" algn="tl">
                    <a:srgbClr val="000000"/>
                  </a:outerShdw>
                </a:effectLst>
              </a:rPr>
              <a:t>”], that he can now die in “</a:t>
            </a:r>
            <a:r>
              <a:rPr lang="en-US" sz="33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peace</a:t>
            </a:r>
            <a:r>
              <a:rPr lang="en-US" dirty="0">
                <a:effectLst>
                  <a:outerShdw blurRad="38100" dist="38100" dir="2700000" algn="tl">
                    <a:srgbClr val="000000"/>
                  </a:outerShdw>
                </a:effectLst>
              </a:rPr>
              <a:t>” because in Jesus he sees God’s provision of “</a:t>
            </a:r>
            <a:r>
              <a:rPr lang="en-US" sz="33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salvation</a:t>
            </a:r>
            <a:r>
              <a:rPr lang="en-US" dirty="0">
                <a:effectLst>
                  <a:outerShdw blurRad="38100" dist="38100" dir="2700000" algn="tl">
                    <a:srgbClr val="000000"/>
                  </a:outerShdw>
                </a:effectLst>
              </a:rPr>
              <a:t>” for “</a:t>
            </a:r>
            <a:r>
              <a:rPr lang="en-US" sz="3300"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all</a:t>
            </a:r>
            <a:r>
              <a:rPr lang="en-US" sz="33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people</a:t>
            </a:r>
            <a:r>
              <a:rPr lang="en-US" dirty="0">
                <a:effectLst>
                  <a:outerShdw blurRad="38100" dist="38100" dir="2700000" algn="tl">
                    <a:srgbClr val="000000"/>
                  </a:outerShdw>
                </a:effectLst>
              </a:rPr>
              <a:t>”:</a:t>
            </a:r>
            <a:endParaRPr lang="en-US" sz="2400" dirty="0">
              <a:effectLst>
                <a:outerShdw blurRad="38100" dist="38100" dir="2700000" algn="tl">
                  <a:srgbClr val="000000"/>
                </a:outerShdw>
              </a:effectLst>
            </a:endParaRPr>
          </a:p>
          <a:p>
            <a:pPr lvl="1"/>
            <a:r>
              <a:rPr lang="en-US" sz="3100" dirty="0">
                <a:effectLst>
                  <a:outerShdw blurRad="38100" dist="38100" dir="2700000" algn="tl">
                    <a:srgbClr val="000000"/>
                  </a:outerShdw>
                </a:effectLst>
              </a:rPr>
              <a:t>“</a:t>
            </a:r>
            <a:r>
              <a:rPr lang="en-US" sz="31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a light, for revelation to the Gentiles</a:t>
            </a:r>
            <a:r>
              <a:rPr lang="en-US" sz="3100" dirty="0">
                <a:effectLst>
                  <a:outerShdw blurRad="38100" dist="38100" dir="2700000" algn="tl">
                    <a:srgbClr val="000000"/>
                  </a:outerShdw>
                </a:effectLst>
              </a:rPr>
              <a:t>” – true knowledge of God for the nations who, prior to this time, had been in darkness “</a:t>
            </a:r>
            <a:r>
              <a:rPr lang="en-US" sz="31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having no hope and without God in the world</a:t>
            </a:r>
            <a:r>
              <a:rPr lang="en-US" sz="3100" dirty="0">
                <a:effectLst>
                  <a:outerShdw blurRad="38100" dist="38100" dir="2700000" algn="tl">
                    <a:srgbClr val="000000"/>
                  </a:outerShdw>
                </a:effectLst>
              </a:rPr>
              <a:t>” (Ephesians 2:12)  </a:t>
            </a:r>
          </a:p>
          <a:p>
            <a:pPr lvl="1"/>
            <a:r>
              <a:rPr lang="en-US" sz="3100" b="1" i="1" dirty="0">
                <a:effectLst>
                  <a:outerShdw blurRad="38100" dist="38100" dir="2700000" algn="tl">
                    <a:srgbClr val="000000"/>
                  </a:outerShdw>
                </a:effectLst>
              </a:rPr>
              <a:t>“</a:t>
            </a:r>
            <a:r>
              <a:rPr lang="en-US" sz="31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and for </a:t>
            </a:r>
            <a:r>
              <a:rPr lang="en-US" sz="3100"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glory</a:t>
            </a:r>
            <a:r>
              <a:rPr lang="en-US" sz="31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to your people Israel</a:t>
            </a:r>
            <a:r>
              <a:rPr lang="en-US" sz="3100" b="1" i="1" dirty="0">
                <a:effectLst>
                  <a:outerShdw blurRad="38100" dist="38100" dir="2700000" algn="tl">
                    <a:srgbClr val="000000"/>
                  </a:outerShdw>
                </a:effectLst>
              </a:rPr>
              <a:t>” </a:t>
            </a:r>
            <a:r>
              <a:rPr lang="en-US" sz="3100" dirty="0">
                <a:effectLst>
                  <a:outerShdw blurRad="38100" dist="38100" dir="2700000" algn="tl">
                    <a:srgbClr val="000000"/>
                  </a:outerShdw>
                </a:effectLst>
              </a:rPr>
              <a:t>– Christ was Israel’s ultimate glory for he was brought forth </a:t>
            </a:r>
            <a:r>
              <a:rPr lang="en-US" sz="3100" b="1" i="1" dirty="0">
                <a:effectLst>
                  <a:outerShdw blurRad="38100" dist="38100" dir="2700000" algn="tl">
                    <a:srgbClr val="000000"/>
                  </a:outerShdw>
                </a:effectLst>
              </a:rPr>
              <a:t>from</a:t>
            </a:r>
            <a:r>
              <a:rPr lang="en-US" sz="3100" dirty="0">
                <a:effectLst>
                  <a:outerShdw blurRad="38100" dist="38100" dir="2700000" algn="tl">
                    <a:srgbClr val="000000"/>
                  </a:outerShdw>
                </a:effectLst>
              </a:rPr>
              <a:t> them (according to his human nature – Romans 9:5) and was the </a:t>
            </a:r>
            <a:r>
              <a:rPr lang="en-US" sz="3100" b="1" i="1" dirty="0">
                <a:effectLst>
                  <a:outerShdw blurRad="38100" dist="38100" dir="2700000" algn="tl">
                    <a:srgbClr val="000000"/>
                  </a:outerShdw>
                </a:effectLst>
              </a:rPr>
              <a:t>fulfillment</a:t>
            </a:r>
            <a:r>
              <a:rPr lang="en-US" sz="3100" dirty="0">
                <a:effectLst>
                  <a:outerShdw blurRad="38100" dist="38100" dir="2700000" algn="tl">
                    <a:srgbClr val="000000"/>
                  </a:outerShdw>
                </a:effectLst>
              </a:rPr>
              <a:t> of all that had been promised </a:t>
            </a:r>
            <a:r>
              <a:rPr lang="en-US" sz="3100" b="1" i="1" dirty="0">
                <a:effectLst>
                  <a:outerShdw blurRad="38100" dist="38100" dir="2700000" algn="tl">
                    <a:srgbClr val="000000"/>
                  </a:outerShdw>
                </a:effectLst>
              </a:rPr>
              <a:t>to</a:t>
            </a:r>
            <a:r>
              <a:rPr lang="en-US" sz="3100" dirty="0">
                <a:effectLst>
                  <a:outerShdw blurRad="38100" dist="38100" dir="2700000" algn="tl">
                    <a:srgbClr val="000000"/>
                  </a:outerShdw>
                </a:effectLst>
              </a:rPr>
              <a:t> them.</a:t>
            </a:r>
          </a:p>
          <a:p>
            <a:pPr lvl="0"/>
            <a:endParaRPr lang="en-US" sz="2400"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AC93F03E-60FE-1EDA-5DDA-F15146BD54DE}"/>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Tim Keller 1993 Christmas message – “Peace Through Conflict”</a:t>
            </a:r>
          </a:p>
        </p:txBody>
      </p:sp>
    </p:spTree>
    <p:extLst>
      <p:ext uri="{BB962C8B-B14F-4D97-AF65-F5344CB8AC3E}">
        <p14:creationId xmlns:p14="http://schemas.microsoft.com/office/powerpoint/2010/main" val="362335714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98266"/>
          </a:xfrm>
        </p:spPr>
        <p:txBody>
          <a:bodyPr>
            <a:noAutofit/>
          </a:bodyPr>
          <a:lstStyle/>
          <a:p>
            <a:r>
              <a:rPr lang="en-US" sz="4400" dirty="0">
                <a:solidFill>
                  <a:srgbClr val="FFFF00"/>
                </a:solidFill>
                <a:effectLst>
                  <a:outerShdw blurRad="38100" dist="50800" dir="7800000" algn="ctr" rotWithShape="0">
                    <a:schemeClr val="tx1"/>
                  </a:outerShdw>
                </a:effectLst>
              </a:rPr>
              <a:t>Jesus Brings Peace</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65760" y="810492"/>
            <a:ext cx="8499764" cy="5652654"/>
          </a:xfrm>
        </p:spPr>
        <p:txBody>
          <a:bodyPr>
            <a:normAutofit fontScale="92500" lnSpcReduction="10000"/>
          </a:bodyPr>
          <a:lstStyle/>
          <a:p>
            <a:r>
              <a:rPr lang="en-US" dirty="0">
                <a:effectLst>
                  <a:outerShdw blurRad="38100" dist="38100" dir="2700000" algn="tl">
                    <a:srgbClr val="000000"/>
                  </a:outerShdw>
                </a:effectLst>
              </a:rPr>
              <a:t>In verse 38 Anna describes Jesus as the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redemption of Jerusalem</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Redemption</a:t>
            </a:r>
            <a:r>
              <a:rPr lang="en-US" dirty="0">
                <a:effectLst>
                  <a:outerShdw blurRad="38100" dist="38100" dir="2700000" algn="tl">
                    <a:srgbClr val="000000"/>
                  </a:outerShdw>
                </a:effectLst>
              </a:rPr>
              <a:t>” is the price that Jesus paid with his blood to purchase his people’s salvation.</a:t>
            </a:r>
            <a:endParaRPr lang="en-US" sz="2400" dirty="0">
              <a:effectLst>
                <a:outerShdw blurRad="38100" dist="38100" dir="2700000" algn="tl">
                  <a:srgbClr val="000000"/>
                </a:outerShdw>
              </a:effectLst>
            </a:endParaRPr>
          </a:p>
          <a:p>
            <a:r>
              <a:rPr lang="en-US" dirty="0">
                <a:effectLst>
                  <a:outerShdw blurRad="38100" dist="38100" dir="2700000" algn="tl">
                    <a:srgbClr val="000000"/>
                  </a:outerShdw>
                </a:effectLst>
              </a:rPr>
              <a:t>So we see in these prophecies many of the ideas that we </a:t>
            </a:r>
            <a:r>
              <a:rPr lang="en-US" b="1" i="1" dirty="0">
                <a:effectLst>
                  <a:outerShdw blurRad="38100" dist="38100" dir="2700000" algn="tl">
                    <a:srgbClr val="000000"/>
                  </a:outerShdw>
                </a:effectLst>
              </a:rPr>
              <a:t>normally</a:t>
            </a:r>
            <a:r>
              <a:rPr lang="en-US" dirty="0">
                <a:effectLst>
                  <a:outerShdw blurRad="38100" dist="38100" dir="2700000" algn="tl">
                    <a:srgbClr val="000000"/>
                  </a:outerShdw>
                </a:effectLst>
              </a:rPr>
              <a:t> sing about and associate with Christmas:</a:t>
            </a:r>
            <a:endParaRPr lang="en-US" sz="2400" dirty="0">
              <a:effectLst>
                <a:outerShdw blurRad="38100" dist="38100" dir="2700000" algn="tl">
                  <a:srgbClr val="000000"/>
                </a:outerShdw>
              </a:effectLst>
            </a:endParaRPr>
          </a:p>
          <a:p>
            <a:pPr lvl="1"/>
            <a:r>
              <a:rPr lang="en-US" dirty="0">
                <a:effectLst>
                  <a:outerShdw blurRad="38100" dist="38100" dir="2700000" algn="tl">
                    <a:srgbClr val="000000"/>
                  </a:outerShdw>
                </a:effectLst>
              </a:rPr>
              <a:t>Peace</a:t>
            </a:r>
            <a:endParaRPr lang="en-US" sz="2400" dirty="0">
              <a:effectLst>
                <a:outerShdw blurRad="38100" dist="38100" dir="2700000" algn="tl">
                  <a:srgbClr val="000000"/>
                </a:outerShdw>
              </a:effectLst>
            </a:endParaRPr>
          </a:p>
          <a:p>
            <a:pPr lvl="1"/>
            <a:r>
              <a:rPr lang="en-US" dirty="0">
                <a:effectLst>
                  <a:outerShdw blurRad="38100" dist="38100" dir="2700000" algn="tl">
                    <a:srgbClr val="000000"/>
                  </a:outerShdw>
                </a:effectLst>
              </a:rPr>
              <a:t>Salvation</a:t>
            </a:r>
            <a:endParaRPr lang="en-US" sz="2400" dirty="0">
              <a:effectLst>
                <a:outerShdw blurRad="38100" dist="38100" dir="2700000" algn="tl">
                  <a:srgbClr val="000000"/>
                </a:outerShdw>
              </a:effectLst>
            </a:endParaRPr>
          </a:p>
          <a:p>
            <a:pPr lvl="1"/>
            <a:r>
              <a:rPr lang="en-US" dirty="0">
                <a:effectLst>
                  <a:outerShdw blurRad="38100" dist="38100" dir="2700000" algn="tl">
                    <a:srgbClr val="000000"/>
                  </a:outerShdw>
                </a:effectLst>
              </a:rPr>
              <a:t>Light </a:t>
            </a:r>
            <a:endParaRPr lang="en-US" sz="2400" dirty="0">
              <a:effectLst>
                <a:outerShdw blurRad="38100" dist="38100" dir="2700000" algn="tl">
                  <a:srgbClr val="000000"/>
                </a:outerShdw>
              </a:effectLst>
            </a:endParaRPr>
          </a:p>
          <a:p>
            <a:pPr lvl="1"/>
            <a:r>
              <a:rPr lang="en-US" dirty="0">
                <a:effectLst>
                  <a:outerShdw blurRad="38100" dist="38100" dir="2700000" algn="tl">
                    <a:srgbClr val="000000"/>
                  </a:outerShdw>
                </a:effectLst>
              </a:rPr>
              <a:t>Glory</a:t>
            </a:r>
            <a:endParaRPr lang="en-US" sz="2400" dirty="0">
              <a:effectLst>
                <a:outerShdw blurRad="38100" dist="38100" dir="2700000" algn="tl">
                  <a:srgbClr val="000000"/>
                </a:outerShdw>
              </a:effectLst>
            </a:endParaRPr>
          </a:p>
          <a:p>
            <a:r>
              <a:rPr lang="en-US" dirty="0">
                <a:effectLst>
                  <a:outerShdw blurRad="38100" dist="38100" dir="2700000" algn="tl">
                    <a:srgbClr val="000000"/>
                  </a:outerShdw>
                </a:effectLst>
              </a:rPr>
              <a:t>Verse 33 tells us that as Mary and Joseph listened to these things,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were amazed at what was said about [Jesus]</a:t>
            </a:r>
            <a:r>
              <a:rPr lang="en-US" dirty="0">
                <a:effectLst>
                  <a:outerShdw blurRad="38100" dist="38100" dir="2700000" algn="tl">
                    <a:srgbClr val="000000"/>
                  </a:outerShdw>
                </a:effectLst>
              </a:rPr>
              <a:t>”</a:t>
            </a:r>
            <a:endParaRPr lang="en-US" sz="2400" dirty="0">
              <a:effectLst>
                <a:outerShdw blurRad="38100" dist="38100" dir="2700000" algn="tl">
                  <a:srgbClr val="000000"/>
                </a:outerShdw>
              </a:effectLst>
            </a:endParaRPr>
          </a:p>
          <a:p>
            <a:pPr lvl="0"/>
            <a:endParaRPr lang="en-US" sz="2400"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5B63F1E9-FE6D-2DFD-3181-446B96DEF1EC}"/>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Tim Keller 1993 Christmas message – “Peace Through Conflict”</a:t>
            </a:r>
          </a:p>
        </p:txBody>
      </p:sp>
    </p:spTree>
    <p:extLst>
      <p:ext uri="{BB962C8B-B14F-4D97-AF65-F5344CB8AC3E}">
        <p14:creationId xmlns:p14="http://schemas.microsoft.com/office/powerpoint/2010/main" val="411701400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843739"/>
          </a:xfrm>
        </p:spPr>
        <p:txBody>
          <a:bodyPr>
            <a:noAutofit/>
          </a:bodyPr>
          <a:lstStyle/>
          <a:p>
            <a:r>
              <a:rPr lang="en-US" sz="4400" dirty="0">
                <a:solidFill>
                  <a:srgbClr val="FFFF00"/>
                </a:solidFill>
                <a:effectLst>
                  <a:outerShdw blurRad="38100" dist="50800" dir="7800000" algn="ctr" rotWithShape="0">
                    <a:schemeClr val="tx1"/>
                  </a:outerShdw>
                </a:effectLst>
              </a:rPr>
              <a:t>Simeon and Anna - Luke </a:t>
            </a:r>
            <a:r>
              <a:rPr lang="en-US" sz="4400" b="1" dirty="0">
                <a:solidFill>
                  <a:srgbClr val="FFFF00"/>
                </a:solidFill>
                <a:effectLst>
                  <a:outerShdw blurRad="38100" dist="50800" dir="7800000" algn="ctr" rotWithShape="0">
                    <a:schemeClr val="tx1"/>
                  </a:outerShdw>
                </a:effectLst>
                <a:latin typeface="Century Gothic" panose="020B0502020202020204" pitchFamily="34" charset="0"/>
              </a:rPr>
              <a:t>2:22-39</a:t>
            </a:r>
            <a:endParaRPr lang="en-US" sz="4400" dirty="0">
              <a:solidFill>
                <a:srgbClr val="FFFF00"/>
              </a:solidFill>
              <a:effectLst>
                <a:outerShdw blurRad="38100" dist="50800" dir="7800000" algn="ctr" rotWithShape="0">
                  <a:schemeClr val="tx1"/>
                </a:outerShdw>
              </a:effectLst>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249382" y="980902"/>
            <a:ext cx="8329354" cy="5785658"/>
          </a:xfrm>
        </p:spPr>
        <p:txBody>
          <a:bodyPr>
            <a:normAutofit lnSpcReduction="10000"/>
          </a:bodyPr>
          <a:lstStyle/>
          <a:p>
            <a:pPr marL="571500" indent="-342900">
              <a:spcBef>
                <a:spcPts val="600"/>
              </a:spcBef>
            </a:pPr>
            <a:r>
              <a:rPr lang="en-US" dirty="0">
                <a:effectLst>
                  <a:outerShdw blurRad="38100" dist="38100" dir="2700000" algn="tl">
                    <a:srgbClr val="000000"/>
                  </a:outerShdw>
                </a:effectLst>
              </a:rPr>
              <a:t>In keeping with our tradition, we will be take a break from our regular series in Isaiah and look instead at a topic related to Christmas. </a:t>
            </a:r>
          </a:p>
          <a:p>
            <a:pPr marL="571500" indent="-342900">
              <a:spcBef>
                <a:spcPts val="600"/>
              </a:spcBef>
            </a:pPr>
            <a:r>
              <a:rPr lang="en-US" dirty="0">
                <a:effectLst>
                  <a:outerShdw blurRad="38100" dist="38100" dir="2700000" algn="tl">
                    <a:srgbClr val="000000"/>
                  </a:outerShdw>
                </a:effectLst>
              </a:rPr>
              <a:t>For our time together this morning I would like for us to look at a passage that describes an event just </a:t>
            </a:r>
            <a:r>
              <a:rPr lang="en-US" b="1" i="1" dirty="0">
                <a:effectLst>
                  <a:outerShdw blurRad="38100" dist="38100" dir="2700000" algn="tl">
                    <a:srgbClr val="000000"/>
                  </a:outerShdw>
                </a:effectLst>
              </a:rPr>
              <a:t>subsequent</a:t>
            </a:r>
            <a:r>
              <a:rPr lang="en-US" dirty="0">
                <a:effectLst>
                  <a:outerShdw blurRad="38100" dist="38100" dir="2700000" algn="tl">
                    <a:srgbClr val="000000"/>
                  </a:outerShdw>
                </a:effectLst>
              </a:rPr>
              <a:t> to the birth of Christ – a passage that we don’t hear cited all that often.</a:t>
            </a:r>
          </a:p>
          <a:p>
            <a:pPr marL="571500" indent="-342900">
              <a:spcBef>
                <a:spcPts val="600"/>
              </a:spcBef>
            </a:pPr>
            <a:r>
              <a:rPr lang="en-US" b="1" i="1" dirty="0">
                <a:effectLst>
                  <a:outerShdw blurRad="38100" dist="38100" dir="2700000" algn="tl">
                    <a:srgbClr val="000000"/>
                  </a:outerShdw>
                </a:effectLst>
              </a:rPr>
              <a:t>Specifically</a:t>
            </a:r>
            <a:r>
              <a:rPr lang="en-US" dirty="0">
                <a:effectLst>
                  <a:outerShdw blurRad="38100" dist="38100" dir="2700000" algn="tl">
                    <a:srgbClr val="000000"/>
                  </a:outerShdw>
                </a:effectLst>
              </a:rPr>
              <a:t> we are going to be looking at an account given in the book of Luke of two lesser known individuals, Simeon and Anna, and their reaction to the newborn Christ child.</a:t>
            </a:r>
          </a:p>
        </p:txBody>
      </p:sp>
    </p:spTree>
    <p:extLst>
      <p:ext uri="{BB962C8B-B14F-4D97-AF65-F5344CB8AC3E}">
        <p14:creationId xmlns:p14="http://schemas.microsoft.com/office/powerpoint/2010/main" val="68202325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98266"/>
          </a:xfrm>
        </p:spPr>
        <p:txBody>
          <a:bodyPr>
            <a:noAutofit/>
          </a:bodyPr>
          <a:lstStyle/>
          <a:p>
            <a:r>
              <a:rPr lang="en-US" sz="3600" dirty="0">
                <a:solidFill>
                  <a:srgbClr val="FFFF00"/>
                </a:solidFill>
                <a:effectLst>
                  <a:outerShdw blurRad="38100" dist="50800" dir="7800000" algn="ctr" rotWithShape="0">
                    <a:schemeClr val="tx1"/>
                  </a:outerShdw>
                </a:effectLst>
              </a:rPr>
              <a:t>Jesus is a Divider – He Brings a Sword</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53291" y="607120"/>
            <a:ext cx="8499764" cy="5972695"/>
          </a:xfrm>
        </p:spPr>
        <p:txBody>
          <a:bodyPr>
            <a:normAutofit fontScale="92500" lnSpcReduction="10000"/>
          </a:bodyPr>
          <a:lstStyle/>
          <a:p>
            <a:r>
              <a:rPr lang="en-US" dirty="0">
                <a:effectLst>
                  <a:outerShdw blurRad="38100" dist="38100" dir="2700000" algn="tl">
                    <a:srgbClr val="000000"/>
                  </a:outerShdw>
                </a:effectLst>
              </a:rPr>
              <a:t>But Jesus doesn’t </a:t>
            </a:r>
            <a:r>
              <a:rPr lang="en-US" b="1" i="1" dirty="0">
                <a:effectLst>
                  <a:outerShdw blurRad="38100" dist="38100" dir="2700000" algn="tl">
                    <a:srgbClr val="000000"/>
                  </a:outerShdw>
                </a:effectLst>
              </a:rPr>
              <a:t>just</a:t>
            </a:r>
            <a:r>
              <a:rPr lang="en-US" dirty="0">
                <a:effectLst>
                  <a:outerShdw blurRad="38100" dist="38100" dir="2700000" algn="tl">
                    <a:srgbClr val="000000"/>
                  </a:outerShdw>
                </a:effectLst>
              </a:rPr>
              <a:t> bring </a:t>
            </a:r>
            <a:r>
              <a:rPr lang="en-US" b="1" dirty="0">
                <a:effectLst>
                  <a:outerShdw blurRad="38100" dist="38100" dir="2700000" algn="tl">
                    <a:srgbClr val="000000"/>
                  </a:outerShdw>
                </a:effectLst>
              </a:rPr>
              <a:t>Peace</a:t>
            </a:r>
            <a:r>
              <a:rPr lang="en-US" dirty="0">
                <a:effectLst>
                  <a:outerShdw blurRad="38100" dist="38100" dir="2700000" algn="tl">
                    <a:srgbClr val="000000"/>
                  </a:outerShdw>
                </a:effectLst>
              </a:rPr>
              <a:t> – He is a </a:t>
            </a:r>
            <a:r>
              <a:rPr lang="en-US" b="1" i="1" dirty="0">
                <a:effectLst>
                  <a:outerShdw blurRad="38100" dist="38100" dir="2700000" algn="tl">
                    <a:srgbClr val="000000"/>
                  </a:outerShdw>
                </a:effectLst>
              </a:rPr>
              <a:t>Divider</a:t>
            </a:r>
            <a:r>
              <a:rPr lang="en-US" dirty="0">
                <a:effectLst>
                  <a:outerShdw blurRad="38100" dist="38100" dir="2700000" algn="tl">
                    <a:srgbClr val="000000"/>
                  </a:outerShdw>
                </a:effectLst>
              </a:rPr>
              <a:t> – He Brings a </a:t>
            </a:r>
            <a:r>
              <a:rPr lang="en-US" b="1" i="1" dirty="0">
                <a:effectLst>
                  <a:outerShdw blurRad="38100" dist="38100" dir="2700000" algn="tl">
                    <a:srgbClr val="000000"/>
                  </a:outerShdw>
                </a:effectLst>
              </a:rPr>
              <a:t>Sword</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In  verses 34-35, Simeon describes Jesus in ways that  we </a:t>
            </a:r>
            <a:r>
              <a:rPr lang="en-US" b="1" i="1" dirty="0">
                <a:effectLst>
                  <a:outerShdw blurRad="38100" dist="38100" dir="2700000" algn="tl">
                    <a:srgbClr val="000000"/>
                  </a:outerShdw>
                </a:effectLst>
              </a:rPr>
              <a:t>don’t</a:t>
            </a:r>
            <a:r>
              <a:rPr lang="en-US" dirty="0">
                <a:effectLst>
                  <a:outerShdw blurRad="38100" dist="38100" dir="2700000" algn="tl">
                    <a:srgbClr val="000000"/>
                  </a:outerShdw>
                </a:effectLst>
              </a:rPr>
              <a:t> normally associate with Christmas:</a:t>
            </a:r>
          </a:p>
          <a:p>
            <a:pPr lvl="1"/>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Listen carefully: This child is destined to be the cause of the falling and rising of many in Israel and to be a sign that will be rejected. Indeed, as a result of him the thoughts of many hearts will be revealed—and a sword will pierce your own soul as well! </a:t>
            </a:r>
            <a:r>
              <a:rPr lang="en-US" dirty="0">
                <a:effectLst>
                  <a:outerShdw blurRad="38100" dist="38100" dir="2700000" algn="tl">
                    <a:srgbClr val="000000"/>
                  </a:outerShdw>
                </a:effectLst>
              </a:rPr>
              <a:t>(Luke 2:34-35)</a:t>
            </a:r>
          </a:p>
          <a:p>
            <a:r>
              <a:rPr lang="en-US" dirty="0">
                <a:effectLst>
                  <a:outerShdw blurRad="38100" dist="38100" dir="2700000" algn="tl">
                    <a:srgbClr val="000000"/>
                  </a:outerShdw>
                </a:effectLst>
              </a:rPr>
              <a:t>Here we see Jesus as:</a:t>
            </a:r>
          </a:p>
          <a:p>
            <a:pPr lvl="1"/>
            <a:r>
              <a:rPr lang="en-US" dirty="0">
                <a:effectLst>
                  <a:outerShdw blurRad="38100" dist="38100" dir="2700000" algn="tl">
                    <a:srgbClr val="000000"/>
                  </a:outerShdw>
                </a:effectLst>
              </a:rPr>
              <a:t>A divider</a:t>
            </a:r>
          </a:p>
          <a:p>
            <a:pPr lvl="1"/>
            <a:r>
              <a:rPr lang="en-US" dirty="0">
                <a:effectLst>
                  <a:outerShdw blurRad="38100" dist="38100" dir="2700000" algn="tl">
                    <a:srgbClr val="000000"/>
                  </a:outerShdw>
                </a:effectLst>
              </a:rPr>
              <a:t>Someone who comes to pick a fight</a:t>
            </a:r>
          </a:p>
          <a:p>
            <a:pPr lvl="1"/>
            <a:r>
              <a:rPr lang="en-US" dirty="0">
                <a:effectLst>
                  <a:outerShdw blurRad="38100" dist="38100" dir="2700000" algn="tl">
                    <a:srgbClr val="000000"/>
                  </a:outerShdw>
                </a:effectLst>
              </a:rPr>
              <a:t>Someone who is rejected</a:t>
            </a:r>
          </a:p>
          <a:p>
            <a:pPr lvl="1"/>
            <a:r>
              <a:rPr lang="en-US" dirty="0">
                <a:effectLst>
                  <a:outerShdw blurRad="38100" dist="38100" dir="2700000" algn="tl">
                    <a:srgbClr val="000000"/>
                  </a:outerShdw>
                </a:effectLst>
              </a:rPr>
              <a:t>Someone who shows people who they really are – and it’s not pretty</a:t>
            </a:r>
          </a:p>
          <a:p>
            <a:pPr lvl="1"/>
            <a:r>
              <a:rPr lang="en-US" dirty="0">
                <a:effectLst>
                  <a:outerShdw blurRad="38100" dist="38100" dir="2700000" algn="tl">
                    <a:srgbClr val="000000"/>
                  </a:outerShdw>
                </a:effectLst>
              </a:rPr>
              <a:t>Someone who brings pain – a sword that pierces the soul</a:t>
            </a:r>
          </a:p>
        </p:txBody>
      </p:sp>
      <p:sp>
        <p:nvSpPr>
          <p:cNvPr id="4" name="TextBox 3">
            <a:extLst>
              <a:ext uri="{FF2B5EF4-FFF2-40B4-BE49-F238E27FC236}">
                <a16:creationId xmlns:a16="http://schemas.microsoft.com/office/drawing/2014/main" id="{4DC95DCD-BD02-2408-BEB8-B0FE08802BAF}"/>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Tim Keller 1993 Christmas message – “Peace Through Conflict”</a:t>
            </a:r>
          </a:p>
        </p:txBody>
      </p:sp>
    </p:spTree>
    <p:extLst>
      <p:ext uri="{BB962C8B-B14F-4D97-AF65-F5344CB8AC3E}">
        <p14:creationId xmlns:p14="http://schemas.microsoft.com/office/powerpoint/2010/main" val="71903332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 calcmode="lin" valueType="num">
                                      <p:cBhvr>
                                        <p:cTn id="56"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98266"/>
          </a:xfrm>
        </p:spPr>
        <p:txBody>
          <a:bodyPr>
            <a:noAutofit/>
          </a:bodyPr>
          <a:lstStyle/>
          <a:p>
            <a:r>
              <a:rPr lang="en-US" sz="3600" dirty="0">
                <a:solidFill>
                  <a:srgbClr val="FFFF00"/>
                </a:solidFill>
                <a:effectLst>
                  <a:outerShdw blurRad="38100" dist="50800" dir="7800000" algn="ctr" rotWithShape="0">
                    <a:schemeClr val="tx1"/>
                  </a:outerShdw>
                </a:effectLst>
              </a:rPr>
              <a:t>Jesus is a Divider – He Brings a Sword</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69916" y="640081"/>
            <a:ext cx="8499764" cy="5989319"/>
          </a:xfrm>
        </p:spPr>
        <p:txBody>
          <a:bodyPr>
            <a:normAutofit fontScale="92500" lnSpcReduction="10000"/>
          </a:bodyPr>
          <a:lstStyle/>
          <a:p>
            <a:r>
              <a:rPr lang="en-US" dirty="0">
                <a:effectLst>
                  <a:outerShdw blurRad="38100" dist="38100" dir="2700000" algn="tl">
                    <a:srgbClr val="000000"/>
                  </a:outerShdw>
                </a:effectLst>
              </a:rPr>
              <a:t>These are </a:t>
            </a:r>
            <a:r>
              <a:rPr lang="en-US" b="1" i="1" dirty="0">
                <a:effectLst>
                  <a:outerShdw blurRad="38100" dist="38100" dir="2700000" algn="tl">
                    <a:srgbClr val="000000"/>
                  </a:outerShdw>
                </a:effectLst>
              </a:rPr>
              <a:t>not</a:t>
            </a:r>
            <a:r>
              <a:rPr lang="en-US" dirty="0">
                <a:effectLst>
                  <a:outerShdw blurRad="38100" dist="38100" dir="2700000" algn="tl">
                    <a:srgbClr val="000000"/>
                  </a:outerShdw>
                </a:effectLst>
              </a:rPr>
              <a:t> descriptions that we </a:t>
            </a:r>
            <a:r>
              <a:rPr lang="en-US" b="1" i="1" dirty="0">
                <a:effectLst>
                  <a:outerShdw blurRad="38100" dist="38100" dir="2700000" algn="tl">
                    <a:srgbClr val="000000"/>
                  </a:outerShdw>
                </a:effectLst>
              </a:rPr>
              <a:t>usually</a:t>
            </a:r>
            <a:r>
              <a:rPr lang="en-US" dirty="0">
                <a:effectLst>
                  <a:outerShdw blurRad="38100" dist="38100" dir="2700000" algn="tl">
                    <a:srgbClr val="000000"/>
                  </a:outerShdw>
                </a:effectLst>
              </a:rPr>
              <a:t> associate with the babe in a manger that we sing about at Christmas time! </a:t>
            </a:r>
          </a:p>
          <a:p>
            <a:r>
              <a:rPr lang="en-US" dirty="0">
                <a:effectLst>
                  <a:outerShdw blurRad="38100" dist="38100" dir="2700000" algn="tl">
                    <a:srgbClr val="000000"/>
                  </a:outerShdw>
                </a:effectLst>
              </a:rPr>
              <a:t>At first these ideas seem like a downer. And in one sense they are, perhaps that is why we don’t talk about them much at Christmas. </a:t>
            </a:r>
          </a:p>
          <a:p>
            <a:r>
              <a:rPr lang="en-US" dirty="0">
                <a:effectLst>
                  <a:outerShdw blurRad="38100" dist="38100" dir="2700000" algn="tl">
                    <a:srgbClr val="000000"/>
                  </a:outerShdw>
                </a:effectLst>
              </a:rPr>
              <a:t>But doesn’t Jesus come to bring peace on earth? </a:t>
            </a:r>
          </a:p>
          <a:p>
            <a:r>
              <a:rPr lang="en-US" dirty="0">
                <a:effectLst>
                  <a:outerShdw blurRad="38100" dist="38100" dir="2700000" algn="tl">
                    <a:srgbClr val="000000"/>
                  </a:outerShdw>
                </a:effectLst>
              </a:rPr>
              <a:t>Of course he does! But verses 34-35 it tells us </a:t>
            </a:r>
            <a:r>
              <a:rPr lang="en-US" b="1" i="1" dirty="0">
                <a:effectLst>
                  <a:outerShdw blurRad="38100" dist="38100" dir="2700000" algn="tl">
                    <a:srgbClr val="000000"/>
                  </a:outerShdw>
                </a:effectLst>
              </a:rPr>
              <a:t>how</a:t>
            </a:r>
            <a:r>
              <a:rPr lang="en-US" dirty="0">
                <a:effectLst>
                  <a:outerShdw blurRad="38100" dist="38100" dir="2700000" algn="tl">
                    <a:srgbClr val="000000"/>
                  </a:outerShdw>
                </a:effectLst>
              </a:rPr>
              <a:t> he brings peace on earth. </a:t>
            </a:r>
          </a:p>
          <a:p>
            <a:r>
              <a:rPr lang="en-US" dirty="0">
                <a:effectLst>
                  <a:outerShdw blurRad="38100" dist="38100" dir="2700000" algn="tl">
                    <a:srgbClr val="000000"/>
                  </a:outerShdw>
                </a:effectLst>
              </a:rPr>
              <a:t>How does a </a:t>
            </a:r>
            <a:r>
              <a:rPr lang="en-US" b="1" i="1" dirty="0">
                <a:effectLst>
                  <a:outerShdw blurRad="38100" dist="38100" dir="2700000" algn="tl">
                    <a:srgbClr val="000000"/>
                  </a:outerShdw>
                </a:effectLst>
              </a:rPr>
              <a:t>surgeon</a:t>
            </a:r>
            <a:r>
              <a:rPr lang="en-US" dirty="0">
                <a:effectLst>
                  <a:outerShdw blurRad="38100" dist="38100" dir="2700000" algn="tl">
                    <a:srgbClr val="000000"/>
                  </a:outerShdw>
                </a:effectLst>
              </a:rPr>
              <a:t> bring peace to your </a:t>
            </a:r>
            <a:r>
              <a:rPr lang="en-US" b="1" i="1" dirty="0">
                <a:effectLst>
                  <a:outerShdw blurRad="38100" dist="38100" dir="2700000" algn="tl">
                    <a:srgbClr val="000000"/>
                  </a:outerShdw>
                </a:effectLst>
              </a:rPr>
              <a:t>body</a:t>
            </a:r>
            <a:r>
              <a:rPr lang="en-US" dirty="0">
                <a:effectLst>
                  <a:outerShdw blurRad="38100" dist="38100" dir="2700000" algn="tl">
                    <a:srgbClr val="000000"/>
                  </a:outerShdw>
                </a:effectLst>
              </a:rPr>
              <a:t> when it has a tumor in it? </a:t>
            </a:r>
          </a:p>
          <a:p>
            <a:pPr lvl="0"/>
            <a:r>
              <a:rPr lang="en-US" dirty="0">
                <a:effectLst>
                  <a:outerShdw blurRad="38100" dist="38100" dir="2700000" algn="tl">
                    <a:srgbClr val="000000"/>
                  </a:outerShdw>
                </a:effectLst>
              </a:rPr>
              <a:t>The surgeon spills your blood. </a:t>
            </a:r>
          </a:p>
          <a:p>
            <a:pPr lvl="0"/>
            <a:r>
              <a:rPr lang="en-US" dirty="0">
                <a:effectLst>
                  <a:outerShdw blurRad="38100" dist="38100" dir="2700000" algn="tl">
                    <a:srgbClr val="000000"/>
                  </a:outerShdw>
                </a:effectLst>
              </a:rPr>
              <a:t>The surgeon cuts you wide open. </a:t>
            </a:r>
          </a:p>
          <a:p>
            <a:pPr lvl="0"/>
            <a:r>
              <a:rPr lang="en-US" dirty="0">
                <a:effectLst>
                  <a:outerShdw blurRad="38100" dist="38100" dir="2700000" algn="tl">
                    <a:srgbClr val="000000"/>
                  </a:outerShdw>
                </a:effectLst>
              </a:rPr>
              <a:t>That is the only way for your body to have peace! </a:t>
            </a:r>
          </a:p>
          <a:p>
            <a:endParaRPr lang="en-US"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92BC0595-7F2C-5458-B777-59187068D216}"/>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Tim Keller 1993 Christmas message – “Peace Through Conflict”</a:t>
            </a:r>
          </a:p>
        </p:txBody>
      </p:sp>
    </p:spTree>
    <p:extLst>
      <p:ext uri="{BB962C8B-B14F-4D97-AF65-F5344CB8AC3E}">
        <p14:creationId xmlns:p14="http://schemas.microsoft.com/office/powerpoint/2010/main" val="415428288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98266"/>
          </a:xfrm>
        </p:spPr>
        <p:txBody>
          <a:bodyPr>
            <a:noAutofit/>
          </a:bodyPr>
          <a:lstStyle/>
          <a:p>
            <a:r>
              <a:rPr lang="en-US" sz="3600" dirty="0">
                <a:solidFill>
                  <a:srgbClr val="FFFF00"/>
                </a:solidFill>
                <a:effectLst>
                  <a:outerShdw blurRad="38100" dist="50800" dir="7800000" algn="ctr" rotWithShape="0">
                    <a:schemeClr val="tx1"/>
                  </a:outerShdw>
                </a:effectLst>
              </a:rPr>
              <a:t>Jesus is a Divider – He Brings a Sword</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65760" y="810491"/>
            <a:ext cx="8499764" cy="5590309"/>
          </a:xfrm>
        </p:spPr>
        <p:txBody>
          <a:bodyPr>
            <a:normAutofit lnSpcReduction="10000"/>
          </a:bodyPr>
          <a:lstStyle/>
          <a:p>
            <a:r>
              <a:rPr lang="en-US" dirty="0">
                <a:effectLst>
                  <a:outerShdw blurRad="38100" dist="38100" dir="2700000" algn="tl">
                    <a:srgbClr val="000000"/>
                  </a:outerShdw>
                </a:effectLst>
              </a:rPr>
              <a:t>Do you remember in Matthew 10:34 where Jesus says: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Do not think that I have come to bring peace to the earth. I have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not</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come to bring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peace</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but a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sword</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And yet later he also says, </a:t>
            </a:r>
            <a:r>
              <a:rPr lang="en-US" i="1" dirty="0">
                <a:effectLst>
                  <a:outerShdw blurRad="38100" dist="38100" dir="2700000" algn="tl">
                    <a:srgbClr val="000000"/>
                  </a:outerShdw>
                </a:effectLst>
              </a:rPr>
              <a:t>“</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Peace</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I leave with you;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my peace</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I give to you</a:t>
            </a:r>
            <a:r>
              <a:rPr lang="en-US" dirty="0">
                <a:effectLst>
                  <a:outerShdw blurRad="38100" dist="38100" dir="2700000" algn="tl">
                    <a:srgbClr val="000000"/>
                  </a:outerShdw>
                </a:effectLst>
              </a:rPr>
              <a:t>” (John 14:27)  </a:t>
            </a:r>
          </a:p>
          <a:p>
            <a:r>
              <a:rPr lang="en-US" dirty="0">
                <a:effectLst>
                  <a:outerShdw blurRad="38100" dist="38100" dir="2700000" algn="tl">
                    <a:srgbClr val="000000"/>
                  </a:outerShdw>
                </a:effectLst>
              </a:rPr>
              <a:t>Which is it? </a:t>
            </a:r>
          </a:p>
          <a:p>
            <a:r>
              <a:rPr lang="en-US" dirty="0">
                <a:effectLst>
                  <a:outerShdw blurRad="38100" dist="38100" dir="2700000" algn="tl">
                    <a:srgbClr val="000000"/>
                  </a:outerShdw>
                </a:effectLst>
              </a:rPr>
              <a:t>It’s </a:t>
            </a:r>
            <a:r>
              <a:rPr lang="en-US" b="1" i="1" dirty="0">
                <a:effectLst>
                  <a:outerShdw blurRad="38100" dist="38100" dir="2700000" algn="tl">
                    <a:srgbClr val="000000"/>
                  </a:outerShdw>
                </a:effectLst>
              </a:rPr>
              <a:t>both</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As we look at verses 34-35 more closely, we see that Jesus is a divider in </a:t>
            </a:r>
            <a:r>
              <a:rPr lang="en-US" b="1" dirty="0">
                <a:effectLst>
                  <a:outerShdw blurRad="38100" dist="38100" dir="2700000" algn="tl">
                    <a:srgbClr val="000000"/>
                  </a:outerShdw>
                </a:effectLst>
              </a:rPr>
              <a:t>two</a:t>
            </a:r>
            <a:r>
              <a:rPr lang="en-US" dirty="0">
                <a:effectLst>
                  <a:outerShdw blurRad="38100" dist="38100" dir="2700000" algn="tl">
                    <a:srgbClr val="000000"/>
                  </a:outerShdw>
                </a:effectLst>
              </a:rPr>
              <a:t> ways:</a:t>
            </a:r>
          </a:p>
          <a:p>
            <a:pPr lvl="1"/>
            <a:r>
              <a:rPr lang="en-US" dirty="0">
                <a:effectLst>
                  <a:outerShdw blurRad="38100" dist="38100" dir="2700000" algn="tl">
                    <a:srgbClr val="000000"/>
                  </a:outerShdw>
                </a:effectLst>
              </a:rPr>
              <a:t>Jesus divides people </a:t>
            </a:r>
            <a:r>
              <a:rPr lang="en-US" b="1" i="1" dirty="0">
                <a:effectLst>
                  <a:outerShdw blurRad="38100" dist="38100" dir="2700000" algn="tl">
                    <a:srgbClr val="000000"/>
                  </a:outerShdw>
                </a:effectLst>
              </a:rPr>
              <a:t>from</a:t>
            </a:r>
            <a:r>
              <a:rPr lang="en-US" dirty="0">
                <a:effectLst>
                  <a:outerShdw blurRad="38100" dist="38100" dir="2700000" algn="tl">
                    <a:srgbClr val="000000"/>
                  </a:outerShdw>
                </a:effectLst>
              </a:rPr>
              <a:t> people.</a:t>
            </a:r>
          </a:p>
          <a:p>
            <a:pPr lvl="1"/>
            <a:r>
              <a:rPr lang="en-US" dirty="0">
                <a:effectLst>
                  <a:outerShdw blurRad="38100" dist="38100" dir="2700000" algn="tl">
                    <a:srgbClr val="000000"/>
                  </a:outerShdw>
                </a:effectLst>
              </a:rPr>
              <a:t>Jesus causes conflicts </a:t>
            </a:r>
            <a:r>
              <a:rPr lang="en-US" b="1" i="1" dirty="0">
                <a:effectLst>
                  <a:outerShdw blurRad="38100" dist="38100" dir="2700000" algn="tl">
                    <a:srgbClr val="000000"/>
                  </a:outerShdw>
                </a:effectLst>
              </a:rPr>
              <a:t>within</a:t>
            </a:r>
            <a:r>
              <a:rPr lang="en-US" dirty="0">
                <a:effectLst>
                  <a:outerShdw blurRad="38100" dist="38100" dir="2700000" algn="tl">
                    <a:srgbClr val="000000"/>
                  </a:outerShdw>
                </a:effectLst>
              </a:rPr>
              <a:t> people</a:t>
            </a:r>
          </a:p>
          <a:p>
            <a:endParaRPr lang="en-US"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F288B6A5-C85A-392B-D083-5367E61D5CB1}"/>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Tim Keller 1993 Christmas message – “Peace Through Conflict”</a:t>
            </a:r>
          </a:p>
        </p:txBody>
      </p:sp>
    </p:spTree>
    <p:extLst>
      <p:ext uri="{BB962C8B-B14F-4D97-AF65-F5344CB8AC3E}">
        <p14:creationId xmlns:p14="http://schemas.microsoft.com/office/powerpoint/2010/main" val="267087645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98266"/>
          </a:xfrm>
        </p:spPr>
        <p:txBody>
          <a:bodyPr>
            <a:noAutofit/>
          </a:bodyPr>
          <a:lstStyle/>
          <a:p>
            <a:r>
              <a:rPr lang="en-US" sz="4000" dirty="0">
                <a:solidFill>
                  <a:srgbClr val="FFFF00"/>
                </a:solidFill>
                <a:effectLst>
                  <a:outerShdw blurRad="38100" dist="50800" dir="7800000" algn="ctr" rotWithShape="0">
                    <a:schemeClr val="tx1"/>
                  </a:outerShdw>
                </a:effectLst>
              </a:rPr>
              <a:t>Jesus Divides People </a:t>
            </a:r>
            <a:r>
              <a:rPr lang="en-US" sz="4000" i="1" dirty="0">
                <a:solidFill>
                  <a:srgbClr val="FFFF00"/>
                </a:solidFill>
                <a:effectLst>
                  <a:outerShdw blurRad="38100" dist="50800" dir="7800000" algn="ctr" rotWithShape="0">
                    <a:schemeClr val="tx1"/>
                  </a:outerShdw>
                </a:effectLst>
              </a:rPr>
              <a:t>From</a:t>
            </a:r>
            <a:r>
              <a:rPr lang="en-US" sz="4000" dirty="0">
                <a:solidFill>
                  <a:srgbClr val="FFFF00"/>
                </a:solidFill>
                <a:effectLst>
                  <a:outerShdw blurRad="38100" dist="50800" dir="7800000" algn="ctr" rotWithShape="0">
                    <a:schemeClr val="tx1"/>
                  </a:outerShdw>
                </a:effectLst>
              </a:rPr>
              <a:t> People</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53291" y="698269"/>
            <a:ext cx="8499764" cy="5906194"/>
          </a:xfrm>
        </p:spPr>
        <p:txBody>
          <a:bodyPr>
            <a:normAutofit fontScale="92500" lnSpcReduction="20000"/>
          </a:bodyPr>
          <a:lstStyle/>
          <a:p>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Then Simeon blessed them and said to his mother Mary, “Listen carefully: This child is destined to be the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cause</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of the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falling and rising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of many in Israel and to be a sign that will be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rejected</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dirty="0">
                <a:effectLst>
                  <a:outerShdw blurRad="38100" dist="38100" dir="2700000" algn="tl">
                    <a:srgbClr val="000000"/>
                  </a:outerShdw>
                </a:effectLst>
              </a:rPr>
              <a:t>(Luke 2:35) </a:t>
            </a:r>
            <a:endPar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lvl="0"/>
            <a:r>
              <a:rPr lang="en-US" dirty="0">
                <a:effectLst>
                  <a:outerShdw blurRad="38100" dist="38100" dir="2700000" algn="tl">
                    <a:srgbClr val="000000"/>
                  </a:outerShdw>
                </a:effectLst>
              </a:rPr>
              <a:t>What Simeon is saying here is that Jesus came to </a:t>
            </a:r>
            <a:r>
              <a:rPr lang="en-US" b="1" i="1" dirty="0">
                <a:effectLst>
                  <a:outerShdw blurRad="38100" dist="38100" dir="2700000" algn="tl">
                    <a:srgbClr val="000000"/>
                  </a:outerShdw>
                </a:effectLst>
              </a:rPr>
              <a:t>polarize</a:t>
            </a:r>
            <a:r>
              <a:rPr lang="en-US" dirty="0">
                <a:effectLst>
                  <a:outerShdw blurRad="38100" dist="38100" dir="2700000" algn="tl">
                    <a:srgbClr val="000000"/>
                  </a:outerShdw>
                </a:effectLst>
              </a:rPr>
              <a:t> people. </a:t>
            </a:r>
            <a:endParaRPr lang="en-US" sz="2400" dirty="0">
              <a:effectLst>
                <a:outerShdw blurRad="38100" dist="38100" dir="2700000" algn="tl">
                  <a:srgbClr val="000000"/>
                </a:outerShdw>
              </a:effectLst>
            </a:endParaRPr>
          </a:p>
          <a:p>
            <a:pPr lvl="1"/>
            <a:r>
              <a:rPr lang="en-US" sz="3000" dirty="0">
                <a:effectLst>
                  <a:outerShdw blurRad="38100" dist="38100" dir="2700000" algn="tl">
                    <a:srgbClr val="000000"/>
                  </a:outerShdw>
                </a:effectLst>
              </a:rPr>
              <a:t>He either causes you to “rise” or he causes you to “fall”. </a:t>
            </a:r>
          </a:p>
          <a:p>
            <a:pPr lvl="1"/>
            <a:r>
              <a:rPr lang="en-US" sz="3000" dirty="0">
                <a:effectLst>
                  <a:outerShdw blurRad="38100" dist="38100" dir="2700000" algn="tl">
                    <a:srgbClr val="000000"/>
                  </a:outerShdw>
                </a:effectLst>
              </a:rPr>
              <a:t>The word “</a:t>
            </a:r>
            <a:r>
              <a:rPr lang="en-US" sz="30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cause</a:t>
            </a:r>
            <a:r>
              <a:rPr lang="en-US" sz="3000" dirty="0">
                <a:effectLst>
                  <a:outerShdw blurRad="38100" dist="38100" dir="2700000" algn="tl">
                    <a:srgbClr val="000000"/>
                  </a:outerShdw>
                </a:effectLst>
              </a:rPr>
              <a:t>” here applies to </a:t>
            </a:r>
            <a:r>
              <a:rPr lang="en-US" sz="3000" b="1" i="1" dirty="0">
                <a:effectLst>
                  <a:outerShdw blurRad="38100" dist="38100" dir="2700000" algn="tl">
                    <a:srgbClr val="000000"/>
                  </a:outerShdw>
                </a:effectLst>
              </a:rPr>
              <a:t>both</a:t>
            </a:r>
            <a:r>
              <a:rPr lang="en-US" sz="3000" dirty="0">
                <a:effectLst>
                  <a:outerShdw blurRad="38100" dist="38100" dir="2700000" algn="tl">
                    <a:srgbClr val="000000"/>
                  </a:outerShdw>
                </a:effectLst>
              </a:rPr>
              <a:t> groups: Jesus will cause everybody to either rise or fall – there is no in between. </a:t>
            </a:r>
          </a:p>
          <a:p>
            <a:pPr lvl="1"/>
            <a:r>
              <a:rPr lang="en-US" sz="3000" dirty="0">
                <a:effectLst>
                  <a:outerShdw blurRad="38100" dist="38100" dir="2700000" algn="tl">
                    <a:srgbClr val="000000"/>
                  </a:outerShdw>
                </a:effectLst>
              </a:rPr>
              <a:t>He comes to push you </a:t>
            </a:r>
            <a:r>
              <a:rPr lang="en-US" sz="3000" b="1" i="1" dirty="0">
                <a:effectLst>
                  <a:outerShdw blurRad="38100" dist="38100" dir="2700000" algn="tl">
                    <a:srgbClr val="000000"/>
                  </a:outerShdw>
                </a:effectLst>
              </a:rPr>
              <a:t>up</a:t>
            </a:r>
            <a:r>
              <a:rPr lang="en-US" sz="3000" dirty="0">
                <a:effectLst>
                  <a:outerShdw blurRad="38100" dist="38100" dir="2700000" algn="tl">
                    <a:srgbClr val="000000"/>
                  </a:outerShdw>
                </a:effectLst>
              </a:rPr>
              <a:t> or push you </a:t>
            </a:r>
            <a:r>
              <a:rPr lang="en-US" sz="3000" b="1" i="1" dirty="0">
                <a:effectLst>
                  <a:outerShdw blurRad="38100" dist="38100" dir="2700000" algn="tl">
                    <a:srgbClr val="000000"/>
                  </a:outerShdw>
                </a:effectLst>
              </a:rPr>
              <a:t>down</a:t>
            </a:r>
            <a:r>
              <a:rPr lang="en-US" sz="3000" dirty="0">
                <a:effectLst>
                  <a:outerShdw blurRad="38100" dist="38100" dir="2700000" algn="tl">
                    <a:srgbClr val="000000"/>
                  </a:outerShdw>
                </a:effectLst>
              </a:rPr>
              <a:t>. </a:t>
            </a:r>
          </a:p>
          <a:p>
            <a:pPr lvl="1"/>
            <a:r>
              <a:rPr lang="en-US" sz="3000" dirty="0">
                <a:effectLst>
                  <a:outerShdw blurRad="38100" dist="38100" dir="2700000" algn="tl">
                    <a:srgbClr val="000000"/>
                  </a:outerShdw>
                </a:effectLst>
              </a:rPr>
              <a:t>How can this be? </a:t>
            </a:r>
          </a:p>
          <a:p>
            <a:pPr lvl="1"/>
            <a:r>
              <a:rPr lang="en-US" sz="3000" dirty="0">
                <a:effectLst>
                  <a:outerShdw blurRad="38100" dist="38100" dir="2700000" algn="tl">
                    <a:srgbClr val="000000"/>
                  </a:outerShdw>
                </a:effectLst>
              </a:rPr>
              <a:t>Because Jesus is </a:t>
            </a:r>
            <a:r>
              <a:rPr lang="en-US" sz="3000" b="1" i="1" dirty="0">
                <a:effectLst>
                  <a:outerShdw blurRad="38100" dist="38100" dir="2700000" algn="tl">
                    <a:srgbClr val="000000"/>
                  </a:outerShdw>
                </a:effectLst>
              </a:rPr>
              <a:t>divisive</a:t>
            </a:r>
            <a:r>
              <a:rPr lang="en-US" sz="3000" dirty="0">
                <a:effectLst>
                  <a:outerShdw blurRad="38100" dist="38100" dir="2700000" algn="tl">
                    <a:srgbClr val="000000"/>
                  </a:outerShdw>
                </a:effectLst>
              </a:rPr>
              <a:t>. Simeon predicts this and the Bible talks about it. </a:t>
            </a:r>
          </a:p>
          <a:p>
            <a:endParaRPr lang="en-US"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CFBFC1C1-112C-3195-A4AA-B7D7FFF1940D}"/>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Tim Keller 1993 Christmas message – “Peace Through Conflict”</a:t>
            </a:r>
          </a:p>
        </p:txBody>
      </p:sp>
    </p:spTree>
    <p:extLst>
      <p:ext uri="{BB962C8B-B14F-4D97-AF65-F5344CB8AC3E}">
        <p14:creationId xmlns:p14="http://schemas.microsoft.com/office/powerpoint/2010/main" val="413250672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98266"/>
          </a:xfrm>
        </p:spPr>
        <p:txBody>
          <a:bodyPr>
            <a:noAutofit/>
          </a:bodyPr>
          <a:lstStyle/>
          <a:p>
            <a:r>
              <a:rPr lang="en-US" sz="4000" dirty="0">
                <a:solidFill>
                  <a:srgbClr val="FFFF00"/>
                </a:solidFill>
                <a:effectLst>
                  <a:outerShdw blurRad="38100" dist="50800" dir="7800000" algn="ctr" rotWithShape="0">
                    <a:schemeClr val="tx1"/>
                  </a:outerShdw>
                </a:effectLst>
              </a:rPr>
              <a:t>Jesus Divides People </a:t>
            </a:r>
            <a:r>
              <a:rPr lang="en-US" sz="4000" i="1" dirty="0">
                <a:solidFill>
                  <a:srgbClr val="FFFF00"/>
                </a:solidFill>
                <a:effectLst>
                  <a:outerShdw blurRad="38100" dist="50800" dir="7800000" algn="ctr" rotWithShape="0">
                    <a:schemeClr val="tx1"/>
                  </a:outerShdw>
                </a:effectLst>
              </a:rPr>
              <a:t>From</a:t>
            </a:r>
            <a:r>
              <a:rPr lang="en-US" sz="4000" dirty="0">
                <a:solidFill>
                  <a:srgbClr val="FFFF00"/>
                </a:solidFill>
                <a:effectLst>
                  <a:outerShdw blurRad="38100" dist="50800" dir="7800000" algn="ctr" rotWithShape="0">
                    <a:schemeClr val="tx1"/>
                  </a:outerShdw>
                </a:effectLst>
              </a:rPr>
              <a:t> People</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65760" y="810491"/>
            <a:ext cx="8499764" cy="5656811"/>
          </a:xfrm>
        </p:spPr>
        <p:txBody>
          <a:bodyPr>
            <a:normAutofit lnSpcReduction="10000"/>
          </a:bodyPr>
          <a:lstStyle/>
          <a:p>
            <a:pPr lvl="0"/>
            <a:r>
              <a:rPr lang="en-US" b="1" i="1" dirty="0">
                <a:effectLst>
                  <a:outerShdw blurRad="38100" dist="38100" dir="2700000" algn="tl">
                    <a:srgbClr val="000000"/>
                  </a:outerShdw>
                </a:effectLst>
              </a:rPr>
              <a:t>How</a:t>
            </a:r>
            <a:r>
              <a:rPr lang="en-US" dirty="0">
                <a:effectLst>
                  <a:outerShdw blurRad="38100" dist="38100" dir="2700000" algn="tl">
                    <a:srgbClr val="000000"/>
                  </a:outerShdw>
                </a:effectLst>
              </a:rPr>
              <a:t> does Jesus polarize people? </a:t>
            </a:r>
          </a:p>
          <a:p>
            <a:pPr lvl="0"/>
            <a:r>
              <a:rPr lang="en-US" dirty="0">
                <a:effectLst>
                  <a:outerShdw blurRad="38100" dist="38100" dir="2700000" algn="tl">
                    <a:srgbClr val="000000"/>
                  </a:outerShdw>
                </a:effectLst>
              </a:rPr>
              <a:t>By his </a:t>
            </a:r>
            <a:r>
              <a:rPr lang="en-US" b="1" i="1" dirty="0">
                <a:effectLst>
                  <a:outerShdw blurRad="38100" dist="38100" dir="2700000" algn="tl">
                    <a:srgbClr val="000000"/>
                  </a:outerShdw>
                </a:effectLst>
              </a:rPr>
              <a:t>claims</a:t>
            </a:r>
            <a:r>
              <a:rPr lang="en-US" dirty="0">
                <a:effectLst>
                  <a:outerShdw blurRad="38100" dist="38100" dir="2700000" algn="tl">
                    <a:srgbClr val="000000"/>
                  </a:outerShdw>
                </a:effectLst>
              </a:rPr>
              <a:t>, for one thing.</a:t>
            </a:r>
            <a:endParaRPr lang="en-US" sz="2400" dirty="0">
              <a:effectLst>
                <a:outerShdw blurRad="38100" dist="38100" dir="2700000" algn="tl">
                  <a:srgbClr val="000000"/>
                </a:outerShdw>
              </a:effectLst>
            </a:endParaRPr>
          </a:p>
          <a:p>
            <a:r>
              <a:rPr lang="en-US" dirty="0">
                <a:effectLst>
                  <a:outerShdw blurRad="38100" dist="38100" dir="2700000" algn="tl">
                    <a:srgbClr val="000000"/>
                  </a:outerShdw>
                </a:effectLst>
              </a:rPr>
              <a:t>Jesus claims to be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King of Kings and Lord of Lords</a:t>
            </a:r>
            <a:r>
              <a:rPr lang="en-US" dirty="0">
                <a:effectLst>
                  <a:outerShdw blurRad="38100" dist="38100" dir="2700000" algn="tl">
                    <a:srgbClr val="000000"/>
                  </a:outerShdw>
                </a:effectLst>
              </a:rPr>
              <a:t>” (1Tim 6:15; Rev 19:16)</a:t>
            </a:r>
          </a:p>
          <a:p>
            <a:r>
              <a:rPr lang="en-US" dirty="0">
                <a:effectLst>
                  <a:outerShdw blurRad="38100" dist="38100" dir="2700000" algn="tl">
                    <a:srgbClr val="000000"/>
                  </a:outerShdw>
                </a:effectLst>
              </a:rPr>
              <a:t>You cannot be neutral about that. You can either </a:t>
            </a:r>
            <a:r>
              <a:rPr lang="en-US" b="1" i="1" dirty="0">
                <a:effectLst>
                  <a:outerShdw blurRad="38100" dist="38100" dir="2700000" algn="tl">
                    <a:srgbClr val="000000"/>
                  </a:outerShdw>
                </a:effectLst>
              </a:rPr>
              <a:t>accept</a:t>
            </a:r>
            <a:r>
              <a:rPr lang="en-US" dirty="0">
                <a:effectLst>
                  <a:outerShdw blurRad="38100" dist="38100" dir="2700000" algn="tl">
                    <a:srgbClr val="000000"/>
                  </a:outerShdw>
                </a:effectLst>
              </a:rPr>
              <a:t> that or </a:t>
            </a:r>
            <a:r>
              <a:rPr lang="en-US" b="1" i="1" dirty="0">
                <a:effectLst>
                  <a:outerShdw blurRad="38100" dist="38100" dir="2700000" algn="tl">
                    <a:srgbClr val="000000"/>
                  </a:outerShdw>
                </a:effectLst>
              </a:rPr>
              <a:t>fight against it</a:t>
            </a:r>
            <a:r>
              <a:rPr lang="en-US" dirty="0">
                <a:effectLst>
                  <a:outerShdw blurRad="38100" dist="38100" dir="2700000" algn="tl">
                    <a:srgbClr val="000000"/>
                  </a:outerShdw>
                </a:effectLst>
              </a:rPr>
              <a:t>. </a:t>
            </a:r>
            <a:endParaRPr lang="en-US" sz="2400" dirty="0">
              <a:effectLst>
                <a:outerShdw blurRad="38100" dist="38100" dir="2700000" algn="tl">
                  <a:srgbClr val="000000"/>
                </a:outerShdw>
              </a:effectLst>
            </a:endParaRPr>
          </a:p>
          <a:p>
            <a:r>
              <a:rPr lang="en-US" dirty="0">
                <a:effectLst>
                  <a:outerShdw blurRad="38100" dist="38100" dir="2700000" algn="tl">
                    <a:srgbClr val="000000"/>
                  </a:outerShdw>
                </a:effectLst>
              </a:rPr>
              <a:t>If someone comes up to you and says, “I own you; you belong to me”. </a:t>
            </a:r>
          </a:p>
          <a:p>
            <a:r>
              <a:rPr lang="en-US" dirty="0">
                <a:effectLst>
                  <a:outerShdw blurRad="38100" dist="38100" dir="2700000" algn="tl">
                    <a:srgbClr val="000000"/>
                  </a:outerShdw>
                </a:effectLst>
              </a:rPr>
              <a:t>You can’t be casual about that! You can’t be neutral about that person. You either have to:</a:t>
            </a:r>
            <a:endParaRPr lang="en-US" sz="2400" dirty="0">
              <a:effectLst>
                <a:outerShdw blurRad="38100" dist="38100" dir="2700000" algn="tl">
                  <a:srgbClr val="000000"/>
                </a:outerShdw>
              </a:effectLst>
            </a:endParaRPr>
          </a:p>
          <a:p>
            <a:pPr lvl="1"/>
            <a:r>
              <a:rPr lang="en-US" b="1" i="1" dirty="0">
                <a:effectLst>
                  <a:outerShdw blurRad="38100" dist="38100" dir="2700000" algn="tl">
                    <a:srgbClr val="000000"/>
                  </a:outerShdw>
                </a:effectLst>
              </a:rPr>
              <a:t>Reject</a:t>
            </a:r>
            <a:r>
              <a:rPr lang="en-US" dirty="0">
                <a:effectLst>
                  <a:outerShdw blurRad="38100" dist="38100" dir="2700000" algn="tl">
                    <a:srgbClr val="000000"/>
                  </a:outerShdw>
                </a:effectLst>
              </a:rPr>
              <a:t> that person and </a:t>
            </a:r>
            <a:r>
              <a:rPr lang="en-US" b="1" i="1" dirty="0">
                <a:effectLst>
                  <a:outerShdw blurRad="38100" dist="38100" dir="2700000" algn="tl">
                    <a:srgbClr val="000000"/>
                  </a:outerShdw>
                </a:effectLst>
              </a:rPr>
              <a:t>fight</a:t>
            </a:r>
            <a:r>
              <a:rPr lang="en-US" dirty="0">
                <a:effectLst>
                  <a:outerShdw blurRad="38100" dist="38100" dir="2700000" algn="tl">
                    <a:srgbClr val="000000"/>
                  </a:outerShdw>
                </a:effectLst>
              </a:rPr>
              <a:t> that person off</a:t>
            </a:r>
            <a:endParaRPr lang="en-US" sz="2400" dirty="0">
              <a:effectLst>
                <a:outerShdw blurRad="38100" dist="38100" dir="2700000" algn="tl">
                  <a:srgbClr val="000000"/>
                </a:outerShdw>
              </a:effectLst>
            </a:endParaRPr>
          </a:p>
          <a:p>
            <a:pPr lvl="1"/>
            <a:r>
              <a:rPr lang="en-US" dirty="0">
                <a:effectLst>
                  <a:outerShdw blurRad="38100" dist="38100" dir="2700000" algn="tl">
                    <a:srgbClr val="000000"/>
                  </a:outerShdw>
                </a:effectLst>
              </a:rPr>
              <a:t>Or you have to </a:t>
            </a:r>
            <a:r>
              <a:rPr lang="en-US" b="1" i="1" dirty="0">
                <a:effectLst>
                  <a:outerShdw blurRad="38100" dist="38100" dir="2700000" algn="tl">
                    <a:srgbClr val="000000"/>
                  </a:outerShdw>
                </a:effectLst>
              </a:rPr>
              <a:t>comply</a:t>
            </a:r>
            <a:r>
              <a:rPr lang="en-US" dirty="0">
                <a:effectLst>
                  <a:outerShdw blurRad="38100" dist="38100" dir="2700000" algn="tl">
                    <a:srgbClr val="000000"/>
                  </a:outerShdw>
                </a:effectLst>
              </a:rPr>
              <a:t>; you have to </a:t>
            </a:r>
            <a:r>
              <a:rPr lang="en-US" b="1" i="1" dirty="0">
                <a:effectLst>
                  <a:outerShdw blurRad="38100" dist="38100" dir="2700000" algn="tl">
                    <a:srgbClr val="000000"/>
                  </a:outerShdw>
                </a:effectLst>
              </a:rPr>
              <a:t>submit</a:t>
            </a:r>
            <a:r>
              <a:rPr lang="en-US" dirty="0">
                <a:effectLst>
                  <a:outerShdw blurRad="38100" dist="38100" dir="2700000" algn="tl">
                    <a:srgbClr val="000000"/>
                  </a:outerShdw>
                </a:effectLst>
              </a:rPr>
              <a:t> to that person.</a:t>
            </a:r>
            <a:endParaRPr lang="en-US" sz="2400"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DBED2407-4318-D6F7-BFEB-9BAE5651DE90}"/>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Tim Keller 1993 Christmas message – “Peace Through Conflict”</a:t>
            </a:r>
          </a:p>
        </p:txBody>
      </p:sp>
    </p:spTree>
    <p:extLst>
      <p:ext uri="{BB962C8B-B14F-4D97-AF65-F5344CB8AC3E}">
        <p14:creationId xmlns:p14="http://schemas.microsoft.com/office/powerpoint/2010/main" val="18926484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98266"/>
          </a:xfrm>
        </p:spPr>
        <p:txBody>
          <a:bodyPr>
            <a:noAutofit/>
          </a:bodyPr>
          <a:lstStyle/>
          <a:p>
            <a:r>
              <a:rPr lang="en-US" sz="4000" dirty="0">
                <a:solidFill>
                  <a:srgbClr val="FFFF00"/>
                </a:solidFill>
                <a:effectLst>
                  <a:outerShdw blurRad="38100" dist="50800" dir="7800000" algn="ctr" rotWithShape="0">
                    <a:schemeClr val="tx1"/>
                  </a:outerShdw>
                </a:effectLst>
              </a:rPr>
              <a:t>Jesus Divides People </a:t>
            </a:r>
            <a:r>
              <a:rPr lang="en-US" sz="4000" i="1" dirty="0">
                <a:solidFill>
                  <a:srgbClr val="FFFF00"/>
                </a:solidFill>
                <a:effectLst>
                  <a:outerShdw blurRad="38100" dist="50800" dir="7800000" algn="ctr" rotWithShape="0">
                    <a:schemeClr val="tx1"/>
                  </a:outerShdw>
                </a:effectLst>
              </a:rPr>
              <a:t>From</a:t>
            </a:r>
            <a:r>
              <a:rPr lang="en-US" sz="4000" dirty="0">
                <a:solidFill>
                  <a:srgbClr val="FFFF00"/>
                </a:solidFill>
                <a:effectLst>
                  <a:outerShdw blurRad="38100" dist="50800" dir="7800000" algn="ctr" rotWithShape="0">
                    <a:schemeClr val="tx1"/>
                  </a:outerShdw>
                </a:effectLst>
              </a:rPr>
              <a:t> People</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49630" y="698269"/>
            <a:ext cx="8877992" cy="5877098"/>
          </a:xfrm>
        </p:spPr>
        <p:txBody>
          <a:bodyPr>
            <a:normAutofit fontScale="92500" lnSpcReduction="10000"/>
          </a:bodyPr>
          <a:lstStyle/>
          <a:p>
            <a:pPr lvl="0"/>
            <a:r>
              <a:rPr lang="en-US" dirty="0">
                <a:effectLst>
                  <a:outerShdw blurRad="38100" dist="38100" dir="2700000" algn="tl">
                    <a:srgbClr val="000000"/>
                  </a:outerShdw>
                </a:effectLst>
              </a:rPr>
              <a:t>So if Simeon is right and Jesus came to </a:t>
            </a:r>
            <a:r>
              <a:rPr lang="en-US" b="1" i="1" dirty="0">
                <a:effectLst>
                  <a:outerShdw blurRad="38100" dist="38100" dir="2700000" algn="tl">
                    <a:srgbClr val="000000"/>
                  </a:outerShdw>
                </a:effectLst>
              </a:rPr>
              <a:t>divide</a:t>
            </a:r>
            <a:r>
              <a:rPr lang="en-US" dirty="0">
                <a:effectLst>
                  <a:outerShdw blurRad="38100" dist="38100" dir="2700000" algn="tl">
                    <a:srgbClr val="000000"/>
                  </a:outerShdw>
                </a:effectLst>
              </a:rPr>
              <a:t> people, why is it that most people don’t seem to be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rising</a:t>
            </a:r>
            <a:r>
              <a:rPr lang="en-US" dirty="0">
                <a:effectLst>
                  <a:outerShdw blurRad="38100" dist="38100" dir="2700000" algn="tl">
                    <a:srgbClr val="000000"/>
                  </a:outerShdw>
                </a:effectLst>
              </a:rPr>
              <a:t>” or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falling</a:t>
            </a:r>
            <a:r>
              <a:rPr lang="en-US" dirty="0">
                <a:effectLst>
                  <a:outerShdw blurRad="38100" dist="38100" dir="2700000" algn="tl">
                    <a:srgbClr val="000000"/>
                  </a:outerShdw>
                </a:effectLst>
              </a:rPr>
              <a:t>”? </a:t>
            </a:r>
            <a:endParaRPr lang="en-US" sz="2400" dirty="0">
              <a:effectLst>
                <a:outerShdw blurRad="38100" dist="38100" dir="2700000" algn="tl">
                  <a:srgbClr val="000000"/>
                </a:outerShdw>
              </a:effectLst>
            </a:endParaRPr>
          </a:p>
          <a:p>
            <a:r>
              <a:rPr lang="en-US" dirty="0">
                <a:effectLst>
                  <a:outerShdw blurRad="38100" dist="38100" dir="2700000" algn="tl">
                    <a:srgbClr val="000000"/>
                  </a:outerShdw>
                </a:effectLst>
              </a:rPr>
              <a:t>There are plenty of people who </a:t>
            </a:r>
            <a:r>
              <a:rPr lang="en-US" b="1" i="1" dirty="0">
                <a:effectLst>
                  <a:outerShdw blurRad="38100" dist="38100" dir="2700000" algn="tl">
                    <a:srgbClr val="000000"/>
                  </a:outerShdw>
                </a:effectLst>
              </a:rPr>
              <a:t>hate</a:t>
            </a:r>
            <a:r>
              <a:rPr lang="en-US" dirty="0">
                <a:effectLst>
                  <a:outerShdw blurRad="38100" dist="38100" dir="2700000" algn="tl">
                    <a:srgbClr val="000000"/>
                  </a:outerShdw>
                </a:effectLst>
              </a:rPr>
              <a:t> Jesus and at least they’re </a:t>
            </a:r>
            <a:r>
              <a:rPr lang="en-US" b="1" i="1" dirty="0">
                <a:effectLst>
                  <a:outerShdw blurRad="38100" dist="38100" dir="2700000" algn="tl">
                    <a:srgbClr val="000000"/>
                  </a:outerShdw>
                </a:effectLst>
              </a:rPr>
              <a:t>consistent</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On the other hand, there are people who have given </a:t>
            </a:r>
            <a:r>
              <a:rPr lang="en-US" b="1" i="1" dirty="0">
                <a:effectLst>
                  <a:outerShdw blurRad="38100" dist="38100" dir="2700000" algn="tl">
                    <a:srgbClr val="000000"/>
                  </a:outerShdw>
                </a:effectLst>
              </a:rPr>
              <a:t>everything</a:t>
            </a:r>
            <a:r>
              <a:rPr lang="en-US" dirty="0">
                <a:effectLst>
                  <a:outerShdw blurRad="38100" dist="38100" dir="2700000" algn="tl">
                    <a:srgbClr val="000000"/>
                  </a:outerShdw>
                </a:effectLst>
              </a:rPr>
              <a:t> over to Jesus and they have decided that Jesus is the supreme thing in their life. </a:t>
            </a:r>
          </a:p>
          <a:p>
            <a:r>
              <a:rPr lang="en-US" dirty="0">
                <a:effectLst>
                  <a:outerShdw blurRad="38100" dist="38100" dir="2700000" algn="tl">
                    <a:srgbClr val="000000"/>
                  </a:outerShdw>
                </a:effectLst>
              </a:rPr>
              <a:t>But </a:t>
            </a:r>
            <a:r>
              <a:rPr lang="en-US" b="1" i="1" dirty="0">
                <a:effectLst>
                  <a:outerShdw blurRad="38100" dist="38100" dir="2700000" algn="tl">
                    <a:srgbClr val="000000"/>
                  </a:outerShdw>
                </a:effectLst>
              </a:rPr>
              <a:t>most</a:t>
            </a:r>
            <a:r>
              <a:rPr lang="en-US" dirty="0">
                <a:effectLst>
                  <a:outerShdw blurRad="38100" dist="38100" dir="2700000" algn="tl">
                    <a:srgbClr val="000000"/>
                  </a:outerShdw>
                </a:effectLst>
              </a:rPr>
              <a:t> people are </a:t>
            </a:r>
            <a:r>
              <a:rPr lang="en-US" b="1" i="1" dirty="0">
                <a:effectLst>
                  <a:outerShdw blurRad="38100" dist="38100" dir="2700000" algn="tl">
                    <a:srgbClr val="000000"/>
                  </a:outerShdw>
                </a:effectLst>
              </a:rPr>
              <a:t>neither</a:t>
            </a:r>
            <a:r>
              <a:rPr lang="en-US" dirty="0">
                <a:effectLst>
                  <a:outerShdw blurRad="38100" dist="38100" dir="2700000" algn="tl">
                    <a:srgbClr val="000000"/>
                  </a:outerShdw>
                </a:effectLst>
              </a:rPr>
              <a:t>. Most people are moderately happy, moderately religious – they’re just moderate. </a:t>
            </a:r>
          </a:p>
          <a:p>
            <a:r>
              <a:rPr lang="en-US" dirty="0">
                <a:effectLst>
                  <a:outerShdw blurRad="38100" dist="38100" dir="2700000" algn="tl">
                    <a:srgbClr val="000000"/>
                  </a:outerShdw>
                </a:effectLst>
              </a:rPr>
              <a:t>The only way to account for these people is to understand that they don’t know who the </a:t>
            </a:r>
            <a:r>
              <a:rPr lang="en-US" b="1" i="1" dirty="0">
                <a:effectLst>
                  <a:outerShdw blurRad="38100" dist="38100" dir="2700000" algn="tl">
                    <a:srgbClr val="000000"/>
                  </a:outerShdw>
                </a:effectLst>
              </a:rPr>
              <a:t>real</a:t>
            </a:r>
            <a:r>
              <a:rPr lang="en-US" dirty="0">
                <a:effectLst>
                  <a:outerShdw blurRad="38100" dist="38100" dir="2700000" algn="tl">
                    <a:srgbClr val="000000"/>
                  </a:outerShdw>
                </a:effectLst>
              </a:rPr>
              <a:t> Jesus is. </a:t>
            </a:r>
          </a:p>
          <a:p>
            <a:r>
              <a:rPr lang="en-US" dirty="0">
                <a:effectLst>
                  <a:outerShdw blurRad="38100" dist="38100" dir="2700000" algn="tl">
                    <a:srgbClr val="000000"/>
                  </a:outerShdw>
                </a:effectLst>
              </a:rPr>
              <a:t>Their Jesus is a </a:t>
            </a:r>
            <a:r>
              <a:rPr lang="en-US" b="1" i="1" dirty="0">
                <a:effectLst>
                  <a:outerShdw blurRad="38100" dist="38100" dir="2700000" algn="tl">
                    <a:srgbClr val="000000"/>
                  </a:outerShdw>
                </a:effectLst>
              </a:rPr>
              <a:t>fabrication</a:t>
            </a:r>
            <a:r>
              <a:rPr lang="en-US" dirty="0">
                <a:effectLst>
                  <a:outerShdw blurRad="38100" dist="38100" dir="2700000" algn="tl">
                    <a:srgbClr val="000000"/>
                  </a:outerShdw>
                </a:effectLst>
              </a:rPr>
              <a:t>; their Jesus is an </a:t>
            </a:r>
            <a:r>
              <a:rPr lang="en-US" b="1" i="1" dirty="0">
                <a:effectLst>
                  <a:outerShdw blurRad="38100" dist="38100" dir="2700000" algn="tl">
                    <a:srgbClr val="000000"/>
                  </a:outerShdw>
                </a:effectLst>
              </a:rPr>
              <a:t>idol</a:t>
            </a:r>
            <a:r>
              <a:rPr lang="en-US" dirty="0">
                <a:effectLst>
                  <a:outerShdw blurRad="38100" dist="38100" dir="2700000" algn="tl">
                    <a:srgbClr val="000000"/>
                  </a:outerShdw>
                </a:effectLst>
              </a:rPr>
              <a:t>.</a:t>
            </a:r>
          </a:p>
          <a:p>
            <a:endParaRPr lang="en-US"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F714685C-5A4E-2EA3-6982-874367717704}"/>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Tim Keller 1993 Christmas message – “Peace Through Conflict”</a:t>
            </a:r>
          </a:p>
        </p:txBody>
      </p:sp>
    </p:spTree>
    <p:extLst>
      <p:ext uri="{BB962C8B-B14F-4D97-AF65-F5344CB8AC3E}">
        <p14:creationId xmlns:p14="http://schemas.microsoft.com/office/powerpoint/2010/main" val="366990455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98266"/>
          </a:xfrm>
        </p:spPr>
        <p:txBody>
          <a:bodyPr>
            <a:noAutofit/>
          </a:bodyPr>
          <a:lstStyle/>
          <a:p>
            <a:r>
              <a:rPr lang="en-US" sz="4000" dirty="0">
                <a:solidFill>
                  <a:srgbClr val="FFFF00"/>
                </a:solidFill>
                <a:effectLst>
                  <a:outerShdw blurRad="38100" dist="50800" dir="7800000" algn="ctr" rotWithShape="0">
                    <a:schemeClr val="tx1"/>
                  </a:outerShdw>
                </a:effectLst>
              </a:rPr>
              <a:t>Jesus Divides People </a:t>
            </a:r>
            <a:r>
              <a:rPr lang="en-US" sz="4000" i="1" dirty="0">
                <a:solidFill>
                  <a:srgbClr val="FFFF00"/>
                </a:solidFill>
                <a:effectLst>
                  <a:outerShdw blurRad="38100" dist="50800" dir="7800000" algn="ctr" rotWithShape="0">
                    <a:schemeClr val="tx1"/>
                  </a:outerShdw>
                </a:effectLst>
              </a:rPr>
              <a:t>From</a:t>
            </a:r>
            <a:r>
              <a:rPr lang="en-US" sz="4000" dirty="0">
                <a:solidFill>
                  <a:srgbClr val="FFFF00"/>
                </a:solidFill>
                <a:effectLst>
                  <a:outerShdw blurRad="38100" dist="50800" dir="7800000" algn="ctr" rotWithShape="0">
                    <a:schemeClr val="tx1"/>
                  </a:outerShdw>
                </a:effectLst>
              </a:rPr>
              <a:t> People</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65760" y="847897"/>
            <a:ext cx="8499764" cy="5353397"/>
          </a:xfrm>
        </p:spPr>
        <p:txBody>
          <a:bodyPr>
            <a:normAutofit/>
          </a:bodyPr>
          <a:lstStyle/>
          <a:p>
            <a:pPr lvl="0"/>
            <a:r>
              <a:rPr lang="en-US" sz="3600" dirty="0">
                <a:effectLst>
                  <a:outerShdw blurRad="38100" dist="38100" dir="2700000" algn="tl">
                    <a:srgbClr val="000000"/>
                  </a:outerShdw>
                </a:effectLst>
              </a:rPr>
              <a:t>Who is </a:t>
            </a:r>
            <a:r>
              <a:rPr lang="en-US" sz="3600" b="1" i="1" dirty="0">
                <a:effectLst>
                  <a:outerShdw blurRad="38100" dist="38100" dir="2700000" algn="tl">
                    <a:srgbClr val="000000"/>
                  </a:outerShdw>
                </a:effectLst>
              </a:rPr>
              <a:t>your</a:t>
            </a:r>
            <a:r>
              <a:rPr lang="en-US" sz="3600" dirty="0">
                <a:effectLst>
                  <a:outerShdw blurRad="38100" dist="38100" dir="2700000" algn="tl">
                    <a:srgbClr val="000000"/>
                  </a:outerShdw>
                </a:effectLst>
              </a:rPr>
              <a:t> Jesus?</a:t>
            </a:r>
          </a:p>
          <a:p>
            <a:pPr lvl="0"/>
            <a:r>
              <a:rPr lang="en-US" sz="3600" dirty="0">
                <a:effectLst>
                  <a:outerShdw blurRad="38100" dist="38100" dir="2700000" algn="tl">
                    <a:srgbClr val="000000"/>
                  </a:outerShdw>
                </a:effectLst>
              </a:rPr>
              <a:t>Is your Jesus Christ the one who says I did not come to bring peace on earth but a sword? </a:t>
            </a:r>
          </a:p>
          <a:p>
            <a:pPr lvl="0"/>
            <a:r>
              <a:rPr lang="en-US" sz="3600" dirty="0">
                <a:effectLst>
                  <a:outerShdw blurRad="38100" dist="38100" dir="2700000" algn="tl">
                    <a:srgbClr val="000000"/>
                  </a:outerShdw>
                </a:effectLst>
              </a:rPr>
              <a:t>Is your Jesus the one who </a:t>
            </a:r>
            <a:r>
              <a:rPr lang="en-US" sz="3600" b="1" i="1" dirty="0">
                <a:effectLst>
                  <a:outerShdw blurRad="38100" dist="38100" dir="2700000" algn="tl">
                    <a:srgbClr val="000000"/>
                  </a:outerShdw>
                </a:effectLst>
              </a:rPr>
              <a:t>polarizes</a:t>
            </a:r>
            <a:r>
              <a:rPr lang="en-US" sz="3600" dirty="0">
                <a:effectLst>
                  <a:outerShdw blurRad="38100" dist="38100" dir="2700000" algn="tl">
                    <a:srgbClr val="000000"/>
                  </a:outerShdw>
                </a:effectLst>
              </a:rPr>
              <a:t>? </a:t>
            </a:r>
          </a:p>
          <a:p>
            <a:pPr lvl="0"/>
            <a:r>
              <a:rPr lang="en-US" sz="3600" dirty="0">
                <a:effectLst>
                  <a:outerShdw blurRad="38100" dist="38100" dir="2700000" algn="tl">
                    <a:srgbClr val="000000"/>
                  </a:outerShdw>
                </a:effectLst>
              </a:rPr>
              <a:t>Is your Jesus the one that causes people to rise or fall but allows no one in between?</a:t>
            </a:r>
            <a:endParaRPr lang="en-US" sz="2800"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C1FCCFA6-8156-B0A1-A41E-125B8F886898}"/>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Tim Keller 1993 Christmas message – “Peace Through Conflict”</a:t>
            </a:r>
          </a:p>
        </p:txBody>
      </p:sp>
    </p:spTree>
    <p:extLst>
      <p:ext uri="{BB962C8B-B14F-4D97-AF65-F5344CB8AC3E}">
        <p14:creationId xmlns:p14="http://schemas.microsoft.com/office/powerpoint/2010/main" val="377265831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98266"/>
          </a:xfrm>
        </p:spPr>
        <p:txBody>
          <a:bodyPr>
            <a:noAutofit/>
          </a:bodyPr>
          <a:lstStyle/>
          <a:p>
            <a:r>
              <a:rPr lang="en-US" sz="4000" dirty="0">
                <a:solidFill>
                  <a:srgbClr val="FFFF00"/>
                </a:solidFill>
                <a:effectLst>
                  <a:outerShdw blurRad="38100" dist="50800" dir="7800000" algn="ctr" rotWithShape="0">
                    <a:schemeClr val="tx1"/>
                  </a:outerShdw>
                </a:effectLst>
              </a:rPr>
              <a:t>Jesus Divides People </a:t>
            </a:r>
            <a:r>
              <a:rPr lang="en-US" sz="4000" i="1" dirty="0">
                <a:solidFill>
                  <a:srgbClr val="FFFF00"/>
                </a:solidFill>
                <a:effectLst>
                  <a:outerShdw blurRad="38100" dist="50800" dir="7800000" algn="ctr" rotWithShape="0">
                    <a:schemeClr val="tx1"/>
                  </a:outerShdw>
                </a:effectLst>
              </a:rPr>
              <a:t>From</a:t>
            </a:r>
            <a:r>
              <a:rPr lang="en-US" sz="4000" dirty="0">
                <a:solidFill>
                  <a:srgbClr val="FFFF00"/>
                </a:solidFill>
                <a:effectLst>
                  <a:outerShdw blurRad="38100" dist="50800" dir="7800000" algn="ctr" rotWithShape="0">
                    <a:schemeClr val="tx1"/>
                  </a:outerShdw>
                </a:effectLst>
              </a:rPr>
              <a:t> People</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65760" y="698268"/>
            <a:ext cx="8499764" cy="5790397"/>
          </a:xfrm>
        </p:spPr>
        <p:txBody>
          <a:bodyPr>
            <a:normAutofit lnSpcReduction="10000"/>
          </a:bodyPr>
          <a:lstStyle/>
          <a:p>
            <a:pPr lvl="0"/>
            <a:r>
              <a:rPr lang="en-US" dirty="0">
                <a:effectLst>
                  <a:outerShdw blurRad="38100" dist="38100" dir="2700000" algn="tl">
                    <a:srgbClr val="000000"/>
                  </a:outerShdw>
                </a:effectLst>
              </a:rPr>
              <a:t>Jesus is either: </a:t>
            </a:r>
          </a:p>
          <a:p>
            <a:pPr lvl="1"/>
            <a:r>
              <a:rPr lang="en-US" dirty="0">
                <a:effectLst>
                  <a:outerShdw blurRad="38100" dist="38100" dir="2700000" algn="tl">
                    <a:srgbClr val="000000"/>
                  </a:outerShdw>
                </a:effectLst>
              </a:rPr>
              <a:t>The </a:t>
            </a:r>
            <a:r>
              <a:rPr lang="en-US" b="1" i="1" dirty="0">
                <a:effectLst>
                  <a:outerShdw blurRad="38100" dist="38100" dir="2700000" algn="tl">
                    <a:srgbClr val="000000"/>
                  </a:outerShdw>
                </a:effectLst>
              </a:rPr>
              <a:t>supreme thing </a:t>
            </a:r>
            <a:r>
              <a:rPr lang="en-US" dirty="0">
                <a:effectLst>
                  <a:outerShdw blurRad="38100" dist="38100" dir="2700000" algn="tl">
                    <a:srgbClr val="000000"/>
                  </a:outerShdw>
                </a:effectLst>
              </a:rPr>
              <a:t>in your life so that there is not a thing in your life that is </a:t>
            </a:r>
            <a:r>
              <a:rPr lang="en-US" b="1" i="1" dirty="0">
                <a:effectLst>
                  <a:outerShdw blurRad="38100" dist="38100" dir="2700000" algn="tl">
                    <a:srgbClr val="000000"/>
                  </a:outerShdw>
                </a:effectLst>
              </a:rPr>
              <a:t>not</a:t>
            </a:r>
            <a:r>
              <a:rPr lang="en-US" dirty="0">
                <a:effectLst>
                  <a:outerShdw blurRad="38100" dist="38100" dir="2700000" algn="tl">
                    <a:srgbClr val="000000"/>
                  </a:outerShdw>
                </a:effectLst>
              </a:rPr>
              <a:t> in submission to him –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the King of Kings and Lord of Lords </a:t>
            </a:r>
          </a:p>
          <a:p>
            <a:pPr lvl="1"/>
            <a:r>
              <a:rPr lang="en-US" b="1" i="1" dirty="0">
                <a:effectLst>
                  <a:outerShdw blurRad="38100" dist="38100" dir="2700000" algn="tl">
                    <a:srgbClr val="000000"/>
                  </a:outerShdw>
                </a:effectLst>
              </a:rPr>
              <a:t>Or</a:t>
            </a:r>
            <a:r>
              <a:rPr lang="en-US" dirty="0">
                <a:effectLst>
                  <a:outerShdw blurRad="38100" dist="38100" dir="2700000" algn="tl">
                    <a:srgbClr val="000000"/>
                  </a:outerShdw>
                </a:effectLst>
              </a:rPr>
              <a:t> you </a:t>
            </a:r>
            <a:r>
              <a:rPr lang="en-US" b="1" i="1" dirty="0">
                <a:effectLst>
                  <a:outerShdw blurRad="38100" dist="38100" dir="2700000" algn="tl">
                    <a:srgbClr val="000000"/>
                  </a:outerShdw>
                </a:effectLst>
              </a:rPr>
              <a:t>hate</a:t>
            </a:r>
            <a:r>
              <a:rPr lang="en-US" dirty="0">
                <a:effectLst>
                  <a:outerShdw blurRad="38100" dist="38100" dir="2700000" algn="tl">
                    <a:srgbClr val="000000"/>
                  </a:outerShdw>
                </a:effectLst>
              </a:rPr>
              <a:t> Jesus. </a:t>
            </a:r>
          </a:p>
          <a:p>
            <a:r>
              <a:rPr lang="en-US" dirty="0">
                <a:effectLst>
                  <a:outerShdw blurRad="38100" dist="38100" dir="2700000" algn="tl">
                    <a:srgbClr val="000000"/>
                  </a:outerShdw>
                </a:effectLst>
              </a:rPr>
              <a:t>There is no in between. </a:t>
            </a:r>
            <a:endParaRPr lang="en-US" sz="2400" dirty="0">
              <a:effectLst>
                <a:outerShdw blurRad="38100" dist="38100" dir="2700000" algn="tl">
                  <a:srgbClr val="000000"/>
                </a:outerShdw>
              </a:effectLst>
            </a:endParaRPr>
          </a:p>
          <a:p>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This child is destined to be the cause of the falling and rising of many in Israel and to be a sign that will be rejected. </a:t>
            </a:r>
            <a:r>
              <a:rPr lang="en-US" dirty="0">
                <a:effectLst>
                  <a:outerShdw blurRad="38100" dist="38100" dir="2700000" algn="tl">
                    <a:srgbClr val="000000"/>
                  </a:outerShdw>
                </a:effectLst>
              </a:rPr>
              <a:t>(Luke 2:35)</a:t>
            </a:r>
            <a:endParaRPr lang="en-US" sz="2800" dirty="0">
              <a:effectLst>
                <a:outerShdw blurRad="38100" dist="38100" dir="2700000" algn="tl">
                  <a:srgbClr val="000000"/>
                </a:outerShdw>
              </a:effectLst>
            </a:endParaRPr>
          </a:p>
          <a:p>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If anyone comes to me and does not hate his own father and mother, and wife and children, and brothers and sisters, and even his own life, he cannot be my disciple. </a:t>
            </a:r>
            <a:r>
              <a:rPr lang="en-US" dirty="0">
                <a:effectLst>
                  <a:outerShdw blurRad="38100" dist="38100" dir="2700000" algn="tl">
                    <a:srgbClr val="000000"/>
                  </a:outerShdw>
                </a:effectLst>
              </a:rPr>
              <a:t>(Luke 14:26)</a:t>
            </a:r>
            <a:endParaRPr lang="en-US" sz="2800"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C1FCCFA6-8156-B0A1-A41E-125B8F886898}"/>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Tim Keller 1993 Christmas message – “Peace Through Conflict”</a:t>
            </a:r>
          </a:p>
        </p:txBody>
      </p:sp>
    </p:spTree>
    <p:extLst>
      <p:ext uri="{BB962C8B-B14F-4D97-AF65-F5344CB8AC3E}">
        <p14:creationId xmlns:p14="http://schemas.microsoft.com/office/powerpoint/2010/main" val="171607247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98266"/>
          </a:xfrm>
        </p:spPr>
        <p:txBody>
          <a:bodyPr>
            <a:noAutofit/>
          </a:bodyPr>
          <a:lstStyle/>
          <a:p>
            <a:r>
              <a:rPr lang="en-US" sz="3600" dirty="0">
                <a:solidFill>
                  <a:srgbClr val="FFFF00"/>
                </a:solidFill>
                <a:effectLst>
                  <a:outerShdw blurRad="38100" dist="50800" dir="7800000" algn="ctr" rotWithShape="0">
                    <a:schemeClr val="tx1"/>
                  </a:outerShdw>
                </a:effectLst>
              </a:rPr>
              <a:t>Jesus Causes Conflict Within the Heart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65760" y="619298"/>
            <a:ext cx="8499764" cy="6014257"/>
          </a:xfrm>
        </p:spPr>
        <p:txBody>
          <a:bodyPr>
            <a:normAutofit fontScale="85000" lnSpcReduction="20000"/>
          </a:bodyPr>
          <a:lstStyle/>
          <a:p>
            <a:pPr lvl="0"/>
            <a:r>
              <a:rPr lang="en-US" dirty="0">
                <a:effectLst>
                  <a:outerShdw blurRad="38100" dist="38100" dir="2700000" algn="tl">
                    <a:srgbClr val="000000"/>
                  </a:outerShdw>
                </a:effectLst>
              </a:rPr>
              <a:t>Jesus not only causes conflicts </a:t>
            </a:r>
            <a:r>
              <a:rPr lang="en-US" b="1" i="1" dirty="0">
                <a:effectLst>
                  <a:outerShdw blurRad="38100" dist="38100" dir="2700000" algn="tl">
                    <a:srgbClr val="000000"/>
                  </a:outerShdw>
                </a:effectLst>
              </a:rPr>
              <a:t>between</a:t>
            </a:r>
            <a:r>
              <a:rPr lang="en-US" dirty="0">
                <a:effectLst>
                  <a:outerShdw blurRad="38100" dist="38100" dir="2700000" algn="tl">
                    <a:srgbClr val="000000"/>
                  </a:outerShdw>
                </a:effectLst>
              </a:rPr>
              <a:t> people, but he also causes conflict </a:t>
            </a:r>
            <a:r>
              <a:rPr lang="en-US" b="1" i="1" dirty="0">
                <a:effectLst>
                  <a:outerShdw blurRad="38100" dist="38100" dir="2700000" algn="tl">
                    <a:srgbClr val="000000"/>
                  </a:outerShdw>
                </a:effectLst>
              </a:rPr>
              <a:t>within</a:t>
            </a:r>
            <a:r>
              <a:rPr lang="en-US" dirty="0">
                <a:effectLst>
                  <a:outerShdw blurRad="38100" dist="38100" dir="2700000" algn="tl">
                    <a:srgbClr val="000000"/>
                  </a:outerShdw>
                </a:effectLst>
              </a:rPr>
              <a:t> the individual human heart.</a:t>
            </a:r>
          </a:p>
          <a:p>
            <a:pPr lvl="0"/>
            <a:r>
              <a:rPr lang="en-US" dirty="0">
                <a:effectLst>
                  <a:outerShdw blurRad="38100" dist="38100" dir="2700000" algn="tl">
                    <a:srgbClr val="000000"/>
                  </a:outerShdw>
                </a:effectLst>
              </a:rPr>
              <a:t>Simeon says, “</a:t>
            </a:r>
            <a:r>
              <a:rPr lang="en-US" sz="32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the thoughts of many hearts will be revealed</a:t>
            </a:r>
            <a:r>
              <a:rPr lang="en-US" dirty="0">
                <a:effectLst>
                  <a:outerShdw blurRad="38100" dist="38100" dir="2700000" algn="tl">
                    <a:srgbClr val="000000"/>
                  </a:outerShdw>
                </a:effectLst>
              </a:rPr>
              <a:t>”</a:t>
            </a:r>
          </a:p>
          <a:p>
            <a:pPr lvl="0"/>
            <a:r>
              <a:rPr lang="en-US" dirty="0">
                <a:effectLst>
                  <a:outerShdw blurRad="38100" dist="38100" dir="2700000" algn="tl">
                    <a:srgbClr val="000000"/>
                  </a:outerShdw>
                </a:effectLst>
              </a:rPr>
              <a:t>This means Jesus came to show people who they really are – and it isn’t pretty.</a:t>
            </a:r>
          </a:p>
          <a:p>
            <a:pPr lvl="0"/>
            <a:r>
              <a:rPr lang="en-US" dirty="0">
                <a:effectLst>
                  <a:outerShdw blurRad="38100" dist="38100" dir="2700000" algn="tl">
                    <a:srgbClr val="000000"/>
                  </a:outerShdw>
                </a:effectLst>
              </a:rPr>
              <a:t>Throughout his earthly ministry, Jesus exposed people for who they really were. </a:t>
            </a:r>
          </a:p>
          <a:p>
            <a:pPr lvl="0"/>
            <a:r>
              <a:rPr lang="en-US" dirty="0">
                <a:effectLst>
                  <a:outerShdw blurRad="38100" dist="38100" dir="2700000" algn="tl">
                    <a:srgbClr val="000000"/>
                  </a:outerShdw>
                </a:effectLst>
              </a:rPr>
              <a:t>And he still does this today through the gospel and through his Word:</a:t>
            </a:r>
          </a:p>
          <a:p>
            <a:pPr lvl="0"/>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For the word of God is living and active and sharper than any double-edged sword, piercing even to the point of dividing soul from spirit, and joints from marrow; it is able to judge the desires and thoughts of the heart. And no creature is hidden from God, but everything is naked and exposed to the eyes of him to whom we must render an account. </a:t>
            </a:r>
            <a:r>
              <a:rPr lang="en-US" dirty="0">
                <a:effectLst>
                  <a:outerShdw blurRad="38100" dist="38100" dir="2700000" algn="tl">
                    <a:srgbClr val="000000"/>
                  </a:outerShdw>
                </a:effectLst>
              </a:rPr>
              <a:t>(Hebrews 4:12-13)</a:t>
            </a:r>
          </a:p>
          <a:p>
            <a:pPr lvl="0"/>
            <a:r>
              <a:rPr lang="en-US" dirty="0">
                <a:effectLst>
                  <a:outerShdw blurRad="38100" dist="38100" dir="2700000" algn="tl">
                    <a:srgbClr val="000000"/>
                  </a:outerShdw>
                </a:effectLst>
              </a:rPr>
              <a:t>If you come to Jesus, he </a:t>
            </a:r>
            <a:r>
              <a:rPr lang="en-US" b="1" i="1" dirty="0">
                <a:effectLst>
                  <a:outerShdw blurRad="38100" dist="38100" dir="2700000" algn="tl">
                    <a:srgbClr val="000000"/>
                  </a:outerShdw>
                </a:effectLst>
              </a:rPr>
              <a:t>will</a:t>
            </a:r>
            <a:r>
              <a:rPr lang="en-US" dirty="0">
                <a:effectLst>
                  <a:outerShdw blurRad="38100" dist="38100" dir="2700000" algn="tl">
                    <a:srgbClr val="000000"/>
                  </a:outerShdw>
                </a:effectLst>
              </a:rPr>
              <a:t> expose your sin.</a:t>
            </a:r>
          </a:p>
        </p:txBody>
      </p:sp>
      <p:sp>
        <p:nvSpPr>
          <p:cNvPr id="4" name="TextBox 3">
            <a:extLst>
              <a:ext uri="{FF2B5EF4-FFF2-40B4-BE49-F238E27FC236}">
                <a16:creationId xmlns:a16="http://schemas.microsoft.com/office/drawing/2014/main" id="{12867980-E60A-DB6B-6688-F485775C5B9B}"/>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Tim Keller 1993 Christmas message – “Peace Through Conflict”</a:t>
            </a:r>
          </a:p>
        </p:txBody>
      </p:sp>
    </p:spTree>
    <p:extLst>
      <p:ext uri="{BB962C8B-B14F-4D97-AF65-F5344CB8AC3E}">
        <p14:creationId xmlns:p14="http://schemas.microsoft.com/office/powerpoint/2010/main" val="416882015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98266"/>
          </a:xfrm>
        </p:spPr>
        <p:txBody>
          <a:bodyPr>
            <a:noAutofit/>
          </a:bodyPr>
          <a:lstStyle/>
          <a:p>
            <a:r>
              <a:rPr lang="en-US" sz="3600" dirty="0">
                <a:solidFill>
                  <a:srgbClr val="FFFF00"/>
                </a:solidFill>
                <a:effectLst>
                  <a:outerShdw blurRad="38100" dist="50800" dir="7800000" algn="ctr" rotWithShape="0">
                    <a:schemeClr val="tx1"/>
                  </a:outerShdw>
                </a:effectLst>
              </a:rPr>
              <a:t>Jesus Causes Conflict Within the Heart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65760" y="698269"/>
            <a:ext cx="8499764" cy="5656811"/>
          </a:xfrm>
        </p:spPr>
        <p:txBody>
          <a:bodyPr>
            <a:normAutofit fontScale="92500" lnSpcReduction="10000"/>
          </a:bodyPr>
          <a:lstStyle/>
          <a:p>
            <a:pPr lvl="0"/>
            <a:r>
              <a:rPr lang="en-US" dirty="0">
                <a:effectLst>
                  <a:outerShdw blurRad="38100" dist="38100" dir="2700000" algn="tl">
                    <a:srgbClr val="000000"/>
                  </a:outerShdw>
                </a:effectLst>
              </a:rPr>
              <a:t>What do you do when Jesus exposes the sin in your heart? </a:t>
            </a:r>
          </a:p>
          <a:p>
            <a:pPr lvl="0"/>
            <a:r>
              <a:rPr lang="en-US" dirty="0">
                <a:effectLst>
                  <a:outerShdw blurRad="38100" dist="38100" dir="2700000" algn="tl">
                    <a:srgbClr val="000000"/>
                  </a:outerShdw>
                </a:effectLst>
              </a:rPr>
              <a:t>When Jesus exposes sin in our heart through his gospel or his word:</a:t>
            </a:r>
          </a:p>
          <a:p>
            <a:pPr lvl="1"/>
            <a:r>
              <a:rPr lang="en-US" dirty="0">
                <a:effectLst>
                  <a:outerShdw blurRad="38100" dist="38100" dir="2700000" algn="tl">
                    <a:srgbClr val="000000"/>
                  </a:outerShdw>
                </a:effectLst>
              </a:rPr>
              <a:t>God’s peace can only come through one thing: </a:t>
            </a:r>
            <a:r>
              <a:rPr lang="en-US" b="1" i="1" dirty="0">
                <a:effectLst>
                  <a:outerShdw blurRad="38100" dist="38100" dir="2700000" algn="tl">
                    <a:srgbClr val="000000"/>
                  </a:outerShdw>
                </a:effectLst>
              </a:rPr>
              <a:t>repentance</a:t>
            </a:r>
            <a:r>
              <a:rPr lang="en-US" dirty="0">
                <a:effectLst>
                  <a:outerShdw blurRad="38100" dist="38100" dir="2700000" algn="tl">
                    <a:srgbClr val="000000"/>
                  </a:outerShdw>
                </a:effectLst>
              </a:rPr>
              <a:t>. </a:t>
            </a:r>
          </a:p>
          <a:p>
            <a:pPr lvl="1"/>
            <a:r>
              <a:rPr lang="en-US" dirty="0">
                <a:effectLst>
                  <a:outerShdw blurRad="38100" dist="38100" dir="2700000" algn="tl">
                    <a:srgbClr val="000000"/>
                  </a:outerShdw>
                </a:effectLst>
              </a:rPr>
              <a:t>Repentance is like antiseptic. </a:t>
            </a:r>
          </a:p>
          <a:p>
            <a:pPr lvl="1"/>
            <a:r>
              <a:rPr lang="en-US" dirty="0">
                <a:effectLst>
                  <a:outerShdw blurRad="38100" dist="38100" dir="2700000" algn="tl">
                    <a:srgbClr val="000000"/>
                  </a:outerShdw>
                </a:effectLst>
              </a:rPr>
              <a:t>You pour antiseptic onto a wound and at first it always </a:t>
            </a:r>
            <a:r>
              <a:rPr lang="en-US" b="1" i="1" dirty="0">
                <a:effectLst>
                  <a:outerShdw blurRad="38100" dist="38100" dir="2700000" algn="tl">
                    <a:srgbClr val="000000"/>
                  </a:outerShdw>
                </a:effectLst>
              </a:rPr>
              <a:t>stings</a:t>
            </a:r>
            <a:r>
              <a:rPr lang="en-US" dirty="0">
                <a:effectLst>
                  <a:outerShdw blurRad="38100" dist="38100" dir="2700000" algn="tl">
                    <a:srgbClr val="000000"/>
                  </a:outerShdw>
                </a:effectLst>
              </a:rPr>
              <a:t>, but it </a:t>
            </a:r>
            <a:r>
              <a:rPr lang="en-US" b="1" i="1" dirty="0">
                <a:effectLst>
                  <a:outerShdw blurRad="38100" dist="38100" dir="2700000" algn="tl">
                    <a:srgbClr val="000000"/>
                  </a:outerShdw>
                </a:effectLst>
              </a:rPr>
              <a:t>heals</a:t>
            </a:r>
            <a:r>
              <a:rPr lang="en-US" dirty="0">
                <a:effectLst>
                  <a:outerShdw blurRad="38100" dist="38100" dir="2700000" algn="tl">
                    <a:srgbClr val="000000"/>
                  </a:outerShdw>
                </a:effectLst>
              </a:rPr>
              <a:t>.  </a:t>
            </a:r>
          </a:p>
          <a:p>
            <a:pPr lvl="1"/>
            <a:r>
              <a:rPr lang="en-US" dirty="0">
                <a:effectLst>
                  <a:outerShdw blurRad="38100" dist="38100" dir="2700000" algn="tl">
                    <a:srgbClr val="000000"/>
                  </a:outerShdw>
                </a:effectLst>
              </a:rPr>
              <a:t>That is </a:t>
            </a:r>
            <a:r>
              <a:rPr lang="en-US" b="1" i="1" dirty="0">
                <a:effectLst>
                  <a:outerShdw blurRad="38100" dist="38100" dir="2700000" algn="tl">
                    <a:srgbClr val="000000"/>
                  </a:outerShdw>
                </a:effectLst>
              </a:rPr>
              <a:t>exactly</a:t>
            </a:r>
            <a:r>
              <a:rPr lang="en-US" dirty="0">
                <a:effectLst>
                  <a:outerShdw blurRad="38100" dist="38100" dir="2700000" algn="tl">
                    <a:srgbClr val="000000"/>
                  </a:outerShdw>
                </a:effectLst>
              </a:rPr>
              <a:t> the way repentance works. </a:t>
            </a:r>
          </a:p>
          <a:p>
            <a:pPr lvl="1"/>
            <a:r>
              <a:rPr lang="en-US" dirty="0">
                <a:effectLst>
                  <a:outerShdw blurRad="38100" dist="38100" dir="2700000" algn="tl">
                    <a:srgbClr val="000000"/>
                  </a:outerShdw>
                </a:effectLst>
              </a:rPr>
              <a:t>And there is no way to get </a:t>
            </a:r>
            <a:r>
              <a:rPr lang="en-US" b="1" i="1" dirty="0">
                <a:effectLst>
                  <a:outerShdw blurRad="38100" dist="38100" dir="2700000" algn="tl">
                    <a:srgbClr val="000000"/>
                  </a:outerShdw>
                </a:effectLst>
              </a:rPr>
              <a:t>any</a:t>
            </a:r>
            <a:r>
              <a:rPr lang="en-US" dirty="0">
                <a:effectLst>
                  <a:outerShdw blurRad="38100" dist="38100" dir="2700000" algn="tl">
                    <a:srgbClr val="000000"/>
                  </a:outerShdw>
                </a:effectLst>
              </a:rPr>
              <a:t> of that peace without going through that </a:t>
            </a:r>
            <a:r>
              <a:rPr lang="en-US" b="1" i="1" dirty="0">
                <a:effectLst>
                  <a:outerShdw blurRad="38100" dist="38100" dir="2700000" algn="tl">
                    <a:srgbClr val="000000"/>
                  </a:outerShdw>
                </a:effectLst>
              </a:rPr>
              <a:t>pain</a:t>
            </a:r>
            <a:r>
              <a:rPr lang="en-US" dirty="0">
                <a:effectLst>
                  <a:outerShdw blurRad="38100" dist="38100" dir="2700000" algn="tl">
                    <a:srgbClr val="000000"/>
                  </a:outerShdw>
                </a:effectLst>
              </a:rPr>
              <a:t>.</a:t>
            </a:r>
          </a:p>
          <a:p>
            <a:pPr lvl="0"/>
            <a:r>
              <a:rPr lang="en-US" dirty="0">
                <a:effectLst>
                  <a:outerShdw blurRad="38100" dist="38100" dir="2700000" algn="tl">
                    <a:srgbClr val="000000"/>
                  </a:outerShdw>
                </a:effectLst>
              </a:rPr>
              <a:t>The great thing about the gospel is that the gospel shows that </a:t>
            </a:r>
            <a:r>
              <a:rPr lang="en-US" b="1" i="1" dirty="0">
                <a:effectLst>
                  <a:outerShdw blurRad="38100" dist="38100" dir="2700000" algn="tl">
                    <a:srgbClr val="000000"/>
                  </a:outerShdw>
                </a:effectLst>
              </a:rPr>
              <a:t>anybody</a:t>
            </a:r>
            <a:r>
              <a:rPr lang="en-US" dirty="0">
                <a:effectLst>
                  <a:outerShdw blurRad="38100" dist="38100" dir="2700000" algn="tl">
                    <a:srgbClr val="000000"/>
                  </a:outerShdw>
                </a:effectLst>
              </a:rPr>
              <a:t> can come to God no matter what your record is. </a:t>
            </a:r>
          </a:p>
        </p:txBody>
      </p:sp>
      <p:sp>
        <p:nvSpPr>
          <p:cNvPr id="4" name="TextBox 3">
            <a:extLst>
              <a:ext uri="{FF2B5EF4-FFF2-40B4-BE49-F238E27FC236}">
                <a16:creationId xmlns:a16="http://schemas.microsoft.com/office/drawing/2014/main" id="{1D1EF218-149F-F3C1-6848-498540004061}"/>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Tim Keller 1993 Christmas message – “Peace Through Conflict”</a:t>
            </a:r>
          </a:p>
        </p:txBody>
      </p:sp>
    </p:spTree>
    <p:extLst>
      <p:ext uri="{BB962C8B-B14F-4D97-AF65-F5344CB8AC3E}">
        <p14:creationId xmlns:p14="http://schemas.microsoft.com/office/powerpoint/2010/main" val="59335762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843739"/>
          </a:xfrm>
        </p:spPr>
        <p:txBody>
          <a:bodyPr>
            <a:noAutofit/>
          </a:bodyPr>
          <a:lstStyle/>
          <a:p>
            <a:r>
              <a:rPr lang="en-US" sz="4400" dirty="0">
                <a:solidFill>
                  <a:srgbClr val="FFFF00"/>
                </a:solidFill>
                <a:effectLst>
                  <a:outerShdw blurRad="38100" dist="50800" dir="7800000" algn="ctr" rotWithShape="0">
                    <a:schemeClr val="tx1"/>
                  </a:outerShdw>
                </a:effectLst>
              </a:rPr>
              <a:t>How We Will Approach this Text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249382" y="980902"/>
            <a:ext cx="8329354" cy="5785658"/>
          </a:xfrm>
        </p:spPr>
        <p:txBody>
          <a:bodyPr>
            <a:normAutofit fontScale="92500" lnSpcReduction="10000"/>
          </a:bodyPr>
          <a:lstStyle/>
          <a:p>
            <a:pPr marL="571500" indent="-342900">
              <a:spcBef>
                <a:spcPts val="600"/>
              </a:spcBef>
            </a:pPr>
            <a:r>
              <a:rPr lang="en-US" sz="4000" dirty="0">
                <a:effectLst>
                  <a:outerShdw blurRad="38100" dist="38100" dir="2700000" algn="tl">
                    <a:srgbClr val="000000"/>
                  </a:outerShdw>
                </a:effectLst>
              </a:rPr>
              <a:t>I will begin by reading the entire text</a:t>
            </a:r>
          </a:p>
          <a:p>
            <a:pPr marL="571500" indent="-342900">
              <a:spcBef>
                <a:spcPts val="600"/>
              </a:spcBef>
            </a:pPr>
            <a:r>
              <a:rPr lang="en-US" sz="4000" dirty="0">
                <a:effectLst>
                  <a:outerShdw blurRad="38100" dist="38100" dir="2700000" algn="tl">
                    <a:srgbClr val="000000"/>
                  </a:outerShdw>
                </a:effectLst>
              </a:rPr>
              <a:t>I will then give some background on why Mary and Joseph were bringing Jesus to the temple where they encountered Simeon and Anna.</a:t>
            </a:r>
          </a:p>
          <a:p>
            <a:pPr marL="571500" indent="-342900">
              <a:spcBef>
                <a:spcPts val="600"/>
              </a:spcBef>
            </a:pPr>
            <a:r>
              <a:rPr lang="en-US" sz="4000" dirty="0">
                <a:effectLst>
                  <a:outerShdw blurRad="38100" dist="38100" dir="2700000" algn="tl">
                    <a:srgbClr val="000000"/>
                  </a:outerShdw>
                </a:effectLst>
              </a:rPr>
              <a:t>I will then briefly introduce our two main characters: Simeon and Anna</a:t>
            </a:r>
          </a:p>
          <a:p>
            <a:pPr marL="571500" indent="-342900">
              <a:spcBef>
                <a:spcPts val="600"/>
              </a:spcBef>
            </a:pPr>
            <a:r>
              <a:rPr lang="en-US" sz="4000" dirty="0">
                <a:effectLst>
                  <a:outerShdw blurRad="38100" dist="38100" dir="2700000" algn="tl">
                    <a:srgbClr val="000000"/>
                  </a:outerShdw>
                </a:effectLst>
              </a:rPr>
              <a:t>After that, the </a:t>
            </a:r>
            <a:r>
              <a:rPr lang="en-US" sz="4000" b="1" i="1" dirty="0">
                <a:effectLst>
                  <a:outerShdw blurRad="38100" dist="38100" dir="2700000" algn="tl">
                    <a:srgbClr val="000000"/>
                  </a:outerShdw>
                </a:effectLst>
              </a:rPr>
              <a:t>bulk</a:t>
            </a:r>
            <a:r>
              <a:rPr lang="en-US" sz="4000" dirty="0">
                <a:effectLst>
                  <a:outerShdw blurRad="38100" dist="38100" dir="2700000" algn="tl">
                    <a:srgbClr val="000000"/>
                  </a:outerShdw>
                </a:effectLst>
              </a:rPr>
              <a:t> of the lesson will focus on the main ideas presented to us by Simeon and Anna – in </a:t>
            </a:r>
            <a:r>
              <a:rPr lang="en-US" sz="4000" b="1" i="1" dirty="0">
                <a:effectLst>
                  <a:outerShdw blurRad="38100" dist="38100" dir="2700000" algn="tl">
                    <a:srgbClr val="000000"/>
                  </a:outerShdw>
                </a:effectLst>
              </a:rPr>
              <a:t>categorical</a:t>
            </a:r>
            <a:r>
              <a:rPr lang="en-US" sz="4000" dirty="0">
                <a:effectLst>
                  <a:outerShdw blurRad="38100" dist="38100" dir="2700000" algn="tl">
                    <a:srgbClr val="000000"/>
                  </a:outerShdw>
                </a:effectLst>
              </a:rPr>
              <a:t> rather than </a:t>
            </a:r>
            <a:r>
              <a:rPr lang="en-US" sz="4000" b="1" i="1" dirty="0">
                <a:effectLst>
                  <a:outerShdw blurRad="38100" dist="38100" dir="2700000" algn="tl">
                    <a:srgbClr val="000000"/>
                  </a:outerShdw>
                </a:effectLst>
              </a:rPr>
              <a:t>verse by verse </a:t>
            </a:r>
            <a:r>
              <a:rPr lang="en-US" sz="4000" dirty="0">
                <a:effectLst>
                  <a:outerShdw blurRad="38100" dist="38100" dir="2700000" algn="tl">
                    <a:srgbClr val="000000"/>
                  </a:outerShdw>
                </a:effectLst>
              </a:rPr>
              <a:t>order.</a:t>
            </a:r>
            <a:endParaRPr lang="en-US" sz="3600" dirty="0">
              <a:effectLst>
                <a:outerShdw blurRad="38100" dist="38100" dir="2700000" algn="tl">
                  <a:srgbClr val="000000"/>
                </a:outerShdw>
              </a:effectLst>
            </a:endParaRPr>
          </a:p>
        </p:txBody>
      </p:sp>
    </p:spTree>
    <p:extLst>
      <p:ext uri="{BB962C8B-B14F-4D97-AF65-F5344CB8AC3E}">
        <p14:creationId xmlns:p14="http://schemas.microsoft.com/office/powerpoint/2010/main" val="252135345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98266"/>
          </a:xfrm>
        </p:spPr>
        <p:txBody>
          <a:bodyPr>
            <a:noAutofit/>
          </a:bodyPr>
          <a:lstStyle/>
          <a:p>
            <a:r>
              <a:rPr lang="en-US" sz="3600" dirty="0">
                <a:solidFill>
                  <a:srgbClr val="FFFF00"/>
                </a:solidFill>
                <a:effectLst>
                  <a:outerShdw blurRad="38100" dist="50800" dir="7800000" algn="ctr" rotWithShape="0">
                    <a:schemeClr val="tx1"/>
                  </a:outerShdw>
                </a:effectLst>
              </a:rPr>
              <a:t>Jesus Causes Conflict Within the Heart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65760" y="698269"/>
            <a:ext cx="8499764" cy="5906193"/>
          </a:xfrm>
        </p:spPr>
        <p:txBody>
          <a:bodyPr>
            <a:normAutofit fontScale="92500" lnSpcReduction="10000"/>
          </a:bodyPr>
          <a:lstStyle/>
          <a:p>
            <a:pPr lvl="0"/>
            <a:r>
              <a:rPr lang="en-US" dirty="0">
                <a:effectLst>
                  <a:outerShdw blurRad="38100" dist="38100" dir="2700000" algn="tl">
                    <a:srgbClr val="000000"/>
                  </a:outerShdw>
                </a:effectLst>
              </a:rPr>
              <a:t>Christianity is a way to find God for people who </a:t>
            </a:r>
            <a:r>
              <a:rPr lang="en-US" b="1" i="1" dirty="0">
                <a:effectLst>
                  <a:outerShdw blurRad="38100" dist="38100" dir="2700000" algn="tl">
                    <a:srgbClr val="000000"/>
                  </a:outerShdw>
                </a:effectLst>
              </a:rPr>
              <a:t>aren’t</a:t>
            </a:r>
            <a:r>
              <a:rPr lang="en-US" dirty="0">
                <a:effectLst>
                  <a:outerShdw blurRad="38100" dist="38100" dir="2700000" algn="tl">
                    <a:srgbClr val="000000"/>
                  </a:outerShdw>
                </a:effectLst>
              </a:rPr>
              <a:t> good. </a:t>
            </a:r>
          </a:p>
          <a:p>
            <a:pPr lvl="0"/>
            <a:r>
              <a:rPr lang="en-US" dirty="0">
                <a:effectLst>
                  <a:outerShdw blurRad="38100" dist="38100" dir="2700000" algn="tl">
                    <a:srgbClr val="000000"/>
                  </a:outerShdw>
                </a:effectLst>
              </a:rPr>
              <a:t>Through Christ </a:t>
            </a:r>
            <a:r>
              <a:rPr lang="en-US" b="1" i="1" dirty="0">
                <a:effectLst>
                  <a:outerShdw blurRad="38100" dist="38100" dir="2700000" algn="tl">
                    <a:srgbClr val="000000"/>
                  </a:outerShdw>
                </a:effectLst>
              </a:rPr>
              <a:t>anybody</a:t>
            </a:r>
            <a:r>
              <a:rPr lang="en-US" dirty="0">
                <a:effectLst>
                  <a:outerShdw blurRad="38100" dist="38100" dir="2700000" algn="tl">
                    <a:srgbClr val="000000"/>
                  </a:outerShdw>
                </a:effectLst>
              </a:rPr>
              <a:t> can find God. </a:t>
            </a:r>
          </a:p>
          <a:p>
            <a:pPr lvl="0"/>
            <a:r>
              <a:rPr lang="en-US" dirty="0">
                <a:effectLst>
                  <a:outerShdw blurRad="38100" dist="38100" dir="2700000" algn="tl">
                    <a:srgbClr val="000000"/>
                  </a:outerShdw>
                </a:effectLst>
              </a:rPr>
              <a:t>Because Jesus Christ lived a perfect life and died a perfect death, when you believe in Jesus God now treats you, as if: </a:t>
            </a:r>
          </a:p>
          <a:p>
            <a:pPr lvl="1"/>
            <a:r>
              <a:rPr lang="en-US" dirty="0">
                <a:effectLst>
                  <a:outerShdw blurRad="38100" dist="38100" dir="2700000" algn="tl">
                    <a:srgbClr val="000000"/>
                  </a:outerShdw>
                </a:effectLst>
              </a:rPr>
              <a:t>You have done everything Jesus has done </a:t>
            </a:r>
          </a:p>
          <a:p>
            <a:pPr lvl="1"/>
            <a:r>
              <a:rPr lang="en-US" dirty="0">
                <a:effectLst>
                  <a:outerShdw blurRad="38100" dist="38100" dir="2700000" algn="tl">
                    <a:srgbClr val="000000"/>
                  </a:outerShdw>
                </a:effectLst>
              </a:rPr>
              <a:t>You have suffered everything Jesus has suffered. </a:t>
            </a:r>
          </a:p>
          <a:p>
            <a:pPr lvl="0"/>
            <a:r>
              <a:rPr lang="en-US" dirty="0">
                <a:effectLst>
                  <a:outerShdw blurRad="38100" dist="38100" dir="2700000" algn="tl">
                    <a:srgbClr val="000000"/>
                  </a:outerShdw>
                </a:effectLst>
              </a:rPr>
              <a:t>That means when you believe in Christ, you are adopted, </a:t>
            </a:r>
            <a:r>
              <a:rPr lang="en-US" b="1" i="1" dirty="0">
                <a:effectLst>
                  <a:outerShdw blurRad="38100" dist="38100" dir="2700000" algn="tl">
                    <a:srgbClr val="000000"/>
                  </a:outerShdw>
                </a:effectLst>
              </a:rPr>
              <a:t>not</a:t>
            </a:r>
            <a:r>
              <a:rPr lang="en-US" dirty="0">
                <a:effectLst>
                  <a:outerShdw blurRad="38100" dist="38100" dir="2700000" algn="tl">
                    <a:srgbClr val="000000"/>
                  </a:outerShdw>
                </a:effectLst>
              </a:rPr>
              <a:t> on the basis of </a:t>
            </a:r>
            <a:r>
              <a:rPr lang="en-US" b="1" i="1" dirty="0">
                <a:effectLst>
                  <a:outerShdw blurRad="38100" dist="38100" dir="2700000" algn="tl">
                    <a:srgbClr val="000000"/>
                  </a:outerShdw>
                </a:effectLst>
              </a:rPr>
              <a:t>your</a:t>
            </a:r>
            <a:r>
              <a:rPr lang="en-US" dirty="0">
                <a:effectLst>
                  <a:outerShdw blurRad="38100" dist="38100" dir="2700000" algn="tl">
                    <a:srgbClr val="000000"/>
                  </a:outerShdw>
                </a:effectLst>
              </a:rPr>
              <a:t> record, but on the basis of </a:t>
            </a:r>
            <a:r>
              <a:rPr lang="en-US" b="1" i="1" dirty="0">
                <a:effectLst>
                  <a:outerShdw blurRad="38100" dist="38100" dir="2700000" algn="tl">
                    <a:srgbClr val="000000"/>
                  </a:outerShdw>
                </a:effectLst>
              </a:rPr>
              <a:t>his</a:t>
            </a:r>
            <a:r>
              <a:rPr lang="en-US" dirty="0">
                <a:effectLst>
                  <a:outerShdw blurRad="38100" dist="38100" dir="2700000" algn="tl">
                    <a:srgbClr val="000000"/>
                  </a:outerShdw>
                </a:effectLst>
              </a:rPr>
              <a:t> record. </a:t>
            </a:r>
          </a:p>
          <a:p>
            <a:pPr lvl="0"/>
            <a:r>
              <a:rPr lang="en-US" dirty="0">
                <a:effectLst>
                  <a:outerShdw blurRad="38100" dist="38100" dir="2700000" algn="tl">
                    <a:srgbClr val="000000"/>
                  </a:outerShdw>
                </a:effectLst>
              </a:rPr>
              <a:t>You’re adopted into his family and treated as if you accomplished everything he has accomplished. </a:t>
            </a:r>
          </a:p>
          <a:p>
            <a:pPr lvl="0"/>
            <a:r>
              <a:rPr lang="en-US" dirty="0">
                <a:effectLst>
                  <a:outerShdw blurRad="38100" dist="38100" dir="2700000" algn="tl">
                    <a:srgbClr val="000000"/>
                  </a:outerShdw>
                </a:effectLst>
              </a:rPr>
              <a:t>That’s the gospel!</a:t>
            </a:r>
          </a:p>
        </p:txBody>
      </p:sp>
      <p:sp>
        <p:nvSpPr>
          <p:cNvPr id="4" name="TextBox 3">
            <a:extLst>
              <a:ext uri="{FF2B5EF4-FFF2-40B4-BE49-F238E27FC236}">
                <a16:creationId xmlns:a16="http://schemas.microsoft.com/office/drawing/2014/main" id="{5B805DF6-6F69-071B-3E78-73908F9A06B3}"/>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Tim Keller 1993 Christmas message – “Peace Through Conflict”</a:t>
            </a:r>
          </a:p>
        </p:txBody>
      </p:sp>
    </p:spTree>
    <p:extLst>
      <p:ext uri="{BB962C8B-B14F-4D97-AF65-F5344CB8AC3E}">
        <p14:creationId xmlns:p14="http://schemas.microsoft.com/office/powerpoint/2010/main" val="122993557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98266"/>
          </a:xfrm>
        </p:spPr>
        <p:txBody>
          <a:bodyPr>
            <a:noAutofit/>
          </a:bodyPr>
          <a:lstStyle/>
          <a:p>
            <a:r>
              <a:rPr lang="en-US" sz="3600" dirty="0">
                <a:solidFill>
                  <a:srgbClr val="FFFF00"/>
                </a:solidFill>
                <a:effectLst>
                  <a:outerShdw blurRad="38100" dist="50800" dir="7800000" algn="ctr" rotWithShape="0">
                    <a:schemeClr val="tx1"/>
                  </a:outerShdw>
                </a:effectLst>
              </a:rPr>
              <a:t>Jesus Causes Conflict Within the Heart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65760" y="698269"/>
            <a:ext cx="8499764" cy="5756564"/>
          </a:xfrm>
        </p:spPr>
        <p:txBody>
          <a:bodyPr>
            <a:normAutofit fontScale="92500" lnSpcReduction="20000"/>
          </a:bodyPr>
          <a:lstStyle/>
          <a:p>
            <a:pPr lvl="0"/>
            <a:r>
              <a:rPr lang="en-US" dirty="0">
                <a:effectLst>
                  <a:outerShdw blurRad="38100" dist="38100" dir="2700000" algn="tl">
                    <a:srgbClr val="000000"/>
                  </a:outerShdw>
                </a:effectLst>
              </a:rPr>
              <a:t>Somebody might say, “Well, that’s too easy”. </a:t>
            </a:r>
          </a:p>
          <a:p>
            <a:pPr lvl="0"/>
            <a:r>
              <a:rPr lang="en-US" dirty="0">
                <a:effectLst>
                  <a:outerShdw blurRad="38100" dist="38100" dir="2700000" algn="tl">
                    <a:srgbClr val="000000"/>
                  </a:outerShdw>
                </a:effectLst>
              </a:rPr>
              <a:t>But the only way to get peace is through the pain of repentance. </a:t>
            </a:r>
          </a:p>
          <a:p>
            <a:pPr lvl="0"/>
            <a:r>
              <a:rPr lang="en-US" dirty="0">
                <a:effectLst>
                  <a:outerShdw blurRad="38100" dist="38100" dir="2700000" algn="tl">
                    <a:srgbClr val="000000"/>
                  </a:outerShdw>
                </a:effectLst>
              </a:rPr>
              <a:t>What is repentance? </a:t>
            </a:r>
          </a:p>
          <a:p>
            <a:r>
              <a:rPr lang="en-US" dirty="0">
                <a:effectLst>
                  <a:outerShdw blurRad="38100" dist="38100" dir="2700000" algn="tl">
                    <a:srgbClr val="000000"/>
                  </a:outerShdw>
                </a:effectLst>
              </a:rPr>
              <a:t>To admit that you have done something wrong? </a:t>
            </a:r>
          </a:p>
          <a:p>
            <a:r>
              <a:rPr lang="en-US" dirty="0">
                <a:effectLst>
                  <a:outerShdw blurRad="38100" dist="38100" dir="2700000" algn="tl">
                    <a:srgbClr val="000000"/>
                  </a:outerShdw>
                </a:effectLst>
              </a:rPr>
              <a:t>Yes, but it’s more than that. It is to admit: </a:t>
            </a:r>
          </a:p>
          <a:p>
            <a:pPr lvl="1"/>
            <a:r>
              <a:rPr lang="en-US" dirty="0">
                <a:effectLst>
                  <a:outerShdw blurRad="38100" dist="38100" dir="2700000" algn="tl">
                    <a:srgbClr val="000000"/>
                  </a:outerShdw>
                </a:effectLst>
              </a:rPr>
              <a:t>That you have a selfish sinful heart and you can’t change it.</a:t>
            </a:r>
          </a:p>
          <a:p>
            <a:pPr lvl="1"/>
            <a:r>
              <a:rPr lang="en-US" dirty="0">
                <a:effectLst>
                  <a:outerShdw blurRad="38100" dist="38100" dir="2700000" algn="tl">
                    <a:srgbClr val="000000"/>
                  </a:outerShdw>
                </a:effectLst>
              </a:rPr>
              <a:t>Therefore you need both forgiveness </a:t>
            </a:r>
            <a:r>
              <a:rPr lang="en-US" b="1" i="1" dirty="0">
                <a:effectLst>
                  <a:outerShdw blurRad="38100" dist="38100" dir="2700000" algn="tl">
                    <a:srgbClr val="000000"/>
                  </a:outerShdw>
                </a:effectLst>
              </a:rPr>
              <a:t>and</a:t>
            </a:r>
            <a:r>
              <a:rPr lang="en-US" dirty="0">
                <a:effectLst>
                  <a:outerShdw blurRad="38100" dist="38100" dir="2700000" algn="tl">
                    <a:srgbClr val="000000"/>
                  </a:outerShdw>
                </a:effectLst>
              </a:rPr>
              <a:t> the power to change. </a:t>
            </a:r>
          </a:p>
          <a:p>
            <a:pPr lvl="1"/>
            <a:r>
              <a:rPr lang="en-US" dirty="0">
                <a:effectLst>
                  <a:outerShdw blurRad="38100" dist="38100" dir="2700000" algn="tl">
                    <a:srgbClr val="000000"/>
                  </a:outerShdw>
                </a:effectLst>
              </a:rPr>
              <a:t>And that your </a:t>
            </a:r>
            <a:r>
              <a:rPr lang="en-US" b="1" i="1" dirty="0">
                <a:effectLst>
                  <a:outerShdw blurRad="38100" dist="38100" dir="2700000" algn="tl">
                    <a:srgbClr val="000000"/>
                  </a:outerShdw>
                </a:effectLst>
              </a:rPr>
              <a:t>only hope </a:t>
            </a:r>
            <a:r>
              <a:rPr lang="en-US" dirty="0">
                <a:effectLst>
                  <a:outerShdw blurRad="38100" dist="38100" dir="2700000" algn="tl">
                    <a:srgbClr val="000000"/>
                  </a:outerShdw>
                </a:effectLst>
              </a:rPr>
              <a:t>is through the sheer mercy of God. </a:t>
            </a:r>
          </a:p>
          <a:p>
            <a:pPr lvl="0"/>
            <a:r>
              <a:rPr lang="en-US" dirty="0">
                <a:effectLst>
                  <a:outerShdw blurRad="38100" dist="38100" dir="2700000" algn="tl">
                    <a:srgbClr val="000000"/>
                  </a:outerShdw>
                </a:effectLst>
              </a:rPr>
              <a:t>Repentance is hard. Repentance is painful, repentance is difficult. </a:t>
            </a:r>
          </a:p>
          <a:p>
            <a:pPr lvl="0"/>
            <a:r>
              <a:rPr lang="en-US" dirty="0">
                <a:effectLst>
                  <a:outerShdw blurRad="38100" dist="38100" dir="2700000" algn="tl">
                    <a:srgbClr val="000000"/>
                  </a:outerShdw>
                </a:effectLst>
              </a:rPr>
              <a:t>But it’s the </a:t>
            </a:r>
            <a:r>
              <a:rPr lang="en-US" b="1" i="1" dirty="0">
                <a:effectLst>
                  <a:outerShdw blurRad="38100" dist="38100" dir="2700000" algn="tl">
                    <a:srgbClr val="000000"/>
                  </a:outerShdw>
                </a:effectLst>
              </a:rPr>
              <a:t>only</a:t>
            </a:r>
            <a:r>
              <a:rPr lang="en-US" dirty="0">
                <a:effectLst>
                  <a:outerShdw blurRad="38100" dist="38100" dir="2700000" algn="tl">
                    <a:srgbClr val="000000"/>
                  </a:outerShdw>
                </a:effectLst>
              </a:rPr>
              <a:t> way to get peace. </a:t>
            </a:r>
          </a:p>
        </p:txBody>
      </p:sp>
      <p:sp>
        <p:nvSpPr>
          <p:cNvPr id="4" name="TextBox 3">
            <a:extLst>
              <a:ext uri="{FF2B5EF4-FFF2-40B4-BE49-F238E27FC236}">
                <a16:creationId xmlns:a16="http://schemas.microsoft.com/office/drawing/2014/main" id="{6E5F7006-13CE-952E-21AC-4B5DCA59943A}"/>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Tim Keller 1993 Christmas message – “Peace Through Conflict”</a:t>
            </a:r>
          </a:p>
        </p:txBody>
      </p:sp>
    </p:spTree>
    <p:extLst>
      <p:ext uri="{BB962C8B-B14F-4D97-AF65-F5344CB8AC3E}">
        <p14:creationId xmlns:p14="http://schemas.microsoft.com/office/powerpoint/2010/main" val="153477603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 calcmode="lin" valueType="num">
                                      <p:cBhvr>
                                        <p:cTn id="56"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3">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 calcmode="lin" valueType="num">
                                      <p:cBhvr>
                                        <p:cTn id="63"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65"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98266"/>
          </a:xfrm>
        </p:spPr>
        <p:txBody>
          <a:bodyPr>
            <a:noAutofit/>
          </a:bodyPr>
          <a:lstStyle/>
          <a:p>
            <a:r>
              <a:rPr lang="en-US" sz="3600" dirty="0">
                <a:solidFill>
                  <a:srgbClr val="FFFF00"/>
                </a:solidFill>
                <a:effectLst>
                  <a:outerShdw blurRad="38100" dist="50800" dir="7800000" algn="ctr" rotWithShape="0">
                    <a:schemeClr val="tx1"/>
                  </a:outerShdw>
                </a:effectLst>
              </a:rPr>
              <a:t>Jesus Causes Conflict Within the Heart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65760" y="698269"/>
            <a:ext cx="8499764" cy="5619404"/>
          </a:xfrm>
        </p:spPr>
        <p:txBody>
          <a:bodyPr>
            <a:normAutofit lnSpcReduction="10000"/>
          </a:bodyPr>
          <a:lstStyle/>
          <a:p>
            <a:pPr lvl="0"/>
            <a:r>
              <a:rPr lang="en-US" dirty="0">
                <a:effectLst>
                  <a:outerShdw blurRad="38100" dist="38100" dir="2700000" algn="tl">
                    <a:srgbClr val="000000"/>
                  </a:outerShdw>
                </a:effectLst>
              </a:rPr>
              <a:t>And repentance isn’t </a:t>
            </a:r>
            <a:r>
              <a:rPr lang="en-US" b="1" i="1" dirty="0">
                <a:effectLst>
                  <a:outerShdw blurRad="38100" dist="38100" dir="2700000" algn="tl">
                    <a:srgbClr val="000000"/>
                  </a:outerShdw>
                </a:effectLst>
              </a:rPr>
              <a:t>just</a:t>
            </a:r>
            <a:r>
              <a:rPr lang="en-US" dirty="0">
                <a:effectLst>
                  <a:outerShdw blurRad="38100" dist="38100" dir="2700000" algn="tl">
                    <a:srgbClr val="000000"/>
                  </a:outerShdw>
                </a:effectLst>
              </a:rPr>
              <a:t> for unbelievers. Even as </a:t>
            </a:r>
            <a:r>
              <a:rPr lang="en-US" b="1" i="1" dirty="0">
                <a:effectLst>
                  <a:outerShdw blurRad="38100" dist="38100" dir="2700000" algn="tl">
                    <a:srgbClr val="000000"/>
                  </a:outerShdw>
                </a:effectLst>
              </a:rPr>
              <a:t>believers</a:t>
            </a:r>
            <a:r>
              <a:rPr lang="en-US" dirty="0">
                <a:effectLst>
                  <a:outerShdw blurRad="38100" dist="38100" dir="2700000" algn="tl">
                    <a:srgbClr val="000000"/>
                  </a:outerShdw>
                </a:effectLst>
              </a:rPr>
              <a:t>, we need to go before God and confess our sin: </a:t>
            </a:r>
          </a:p>
          <a:p>
            <a:pPr lvl="1"/>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But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if we confess our sins</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he is faithful and righteous, forgiving us our sins and cleansing us from all unrighteousness. If we say we have not sinned, we make him a liar and his word is not in us.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My little children</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I am writing these things to you so that you may not sin.) But if anyone does sin, we have an advocate with the Father, Jesus Christ the Righteous One. </a:t>
            </a:r>
            <a:r>
              <a:rPr lang="en-US" dirty="0">
                <a:effectLst>
                  <a:outerShdw blurRad="38100" dist="38100" dir="2700000" algn="tl">
                    <a:srgbClr val="000000"/>
                  </a:outerShdw>
                </a:effectLst>
              </a:rPr>
              <a:t>(1 John 1:9-2:1)</a:t>
            </a:r>
          </a:p>
          <a:p>
            <a:pPr lvl="0"/>
            <a:r>
              <a:rPr lang="en-US" dirty="0">
                <a:effectLst>
                  <a:outerShdw blurRad="38100" dist="38100" dir="2700000" algn="tl">
                    <a:srgbClr val="000000"/>
                  </a:outerShdw>
                </a:effectLst>
              </a:rPr>
              <a:t>So again:</a:t>
            </a:r>
          </a:p>
          <a:p>
            <a:pPr lvl="1"/>
            <a:r>
              <a:rPr lang="en-US" dirty="0">
                <a:effectLst>
                  <a:outerShdw blurRad="38100" dist="38100" dir="2700000" algn="tl">
                    <a:srgbClr val="000000"/>
                  </a:outerShdw>
                </a:effectLst>
              </a:rPr>
              <a:t>Jesus divides people from people.</a:t>
            </a:r>
          </a:p>
          <a:p>
            <a:pPr lvl="1"/>
            <a:r>
              <a:rPr lang="en-US" dirty="0">
                <a:effectLst>
                  <a:outerShdw blurRad="38100" dist="38100" dir="2700000" algn="tl">
                    <a:srgbClr val="000000"/>
                  </a:outerShdw>
                </a:effectLst>
              </a:rPr>
              <a:t>Jesus causes conflicts within people</a:t>
            </a:r>
          </a:p>
        </p:txBody>
      </p:sp>
      <p:sp>
        <p:nvSpPr>
          <p:cNvPr id="4" name="TextBox 3">
            <a:extLst>
              <a:ext uri="{FF2B5EF4-FFF2-40B4-BE49-F238E27FC236}">
                <a16:creationId xmlns:a16="http://schemas.microsoft.com/office/drawing/2014/main" id="{D9607653-2BCD-D1BF-2B32-8C4DE502F69A}"/>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Tim Keller 1993 Christmas message – “Peace Through Conflict”</a:t>
            </a:r>
          </a:p>
        </p:txBody>
      </p:sp>
    </p:spTree>
    <p:extLst>
      <p:ext uri="{BB962C8B-B14F-4D97-AF65-F5344CB8AC3E}">
        <p14:creationId xmlns:p14="http://schemas.microsoft.com/office/powerpoint/2010/main" val="346723532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98266"/>
          </a:xfrm>
        </p:spPr>
        <p:txBody>
          <a:bodyPr>
            <a:noAutofit/>
          </a:bodyPr>
          <a:lstStyle/>
          <a:p>
            <a:r>
              <a:rPr lang="en-US" sz="3600" dirty="0">
                <a:solidFill>
                  <a:srgbClr val="FFFF00"/>
                </a:solidFill>
                <a:effectLst>
                  <a:outerShdw blurRad="38100" dist="50800" dir="7800000" algn="ctr" rotWithShape="0">
                    <a:schemeClr val="tx1"/>
                  </a:outerShdw>
                </a:effectLst>
              </a:rPr>
              <a:t>Jesus Causes Conflict Within the Heart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65760" y="698269"/>
            <a:ext cx="8499764" cy="5648498"/>
          </a:xfrm>
        </p:spPr>
        <p:txBody>
          <a:bodyPr>
            <a:normAutofit/>
          </a:bodyPr>
          <a:lstStyle/>
          <a:p>
            <a:pPr lvl="0"/>
            <a:r>
              <a:rPr lang="en-US" dirty="0">
                <a:effectLst>
                  <a:outerShdw blurRad="38100" dist="38100" dir="2700000" algn="tl">
                    <a:srgbClr val="000000"/>
                  </a:outerShdw>
                </a:effectLst>
              </a:rPr>
              <a:t>In the second half of verse 35 we see one more example of how Jesus causes conflicts </a:t>
            </a:r>
            <a:r>
              <a:rPr lang="en-US" b="1" i="1" dirty="0">
                <a:effectLst>
                  <a:outerShdw blurRad="38100" dist="38100" dir="2700000" algn="tl">
                    <a:srgbClr val="000000"/>
                  </a:outerShdw>
                </a:effectLst>
              </a:rPr>
              <a:t>within</a:t>
            </a:r>
            <a:r>
              <a:rPr lang="en-US" dirty="0">
                <a:effectLst>
                  <a:outerShdw blurRad="38100" dist="38100" dir="2700000" algn="tl">
                    <a:srgbClr val="000000"/>
                  </a:outerShdw>
                </a:effectLst>
              </a:rPr>
              <a:t> the heart when Simeon says to Mary, “</a:t>
            </a:r>
            <a:r>
              <a:rPr lang="en-US" sz="32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a sword will pierce your own soul as well!</a:t>
            </a:r>
            <a:r>
              <a:rPr lang="en-US" dirty="0">
                <a:effectLst>
                  <a:outerShdw blurRad="38100" dist="38100" dir="2700000" algn="tl">
                    <a:srgbClr val="000000"/>
                  </a:outerShdw>
                </a:effectLst>
              </a:rPr>
              <a:t>”. </a:t>
            </a:r>
          </a:p>
          <a:p>
            <a:pPr lvl="0"/>
            <a:r>
              <a:rPr lang="en-US" dirty="0">
                <a:effectLst>
                  <a:outerShdw blurRad="38100" dist="38100" dir="2700000" algn="tl">
                    <a:srgbClr val="000000"/>
                  </a:outerShdw>
                </a:effectLst>
              </a:rPr>
              <a:t>Simeon is predicting that Mary </a:t>
            </a:r>
            <a:r>
              <a:rPr lang="en-US" b="1" i="1" dirty="0">
                <a:effectLst>
                  <a:outerShdw blurRad="38100" dist="38100" dir="2700000" algn="tl">
                    <a:srgbClr val="000000"/>
                  </a:outerShdw>
                </a:effectLst>
              </a:rPr>
              <a:t>herself</a:t>
            </a:r>
            <a:r>
              <a:rPr lang="en-US" dirty="0">
                <a:effectLst>
                  <a:outerShdw blurRad="38100" dist="38100" dir="2700000" algn="tl">
                    <a:srgbClr val="000000"/>
                  </a:outerShdw>
                </a:effectLst>
              </a:rPr>
              <a:t> is going to have a lot of pain in her life. </a:t>
            </a:r>
          </a:p>
          <a:p>
            <a:pPr lvl="0"/>
            <a:r>
              <a:rPr lang="en-US" dirty="0">
                <a:effectLst>
                  <a:outerShdw blurRad="38100" dist="38100" dir="2700000" algn="tl">
                    <a:srgbClr val="000000"/>
                  </a:outerShdw>
                </a:effectLst>
              </a:rPr>
              <a:t>While this is </a:t>
            </a:r>
            <a:r>
              <a:rPr lang="en-US" b="1" i="1" dirty="0">
                <a:effectLst>
                  <a:outerShdw blurRad="38100" dist="38100" dir="2700000" algn="tl">
                    <a:srgbClr val="000000"/>
                  </a:outerShdw>
                </a:effectLst>
              </a:rPr>
              <a:t>specifically</a:t>
            </a:r>
            <a:r>
              <a:rPr lang="en-US" dirty="0">
                <a:effectLst>
                  <a:outerShdw blurRad="38100" dist="38100" dir="2700000" algn="tl">
                    <a:srgbClr val="000000"/>
                  </a:outerShdw>
                </a:effectLst>
              </a:rPr>
              <a:t> talking about Mary and the suffering </a:t>
            </a:r>
            <a:r>
              <a:rPr lang="en-US" b="1" i="1" dirty="0">
                <a:effectLst>
                  <a:outerShdw blurRad="38100" dist="38100" dir="2700000" algn="tl">
                    <a:srgbClr val="000000"/>
                  </a:outerShdw>
                </a:effectLst>
              </a:rPr>
              <a:t>she</a:t>
            </a:r>
            <a:r>
              <a:rPr lang="en-US" dirty="0">
                <a:effectLst>
                  <a:outerShdw blurRad="38100" dist="38100" dir="2700000" algn="tl">
                    <a:srgbClr val="000000"/>
                  </a:outerShdw>
                </a:effectLst>
              </a:rPr>
              <a:t> experienced as the mother of Jesus was unique, the scriptures teach that </a:t>
            </a:r>
            <a:r>
              <a:rPr lang="en-US" b="1" i="1" dirty="0">
                <a:effectLst>
                  <a:outerShdw blurRad="38100" dist="38100" dir="2700000" algn="tl">
                    <a:srgbClr val="000000"/>
                  </a:outerShdw>
                </a:effectLst>
              </a:rPr>
              <a:t>all</a:t>
            </a:r>
            <a:r>
              <a:rPr lang="en-US" dirty="0">
                <a:effectLst>
                  <a:outerShdw blurRad="38100" dist="38100" dir="2700000" algn="tl">
                    <a:srgbClr val="000000"/>
                  </a:outerShdw>
                </a:effectLst>
              </a:rPr>
              <a:t> those who love Jesus and stand by him, will suffer because of their association with him just like Mary did. </a:t>
            </a:r>
          </a:p>
        </p:txBody>
      </p:sp>
      <p:sp>
        <p:nvSpPr>
          <p:cNvPr id="4" name="TextBox 3">
            <a:extLst>
              <a:ext uri="{FF2B5EF4-FFF2-40B4-BE49-F238E27FC236}">
                <a16:creationId xmlns:a16="http://schemas.microsoft.com/office/drawing/2014/main" id="{07F1D5AE-CA13-8D96-A47C-4599493A6F4A}"/>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Tim Keller 1993 Christmas message – “Peace Through Conflict”</a:t>
            </a:r>
          </a:p>
        </p:txBody>
      </p:sp>
    </p:spTree>
    <p:extLst>
      <p:ext uri="{BB962C8B-B14F-4D97-AF65-F5344CB8AC3E}">
        <p14:creationId xmlns:p14="http://schemas.microsoft.com/office/powerpoint/2010/main" val="9876877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98266"/>
          </a:xfrm>
        </p:spPr>
        <p:txBody>
          <a:bodyPr>
            <a:noAutofit/>
          </a:bodyPr>
          <a:lstStyle/>
          <a:p>
            <a:r>
              <a:rPr lang="en-US" sz="3600" dirty="0">
                <a:solidFill>
                  <a:srgbClr val="FFFF00"/>
                </a:solidFill>
                <a:effectLst>
                  <a:outerShdw blurRad="38100" dist="50800" dir="7800000" algn="ctr" rotWithShape="0">
                    <a:schemeClr val="tx1"/>
                  </a:outerShdw>
                </a:effectLst>
              </a:rPr>
              <a:t>Jesus Causes Conflict Within the Heart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65760" y="698269"/>
            <a:ext cx="8499764" cy="5648498"/>
          </a:xfrm>
        </p:spPr>
        <p:txBody>
          <a:bodyPr>
            <a:normAutofit lnSpcReduction="10000"/>
          </a:bodyPr>
          <a:lstStyle/>
          <a:p>
            <a:pPr lvl="0"/>
            <a:r>
              <a:rPr lang="en-US" dirty="0">
                <a:effectLst>
                  <a:outerShdw blurRad="38100" dist="38100" dir="2700000" algn="tl">
                    <a:srgbClr val="000000"/>
                  </a:outerShdw>
                </a:effectLst>
              </a:rPr>
              <a:t>Jesus says: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Whoever does not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take up his cross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and follow me is not worthy of me</a:t>
            </a:r>
            <a:r>
              <a:rPr lang="en-US" dirty="0">
                <a:effectLst>
                  <a:outerShdw blurRad="38100" dist="38100" dir="2700000" algn="tl">
                    <a:srgbClr val="000000"/>
                  </a:outerShdw>
                </a:effectLst>
              </a:rPr>
              <a:t>.” (Matthew 10:38)</a:t>
            </a:r>
          </a:p>
          <a:p>
            <a:pPr lvl="0"/>
            <a:r>
              <a:rPr lang="en-US" dirty="0">
                <a:effectLst>
                  <a:outerShdw blurRad="38100" dist="38100" dir="2700000" algn="tl">
                    <a:srgbClr val="000000"/>
                  </a:outerShdw>
                </a:effectLst>
              </a:rPr>
              <a:t>Philippians 1:29  tells us: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It has been granted to you not only to believe in Christ but also to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suffer</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for him</a:t>
            </a:r>
            <a:r>
              <a:rPr lang="en-US" dirty="0">
                <a:effectLst>
                  <a:outerShdw blurRad="38100" dist="38100" dir="2700000" algn="tl">
                    <a:srgbClr val="000000"/>
                  </a:outerShdw>
                </a:effectLst>
              </a:rPr>
              <a:t>”</a:t>
            </a:r>
          </a:p>
          <a:p>
            <a:pPr lvl="0"/>
            <a:r>
              <a:rPr lang="en-US" dirty="0">
                <a:effectLst>
                  <a:outerShdw blurRad="38100" dist="38100" dir="2700000" algn="tl">
                    <a:srgbClr val="000000"/>
                  </a:outerShdw>
                </a:effectLst>
              </a:rPr>
              <a:t>So in that sense, as a follower of Christ, a sword will pass through </a:t>
            </a:r>
            <a:r>
              <a:rPr lang="en-US" b="1" i="1" dirty="0">
                <a:effectLst>
                  <a:outerShdw blurRad="38100" dist="38100" dir="2700000" algn="tl">
                    <a:srgbClr val="000000"/>
                  </a:outerShdw>
                </a:effectLst>
              </a:rPr>
              <a:t>your</a:t>
            </a:r>
            <a:r>
              <a:rPr lang="en-US" dirty="0">
                <a:effectLst>
                  <a:outerShdw blurRad="38100" dist="38100" dir="2700000" algn="tl">
                    <a:srgbClr val="000000"/>
                  </a:outerShdw>
                </a:effectLst>
              </a:rPr>
              <a:t> heart as well.</a:t>
            </a:r>
          </a:p>
          <a:p>
            <a:pPr lvl="0"/>
            <a:r>
              <a:rPr lang="en-US" dirty="0">
                <a:effectLst>
                  <a:outerShdw blurRad="38100" dist="38100" dir="2700000" algn="tl">
                    <a:srgbClr val="000000"/>
                  </a:outerShdw>
                </a:effectLst>
              </a:rPr>
              <a:t>J.C. Ryle the famous Anglican bishop of the late nineteenth century said, “</a:t>
            </a:r>
            <a:r>
              <a:rPr lang="en-US" i="1" dirty="0">
                <a:effectLst>
                  <a:outerShdw blurRad="38100" dist="38100" dir="2700000" algn="tl">
                    <a:srgbClr val="000000"/>
                  </a:outerShdw>
                </a:effectLst>
                <a:latin typeface="Cambria" panose="02040503050406030204" pitchFamily="18" charset="0"/>
                <a:ea typeface="Cambria" panose="02040503050406030204" pitchFamily="18" charset="0"/>
              </a:rPr>
              <a:t>When a person becomes a Christian a new peace comes into your life, but at the same time a new fight comes into your life</a:t>
            </a:r>
            <a:r>
              <a:rPr lang="en-US" dirty="0">
                <a:effectLst>
                  <a:outerShdw blurRad="38100" dist="38100" dir="2700000" algn="tl">
                    <a:srgbClr val="000000"/>
                  </a:outerShdw>
                </a:effectLst>
              </a:rPr>
              <a:t>”. </a:t>
            </a:r>
          </a:p>
        </p:txBody>
      </p:sp>
      <p:sp>
        <p:nvSpPr>
          <p:cNvPr id="4" name="TextBox 3">
            <a:extLst>
              <a:ext uri="{FF2B5EF4-FFF2-40B4-BE49-F238E27FC236}">
                <a16:creationId xmlns:a16="http://schemas.microsoft.com/office/drawing/2014/main" id="{39C4AA35-0DBD-9ADC-5E08-64A2FA899855}"/>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Tim Keller 1993 Christmas message – “Peace Through Conflict”</a:t>
            </a:r>
          </a:p>
        </p:txBody>
      </p:sp>
    </p:spTree>
    <p:extLst>
      <p:ext uri="{BB962C8B-B14F-4D97-AF65-F5344CB8AC3E}">
        <p14:creationId xmlns:p14="http://schemas.microsoft.com/office/powerpoint/2010/main" val="168555778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98266"/>
          </a:xfrm>
        </p:spPr>
        <p:txBody>
          <a:bodyPr>
            <a:noAutofit/>
          </a:bodyPr>
          <a:lstStyle/>
          <a:p>
            <a:r>
              <a:rPr lang="en-US" sz="3600" dirty="0">
                <a:solidFill>
                  <a:srgbClr val="FFFF00"/>
                </a:solidFill>
                <a:effectLst>
                  <a:outerShdw blurRad="38100" dist="50800" dir="7800000" algn="ctr" rotWithShape="0">
                    <a:schemeClr val="tx1"/>
                  </a:outerShdw>
                </a:effectLst>
              </a:rPr>
              <a:t>Conclusion</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65760" y="623455"/>
            <a:ext cx="8499764" cy="5835534"/>
          </a:xfrm>
        </p:spPr>
        <p:txBody>
          <a:bodyPr>
            <a:normAutofit/>
          </a:bodyPr>
          <a:lstStyle/>
          <a:p>
            <a:pPr marL="342900" indent="-342900">
              <a:spcBef>
                <a:spcPts val="0"/>
              </a:spcBef>
              <a:buFont typeface="Symbol" panose="05050102010706020507" pitchFamily="18" charset="2"/>
              <a:buChar char=""/>
            </a:pP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So what do we learn from all this? </a:t>
            </a:r>
          </a:p>
          <a:p>
            <a:pPr marL="342900" marR="0" lvl="0" indent="-342900">
              <a:spcBef>
                <a:spcPts val="0"/>
              </a:spcBef>
              <a:spcAft>
                <a:spcPts val="0"/>
              </a:spcAft>
              <a:buFont typeface="Symbol" panose="05050102010706020507" pitchFamily="18" charset="2"/>
              <a:buChar char=""/>
            </a:pP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As we listen to Simeon telling Mary,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This child is destined to be the cause of the falling and rising of many in Israel… and a sword will pierce your own soul as well!</a:t>
            </a: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it reminds us that as Christians we’re to </a:t>
            </a:r>
            <a:r>
              <a:rPr lang="en-US" b="1" i="1"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expect</a:t>
            </a: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trouble. </a:t>
            </a:r>
          </a:p>
          <a:p>
            <a:pPr marL="342900" marR="0" lvl="0" indent="-342900">
              <a:spcBef>
                <a:spcPts val="0"/>
              </a:spcBef>
              <a:spcAft>
                <a:spcPts val="0"/>
              </a:spcAft>
              <a:buFont typeface="Symbol" panose="05050102010706020507" pitchFamily="18" charset="2"/>
              <a:buChar char=""/>
            </a:pP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We </a:t>
            </a:r>
            <a:r>
              <a:rPr lang="en-US" b="1" i="1"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expect</a:t>
            </a: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conflict as the way to get to peace. </a:t>
            </a:r>
          </a:p>
          <a:p>
            <a:pPr marL="342900" marR="0" lvl="0" indent="-342900">
              <a:spcBef>
                <a:spcPts val="0"/>
              </a:spcBef>
              <a:spcAft>
                <a:spcPts val="0"/>
              </a:spcAft>
              <a:buFont typeface="Symbol" panose="05050102010706020507" pitchFamily="18" charset="2"/>
              <a:buChar char=""/>
            </a:pP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We see it in </a:t>
            </a:r>
            <a:r>
              <a:rPr lang="en-US" b="1" i="1"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Jesus</a:t>
            </a: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a:spcBef>
                <a:spcPts val="0"/>
              </a:spcBef>
              <a:spcAft>
                <a:spcPts val="0"/>
              </a:spcAft>
              <a:buFont typeface="Symbol" panose="05050102010706020507" pitchFamily="18" charset="2"/>
              <a:buChar char=""/>
            </a:pP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The way </a:t>
            </a:r>
            <a:r>
              <a:rPr lang="en-US" b="1" i="1"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Jesus</a:t>
            </a: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brought peace is that he went to the </a:t>
            </a:r>
            <a:r>
              <a:rPr lang="en-US" b="1" i="1"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cross</a:t>
            </a: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a:spcBef>
                <a:spcPts val="0"/>
              </a:spcBef>
              <a:spcAft>
                <a:spcPts val="0"/>
              </a:spcAft>
              <a:buFont typeface="Symbol" panose="05050102010706020507" pitchFamily="18" charset="2"/>
              <a:buChar char=""/>
            </a:pP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We know therefore that conflicts are </a:t>
            </a:r>
            <a:r>
              <a:rPr lang="en-US" b="1" i="1"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inevitable</a:t>
            </a: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in the Christian life. </a:t>
            </a:r>
          </a:p>
        </p:txBody>
      </p:sp>
      <p:sp>
        <p:nvSpPr>
          <p:cNvPr id="4" name="TextBox 3">
            <a:extLst>
              <a:ext uri="{FF2B5EF4-FFF2-40B4-BE49-F238E27FC236}">
                <a16:creationId xmlns:a16="http://schemas.microsoft.com/office/drawing/2014/main" id="{1C37C32B-A484-4DD7-3096-96954B97AF1F}"/>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Tim Keller 1993 Christmas message – “Peace Through Conflict”</a:t>
            </a:r>
          </a:p>
        </p:txBody>
      </p:sp>
    </p:spTree>
    <p:extLst>
      <p:ext uri="{BB962C8B-B14F-4D97-AF65-F5344CB8AC3E}">
        <p14:creationId xmlns:p14="http://schemas.microsoft.com/office/powerpoint/2010/main" val="34271884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98266"/>
          </a:xfrm>
        </p:spPr>
        <p:txBody>
          <a:bodyPr>
            <a:noAutofit/>
          </a:bodyPr>
          <a:lstStyle/>
          <a:p>
            <a:r>
              <a:rPr lang="en-US" sz="3600" dirty="0">
                <a:solidFill>
                  <a:srgbClr val="FFFF00"/>
                </a:solidFill>
                <a:effectLst>
                  <a:outerShdw blurRad="38100" dist="50800" dir="7800000" algn="ctr" rotWithShape="0">
                    <a:schemeClr val="tx1"/>
                  </a:outerShdw>
                </a:effectLst>
              </a:rPr>
              <a:t>Conclusion</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65760" y="623455"/>
            <a:ext cx="8499764" cy="5931130"/>
          </a:xfrm>
        </p:spPr>
        <p:txBody>
          <a:bodyPr>
            <a:normAutofit lnSpcReduction="10000"/>
          </a:bodyPr>
          <a:lstStyle/>
          <a:p>
            <a:pPr marL="342900" marR="0" lvl="0" indent="-342900">
              <a:spcBef>
                <a:spcPts val="0"/>
              </a:spcBef>
              <a:spcAft>
                <a:spcPts val="0"/>
              </a:spcAft>
              <a:buFont typeface="Symbol" panose="05050102010706020507" pitchFamily="18" charset="2"/>
              <a:buChar char=""/>
            </a:pP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And we also know there is a way to find peace.</a:t>
            </a:r>
          </a:p>
          <a:p>
            <a:pPr marL="342900" marR="0" lvl="0" indent="-342900">
              <a:spcBef>
                <a:spcPts val="0"/>
              </a:spcBef>
              <a:spcAft>
                <a:spcPts val="0"/>
              </a:spcAft>
              <a:buFont typeface="Symbol" panose="05050102010706020507" pitchFamily="18" charset="2"/>
              <a:buChar char=""/>
            </a:pP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Christians have to realize that sufferings and conflicts and difficulties and temptations - these things are going to come. </a:t>
            </a:r>
          </a:p>
          <a:p>
            <a:pPr marL="342900" marR="0" lvl="0" indent="-342900">
              <a:spcBef>
                <a:spcPts val="0"/>
              </a:spcBef>
              <a:spcAft>
                <a:spcPts val="0"/>
              </a:spcAft>
              <a:buFont typeface="Symbol" panose="05050102010706020507" pitchFamily="18" charset="2"/>
              <a:buChar char=""/>
            </a:pP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It doesn’t mean they don’t hurt. </a:t>
            </a:r>
          </a:p>
          <a:p>
            <a:pPr marL="342900" marR="0" lvl="0" indent="-342900">
              <a:spcBef>
                <a:spcPts val="0"/>
              </a:spcBef>
              <a:spcAft>
                <a:spcPts val="0"/>
              </a:spcAft>
              <a:buFont typeface="Symbol" panose="05050102010706020507" pitchFamily="18" charset="2"/>
              <a:buChar char=""/>
            </a:pP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It doesn’t mean they don’t make us sad, but we don’t let it get to us. </a:t>
            </a:r>
          </a:p>
          <a:p>
            <a:pPr marL="342900" marR="0" lvl="0" indent="-342900">
              <a:spcBef>
                <a:spcPts val="0"/>
              </a:spcBef>
              <a:spcAft>
                <a:spcPts val="0"/>
              </a:spcAft>
              <a:buFont typeface="Symbol" panose="05050102010706020507" pitchFamily="18" charset="2"/>
              <a:buChar char=""/>
            </a:pP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We’re not </a:t>
            </a:r>
            <a:r>
              <a:rPr lang="en-US" b="1" i="1"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shocked</a:t>
            </a: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that they’re happening – </a:t>
            </a:r>
            <a:r>
              <a:rPr lang="en-US" b="1" i="1"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not really</a:t>
            </a: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a:t>
            </a:r>
          </a:p>
          <a:p>
            <a:pPr marL="342900" marR="0" lvl="0" indent="-342900">
              <a:spcBef>
                <a:spcPts val="0"/>
              </a:spcBef>
              <a:spcAft>
                <a:spcPts val="0"/>
              </a:spcAft>
              <a:buFont typeface="Symbol" panose="05050102010706020507" pitchFamily="18" charset="2"/>
              <a:buChar char=""/>
            </a:pP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We’re distressed, but we’re not distressed that we’re distressed. </a:t>
            </a:r>
          </a:p>
          <a:p>
            <a:pPr marL="342900" marR="0" lvl="0" indent="-342900">
              <a:spcBef>
                <a:spcPts val="0"/>
              </a:spcBef>
              <a:spcAft>
                <a:spcPts val="0"/>
              </a:spcAft>
              <a:buFont typeface="Symbol" panose="05050102010706020507" pitchFamily="18" charset="2"/>
              <a:buChar char=""/>
            </a:pP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We’re surprised, but we’re not surprised that we’re surprised. </a:t>
            </a:r>
          </a:p>
          <a:p>
            <a:pPr marL="342900" marR="0" lvl="0" indent="-342900">
              <a:spcBef>
                <a:spcPts val="0"/>
              </a:spcBef>
              <a:spcAft>
                <a:spcPts val="0"/>
              </a:spcAft>
              <a:buFont typeface="Symbol" panose="05050102010706020507" pitchFamily="18" charset="2"/>
              <a:buChar char=""/>
            </a:pP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We know these things are going to happen!</a:t>
            </a:r>
          </a:p>
        </p:txBody>
      </p:sp>
      <p:sp>
        <p:nvSpPr>
          <p:cNvPr id="4" name="TextBox 3">
            <a:extLst>
              <a:ext uri="{FF2B5EF4-FFF2-40B4-BE49-F238E27FC236}">
                <a16:creationId xmlns:a16="http://schemas.microsoft.com/office/drawing/2014/main" id="{1C37C32B-A484-4DD7-3096-96954B97AF1F}"/>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Tim Keller 1993 Christmas message – “Peace Through Conflict”</a:t>
            </a:r>
          </a:p>
        </p:txBody>
      </p:sp>
    </p:spTree>
    <p:extLst>
      <p:ext uri="{BB962C8B-B14F-4D97-AF65-F5344CB8AC3E}">
        <p14:creationId xmlns:p14="http://schemas.microsoft.com/office/powerpoint/2010/main" val="235000642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98266"/>
          </a:xfrm>
        </p:spPr>
        <p:txBody>
          <a:bodyPr>
            <a:noAutofit/>
          </a:bodyPr>
          <a:lstStyle/>
          <a:p>
            <a:r>
              <a:rPr lang="en-US" sz="3600" dirty="0">
                <a:solidFill>
                  <a:srgbClr val="FFFF00"/>
                </a:solidFill>
                <a:effectLst>
                  <a:outerShdw blurRad="38100" dist="50800" dir="7800000" algn="ctr" rotWithShape="0">
                    <a:schemeClr val="tx1"/>
                  </a:outerShdw>
                </a:effectLst>
              </a:rPr>
              <a:t>Conclusion</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65760" y="640081"/>
            <a:ext cx="8499764" cy="5897880"/>
          </a:xfrm>
        </p:spPr>
        <p:txBody>
          <a:bodyPr>
            <a:normAutofit fontScale="92500"/>
          </a:bodyPr>
          <a:lstStyle/>
          <a:p>
            <a:pPr marL="342900" marR="0" lvl="0" indent="-342900">
              <a:spcBef>
                <a:spcPts val="0"/>
              </a:spcBef>
              <a:spcAft>
                <a:spcPts val="0"/>
              </a:spcAft>
              <a:buFont typeface="Symbol" panose="05050102010706020507" pitchFamily="18" charset="2"/>
              <a:buChar char=""/>
            </a:pP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The last thing we learn is that there is a coming Glory. </a:t>
            </a:r>
          </a:p>
          <a:p>
            <a:pPr marL="342900" marR="0" lvl="0" indent="-342900">
              <a:spcBef>
                <a:spcPts val="0"/>
              </a:spcBef>
              <a:spcAft>
                <a:spcPts val="0"/>
              </a:spcAft>
              <a:buFont typeface="Symbol" panose="05050102010706020507" pitchFamily="18" charset="2"/>
              <a:buChar char=""/>
            </a:pP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Where did Simeon get </a:t>
            </a:r>
            <a:r>
              <a:rPr lang="en-US" b="1" i="1"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his</a:t>
            </a: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peace? He says,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…permit your servant to depart in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peace</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For my eyes have seen your salvation that you have prepared in the presence of all peoples: a light, for revelation to the Gentiles and for glory to your people Israel.</a:t>
            </a: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a:spcBef>
                <a:spcPts val="0"/>
              </a:spcBef>
              <a:spcAft>
                <a:spcPts val="0"/>
              </a:spcAft>
              <a:buFont typeface="Symbol" panose="05050102010706020507" pitchFamily="18" charset="2"/>
              <a:buChar char=""/>
            </a:pP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And so, like Simeon, we </a:t>
            </a:r>
            <a:r>
              <a:rPr lang="en-US" b="1" i="1"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look ahead</a:t>
            </a: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a:spcBef>
                <a:spcPts val="0"/>
              </a:spcBef>
              <a:spcAft>
                <a:spcPts val="0"/>
              </a:spcAft>
              <a:buFont typeface="Symbol" panose="05050102010706020507" pitchFamily="18" charset="2"/>
              <a:buChar char=""/>
            </a:pPr>
            <a:r>
              <a:rPr lang="en-US" b="1" i="1"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That’s</a:t>
            </a: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where we get our peace. </a:t>
            </a:r>
          </a:p>
          <a:p>
            <a:pPr marL="342900" marR="0" lvl="0" indent="-342900">
              <a:spcBef>
                <a:spcPts val="0"/>
              </a:spcBef>
              <a:spcAft>
                <a:spcPts val="0"/>
              </a:spcAft>
              <a:buFont typeface="Symbol" panose="05050102010706020507" pitchFamily="18" charset="2"/>
              <a:buChar char=""/>
            </a:pP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We see that Jesus Christ was humbled and became poor, he became a baby. </a:t>
            </a:r>
          </a:p>
          <a:p>
            <a:pPr marL="342900" marR="0" lvl="0" indent="-342900">
              <a:spcBef>
                <a:spcPts val="0"/>
              </a:spcBef>
              <a:spcAft>
                <a:spcPts val="0"/>
              </a:spcAft>
              <a:buFont typeface="Symbol" panose="05050102010706020507" pitchFamily="18" charset="2"/>
              <a:buChar char=""/>
            </a:pP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He humbled himself so that he would be exalted.  </a:t>
            </a:r>
          </a:p>
          <a:p>
            <a:pPr marL="342900" marR="0" lvl="0" indent="-342900">
              <a:spcBef>
                <a:spcPts val="0"/>
              </a:spcBef>
              <a:spcAft>
                <a:spcPts val="0"/>
              </a:spcAft>
              <a:buFont typeface="Symbol" panose="05050102010706020507" pitchFamily="18" charset="2"/>
              <a:buChar char=""/>
            </a:pPr>
            <a:r>
              <a:rPr lang="en-US"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Christians know the same thing. </a:t>
            </a:r>
          </a:p>
        </p:txBody>
      </p:sp>
      <p:sp>
        <p:nvSpPr>
          <p:cNvPr id="4" name="TextBox 3">
            <a:extLst>
              <a:ext uri="{FF2B5EF4-FFF2-40B4-BE49-F238E27FC236}">
                <a16:creationId xmlns:a16="http://schemas.microsoft.com/office/drawing/2014/main" id="{1C37C32B-A484-4DD7-3096-96954B97AF1F}"/>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Tim Keller 1993 Christmas message – “Peace Through Conflict”</a:t>
            </a:r>
          </a:p>
        </p:txBody>
      </p:sp>
    </p:spTree>
    <p:extLst>
      <p:ext uri="{BB962C8B-B14F-4D97-AF65-F5344CB8AC3E}">
        <p14:creationId xmlns:p14="http://schemas.microsoft.com/office/powerpoint/2010/main" val="193838320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98266"/>
          </a:xfrm>
        </p:spPr>
        <p:txBody>
          <a:bodyPr>
            <a:noAutofit/>
          </a:bodyPr>
          <a:lstStyle/>
          <a:p>
            <a:r>
              <a:rPr lang="en-US" sz="3600" dirty="0">
                <a:solidFill>
                  <a:srgbClr val="FFFF00"/>
                </a:solidFill>
                <a:effectLst>
                  <a:outerShdw blurRad="38100" dist="50800" dir="7800000" algn="ctr" rotWithShape="0">
                    <a:schemeClr val="tx1"/>
                  </a:outerShdw>
                </a:effectLst>
              </a:rPr>
              <a:t>Conclusion</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65760" y="640081"/>
            <a:ext cx="8499764" cy="5897880"/>
          </a:xfrm>
        </p:spPr>
        <p:txBody>
          <a:bodyPr>
            <a:normAutofit/>
          </a:bodyPr>
          <a:lstStyle/>
          <a:p>
            <a:pPr marL="342900" marR="0" lvl="0" indent="-342900">
              <a:spcBef>
                <a:spcPts val="0"/>
              </a:spcBef>
              <a:spcAft>
                <a:spcPts val="0"/>
              </a:spcAft>
              <a:buFont typeface="Symbol" panose="05050102010706020507" pitchFamily="18" charset="2"/>
              <a:buChar char=""/>
            </a:pPr>
            <a:r>
              <a:rPr lang="en-US" sz="3600"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When Simeon said to Mary, “</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a sword will pierce your own soul</a:t>
            </a:r>
            <a:r>
              <a:rPr lang="en-US" sz="3600"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what if Mary had said, “I don’t </a:t>
            </a:r>
            <a:r>
              <a:rPr lang="en-US" sz="3600" b="1" i="1"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want</a:t>
            </a:r>
            <a:r>
              <a:rPr lang="en-US" sz="3600"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a sword through my soul”? </a:t>
            </a:r>
          </a:p>
          <a:p>
            <a:pPr marL="342900" marR="0" lvl="0" indent="-342900">
              <a:spcBef>
                <a:spcPts val="0"/>
              </a:spcBef>
              <a:spcAft>
                <a:spcPts val="0"/>
              </a:spcAft>
              <a:buFont typeface="Symbol" panose="05050102010706020507" pitchFamily="18" charset="2"/>
              <a:buChar char=""/>
            </a:pPr>
            <a:r>
              <a:rPr lang="en-US" sz="3600"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What if </a:t>
            </a:r>
            <a:r>
              <a:rPr lang="en-US" sz="3600" b="1" i="1"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Jesus</a:t>
            </a:r>
            <a:r>
              <a:rPr lang="en-US" sz="3600"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had said, I don’t want a sword in </a:t>
            </a:r>
            <a:r>
              <a:rPr lang="en-US" sz="3600" b="1" i="1"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my</a:t>
            </a:r>
            <a:r>
              <a:rPr lang="en-US" sz="3600"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soul? </a:t>
            </a:r>
          </a:p>
          <a:p>
            <a:pPr marL="342900" marR="0" lvl="0" indent="-342900">
              <a:spcBef>
                <a:spcPts val="0"/>
              </a:spcBef>
              <a:spcAft>
                <a:spcPts val="0"/>
              </a:spcAft>
              <a:buFont typeface="Symbol" panose="05050102010706020507" pitchFamily="18" charset="2"/>
              <a:buChar char=""/>
            </a:pPr>
            <a:r>
              <a:rPr lang="en-US" sz="3600" b="1" i="1"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Then</a:t>
            </a:r>
            <a:r>
              <a:rPr lang="en-US" sz="3600"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where would you be? Where would </a:t>
            </a:r>
            <a:r>
              <a:rPr lang="en-US" sz="3600" b="1" i="1"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I</a:t>
            </a:r>
            <a:r>
              <a:rPr lang="en-US" sz="3600"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be? </a:t>
            </a:r>
          </a:p>
          <a:p>
            <a:pPr marL="342900" marR="0" lvl="0" indent="-342900">
              <a:spcBef>
                <a:spcPts val="0"/>
              </a:spcBef>
              <a:spcAft>
                <a:spcPts val="0"/>
              </a:spcAft>
              <a:buFont typeface="Symbol" panose="05050102010706020507" pitchFamily="18" charset="2"/>
              <a:buChar char=""/>
            </a:pPr>
            <a:r>
              <a:rPr lang="en-US" sz="3600"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So don’t shrink back. Follow them. Follow </a:t>
            </a:r>
            <a:r>
              <a:rPr lang="en-US" sz="3600" b="1" i="1"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him</a:t>
            </a:r>
            <a:r>
              <a:rPr lang="en-US" sz="3600" dirty="0">
                <a:effectLst>
                  <a:outerShdw blurRad="38100" dist="38100" dir="2700000" algn="tl">
                    <a:srgbClr val="000000"/>
                  </a:outerShdw>
                </a:effectLst>
                <a:latin typeface="Calibri" panose="020F0502020204030204" pitchFamily="34" charset="0"/>
                <a:ea typeface="Calibri" panose="020F0502020204030204" pitchFamily="34" charset="0"/>
                <a:cs typeface="Times New Roman" panose="02020603050405020304" pitchFamily="18" charset="0"/>
              </a:rPr>
              <a:t> to peace.</a:t>
            </a:r>
          </a:p>
        </p:txBody>
      </p:sp>
      <p:sp>
        <p:nvSpPr>
          <p:cNvPr id="4" name="TextBox 3">
            <a:extLst>
              <a:ext uri="{FF2B5EF4-FFF2-40B4-BE49-F238E27FC236}">
                <a16:creationId xmlns:a16="http://schemas.microsoft.com/office/drawing/2014/main" id="{1C37C32B-A484-4DD7-3096-96954B97AF1F}"/>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Tim Keller 1993 Christmas message – “Peace Through Conflict”</a:t>
            </a:r>
          </a:p>
        </p:txBody>
      </p:sp>
    </p:spTree>
    <p:extLst>
      <p:ext uri="{BB962C8B-B14F-4D97-AF65-F5344CB8AC3E}">
        <p14:creationId xmlns:p14="http://schemas.microsoft.com/office/powerpoint/2010/main" val="124084313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188719"/>
          </a:xfrm>
        </p:spPr>
        <p:txBody>
          <a:bodyPr>
            <a:noAutofit/>
          </a:bodyPr>
          <a:lstStyle/>
          <a:p>
            <a:r>
              <a:rPr lang="en-US" sz="4400" dirty="0"/>
              <a:t>Next Time</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4" y="1284315"/>
            <a:ext cx="8525487" cy="5353398"/>
          </a:xfrm>
        </p:spPr>
        <p:txBody>
          <a:bodyPr>
            <a:normAutofit/>
          </a:bodyPr>
          <a:lstStyle/>
          <a:p>
            <a:pPr marL="0" indent="0">
              <a:buNone/>
            </a:pPr>
            <a:r>
              <a:rPr lang="en-US" sz="3600" dirty="0">
                <a:effectLst>
                  <a:outerShdw blurRad="38100" dist="38100" dir="2700000" algn="tl">
                    <a:srgbClr val="000000"/>
                  </a:outerShdw>
                </a:effectLst>
              </a:rPr>
              <a:t>I plan to look at “The Absurdity of Idolatry” in </a:t>
            </a:r>
            <a:r>
              <a:rPr lang="en-US" sz="3600" dirty="0">
                <a:solidFill>
                  <a:srgbClr val="FFFF99"/>
                </a:solidFill>
                <a:effectLst>
                  <a:outerShdw blurRad="38100" dist="38100" dir="2700000" algn="tl">
                    <a:srgbClr val="000000"/>
                  </a:outerShdw>
                </a:effectLst>
              </a:rPr>
              <a:t>Isaiah 44:6-23</a:t>
            </a:r>
            <a:endParaRPr lang="en-US" sz="3600" dirty="0">
              <a:effectLst>
                <a:outerShdw blurRad="38100" dist="38100" dir="2700000" algn="tl">
                  <a:srgbClr val="000000"/>
                </a:outerShdw>
              </a:effectLst>
            </a:endParaRPr>
          </a:p>
        </p:txBody>
      </p:sp>
    </p:spTree>
    <p:extLst>
      <p:ext uri="{BB962C8B-B14F-4D97-AF65-F5344CB8AC3E}">
        <p14:creationId xmlns:p14="http://schemas.microsoft.com/office/powerpoint/2010/main" val="107846675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44000" cy="1300943"/>
          </a:xfrm>
        </p:spPr>
        <p:txBody>
          <a:bodyPr>
            <a:noAutofit/>
          </a:bodyPr>
          <a:lstStyle/>
          <a:p>
            <a:r>
              <a:rPr lang="en-US" sz="4400" dirty="0">
                <a:solidFill>
                  <a:srgbClr val="FFFF00"/>
                </a:solidFill>
                <a:effectLst>
                  <a:outerShdw blurRad="38100" dist="50800" dir="7800000" algn="ctr" rotWithShape="0">
                    <a:schemeClr val="tx1"/>
                  </a:outerShdw>
                </a:effectLst>
              </a:rPr>
              <a:t>Simeon and Anna - Luke </a:t>
            </a:r>
            <a:r>
              <a:rPr lang="en-US" sz="4400" b="1" dirty="0">
                <a:solidFill>
                  <a:srgbClr val="FFFF00"/>
                </a:solidFill>
                <a:effectLst>
                  <a:outerShdw blurRad="38100" dist="50800" dir="7800000" algn="ctr" rotWithShape="0">
                    <a:schemeClr val="tx1"/>
                  </a:outerShdw>
                </a:effectLst>
                <a:latin typeface="Century Gothic" panose="020B0502020202020204" pitchFamily="34" charset="0"/>
              </a:rPr>
              <a:t>2:22-39</a:t>
            </a:r>
            <a:br>
              <a:rPr lang="en-US" sz="4400" dirty="0">
                <a:solidFill>
                  <a:srgbClr val="FFFF00"/>
                </a:solidFill>
                <a:effectLst>
                  <a:outerShdw blurRad="38100" dist="50800" dir="7800000" algn="ctr" rotWithShape="0">
                    <a:schemeClr val="tx1"/>
                  </a:outerShdw>
                </a:effectLst>
              </a:rPr>
            </a:br>
            <a:r>
              <a:rPr lang="en-US" sz="3200" dirty="0">
                <a:solidFill>
                  <a:schemeClr val="bg1"/>
                </a:solidFill>
                <a:effectLst>
                  <a:outerShdw blurRad="38100" dist="50800" dir="7800000" algn="ctr" rotWithShape="0">
                    <a:schemeClr val="tx1"/>
                  </a:outerShdw>
                </a:effectLst>
              </a:rPr>
              <a:t>Jesus’ Presentation at the Temple</a:t>
            </a:r>
            <a:endParaRPr lang="en-US" sz="4400" dirty="0">
              <a:solidFill>
                <a:schemeClr val="bg1"/>
              </a:solidFill>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270164" y="1575263"/>
            <a:ext cx="8775724" cy="5210134"/>
          </a:xfrm>
        </p:spPr>
        <p:txBody>
          <a:bodyPr>
            <a:normAutofit/>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2:22</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Now when the time came for their purification according to the law of Moses, Joseph and Mary brought Jesus up to Jerusalem to present him to the Lord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23</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(just as it is written in the law of the Lord </a:t>
            </a:r>
            <a:r>
              <a:rPr lang="en-US" sz="3600" dirty="0">
                <a:effectLst>
                  <a:outerShdw blurRad="38100" dist="38100" dir="2700000" algn="tl">
                    <a:srgbClr val="000000"/>
                  </a:outerShdw>
                </a:effectLst>
                <a:ea typeface="Cambria" panose="02040503050406030204" pitchFamily="18" charset="0"/>
              </a:rPr>
              <a:t>[in Exodus 13:2]</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“Every firstborn male will be set apart to the Lord”),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24</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and to offer a sacrifice according to what is specified in the law of the Lord, a pair of doves or two young pigeons. </a:t>
            </a:r>
          </a:p>
          <a:p>
            <a:pPr marL="0" indent="0">
              <a:buNone/>
            </a:pPr>
            <a:endPar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36487775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44000" cy="1413165"/>
          </a:xfrm>
        </p:spPr>
        <p:txBody>
          <a:bodyPr>
            <a:noAutofit/>
          </a:bodyPr>
          <a:lstStyle/>
          <a:p>
            <a:r>
              <a:rPr kumimoji="0" lang="en-US" sz="4400" b="1" i="0" u="none" strike="noStrike" kern="1200" cap="none" spc="0" normalizeH="0" baseline="0" noProof="0" dirty="0">
                <a:ln>
                  <a:noFill/>
                </a:ln>
                <a:solidFill>
                  <a:srgbClr val="FFFF00"/>
                </a:solidFill>
                <a:effectLst>
                  <a:outerShdw blurRad="38100" dist="50800" dir="7800000" algn="ctr" rotWithShape="0">
                    <a:prstClr val="black"/>
                  </a:outerShdw>
                </a:effectLst>
                <a:uLnTx/>
                <a:uFillTx/>
                <a:latin typeface="Century Gothic" panose="020B0502020202020204" pitchFamily="34" charset="0"/>
                <a:ea typeface="+mj-ea"/>
                <a:cs typeface="+mj-cs"/>
              </a:rPr>
              <a:t>Simeon and Anna - Luke 2:22-39</a:t>
            </a:r>
            <a:br>
              <a:rPr kumimoji="0" lang="en-US" sz="4400" b="1" i="0" u="none" strike="noStrike" kern="1200" cap="none" spc="0" normalizeH="0" baseline="0" noProof="0" dirty="0">
                <a:ln>
                  <a:noFill/>
                </a:ln>
                <a:solidFill>
                  <a:srgbClr val="FFFF00"/>
                </a:solidFill>
                <a:effectLst>
                  <a:outerShdw blurRad="38100" dist="50800" dir="7800000" algn="ctr" rotWithShape="0">
                    <a:prstClr val="black"/>
                  </a:outerShdw>
                </a:effectLst>
                <a:uLnTx/>
                <a:uFillTx/>
                <a:latin typeface="Century Gothic" panose="020B0502020202020204" pitchFamily="34" charset="0"/>
                <a:ea typeface="+mj-ea"/>
                <a:cs typeface="+mj-cs"/>
              </a:rPr>
            </a:br>
            <a:r>
              <a:rPr kumimoji="0" lang="en-US" sz="3200" b="1" i="0" u="none" strike="noStrike" kern="1200" cap="none" spc="0" normalizeH="0" baseline="0" noProof="0" dirty="0">
                <a:ln>
                  <a:noFill/>
                </a:ln>
                <a:solidFill>
                  <a:prstClr val="white"/>
                </a:solidFill>
                <a:effectLst>
                  <a:outerShdw blurRad="38100" dist="50800" dir="7800000" algn="ctr" rotWithShape="0">
                    <a:prstClr val="black"/>
                  </a:outerShdw>
                </a:effectLst>
                <a:uLnTx/>
                <a:uFillTx/>
                <a:latin typeface="Century Gothic" panose="020B0502020202020204" pitchFamily="34" charset="0"/>
                <a:ea typeface="+mj-ea"/>
                <a:cs typeface="+mj-cs"/>
              </a:rPr>
              <a:t>Simeon Introduced </a:t>
            </a:r>
            <a:endParaRPr lang="en-US" dirty="0">
              <a:solidFill>
                <a:srgbClr val="FFFF99"/>
              </a:solidFill>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83754" y="1384069"/>
            <a:ext cx="8849665" cy="5397170"/>
          </a:xfrm>
        </p:spPr>
        <p:txBody>
          <a:bodyPr>
            <a:normAutofit/>
          </a:bodyPr>
          <a:lstStyle/>
          <a:p>
            <a:pPr marL="0" indent="0">
              <a:buNone/>
            </a:pPr>
            <a:r>
              <a:rPr lang="en-US" sz="4000" baseline="30000" dirty="0">
                <a:effectLst>
                  <a:outerShdw blurRad="38100" dist="38100" dir="2700000" algn="tl">
                    <a:srgbClr val="000000"/>
                  </a:outerShdw>
                </a:effectLst>
                <a:latin typeface="Cambria" panose="02040503050406030204" pitchFamily="18" charset="0"/>
                <a:ea typeface="Cambria" panose="02040503050406030204" pitchFamily="18" charset="0"/>
              </a:rPr>
              <a:t>2:25</a:t>
            </a:r>
            <a:r>
              <a:rPr lang="en-US" sz="40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40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40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Now there was a man in Jerusalem named Simeon who was righteous and devout, looking for the restoration of Israel, and the Holy Spirit was upon him. </a:t>
            </a:r>
            <a:r>
              <a:rPr lang="en-US" sz="4000" baseline="30000" dirty="0">
                <a:effectLst>
                  <a:outerShdw blurRad="38100" dist="38100" dir="2700000" algn="tl">
                    <a:srgbClr val="000000"/>
                  </a:outerShdw>
                </a:effectLst>
                <a:latin typeface="Cambria" panose="02040503050406030204" pitchFamily="18" charset="0"/>
                <a:ea typeface="Cambria" panose="02040503050406030204" pitchFamily="18" charset="0"/>
              </a:rPr>
              <a:t>26</a:t>
            </a:r>
            <a:r>
              <a:rPr lang="en-US" sz="40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It had been revealed to him by the Holy Spirit that he would not die before he had seen the Lord’s Christ. </a:t>
            </a:r>
            <a:endParaRPr lang="en-US" sz="4000" b="0" i="1" u="none" strike="noStrike" baseline="0"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90532950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44000" cy="1317568"/>
          </a:xfrm>
        </p:spPr>
        <p:txBody>
          <a:bodyPr>
            <a:noAutofit/>
          </a:bodyPr>
          <a:lstStyle/>
          <a:p>
            <a:r>
              <a:rPr kumimoji="0" lang="en-US" sz="4400" b="1" i="0" u="none" strike="noStrike" kern="1200" cap="none" spc="0" normalizeH="0" baseline="0" noProof="0" dirty="0">
                <a:ln>
                  <a:noFill/>
                </a:ln>
                <a:solidFill>
                  <a:srgbClr val="FFFF00"/>
                </a:solidFill>
                <a:effectLst>
                  <a:outerShdw blurRad="38100" dist="50800" dir="7800000" algn="ctr" rotWithShape="0">
                    <a:prstClr val="black"/>
                  </a:outerShdw>
                </a:effectLst>
                <a:uLnTx/>
                <a:uFillTx/>
                <a:latin typeface="Century Gothic" panose="020B0502020202020204" pitchFamily="34" charset="0"/>
                <a:ea typeface="+mj-ea"/>
                <a:cs typeface="+mj-cs"/>
              </a:rPr>
              <a:t>Simeon and Anna - Luke 2:22-39</a:t>
            </a:r>
            <a:br>
              <a:rPr kumimoji="0" lang="en-US" sz="4400" b="1" i="0" u="none" strike="noStrike" kern="1200" cap="none" spc="0" normalizeH="0" baseline="0" noProof="0" dirty="0">
                <a:ln>
                  <a:noFill/>
                </a:ln>
                <a:solidFill>
                  <a:srgbClr val="FFFF00"/>
                </a:solidFill>
                <a:effectLst>
                  <a:outerShdw blurRad="38100" dist="50800" dir="7800000" algn="ctr" rotWithShape="0">
                    <a:prstClr val="black"/>
                  </a:outerShdw>
                </a:effectLst>
                <a:uLnTx/>
                <a:uFillTx/>
                <a:latin typeface="Century Gothic" panose="020B0502020202020204" pitchFamily="34" charset="0"/>
                <a:ea typeface="+mj-ea"/>
                <a:cs typeface="+mj-cs"/>
              </a:rPr>
            </a:br>
            <a:r>
              <a:rPr kumimoji="0" lang="en-US" sz="3200" b="1" i="0" u="none" strike="noStrike" kern="1200" cap="none" spc="0" normalizeH="0" baseline="0" noProof="0" dirty="0">
                <a:ln>
                  <a:noFill/>
                </a:ln>
                <a:solidFill>
                  <a:prstClr val="white"/>
                </a:solidFill>
                <a:effectLst>
                  <a:outerShdw blurRad="38100" dist="50800" dir="7800000" algn="ctr" rotWithShape="0">
                    <a:prstClr val="black"/>
                  </a:outerShdw>
                </a:effectLst>
                <a:uLnTx/>
                <a:uFillTx/>
                <a:latin typeface="Century Gothic" panose="020B0502020202020204" pitchFamily="34" charset="0"/>
                <a:ea typeface="+mj-ea"/>
                <a:cs typeface="+mj-cs"/>
              </a:rPr>
              <a:t>Simeon’s Song of Praise </a:t>
            </a:r>
            <a:endParaRPr lang="en-US" sz="4400" dirty="0">
              <a:solidFill>
                <a:srgbClr val="FFFF99"/>
              </a:solidFill>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96223" y="1263535"/>
            <a:ext cx="8849665" cy="5521861"/>
          </a:xfrm>
        </p:spPr>
        <p:txBody>
          <a:bodyPr>
            <a:normAutofit lnSpcReduction="10000"/>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2:27</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So Simeon, directed by the Spirit, came into the temple courts, and when the parents brought in the child Jesus to do for him what was customary according to the law,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28</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Simeon took him in his arms and blessed God, saying,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29</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“Now, according to your word, Sovereign Lord, permit your servant to depart in peace.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30</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For my eyes have seen your salvation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31</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that you have prepared in the presence of all peoples: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32</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a light, for revelation to the Gentiles and for glory to your people Israel.”</a:t>
            </a:r>
            <a:endParaRPr lang="en-US" sz="3600" b="0" i="1" u="none" strike="noStrike" baseline="0"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55062238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1192878"/>
          </a:xfrm>
        </p:spPr>
        <p:txBody>
          <a:bodyPr>
            <a:noAutofit/>
          </a:bodyPr>
          <a:lstStyle/>
          <a:p>
            <a:r>
              <a:rPr kumimoji="0" lang="en-US" sz="4400" b="1" i="0" u="none" strike="noStrike" kern="1200" cap="none" spc="0" normalizeH="0" baseline="0" noProof="0" dirty="0">
                <a:ln>
                  <a:noFill/>
                </a:ln>
                <a:solidFill>
                  <a:srgbClr val="FFFF00"/>
                </a:solidFill>
                <a:effectLst>
                  <a:outerShdw blurRad="38100" dist="50800" dir="7800000" algn="ctr" rotWithShape="0">
                    <a:prstClr val="black"/>
                  </a:outerShdw>
                </a:effectLst>
                <a:uLnTx/>
                <a:uFillTx/>
                <a:latin typeface="Century Gothic" panose="020B0502020202020204" pitchFamily="34" charset="0"/>
                <a:ea typeface="+mj-ea"/>
                <a:cs typeface="+mj-cs"/>
              </a:rPr>
              <a:t>Simeon and Anna - Luke 2:22-39</a:t>
            </a:r>
            <a:br>
              <a:rPr kumimoji="0" lang="en-US" sz="4400" b="1" i="0" u="none" strike="noStrike" kern="1200" cap="none" spc="0" normalizeH="0" baseline="0" noProof="0" dirty="0">
                <a:ln>
                  <a:noFill/>
                </a:ln>
                <a:solidFill>
                  <a:srgbClr val="FFFF00"/>
                </a:solidFill>
                <a:effectLst>
                  <a:outerShdw blurRad="38100" dist="50800" dir="7800000" algn="ctr" rotWithShape="0">
                    <a:prstClr val="black"/>
                  </a:outerShdw>
                </a:effectLst>
                <a:uLnTx/>
                <a:uFillTx/>
                <a:latin typeface="Century Gothic" panose="020B0502020202020204" pitchFamily="34" charset="0"/>
                <a:ea typeface="+mj-ea"/>
                <a:cs typeface="+mj-cs"/>
              </a:rPr>
            </a:br>
            <a:r>
              <a:rPr kumimoji="0" lang="en-US" sz="3200" b="1" i="0" u="none" strike="noStrike" kern="1200" cap="none" spc="0" normalizeH="0" baseline="0" noProof="0" dirty="0">
                <a:ln>
                  <a:noFill/>
                </a:ln>
                <a:solidFill>
                  <a:prstClr val="white"/>
                </a:solidFill>
                <a:effectLst>
                  <a:outerShdw blurRad="38100" dist="50800" dir="7800000" algn="ctr" rotWithShape="0">
                    <a:prstClr val="black"/>
                  </a:outerShdw>
                </a:effectLst>
                <a:uLnTx/>
                <a:uFillTx/>
                <a:latin typeface="Century Gothic" panose="020B0502020202020204" pitchFamily="34" charset="0"/>
                <a:ea typeface="+mj-ea"/>
                <a:cs typeface="+mj-cs"/>
              </a:rPr>
              <a:t>Simeon’s Interaction With Mary and Joseph </a:t>
            </a:r>
            <a:endParaRPr lang="en-US" sz="4400" dirty="0">
              <a:solidFill>
                <a:srgbClr val="FFFF99"/>
              </a:solidFill>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47167" y="1309255"/>
            <a:ext cx="8849665" cy="5467830"/>
          </a:xfrm>
        </p:spPr>
        <p:txBody>
          <a:bodyPr>
            <a:normAutofit/>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2:33</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So the child’s father and mother were amazed at what was said about him.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34</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Then Simeon blessed them and said to his mother Mary, “Listen carefully: This child is destined to be the cause of the falling and rising of many in Israel and to be a sign that will be rejected.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35</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Indeed, as a result of him the thoughts of many hearts will be revealed—and a sword will pierce your own soul as well!”. </a:t>
            </a:r>
          </a:p>
          <a:p>
            <a:pPr marL="0" indent="0">
              <a:buNone/>
            </a:pPr>
            <a:endPar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20119497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0"/>
            <a:ext cx="9144000" cy="1076500"/>
          </a:xfrm>
        </p:spPr>
        <p:txBody>
          <a:bodyPr>
            <a:noAutofit/>
          </a:bodyPr>
          <a:lstStyle/>
          <a:p>
            <a:r>
              <a:rPr kumimoji="0" lang="en-US" sz="4400" b="1" i="0" u="none" strike="noStrike" kern="1200" cap="none" spc="0" normalizeH="0" baseline="0" noProof="0" dirty="0">
                <a:ln>
                  <a:noFill/>
                </a:ln>
                <a:solidFill>
                  <a:srgbClr val="FFFF00"/>
                </a:solidFill>
                <a:effectLst>
                  <a:outerShdw blurRad="38100" dist="50800" dir="7800000" algn="ctr" rotWithShape="0">
                    <a:prstClr val="black"/>
                  </a:outerShdw>
                </a:effectLst>
                <a:uLnTx/>
                <a:uFillTx/>
                <a:latin typeface="Century Gothic" panose="020B0502020202020204" pitchFamily="34" charset="0"/>
                <a:ea typeface="+mj-ea"/>
                <a:cs typeface="+mj-cs"/>
              </a:rPr>
              <a:t>Simeon and Anna - Luke 2:22-39</a:t>
            </a:r>
            <a:br>
              <a:rPr kumimoji="0" lang="en-US" sz="4400" b="1" i="0" u="none" strike="noStrike" kern="1200" cap="none" spc="0" normalizeH="0" baseline="0" noProof="0" dirty="0">
                <a:ln>
                  <a:noFill/>
                </a:ln>
                <a:solidFill>
                  <a:srgbClr val="FFFF00"/>
                </a:solidFill>
                <a:effectLst>
                  <a:outerShdw blurRad="38100" dist="50800" dir="7800000" algn="ctr" rotWithShape="0">
                    <a:prstClr val="black"/>
                  </a:outerShdw>
                </a:effectLst>
                <a:uLnTx/>
                <a:uFillTx/>
                <a:latin typeface="Century Gothic" panose="020B0502020202020204" pitchFamily="34" charset="0"/>
                <a:ea typeface="+mj-ea"/>
                <a:cs typeface="+mj-cs"/>
              </a:rPr>
            </a:br>
            <a:r>
              <a:rPr kumimoji="0" lang="en-US" sz="3200" b="1" i="0" u="none" strike="noStrike" kern="1200" cap="none" spc="0" normalizeH="0" baseline="0" noProof="0" dirty="0">
                <a:ln>
                  <a:noFill/>
                </a:ln>
                <a:solidFill>
                  <a:prstClr val="white"/>
                </a:solidFill>
                <a:effectLst>
                  <a:outerShdw blurRad="38100" dist="50800" dir="7800000" algn="ctr" rotWithShape="0">
                    <a:prstClr val="black"/>
                  </a:outerShdw>
                </a:effectLst>
                <a:uLnTx/>
                <a:uFillTx/>
                <a:latin typeface="Century Gothic" panose="020B0502020202020204" pitchFamily="34" charset="0"/>
                <a:ea typeface="+mj-ea"/>
                <a:cs typeface="+mj-cs"/>
              </a:rPr>
              <a:t>The Testimony of Anna </a:t>
            </a:r>
            <a:endParaRPr lang="en-US" sz="4400" dirty="0">
              <a:solidFill>
                <a:srgbClr val="FFFF99"/>
              </a:solidFill>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92067" y="1076499"/>
            <a:ext cx="8849665" cy="5825276"/>
          </a:xfrm>
        </p:spPr>
        <p:txBody>
          <a:bodyPr>
            <a:normAutofit fontScale="92500" lnSpcReduction="10000"/>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2:36</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There was also a prophetess, Anna the daughter of Phanuel, of the tribe of Asher. She was very old, having been married to her husband for seven years until his death.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37</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She had lived as a widow since then for eighty-four years. She never left the temple, worshiping with fasting and prayer night and day.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38</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At that moment, she came up to them and began to give thanks to God and to speak about the child to all who were waiting for the redemption of Jerusalem.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39</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So when Joseph and Mary had performed everything according to the law of the Lord, they returned to Galilee, to their own town of Nazareth.</a:t>
            </a:r>
          </a:p>
          <a:p>
            <a:pPr marL="0" indent="0">
              <a:buNone/>
            </a:pPr>
            <a:endPar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31861143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48000">
              <a:srgbClr val="000066"/>
            </a:gs>
            <a:gs pos="96000">
              <a:srgbClr val="6600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088964"/>
          </a:xfrm>
        </p:spPr>
        <p:txBody>
          <a:bodyPr>
            <a:noAutofit/>
          </a:bodyPr>
          <a:lstStyle/>
          <a:p>
            <a:r>
              <a:rPr lang="en-US" sz="4000" dirty="0">
                <a:solidFill>
                  <a:srgbClr val="FFFF00"/>
                </a:solidFill>
                <a:effectLst>
                  <a:outerShdw blurRad="38100" dist="50800" dir="7800000" algn="ctr" rotWithShape="0">
                    <a:schemeClr val="tx1"/>
                  </a:outerShdw>
                </a:effectLst>
              </a:rPr>
              <a:t>Background - Why Mary and Joseph Brought Jesus to the Temple</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249382" y="1259378"/>
            <a:ext cx="8329354" cy="5507182"/>
          </a:xfrm>
        </p:spPr>
        <p:txBody>
          <a:bodyPr>
            <a:normAutofit fontScale="92500"/>
          </a:bodyPr>
          <a:lstStyle/>
          <a:p>
            <a:r>
              <a:rPr lang="en-US" sz="3600" dirty="0">
                <a:effectLst>
                  <a:outerShdw blurRad="38100" dist="38100" dir="2700000" algn="tl">
                    <a:srgbClr val="000000"/>
                  </a:outerShdw>
                </a:effectLst>
              </a:rPr>
              <a:t>The Apostle Paul tells us in Galatians 4:4 that Jesus “</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born under the law</a:t>
            </a:r>
            <a:r>
              <a:rPr lang="en-US" sz="3600" dirty="0">
                <a:effectLst>
                  <a:outerShdw blurRad="38100" dist="38100" dir="2700000" algn="tl">
                    <a:srgbClr val="000000"/>
                  </a:outerShdw>
                </a:effectLst>
              </a:rPr>
              <a:t>”, meaning that he and his parents were Jews and were under obligation to obey the Law of Moses. </a:t>
            </a:r>
          </a:p>
          <a:p>
            <a:r>
              <a:rPr lang="en-US" sz="3600" dirty="0">
                <a:effectLst>
                  <a:outerShdw blurRad="38100" dist="38100" dir="2700000" algn="tl">
                    <a:srgbClr val="000000"/>
                  </a:outerShdw>
                </a:effectLst>
              </a:rPr>
              <a:t>And, of course, Jesus </a:t>
            </a:r>
            <a:r>
              <a:rPr lang="en-US" sz="3600" b="1" i="1" dirty="0">
                <a:effectLst>
                  <a:outerShdw blurRad="38100" dist="38100" dir="2700000" algn="tl">
                    <a:srgbClr val="000000"/>
                  </a:outerShdw>
                </a:effectLst>
              </a:rPr>
              <a:t>himself</a:t>
            </a:r>
            <a:r>
              <a:rPr lang="en-US" sz="3600" dirty="0">
                <a:effectLst>
                  <a:outerShdw blurRad="38100" dist="38100" dir="2700000" algn="tl">
                    <a:srgbClr val="000000"/>
                  </a:outerShdw>
                </a:effectLst>
              </a:rPr>
              <a:t> kept the Law </a:t>
            </a:r>
            <a:r>
              <a:rPr lang="en-US" sz="3600" b="1" i="1" dirty="0">
                <a:effectLst>
                  <a:outerShdw blurRad="38100" dist="38100" dir="2700000" algn="tl">
                    <a:srgbClr val="000000"/>
                  </a:outerShdw>
                </a:effectLst>
              </a:rPr>
              <a:t>perfectly</a:t>
            </a:r>
            <a:r>
              <a:rPr lang="en-US" sz="3600" dirty="0">
                <a:effectLst>
                  <a:outerShdw blurRad="38100" dist="38100" dir="2700000" algn="tl">
                    <a:srgbClr val="000000"/>
                  </a:outerShdw>
                </a:effectLst>
              </a:rPr>
              <a:t> throughout his entire life. </a:t>
            </a:r>
          </a:p>
          <a:p>
            <a:r>
              <a:rPr lang="en-US" sz="3600" dirty="0">
                <a:effectLst>
                  <a:outerShdw blurRad="38100" dist="38100" dir="2700000" algn="tl">
                    <a:srgbClr val="000000"/>
                  </a:outerShdw>
                </a:effectLst>
              </a:rPr>
              <a:t>In this passage we see Jesus’ </a:t>
            </a:r>
            <a:r>
              <a:rPr lang="en-US" sz="3600" b="1" i="1" dirty="0">
                <a:effectLst>
                  <a:outerShdw blurRad="38100" dist="38100" dir="2700000" algn="tl">
                    <a:srgbClr val="000000"/>
                  </a:outerShdw>
                </a:effectLst>
              </a:rPr>
              <a:t>parents</a:t>
            </a:r>
            <a:r>
              <a:rPr lang="en-US" sz="3600" dirty="0">
                <a:effectLst>
                  <a:outerShdw blurRad="38100" dist="38100" dir="2700000" algn="tl">
                    <a:srgbClr val="000000"/>
                  </a:outerShdw>
                </a:effectLst>
              </a:rPr>
              <a:t> faithfully carrying out all the requirements of the law for Jesus as a Jewish boy even when Jesus was too young to actively do these things himself. </a:t>
            </a:r>
          </a:p>
        </p:txBody>
      </p:sp>
    </p:spTree>
    <p:extLst>
      <p:ext uri="{BB962C8B-B14F-4D97-AF65-F5344CB8AC3E}">
        <p14:creationId xmlns:p14="http://schemas.microsoft.com/office/powerpoint/2010/main" val="298371189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180308</TotalTime>
  <Words>5118</Words>
  <Application>Microsoft Office PowerPoint</Application>
  <PresentationFormat>On-screen Show (4:3)</PresentationFormat>
  <Paragraphs>347</Paragraphs>
  <Slides>39</Slides>
  <Notes>38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39</vt:i4>
      </vt:variant>
    </vt:vector>
  </HeadingPairs>
  <TitlesOfParts>
    <vt:vector size="47" baseType="lpstr">
      <vt:lpstr>Arial</vt:lpstr>
      <vt:lpstr>Calibri</vt:lpstr>
      <vt:lpstr>Calibri Light</vt:lpstr>
      <vt:lpstr>Cambria</vt:lpstr>
      <vt:lpstr>Century Gothic</vt:lpstr>
      <vt:lpstr>Symbol</vt:lpstr>
      <vt:lpstr>Office Theme</vt:lpstr>
      <vt:lpstr>2_Office Theme</vt:lpstr>
      <vt:lpstr>Christmas Special</vt:lpstr>
      <vt:lpstr>Simeon and Anna - Luke 2:22-39</vt:lpstr>
      <vt:lpstr>How We Will Approach this Text</vt:lpstr>
      <vt:lpstr>Simeon and Anna - Luke 2:22-39 Jesus’ Presentation at the Temple</vt:lpstr>
      <vt:lpstr>Simeon and Anna - Luke 2:22-39 Simeon Introduced </vt:lpstr>
      <vt:lpstr>Simeon and Anna - Luke 2:22-39 Simeon’s Song of Praise </vt:lpstr>
      <vt:lpstr>Simeon and Anna - Luke 2:22-39 Simeon’s Interaction With Mary and Joseph </vt:lpstr>
      <vt:lpstr>Simeon and Anna - Luke 2:22-39 The Testimony of Anna </vt:lpstr>
      <vt:lpstr>Background - Why Mary and Joseph Brought Jesus to the Temple</vt:lpstr>
      <vt:lpstr>Background - Why Mary and Joseph Brought Jesus to the Temple</vt:lpstr>
      <vt:lpstr>Background - Why Mary and Joseph Brought Jesus to the Temple</vt:lpstr>
      <vt:lpstr>Background - Why Mary and Joseph Brought Jesus to the Temple</vt:lpstr>
      <vt:lpstr>Introducing Simeon</vt:lpstr>
      <vt:lpstr>Introducing Simeon</vt:lpstr>
      <vt:lpstr>Introducing Anna</vt:lpstr>
      <vt:lpstr>Introducing Anna</vt:lpstr>
      <vt:lpstr>Introducing Anna</vt:lpstr>
      <vt:lpstr>Jesus Brings Peace</vt:lpstr>
      <vt:lpstr>Jesus Brings Peace</vt:lpstr>
      <vt:lpstr>Jesus is a Divider – He Brings a Sword</vt:lpstr>
      <vt:lpstr>Jesus is a Divider – He Brings a Sword</vt:lpstr>
      <vt:lpstr>Jesus is a Divider – He Brings a Sword</vt:lpstr>
      <vt:lpstr>Jesus Divides People From People</vt:lpstr>
      <vt:lpstr>Jesus Divides People From People</vt:lpstr>
      <vt:lpstr>Jesus Divides People From People</vt:lpstr>
      <vt:lpstr>Jesus Divides People From People</vt:lpstr>
      <vt:lpstr>Jesus Divides People From People</vt:lpstr>
      <vt:lpstr>Jesus Causes Conflict Within the Heart</vt:lpstr>
      <vt:lpstr>Jesus Causes Conflict Within the Heart</vt:lpstr>
      <vt:lpstr>Jesus Causes Conflict Within the Heart</vt:lpstr>
      <vt:lpstr>Jesus Causes Conflict Within the Heart</vt:lpstr>
      <vt:lpstr>Jesus Causes Conflict Within the Heart</vt:lpstr>
      <vt:lpstr>Jesus Causes Conflict Within the Heart</vt:lpstr>
      <vt:lpstr>Jesus Causes Conflict Within the Heart</vt:lpstr>
      <vt:lpstr>Conclusion</vt:lpstr>
      <vt:lpstr>Conclusion</vt:lpstr>
      <vt:lpstr>Conclusion</vt:lpstr>
      <vt:lpstr>Conclusion</vt:lpstr>
      <vt:lpstr>Next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from the  Book of  Isaiah</dc:title>
  <dc:creator>Robert Connolly</dc:creator>
  <cp:lastModifiedBy>Robert Connolly</cp:lastModifiedBy>
  <cp:revision>2425</cp:revision>
  <cp:lastPrinted>2023-12-24T15:15:22Z</cp:lastPrinted>
  <dcterms:created xsi:type="dcterms:W3CDTF">2022-12-04T03:23:23Z</dcterms:created>
  <dcterms:modified xsi:type="dcterms:W3CDTF">2023-12-24T15:21:51Z</dcterms:modified>
</cp:coreProperties>
</file>