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380" r:id="rId2"/>
    <p:sldMasterId id="2147484392" r:id="rId3"/>
  </p:sldMasterIdLst>
  <p:notesMasterIdLst>
    <p:notesMasterId r:id="rId33"/>
  </p:notesMasterIdLst>
  <p:handoutMasterIdLst>
    <p:handoutMasterId r:id="rId34"/>
  </p:handoutMasterIdLst>
  <p:sldIdLst>
    <p:sldId id="884" r:id="rId4"/>
    <p:sldId id="885" r:id="rId5"/>
    <p:sldId id="1852" r:id="rId6"/>
    <p:sldId id="906" r:id="rId7"/>
    <p:sldId id="886" r:id="rId8"/>
    <p:sldId id="887" r:id="rId9"/>
    <p:sldId id="888" r:id="rId10"/>
    <p:sldId id="889" r:id="rId11"/>
    <p:sldId id="890" r:id="rId12"/>
    <p:sldId id="891" r:id="rId13"/>
    <p:sldId id="894" r:id="rId14"/>
    <p:sldId id="895" r:id="rId15"/>
    <p:sldId id="896" r:id="rId16"/>
    <p:sldId id="892" r:id="rId17"/>
    <p:sldId id="893" r:id="rId18"/>
    <p:sldId id="897" r:id="rId19"/>
    <p:sldId id="898" r:id="rId20"/>
    <p:sldId id="899" r:id="rId21"/>
    <p:sldId id="1850" r:id="rId22"/>
    <p:sldId id="900" r:id="rId23"/>
    <p:sldId id="901" r:id="rId24"/>
    <p:sldId id="1849" r:id="rId25"/>
    <p:sldId id="902" r:id="rId26"/>
    <p:sldId id="903" r:id="rId27"/>
    <p:sldId id="904" r:id="rId28"/>
    <p:sldId id="905" r:id="rId29"/>
    <p:sldId id="1851" r:id="rId30"/>
    <p:sldId id="1847" r:id="rId31"/>
    <p:sldId id="1848" r:id="rId3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6"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731F9"/>
    <a:srgbClr val="344BF6"/>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2" d="100"/>
          <a:sy n="152" d="100"/>
        </p:scale>
        <p:origin x="1988" y="84"/>
      </p:cViewPr>
      <p:guideLst>
        <p:guide orient="horz" pos="2160"/>
        <p:guide pos="2880"/>
      </p:guideLst>
    </p:cSldViewPr>
  </p:slideViewPr>
  <p:notesTextViewPr>
    <p:cViewPr>
      <p:scale>
        <a:sx n="1" d="1"/>
        <a:sy n="1" d="1"/>
      </p:scale>
      <p:origin x="0" y="0"/>
    </p:cViewPr>
  </p:notesTextViewPr>
  <p:sorterViewPr>
    <p:cViewPr>
      <p:scale>
        <a:sx n="100" d="100"/>
        <a:sy n="100" d="100"/>
      </p:scale>
      <p:origin x="0" y="131520"/>
    </p:cViewPr>
  </p:sorterViewPr>
  <p:notesViewPr>
    <p:cSldViewPr>
      <p:cViewPr varScale="1">
        <p:scale>
          <a:sx n="84" d="100"/>
          <a:sy n="84" d="100"/>
        </p:scale>
        <p:origin x="-3804" y="-84"/>
      </p:cViewPr>
      <p:guideLst>
        <p:guide orient="horz" pos="2956"/>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12/14/2025</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12/14/2025</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24146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9862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94933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094163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46133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78329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68972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7497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83674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61516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50841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8824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05532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9326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224831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03258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67192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065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371219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272382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723577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4288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12/14/2025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81033354"/>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12/14/2025</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60140016"/>
      </p:ext>
    </p:extLst>
  </p:cSld>
  <p:clrMap bg1="lt1" tx1="dk1" bg2="lt2" tx2="dk2" accent1="accent1" accent2="accent2" accent3="accent3" accent4="accent4" accent5="accent5" accent6="accent6" hlink="hlink" folHlink="folHlink"/>
  <p:sldLayoutIdLst>
    <p:sldLayoutId id="2147484393" r:id="rId1"/>
    <p:sldLayoutId id="2147484394" r:id="rId2"/>
    <p:sldLayoutId id="2147484395" r:id="rId3"/>
    <p:sldLayoutId id="2147484396" r:id="rId4"/>
    <p:sldLayoutId id="2147484397" r:id="rId5"/>
    <p:sldLayoutId id="2147484398" r:id="rId6"/>
    <p:sldLayoutId id="2147484399" r:id="rId7"/>
    <p:sldLayoutId id="2147484400" r:id="rId8"/>
    <p:sldLayoutId id="2147484401" r:id="rId9"/>
    <p:sldLayoutId id="2147484402" r:id="rId10"/>
    <p:sldLayoutId id="21474844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s://www.crosswalk.com/special-coverage/christmas-and-advent/was-jesus-really-born-on-dec-25.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10.xml"/><Relationship Id="rId4" Type="http://schemas.openxmlformats.org/officeDocument/2006/relationships/hyperlink" Target="https://heelcatcher.com/is-december-25-just-a-pagan-holiday/"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3.xml"/><Relationship Id="rId4" Type="http://schemas.openxmlformats.org/officeDocument/2006/relationships/hyperlink" Target="https://archive.org/stream/ZeitgeistMovieCompanionGuide220/ZeitgeistMovieCompanionGuide-220_djvu.txt"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5.xml"/><Relationship Id="rId4" Type="http://schemas.openxmlformats.org/officeDocument/2006/relationships/hyperlink" Target="http://www.dec25th.info/Unto%20You%20Is%20Born%20This%20Day.html#_ftnref19"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7.xml"/><Relationship Id="rId4" Type="http://schemas.openxmlformats.org/officeDocument/2006/relationships/hyperlink" Target="https://www.crosswalk.com/special-coverage/christmas-and-advent/what-is-christmas-understanding-the-history-and-origin.html"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8.xml"/><Relationship Id="rId4" Type="http://schemas.openxmlformats.org/officeDocument/2006/relationships/hyperlink" Target="https://www.crosswalk.com/special-coverage/christmas-and-advent/what-is-christmas-understanding-the-history-and-origin.html"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19.xml"/><Relationship Id="rId4" Type="http://schemas.openxmlformats.org/officeDocument/2006/relationships/hyperlink" Target="https://www.crosswalk.com/special-coverage/christmas-and-advent/what-is-christmas-understanding-the-history-and-origin.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0.xml"/><Relationship Id="rId4" Type="http://schemas.openxmlformats.org/officeDocument/2006/relationships/hyperlink" Target="https://www.crosswalk.com/special-coverage/christmas-and-advent/what-is-christmas-understanding-the-history-and-origin.html"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1.xml"/><Relationship Id="rId4" Type="http://schemas.openxmlformats.org/officeDocument/2006/relationships/hyperlink" Target="https://www.crosswalk.com/special-coverage/christmas-and-advent/what-is-christmas-understanding-the-history-and-origin.html"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3.xml"/><Relationship Id="rId4" Type="http://schemas.openxmlformats.org/officeDocument/2006/relationships/hyperlink" Target="https://www.crosswalk.com/special-coverage/christmas-and-advent/what-is-christmas-understanding-the-history-and-origin.html"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4.xml"/><Relationship Id="rId4" Type="http://schemas.openxmlformats.org/officeDocument/2006/relationships/hyperlink" Target="https://en.wikipedia.org/wiki/Santa_Clau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4.xml"/><Relationship Id="rId1" Type="http://schemas.openxmlformats.org/officeDocument/2006/relationships/themeOverride" Target="../theme/themeOverride25.xml"/><Relationship Id="rId5" Type="http://schemas.openxmlformats.org/officeDocument/2006/relationships/image" Target="../media/image2.jpg"/><Relationship Id="rId4" Type="http://schemas.openxmlformats.org/officeDocument/2006/relationships/hyperlink" Target="https://en.wikipedia.org/wiki/Santa_Clau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26.xml"/><Relationship Id="rId4" Type="http://schemas.openxmlformats.org/officeDocument/2006/relationships/hyperlink" Target="https://www.crosswalk.com/special-coverage/christmas-and-advent/what-is-christmas-understanding-the-history-and-origin.html"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27.xml"/><Relationship Id="rId4" Type="http://schemas.openxmlformats.org/officeDocument/2006/relationships/hyperlink" Target="https://www.crosswalk.com/special-coverage/christmas-and-advent/what-is-christmas-understanding-the-history-and-origin.html"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hemeOverride" Target="../theme/themeOverride28.xml"/><Relationship Id="rId4" Type="http://schemas.openxmlformats.org/officeDocument/2006/relationships/hyperlink" Target="https://www.weareteachers.com/moving-beyond-classroom-discussions/"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hyperlink" Target="https://newengland.com/today/living/new-england-history/how-the-puritans-banned-christma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7.xml"/><Relationship Id="rId4" Type="http://schemas.openxmlformats.org/officeDocument/2006/relationships/hyperlink" Target="http://dec25th.info/"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themeOverride" Target="../theme/themeOverride9.xml"/><Relationship Id="rId4" Type="http://schemas.openxmlformats.org/officeDocument/2006/relationships/hyperlink" Target="https://ca.thegospelcoalition.org/article/christmas-isnt-pagan/#:~:text=%E2%80%9CThe%20Christians%2C%E2%80%9D%20the%20narrative,pagan%20Christmas%E2%80%9D%20idea%20come%20fr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1000" r="-21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71940"/>
            <a:ext cx="8915400" cy="276999"/>
          </a:xfrm>
          <a:prstGeom prst="rect">
            <a:avLst/>
          </a:prstGeom>
        </p:spPr>
        <p:txBody>
          <a:bodyPr wrap="square">
            <a:spAutoFit/>
          </a:bodyPr>
          <a:lstStyle/>
          <a:p>
            <a:r>
              <a:rPr lang="en-US" sz="1200" dirty="0">
                <a:solidFill>
                  <a:prstClr val="black"/>
                </a:solidFill>
                <a:hlinkClick r:id="rId4"/>
              </a:rPr>
              <a:t>https://www.crosswalk.com/special-coverage/christmas-and-advent/was-jesus-really-born-on-dec-25.html</a:t>
            </a:r>
            <a:r>
              <a:rPr lang="en-US" sz="1200" dirty="0">
                <a:solidFill>
                  <a:prstClr val="black"/>
                </a:solidFill>
              </a:rPr>
              <a:t> </a:t>
            </a:r>
          </a:p>
        </p:txBody>
      </p:sp>
      <p:sp>
        <p:nvSpPr>
          <p:cNvPr id="7" name="Title 2"/>
          <p:cNvSpPr>
            <a:spLocks noGrp="1"/>
          </p:cNvSpPr>
          <p:nvPr>
            <p:ph type="title"/>
          </p:nvPr>
        </p:nvSpPr>
        <p:spPr>
          <a:xfrm>
            <a:off x="0" y="2819400"/>
            <a:ext cx="9144000" cy="2206101"/>
          </a:xfrm>
          <a:effectLst/>
        </p:spPr>
        <p:txBody>
          <a:bodyPr>
            <a:noAutofit/>
          </a:bodyPr>
          <a:lstStyle/>
          <a:p>
            <a:r>
              <a:rPr lang="en-US" sz="7200"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2971357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r>
              <a:rPr lang="en-US" dirty="0"/>
              <a:t>The winter solstice is another pagan holiday that had a lot of significance to the heathen. </a:t>
            </a:r>
          </a:p>
          <a:p>
            <a:r>
              <a:rPr lang="en-US" dirty="0"/>
              <a:t>It represented to them the sun's regeneration (apparently, their god was sick during the darker part of the winter months and the growing daylight meant he was getting better).</a:t>
            </a:r>
          </a:p>
          <a:p>
            <a:r>
              <a:rPr lang="en-US" dirty="0"/>
              <a:t>It seems inconceivable that the early Christians who suffered so much persecution for faithfully resisting pagan worship would suddenly adopt a pagan holiday on which to celebrate the birth of their Lord.</a:t>
            </a:r>
          </a:p>
          <a:p>
            <a:r>
              <a:rPr lang="en-US" dirty="0"/>
              <a:t>As Augustine (AD 354-430) put it: “</a:t>
            </a:r>
            <a:r>
              <a:rPr lang="en-US" i="1" dirty="0">
                <a:latin typeface="Cambria" panose="02040503050406030204" pitchFamily="18" charset="0"/>
                <a:ea typeface="Cambria" panose="02040503050406030204" pitchFamily="18" charset="0"/>
              </a:rPr>
              <a:t>We hold this day holy, </a:t>
            </a:r>
            <a:r>
              <a:rPr lang="en-US" b="1" i="1" dirty="0">
                <a:latin typeface="Cambria" panose="02040503050406030204" pitchFamily="18" charset="0"/>
                <a:ea typeface="Cambria" panose="02040503050406030204" pitchFamily="18" charset="0"/>
              </a:rPr>
              <a:t>not </a:t>
            </a:r>
            <a:r>
              <a:rPr lang="en-US" i="1" dirty="0">
                <a:latin typeface="Cambria" panose="02040503050406030204" pitchFamily="18" charset="0"/>
                <a:ea typeface="Cambria" panose="02040503050406030204" pitchFamily="18" charset="0"/>
              </a:rPr>
              <a:t>like the pagans because of the </a:t>
            </a:r>
            <a:r>
              <a:rPr lang="en-US" b="1" i="1" dirty="0">
                <a:latin typeface="Cambria" panose="02040503050406030204" pitchFamily="18" charset="0"/>
                <a:ea typeface="Cambria" panose="02040503050406030204" pitchFamily="18" charset="0"/>
              </a:rPr>
              <a:t>birth</a:t>
            </a:r>
            <a:r>
              <a:rPr lang="en-US" i="1" dirty="0">
                <a:latin typeface="Cambria" panose="02040503050406030204" pitchFamily="18" charset="0"/>
                <a:ea typeface="Cambria" panose="02040503050406030204" pitchFamily="18" charset="0"/>
              </a:rPr>
              <a:t> of the sun, but because of Him who </a:t>
            </a:r>
            <a:r>
              <a:rPr lang="en-US" b="1" i="1" dirty="0">
                <a:latin typeface="Cambria" panose="02040503050406030204" pitchFamily="18" charset="0"/>
                <a:ea typeface="Cambria" panose="02040503050406030204" pitchFamily="18" charset="0"/>
              </a:rPr>
              <a:t>made</a:t>
            </a:r>
            <a:r>
              <a:rPr lang="en-US" i="1" dirty="0">
                <a:latin typeface="Cambria" panose="02040503050406030204" pitchFamily="18" charset="0"/>
                <a:ea typeface="Cambria" panose="02040503050406030204" pitchFamily="18" charset="0"/>
              </a:rPr>
              <a:t> [the sun].</a:t>
            </a:r>
            <a:r>
              <a:rPr lang="en-US" dirty="0"/>
              <a:t>” </a:t>
            </a:r>
            <a:endParaRPr lang="en-US" sz="2800" dirty="0"/>
          </a:p>
        </p:txBody>
      </p:sp>
      <p:sp>
        <p:nvSpPr>
          <p:cNvPr id="6" name="TextBox 5"/>
          <p:cNvSpPr txBox="1"/>
          <p:nvPr/>
        </p:nvSpPr>
        <p:spPr>
          <a:xfrm>
            <a:off x="0" y="6522242"/>
            <a:ext cx="9144000" cy="338554"/>
          </a:xfrm>
          <a:prstGeom prst="rect">
            <a:avLst/>
          </a:prstGeom>
          <a:noFill/>
        </p:spPr>
        <p:txBody>
          <a:bodyPr wrap="square" rtlCol="0">
            <a:spAutoFit/>
          </a:bodyPr>
          <a:lstStyle/>
          <a:p>
            <a:pPr marL="168275" indent="-168275"/>
            <a:r>
              <a:rPr lang="en-US" sz="1600" dirty="0">
                <a:solidFill>
                  <a:prstClr val="black"/>
                </a:solidFill>
              </a:rPr>
              <a:t>* </a:t>
            </a:r>
            <a:r>
              <a:rPr lang="en-US" sz="1600" dirty="0">
                <a:solidFill>
                  <a:prstClr val="black"/>
                </a:solidFill>
                <a:hlinkClick r:id="rId4"/>
              </a:rPr>
              <a:t>https://heelcatcher.com/is-december-25-just-a-pagan-holiday/</a:t>
            </a:r>
            <a:r>
              <a:rPr lang="en-US" sz="1600" dirty="0">
                <a:solidFill>
                  <a:prstClr val="black"/>
                </a:solidFill>
              </a:rPr>
              <a:t> </a:t>
            </a:r>
          </a:p>
        </p:txBody>
      </p:sp>
    </p:spTree>
    <p:extLst>
      <p:ext uri="{BB962C8B-B14F-4D97-AF65-F5344CB8AC3E}">
        <p14:creationId xmlns:p14="http://schemas.microsoft.com/office/powerpoint/2010/main" val="32623788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r>
              <a:rPr lang="en-US" dirty="0"/>
              <a:t>James White points out that many of the claims we hear today about Christianity being based on pagan religion is all part of the </a:t>
            </a:r>
            <a:r>
              <a:rPr lang="en-US" i="1" dirty="0"/>
              <a:t>History of Religions </a:t>
            </a:r>
            <a:r>
              <a:rPr lang="en-US" dirty="0"/>
              <a:t>movement, which is basically Darwinian Evolution applied to religion. </a:t>
            </a:r>
          </a:p>
          <a:p>
            <a:r>
              <a:rPr lang="en-US" dirty="0"/>
              <a:t>According to this line of thinking, there can’t be anything unique in the teachings of any religion – everything has to have been borrowed from other religions such that any time they find what they believe to be a parallel between two religions, they immediately resort to what James calls “parallel mania”. </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7786835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20000"/>
          </a:bodyPr>
          <a:lstStyle/>
          <a:p>
            <a:r>
              <a:rPr lang="en-US" dirty="0"/>
              <a:t>As a classic illustration of parallel mania, James mentions the Zeitgeist movie which claims that the ancient Egyptians taught that:</a:t>
            </a:r>
          </a:p>
          <a:p>
            <a:pPr lvl="1"/>
            <a:r>
              <a:rPr lang="en-US" dirty="0"/>
              <a:t>Their Egyptian god, Horus, was born on December 25</a:t>
            </a:r>
            <a:r>
              <a:rPr lang="en-US" baseline="30000" dirty="0"/>
              <a:t>th</a:t>
            </a:r>
            <a:r>
              <a:rPr lang="en-US" dirty="0"/>
              <a:t> of the virgin Isis.</a:t>
            </a:r>
          </a:p>
          <a:p>
            <a:pPr lvl="1"/>
            <a:r>
              <a:rPr lang="en-US" dirty="0"/>
              <a:t>His birth was accompanied by a star in the east, and upon his birth he was adored by three kings.</a:t>
            </a:r>
          </a:p>
          <a:p>
            <a:pPr lvl="1"/>
            <a:r>
              <a:rPr lang="en-US" dirty="0"/>
              <a:t>At the age of 12, he was a prodigal child teacher, and at the age of 30 he was baptized by a figure known as Anup and thus began his ministry.</a:t>
            </a:r>
          </a:p>
          <a:p>
            <a:pPr lvl="1"/>
            <a:r>
              <a:rPr lang="en-US" dirty="0"/>
              <a:t>Horus had 12 disciples he traveled about with, performing miracles such as healing the sick and walking on water.</a:t>
            </a:r>
          </a:p>
          <a:p>
            <a:pPr lvl="1"/>
            <a:r>
              <a:rPr lang="en-US" dirty="0"/>
              <a:t>Horus was known by many gestural names such as The Truth, The Light, God’s Anointed Son, The Good Shepherd, The Lamb of God, and many others.</a:t>
            </a:r>
          </a:p>
          <a:p>
            <a:pPr lvl="1"/>
            <a:r>
              <a:rPr lang="en-US" dirty="0"/>
              <a:t>After being “betrayed” by Typhon, Horus was “crucified,” buried for three days, and thus, resurrected.</a:t>
            </a:r>
          </a:p>
          <a:p>
            <a:pPr lvl="1"/>
            <a:endParaRPr lang="en-US" dirty="0"/>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7655567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715000"/>
          </a:xfrm>
        </p:spPr>
        <p:txBody>
          <a:bodyPr>
            <a:normAutofit lnSpcReduction="10000"/>
          </a:bodyPr>
          <a:lstStyle/>
          <a:p>
            <a:r>
              <a:rPr lang="en-US" dirty="0"/>
              <a:t>At first all this seems very troubling. How can the story of Christianity claim to be true when it is so obviously similar to, and therefore probably based on, ancient Egyptian religion?</a:t>
            </a:r>
          </a:p>
          <a:p>
            <a:r>
              <a:rPr lang="en-US" dirty="0"/>
              <a:t>Until you realize that </a:t>
            </a:r>
            <a:r>
              <a:rPr lang="en-US" b="1" i="1" dirty="0"/>
              <a:t>none</a:t>
            </a:r>
            <a:r>
              <a:rPr lang="en-US" dirty="0"/>
              <a:t> of these claims made about the ancient  Egyptian teaching are true!</a:t>
            </a:r>
          </a:p>
          <a:p>
            <a:r>
              <a:rPr lang="en-US" dirty="0"/>
              <a:t>If you go through the companion guide provided by the makers of the Zeitgeist movie and carefully read their supporting arguments, you will find a lot of very scholarly sounding conjecture that does not support the seemingly amazing parallels touted in their major bullet points: </a:t>
            </a:r>
          </a:p>
          <a:p>
            <a:pPr lvl="1"/>
            <a:r>
              <a:rPr lang="en-US" dirty="0">
                <a:hlinkClick r:id="rId4"/>
              </a:rPr>
              <a:t>https://archive.org/stream/ZeitgeistMovieCompanionGuide220/ZeitgeistMovieCompanionGuide-220_djvu.txt</a:t>
            </a:r>
            <a:r>
              <a:rPr lang="en-US" dirty="0"/>
              <a:t> </a:t>
            </a:r>
          </a:p>
          <a:p>
            <a:pPr lvl="1"/>
            <a:endParaRPr lang="en-US" dirty="0"/>
          </a:p>
          <a:p>
            <a:pPr lvl="0"/>
            <a:endParaRPr lang="en-US" dirty="0"/>
          </a:p>
          <a:p>
            <a:endParaRPr lang="en-US"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1728236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James White mentions a fascinating article by Dr. Beckwith (a Christian author who writes scholarly articles) that shows how, using </a:t>
            </a:r>
            <a:r>
              <a:rPr lang="en-US" b="1" i="1" dirty="0"/>
              <a:t>currently available historical data</a:t>
            </a:r>
            <a:r>
              <a:rPr lang="en-US" dirty="0"/>
              <a:t>, we actually </a:t>
            </a:r>
            <a:r>
              <a:rPr lang="en-US" b="1" i="1" dirty="0"/>
              <a:t>can</a:t>
            </a:r>
            <a:r>
              <a:rPr lang="en-US" dirty="0"/>
              <a:t> calculate the original date of Christmas: </a:t>
            </a:r>
          </a:p>
          <a:p>
            <a:pPr lvl="0"/>
            <a:r>
              <a:rPr lang="en-US" dirty="0"/>
              <a:t>We are given a historical connection between Jesus’ birth and John the Baptist’s birth: John was conceived six months before Jesus (Luke 1:36).</a:t>
            </a:r>
          </a:p>
          <a:p>
            <a:pPr lvl="0"/>
            <a:r>
              <a:rPr lang="en-US" dirty="0"/>
              <a:t>John the Baptist’s father was Zechariah. We know his tribe and we still have historical records telling us the courses of the priests who served in the temple at the time of Jesus’ birth and we know what order they served in. </a:t>
            </a:r>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7742375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r>
              <a:rPr lang="en-US" dirty="0"/>
              <a:t>Putting all this information together, we can figure out when Zechariah would have been serving in the temple, and therefore we can figure out when Elizabeth got pregnant and from that we can figure out when Mary became pregnant. </a:t>
            </a:r>
          </a:p>
          <a:p>
            <a:pPr lvl="0"/>
            <a:r>
              <a:rPr lang="en-US" dirty="0"/>
              <a:t>When you do all this, according to Dr. Beckwith’s calculations, you get a 2-3 week window for Christ’s birth between December 25</a:t>
            </a:r>
            <a:r>
              <a:rPr lang="en-US" baseline="30000" dirty="0"/>
              <a:t>th</a:t>
            </a:r>
            <a:r>
              <a:rPr lang="en-US" dirty="0"/>
              <a:t> and January 6</a:t>
            </a:r>
            <a:r>
              <a:rPr lang="en-US" baseline="30000" dirty="0"/>
              <a:t>th</a:t>
            </a:r>
            <a:r>
              <a:rPr lang="en-US" dirty="0"/>
              <a:t>.</a:t>
            </a:r>
          </a:p>
          <a:p>
            <a:pPr lvl="0"/>
            <a:r>
              <a:rPr lang="en-US" dirty="0"/>
              <a:t>I was never able to find the article by Dr. Beckwith that James referenced, but I did find a set of very detailed calculations that seem to track with the line of reasoning described above: </a:t>
            </a:r>
            <a:r>
              <a:rPr lang="en-US" dirty="0">
                <a:hlinkClick r:id="rId4"/>
              </a:rPr>
              <a:t>http://www.dec25th.info/Unto%20You%20Is%20Born%20This%20Day.html#_ftnref19</a:t>
            </a:r>
            <a:r>
              <a:rPr lang="en-US" dirty="0"/>
              <a:t> </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4543378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867400"/>
          </a:xfrm>
        </p:spPr>
        <p:txBody>
          <a:bodyPr>
            <a:normAutofit fontScale="92500" lnSpcReduction="10000"/>
          </a:bodyPr>
          <a:lstStyle/>
          <a:p>
            <a:pPr lvl="0"/>
            <a:r>
              <a:rPr lang="en-US" sz="3200" dirty="0"/>
              <a:t>Okay, so maybe the date on which we celebrate Christmas doesn’t come from paganism, but surely many of the other traditions associated with Christmas were picked up from pagan practices, right?</a:t>
            </a:r>
          </a:p>
          <a:p>
            <a:pPr lvl="0"/>
            <a:r>
              <a:rPr lang="en-US" sz="3200" dirty="0"/>
              <a:t>Things like:</a:t>
            </a:r>
          </a:p>
          <a:p>
            <a:pPr lvl="1"/>
            <a:r>
              <a:rPr lang="en-US" sz="2800" dirty="0"/>
              <a:t>Christmas trees</a:t>
            </a:r>
          </a:p>
          <a:p>
            <a:pPr lvl="1"/>
            <a:r>
              <a:rPr lang="en-US" sz="2800" dirty="0"/>
              <a:t>Santa Clause</a:t>
            </a:r>
          </a:p>
          <a:p>
            <a:pPr lvl="1"/>
            <a:r>
              <a:rPr lang="en-US" sz="2800" dirty="0"/>
              <a:t>Candles</a:t>
            </a:r>
          </a:p>
          <a:p>
            <a:pPr lvl="1"/>
            <a:r>
              <a:rPr lang="en-US" sz="2800" dirty="0"/>
              <a:t>Gift Giving</a:t>
            </a:r>
          </a:p>
          <a:p>
            <a:pPr lvl="1"/>
            <a:r>
              <a:rPr lang="en-US" sz="2800" dirty="0"/>
              <a:t>Christmas Cards</a:t>
            </a:r>
          </a:p>
          <a:p>
            <a:r>
              <a:rPr lang="en-US" sz="3200" dirty="0"/>
              <a:t>Perhaps. But maybe not. Let's look at where some of these ideas may have come from. </a:t>
            </a:r>
          </a:p>
          <a:p>
            <a:endParaRPr lang="en-US" sz="2800" dirty="0"/>
          </a:p>
        </p:txBody>
      </p:sp>
    </p:spTree>
    <p:extLst>
      <p:ext uri="{BB962C8B-B14F-4D97-AF65-F5344CB8AC3E}">
        <p14:creationId xmlns:p14="http://schemas.microsoft.com/office/powerpoint/2010/main" val="25560821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Among the many accounts claiming to explain the origin of the Christmas tree, the three most popular are from Germany — making it the likeliest place of origin. </a:t>
            </a:r>
          </a:p>
          <a:p>
            <a:pPr lvl="0"/>
            <a:r>
              <a:rPr lang="en-US" dirty="0"/>
              <a:t>The stories span from the 8th to the 16th century. All three have at least some elements of historical fact.</a:t>
            </a:r>
          </a:p>
          <a:p>
            <a:pPr lvl="0"/>
            <a:r>
              <a:rPr lang="en-US" b="1" dirty="0"/>
              <a:t>The first story is about St. Boniface</a:t>
            </a:r>
            <a:r>
              <a:rPr lang="en-US" dirty="0"/>
              <a:t>. In the 8th century, he was a missionary to some of the remotest tribes of Germany. </a:t>
            </a:r>
          </a:p>
          <a:p>
            <a:pPr lvl="0"/>
            <a:r>
              <a:rPr lang="en-US" dirty="0"/>
              <a:t>He is probably best known for what is called the “Felling of Thor’s Oak.” It is said that upon entering a town in northern Hesse (</a:t>
            </a:r>
            <a:r>
              <a:rPr lang="en-US" dirty="0" err="1"/>
              <a:t>Hessia</a:t>
            </a:r>
            <a:r>
              <a:rPr lang="en-US" dirty="0"/>
              <a:t>), Boniface learned that the people worshiped the god Thor who they believed resided in a great oak tree among them. </a:t>
            </a:r>
          </a:p>
          <a:p>
            <a:pPr lvl="0"/>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3505859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sz="3200" dirty="0"/>
              <a:t>Boniface determined that if he wanted to earn an audience with the people, he would have to confront Thor. </a:t>
            </a:r>
          </a:p>
          <a:p>
            <a:pPr lvl="0"/>
            <a:r>
              <a:rPr lang="en-US" sz="3200" dirty="0"/>
              <a:t>He announced before the people that he was going to </a:t>
            </a:r>
            <a:r>
              <a:rPr lang="en-US" sz="3200" b="1" i="1" dirty="0"/>
              <a:t>cut down </a:t>
            </a:r>
            <a:r>
              <a:rPr lang="en-US" sz="3200" dirty="0"/>
              <a:t>the oak, and he openly </a:t>
            </a:r>
            <a:r>
              <a:rPr lang="en-US" sz="3200" b="1" i="1" dirty="0"/>
              <a:t>challenged</a:t>
            </a:r>
            <a:r>
              <a:rPr lang="en-US" sz="3200" dirty="0"/>
              <a:t> Thor to strike him down. </a:t>
            </a:r>
          </a:p>
          <a:p>
            <a:pPr lvl="0"/>
            <a:r>
              <a:rPr lang="en-US" sz="3200" dirty="0"/>
              <a:t>Miraculously, as Boniface began to chop the oak, a mighty wind blew and hurled the tree to the ground. </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256298268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sz="3200" dirty="0"/>
              <a:t>Tradition holds that a fir tree was growing in the roots of the oak, and Boniface claimed the tree as a symbol of Christ. </a:t>
            </a:r>
          </a:p>
          <a:p>
            <a:pPr lvl="0"/>
            <a:r>
              <a:rPr lang="en-US" sz="3200" dirty="0"/>
              <a:t>Needless to say, the people readily accepted Boniface’s message, and the tree eventually came to be associated with the birth of Christ and a celebration of the day when the mighty God (who could hurl a gigantic oak to the ground) chose to humbly enter the world as a babe.</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230936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pPr lvl="0"/>
            <a:r>
              <a:rPr lang="en-US" dirty="0"/>
              <a:t>Among many Christians today, the accepted narrative is that the practice of observing Christmas came about because early Christians borrowed from pagan religions. </a:t>
            </a:r>
          </a:p>
          <a:p>
            <a:pPr lvl="0"/>
            <a:r>
              <a:rPr lang="en-US" dirty="0"/>
              <a:t>Ancient man had many festivals related to the Winter solstice, so they theorize that the Christians borrowed from those.</a:t>
            </a:r>
          </a:p>
          <a:p>
            <a:r>
              <a:rPr lang="en-US" dirty="0"/>
              <a:t>The puritans didn’t like the idea of celebrating Christmas – in 1659 the Puritan government of the Massachusetts Bay Colony actually </a:t>
            </a:r>
            <a:r>
              <a:rPr lang="en-US" i="1" dirty="0"/>
              <a:t>banned</a:t>
            </a:r>
            <a:r>
              <a:rPr lang="en-US" dirty="0"/>
              <a:t> Christmas. </a:t>
            </a:r>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6836561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lnSpcReduction="10000"/>
          </a:bodyPr>
          <a:lstStyle/>
          <a:p>
            <a:pPr lvl="0"/>
            <a:r>
              <a:rPr lang="en-US" dirty="0"/>
              <a:t>A </a:t>
            </a:r>
            <a:r>
              <a:rPr lang="en-US" b="1" i="1" dirty="0"/>
              <a:t>second</a:t>
            </a:r>
            <a:r>
              <a:rPr lang="en-US" dirty="0"/>
              <a:t> possible source of the Christmas tree (and probably the most likely) comes from </a:t>
            </a:r>
            <a:r>
              <a:rPr lang="en-US" b="1" dirty="0"/>
              <a:t>medieval religious plays in Germany</a:t>
            </a:r>
            <a:r>
              <a:rPr lang="en-US" dirty="0"/>
              <a:t>. </a:t>
            </a:r>
          </a:p>
          <a:p>
            <a:pPr lvl="0"/>
            <a:r>
              <a:rPr lang="en-US" dirty="0"/>
              <a:t>Among the most popular of these plays was the “Paradise” play. It started with the creation of man, acted out the first sin, and showed Adam and Eve being expelled from Paradise (the Garden of Eden). </a:t>
            </a:r>
          </a:p>
          <a:p>
            <a:pPr lvl="0"/>
            <a:r>
              <a:rPr lang="en-US" dirty="0"/>
              <a:t>It closed with the promise of a coming Savior, which made the play a particular favorite during the Christmas season. </a:t>
            </a:r>
          </a:p>
          <a:p>
            <a:pPr lvl="0"/>
            <a:r>
              <a:rPr lang="en-US" dirty="0"/>
              <a:t>In the play, the Garden of Eden was most often represented by a fir tree hung with apples and surrounded by candles.</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19066794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A third tradition about the origin of the Christmas tree attributes it to </a:t>
            </a:r>
            <a:r>
              <a:rPr lang="en-US" b="1" dirty="0"/>
              <a:t>Martin Luther</a:t>
            </a:r>
            <a:r>
              <a:rPr lang="en-US" dirty="0"/>
              <a:t>, an influential leader of the Reformation. </a:t>
            </a:r>
          </a:p>
          <a:p>
            <a:pPr lvl="0"/>
            <a:r>
              <a:rPr lang="en-US" dirty="0"/>
              <a:t>Some say that on Christmas Eve, Luther was walking through the woods near his home. He was struck by the beauty of how the snow shimmered in the moonlight on the branches of the trees. </a:t>
            </a:r>
          </a:p>
          <a:p>
            <a:pPr lvl="0"/>
            <a:r>
              <a:rPr lang="en-US" dirty="0"/>
              <a:t>In an effort to re-create the magnificent sight for his family, he cut down the tree, placed it in his home, and decorated it with candles.</a:t>
            </a:r>
          </a:p>
          <a:p>
            <a:pPr lvl="0"/>
            <a:r>
              <a:rPr lang="en-US" sz="2800" dirty="0"/>
              <a:t>Another version of this story is </a:t>
            </a:r>
            <a:r>
              <a:rPr lang="en-US" dirty="0"/>
              <a:t>that Evergreen Trees were the symbol of </a:t>
            </a:r>
            <a:r>
              <a:rPr lang="en-US" b="1" i="1" dirty="0"/>
              <a:t>eternal life </a:t>
            </a:r>
            <a:r>
              <a:rPr lang="en-US" dirty="0"/>
              <a:t>and Martin Luther was using the tree that he presented to his family on Christmas Eve as a picture of our endless life in Christ.</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38828098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00B050">
                      <a:alpha val="60000"/>
                    </a:srgbClr>
                  </a:glow>
                </a:effectLst>
              </a:rPr>
              <a:t>*</a:t>
            </a:r>
            <a:r>
              <a:rPr lang="en-US" b="1" dirty="0">
                <a:solidFill>
                  <a:schemeClr val="bg1"/>
                </a:solidFill>
                <a:effectLst>
                  <a:glow rad="101600">
                    <a:srgbClr val="00B050">
                      <a:alpha val="60000"/>
                    </a:srgbClr>
                  </a:glow>
                  <a:outerShdw blurRad="114300" dist="38100" dir="13500000" algn="br" rotWithShape="0">
                    <a:prstClr val="black"/>
                  </a:outerShdw>
                </a:effectLst>
              </a:rPr>
              <a:t>The Origin of the Christmas Tree</a:t>
            </a:r>
            <a:endParaRPr lang="en-US" b="1" dirty="0">
              <a:effectLst>
                <a:glow rad="101600">
                  <a:srgbClr val="00B05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990208"/>
          </a:xfrm>
        </p:spPr>
        <p:txBody>
          <a:bodyPr>
            <a:normAutofit/>
          </a:bodyPr>
          <a:lstStyle/>
          <a:p>
            <a:pPr lvl="0"/>
            <a:r>
              <a:rPr lang="en-US" dirty="0"/>
              <a:t>One final (falsely) suggested origin of the Christmas tree I should mention – </a:t>
            </a:r>
            <a:r>
              <a:rPr lang="en-US" b="1" i="1" dirty="0"/>
              <a:t>some</a:t>
            </a:r>
            <a:r>
              <a:rPr lang="en-US" dirty="0"/>
              <a:t> Christians will quote Jeremiah 10:2-4 </a:t>
            </a:r>
            <a:r>
              <a:rPr lang="en-US" b="1" i="1" dirty="0"/>
              <a:t>out of context </a:t>
            </a:r>
            <a:r>
              <a:rPr lang="en-US" dirty="0"/>
              <a:t>in order to try to prove that God </a:t>
            </a:r>
            <a:r>
              <a:rPr lang="en-US" b="1" i="1" dirty="0"/>
              <a:t>condemns</a:t>
            </a:r>
            <a:r>
              <a:rPr lang="en-US" dirty="0"/>
              <a:t> the use of Christmas trees:</a:t>
            </a:r>
          </a:p>
          <a:p>
            <a:pPr lvl="1"/>
            <a:r>
              <a:rPr lang="en-US" i="1" dirty="0">
                <a:solidFill>
                  <a:srgbClr val="0000FF"/>
                </a:solidFill>
                <a:latin typeface="Cambria" panose="02040503050406030204" pitchFamily="18" charset="0"/>
                <a:ea typeface="Cambria" panose="02040503050406030204" pitchFamily="18" charset="0"/>
              </a:rPr>
              <a:t>Thus says the LORD: “Learn not the way of the nations…  </a:t>
            </a:r>
            <a:r>
              <a:rPr lang="en-US" i="1" baseline="30000" dirty="0">
                <a:solidFill>
                  <a:srgbClr val="0000FF"/>
                </a:solidFill>
                <a:latin typeface="Cambria" panose="02040503050406030204" pitchFamily="18" charset="0"/>
                <a:ea typeface="Cambria" panose="02040503050406030204" pitchFamily="18" charset="0"/>
              </a:rPr>
              <a:t>3</a:t>
            </a:r>
            <a:r>
              <a:rPr lang="en-US" i="1" dirty="0">
                <a:solidFill>
                  <a:srgbClr val="0000FF"/>
                </a:solidFill>
                <a:latin typeface="Cambria" panose="02040503050406030204" pitchFamily="18" charset="0"/>
                <a:ea typeface="Cambria" panose="02040503050406030204" pitchFamily="18" charset="0"/>
              </a:rPr>
              <a:t> for the customs of the peoples are vanity. A tree from the forest is cut down and worked with an axe by the hands of a craftsman. </a:t>
            </a:r>
            <a:r>
              <a:rPr lang="en-US" i="1" baseline="30000" dirty="0">
                <a:solidFill>
                  <a:srgbClr val="0000FF"/>
                </a:solidFill>
                <a:latin typeface="Cambria" panose="02040503050406030204" pitchFamily="18" charset="0"/>
                <a:ea typeface="Cambria" panose="02040503050406030204" pitchFamily="18" charset="0"/>
              </a:rPr>
              <a:t>4</a:t>
            </a:r>
            <a:r>
              <a:rPr lang="en-US" i="1" dirty="0">
                <a:solidFill>
                  <a:srgbClr val="0000FF"/>
                </a:solidFill>
                <a:latin typeface="Cambria" panose="02040503050406030204" pitchFamily="18" charset="0"/>
                <a:ea typeface="Cambria" panose="02040503050406030204" pitchFamily="18" charset="0"/>
              </a:rPr>
              <a:t> They decorate it with silver and gold; they fasten it with hammer and nails so that it cannot move…”</a:t>
            </a:r>
          </a:p>
          <a:p>
            <a:r>
              <a:rPr lang="en-US" dirty="0"/>
              <a:t>But if we examine the </a:t>
            </a:r>
            <a:r>
              <a:rPr lang="en-US" b="1" i="1" dirty="0"/>
              <a:t>context</a:t>
            </a:r>
            <a:r>
              <a:rPr lang="en-US" dirty="0"/>
              <a:t> of this passage, it is not talking about a Christmas tree, but a </a:t>
            </a:r>
            <a:r>
              <a:rPr lang="en-US" b="1" i="1" dirty="0"/>
              <a:t>wooden idol </a:t>
            </a:r>
            <a:r>
              <a:rPr lang="en-US" dirty="0"/>
              <a:t>that the heathen nations would carve from a tree and worship.</a:t>
            </a:r>
            <a:endParaRPr lang="en-US" i="1" dirty="0">
              <a:solidFill>
                <a:srgbClr val="0000FF"/>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9122324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fontScale="92500" lnSpcReduction="10000"/>
          </a:bodyPr>
          <a:lstStyle/>
          <a:p>
            <a:pPr lvl="0"/>
            <a:r>
              <a:rPr lang="en-US" dirty="0"/>
              <a:t>In 1822, Clement Moore wrote a poem for children about Santa Clause that has never been forgotten. It was entitled, “</a:t>
            </a:r>
            <a:r>
              <a:rPr lang="en-US" i="1" dirty="0" err="1"/>
              <a:t>Twas</a:t>
            </a:r>
            <a:r>
              <a:rPr lang="en-US" i="1" dirty="0"/>
              <a:t> the Night before Christmas</a:t>
            </a:r>
            <a:r>
              <a:rPr lang="en-US" dirty="0"/>
              <a:t>...”!</a:t>
            </a:r>
          </a:p>
          <a:p>
            <a:pPr lvl="0"/>
            <a:r>
              <a:rPr lang="en-US" sz="2800" dirty="0"/>
              <a:t>Where did the idea of Santa Clause come from?</a:t>
            </a:r>
          </a:p>
          <a:p>
            <a:pPr lvl="0"/>
            <a:r>
              <a:rPr lang="en-US" dirty="0"/>
              <a:t>Santa Claus is a Dutch word that is actually </a:t>
            </a:r>
            <a:r>
              <a:rPr lang="en-US" i="1" dirty="0"/>
              <a:t>Sinter Claus</a:t>
            </a:r>
            <a:r>
              <a:rPr lang="en-US" dirty="0"/>
              <a:t>, “Saint Nicholas”, in English.</a:t>
            </a:r>
          </a:p>
          <a:p>
            <a:pPr lvl="0"/>
            <a:r>
              <a:rPr lang="en-US" dirty="0"/>
              <a:t>Saint Nicholas was a supposed early Bishop of a church in Asia Minor [the modern country of Turkey] (AD 270 – 343). </a:t>
            </a:r>
          </a:p>
          <a:p>
            <a:pPr lvl="0"/>
            <a:r>
              <a:rPr lang="en-US" dirty="0"/>
              <a:t>He became aware of some desperate needs in his congregation, and a family having to sell their children into slavery, so one night he came and left money on their doorstep. It was gold in a stocking.</a:t>
            </a:r>
            <a:endParaRPr lang="en-US" sz="2800" dirty="0"/>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6292701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dirty="0"/>
              <a:t>Santa Claus is generally depicted as a portly, jolly, white-bearded man—sometimes with spectacles—wearing a red coat with white fur collar and cuffs, white-fur-cuffed red trousers, a red hat with white fur and black leather belt and boots and who carries a bag full of gifts for children. </a:t>
            </a:r>
          </a:p>
          <a:p>
            <a:pPr lvl="0"/>
            <a:r>
              <a:rPr lang="en-US" dirty="0"/>
              <a:t>This image became popular in the United States and Canada in the 19th century due to the significant influence of Clement Moore’s children’s poem that I mentioned earlier along with a depiction created by the political cartoonist Thomas Nast.</a:t>
            </a:r>
          </a:p>
        </p:txBody>
      </p:sp>
      <p:sp>
        <p:nvSpPr>
          <p:cNvPr id="5" name="TextBox 4"/>
          <p:cNvSpPr txBox="1"/>
          <p:nvPr/>
        </p:nvSpPr>
        <p:spPr>
          <a:xfrm>
            <a:off x="2219"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https://en.wikipedia.org/wiki/Santa_Claus</a:t>
            </a:r>
            <a:r>
              <a:rPr lang="en-US" sz="1600" dirty="0">
                <a:solidFill>
                  <a:prstClr val="black"/>
                </a:solidFill>
              </a:rPr>
              <a:t> </a:t>
            </a:r>
          </a:p>
        </p:txBody>
      </p:sp>
    </p:spTree>
    <p:extLst>
      <p:ext uri="{BB962C8B-B14F-4D97-AF65-F5344CB8AC3E}">
        <p14:creationId xmlns:p14="http://schemas.microsoft.com/office/powerpoint/2010/main" val="30517722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The Origin Santa Clause</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1600200"/>
          </a:xfrm>
        </p:spPr>
        <p:txBody>
          <a:bodyPr>
            <a:normAutofit/>
          </a:bodyPr>
          <a:lstStyle/>
          <a:p>
            <a:pPr lvl="0"/>
            <a:r>
              <a:rPr lang="en-US" dirty="0"/>
              <a:t>This image has been maintained and reinforced through song, radio, television, children's books, films, and advertising.</a:t>
            </a:r>
            <a:endParaRPr lang="en-US" sz="2800" dirty="0"/>
          </a:p>
        </p:txBody>
      </p:sp>
      <p:sp>
        <p:nvSpPr>
          <p:cNvPr id="5" name="TextBox 4"/>
          <p:cNvSpPr txBox="1"/>
          <p:nvPr/>
        </p:nvSpPr>
        <p:spPr>
          <a:xfrm>
            <a:off x="2219"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https://en.wikipedia.org/wiki/Santa_Claus</a:t>
            </a:r>
            <a:r>
              <a:rPr lang="en-US" sz="1600" dirty="0">
                <a:solidFill>
                  <a:prstClr val="black"/>
                </a:solidFill>
              </a:rPr>
              <a:t> </a:t>
            </a: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91200" y="2057400"/>
            <a:ext cx="2923177" cy="4038600"/>
          </a:xfrm>
          <a:prstGeom prst="rect">
            <a:avLst/>
          </a:prstGeom>
        </p:spPr>
      </p:pic>
    </p:spTree>
    <p:extLst>
      <p:ext uri="{BB962C8B-B14F-4D97-AF65-F5344CB8AC3E}">
        <p14:creationId xmlns:p14="http://schemas.microsoft.com/office/powerpoint/2010/main" val="355077233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a:effectLst>
            <a:glow rad="101600">
              <a:srgbClr val="00B050">
                <a:alpha val="60000"/>
              </a:srgbClr>
            </a:glow>
          </a:effectLst>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h</a:t>
            </a:r>
            <a:r>
              <a:rPr lang="en-US" b="1" dirty="0">
                <a:solidFill>
                  <a:schemeClr val="bg1"/>
                </a:solidFill>
                <a:effectLst>
                  <a:glow rad="101600">
                    <a:srgbClr val="00B050">
                      <a:alpha val="60000"/>
                    </a:srgbClr>
                  </a:glow>
                  <a:outerShdw blurRad="114300" dist="38100" dir="13500000" algn="br" rotWithShape="0">
                    <a:prstClr val="black"/>
                  </a:outerShdw>
                </a:effectLst>
              </a:rPr>
              <a:t>e</a:t>
            </a:r>
            <a:r>
              <a:rPr lang="en-US" b="1" dirty="0">
                <a:solidFill>
                  <a:schemeClr val="bg1"/>
                </a:solidFill>
                <a:effectLst>
                  <a:glow rad="101600">
                    <a:srgbClr val="FF0000">
                      <a:alpha val="60000"/>
                    </a:srgbClr>
                  </a:glow>
                  <a:outerShdw blurRad="114300" dist="38100" dir="13500000" algn="br" rotWithShape="0">
                    <a:prstClr val="black"/>
                  </a:outerShdw>
                </a:effectLst>
              </a:rPr>
              <a:t>r C</a:t>
            </a:r>
            <a:r>
              <a:rPr lang="en-US" b="1" dirty="0">
                <a:solidFill>
                  <a:schemeClr val="bg1"/>
                </a:solidFill>
                <a:effectLst>
                  <a:glow rad="101600">
                    <a:srgbClr val="00B050">
                      <a:alpha val="60000"/>
                    </a:srgbClr>
                  </a:glow>
                  <a:outerShdw blurRad="114300" dist="38100" dir="13500000" algn="br" rotWithShape="0">
                    <a:prstClr val="black"/>
                  </a:outerShdw>
                </a:effectLst>
              </a:rPr>
              <a:t>h</a:t>
            </a:r>
            <a:r>
              <a:rPr lang="en-US" b="1" dirty="0">
                <a:solidFill>
                  <a:schemeClr val="bg1"/>
                </a:solidFill>
                <a:effectLst>
                  <a:glow rad="101600">
                    <a:srgbClr val="FF0000">
                      <a:alpha val="60000"/>
                    </a:srgbClr>
                  </a:glow>
                  <a:outerShdw blurRad="114300" dist="38100" dir="13500000" algn="br" rotWithShape="0">
                    <a:prstClr val="black"/>
                  </a:outerShdw>
                </a:effectLst>
              </a:rPr>
              <a:t>r</a:t>
            </a:r>
            <a:r>
              <a:rPr lang="en-US" b="1" dirty="0">
                <a:solidFill>
                  <a:schemeClr val="bg1"/>
                </a:solidFill>
                <a:effectLst>
                  <a:glow rad="101600">
                    <a:srgbClr val="00B050">
                      <a:alpha val="60000"/>
                    </a:srgbClr>
                  </a:glow>
                  <a:outerShdw blurRad="114300" dist="38100" dir="13500000" algn="br" rotWithShape="0">
                    <a:prstClr val="black"/>
                  </a:outerShdw>
                </a:effectLst>
              </a:rPr>
              <a:t>i</a:t>
            </a:r>
            <a:r>
              <a:rPr lang="en-US" b="1" dirty="0">
                <a:solidFill>
                  <a:schemeClr val="bg1"/>
                </a:solidFill>
                <a:effectLst>
                  <a:glow rad="101600">
                    <a:srgbClr val="FF0000">
                      <a:alpha val="60000"/>
                    </a:srgbClr>
                  </a:glow>
                  <a:outerShdw blurRad="114300" dist="38100" dir="13500000" algn="br" rotWithShape="0">
                    <a:prstClr val="black"/>
                  </a:outerShdw>
                </a:effectLst>
              </a:rPr>
              <a:t>s</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a</a:t>
            </a:r>
            <a:r>
              <a:rPr lang="en-US" b="1" dirty="0">
                <a:solidFill>
                  <a:schemeClr val="bg1"/>
                </a:solidFill>
                <a:effectLst>
                  <a:glow rad="101600">
                    <a:srgbClr val="FF0000">
                      <a:alpha val="60000"/>
                    </a:srgbClr>
                  </a:glow>
                  <a:outerShdw blurRad="114300" dist="38100" dir="13500000" algn="br" rotWithShape="0">
                    <a:prstClr val="black"/>
                  </a:outerShdw>
                </a:effectLst>
              </a:rPr>
              <a:t>s S</a:t>
            </a:r>
            <a:r>
              <a:rPr lang="en-US" b="1" dirty="0">
                <a:solidFill>
                  <a:schemeClr val="bg1"/>
                </a:solidFill>
                <a:effectLst>
                  <a:glow rad="101600">
                    <a:srgbClr val="00B050">
                      <a:alpha val="60000"/>
                    </a:srgbClr>
                  </a:glow>
                  <a:outerShdw blurRad="114300" dist="38100" dir="13500000" algn="br" rotWithShape="0">
                    <a:prstClr val="black"/>
                  </a:outerShdw>
                </a:effectLst>
              </a:rPr>
              <a:t>y</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b</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l</a:t>
            </a:r>
            <a:r>
              <a:rPr lang="en-US" b="1" dirty="0">
                <a:solidFill>
                  <a:schemeClr val="bg1"/>
                </a:solidFill>
                <a:effectLst>
                  <a:glow rad="101600">
                    <a:srgbClr val="FF0000">
                      <a:alpha val="60000"/>
                    </a:srgbClr>
                  </a:glow>
                  <a:outerShdw blurRad="114300" dist="38100" dir="13500000" algn="br" rotWithShape="0">
                    <a:prstClr val="black"/>
                  </a:outerShdw>
                </a:effectLst>
              </a:rPr>
              <a:t>s</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p:cNvSpPr>
            <a:spLocks noGrp="1"/>
          </p:cNvSpPr>
          <p:nvPr>
            <p:ph idx="1"/>
          </p:nvPr>
        </p:nvSpPr>
        <p:spPr>
          <a:xfrm>
            <a:off x="457200" y="838200"/>
            <a:ext cx="8229600" cy="5420506"/>
          </a:xfrm>
        </p:spPr>
        <p:txBody>
          <a:bodyPr>
            <a:normAutofit/>
          </a:bodyPr>
          <a:lstStyle/>
          <a:p>
            <a:pPr lvl="0"/>
            <a:r>
              <a:rPr lang="en-US" sz="3600" b="1" dirty="0"/>
              <a:t>Gifts</a:t>
            </a:r>
            <a:r>
              <a:rPr lang="en-US" sz="3600" dirty="0"/>
              <a:t> are a reminder of the gifts of the Magi to baby Jesus. (Matthew 2)</a:t>
            </a:r>
          </a:p>
          <a:p>
            <a:pPr lvl="0"/>
            <a:r>
              <a:rPr lang="en-US" sz="3600" b="1" dirty="0"/>
              <a:t>Candles</a:t>
            </a:r>
            <a:r>
              <a:rPr lang="en-US" sz="3600" dirty="0"/>
              <a:t> are a picture that Christ is the Light of the world (John 8).</a:t>
            </a:r>
          </a:p>
          <a:p>
            <a:pPr lvl="0"/>
            <a:r>
              <a:rPr lang="en-US" sz="3600" b="1" dirty="0"/>
              <a:t>Bells</a:t>
            </a:r>
            <a:r>
              <a:rPr lang="en-US" sz="3600" dirty="0"/>
              <a:t> are associated with ringing out news. Christ is the good news, the best news of all.</a:t>
            </a:r>
          </a:p>
        </p:txBody>
      </p:sp>
      <p:sp>
        <p:nvSpPr>
          <p:cNvPr id="5" name="TextBox 4"/>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36677876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a:extLst>
            <a:ext uri="{FF2B5EF4-FFF2-40B4-BE49-F238E27FC236}">
              <a16:creationId xmlns:a16="http://schemas.microsoft.com/office/drawing/2014/main" id="{A98B82AD-A341-B5F9-6452-A14A3741C35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1B0CB9E-15F7-31E0-C039-07E28E063B7E}"/>
              </a:ext>
            </a:extLst>
          </p:cNvPr>
          <p:cNvSpPr>
            <a:spLocks noGrp="1"/>
          </p:cNvSpPr>
          <p:nvPr>
            <p:ph type="title"/>
          </p:nvPr>
        </p:nvSpPr>
        <p:spPr>
          <a:xfrm>
            <a:off x="457200" y="29592"/>
            <a:ext cx="8229600" cy="808608"/>
          </a:xfrm>
          <a:effectLst>
            <a:glow rad="101600">
              <a:srgbClr val="00B050">
                <a:alpha val="60000"/>
              </a:srgbClr>
            </a:glow>
          </a:effectLst>
        </p:spPr>
        <p:txBody>
          <a:bodyPr>
            <a:normAutofit/>
          </a:bodyPr>
          <a:lstStyle/>
          <a:p>
            <a:r>
              <a:rPr lang="en-US" b="1" dirty="0">
                <a:effectLst>
                  <a:glow rad="101600">
                    <a:srgbClr val="FF0000">
                      <a:alpha val="60000"/>
                    </a:srgbClr>
                  </a:glow>
                </a:effectLst>
              </a:rPr>
              <a:t>*</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h</a:t>
            </a:r>
            <a:r>
              <a:rPr lang="en-US" b="1" dirty="0">
                <a:solidFill>
                  <a:schemeClr val="bg1"/>
                </a:solidFill>
                <a:effectLst>
                  <a:glow rad="101600">
                    <a:srgbClr val="00B050">
                      <a:alpha val="60000"/>
                    </a:srgbClr>
                  </a:glow>
                  <a:outerShdw blurRad="114300" dist="38100" dir="13500000" algn="br" rotWithShape="0">
                    <a:prstClr val="black"/>
                  </a:outerShdw>
                </a:effectLst>
              </a:rPr>
              <a:t>e</a:t>
            </a:r>
            <a:r>
              <a:rPr lang="en-US" b="1" dirty="0">
                <a:solidFill>
                  <a:schemeClr val="bg1"/>
                </a:solidFill>
                <a:effectLst>
                  <a:glow rad="101600">
                    <a:srgbClr val="FF0000">
                      <a:alpha val="60000"/>
                    </a:srgbClr>
                  </a:glow>
                  <a:outerShdw blurRad="114300" dist="38100" dir="13500000" algn="br" rotWithShape="0">
                    <a:prstClr val="black"/>
                  </a:outerShdw>
                </a:effectLst>
              </a:rPr>
              <a:t>r C</a:t>
            </a:r>
            <a:r>
              <a:rPr lang="en-US" b="1" dirty="0">
                <a:solidFill>
                  <a:schemeClr val="bg1"/>
                </a:solidFill>
                <a:effectLst>
                  <a:glow rad="101600">
                    <a:srgbClr val="00B050">
                      <a:alpha val="60000"/>
                    </a:srgbClr>
                  </a:glow>
                  <a:outerShdw blurRad="114300" dist="38100" dir="13500000" algn="br" rotWithShape="0">
                    <a:prstClr val="black"/>
                  </a:outerShdw>
                </a:effectLst>
              </a:rPr>
              <a:t>h</a:t>
            </a:r>
            <a:r>
              <a:rPr lang="en-US" b="1" dirty="0">
                <a:solidFill>
                  <a:schemeClr val="bg1"/>
                </a:solidFill>
                <a:effectLst>
                  <a:glow rad="101600">
                    <a:srgbClr val="FF0000">
                      <a:alpha val="60000"/>
                    </a:srgbClr>
                  </a:glow>
                  <a:outerShdw blurRad="114300" dist="38100" dir="13500000" algn="br" rotWithShape="0">
                    <a:prstClr val="black"/>
                  </a:outerShdw>
                </a:effectLst>
              </a:rPr>
              <a:t>r</a:t>
            </a:r>
            <a:r>
              <a:rPr lang="en-US" b="1" dirty="0">
                <a:solidFill>
                  <a:schemeClr val="bg1"/>
                </a:solidFill>
                <a:effectLst>
                  <a:glow rad="101600">
                    <a:srgbClr val="00B050">
                      <a:alpha val="60000"/>
                    </a:srgbClr>
                  </a:glow>
                  <a:outerShdw blurRad="114300" dist="38100" dir="13500000" algn="br" rotWithShape="0">
                    <a:prstClr val="black"/>
                  </a:outerShdw>
                </a:effectLst>
              </a:rPr>
              <a:t>i</a:t>
            </a:r>
            <a:r>
              <a:rPr lang="en-US" b="1" dirty="0">
                <a:solidFill>
                  <a:schemeClr val="bg1"/>
                </a:solidFill>
                <a:effectLst>
                  <a:glow rad="101600">
                    <a:srgbClr val="FF0000">
                      <a:alpha val="60000"/>
                    </a:srgbClr>
                  </a:glow>
                  <a:outerShdw blurRad="114300" dist="38100" dir="13500000" algn="br" rotWithShape="0">
                    <a:prstClr val="black"/>
                  </a:outerShdw>
                </a:effectLst>
              </a:rPr>
              <a:t>s</a:t>
            </a:r>
            <a:r>
              <a:rPr lang="en-US" b="1" dirty="0">
                <a:solidFill>
                  <a:schemeClr val="bg1"/>
                </a:solidFill>
                <a:effectLst>
                  <a:glow rad="101600">
                    <a:srgbClr val="00B050">
                      <a:alpha val="60000"/>
                    </a:srgbClr>
                  </a:glow>
                  <a:outerShdw blurRad="114300" dist="38100" dir="13500000" algn="br" rotWithShape="0">
                    <a:prstClr val="black"/>
                  </a:outerShdw>
                </a:effectLst>
              </a:rPr>
              <a:t>t</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a</a:t>
            </a:r>
            <a:r>
              <a:rPr lang="en-US" b="1" dirty="0">
                <a:solidFill>
                  <a:schemeClr val="bg1"/>
                </a:solidFill>
                <a:effectLst>
                  <a:glow rad="101600">
                    <a:srgbClr val="FF0000">
                      <a:alpha val="60000"/>
                    </a:srgbClr>
                  </a:glow>
                  <a:outerShdw blurRad="114300" dist="38100" dir="13500000" algn="br" rotWithShape="0">
                    <a:prstClr val="black"/>
                  </a:outerShdw>
                </a:effectLst>
              </a:rPr>
              <a:t>s S</a:t>
            </a:r>
            <a:r>
              <a:rPr lang="en-US" b="1" dirty="0">
                <a:solidFill>
                  <a:schemeClr val="bg1"/>
                </a:solidFill>
                <a:effectLst>
                  <a:glow rad="101600">
                    <a:srgbClr val="00B050">
                      <a:alpha val="60000"/>
                    </a:srgbClr>
                  </a:glow>
                  <a:outerShdw blurRad="114300" dist="38100" dir="13500000" algn="br" rotWithShape="0">
                    <a:prstClr val="black"/>
                  </a:outerShdw>
                </a:effectLst>
              </a:rPr>
              <a:t>y</a:t>
            </a:r>
            <a:r>
              <a:rPr lang="en-US" b="1" dirty="0">
                <a:solidFill>
                  <a:schemeClr val="bg1"/>
                </a:solidFill>
                <a:effectLst>
                  <a:glow rad="101600">
                    <a:srgbClr val="FF0000">
                      <a:alpha val="60000"/>
                    </a:srgbClr>
                  </a:glow>
                  <a:outerShdw blurRad="114300" dist="38100" dir="13500000" algn="br" rotWithShape="0">
                    <a:prstClr val="black"/>
                  </a:outerShdw>
                </a:effectLst>
              </a:rPr>
              <a:t>m</a:t>
            </a:r>
            <a:r>
              <a:rPr lang="en-US" b="1" dirty="0">
                <a:solidFill>
                  <a:schemeClr val="bg1"/>
                </a:solidFill>
                <a:effectLst>
                  <a:glow rad="101600">
                    <a:srgbClr val="00B050">
                      <a:alpha val="60000"/>
                    </a:srgbClr>
                  </a:glow>
                  <a:outerShdw blurRad="114300" dist="38100" dir="13500000" algn="br" rotWithShape="0">
                    <a:prstClr val="black"/>
                  </a:outerShdw>
                </a:effectLst>
              </a:rPr>
              <a:t>b</a:t>
            </a:r>
            <a:r>
              <a:rPr lang="en-US" b="1" dirty="0">
                <a:solidFill>
                  <a:schemeClr val="bg1"/>
                </a:solidFill>
                <a:effectLst>
                  <a:glow rad="101600">
                    <a:srgbClr val="FF0000">
                      <a:alpha val="60000"/>
                    </a:srgbClr>
                  </a:glow>
                  <a:outerShdw blurRad="114300" dist="38100" dir="13500000" algn="br" rotWithShape="0">
                    <a:prstClr val="black"/>
                  </a:outerShdw>
                </a:effectLst>
              </a:rPr>
              <a:t>o</a:t>
            </a:r>
            <a:r>
              <a:rPr lang="en-US" b="1" dirty="0">
                <a:solidFill>
                  <a:schemeClr val="bg1"/>
                </a:solidFill>
                <a:effectLst>
                  <a:glow rad="101600">
                    <a:srgbClr val="00B050">
                      <a:alpha val="60000"/>
                    </a:srgbClr>
                  </a:glow>
                  <a:outerShdw blurRad="114300" dist="38100" dir="13500000" algn="br" rotWithShape="0">
                    <a:prstClr val="black"/>
                  </a:outerShdw>
                </a:effectLst>
              </a:rPr>
              <a:t>l</a:t>
            </a:r>
            <a:r>
              <a:rPr lang="en-US" b="1" dirty="0">
                <a:solidFill>
                  <a:schemeClr val="bg1"/>
                </a:solidFill>
                <a:effectLst>
                  <a:glow rad="101600">
                    <a:srgbClr val="FF0000">
                      <a:alpha val="60000"/>
                    </a:srgbClr>
                  </a:glow>
                  <a:outerShdw blurRad="114300" dist="38100" dir="13500000" algn="br" rotWithShape="0">
                    <a:prstClr val="black"/>
                  </a:outerShdw>
                </a:effectLst>
              </a:rPr>
              <a:t>s</a:t>
            </a:r>
            <a:endParaRPr lang="en-US" b="1" dirty="0">
              <a:effectLst>
                <a:glow rad="101600">
                  <a:srgbClr val="FF0000">
                    <a:alpha val="60000"/>
                  </a:srgbClr>
                </a:glow>
                <a:outerShdw blurRad="114300" dist="38100" dir="13500000" algn="br" rotWithShape="0">
                  <a:prstClr val="black"/>
                </a:outerShdw>
              </a:effectLst>
            </a:endParaRPr>
          </a:p>
        </p:txBody>
      </p:sp>
      <p:sp>
        <p:nvSpPr>
          <p:cNvPr id="4" name="Content Placeholder 3">
            <a:extLst>
              <a:ext uri="{FF2B5EF4-FFF2-40B4-BE49-F238E27FC236}">
                <a16:creationId xmlns:a16="http://schemas.microsoft.com/office/drawing/2014/main" id="{54F34D6D-06AB-7C7A-AC61-EEFC83306D41}"/>
              </a:ext>
            </a:extLst>
          </p:cNvPr>
          <p:cNvSpPr>
            <a:spLocks noGrp="1"/>
          </p:cNvSpPr>
          <p:nvPr>
            <p:ph idx="1"/>
          </p:nvPr>
        </p:nvSpPr>
        <p:spPr>
          <a:xfrm>
            <a:off x="457200" y="838200"/>
            <a:ext cx="8229600" cy="5420506"/>
          </a:xfrm>
        </p:spPr>
        <p:txBody>
          <a:bodyPr>
            <a:normAutofit/>
          </a:bodyPr>
          <a:lstStyle/>
          <a:p>
            <a:pPr lvl="0"/>
            <a:r>
              <a:rPr lang="en-US" sz="3200" b="1" dirty="0"/>
              <a:t>Christmas Cards</a:t>
            </a:r>
            <a:r>
              <a:rPr lang="en-US" sz="3200" dirty="0"/>
              <a:t> started in 1844. </a:t>
            </a:r>
          </a:p>
          <a:p>
            <a:pPr lvl="1"/>
            <a:r>
              <a:rPr lang="en-US" sz="2800" dirty="0"/>
              <a:t>An English artist named William Dobson, drew up some pictures in England for use at this season. </a:t>
            </a:r>
          </a:p>
          <a:p>
            <a:pPr lvl="1"/>
            <a:r>
              <a:rPr lang="en-US" sz="2800" dirty="0"/>
              <a:t>They found local use there and soon spread to America. </a:t>
            </a:r>
          </a:p>
          <a:p>
            <a:pPr lvl="1"/>
            <a:r>
              <a:rPr lang="en-US" sz="2800" dirty="0"/>
              <a:t>In 1846 Cole and Horsley saw the commercial potential of this growing tradition and started the production of what is now over a $1,000,000,000.00 industry, that sees 4 billion cards sent each year in America alone. </a:t>
            </a:r>
          </a:p>
        </p:txBody>
      </p:sp>
      <p:sp>
        <p:nvSpPr>
          <p:cNvPr id="5" name="TextBox 4">
            <a:extLst>
              <a:ext uri="{FF2B5EF4-FFF2-40B4-BE49-F238E27FC236}">
                <a16:creationId xmlns:a16="http://schemas.microsoft.com/office/drawing/2014/main" id="{BFA7EF40-B268-4F1B-0476-05BB52506C1E}"/>
              </a:ext>
            </a:extLst>
          </p:cNvPr>
          <p:cNvSpPr txBox="1"/>
          <p:nvPr/>
        </p:nvSpPr>
        <p:spPr>
          <a:xfrm>
            <a:off x="2219" y="6258706"/>
            <a:ext cx="9144000" cy="584775"/>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https://www.crosswalk.com/special-coverage/christmas-and-advent/what-is-christmas-understanding-the-history-and-origin.html</a:t>
            </a:r>
            <a:r>
              <a:rPr lang="en-US" sz="1600" dirty="0">
                <a:solidFill>
                  <a:prstClr val="black"/>
                </a:solidFill>
              </a:rPr>
              <a:t>  </a:t>
            </a:r>
          </a:p>
        </p:txBody>
      </p:sp>
    </p:spTree>
    <p:extLst>
      <p:ext uri="{BB962C8B-B14F-4D97-AF65-F5344CB8AC3E}">
        <p14:creationId xmlns:p14="http://schemas.microsoft.com/office/powerpoint/2010/main" val="47643810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7152827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lnSpcReduction="10000"/>
          </a:bodyPr>
          <a:lstStyle/>
          <a:p>
            <a:r>
              <a:rPr lang="en-US" dirty="0"/>
              <a:t>What are your thoughts about Christians celebrating Christmas?</a:t>
            </a:r>
          </a:p>
          <a:p>
            <a:r>
              <a:rPr lang="en-US" dirty="0"/>
              <a:t>As we pointed out, the date for Christmas is not given in scripture and we’re not commanded in scripture to celebrate Christmas. So, does this mean it’s </a:t>
            </a:r>
            <a:r>
              <a:rPr lang="en-US" b="1" i="1" dirty="0"/>
              <a:t>wrong</a:t>
            </a:r>
            <a:r>
              <a:rPr lang="en-US" dirty="0"/>
              <a:t> to celebrate it?</a:t>
            </a:r>
          </a:p>
          <a:p>
            <a:r>
              <a:rPr lang="en-US" dirty="0"/>
              <a:t>What would you say to a fellow believer who believes </a:t>
            </a:r>
            <a:r>
              <a:rPr lang="en-US"/>
              <a:t>that it’s </a:t>
            </a:r>
            <a:r>
              <a:rPr lang="en-US" b="1" i="1" dirty="0"/>
              <a:t>wrong</a:t>
            </a:r>
            <a:r>
              <a:rPr lang="en-US" dirty="0"/>
              <a:t> to celebrate Christmas – because he </a:t>
            </a:r>
            <a:r>
              <a:rPr lang="en-US"/>
              <a:t>believes it’s </a:t>
            </a:r>
            <a:r>
              <a:rPr lang="en-US" dirty="0"/>
              <a:t>based on paganism, or is really just a Roman Catholic holiday, etc. – and is therefore offended by people who </a:t>
            </a:r>
            <a:r>
              <a:rPr lang="en-US" b="1" i="1" dirty="0"/>
              <a:t>do</a:t>
            </a:r>
            <a:r>
              <a:rPr lang="en-US" dirty="0"/>
              <a:t> celebrate Christmas?</a:t>
            </a:r>
          </a:p>
          <a:p>
            <a:r>
              <a:rPr lang="en-US" dirty="0"/>
              <a:t>What would you say to a Christian who believes “Jesus is the reason for the season” and is offended by people who </a:t>
            </a:r>
            <a:r>
              <a:rPr lang="en-US" b="1" i="1" dirty="0"/>
              <a:t>don’t</a:t>
            </a:r>
            <a:r>
              <a:rPr lang="en-US" dirty="0"/>
              <a:t> celebrate Christmas?</a:t>
            </a:r>
          </a:p>
        </p:txBody>
      </p:sp>
    </p:spTree>
    <p:extLst>
      <p:ext uri="{BB962C8B-B14F-4D97-AF65-F5344CB8AC3E}">
        <p14:creationId xmlns:p14="http://schemas.microsoft.com/office/powerpoint/2010/main" val="42689214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a:extLst>
            <a:ext uri="{FF2B5EF4-FFF2-40B4-BE49-F238E27FC236}">
              <a16:creationId xmlns:a16="http://schemas.microsoft.com/office/drawing/2014/main" id="{883147BB-21EE-6B56-062D-5DF033DED65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4406B5-56C7-D4B3-C93D-99FC55868754}"/>
              </a:ext>
            </a:extLst>
          </p:cNvPr>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a:extLst>
              <a:ext uri="{FF2B5EF4-FFF2-40B4-BE49-F238E27FC236}">
                <a16:creationId xmlns:a16="http://schemas.microsoft.com/office/drawing/2014/main" id="{D3DA3B81-D27B-49A0-CEE0-5E6D8F5C0F45}"/>
              </a:ext>
            </a:extLst>
          </p:cNvPr>
          <p:cNvSpPr>
            <a:spLocks noGrp="1"/>
          </p:cNvSpPr>
          <p:nvPr>
            <p:ph idx="1"/>
          </p:nvPr>
        </p:nvSpPr>
        <p:spPr>
          <a:xfrm>
            <a:off x="457200" y="838200"/>
            <a:ext cx="8229600" cy="5638800"/>
          </a:xfrm>
        </p:spPr>
        <p:txBody>
          <a:bodyPr>
            <a:normAutofit/>
          </a:bodyPr>
          <a:lstStyle/>
          <a:p>
            <a:pPr lvl="0"/>
            <a:r>
              <a:rPr lang="en-US" dirty="0"/>
              <a:t>The early law book of the Massachusetts Bay Colony reads as follows:</a:t>
            </a:r>
          </a:p>
          <a:p>
            <a:pPr lvl="1"/>
            <a:r>
              <a:rPr lang="en-US" i="1" dirty="0">
                <a:latin typeface="Cambria" panose="02040503050406030204" pitchFamily="18" charset="0"/>
                <a:ea typeface="Cambria" panose="02040503050406030204" pitchFamily="18" charset="0"/>
              </a:rPr>
              <a:t>For preventing disorders arising in several places within this jurisdiction, by reason of some still observing such festivals as were superstitiously kept in other countries, to the great dishonor of God and offence of others, it is therefore ordered by this Court and the authority thereof, that whosoever shall be found observing any such day as Christmas or the like, either by forbearing of labor, feasting, or any other way, upon such accountants as aforesaid, every person so offending shall pay of every such offence five shillings, as a fine to the county. </a:t>
            </a:r>
            <a:r>
              <a:rPr lang="en-US" dirty="0">
                <a:hlinkClick r:id="rId4"/>
              </a:rPr>
              <a:t>https://newengland.com/today/living/new-england-history/how-the-puritans-banned-christmas/</a:t>
            </a:r>
            <a:r>
              <a:rPr lang="en-US" dirty="0"/>
              <a:t> </a:t>
            </a:r>
          </a:p>
          <a:p>
            <a:endParaRPr lang="en-US" dirty="0"/>
          </a:p>
          <a:p>
            <a:endParaRPr lang="en-US" sz="2800" dirty="0"/>
          </a:p>
        </p:txBody>
      </p:sp>
      <p:sp>
        <p:nvSpPr>
          <p:cNvPr id="5" name="TextBox 4">
            <a:extLst>
              <a:ext uri="{FF2B5EF4-FFF2-40B4-BE49-F238E27FC236}">
                <a16:creationId xmlns:a16="http://schemas.microsoft.com/office/drawing/2014/main" id="{82A54C6C-D376-A8D4-7502-3DBCF069ACEB}"/>
              </a:ext>
            </a:extLst>
          </p:cNvPr>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7082895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lnSpcReduction="20000"/>
          </a:bodyPr>
          <a:lstStyle/>
          <a:p>
            <a:pPr lvl="0"/>
            <a:r>
              <a:rPr lang="en-US" sz="3200" dirty="0"/>
              <a:t>It’s true that we’re not given a date for the birth of Christ in scripture. </a:t>
            </a:r>
          </a:p>
          <a:p>
            <a:pPr lvl="0"/>
            <a:r>
              <a:rPr lang="en-US" sz="3200" dirty="0"/>
              <a:t>Furthermore, we’re not given a </a:t>
            </a:r>
            <a:r>
              <a:rPr lang="en-US" sz="3200" b="1" i="1" dirty="0"/>
              <a:t>command</a:t>
            </a:r>
            <a:r>
              <a:rPr lang="en-US" sz="3200" dirty="0"/>
              <a:t> to observe the day of Christ’s birth.</a:t>
            </a:r>
          </a:p>
          <a:p>
            <a:pPr lvl="0"/>
            <a:r>
              <a:rPr lang="en-US" sz="3200" dirty="0"/>
              <a:t>We’re told (by some) that Christ could not </a:t>
            </a:r>
            <a:r>
              <a:rPr lang="en-US" sz="3200" b="1" i="1" dirty="0"/>
              <a:t>possibly</a:t>
            </a:r>
            <a:r>
              <a:rPr lang="en-US" sz="3200" dirty="0"/>
              <a:t> have been born on December 25 because there would not have been “</a:t>
            </a:r>
            <a:r>
              <a:rPr lang="en-US" sz="3200" i="1" dirty="0">
                <a:latin typeface="Cambria" panose="02040503050406030204" pitchFamily="18" charset="0"/>
                <a:ea typeface="Cambria" panose="02040503050406030204" pitchFamily="18" charset="0"/>
              </a:rPr>
              <a:t>shepherds abiding in the field, keeping watch over their flock by night</a:t>
            </a:r>
            <a:r>
              <a:rPr lang="en-US" sz="3200" dirty="0"/>
              <a:t>” (Luke 2:8 KJV) in the dead of winter. </a:t>
            </a:r>
          </a:p>
          <a:p>
            <a:pPr lvl="0"/>
            <a:r>
              <a:rPr lang="en-US" sz="3200" dirty="0"/>
              <a:t>So, you’ll hear Christ was probably born in the spring sometime, and it’s all tradition, so let’s not worry too much about it.</a:t>
            </a:r>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4487538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But in reality, there is no hard evidence that shepherds in the area of Bethlehem </a:t>
            </a:r>
            <a:r>
              <a:rPr lang="en-US" b="1" i="1" dirty="0"/>
              <a:t>wouldn’t</a:t>
            </a:r>
            <a:r>
              <a:rPr lang="en-US" dirty="0"/>
              <a:t> have kept their flocks in the field at night during the winter.</a:t>
            </a:r>
          </a:p>
          <a:p>
            <a:pPr lvl="0"/>
            <a:r>
              <a:rPr lang="en-US" dirty="0"/>
              <a:t>Israel has a similar climate to Arizona and will often have nights in the middle of winter that are in the 60s. </a:t>
            </a:r>
          </a:p>
          <a:p>
            <a:pPr lvl="0"/>
            <a:r>
              <a:rPr lang="en-US" dirty="0"/>
              <a:t>But more importantly, there were also temple flocks that were </a:t>
            </a:r>
            <a:r>
              <a:rPr lang="en-US" b="1" i="1" dirty="0"/>
              <a:t>always</a:t>
            </a:r>
            <a:r>
              <a:rPr lang="en-US" dirty="0"/>
              <a:t> out in the field – and as long as there was temple worship going on, there had to be flocks for the sacrifices.</a:t>
            </a:r>
          </a:p>
          <a:p>
            <a:pPr lvl="0"/>
            <a:r>
              <a:rPr lang="en-US" dirty="0"/>
              <a:t>So this </a:t>
            </a:r>
            <a:r>
              <a:rPr lang="en-US" b="1" i="1" dirty="0"/>
              <a:t>alone</a:t>
            </a:r>
            <a:r>
              <a:rPr lang="en-US" dirty="0"/>
              <a:t> is not sufficient reason to say that Christ couldn’t have been born on December 25.</a:t>
            </a:r>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38596559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lnSpcReduction="10000"/>
          </a:bodyPr>
          <a:lstStyle/>
          <a:p>
            <a:pPr lvl="0"/>
            <a:r>
              <a:rPr lang="en-US" dirty="0"/>
              <a:t>Where did the December 25</a:t>
            </a:r>
            <a:r>
              <a:rPr lang="en-US" baseline="30000" dirty="0"/>
              <a:t>th</a:t>
            </a:r>
            <a:r>
              <a:rPr lang="en-US" dirty="0"/>
              <a:t> date come from? What is the </a:t>
            </a:r>
            <a:r>
              <a:rPr lang="en-US" b="1" i="1" dirty="0"/>
              <a:t>earliest mention </a:t>
            </a:r>
            <a:r>
              <a:rPr lang="en-US" dirty="0"/>
              <a:t>by Christians as to the date of Christmas? </a:t>
            </a:r>
          </a:p>
          <a:p>
            <a:pPr lvl="0"/>
            <a:r>
              <a:rPr lang="en-US" dirty="0"/>
              <a:t>In the early church, there was a difference between the churches in the East and the churches in the West as to when Christmas was celebrated. </a:t>
            </a:r>
          </a:p>
          <a:p>
            <a:pPr lvl="0"/>
            <a:r>
              <a:rPr lang="en-US" dirty="0"/>
              <a:t>As in the Quartodeciman controversy, the East claimed to have apostolic direction as to when to celebrate the birth of Christ which they did for some time on January 6</a:t>
            </a:r>
            <a:r>
              <a:rPr lang="en-US" baseline="30000" dirty="0"/>
              <a:t>th</a:t>
            </a:r>
            <a:r>
              <a:rPr lang="en-US" dirty="0"/>
              <a:t> (12 days after our Christmas). </a:t>
            </a:r>
          </a:p>
          <a:p>
            <a:pPr lvl="0"/>
            <a:r>
              <a:rPr lang="en-US" dirty="0"/>
              <a:t>For some, the period </a:t>
            </a:r>
            <a:r>
              <a:rPr lang="en-US" b="1" i="1" dirty="0"/>
              <a:t>between</a:t>
            </a:r>
            <a:r>
              <a:rPr lang="en-US" dirty="0"/>
              <a:t> the two days –  “the twelve days of Christmas” – eventually became a feast period during which they would celebrate.</a:t>
            </a:r>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1592242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fontScale="92500"/>
          </a:bodyPr>
          <a:lstStyle/>
          <a:p>
            <a:r>
              <a:rPr lang="en-US" sz="3200" dirty="0"/>
              <a:t>In the </a:t>
            </a:r>
            <a:r>
              <a:rPr lang="en-US" sz="3200" b="1" i="1" dirty="0"/>
              <a:t>West</a:t>
            </a:r>
            <a:r>
              <a:rPr lang="en-US" sz="3200" dirty="0"/>
              <a:t> you begin to see evidence that Christians believed that Christ was born around </a:t>
            </a:r>
            <a:r>
              <a:rPr lang="en-US" sz="3200" b="1" i="1" dirty="0"/>
              <a:t>December 25</a:t>
            </a:r>
            <a:r>
              <a:rPr lang="en-US" sz="3200" b="1" i="1" baseline="30000" dirty="0"/>
              <a:t>th</a:t>
            </a:r>
            <a:r>
              <a:rPr lang="en-US" sz="3200" dirty="0"/>
              <a:t> as early as the </a:t>
            </a:r>
            <a:r>
              <a:rPr lang="en-US" sz="3200" b="1" i="1" dirty="0"/>
              <a:t>second century</a:t>
            </a:r>
            <a:r>
              <a:rPr lang="en-US" sz="3200" dirty="0"/>
              <a:t>:</a:t>
            </a:r>
          </a:p>
          <a:p>
            <a:pPr lvl="1"/>
            <a:r>
              <a:rPr lang="en-US" sz="2800" b="1" dirty="0"/>
              <a:t>Theophilus, Bishop of Caesarea (A.D. 115-181) – “</a:t>
            </a:r>
            <a:r>
              <a:rPr lang="en-US" sz="2800" i="1" dirty="0">
                <a:latin typeface="Cambria" panose="02040503050406030204" pitchFamily="18" charset="0"/>
                <a:ea typeface="Cambria" panose="02040503050406030204" pitchFamily="18" charset="0"/>
              </a:rPr>
              <a:t>We ought to celebrate the birth-day of our Lord on what day soever the </a:t>
            </a:r>
            <a:r>
              <a:rPr lang="en-US" sz="2800" b="1" i="1" dirty="0">
                <a:solidFill>
                  <a:srgbClr val="FF0000"/>
                </a:solidFill>
                <a:latin typeface="Cambria" panose="02040503050406030204" pitchFamily="18" charset="0"/>
                <a:ea typeface="Cambria" panose="02040503050406030204" pitchFamily="18" charset="0"/>
              </a:rPr>
              <a:t>25th of December</a:t>
            </a:r>
            <a:r>
              <a:rPr lang="en-US" sz="2800" b="1" i="1" dirty="0">
                <a:latin typeface="Cambria" panose="02040503050406030204" pitchFamily="18" charset="0"/>
                <a:ea typeface="Cambria" panose="02040503050406030204" pitchFamily="18" charset="0"/>
              </a:rPr>
              <a:t> </a:t>
            </a:r>
            <a:r>
              <a:rPr lang="en-US" sz="2800" i="1" dirty="0">
                <a:latin typeface="Cambria" panose="02040503050406030204" pitchFamily="18" charset="0"/>
                <a:ea typeface="Cambria" panose="02040503050406030204" pitchFamily="18" charset="0"/>
              </a:rPr>
              <a:t>shall happen.</a:t>
            </a:r>
            <a:r>
              <a:rPr lang="en-US" sz="2800" i="1" dirty="0"/>
              <a:t>”</a:t>
            </a:r>
          </a:p>
          <a:p>
            <a:pPr lvl="1"/>
            <a:r>
              <a:rPr lang="en-US" sz="2800" b="1" dirty="0"/>
              <a:t>Hippolytus of Rome (A.D. 170-240)</a:t>
            </a:r>
            <a:r>
              <a:rPr lang="en-US" sz="2800" dirty="0"/>
              <a:t> - </a:t>
            </a:r>
            <a:r>
              <a:rPr lang="en-US" sz="2800" i="1" dirty="0"/>
              <a:t>“</a:t>
            </a:r>
            <a:r>
              <a:rPr lang="en-US" sz="2800" i="1" dirty="0">
                <a:latin typeface="Cambria" panose="02040503050406030204" pitchFamily="18" charset="0"/>
                <a:ea typeface="Cambria" panose="02040503050406030204" pitchFamily="18" charset="0"/>
              </a:rPr>
              <a:t>The first coming of our Lord, that in the flesh, in which he was born at Bethlehem, took place </a:t>
            </a:r>
            <a:r>
              <a:rPr lang="en-US" sz="2800" b="1" i="1" dirty="0">
                <a:latin typeface="Cambria" panose="02040503050406030204" pitchFamily="18" charset="0"/>
                <a:ea typeface="Cambria" panose="02040503050406030204" pitchFamily="18" charset="0"/>
              </a:rPr>
              <a:t>eight days before the kalends of January</a:t>
            </a:r>
            <a:r>
              <a:rPr lang="en-US" sz="2800" i="1" dirty="0">
                <a:latin typeface="Cambria" panose="02040503050406030204" pitchFamily="18" charset="0"/>
                <a:ea typeface="Cambria" panose="02040503050406030204" pitchFamily="18" charset="0"/>
              </a:rPr>
              <a:t> </a:t>
            </a:r>
            <a:r>
              <a:rPr lang="en-US" sz="2800" b="1" i="1" dirty="0">
                <a:solidFill>
                  <a:srgbClr val="FF0000"/>
                </a:solidFill>
              </a:rPr>
              <a:t>[= December 25</a:t>
            </a:r>
            <a:r>
              <a:rPr lang="en-US" sz="2800" b="1" i="1" baseline="30000" dirty="0">
                <a:solidFill>
                  <a:srgbClr val="FF0000"/>
                </a:solidFill>
              </a:rPr>
              <a:t>th</a:t>
            </a:r>
            <a:r>
              <a:rPr lang="en-US" sz="2800" i="1" dirty="0"/>
              <a:t>], </a:t>
            </a:r>
            <a:r>
              <a:rPr lang="en-US" sz="2800" i="1" dirty="0">
                <a:latin typeface="Cambria" panose="02040503050406030204" pitchFamily="18" charset="0"/>
                <a:ea typeface="Cambria" panose="02040503050406030204" pitchFamily="18" charset="0"/>
              </a:rPr>
              <a:t>a Wednesday, in the forty-second year of the reign of Augustus, 5500 years from Adam.</a:t>
            </a:r>
            <a:r>
              <a:rPr lang="en-US" sz="2800" i="1" dirty="0"/>
              <a:t>”  </a:t>
            </a:r>
            <a:r>
              <a:rPr lang="en-US" sz="2800" dirty="0"/>
              <a:t>(Commentary on Daniel 4:23)</a:t>
            </a:r>
          </a:p>
          <a:p>
            <a:pPr lvl="1"/>
            <a:endParaRPr lang="en-US" sz="2800" dirty="0"/>
          </a:p>
          <a:p>
            <a:pPr lvl="0"/>
            <a:endParaRPr lang="en-US" sz="3200" dirty="0"/>
          </a:p>
          <a:p>
            <a:endParaRPr lang="en-US" sz="32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 </a:t>
            </a:r>
            <a:r>
              <a:rPr lang="en-US" sz="1600" dirty="0">
                <a:solidFill>
                  <a:prstClr val="black"/>
                </a:solidFill>
                <a:hlinkClick r:id="rId4"/>
              </a:rPr>
              <a:t>http://dec25th.info</a:t>
            </a:r>
            <a:r>
              <a:rPr lang="en-US" sz="1600" dirty="0">
                <a:solidFill>
                  <a:prstClr val="black"/>
                </a:solidFill>
              </a:rPr>
              <a:t> </a:t>
            </a:r>
          </a:p>
        </p:txBody>
      </p:sp>
    </p:spTree>
    <p:extLst>
      <p:ext uri="{BB962C8B-B14F-4D97-AF65-F5344CB8AC3E}">
        <p14:creationId xmlns:p14="http://schemas.microsoft.com/office/powerpoint/2010/main" val="26808268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638800"/>
          </a:xfrm>
        </p:spPr>
        <p:txBody>
          <a:bodyPr>
            <a:normAutofit/>
          </a:bodyPr>
          <a:lstStyle/>
          <a:p>
            <a:r>
              <a:rPr lang="en-US" dirty="0"/>
              <a:t>Often, when early church fathers gave a rationale for a December 25</a:t>
            </a:r>
            <a:r>
              <a:rPr lang="en-US" baseline="30000" dirty="0"/>
              <a:t>th</a:t>
            </a:r>
            <a:r>
              <a:rPr lang="en-US" dirty="0"/>
              <a:t> date for the birth of Christ, it was based on the traditional dating of the </a:t>
            </a:r>
            <a:r>
              <a:rPr lang="en-US" b="1" i="1" dirty="0"/>
              <a:t>annunciation</a:t>
            </a:r>
            <a:r>
              <a:rPr lang="en-US" dirty="0"/>
              <a:t> of the Angel to Mary which was </a:t>
            </a:r>
            <a:r>
              <a:rPr lang="en-US" b="1" i="1" dirty="0"/>
              <a:t>believed</a:t>
            </a:r>
            <a:r>
              <a:rPr lang="en-US" dirty="0"/>
              <a:t> to be March 25</a:t>
            </a:r>
            <a:r>
              <a:rPr lang="en-US" baseline="30000" dirty="0"/>
              <a:t>th</a:t>
            </a:r>
            <a:r>
              <a:rPr lang="en-US" dirty="0"/>
              <a:t> (nine months before December 25</a:t>
            </a:r>
            <a:r>
              <a:rPr lang="en-US" baseline="30000" dirty="0"/>
              <a:t>th</a:t>
            </a:r>
            <a:r>
              <a:rPr lang="en-US" dirty="0"/>
              <a:t>).</a:t>
            </a:r>
          </a:p>
          <a:p>
            <a:pPr lvl="0"/>
            <a:r>
              <a:rPr lang="en-US" dirty="0"/>
              <a:t>There is </a:t>
            </a:r>
            <a:r>
              <a:rPr lang="en-US" b="1" i="1" dirty="0"/>
              <a:t>no</a:t>
            </a:r>
            <a:r>
              <a:rPr lang="en-US" dirty="0"/>
              <a:t> evidence that early Christians set the date for Christmas for around the same time as the pagan celebrations (that also occurred around the time of the winter solstice) in order to fit in better with the pagans.</a:t>
            </a:r>
          </a:p>
          <a:p>
            <a:endParaRPr lang="en-US" dirty="0"/>
          </a:p>
          <a:p>
            <a:pPr lvl="0"/>
            <a:endParaRPr lang="en-US" dirty="0"/>
          </a:p>
          <a:p>
            <a:endParaRPr lang="en-US" sz="2800" dirty="0"/>
          </a:p>
        </p:txBody>
      </p:sp>
      <p:sp>
        <p:nvSpPr>
          <p:cNvPr id="5" name="TextBox 4"/>
          <p:cNvSpPr txBox="1"/>
          <p:nvPr/>
        </p:nvSpPr>
        <p:spPr>
          <a:xfrm>
            <a:off x="0" y="6519446"/>
            <a:ext cx="9144000" cy="338554"/>
          </a:xfrm>
          <a:prstGeom prst="rect">
            <a:avLst/>
          </a:prstGeom>
          <a:noFill/>
        </p:spPr>
        <p:txBody>
          <a:bodyPr wrap="square" rtlCol="0">
            <a:spAutoFit/>
          </a:bodyPr>
          <a:lstStyle/>
          <a:p>
            <a:r>
              <a:rPr lang="en-US" sz="1600" dirty="0">
                <a:solidFill>
                  <a:prstClr val="black"/>
                </a:solidFill>
              </a:rPr>
              <a:t>*Based on notes taken from James White’s 2016 Church History Series; Lesson 21 – Origins of Christmas</a:t>
            </a:r>
          </a:p>
        </p:txBody>
      </p:sp>
    </p:spTree>
    <p:extLst>
      <p:ext uri="{BB962C8B-B14F-4D97-AF65-F5344CB8AC3E}">
        <p14:creationId xmlns:p14="http://schemas.microsoft.com/office/powerpoint/2010/main" val="17040908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1000" r="-2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normAutofit/>
          </a:bodyPr>
          <a:lstStyle/>
          <a:p>
            <a:r>
              <a:rPr lang="en-US" b="1" dirty="0"/>
              <a:t>*</a:t>
            </a:r>
            <a:r>
              <a:rPr lang="en-US" b="1" dirty="0">
                <a:solidFill>
                  <a:schemeClr val="bg1"/>
                </a:solidFill>
                <a:effectLst>
                  <a:glow rad="139700">
                    <a:srgbClr val="C00000">
                      <a:alpha val="40000"/>
                    </a:srgbClr>
                  </a:glow>
                  <a:outerShdw blurRad="114300" dist="38100" dir="13500000" algn="br" rotWithShape="0">
                    <a:prstClr val="black"/>
                  </a:outerShdw>
                </a:effectLst>
              </a:rPr>
              <a:t>The Origins of Christmas</a:t>
            </a:r>
            <a:endParaRPr lang="en-US" b="1" dirty="0"/>
          </a:p>
        </p:txBody>
      </p:sp>
      <p:sp>
        <p:nvSpPr>
          <p:cNvPr id="4" name="Content Placeholder 3"/>
          <p:cNvSpPr>
            <a:spLocks noGrp="1"/>
          </p:cNvSpPr>
          <p:nvPr>
            <p:ph idx="1"/>
          </p:nvPr>
        </p:nvSpPr>
        <p:spPr>
          <a:xfrm>
            <a:off x="457200" y="838200"/>
            <a:ext cx="8229600" cy="5486400"/>
          </a:xfrm>
        </p:spPr>
        <p:txBody>
          <a:bodyPr>
            <a:normAutofit fontScale="92500" lnSpcReduction="20000"/>
          </a:bodyPr>
          <a:lstStyle/>
          <a:p>
            <a:r>
              <a:rPr lang="en-US" sz="3000" dirty="0"/>
              <a:t>“</a:t>
            </a:r>
            <a:r>
              <a:rPr lang="en-US" sz="3000" i="1" dirty="0"/>
              <a:t>Sol Invictus</a:t>
            </a:r>
            <a:r>
              <a:rPr lang="en-US" sz="3000" dirty="0"/>
              <a:t>” (the Unconquered Sun) was a Roman pagan celebration that took place on the 25th of December.</a:t>
            </a:r>
          </a:p>
          <a:p>
            <a:r>
              <a:rPr lang="en-US" sz="3000" dirty="0"/>
              <a:t>However, there is no record of </a:t>
            </a:r>
            <a:r>
              <a:rPr lang="en-US" sz="3000" i="1" dirty="0"/>
              <a:t>Sol Invictus</a:t>
            </a:r>
            <a:r>
              <a:rPr lang="en-US" sz="3000" dirty="0"/>
              <a:t> being celebrated prior to the 4th century, A.D.</a:t>
            </a:r>
          </a:p>
          <a:p>
            <a:r>
              <a:rPr lang="en-US" sz="3000" dirty="0"/>
              <a:t>As we have already seen, Christians had believed that Christ was born on December 25</a:t>
            </a:r>
            <a:r>
              <a:rPr lang="en-US" sz="3000" baseline="30000" dirty="0"/>
              <a:t>th</a:t>
            </a:r>
            <a:r>
              <a:rPr lang="en-US" sz="3000" dirty="0"/>
              <a:t> for at least 200 years </a:t>
            </a:r>
            <a:r>
              <a:rPr lang="en-US" sz="3000" b="1" i="1" dirty="0"/>
              <a:t>prior</a:t>
            </a:r>
            <a:r>
              <a:rPr lang="en-US" sz="3000" dirty="0"/>
              <a:t> to that time.</a:t>
            </a:r>
          </a:p>
          <a:p>
            <a:r>
              <a:rPr lang="en-US" sz="3000" dirty="0"/>
              <a:t>Since the date of December 25 already held a lot of significance to the Christian world at the time, who’s to say that the pagans (not the Christians!) didn’t adopt that date in hopes of stealing worship away from the </a:t>
            </a:r>
            <a:r>
              <a:rPr lang="en-US" sz="3000" b="1" i="1" dirty="0"/>
              <a:t>true</a:t>
            </a:r>
            <a:r>
              <a:rPr lang="en-US" sz="3000" dirty="0"/>
              <a:t> Unconquerable Sun of Righteousness (Malachi 4:2)?</a:t>
            </a:r>
            <a:endParaRPr lang="en-US" dirty="0"/>
          </a:p>
          <a:p>
            <a:endParaRPr lang="en-US" sz="2800" dirty="0"/>
          </a:p>
        </p:txBody>
      </p:sp>
      <p:sp>
        <p:nvSpPr>
          <p:cNvPr id="5" name="TextBox 4"/>
          <p:cNvSpPr txBox="1"/>
          <p:nvPr/>
        </p:nvSpPr>
        <p:spPr>
          <a:xfrm>
            <a:off x="7398" y="6333871"/>
            <a:ext cx="9144000" cy="830997"/>
          </a:xfrm>
          <a:prstGeom prst="rect">
            <a:avLst/>
          </a:prstGeom>
          <a:noFill/>
        </p:spPr>
        <p:txBody>
          <a:bodyPr wrap="square" rtlCol="0">
            <a:spAutoFit/>
          </a:bodyPr>
          <a:lstStyle/>
          <a:p>
            <a:r>
              <a:rPr lang="en-US" sz="1600" dirty="0">
                <a:solidFill>
                  <a:prstClr val="black"/>
                </a:solidFill>
                <a:hlinkClick r:id="rId4"/>
              </a:rPr>
              <a:t>https://ca.thegospelcoalition.org/article/christmas-isnt-pagan/#:~:text=%E2%80%9CThe%20Christians%2C%E2%80%9D%20the%20narrative,pagan%20Christmas%E2%80%9D%20idea%20come%20from</a:t>
            </a:r>
            <a:r>
              <a:rPr lang="en-US" sz="1600" dirty="0">
                <a:solidFill>
                  <a:prstClr val="black"/>
                </a:solidFill>
              </a:rPr>
              <a:t>? </a:t>
            </a:r>
          </a:p>
        </p:txBody>
      </p:sp>
    </p:spTree>
    <p:extLst>
      <p:ext uri="{BB962C8B-B14F-4D97-AF65-F5344CB8AC3E}">
        <p14:creationId xmlns:p14="http://schemas.microsoft.com/office/powerpoint/2010/main" val="27588667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202957</TotalTime>
  <Words>3434</Words>
  <Application>Microsoft Office PowerPoint</Application>
  <PresentationFormat>On-screen Show (4:3)</PresentationFormat>
  <Paragraphs>155</Paragraphs>
  <Slides>29</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29</vt:i4>
      </vt:variant>
    </vt:vector>
  </HeadingPairs>
  <TitlesOfParts>
    <vt:vector size="35" baseType="lpstr">
      <vt:lpstr>Arial</vt:lpstr>
      <vt:lpstr>Calibri</vt:lpstr>
      <vt:lpstr>Cambria</vt:lpstr>
      <vt:lpstr>Office Theme</vt:lpstr>
      <vt:lpstr>57_Office Theme</vt:lpstr>
      <vt:lpstr>58_Office Theme</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Origins of Christmas</vt:lpstr>
      <vt:lpstr>*The Origin of the Christmas Tree</vt:lpstr>
      <vt:lpstr>*The Origin of the Christmas Tree</vt:lpstr>
      <vt:lpstr>*The Origin of the Christmas Tree</vt:lpstr>
      <vt:lpstr>*The Origin of the Christmas Tree</vt:lpstr>
      <vt:lpstr>*The Origin of the Christmas Tree</vt:lpstr>
      <vt:lpstr>*The Origin of the Christmas Tree</vt:lpstr>
      <vt:lpstr>*The Origin Santa Clause</vt:lpstr>
      <vt:lpstr>*The Origin Santa Clause</vt:lpstr>
      <vt:lpstr>*The Origin Santa Clause</vt:lpstr>
      <vt:lpstr>*Other Christmas Symbols</vt:lpstr>
      <vt:lpstr>*Other Christmas Symbols</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3386</cp:revision>
  <cp:lastPrinted>2025-12-14T14:51:28Z</cp:lastPrinted>
  <dcterms:created xsi:type="dcterms:W3CDTF">2018-06-08T00:19:32Z</dcterms:created>
  <dcterms:modified xsi:type="dcterms:W3CDTF">2025-12-14T23:14:18Z</dcterms:modified>
</cp:coreProperties>
</file>