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theme/themeOverride12.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theme/themeOverride19.xml" ContentType="application/vnd.openxmlformats-officedocument.themeOverride+xml"/>
  <Override PartName="/ppt/theme/themeOverride17.xml" ContentType="application/vnd.openxmlformats-officedocument.themeOverride+xml"/>
  <Override PartName="/ppt/theme/themeOverride15.xml" ContentType="application/vnd.openxmlformats-officedocument.themeOverr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Override13.xml" ContentType="application/vnd.openxmlformats-officedocument.themeOverr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Override8.xml" ContentType="application/vnd.openxmlformats-officedocument.themeOverride+xml"/>
  <Default Extension="png" ContentType="image/png"/>
  <Default Extension="bin" ContentType="application/vnd.openxmlformats-officedocument.oleObject"/>
  <Override PartName="/ppt/theme/themeOverride11.xml" ContentType="application/vnd.openxmlformats-officedocument.themeOverride+xml"/>
  <Override PartName="/ppt/theme/themeOverride2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theme/themeOverride18.xml" ContentType="application/vnd.openxmlformats-officedocument.themeOverride+xml"/>
  <Override PartName="/ppt/theme/themeOverride16.xml" ContentType="application/vnd.openxmlformats-officedocument.themeOverride+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Override9.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handoutMasterIdLst>
    <p:handoutMasterId r:id="rId35"/>
  </p:handoutMasterIdLst>
  <p:sldIdLst>
    <p:sldId id="277" r:id="rId3"/>
    <p:sldId id="258" r:id="rId4"/>
    <p:sldId id="264" r:id="rId5"/>
    <p:sldId id="256" r:id="rId6"/>
    <p:sldId id="259" r:id="rId7"/>
    <p:sldId id="257" r:id="rId8"/>
    <p:sldId id="260" r:id="rId9"/>
    <p:sldId id="331" r:id="rId10"/>
    <p:sldId id="263" r:id="rId11"/>
    <p:sldId id="271" r:id="rId12"/>
    <p:sldId id="272" r:id="rId13"/>
    <p:sldId id="273" r:id="rId14"/>
    <p:sldId id="269" r:id="rId15"/>
    <p:sldId id="281" r:id="rId16"/>
    <p:sldId id="283" r:id="rId17"/>
    <p:sldId id="326" r:id="rId18"/>
    <p:sldId id="325" r:id="rId19"/>
    <p:sldId id="285" r:id="rId20"/>
    <p:sldId id="270" r:id="rId21"/>
    <p:sldId id="279" r:id="rId22"/>
    <p:sldId id="280" r:id="rId23"/>
    <p:sldId id="284" r:id="rId24"/>
    <p:sldId id="321" r:id="rId25"/>
    <p:sldId id="320" r:id="rId26"/>
    <p:sldId id="293" r:id="rId27"/>
    <p:sldId id="295" r:id="rId28"/>
    <p:sldId id="296" r:id="rId29"/>
    <p:sldId id="332" r:id="rId30"/>
    <p:sldId id="333" r:id="rId31"/>
    <p:sldId id="310" r:id="rId32"/>
    <p:sldId id="311" r:id="rId33"/>
    <p:sldId id="314" r:id="rId34"/>
  </p:sldIdLst>
  <p:sldSz cx="9144000" cy="6858000" type="screen4x3"/>
  <p:notesSz cx="6858000" cy="91170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990033"/>
    <a:srgbClr val="FFFF00"/>
    <a:srgbClr val="00FFFF"/>
    <a:srgbClr val="FF00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17" autoAdjust="0"/>
    <p:restoredTop sz="94660"/>
  </p:normalViewPr>
  <p:slideViewPr>
    <p:cSldViewPr>
      <p:cViewPr varScale="1">
        <p:scale>
          <a:sx n="113" d="100"/>
          <a:sy n="113" d="100"/>
        </p:scale>
        <p:origin x="-91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1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6259" name="Rectangle 3"/>
          <p:cNvSpPr>
            <a:spLocks noGrp="1" noChangeArrowheads="1"/>
          </p:cNvSpPr>
          <p:nvPr>
            <p:ph type="dt" sz="quarter" idx="1"/>
          </p:nvPr>
        </p:nvSpPr>
        <p:spPr bwMode="auto">
          <a:xfrm>
            <a:off x="3884613" y="0"/>
            <a:ext cx="2971800" cy="455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6260" name="Rectangle 4"/>
          <p:cNvSpPr>
            <a:spLocks noGrp="1" noChangeArrowheads="1"/>
          </p:cNvSpPr>
          <p:nvPr>
            <p:ph type="ftr" sz="quarter" idx="2"/>
          </p:nvPr>
        </p:nvSpPr>
        <p:spPr bwMode="auto">
          <a:xfrm>
            <a:off x="0"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6261" name="Rectangle 5"/>
          <p:cNvSpPr>
            <a:spLocks noGrp="1" noChangeArrowheads="1"/>
          </p:cNvSpPr>
          <p:nvPr>
            <p:ph type="sldNum" sz="quarter" idx="3"/>
          </p:nvPr>
        </p:nvSpPr>
        <p:spPr bwMode="auto">
          <a:xfrm>
            <a:off x="3884613" y="8659813"/>
            <a:ext cx="2971800" cy="4556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FEE971E-9DCC-47E0-92C7-998B97727F08}" type="slidenum">
              <a:rPr lang="en-US"/>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C16876-44BB-4AA5-903A-15B266E9838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BE5E624-D6E1-4CDE-A3CD-B6C728DF181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958221-58F7-4ADA-8CE1-32EA23C7E79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6858000"/>
          </a:xfrm>
          <a:prstGeom prst="rect">
            <a:avLst/>
          </a:prstGeom>
          <a:solidFill>
            <a:srgbClr val="808080">
              <a:alpha val="25000"/>
            </a:srgbClr>
          </a:solidFill>
          <a:ln w="9525">
            <a:solidFill>
              <a:schemeClr val="tx1"/>
            </a:solidFill>
            <a:miter lim="800000"/>
            <a:headEnd/>
            <a:tailEnd/>
          </a:ln>
          <a:effectLst/>
        </p:spPr>
        <p:txBody>
          <a:bodyPr wrap="none" anchor="ctr"/>
          <a:lstStyle/>
          <a:p>
            <a:endParaRPr lang="en-US"/>
          </a:p>
        </p:txBody>
      </p:sp>
      <p:sp>
        <p:nvSpPr>
          <p:cNvPr id="8195" name="Rectangle 3"/>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8196" name="Rectangle 4"/>
          <p:cNvSpPr>
            <a:spLocks noGrp="1" noChangeArrowheads="1"/>
          </p:cNvSpPr>
          <p:nvPr>
            <p:ph type="subTitle" idx="1"/>
          </p:nvPr>
        </p:nvSpPr>
        <p:spPr>
          <a:xfrm>
            <a:off x="1371600" y="3886200"/>
            <a:ext cx="6400800" cy="1752600"/>
          </a:xfrm>
          <a:effectLst>
            <a:outerShdw dist="17961" dir="2700000" algn="ctr" rotWithShape="0">
              <a:schemeClr val="bg1"/>
            </a:outerShdw>
          </a:effectLst>
        </p:spPr>
        <p:txBody>
          <a:bodyPr/>
          <a:lstStyle>
            <a:lvl1pPr algn="ctr">
              <a:defRPr b="0">
                <a:solidFill>
                  <a:schemeClr val="tx1"/>
                </a:solidFill>
                <a:latin typeface="Arial" charset="0"/>
              </a:defRPr>
            </a:lvl1pPr>
          </a:lstStyle>
          <a:p>
            <a:r>
              <a:rPr lang="en-US"/>
              <a:t>Click to edit Master subtitle style</a:t>
            </a:r>
          </a:p>
        </p:txBody>
      </p:sp>
      <p:sp>
        <p:nvSpPr>
          <p:cNvPr id="8197" name="Rectangle 5"/>
          <p:cNvSpPr>
            <a:spLocks noGrp="1" noChangeArrowheads="1"/>
          </p:cNvSpPr>
          <p:nvPr>
            <p:ph type="dt" sz="half" idx="2"/>
          </p:nvPr>
        </p:nvSpPr>
        <p:spPr/>
        <p:txBody>
          <a:bodyPr/>
          <a:lstStyle>
            <a:lvl1pPr>
              <a:defRPr/>
            </a:lvl1pPr>
          </a:lstStyle>
          <a:p>
            <a:endParaRPr lang="en-US"/>
          </a:p>
        </p:txBody>
      </p:sp>
      <p:sp>
        <p:nvSpPr>
          <p:cNvPr id="8198" name="Rectangle 6"/>
          <p:cNvSpPr>
            <a:spLocks noGrp="1" noChangeArrowheads="1"/>
          </p:cNvSpPr>
          <p:nvPr>
            <p:ph type="ftr" sz="quarter" idx="3"/>
          </p:nvPr>
        </p:nvSpPr>
        <p:spPr/>
        <p:txBody>
          <a:bodyPr/>
          <a:lstStyle>
            <a:lvl1pPr>
              <a:defRPr/>
            </a:lvl1pPr>
          </a:lstStyle>
          <a:p>
            <a:endParaRPr lang="en-US"/>
          </a:p>
        </p:txBody>
      </p:sp>
      <p:sp>
        <p:nvSpPr>
          <p:cNvPr id="8199" name="Rectangle 7"/>
          <p:cNvSpPr>
            <a:spLocks noGrp="1" noChangeArrowheads="1"/>
          </p:cNvSpPr>
          <p:nvPr>
            <p:ph type="sldNum" sz="quarter" idx="4"/>
          </p:nvPr>
        </p:nvSpPr>
        <p:spPr/>
        <p:txBody>
          <a:bodyPr/>
          <a:lstStyle>
            <a:lvl1pPr>
              <a:defRPr/>
            </a:lvl1pPr>
          </a:lstStyle>
          <a:p>
            <a:fld id="{1C2FDDD1-44D4-4C10-9BA3-DE4AE6D0A9F6}"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1B3856-61EB-4A95-AB10-F7F366186C26}"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574F95-A4BF-4FD8-9015-3A82C939FEA3}"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92ABB41-27C5-45CE-AA8C-F4D68880B44E}"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84BCFA6-4483-4708-94D8-0D3818F61C84}"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3BFE611-FFA8-4C36-9868-A8ADFE097170}"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5992BA5-4473-4D73-AA48-64CE6C681375}"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4A50324-FC2F-433C-86D6-E061FFC8DCD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60A2FA-A901-43FA-9D25-AC1E6C49F18F}"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30EF4D4-D1B4-4FD8-A3E5-E81987980618}"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81038F1-1BB1-4153-A211-097A46031147}"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0EFF21F-984D-47CF-BFBF-3DD3C76133A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FDA4345-734D-4F1E-B1CB-516E64813C0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D2A4B03-D26A-484C-8E98-F6FF365EDF8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FFB98EC-23BA-4217-854F-D3A7A8048E5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A9C2AFD-C9E8-4FB8-AD44-EC2C4F78A1A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84EE7CB-81C7-408F-875F-DAAE247F7A3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1628624-9371-4C0B-84C0-074319B2012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1A5F424-CEDF-4B7F-A416-5017B249CA3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040EF26-7088-4A1A-85DA-B04FAF126FC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6858000"/>
          </a:xfrm>
          <a:prstGeom prst="rect">
            <a:avLst/>
          </a:prstGeom>
          <a:solidFill>
            <a:srgbClr val="969696">
              <a:alpha val="75000"/>
            </a:srgbClr>
          </a:solidFill>
          <a:ln w="9525">
            <a:solidFill>
              <a:schemeClr val="tx1"/>
            </a:solidFill>
            <a:miter lim="800000"/>
            <a:headEnd/>
            <a:tailEnd/>
          </a:ln>
          <a:effectLst/>
        </p:spPr>
        <p:txBody>
          <a:bodyPr wrap="none" anchor="ctr"/>
          <a:lstStyle/>
          <a:p>
            <a:endParaRPr lang="en-US"/>
          </a:p>
        </p:txBody>
      </p:sp>
      <p:sp>
        <p:nvSpPr>
          <p:cNvPr id="7171"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a:outerShdw dist="1796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717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717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86DFBA5-B282-467C-9D14-8230418E9C3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algn="l" rtl="0" fontAlgn="base">
        <a:spcBef>
          <a:spcPct val="20000"/>
        </a:spcBef>
        <a:spcAft>
          <a:spcPct val="0"/>
        </a:spcAft>
        <a:defRPr sz="3200" b="1">
          <a:solidFill>
            <a:srgbClr val="000099"/>
          </a:solidFill>
          <a:latin typeface="+mn-lt"/>
          <a:ea typeface="+mn-ea"/>
          <a:cs typeface="+mn-cs"/>
        </a:defRPr>
      </a:lvl1pPr>
      <a:lvl2pPr marL="742950" indent="-285750" algn="l" rtl="0" fontAlgn="base">
        <a:spcBef>
          <a:spcPct val="20000"/>
        </a:spcBef>
        <a:spcAft>
          <a:spcPct val="0"/>
        </a:spcAft>
        <a:buChar char="–"/>
        <a:defRPr sz="2800">
          <a:solidFill>
            <a:srgbClr val="000099"/>
          </a:solidFill>
          <a:latin typeface="+mj-lt"/>
        </a:defRPr>
      </a:lvl2pPr>
      <a:lvl3pPr marL="1143000" indent="-228600" algn="l" rtl="0" fontAlgn="base">
        <a:spcBef>
          <a:spcPct val="20000"/>
        </a:spcBef>
        <a:spcAft>
          <a:spcPct val="0"/>
        </a:spcAft>
        <a:buChar char="•"/>
        <a:defRPr sz="2400">
          <a:solidFill>
            <a:srgbClr val="000099"/>
          </a:solidFill>
          <a:latin typeface="+mj-lt"/>
        </a:defRPr>
      </a:lvl3pPr>
      <a:lvl4pPr marL="1600200" indent="-228600" algn="l" rtl="0" fontAlgn="base">
        <a:spcBef>
          <a:spcPct val="20000"/>
        </a:spcBef>
        <a:spcAft>
          <a:spcPct val="0"/>
        </a:spcAft>
        <a:buChar char="–"/>
        <a:defRPr sz="2000">
          <a:solidFill>
            <a:srgbClr val="000099"/>
          </a:solidFill>
          <a:latin typeface="+mj-lt"/>
        </a:defRPr>
      </a:lvl4pPr>
      <a:lvl5pPr marL="2057400" indent="-228600" algn="l" rtl="0" fontAlgn="base">
        <a:spcBef>
          <a:spcPct val="20000"/>
        </a:spcBef>
        <a:spcAft>
          <a:spcPct val="0"/>
        </a:spcAft>
        <a:buChar char="»"/>
        <a:defRPr sz="2000">
          <a:solidFill>
            <a:srgbClr val="000099"/>
          </a:solidFill>
          <a:latin typeface="+mj-lt"/>
        </a:defRPr>
      </a:lvl5pPr>
      <a:lvl6pPr marL="2514600" indent="-228600" algn="l" rtl="0" fontAlgn="base">
        <a:spcBef>
          <a:spcPct val="20000"/>
        </a:spcBef>
        <a:spcAft>
          <a:spcPct val="0"/>
        </a:spcAft>
        <a:buChar char="»"/>
        <a:defRPr sz="2000">
          <a:solidFill>
            <a:srgbClr val="000099"/>
          </a:solidFill>
          <a:latin typeface="+mj-lt"/>
        </a:defRPr>
      </a:lvl6pPr>
      <a:lvl7pPr marL="2971800" indent="-228600" algn="l" rtl="0" fontAlgn="base">
        <a:spcBef>
          <a:spcPct val="20000"/>
        </a:spcBef>
        <a:spcAft>
          <a:spcPct val="0"/>
        </a:spcAft>
        <a:buChar char="»"/>
        <a:defRPr sz="2000">
          <a:solidFill>
            <a:srgbClr val="000099"/>
          </a:solidFill>
          <a:latin typeface="+mj-lt"/>
        </a:defRPr>
      </a:lvl7pPr>
      <a:lvl8pPr marL="3429000" indent="-228600" algn="l" rtl="0" fontAlgn="base">
        <a:spcBef>
          <a:spcPct val="20000"/>
        </a:spcBef>
        <a:spcAft>
          <a:spcPct val="0"/>
        </a:spcAft>
        <a:buChar char="»"/>
        <a:defRPr sz="2000">
          <a:solidFill>
            <a:srgbClr val="000099"/>
          </a:solidFill>
          <a:latin typeface="+mj-lt"/>
        </a:defRPr>
      </a:lvl8pPr>
      <a:lvl9pPr marL="3886200" indent="-228600" algn="l" rtl="0" fontAlgn="base">
        <a:spcBef>
          <a:spcPct val="20000"/>
        </a:spcBef>
        <a:spcAft>
          <a:spcPct val="0"/>
        </a:spcAft>
        <a:buChar char="»"/>
        <a:defRPr sz="2000">
          <a:solidFill>
            <a:srgbClr val="000099"/>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hemeOverride" Target="../theme/themeOverr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hemeOverride" Target="../theme/themeOverride18.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0" y="0"/>
            <a:ext cx="9144000" cy="6858000"/>
          </a:xfrm>
          <a:prstGeom prst="rect">
            <a:avLst/>
          </a:prstGeom>
          <a:solidFill>
            <a:schemeClr val="bg1">
              <a:alpha val="75000"/>
            </a:schemeClr>
          </a:solidFill>
          <a:ln w="9525">
            <a:solidFill>
              <a:schemeClr val="tx1"/>
            </a:solidFill>
            <a:miter lim="800000"/>
            <a:headEnd/>
            <a:tailEnd/>
          </a:ln>
          <a:effectLst/>
        </p:spPr>
        <p:txBody>
          <a:bodyPr wrap="none" anchor="ctr"/>
          <a:lstStyle/>
          <a:p>
            <a:endParaRPr lang="en-US"/>
          </a:p>
        </p:txBody>
      </p:sp>
      <p:sp>
        <p:nvSpPr>
          <p:cNvPr id="25602" name="Rectangle 2"/>
          <p:cNvSpPr>
            <a:spLocks noGrp="1" noChangeArrowheads="1"/>
          </p:cNvSpPr>
          <p:nvPr>
            <p:ph type="title"/>
          </p:nvPr>
        </p:nvSpPr>
        <p:spPr>
          <a:xfrm>
            <a:off x="457200" y="0"/>
            <a:ext cx="8229600" cy="609600"/>
          </a:xfrm>
        </p:spPr>
        <p:txBody>
          <a:bodyPr/>
          <a:lstStyle/>
          <a:p>
            <a:r>
              <a:rPr lang="en-US" sz="4000" b="1"/>
              <a:t>The “Gap” Theory</a:t>
            </a:r>
          </a:p>
        </p:txBody>
      </p:sp>
      <p:sp>
        <p:nvSpPr>
          <p:cNvPr id="25603" name="Rectangle 3"/>
          <p:cNvSpPr>
            <a:spLocks noGrp="1" noChangeArrowheads="1"/>
          </p:cNvSpPr>
          <p:nvPr>
            <p:ph type="body" idx="1"/>
          </p:nvPr>
        </p:nvSpPr>
        <p:spPr>
          <a:xfrm>
            <a:off x="457200" y="914400"/>
            <a:ext cx="8229600" cy="5943600"/>
          </a:xfrm>
        </p:spPr>
        <p:txBody>
          <a:bodyPr/>
          <a:lstStyle/>
          <a:p>
            <a:r>
              <a:rPr lang="en-US" b="1" dirty="0">
                <a:solidFill>
                  <a:srgbClr val="000000"/>
                </a:solidFill>
              </a:rPr>
              <a:t>Genesis 1:1 -</a:t>
            </a:r>
            <a:r>
              <a:rPr lang="en-US" i="1" dirty="0">
                <a:solidFill>
                  <a:srgbClr val="0000FF"/>
                </a:solidFill>
              </a:rPr>
              <a:t> </a:t>
            </a:r>
            <a:r>
              <a:rPr lang="en-US" b="1" i="1" dirty="0">
                <a:solidFill>
                  <a:srgbClr val="000099"/>
                </a:solidFill>
                <a:latin typeface="Cambria" pitchFamily="18" charset="0"/>
              </a:rPr>
              <a:t>In the beginning God created the heavens and the earth.</a:t>
            </a:r>
          </a:p>
          <a:p>
            <a:r>
              <a:rPr lang="en-US" b="1" dirty="0">
                <a:solidFill>
                  <a:srgbClr val="000000"/>
                </a:solidFill>
              </a:rPr>
              <a:t>Then</a:t>
            </a:r>
          </a:p>
          <a:p>
            <a:pPr lvl="1">
              <a:spcBef>
                <a:spcPts val="600"/>
              </a:spcBef>
            </a:pPr>
            <a:r>
              <a:rPr lang="en-US" dirty="0"/>
              <a:t>God created </a:t>
            </a:r>
            <a:r>
              <a:rPr lang="en-US" b="1" i="1" dirty="0">
                <a:solidFill>
                  <a:srgbClr val="FF0000"/>
                </a:solidFill>
              </a:rPr>
              <a:t>Satan</a:t>
            </a:r>
            <a:r>
              <a:rPr lang="en-US" dirty="0"/>
              <a:t>, angels, other creatures (including </a:t>
            </a:r>
            <a:r>
              <a:rPr lang="en-US" b="1" i="1" dirty="0">
                <a:solidFill>
                  <a:srgbClr val="FF0000"/>
                </a:solidFill>
              </a:rPr>
              <a:t>dinosaurs</a:t>
            </a:r>
            <a:r>
              <a:rPr lang="en-US" dirty="0"/>
              <a:t>) that lived on the earth</a:t>
            </a:r>
          </a:p>
          <a:p>
            <a:pPr lvl="1">
              <a:spcBef>
                <a:spcPts val="600"/>
              </a:spcBef>
            </a:pPr>
            <a:r>
              <a:rPr lang="en-US" dirty="0"/>
              <a:t>Satan and his angels </a:t>
            </a:r>
            <a:r>
              <a:rPr lang="en-US" b="1" i="1" dirty="0">
                <a:solidFill>
                  <a:srgbClr val="FF0000"/>
                </a:solidFill>
              </a:rPr>
              <a:t>rebelled</a:t>
            </a:r>
            <a:r>
              <a:rPr lang="en-US" dirty="0"/>
              <a:t> against God</a:t>
            </a:r>
          </a:p>
          <a:p>
            <a:pPr lvl="1">
              <a:spcBef>
                <a:spcPts val="600"/>
              </a:spcBef>
            </a:pPr>
            <a:r>
              <a:rPr lang="en-US" dirty="0"/>
              <a:t>God put down the rebellion and </a:t>
            </a:r>
            <a:r>
              <a:rPr lang="en-US" b="1" i="1" dirty="0">
                <a:solidFill>
                  <a:srgbClr val="FF0000"/>
                </a:solidFill>
              </a:rPr>
              <a:t>judged</a:t>
            </a:r>
            <a:r>
              <a:rPr lang="en-US" dirty="0"/>
              <a:t> the earth so that . . .</a:t>
            </a:r>
          </a:p>
          <a:p>
            <a:pPr>
              <a:spcBef>
                <a:spcPts val="600"/>
              </a:spcBef>
            </a:pPr>
            <a:r>
              <a:rPr lang="en-US" b="1" dirty="0">
                <a:solidFill>
                  <a:srgbClr val="000000"/>
                </a:solidFill>
              </a:rPr>
              <a:t>Genesis 1:2 -</a:t>
            </a:r>
            <a:r>
              <a:rPr lang="en-US" b="1" dirty="0">
                <a:solidFill>
                  <a:srgbClr val="000000"/>
                </a:solidFill>
                <a:latin typeface="Cambria" pitchFamily="18" charset="0"/>
              </a:rPr>
              <a:t> </a:t>
            </a:r>
            <a:r>
              <a:rPr lang="en-US" b="1" i="1" dirty="0" smtClean="0">
                <a:solidFill>
                  <a:srgbClr val="000099"/>
                </a:solidFill>
                <a:latin typeface="Cambria" pitchFamily="18" charset="0"/>
              </a:rPr>
              <a:t>The earth was without form and void, and darkness was over the face of the deep.</a:t>
            </a:r>
            <a:endParaRPr lang="en-US" dirty="0">
              <a:latin typeface="Cambria" pitchFamily="18" charset="0"/>
            </a:endParaRPr>
          </a:p>
        </p:txBody>
      </p:sp>
    </p:spTree>
  </p:cSld>
  <p:clrMapOvr>
    <a:overrideClrMapping bg1="lt1" tx1="dk1" bg2="lt2" tx2="dk2" accent1="accent1" accent2="accent2" accent3="accent3" accent4="accent4" accent5="accent5" accent6="accent6" hlink="hlink" folHlink="folHlink"/>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dissolve">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dissolve">
                                      <p:cBhvr>
                                        <p:cTn id="12" dur="500"/>
                                        <p:tgtEl>
                                          <p:spTgt spid="256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animEffect transition="in" filter="dissolve">
                                      <p:cBhvr>
                                        <p:cTn id="17" dur="500"/>
                                        <p:tgtEl>
                                          <p:spTgt spid="2560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5603">
                                            <p:txEl>
                                              <p:pRg st="4" end="4"/>
                                            </p:txEl>
                                          </p:spTgt>
                                        </p:tgtEl>
                                        <p:attrNameLst>
                                          <p:attrName>style.visibility</p:attrName>
                                        </p:attrNameLst>
                                      </p:cBhvr>
                                      <p:to>
                                        <p:strVal val="visible"/>
                                      </p:to>
                                    </p:set>
                                    <p:animEffect transition="in" filter="dissolve">
                                      <p:cBhvr>
                                        <p:cTn id="22" dur="500"/>
                                        <p:tgtEl>
                                          <p:spTgt spid="2560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animEffect transition="in" filter="dissolve">
                                      <p:cBhvr>
                                        <p:cTn id="27" dur="500"/>
                                        <p:tgtEl>
                                          <p:spTgt spid="256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8676" name="Rectangle 4"/>
          <p:cNvSpPr>
            <a:spLocks noChangeArrowheads="1"/>
          </p:cNvSpPr>
          <p:nvPr/>
        </p:nvSpPr>
        <p:spPr bwMode="auto">
          <a:xfrm>
            <a:off x="0" y="0"/>
            <a:ext cx="9144000" cy="6858000"/>
          </a:xfrm>
          <a:prstGeom prst="rect">
            <a:avLst/>
          </a:prstGeom>
          <a:solidFill>
            <a:schemeClr val="bg1">
              <a:alpha val="75000"/>
            </a:schemeClr>
          </a:solidFill>
          <a:ln w="9525">
            <a:solidFill>
              <a:schemeClr val="tx1"/>
            </a:solidFill>
            <a:miter lim="800000"/>
            <a:headEnd/>
            <a:tailEnd/>
          </a:ln>
          <a:effectLst/>
        </p:spPr>
        <p:txBody>
          <a:bodyPr wrap="none" anchor="ctr"/>
          <a:lstStyle/>
          <a:p>
            <a:endParaRPr lang="en-US"/>
          </a:p>
        </p:txBody>
      </p:sp>
      <p:sp>
        <p:nvSpPr>
          <p:cNvPr id="28674" name="Rectangle 2"/>
          <p:cNvSpPr>
            <a:spLocks noGrp="1" noChangeArrowheads="1"/>
          </p:cNvSpPr>
          <p:nvPr>
            <p:ph type="title"/>
          </p:nvPr>
        </p:nvSpPr>
        <p:spPr>
          <a:xfrm>
            <a:off x="457200" y="0"/>
            <a:ext cx="8229600" cy="762000"/>
          </a:xfrm>
        </p:spPr>
        <p:txBody>
          <a:bodyPr/>
          <a:lstStyle/>
          <a:p>
            <a:r>
              <a:rPr lang="en-US" sz="3600" b="1"/>
              <a:t>A Brief History of the Gap Theory*</a:t>
            </a:r>
          </a:p>
        </p:txBody>
      </p:sp>
      <p:sp>
        <p:nvSpPr>
          <p:cNvPr id="28675" name="Rectangle 3"/>
          <p:cNvSpPr>
            <a:spLocks noGrp="1" noChangeArrowheads="1"/>
          </p:cNvSpPr>
          <p:nvPr>
            <p:ph type="body" idx="1"/>
          </p:nvPr>
        </p:nvSpPr>
        <p:spPr>
          <a:xfrm>
            <a:off x="457200" y="838200"/>
            <a:ext cx="8229600" cy="5486400"/>
          </a:xfrm>
        </p:spPr>
        <p:txBody>
          <a:bodyPr>
            <a:normAutofit fontScale="92500" lnSpcReduction="10000"/>
          </a:bodyPr>
          <a:lstStyle/>
          <a:p>
            <a:pPr>
              <a:lnSpc>
                <a:spcPct val="80000"/>
              </a:lnSpc>
            </a:pPr>
            <a:r>
              <a:rPr lang="en-US" b="1" dirty="0">
                <a:solidFill>
                  <a:srgbClr val="000000"/>
                </a:solidFill>
                <a:latin typeface="Calibri" pitchFamily="34" charset="0"/>
              </a:rPr>
              <a:t>1814</a:t>
            </a:r>
            <a:r>
              <a:rPr lang="en-US" dirty="0">
                <a:solidFill>
                  <a:srgbClr val="000000"/>
                </a:solidFill>
                <a:latin typeface="Calibri" pitchFamily="34" charset="0"/>
              </a:rPr>
              <a:t> - </a:t>
            </a:r>
            <a:r>
              <a:rPr lang="en-US" b="1" dirty="0">
                <a:solidFill>
                  <a:srgbClr val="FF0000"/>
                </a:solidFill>
                <a:latin typeface="Calibri" pitchFamily="34" charset="0"/>
              </a:rPr>
              <a:t>Dr. Thomas Chalmers</a:t>
            </a:r>
            <a:r>
              <a:rPr lang="en-US" dirty="0">
                <a:solidFill>
                  <a:srgbClr val="000000"/>
                </a:solidFill>
                <a:latin typeface="Calibri" pitchFamily="34" charset="0"/>
              </a:rPr>
              <a:t> of Edinburgh University first proposed the Gap </a:t>
            </a:r>
            <a:r>
              <a:rPr lang="en-US" dirty="0" smtClean="0">
                <a:solidFill>
                  <a:srgbClr val="000000"/>
                </a:solidFill>
                <a:latin typeface="Calibri" pitchFamily="34" charset="0"/>
              </a:rPr>
              <a:t>Theory.</a:t>
            </a:r>
            <a:endParaRPr lang="en-US" dirty="0">
              <a:solidFill>
                <a:srgbClr val="000000"/>
              </a:solidFill>
              <a:latin typeface="Calibri" pitchFamily="34" charset="0"/>
            </a:endParaRPr>
          </a:p>
          <a:p>
            <a:pPr lvl="1">
              <a:lnSpc>
                <a:spcPct val="80000"/>
              </a:lnSpc>
            </a:pPr>
            <a:r>
              <a:rPr lang="en-US" b="1" dirty="0" smtClean="0">
                <a:solidFill>
                  <a:srgbClr val="000099"/>
                </a:solidFill>
                <a:latin typeface="Calibri" pitchFamily="34" charset="0"/>
              </a:rPr>
              <a:t>By imagining a gap between Genesis 1:1 and 1:2, Dr</a:t>
            </a:r>
            <a:r>
              <a:rPr lang="en-US" b="1" dirty="0">
                <a:solidFill>
                  <a:srgbClr val="000099"/>
                </a:solidFill>
                <a:latin typeface="Calibri" pitchFamily="34" charset="0"/>
              </a:rPr>
              <a:t>. Chalmers </a:t>
            </a:r>
            <a:r>
              <a:rPr lang="en-US" b="1" dirty="0" smtClean="0">
                <a:solidFill>
                  <a:srgbClr val="000099"/>
                </a:solidFill>
                <a:latin typeface="Calibri" pitchFamily="34" charset="0"/>
              </a:rPr>
              <a:t>thought he could </a:t>
            </a:r>
            <a:r>
              <a:rPr lang="en-US" b="1" u="sng" dirty="0" smtClean="0">
                <a:solidFill>
                  <a:srgbClr val="000099"/>
                </a:solidFill>
                <a:latin typeface="Calibri" pitchFamily="34" charset="0"/>
              </a:rPr>
              <a:t>accommodate</a:t>
            </a:r>
            <a:r>
              <a:rPr lang="en-US" b="1" dirty="0" smtClean="0">
                <a:solidFill>
                  <a:srgbClr val="000099"/>
                </a:solidFill>
                <a:latin typeface="Calibri" pitchFamily="34" charset="0"/>
              </a:rPr>
              <a:t> the </a:t>
            </a:r>
            <a:r>
              <a:rPr lang="en-US" b="1" u="sng" dirty="0" smtClean="0">
                <a:solidFill>
                  <a:srgbClr val="000099"/>
                </a:solidFill>
                <a:latin typeface="Calibri" pitchFamily="34" charset="0"/>
              </a:rPr>
              <a:t>long periods of time</a:t>
            </a:r>
            <a:r>
              <a:rPr lang="en-US" b="1" dirty="0" smtClean="0">
                <a:solidFill>
                  <a:srgbClr val="000099"/>
                </a:solidFill>
                <a:latin typeface="Calibri" pitchFamily="34" charset="0"/>
              </a:rPr>
              <a:t> that the geologists of his day were claiming the earth had existed - while continuing to hold to a “literal” interpretation of (the rest of) the creation account.</a:t>
            </a:r>
            <a:endParaRPr lang="en-US" b="1" dirty="0">
              <a:solidFill>
                <a:srgbClr val="000099"/>
              </a:solidFill>
              <a:latin typeface="Calibri" pitchFamily="34" charset="0"/>
            </a:endParaRPr>
          </a:p>
          <a:p>
            <a:pPr>
              <a:lnSpc>
                <a:spcPct val="80000"/>
              </a:lnSpc>
            </a:pPr>
            <a:r>
              <a:rPr lang="en-US" b="1" dirty="0">
                <a:solidFill>
                  <a:srgbClr val="000000"/>
                </a:solidFill>
                <a:latin typeface="Calibri" pitchFamily="34" charset="0"/>
              </a:rPr>
              <a:t>1917</a:t>
            </a:r>
            <a:r>
              <a:rPr lang="en-US" dirty="0">
                <a:solidFill>
                  <a:srgbClr val="000000"/>
                </a:solidFill>
                <a:latin typeface="Calibri" pitchFamily="34" charset="0"/>
              </a:rPr>
              <a:t> - </a:t>
            </a:r>
            <a:r>
              <a:rPr lang="en-US" b="1" dirty="0">
                <a:solidFill>
                  <a:srgbClr val="FF0000"/>
                </a:solidFill>
                <a:latin typeface="Calibri" pitchFamily="34" charset="0"/>
              </a:rPr>
              <a:t>The Scofield Reference Bible</a:t>
            </a:r>
            <a:r>
              <a:rPr lang="en-US" dirty="0">
                <a:solidFill>
                  <a:srgbClr val="000000"/>
                </a:solidFill>
                <a:latin typeface="Calibri" pitchFamily="34" charset="0"/>
              </a:rPr>
              <a:t> </a:t>
            </a:r>
            <a:r>
              <a:rPr lang="en-US" dirty="0" smtClean="0">
                <a:solidFill>
                  <a:srgbClr val="000000"/>
                </a:solidFill>
                <a:latin typeface="Calibri" pitchFamily="34" charset="0"/>
              </a:rPr>
              <a:t>popularized </a:t>
            </a:r>
            <a:r>
              <a:rPr lang="en-US" dirty="0">
                <a:solidFill>
                  <a:srgbClr val="000000"/>
                </a:solidFill>
                <a:latin typeface="Calibri" pitchFamily="34" charset="0"/>
              </a:rPr>
              <a:t>the Gap Theory by describing it in a footnote </a:t>
            </a:r>
            <a:r>
              <a:rPr lang="en-US" dirty="0" smtClean="0">
                <a:solidFill>
                  <a:srgbClr val="000000"/>
                </a:solidFill>
                <a:latin typeface="Calibri" pitchFamily="34" charset="0"/>
              </a:rPr>
              <a:t>on </a:t>
            </a:r>
            <a:r>
              <a:rPr lang="en-US" dirty="0">
                <a:solidFill>
                  <a:srgbClr val="000000"/>
                </a:solidFill>
                <a:latin typeface="Calibri" pitchFamily="34" charset="0"/>
              </a:rPr>
              <a:t>Genesis </a:t>
            </a:r>
            <a:r>
              <a:rPr lang="en-US" dirty="0" smtClean="0">
                <a:solidFill>
                  <a:srgbClr val="000000"/>
                </a:solidFill>
                <a:latin typeface="Calibri" pitchFamily="34" charset="0"/>
              </a:rPr>
              <a:t>1.</a:t>
            </a:r>
            <a:endParaRPr lang="en-US" dirty="0">
              <a:solidFill>
                <a:srgbClr val="000000"/>
              </a:solidFill>
              <a:latin typeface="Calibri" pitchFamily="34" charset="0"/>
            </a:endParaRPr>
          </a:p>
          <a:p>
            <a:pPr lvl="1">
              <a:lnSpc>
                <a:spcPct val="80000"/>
              </a:lnSpc>
            </a:pPr>
            <a:r>
              <a:rPr lang="en-US" b="1" dirty="0">
                <a:solidFill>
                  <a:srgbClr val="000099"/>
                </a:solidFill>
                <a:latin typeface="Calibri" pitchFamily="34" charset="0"/>
              </a:rPr>
              <a:t>Probably no reference Bible has ever been as broadly distributed in the English speaking world.</a:t>
            </a:r>
          </a:p>
          <a:p>
            <a:pPr lvl="1">
              <a:lnSpc>
                <a:spcPct val="80000"/>
              </a:lnSpc>
            </a:pPr>
            <a:r>
              <a:rPr lang="en-US" b="1" dirty="0">
                <a:solidFill>
                  <a:srgbClr val="000099"/>
                </a:solidFill>
                <a:latin typeface="Calibri" pitchFamily="34" charset="0"/>
              </a:rPr>
              <a:t>Unfortunately, the inclusion of this footnote led many to believe that the Bible itself teaches the Gap Theory.</a:t>
            </a:r>
          </a:p>
        </p:txBody>
      </p:sp>
      <p:sp>
        <p:nvSpPr>
          <p:cNvPr id="28679" name="Text Box 7"/>
          <p:cNvSpPr txBox="1">
            <a:spLocks noChangeArrowheads="1"/>
          </p:cNvSpPr>
          <p:nvPr/>
        </p:nvSpPr>
        <p:spPr bwMode="auto">
          <a:xfrm>
            <a:off x="457200" y="6411913"/>
            <a:ext cx="8424863" cy="457200"/>
          </a:xfrm>
          <a:prstGeom prst="rect">
            <a:avLst/>
          </a:prstGeom>
          <a:noFill/>
          <a:ln w="9525" algn="ctr">
            <a:noFill/>
            <a:miter lim="800000"/>
            <a:headEnd/>
            <a:tailEnd/>
          </a:ln>
          <a:effectLst>
            <a:outerShdw dist="17961" dir="2700000" algn="ctr" rotWithShape="0">
              <a:schemeClr val="bg1"/>
            </a:outerShdw>
          </a:effectLst>
        </p:spPr>
        <p:txBody>
          <a:bodyPr wrap="none">
            <a:spAutoFit/>
          </a:bodyPr>
          <a:lstStyle/>
          <a:p>
            <a:r>
              <a:rPr lang="en-US" sz="2400">
                <a:latin typeface="Times New Roman" pitchFamily="18" charset="0"/>
              </a:rPr>
              <a:t>*Taken from </a:t>
            </a:r>
            <a:r>
              <a:rPr lang="en-US" sz="2400" i="1">
                <a:latin typeface="Times New Roman" pitchFamily="18" charset="0"/>
              </a:rPr>
              <a:t>Unformed and Unfilled</a:t>
            </a:r>
            <a:r>
              <a:rPr lang="en-US" sz="2400">
                <a:latin typeface="Times New Roman" pitchFamily="18" charset="0"/>
              </a:rPr>
              <a:t> by Weston W. Fields, p.40-43</a:t>
            </a:r>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dissolve">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dissolve">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dissolve">
                                      <p:cBhvr>
                                        <p:cTn id="17" dur="500"/>
                                        <p:tgtEl>
                                          <p:spTgt spid="2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dissolve">
                                      <p:cBhvr>
                                        <p:cTn id="22" dur="500"/>
                                        <p:tgtEl>
                                          <p:spTgt spid="286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dissolve">
                                      <p:cBhvr>
                                        <p:cTn id="27" dur="5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0"/>
            <a:ext cx="9144000" cy="6858000"/>
          </a:xfrm>
          <a:prstGeom prst="rect">
            <a:avLst/>
          </a:prstGeom>
          <a:solidFill>
            <a:schemeClr val="bg1">
              <a:alpha val="75000"/>
            </a:schemeClr>
          </a:solidFill>
          <a:ln w="9525">
            <a:solidFill>
              <a:schemeClr val="tx1"/>
            </a:solidFill>
            <a:miter lim="800000"/>
            <a:headEnd/>
            <a:tailEnd/>
          </a:ln>
          <a:effectLst/>
        </p:spPr>
        <p:txBody>
          <a:bodyPr wrap="none" anchor="ctr"/>
          <a:lstStyle/>
          <a:p>
            <a:endParaRPr lang="en-US"/>
          </a:p>
        </p:txBody>
      </p:sp>
      <p:sp>
        <p:nvSpPr>
          <p:cNvPr id="29699" name="Rectangle 3"/>
          <p:cNvSpPr>
            <a:spLocks noGrp="1" noChangeArrowheads="1"/>
          </p:cNvSpPr>
          <p:nvPr>
            <p:ph type="title"/>
          </p:nvPr>
        </p:nvSpPr>
        <p:spPr>
          <a:xfrm>
            <a:off x="457200" y="0"/>
            <a:ext cx="8229600" cy="762000"/>
          </a:xfrm>
        </p:spPr>
        <p:txBody>
          <a:bodyPr/>
          <a:lstStyle/>
          <a:p>
            <a:r>
              <a:rPr lang="en-US" sz="3600" b="1"/>
              <a:t>Objections to the “Gap” Theory</a:t>
            </a:r>
          </a:p>
        </p:txBody>
      </p:sp>
      <p:sp>
        <p:nvSpPr>
          <p:cNvPr id="29700" name="Rectangle 4"/>
          <p:cNvSpPr>
            <a:spLocks noGrp="1" noChangeArrowheads="1"/>
          </p:cNvSpPr>
          <p:nvPr>
            <p:ph type="body" idx="1"/>
          </p:nvPr>
        </p:nvSpPr>
        <p:spPr>
          <a:xfrm>
            <a:off x="457200" y="1295400"/>
            <a:ext cx="8229600" cy="5562600"/>
          </a:xfrm>
        </p:spPr>
        <p:txBody>
          <a:bodyPr/>
          <a:lstStyle/>
          <a:p>
            <a:r>
              <a:rPr lang="en-US" dirty="0" smtClean="0">
                <a:latin typeface="Calibri" pitchFamily="34" charset="0"/>
              </a:rPr>
              <a:t>No </a:t>
            </a:r>
            <a:r>
              <a:rPr lang="en-US" b="1" dirty="0" smtClean="0">
                <a:solidFill>
                  <a:srgbClr val="FF0000"/>
                </a:solidFill>
                <a:latin typeface="Calibri" pitchFamily="34" charset="0"/>
              </a:rPr>
              <a:t>Scriptural</a:t>
            </a:r>
            <a:r>
              <a:rPr lang="en-US" dirty="0" smtClean="0">
                <a:latin typeface="Calibri" pitchFamily="34" charset="0"/>
              </a:rPr>
              <a:t> Support</a:t>
            </a:r>
          </a:p>
          <a:p>
            <a:pPr lvl="1"/>
            <a:r>
              <a:rPr lang="en-US" dirty="0" smtClean="0">
                <a:latin typeface="Calibri" pitchFamily="34" charset="0"/>
              </a:rPr>
              <a:t>The view is a result of reading something into Genesis 1:1-2 that is not there. </a:t>
            </a:r>
          </a:p>
          <a:p>
            <a:pPr lvl="1"/>
            <a:r>
              <a:rPr lang="en-US" dirty="0" smtClean="0">
                <a:latin typeface="Calibri" pitchFamily="34" charset="0"/>
              </a:rPr>
              <a:t>There is no other scriptural support for the view</a:t>
            </a:r>
          </a:p>
          <a:p>
            <a:r>
              <a:rPr lang="en-US" dirty="0" smtClean="0">
                <a:latin typeface="Calibri" pitchFamily="34" charset="0"/>
              </a:rPr>
              <a:t>God </a:t>
            </a:r>
            <a:r>
              <a:rPr lang="en-US" dirty="0">
                <a:latin typeface="Calibri" pitchFamily="34" charset="0"/>
              </a:rPr>
              <a:t>Made </a:t>
            </a:r>
            <a:r>
              <a:rPr lang="en-US" u="sng" dirty="0">
                <a:latin typeface="Calibri" pitchFamily="34" charset="0"/>
              </a:rPr>
              <a:t>Everything</a:t>
            </a:r>
            <a:r>
              <a:rPr lang="en-US" dirty="0">
                <a:latin typeface="Calibri" pitchFamily="34" charset="0"/>
              </a:rPr>
              <a:t> in </a:t>
            </a:r>
            <a:r>
              <a:rPr lang="en-US" b="1" dirty="0">
                <a:solidFill>
                  <a:srgbClr val="FF0000"/>
                </a:solidFill>
                <a:latin typeface="Calibri" pitchFamily="34" charset="0"/>
              </a:rPr>
              <a:t>Six</a:t>
            </a:r>
            <a:r>
              <a:rPr lang="en-US" dirty="0">
                <a:latin typeface="Calibri" pitchFamily="34" charset="0"/>
              </a:rPr>
              <a:t> Days</a:t>
            </a:r>
          </a:p>
          <a:p>
            <a:pPr lvl="1">
              <a:spcAft>
                <a:spcPts val="600"/>
              </a:spcAft>
            </a:pPr>
            <a:r>
              <a:rPr lang="en-US" b="1" noProof="1">
                <a:solidFill>
                  <a:srgbClr val="000000"/>
                </a:solidFill>
                <a:latin typeface="Cambria" pitchFamily="18" charset="0"/>
              </a:rPr>
              <a:t>Exodus 20:11</a:t>
            </a:r>
            <a:r>
              <a:rPr lang="en-US" b="1" dirty="0">
                <a:solidFill>
                  <a:srgbClr val="000000"/>
                </a:solidFill>
                <a:latin typeface="Cambria" pitchFamily="18" charset="0"/>
              </a:rPr>
              <a:t> -</a:t>
            </a:r>
            <a:r>
              <a:rPr lang="en-US" b="1" i="1" dirty="0">
                <a:solidFill>
                  <a:srgbClr val="000099"/>
                </a:solidFill>
                <a:latin typeface="Cambria" pitchFamily="18" charset="0"/>
              </a:rPr>
              <a:t> </a:t>
            </a:r>
            <a:r>
              <a:rPr lang="en-US" b="1" i="1" dirty="0" smtClean="0">
                <a:solidFill>
                  <a:srgbClr val="000099"/>
                </a:solidFill>
                <a:latin typeface="Cambria" pitchFamily="18" charset="0"/>
              </a:rPr>
              <a:t>For in six days the LORD made heaven and earth, the sea, and all that is in them…</a:t>
            </a:r>
            <a:endParaRPr lang="en-US" b="1" dirty="0">
              <a:solidFill>
                <a:srgbClr val="000000"/>
              </a:solidFill>
              <a:latin typeface="Cambria" pitchFamily="18" charset="0"/>
            </a:endParaRPr>
          </a:p>
        </p:txBody>
      </p:sp>
    </p:spTree>
  </p:cSld>
  <p:clrMapOvr>
    <a:overrideClrMapping bg1="lt1" tx1="dk1" bg2="lt2" tx2="dk2" accent1="accent1" accent2="accent2" accent3="accent3" accent4="accent4" accent5="accent5" accent6="accent6" hlink="hlink" folHlink="folHlink"/>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Effect transition="in" filter="dissolve">
                                      <p:cBhvr>
                                        <p:cTn id="7" dur="500"/>
                                        <p:tgtEl>
                                          <p:spTgt spid="297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700">
                                            <p:txEl>
                                              <p:pRg st="1" end="1"/>
                                            </p:txEl>
                                          </p:spTgt>
                                        </p:tgtEl>
                                        <p:attrNameLst>
                                          <p:attrName>style.visibility</p:attrName>
                                        </p:attrNameLst>
                                      </p:cBhvr>
                                      <p:to>
                                        <p:strVal val="visible"/>
                                      </p:to>
                                    </p:set>
                                    <p:animEffect transition="in" filter="dissolve">
                                      <p:cBhvr>
                                        <p:cTn id="12" dur="500"/>
                                        <p:tgtEl>
                                          <p:spTgt spid="297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700">
                                            <p:txEl>
                                              <p:pRg st="2" end="2"/>
                                            </p:txEl>
                                          </p:spTgt>
                                        </p:tgtEl>
                                        <p:attrNameLst>
                                          <p:attrName>style.visibility</p:attrName>
                                        </p:attrNameLst>
                                      </p:cBhvr>
                                      <p:to>
                                        <p:strVal val="visible"/>
                                      </p:to>
                                    </p:set>
                                    <p:animEffect transition="in" filter="dissolve">
                                      <p:cBhvr>
                                        <p:cTn id="17" dur="500"/>
                                        <p:tgtEl>
                                          <p:spTgt spid="297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700">
                                            <p:txEl>
                                              <p:pRg st="3" end="3"/>
                                            </p:txEl>
                                          </p:spTgt>
                                        </p:tgtEl>
                                        <p:attrNameLst>
                                          <p:attrName>style.visibility</p:attrName>
                                        </p:attrNameLst>
                                      </p:cBhvr>
                                      <p:to>
                                        <p:strVal val="visible"/>
                                      </p:to>
                                    </p:set>
                                    <p:animEffect transition="in" filter="dissolve">
                                      <p:cBhvr>
                                        <p:cTn id="22" dur="500"/>
                                        <p:tgtEl>
                                          <p:spTgt spid="297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700">
                                            <p:txEl>
                                              <p:pRg st="4" end="4"/>
                                            </p:txEl>
                                          </p:spTgt>
                                        </p:tgtEl>
                                        <p:attrNameLst>
                                          <p:attrName>style.visibility</p:attrName>
                                        </p:attrNameLst>
                                      </p:cBhvr>
                                      <p:to>
                                        <p:strVal val="visible"/>
                                      </p:to>
                                    </p:set>
                                    <p:animEffect transition="in" filter="dissolve">
                                      <p:cBhvr>
                                        <p:cTn id="27" dur="500"/>
                                        <p:tgtEl>
                                          <p:spTgt spid="297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bldLvl="5"/>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a:lstStyle/>
          <a:p>
            <a:r>
              <a:rPr lang="en-US" sz="2800" b="1"/>
              <a:t> The Day-Age (“Progressive Creationist”) View</a:t>
            </a:r>
          </a:p>
        </p:txBody>
      </p:sp>
      <p:pic>
        <p:nvPicPr>
          <p:cNvPr id="21510" name="Picture 6" descr="Creation and Time"/>
          <p:cNvPicPr>
            <a:picLocks noGrp="1" noChangeAspect="1" noChangeArrowheads="1"/>
          </p:cNvPicPr>
          <p:nvPr>
            <p:ph idx="1"/>
          </p:nvPr>
        </p:nvPicPr>
        <p:blipFill>
          <a:blip r:embed="rId2" cstate="print"/>
          <a:srcRect/>
          <a:stretch>
            <a:fillRect/>
          </a:stretch>
        </p:blipFill>
        <p:spPr>
          <a:xfrm>
            <a:off x="3036888" y="1600200"/>
            <a:ext cx="3068637" cy="4525963"/>
          </a:xfrm>
          <a:noFill/>
          <a:ln/>
        </p:spPr>
      </p:pic>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b="-65272"/>
          </a:stretch>
        </a:blipFill>
        <a:effectLst/>
      </p:bgPr>
    </p:bg>
    <p:spTree>
      <p:nvGrpSpPr>
        <p:cNvPr id="1" name=""/>
        <p:cNvGrpSpPr/>
        <p:nvPr/>
      </p:nvGrpSpPr>
      <p:grpSpPr>
        <a:xfrm>
          <a:off x="0" y="0"/>
          <a:ext cx="0" cy="0"/>
          <a:chOff x="0" y="0"/>
          <a:chExt cx="0" cy="0"/>
        </a:xfrm>
      </p:grpSpPr>
      <p:sp>
        <p:nvSpPr>
          <p:cNvPr id="48131" name="Rectangle 3"/>
          <p:cNvSpPr>
            <a:spLocks noGrp="1" noChangeArrowheads="1"/>
          </p:cNvSpPr>
          <p:nvPr>
            <p:ph type="title"/>
          </p:nvPr>
        </p:nvSpPr>
        <p:spPr>
          <a:xfrm>
            <a:off x="0" y="0"/>
            <a:ext cx="9144000" cy="1219200"/>
          </a:xfrm>
          <a:effectLst>
            <a:outerShdw dist="35921" dir="2700000" algn="ctr" rotWithShape="0">
              <a:schemeClr val="tx2"/>
            </a:outerShdw>
          </a:effectLst>
        </p:spPr>
        <p:txBody>
          <a:bodyPr/>
          <a:lstStyle/>
          <a:p>
            <a:r>
              <a:rPr lang="en-US" sz="4000" b="1">
                <a:solidFill>
                  <a:srgbClr val="990033"/>
                </a:solidFill>
              </a:rPr>
              <a:t>Interpreting the "Days" of Genesis 1 </a:t>
            </a:r>
            <a:br>
              <a:rPr lang="en-US" sz="4000" b="1">
                <a:solidFill>
                  <a:srgbClr val="990033"/>
                </a:solidFill>
              </a:rPr>
            </a:br>
            <a:r>
              <a:rPr lang="en-US" sz="4000" b="1">
                <a:solidFill>
                  <a:srgbClr val="990033"/>
                </a:solidFill>
              </a:rPr>
              <a:t>In John Calvin's Day (1509 - 1564)</a:t>
            </a:r>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b="-65272"/>
          </a:stretch>
        </a:blipFill>
        <a:effectLst/>
      </p:bgPr>
    </p:bg>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0"/>
            <a:ext cx="9144000" cy="6858000"/>
          </a:xfrm>
          <a:prstGeom prst="rect">
            <a:avLst/>
          </a:prstGeom>
          <a:solidFill>
            <a:schemeClr val="bg1">
              <a:alpha val="75000"/>
            </a:schemeClr>
          </a:solidFill>
          <a:ln w="9525">
            <a:solidFill>
              <a:schemeClr val="tx1"/>
            </a:solidFill>
            <a:miter lim="800000"/>
            <a:headEnd/>
            <a:tailEnd/>
          </a:ln>
          <a:effectLst/>
        </p:spPr>
        <p:txBody>
          <a:bodyPr wrap="none" anchor="ctr"/>
          <a:lstStyle/>
          <a:p>
            <a:pPr algn="ctr"/>
            <a:endParaRPr lang="en-US"/>
          </a:p>
        </p:txBody>
      </p:sp>
      <p:sp>
        <p:nvSpPr>
          <p:cNvPr id="50179" name="Rectangle 3"/>
          <p:cNvSpPr>
            <a:spLocks noGrp="1" noChangeArrowheads="1"/>
          </p:cNvSpPr>
          <p:nvPr>
            <p:ph type="title"/>
          </p:nvPr>
        </p:nvSpPr>
        <p:spPr>
          <a:xfrm>
            <a:off x="457200" y="0"/>
            <a:ext cx="8229600" cy="1143000"/>
          </a:xfrm>
          <a:effectLst>
            <a:outerShdw dist="35921" dir="2700000" algn="ctr" rotWithShape="0">
              <a:schemeClr val="bg1"/>
            </a:outerShdw>
          </a:effectLst>
        </p:spPr>
        <p:txBody>
          <a:bodyPr/>
          <a:lstStyle/>
          <a:p>
            <a:r>
              <a:rPr lang="en-US" sz="3200" b="1"/>
              <a:t>Interpreting the "Days" of Genesis 1 </a:t>
            </a:r>
            <a:br>
              <a:rPr lang="en-US" sz="3200" b="1"/>
            </a:br>
            <a:r>
              <a:rPr lang="en-US" sz="3200" b="1"/>
              <a:t>In John Calvin's Day (1509 - 1564)</a:t>
            </a:r>
          </a:p>
        </p:txBody>
      </p:sp>
      <p:sp>
        <p:nvSpPr>
          <p:cNvPr id="50180" name="Rectangle 4"/>
          <p:cNvSpPr>
            <a:spLocks noGrp="1" noChangeArrowheads="1"/>
          </p:cNvSpPr>
          <p:nvPr>
            <p:ph type="body" idx="1"/>
          </p:nvPr>
        </p:nvSpPr>
        <p:spPr>
          <a:xfrm>
            <a:off x="0" y="1219200"/>
            <a:ext cx="9144000" cy="5181600"/>
          </a:xfrm>
        </p:spPr>
        <p:txBody>
          <a:bodyPr>
            <a:normAutofit lnSpcReduction="10000"/>
          </a:bodyPr>
          <a:lstStyle/>
          <a:p>
            <a:pPr>
              <a:lnSpc>
                <a:spcPct val="80000"/>
              </a:lnSpc>
            </a:pPr>
            <a:r>
              <a:rPr lang="en-US" dirty="0">
                <a:latin typeface="Calibri" pitchFamily="34" charset="0"/>
              </a:rPr>
              <a:t>Apparently in John Calvin's day it was popular among theologians to assume the "days" in Genesis 1 occurred in a </a:t>
            </a:r>
            <a:r>
              <a:rPr lang="en-US" dirty="0" smtClean="0">
                <a:latin typeface="Calibri" pitchFamily="34" charset="0"/>
              </a:rPr>
              <a:t>“</a:t>
            </a:r>
            <a:r>
              <a:rPr lang="en-US" u="sng" dirty="0" smtClean="0">
                <a:latin typeface="Calibri" pitchFamily="34" charset="0"/>
              </a:rPr>
              <a:t>moment</a:t>
            </a:r>
            <a:r>
              <a:rPr lang="en-US" dirty="0" smtClean="0">
                <a:latin typeface="Calibri" pitchFamily="34" charset="0"/>
              </a:rPr>
              <a:t>” </a:t>
            </a:r>
            <a:r>
              <a:rPr lang="en-US" dirty="0">
                <a:latin typeface="Calibri" pitchFamily="34" charset="0"/>
              </a:rPr>
              <a:t>because they couldn't imagine God needed to take any longer than that to make things!  </a:t>
            </a:r>
            <a:r>
              <a:rPr lang="en-US" u="sng" dirty="0">
                <a:latin typeface="Calibri" pitchFamily="34" charset="0"/>
              </a:rPr>
              <a:t>John Calvin argued against </a:t>
            </a:r>
            <a:r>
              <a:rPr lang="en-US" u="sng" dirty="0" smtClean="0">
                <a:latin typeface="Calibri" pitchFamily="34" charset="0"/>
              </a:rPr>
              <a:t>this</a:t>
            </a:r>
            <a:r>
              <a:rPr lang="en-US" dirty="0" smtClean="0">
                <a:latin typeface="Calibri" pitchFamily="34" charset="0"/>
              </a:rPr>
              <a:t> in his commentary on Gen 1:5:</a:t>
            </a:r>
            <a:endParaRPr lang="en-US" dirty="0">
              <a:latin typeface="Calibri" pitchFamily="34" charset="0"/>
            </a:endParaRPr>
          </a:p>
          <a:p>
            <a:pPr lvl="1">
              <a:lnSpc>
                <a:spcPct val="80000"/>
              </a:lnSpc>
            </a:pPr>
            <a:r>
              <a:rPr lang="en-US" b="1" dirty="0">
                <a:latin typeface="Cambria" pitchFamily="18" charset="0"/>
              </a:rPr>
              <a:t>Genesis 1:5 -</a:t>
            </a:r>
            <a:r>
              <a:rPr lang="en-US" b="1" i="1" dirty="0">
                <a:latin typeface="Cambria" pitchFamily="18" charset="0"/>
              </a:rPr>
              <a:t> </a:t>
            </a:r>
            <a:r>
              <a:rPr lang="en-US" b="1" i="1" dirty="0">
                <a:solidFill>
                  <a:srgbClr val="000099"/>
                </a:solidFill>
                <a:latin typeface="Cambria" pitchFamily="18" charset="0"/>
              </a:rPr>
              <a:t>God called the light "day," and the darkness he called "night." And there was </a:t>
            </a:r>
            <a:r>
              <a:rPr lang="en-US" b="1" i="1" u="sng" dirty="0">
                <a:solidFill>
                  <a:srgbClr val="000099"/>
                </a:solidFill>
                <a:latin typeface="Cambria" pitchFamily="18" charset="0"/>
              </a:rPr>
              <a:t>evening</a:t>
            </a:r>
            <a:r>
              <a:rPr lang="en-US" b="1" i="1" dirty="0">
                <a:solidFill>
                  <a:srgbClr val="000099"/>
                </a:solidFill>
                <a:latin typeface="Cambria" pitchFamily="18" charset="0"/>
              </a:rPr>
              <a:t>, and there was </a:t>
            </a:r>
            <a:r>
              <a:rPr lang="en-US" b="1" i="1" u="sng" dirty="0">
                <a:solidFill>
                  <a:srgbClr val="000099"/>
                </a:solidFill>
                <a:latin typeface="Cambria" pitchFamily="18" charset="0"/>
              </a:rPr>
              <a:t>morning-</a:t>
            </a:r>
            <a:r>
              <a:rPr lang="en-US" b="1" i="1" dirty="0">
                <a:solidFill>
                  <a:srgbClr val="000099"/>
                </a:solidFill>
                <a:latin typeface="Cambria" pitchFamily="18" charset="0"/>
              </a:rPr>
              <a:t>- the first day.</a:t>
            </a:r>
          </a:p>
          <a:p>
            <a:pPr lvl="1">
              <a:lnSpc>
                <a:spcPct val="80000"/>
              </a:lnSpc>
            </a:pPr>
            <a:r>
              <a:rPr lang="en-US" b="1" i="1" dirty="0">
                <a:latin typeface="Cambria" pitchFamily="18" charset="0"/>
              </a:rPr>
              <a:t>Here </a:t>
            </a:r>
            <a:r>
              <a:rPr lang="en-US" b="1" i="1" u="sng" dirty="0" smtClean="0">
                <a:latin typeface="Cambria" pitchFamily="18" charset="0"/>
              </a:rPr>
              <a:t>the </a:t>
            </a:r>
            <a:r>
              <a:rPr lang="en-US" b="1" i="1" u="sng" dirty="0">
                <a:latin typeface="Cambria" pitchFamily="18" charset="0"/>
              </a:rPr>
              <a:t>error</a:t>
            </a:r>
            <a:r>
              <a:rPr lang="en-US" b="1" i="1" dirty="0">
                <a:latin typeface="Cambria" pitchFamily="18" charset="0"/>
              </a:rPr>
              <a:t> of those is manifestly refuted who maintain </a:t>
            </a:r>
            <a:r>
              <a:rPr lang="en-US" b="1" i="1" u="sng" dirty="0">
                <a:latin typeface="Cambria" pitchFamily="18" charset="0"/>
              </a:rPr>
              <a:t>that the world was made in a </a:t>
            </a:r>
            <a:r>
              <a:rPr lang="en-US" b="1" i="1" u="sng" dirty="0" smtClean="0">
                <a:latin typeface="Cambria" pitchFamily="18" charset="0"/>
              </a:rPr>
              <a:t>moment</a:t>
            </a:r>
            <a:r>
              <a:rPr lang="en-US" b="1" i="1" dirty="0" smtClean="0">
                <a:latin typeface="Cambria" pitchFamily="18" charset="0"/>
              </a:rPr>
              <a:t>…</a:t>
            </a:r>
            <a:r>
              <a:rPr lang="en-US" b="1" i="1" u="sng" dirty="0" smtClean="0">
                <a:latin typeface="Cambria" pitchFamily="18" charset="0"/>
              </a:rPr>
              <a:t>Let </a:t>
            </a:r>
            <a:r>
              <a:rPr lang="en-US" b="1" i="1" u="sng" dirty="0">
                <a:latin typeface="Cambria" pitchFamily="18" charset="0"/>
              </a:rPr>
              <a:t>us rather conclude that God Himself took the space of six days</a:t>
            </a:r>
            <a:r>
              <a:rPr lang="en-US" b="1" i="1" dirty="0">
                <a:latin typeface="Cambria" pitchFamily="18" charset="0"/>
              </a:rPr>
              <a:t>, for the purpose of accommodating his works to the capacity of men.</a:t>
            </a:r>
            <a:r>
              <a:rPr lang="en-US" dirty="0">
                <a:latin typeface="Cambria" pitchFamily="18" charset="0"/>
              </a:rPr>
              <a:t> </a:t>
            </a:r>
          </a:p>
        </p:txBody>
      </p:sp>
      <p:sp>
        <p:nvSpPr>
          <p:cNvPr id="50182" name="Text Box 6"/>
          <p:cNvSpPr txBox="1">
            <a:spLocks noChangeArrowheads="1"/>
          </p:cNvSpPr>
          <p:nvPr/>
        </p:nvSpPr>
        <p:spPr bwMode="auto">
          <a:xfrm>
            <a:off x="685800" y="6324600"/>
            <a:ext cx="5962914" cy="341632"/>
          </a:xfrm>
          <a:prstGeom prst="rect">
            <a:avLst/>
          </a:prstGeom>
          <a:noFill/>
          <a:ln w="9525" algn="ctr">
            <a:noFill/>
            <a:miter lim="800000"/>
            <a:headEnd/>
            <a:tailEnd/>
          </a:ln>
          <a:effectLst>
            <a:outerShdw dist="17961" dir="2700000" algn="ctr" rotWithShape="0">
              <a:schemeClr val="bg1"/>
            </a:outerShdw>
          </a:effectLst>
        </p:spPr>
        <p:txBody>
          <a:bodyPr wrap="none">
            <a:spAutoFit/>
          </a:bodyPr>
          <a:lstStyle/>
          <a:p>
            <a:pPr>
              <a:lnSpc>
                <a:spcPct val="90000"/>
              </a:lnSpc>
              <a:spcBef>
                <a:spcPct val="20000"/>
              </a:spcBef>
            </a:pPr>
            <a:r>
              <a:rPr lang="en-US" b="1" u="sng" dirty="0"/>
              <a:t>John Calvin</a:t>
            </a:r>
            <a:r>
              <a:rPr lang="en-US" b="1" dirty="0"/>
              <a:t>, </a:t>
            </a:r>
            <a:r>
              <a:rPr lang="en-US" b="1" i="1" dirty="0"/>
              <a:t>Calvin's Commentaries, Volume I, </a:t>
            </a:r>
            <a:r>
              <a:rPr lang="en-US" b="1" dirty="0"/>
              <a:t>p.78</a:t>
            </a:r>
            <a:r>
              <a:rPr lang="en-US" b="1" dirty="0" smtClean="0"/>
              <a:t>,</a:t>
            </a:r>
            <a:endParaRPr lang="en-US" dirty="0"/>
          </a:p>
        </p:txBody>
      </p:sp>
    </p:spTree>
  </p:cSld>
  <p:clrMapOvr>
    <a:overrideClrMapping bg1="lt1" tx1="dk1" bg2="lt2" tx2="dk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180">
                                            <p:txEl>
                                              <p:pRg st="1" end="1"/>
                                            </p:txEl>
                                          </p:spTgt>
                                        </p:tgtEl>
                                        <p:attrNameLst>
                                          <p:attrName>style.visibility</p:attrName>
                                        </p:attrNameLst>
                                      </p:cBhvr>
                                      <p:to>
                                        <p:strVal val="visible"/>
                                      </p:to>
                                    </p:set>
                                    <p:animEffect transition="in" filter="dissolve">
                                      <p:cBhvr>
                                        <p:cTn id="7" dur="500"/>
                                        <p:tgtEl>
                                          <p:spTgt spid="50180">
                                            <p:txEl>
                                              <p:pRg st="1" end="1"/>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0180">
                                            <p:txEl>
                                              <p:pRg st="2" end="2"/>
                                            </p:txEl>
                                          </p:spTgt>
                                        </p:tgtEl>
                                        <p:attrNameLst>
                                          <p:attrName>style.visibility</p:attrName>
                                        </p:attrNameLst>
                                      </p:cBhvr>
                                      <p:to>
                                        <p:strVal val="visible"/>
                                      </p:to>
                                    </p:set>
                                    <p:animEffect transition="in" filter="dissolve">
                                      <p:cBhvr>
                                        <p:cTn id="10" dur="500"/>
                                        <p:tgtEl>
                                          <p:spTgt spid="501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uiExpand="1"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b="-43407"/>
          </a:stretch>
        </a:blipFill>
        <a:effectLst/>
      </p:bgPr>
    </p:bg>
    <p:spTree>
      <p:nvGrpSpPr>
        <p:cNvPr id="1" name=""/>
        <p:cNvGrpSpPr/>
        <p:nvPr/>
      </p:nvGrpSpPr>
      <p:grpSpPr>
        <a:xfrm>
          <a:off x="0" y="0"/>
          <a:ext cx="0" cy="0"/>
          <a:chOff x="0" y="0"/>
          <a:chExt cx="0" cy="0"/>
        </a:xfrm>
      </p:grpSpPr>
      <p:sp>
        <p:nvSpPr>
          <p:cNvPr id="109572" name="Rectangle 4"/>
          <p:cNvSpPr>
            <a:spLocks noGrp="1" noChangeArrowheads="1"/>
          </p:cNvSpPr>
          <p:nvPr>
            <p:ph type="title"/>
          </p:nvPr>
        </p:nvSpPr>
        <p:spPr>
          <a:xfrm>
            <a:off x="457200" y="0"/>
            <a:ext cx="8229600" cy="1417638"/>
          </a:xfrm>
          <a:effectLst>
            <a:outerShdw dist="17961" dir="2700000" algn="ctr" rotWithShape="0">
              <a:schemeClr val="bg1"/>
            </a:outerShdw>
          </a:effectLst>
        </p:spPr>
        <p:txBody>
          <a:bodyPr/>
          <a:lstStyle/>
          <a:p>
            <a:r>
              <a:rPr lang="en-US" sz="3600" b="1" dirty="0">
                <a:solidFill>
                  <a:srgbClr val="FFFF00"/>
                </a:solidFill>
                <a:effectLst>
                  <a:outerShdw blurRad="50800" dist="50800" dir="5400000" algn="ctr" rotWithShape="0">
                    <a:schemeClr val="tx1"/>
                  </a:outerShdw>
                </a:effectLst>
              </a:rPr>
              <a:t>Interpreting the "Days" of Genesis 1 </a:t>
            </a:r>
            <a:br>
              <a:rPr lang="en-US" sz="3600" b="1" dirty="0">
                <a:solidFill>
                  <a:srgbClr val="FFFF00"/>
                </a:solidFill>
                <a:effectLst>
                  <a:outerShdw blurRad="50800" dist="50800" dir="5400000" algn="ctr" rotWithShape="0">
                    <a:schemeClr val="tx1"/>
                  </a:outerShdw>
                </a:effectLst>
              </a:rPr>
            </a:br>
            <a:r>
              <a:rPr lang="en-US" sz="3600" b="1" dirty="0">
                <a:solidFill>
                  <a:srgbClr val="FFFF00"/>
                </a:solidFill>
                <a:effectLst>
                  <a:outerShdw blurRad="50800" dist="50800" dir="5400000" algn="ctr" rotWithShape="0">
                    <a:schemeClr val="tx1"/>
                  </a:outerShdw>
                </a:effectLst>
              </a:rPr>
              <a:t>In Martin Luther’s Day (1483-1546)</a:t>
            </a:r>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b="-43407"/>
          </a:stretch>
        </a:blipFill>
        <a:effectLst/>
      </p:bgPr>
    </p:bg>
    <p:spTree>
      <p:nvGrpSpPr>
        <p:cNvPr id="1" name=""/>
        <p:cNvGrpSpPr/>
        <p:nvPr/>
      </p:nvGrpSpPr>
      <p:grpSpPr>
        <a:xfrm>
          <a:off x="0" y="0"/>
          <a:ext cx="0" cy="0"/>
          <a:chOff x="0" y="0"/>
          <a:chExt cx="0" cy="0"/>
        </a:xfrm>
      </p:grpSpPr>
      <p:sp>
        <p:nvSpPr>
          <p:cNvPr id="108549" name="Rectangle 5"/>
          <p:cNvSpPr>
            <a:spLocks noChangeArrowheads="1"/>
          </p:cNvSpPr>
          <p:nvPr/>
        </p:nvSpPr>
        <p:spPr bwMode="auto">
          <a:xfrm>
            <a:off x="0" y="0"/>
            <a:ext cx="9144000" cy="6858000"/>
          </a:xfrm>
          <a:prstGeom prst="rect">
            <a:avLst/>
          </a:prstGeom>
          <a:solidFill>
            <a:schemeClr val="bg1">
              <a:alpha val="75000"/>
            </a:schemeClr>
          </a:solidFill>
          <a:ln w="9525">
            <a:solidFill>
              <a:schemeClr val="tx1"/>
            </a:solidFill>
            <a:miter lim="800000"/>
            <a:headEnd/>
            <a:tailEnd/>
          </a:ln>
          <a:effectLst/>
        </p:spPr>
        <p:txBody>
          <a:bodyPr wrap="none" anchor="ctr"/>
          <a:lstStyle/>
          <a:p>
            <a:pPr algn="ctr"/>
            <a:endParaRPr lang="en-US"/>
          </a:p>
        </p:txBody>
      </p:sp>
      <p:sp>
        <p:nvSpPr>
          <p:cNvPr id="108546" name="Rectangle 2"/>
          <p:cNvSpPr>
            <a:spLocks noGrp="1" noChangeArrowheads="1"/>
          </p:cNvSpPr>
          <p:nvPr>
            <p:ph type="title"/>
          </p:nvPr>
        </p:nvSpPr>
        <p:spPr>
          <a:xfrm>
            <a:off x="457200" y="0"/>
            <a:ext cx="8229600" cy="1143000"/>
          </a:xfrm>
        </p:spPr>
        <p:txBody>
          <a:bodyPr/>
          <a:lstStyle/>
          <a:p>
            <a:r>
              <a:rPr lang="en-US" sz="3200" b="1" dirty="0"/>
              <a:t>Interpreting the "Days" of Genesis 1 </a:t>
            </a:r>
            <a:br>
              <a:rPr lang="en-US" sz="3200" b="1" dirty="0"/>
            </a:br>
            <a:r>
              <a:rPr lang="en-US" sz="3200" b="1" dirty="0"/>
              <a:t>In Martin Luther’s Day (1483-1546)</a:t>
            </a:r>
          </a:p>
        </p:txBody>
      </p:sp>
      <p:sp>
        <p:nvSpPr>
          <p:cNvPr id="108547" name="Rectangle 3"/>
          <p:cNvSpPr>
            <a:spLocks noGrp="1" noChangeArrowheads="1"/>
          </p:cNvSpPr>
          <p:nvPr>
            <p:ph type="body" idx="1"/>
          </p:nvPr>
        </p:nvSpPr>
        <p:spPr>
          <a:xfrm>
            <a:off x="457200" y="1219200"/>
            <a:ext cx="8229600" cy="5181600"/>
          </a:xfrm>
        </p:spPr>
        <p:txBody>
          <a:bodyPr>
            <a:normAutofit lnSpcReduction="10000"/>
          </a:bodyPr>
          <a:lstStyle/>
          <a:p>
            <a:pPr>
              <a:lnSpc>
                <a:spcPct val="90000"/>
              </a:lnSpc>
            </a:pPr>
            <a:r>
              <a:rPr lang="en-US" sz="2400" dirty="0"/>
              <a:t>Martin Luther </a:t>
            </a:r>
            <a:r>
              <a:rPr lang="en-US" sz="2400" dirty="0" smtClean="0"/>
              <a:t>encountered a encountered </a:t>
            </a:r>
            <a:r>
              <a:rPr lang="en-US" sz="2400" u="sng" dirty="0" smtClean="0"/>
              <a:t>a similar error</a:t>
            </a:r>
            <a:r>
              <a:rPr lang="en-US" sz="2400" dirty="0" smtClean="0"/>
              <a:t>: people in his day were saying that the six days of creation only took </a:t>
            </a:r>
            <a:r>
              <a:rPr lang="en-US" sz="2400" u="sng" dirty="0" smtClean="0"/>
              <a:t>one day</a:t>
            </a:r>
            <a:r>
              <a:rPr lang="en-US" sz="2400" dirty="0" smtClean="0"/>
              <a:t>, since it wouldn’t have taken God any longer than that to create everything. In response to this error, Luther had </a:t>
            </a:r>
            <a:r>
              <a:rPr lang="en-US" sz="2400" dirty="0"/>
              <a:t>this to say:</a:t>
            </a:r>
          </a:p>
          <a:p>
            <a:pPr>
              <a:lnSpc>
                <a:spcPct val="90000"/>
              </a:lnSpc>
            </a:pPr>
            <a:r>
              <a:rPr lang="en-US" sz="2400" b="1" i="1" dirty="0">
                <a:latin typeface="Times New Roman" pitchFamily="18" charset="0"/>
              </a:rPr>
              <a:t>How long did the work of Creation take? When Moses writes that God created heaven and earth and whatever is in them in six days, then let this period continue to have been six days, and </a:t>
            </a:r>
            <a:r>
              <a:rPr lang="en-US" sz="2400" b="1" i="1" u="sng" dirty="0">
                <a:latin typeface="Times New Roman" pitchFamily="18" charset="0"/>
              </a:rPr>
              <a:t>do not venture to devise any comment according to which six days were one day</a:t>
            </a:r>
            <a:r>
              <a:rPr lang="en-US" sz="2400" b="1" i="1" dirty="0">
                <a:latin typeface="Times New Roman" pitchFamily="18" charset="0"/>
              </a:rPr>
              <a:t>. But, </a:t>
            </a:r>
            <a:r>
              <a:rPr lang="en-US" sz="2400" b="1" i="1" u="sng" dirty="0">
                <a:latin typeface="Times New Roman" pitchFamily="18" charset="0"/>
              </a:rPr>
              <a:t>if you cannot understand how this could have been done in six days, then grant the Holy Spirit the honor of being more learned than you are</a:t>
            </a:r>
            <a:r>
              <a:rPr lang="en-US" sz="2400" b="1" i="1" dirty="0">
                <a:latin typeface="Times New Roman" pitchFamily="18" charset="0"/>
              </a:rPr>
              <a:t>. For you are to deal with Scripture in such a way that you bear in mind that God Himself says what is written. But since God is speaking, it is not fitting for you wantonly to turn His Word in the direction you wish to go.</a:t>
            </a:r>
          </a:p>
        </p:txBody>
      </p:sp>
      <p:sp>
        <p:nvSpPr>
          <p:cNvPr id="108548" name="Text Box 4"/>
          <p:cNvSpPr txBox="1">
            <a:spLocks noChangeArrowheads="1"/>
          </p:cNvSpPr>
          <p:nvPr/>
        </p:nvSpPr>
        <p:spPr bwMode="auto">
          <a:xfrm>
            <a:off x="152400" y="6491288"/>
            <a:ext cx="8845550" cy="366712"/>
          </a:xfrm>
          <a:prstGeom prst="rect">
            <a:avLst/>
          </a:prstGeom>
          <a:noFill/>
          <a:ln w="9525" algn="ctr">
            <a:noFill/>
            <a:miter lim="800000"/>
            <a:headEnd/>
            <a:tailEnd/>
          </a:ln>
          <a:effectLst>
            <a:outerShdw dist="17961" dir="2700000" algn="ctr" rotWithShape="0">
              <a:schemeClr val="bg1"/>
            </a:outerShdw>
          </a:effectLst>
        </p:spPr>
        <p:txBody>
          <a:bodyPr wrap="none">
            <a:spAutoFit/>
          </a:bodyPr>
          <a:lstStyle/>
          <a:p>
            <a:r>
              <a:rPr lang="en-US" b="1" i="1"/>
              <a:t>What Martin Luther Says: A Practical In-Home Anthology for the Active, </a:t>
            </a:r>
            <a:r>
              <a:rPr lang="en-US" b="1"/>
              <a:t>p. 1523.</a:t>
            </a:r>
          </a:p>
        </p:txBody>
      </p:sp>
    </p:spTree>
  </p:cSld>
  <p:clrMapOvr>
    <a:overrideClrMapping bg1="lt1" tx1="dk1" bg2="lt2" tx2="dk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8547">
                                            <p:txEl>
                                              <p:pRg st="1" end="1"/>
                                            </p:txEl>
                                          </p:spTgt>
                                        </p:tgtEl>
                                        <p:attrNameLst>
                                          <p:attrName>style.visibility</p:attrName>
                                        </p:attrNameLst>
                                      </p:cBhvr>
                                      <p:to>
                                        <p:strVal val="visible"/>
                                      </p:to>
                                    </p:set>
                                    <p:animEffect transition="in" filter="dissolve">
                                      <p:cBhvr>
                                        <p:cTn id="7" dur="500"/>
                                        <p:tgtEl>
                                          <p:spTgt spid="1085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0" y="0"/>
            <a:ext cx="9144000" cy="6858000"/>
          </a:xfrm>
          <a:prstGeom prst="rect">
            <a:avLst/>
          </a:prstGeom>
          <a:solidFill>
            <a:schemeClr val="bg1">
              <a:alpha val="75000"/>
            </a:schemeClr>
          </a:solidFill>
          <a:ln w="9525">
            <a:solidFill>
              <a:schemeClr val="tx1"/>
            </a:solidFill>
            <a:miter lim="800000"/>
            <a:headEnd/>
            <a:tailEnd/>
          </a:ln>
          <a:effectLst/>
        </p:spPr>
        <p:txBody>
          <a:bodyPr wrap="none" anchor="ctr"/>
          <a:lstStyle/>
          <a:p>
            <a:endParaRPr lang="en-US"/>
          </a:p>
        </p:txBody>
      </p:sp>
      <p:sp>
        <p:nvSpPr>
          <p:cNvPr id="52227" name="Rectangle 3"/>
          <p:cNvSpPr>
            <a:spLocks noGrp="1" noChangeArrowheads="1"/>
          </p:cNvSpPr>
          <p:nvPr>
            <p:ph type="title"/>
          </p:nvPr>
        </p:nvSpPr>
        <p:spPr>
          <a:xfrm>
            <a:off x="457200" y="0"/>
            <a:ext cx="8229600" cy="533400"/>
          </a:xfrm>
          <a:effectLst>
            <a:outerShdw dist="35921" dir="2700000" algn="ctr" rotWithShape="0">
              <a:schemeClr val="bg1"/>
            </a:outerShdw>
          </a:effectLst>
        </p:spPr>
        <p:txBody>
          <a:bodyPr/>
          <a:lstStyle/>
          <a:p>
            <a:r>
              <a:rPr lang="en-US" sz="2400" b="1" dirty="0"/>
              <a:t>Interpreting the "Days" of Genesis 1 in </a:t>
            </a:r>
            <a:r>
              <a:rPr lang="en-US" sz="2400" b="1" u="sng" dirty="0"/>
              <a:t>Modern</a:t>
            </a:r>
            <a:r>
              <a:rPr lang="en-US" sz="2400" b="1" dirty="0"/>
              <a:t> Times</a:t>
            </a:r>
          </a:p>
        </p:txBody>
      </p:sp>
      <p:sp>
        <p:nvSpPr>
          <p:cNvPr id="52228" name="Rectangle 4"/>
          <p:cNvSpPr>
            <a:spLocks noGrp="1" noChangeArrowheads="1"/>
          </p:cNvSpPr>
          <p:nvPr>
            <p:ph type="body" idx="1"/>
          </p:nvPr>
        </p:nvSpPr>
        <p:spPr>
          <a:xfrm>
            <a:off x="457200" y="609600"/>
            <a:ext cx="8229600" cy="6248400"/>
          </a:xfrm>
        </p:spPr>
        <p:txBody>
          <a:bodyPr/>
          <a:lstStyle/>
          <a:p>
            <a:pPr>
              <a:lnSpc>
                <a:spcPct val="80000"/>
              </a:lnSpc>
            </a:pPr>
            <a:r>
              <a:rPr lang="en-US" sz="2400" b="1" i="1">
                <a:latin typeface="Times New Roman" pitchFamily="18" charset="0"/>
              </a:rPr>
              <a:t>It is apparent that the most straightforward understanding of the Genesis record, </a:t>
            </a:r>
            <a:r>
              <a:rPr lang="en-US" sz="2400" b="1" i="1">
                <a:solidFill>
                  <a:srgbClr val="FF0000"/>
                </a:solidFill>
                <a:latin typeface="Times New Roman" pitchFamily="18" charset="0"/>
              </a:rPr>
              <a:t>without regard to all the hermeneutical considerations suggested by </a:t>
            </a:r>
            <a:r>
              <a:rPr lang="en-US" sz="2400" b="1" i="1" u="sng">
                <a:solidFill>
                  <a:srgbClr val="FF0000"/>
                </a:solidFill>
                <a:latin typeface="Times New Roman" pitchFamily="18" charset="0"/>
              </a:rPr>
              <a:t>science</a:t>
            </a:r>
            <a:r>
              <a:rPr lang="en-US" sz="2400" b="1" i="1">
                <a:latin typeface="Times New Roman" pitchFamily="18" charset="0"/>
              </a:rPr>
              <a:t>, is that God created heaven and earth in six solar days</a:t>
            </a:r>
            <a:r>
              <a:rPr lang="en-US" sz="2400" b="1">
                <a:latin typeface="Times New Roman" pitchFamily="18" charset="0"/>
              </a:rPr>
              <a:t> . . .</a:t>
            </a:r>
            <a:r>
              <a:rPr lang="en-US" sz="2400">
                <a:latin typeface="Times New Roman" pitchFamily="18" charset="0"/>
              </a:rPr>
              <a:t> (emphasis added)   (</a:t>
            </a:r>
            <a:r>
              <a:rPr lang="en-US" sz="2400" b="1" u="sng">
                <a:latin typeface="Tahoma" pitchFamily="34" charset="0"/>
              </a:rPr>
              <a:t>Dr. Pattle P.T. Pun</a:t>
            </a:r>
            <a:r>
              <a:rPr lang="en-US" sz="2400">
                <a:latin typeface="Times New Roman" pitchFamily="18" charset="0"/>
              </a:rPr>
              <a:t>)</a:t>
            </a:r>
          </a:p>
          <a:p>
            <a:pPr>
              <a:lnSpc>
                <a:spcPct val="80000"/>
              </a:lnSpc>
            </a:pPr>
            <a:r>
              <a:rPr lang="en-US" sz="2400" b="1" i="1">
                <a:latin typeface="Times New Roman" pitchFamily="18" charset="0"/>
              </a:rPr>
              <a:t>It cannot be denied ... that the almost universal view of the Christian world until the eighteenth century was that the earth was only a few thousand years old.  </a:t>
            </a:r>
            <a:r>
              <a:rPr lang="en-US" sz="2400" b="1" i="1">
                <a:solidFill>
                  <a:srgbClr val="FF0000"/>
                </a:solidFill>
                <a:latin typeface="Times New Roman" pitchFamily="18" charset="0"/>
              </a:rPr>
              <a:t>Not until the development of modern </a:t>
            </a:r>
            <a:r>
              <a:rPr lang="en-US" sz="2400" b="1" i="1" u="sng">
                <a:solidFill>
                  <a:srgbClr val="FF0000"/>
                </a:solidFill>
                <a:latin typeface="Times New Roman" pitchFamily="18" charset="0"/>
              </a:rPr>
              <a:t>scientific</a:t>
            </a:r>
            <a:r>
              <a:rPr lang="en-US" sz="2400" b="1" i="1">
                <a:solidFill>
                  <a:srgbClr val="FF0000"/>
                </a:solidFill>
                <a:latin typeface="Times New Roman" pitchFamily="18" charset="0"/>
              </a:rPr>
              <a:t> investigation</a:t>
            </a:r>
            <a:r>
              <a:rPr lang="en-US" sz="2400" b="1" i="1">
                <a:latin typeface="Times New Roman" pitchFamily="18" charset="0"/>
              </a:rPr>
              <a:t> of the earth itself would this view be called into question within the church</a:t>
            </a:r>
            <a:r>
              <a:rPr lang="en-US" sz="2400" i="1">
                <a:latin typeface="Times New Roman" pitchFamily="18" charset="0"/>
              </a:rPr>
              <a:t> </a:t>
            </a:r>
            <a:r>
              <a:rPr lang="en-US" sz="2400">
                <a:latin typeface="Times New Roman" pitchFamily="18" charset="0"/>
              </a:rPr>
              <a:t>(emphasis added) (</a:t>
            </a:r>
            <a:r>
              <a:rPr lang="en-US" sz="2400" b="1" u="sng">
                <a:latin typeface="Tahoma" pitchFamily="34" charset="0"/>
              </a:rPr>
              <a:t>Davis A. Young</a:t>
            </a:r>
            <a:r>
              <a:rPr lang="en-US" sz="2400">
                <a:latin typeface="Times New Roman" pitchFamily="18" charset="0"/>
              </a:rPr>
              <a:t>, 1982)</a:t>
            </a:r>
            <a:endParaRPr lang="en-US" sz="2400" i="1">
              <a:latin typeface="Times New Roman" pitchFamily="18" charset="0"/>
            </a:endParaRPr>
          </a:p>
          <a:p>
            <a:pPr>
              <a:lnSpc>
                <a:spcPct val="80000"/>
              </a:lnSpc>
            </a:pPr>
            <a:r>
              <a:rPr lang="en-US" sz="2400" b="1" i="1">
                <a:latin typeface="Times New Roman" pitchFamily="18" charset="0"/>
              </a:rPr>
              <a:t>So the old earth advocates seem to me to have the greater </a:t>
            </a:r>
            <a:r>
              <a:rPr lang="en-US" sz="2400" b="1" i="1">
                <a:solidFill>
                  <a:srgbClr val="FF0000"/>
                </a:solidFill>
                <a:latin typeface="Times New Roman" pitchFamily="18" charset="0"/>
              </a:rPr>
              <a:t>weight of</a:t>
            </a:r>
            <a:r>
              <a:rPr lang="en-US" sz="2400" b="1" i="1">
                <a:latin typeface="Times New Roman" pitchFamily="18" charset="0"/>
              </a:rPr>
              <a:t> </a:t>
            </a:r>
            <a:r>
              <a:rPr lang="en-US" sz="2400" b="1" i="1" u="sng">
                <a:solidFill>
                  <a:srgbClr val="FF0000"/>
                </a:solidFill>
                <a:latin typeface="Times New Roman" pitchFamily="18" charset="0"/>
              </a:rPr>
              <a:t>scientific</a:t>
            </a:r>
            <a:r>
              <a:rPr lang="en-US" sz="2400" b="1" i="1">
                <a:solidFill>
                  <a:srgbClr val="FF0000"/>
                </a:solidFill>
                <a:latin typeface="Times New Roman" pitchFamily="18" charset="0"/>
              </a:rPr>
              <a:t> evidence</a:t>
            </a:r>
            <a:r>
              <a:rPr lang="en-US" sz="2400" b="1" i="1">
                <a:latin typeface="Times New Roman" pitchFamily="18" charset="0"/>
              </a:rPr>
              <a:t> on their side, and it seems the </a:t>
            </a:r>
            <a:r>
              <a:rPr lang="en-US" sz="2400" b="1" i="1">
                <a:solidFill>
                  <a:srgbClr val="FF0000"/>
                </a:solidFill>
                <a:latin typeface="Times New Roman" pitchFamily="18" charset="0"/>
              </a:rPr>
              <a:t>weight of</a:t>
            </a:r>
            <a:r>
              <a:rPr lang="en-US" sz="2400" b="1" i="1">
                <a:latin typeface="Times New Roman" pitchFamily="18" charset="0"/>
              </a:rPr>
              <a:t> </a:t>
            </a:r>
            <a:r>
              <a:rPr lang="en-US" sz="2400" b="1" i="1" u="sng">
                <a:solidFill>
                  <a:srgbClr val="FF0000"/>
                </a:solidFill>
                <a:latin typeface="Times New Roman" pitchFamily="18" charset="0"/>
              </a:rPr>
              <a:t>scientific</a:t>
            </a:r>
            <a:r>
              <a:rPr lang="en-US" sz="2400" b="1" i="1">
                <a:solidFill>
                  <a:srgbClr val="FF0000"/>
                </a:solidFill>
                <a:latin typeface="Times New Roman" pitchFamily="18" charset="0"/>
              </a:rPr>
              <a:t> evidence</a:t>
            </a:r>
            <a:r>
              <a:rPr lang="en-US" sz="2400" b="1" i="1">
                <a:latin typeface="Times New Roman" pitchFamily="18" charset="0"/>
              </a:rPr>
              <a:t> is increasing yearly.  On the other hand, the </a:t>
            </a:r>
            <a:r>
              <a:rPr lang="en-US" sz="2400" b="1" i="1">
                <a:solidFill>
                  <a:schemeClr val="tx2"/>
                </a:solidFill>
                <a:latin typeface="Times New Roman" pitchFamily="18" charset="0"/>
              </a:rPr>
              <a:t>interpretations of Genesis 1 presented by the old earth advocates, while possible, do not seem as natural</a:t>
            </a:r>
            <a:r>
              <a:rPr lang="en-US" sz="2400" b="1" i="1">
                <a:latin typeface="Times New Roman" pitchFamily="18" charset="0"/>
              </a:rPr>
              <a:t> to the sense of the text</a:t>
            </a:r>
            <a:r>
              <a:rPr lang="en-US" sz="2400">
                <a:latin typeface="Times New Roman" pitchFamily="18" charset="0"/>
              </a:rPr>
              <a:t> (emphasis added). (</a:t>
            </a:r>
            <a:r>
              <a:rPr lang="en-US" sz="2400" b="1" u="sng">
                <a:latin typeface="Tahoma" pitchFamily="34" charset="0"/>
              </a:rPr>
              <a:t>Wayne Grudem</a:t>
            </a:r>
            <a:r>
              <a:rPr lang="en-US" sz="2400">
                <a:latin typeface="Times New Roman" pitchFamily="18" charset="0"/>
              </a:rPr>
              <a:t>, </a:t>
            </a:r>
            <a:r>
              <a:rPr lang="en-US" sz="2400" i="1">
                <a:latin typeface="Times New Roman" pitchFamily="18" charset="0"/>
              </a:rPr>
              <a:t>Systematic Theology</a:t>
            </a:r>
            <a:r>
              <a:rPr lang="en-US" sz="2400">
                <a:latin typeface="Times New Roman" pitchFamily="18" charset="0"/>
              </a:rPr>
              <a:t>, 1994, p.307)</a:t>
            </a:r>
          </a:p>
          <a:p>
            <a:pPr>
              <a:lnSpc>
                <a:spcPct val="80000"/>
              </a:lnSpc>
            </a:pPr>
            <a:r>
              <a:rPr lang="en-US" sz="2400" b="1"/>
              <a:t>What are these men using to determine the meaning of the word “day” in Genesis 1?</a:t>
            </a:r>
            <a:endParaRPr lang="en-US" sz="2800" b="1"/>
          </a:p>
        </p:txBody>
      </p:sp>
    </p:spTree>
  </p:cSld>
  <p:clrMapOvr>
    <a:overrideClrMapping bg1="lt1" tx1="dk1" bg2="lt2" tx2="dk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228">
                                            <p:txEl>
                                              <p:pRg st="0" end="0"/>
                                            </p:txEl>
                                          </p:spTgt>
                                        </p:tgtEl>
                                        <p:attrNameLst>
                                          <p:attrName>style.visibility</p:attrName>
                                        </p:attrNameLst>
                                      </p:cBhvr>
                                      <p:to>
                                        <p:strVal val="visible"/>
                                      </p:to>
                                    </p:set>
                                    <p:animEffect transition="in" filter="dissolve">
                                      <p:cBhvr>
                                        <p:cTn id="7" dur="500"/>
                                        <p:tgtEl>
                                          <p:spTgt spid="522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228">
                                            <p:txEl>
                                              <p:pRg st="1" end="1"/>
                                            </p:txEl>
                                          </p:spTgt>
                                        </p:tgtEl>
                                        <p:attrNameLst>
                                          <p:attrName>style.visibility</p:attrName>
                                        </p:attrNameLst>
                                      </p:cBhvr>
                                      <p:to>
                                        <p:strVal val="visible"/>
                                      </p:to>
                                    </p:set>
                                    <p:animEffect transition="in" filter="dissolve">
                                      <p:cBhvr>
                                        <p:cTn id="12" dur="500"/>
                                        <p:tgtEl>
                                          <p:spTgt spid="522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2228">
                                            <p:txEl>
                                              <p:pRg st="2" end="2"/>
                                            </p:txEl>
                                          </p:spTgt>
                                        </p:tgtEl>
                                        <p:attrNameLst>
                                          <p:attrName>style.visibility</p:attrName>
                                        </p:attrNameLst>
                                      </p:cBhvr>
                                      <p:to>
                                        <p:strVal val="visible"/>
                                      </p:to>
                                    </p:set>
                                    <p:animEffect transition="in" filter="dissolve">
                                      <p:cBhvr>
                                        <p:cTn id="17" dur="500"/>
                                        <p:tgtEl>
                                          <p:spTgt spid="522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2228">
                                            <p:txEl>
                                              <p:pRg st="3" end="3"/>
                                            </p:txEl>
                                          </p:spTgt>
                                        </p:tgtEl>
                                        <p:attrNameLst>
                                          <p:attrName>style.visibility</p:attrName>
                                        </p:attrNameLst>
                                      </p:cBhvr>
                                      <p:to>
                                        <p:strVal val="visible"/>
                                      </p:to>
                                    </p:set>
                                    <p:animEffect transition="in" filter="dissolve">
                                      <p:cBhvr>
                                        <p:cTn id="22" dur="500"/>
                                        <p:tgtEl>
                                          <p:spTgt spid="522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build="p" bldLvl="5"/>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3557" name="Rectangle 5"/>
          <p:cNvSpPr>
            <a:spLocks noChangeArrowheads="1"/>
          </p:cNvSpPr>
          <p:nvPr/>
        </p:nvSpPr>
        <p:spPr bwMode="auto">
          <a:xfrm>
            <a:off x="0" y="0"/>
            <a:ext cx="9144000" cy="6858000"/>
          </a:xfrm>
          <a:prstGeom prst="rect">
            <a:avLst/>
          </a:prstGeom>
          <a:solidFill>
            <a:schemeClr val="bg1">
              <a:alpha val="75000"/>
            </a:schemeClr>
          </a:solidFill>
          <a:ln w="9525">
            <a:solidFill>
              <a:schemeClr val="tx1"/>
            </a:solidFill>
            <a:miter lim="800000"/>
            <a:headEnd/>
            <a:tailEnd/>
          </a:ln>
          <a:effectLst/>
        </p:spPr>
        <p:txBody>
          <a:bodyPr wrap="none" anchor="ctr"/>
          <a:lstStyle/>
          <a:p>
            <a:endParaRPr lang="en-US"/>
          </a:p>
        </p:txBody>
      </p:sp>
      <p:sp>
        <p:nvSpPr>
          <p:cNvPr id="23554" name="Rectangle 2"/>
          <p:cNvSpPr>
            <a:spLocks noGrp="1" noChangeArrowheads="1"/>
          </p:cNvSpPr>
          <p:nvPr>
            <p:ph type="title"/>
          </p:nvPr>
        </p:nvSpPr>
        <p:spPr>
          <a:xfrm>
            <a:off x="457200" y="274638"/>
            <a:ext cx="8229600" cy="1554162"/>
          </a:xfrm>
        </p:spPr>
        <p:txBody>
          <a:bodyPr/>
          <a:lstStyle/>
          <a:p>
            <a:r>
              <a:rPr lang="en-US" b="1"/>
              <a:t>The Day-Age (“Progressive Creationist”) View</a:t>
            </a:r>
          </a:p>
        </p:txBody>
      </p:sp>
      <p:sp>
        <p:nvSpPr>
          <p:cNvPr id="23555" name="Rectangle 3"/>
          <p:cNvSpPr>
            <a:spLocks noGrp="1" noChangeArrowheads="1"/>
          </p:cNvSpPr>
          <p:nvPr>
            <p:ph type="body" idx="1"/>
          </p:nvPr>
        </p:nvSpPr>
        <p:spPr>
          <a:xfrm>
            <a:off x="457200" y="3124200"/>
            <a:ext cx="8153400" cy="3344863"/>
          </a:xfrm>
        </p:spPr>
        <p:txBody>
          <a:bodyPr/>
          <a:lstStyle/>
          <a:p>
            <a:pPr>
              <a:spcBef>
                <a:spcPts val="1200"/>
              </a:spcBef>
            </a:pPr>
            <a:r>
              <a:rPr lang="en-US" i="1" dirty="0"/>
              <a:t>Yom</a:t>
            </a:r>
            <a:r>
              <a:rPr lang="en-US" dirty="0"/>
              <a:t> (the Hebrew word for “day”) </a:t>
            </a:r>
            <a:r>
              <a:rPr lang="en-US" b="1" dirty="0">
                <a:solidFill>
                  <a:srgbClr val="FF0000"/>
                </a:solidFill>
              </a:rPr>
              <a:t>sometimes</a:t>
            </a:r>
            <a:r>
              <a:rPr lang="en-US" b="1" dirty="0"/>
              <a:t> </a:t>
            </a:r>
            <a:r>
              <a:rPr lang="en-US" dirty="0"/>
              <a:t>means an “indefinite period of time”.</a:t>
            </a:r>
          </a:p>
          <a:p>
            <a:pPr>
              <a:spcBef>
                <a:spcPts val="1200"/>
              </a:spcBef>
            </a:pPr>
            <a:r>
              <a:rPr lang="en-US" dirty="0"/>
              <a:t>Too Many </a:t>
            </a:r>
            <a:r>
              <a:rPr lang="en-US" b="1" dirty="0">
                <a:solidFill>
                  <a:srgbClr val="FF0000"/>
                </a:solidFill>
              </a:rPr>
              <a:t>events</a:t>
            </a:r>
            <a:r>
              <a:rPr lang="en-US" dirty="0"/>
              <a:t> on the Sixth </a:t>
            </a:r>
            <a:r>
              <a:rPr lang="en-US" dirty="0" smtClean="0"/>
              <a:t>Day</a:t>
            </a:r>
            <a:endParaRPr lang="en-US" dirty="0"/>
          </a:p>
        </p:txBody>
      </p:sp>
      <p:sp>
        <p:nvSpPr>
          <p:cNvPr id="23556" name="Text Box 4"/>
          <p:cNvSpPr txBox="1">
            <a:spLocks noChangeArrowheads="1"/>
          </p:cNvSpPr>
          <p:nvPr/>
        </p:nvSpPr>
        <p:spPr bwMode="auto">
          <a:xfrm>
            <a:off x="228600" y="2286000"/>
            <a:ext cx="8548688" cy="579438"/>
          </a:xfrm>
          <a:prstGeom prst="rect">
            <a:avLst/>
          </a:prstGeom>
          <a:noFill/>
          <a:ln w="9525">
            <a:noFill/>
            <a:miter lim="800000"/>
            <a:headEnd/>
            <a:tailEnd/>
          </a:ln>
          <a:effectLst/>
        </p:spPr>
        <p:txBody>
          <a:bodyPr wrap="none">
            <a:spAutoFit/>
          </a:bodyPr>
          <a:lstStyle/>
          <a:p>
            <a:pPr eaLnBrk="0" hangingPunct="0"/>
            <a:r>
              <a:rPr lang="en-US" sz="3200" b="1"/>
              <a:t>Supposed “Biblical” Support for This View:</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5" name="Rectangle 5"/>
          <p:cNvSpPr>
            <a:spLocks noChangeArrowheads="1"/>
          </p:cNvSpPr>
          <p:nvPr/>
        </p:nvSpPr>
        <p:spPr bwMode="auto">
          <a:xfrm>
            <a:off x="0" y="0"/>
            <a:ext cx="9144000" cy="6858000"/>
          </a:xfrm>
          <a:prstGeom prst="rect">
            <a:avLst/>
          </a:prstGeom>
          <a:solidFill>
            <a:schemeClr val="bg1">
              <a:alpha val="89999"/>
            </a:schemeClr>
          </a:solidFill>
          <a:ln w="9525">
            <a:solidFill>
              <a:schemeClr val="tx1"/>
            </a:solidFill>
            <a:miter lim="800000"/>
            <a:headEnd/>
            <a:tailEnd/>
          </a:ln>
          <a:effectLst/>
        </p:spPr>
        <p:txBody>
          <a:bodyPr wrap="none" anchor="ctr"/>
          <a:lstStyle/>
          <a:p>
            <a:endParaRPr lang="en-US"/>
          </a:p>
        </p:txBody>
      </p:sp>
      <p:sp>
        <p:nvSpPr>
          <p:cNvPr id="5122" name="Rectangle 2"/>
          <p:cNvSpPr>
            <a:spLocks noGrp="1" noChangeArrowheads="1"/>
          </p:cNvSpPr>
          <p:nvPr>
            <p:ph type="title"/>
          </p:nvPr>
        </p:nvSpPr>
        <p:spPr>
          <a:xfrm>
            <a:off x="457200" y="274638"/>
            <a:ext cx="8229600" cy="487362"/>
          </a:xfrm>
          <a:effectLst>
            <a:outerShdw dist="35921" dir="2700000" algn="ctr" rotWithShape="0">
              <a:schemeClr val="bg1"/>
            </a:outerShdw>
          </a:effectLst>
        </p:spPr>
        <p:txBody>
          <a:bodyPr/>
          <a:lstStyle/>
          <a:p>
            <a:r>
              <a:rPr lang="en-US" sz="3200" b="1" dirty="0" smtClean="0"/>
              <a:t>Twisted Views </a:t>
            </a:r>
            <a:r>
              <a:rPr lang="en-US" sz="3200" b="1" dirty="0"/>
              <a:t>of Creation</a:t>
            </a:r>
          </a:p>
        </p:txBody>
      </p:sp>
      <p:sp>
        <p:nvSpPr>
          <p:cNvPr id="5123" name="Rectangle 3"/>
          <p:cNvSpPr>
            <a:spLocks noGrp="1" noChangeArrowheads="1"/>
          </p:cNvSpPr>
          <p:nvPr>
            <p:ph type="body" idx="1"/>
          </p:nvPr>
        </p:nvSpPr>
        <p:spPr>
          <a:xfrm>
            <a:off x="538163" y="838200"/>
            <a:ext cx="7996237" cy="5715000"/>
          </a:xfrm>
        </p:spPr>
        <p:txBody>
          <a:bodyPr>
            <a:normAutofit lnSpcReduction="10000"/>
          </a:bodyPr>
          <a:lstStyle/>
          <a:p>
            <a:pPr>
              <a:lnSpc>
                <a:spcPct val="90000"/>
              </a:lnSpc>
            </a:pPr>
            <a:r>
              <a:rPr lang="en-US" sz="2800" b="1" dirty="0">
                <a:latin typeface="Calibri" pitchFamily="34" charset="0"/>
              </a:rPr>
              <a:t>Evolutionary scientists </a:t>
            </a:r>
            <a:r>
              <a:rPr lang="en-US" sz="2800" b="1" i="1" dirty="0" smtClean="0">
                <a:solidFill>
                  <a:srgbClr val="FF0000"/>
                </a:solidFill>
                <a:latin typeface="Calibri" pitchFamily="34" charset="0"/>
              </a:rPr>
              <a:t>claim</a:t>
            </a:r>
            <a:r>
              <a:rPr lang="en-US" sz="2800" b="1" dirty="0" smtClean="0">
                <a:latin typeface="Calibri" pitchFamily="34" charset="0"/>
              </a:rPr>
              <a:t> </a:t>
            </a:r>
            <a:r>
              <a:rPr lang="en-US" sz="2800" b="1" dirty="0">
                <a:latin typeface="Calibri" pitchFamily="34" charset="0"/>
              </a:rPr>
              <a:t>that the earth is </a:t>
            </a:r>
            <a:r>
              <a:rPr lang="en-US" sz="2800" b="1" i="1" dirty="0">
                <a:latin typeface="Calibri" pitchFamily="34" charset="0"/>
              </a:rPr>
              <a:t>4½ billion</a:t>
            </a:r>
            <a:r>
              <a:rPr lang="en-US" sz="2800" b="1" dirty="0">
                <a:latin typeface="Calibri" pitchFamily="34" charset="0"/>
              </a:rPr>
              <a:t> years old. </a:t>
            </a:r>
          </a:p>
          <a:p>
            <a:pPr>
              <a:lnSpc>
                <a:spcPct val="90000"/>
              </a:lnSpc>
            </a:pPr>
            <a:r>
              <a:rPr lang="en-US" sz="2800" b="1" dirty="0">
                <a:latin typeface="Calibri" pitchFamily="34" charset="0"/>
              </a:rPr>
              <a:t>Christians who hear this claim sometimes try to </a:t>
            </a:r>
            <a:r>
              <a:rPr lang="en-US" sz="2800" b="1" dirty="0">
                <a:solidFill>
                  <a:srgbClr val="FF0000"/>
                </a:solidFill>
                <a:latin typeface="Calibri" pitchFamily="34" charset="0"/>
              </a:rPr>
              <a:t>reinterpret</a:t>
            </a:r>
            <a:r>
              <a:rPr lang="en-US" sz="2800" b="1" dirty="0">
                <a:latin typeface="Calibri" pitchFamily="34" charset="0"/>
              </a:rPr>
              <a:t> the Bible so as to </a:t>
            </a:r>
            <a:r>
              <a:rPr lang="en-US" sz="2800" b="1" dirty="0" smtClean="0">
                <a:latin typeface="Calibri" pitchFamily="34" charset="0"/>
              </a:rPr>
              <a:t>accommodate these </a:t>
            </a:r>
            <a:r>
              <a:rPr lang="en-US" sz="2800" b="1" dirty="0">
                <a:latin typeface="Calibri" pitchFamily="34" charset="0"/>
              </a:rPr>
              <a:t>long ages (rather than question the evolutionists’ claim). </a:t>
            </a:r>
          </a:p>
          <a:p>
            <a:pPr>
              <a:lnSpc>
                <a:spcPct val="90000"/>
              </a:lnSpc>
            </a:pPr>
            <a:r>
              <a:rPr lang="en-US" sz="2800" b="1" dirty="0" smtClean="0">
                <a:latin typeface="Calibri" pitchFamily="34" charset="0"/>
              </a:rPr>
              <a:t>In the process they end up twisting the </a:t>
            </a:r>
            <a:r>
              <a:rPr lang="en-US" sz="2800" b="1" dirty="0">
                <a:latin typeface="Calibri" pitchFamily="34" charset="0"/>
              </a:rPr>
              <a:t>clear teaching of the scriptures. </a:t>
            </a:r>
          </a:p>
          <a:p>
            <a:pPr>
              <a:lnSpc>
                <a:spcPct val="90000"/>
              </a:lnSpc>
            </a:pPr>
            <a:r>
              <a:rPr lang="en-US" sz="2800" b="1" dirty="0">
                <a:latin typeface="Calibri" pitchFamily="34" charset="0"/>
              </a:rPr>
              <a:t>The three most common views held by Christians who try to read long ages into the Bible are:</a:t>
            </a:r>
          </a:p>
          <a:p>
            <a:pPr lvl="1">
              <a:lnSpc>
                <a:spcPct val="90000"/>
              </a:lnSpc>
            </a:pPr>
            <a:r>
              <a:rPr lang="en-US" sz="2400" b="1" dirty="0">
                <a:latin typeface="Calibri" pitchFamily="34" charset="0"/>
              </a:rPr>
              <a:t>Theistic </a:t>
            </a:r>
            <a:r>
              <a:rPr lang="en-US" sz="2400" b="1" dirty="0" smtClean="0">
                <a:latin typeface="Calibri" pitchFamily="34" charset="0"/>
              </a:rPr>
              <a:t>Evolution: </a:t>
            </a:r>
            <a:r>
              <a:rPr lang="en-US" sz="2400" dirty="0" smtClean="0">
                <a:latin typeface="Calibri" pitchFamily="34" charset="0"/>
              </a:rPr>
              <a:t>God </a:t>
            </a:r>
            <a:r>
              <a:rPr lang="en-US" sz="2400" dirty="0">
                <a:latin typeface="Calibri" pitchFamily="34" charset="0"/>
              </a:rPr>
              <a:t>used </a:t>
            </a:r>
            <a:r>
              <a:rPr lang="en-US" sz="2400" b="1" i="1" dirty="0">
                <a:solidFill>
                  <a:srgbClr val="FF0000"/>
                </a:solidFill>
                <a:latin typeface="Calibri" pitchFamily="34" charset="0"/>
              </a:rPr>
              <a:t>Evolution.</a:t>
            </a:r>
          </a:p>
          <a:p>
            <a:pPr lvl="1">
              <a:lnSpc>
                <a:spcPct val="90000"/>
              </a:lnSpc>
            </a:pPr>
            <a:r>
              <a:rPr lang="en-US" sz="2400" b="1" dirty="0">
                <a:latin typeface="Calibri" pitchFamily="34" charset="0"/>
              </a:rPr>
              <a:t>The “Gap” Theory: </a:t>
            </a:r>
            <a:r>
              <a:rPr lang="en-US" sz="2400" dirty="0" smtClean="0">
                <a:latin typeface="Calibri" pitchFamily="34" charset="0"/>
              </a:rPr>
              <a:t>There </a:t>
            </a:r>
            <a:r>
              <a:rPr lang="en-US" sz="2400" dirty="0">
                <a:latin typeface="Calibri" pitchFamily="34" charset="0"/>
              </a:rPr>
              <a:t>is a </a:t>
            </a:r>
            <a:r>
              <a:rPr lang="en-US" sz="2400" dirty="0">
                <a:solidFill>
                  <a:srgbClr val="000000"/>
                </a:solidFill>
                <a:latin typeface="Calibri" pitchFamily="34" charset="0"/>
              </a:rPr>
              <a:t>time</a:t>
            </a:r>
            <a:r>
              <a:rPr lang="en-US" sz="2400" dirty="0">
                <a:latin typeface="Calibri" pitchFamily="34" charset="0"/>
              </a:rPr>
              <a:t> “</a:t>
            </a:r>
            <a:r>
              <a:rPr lang="en-US" sz="2400" b="1" i="1" dirty="0">
                <a:solidFill>
                  <a:srgbClr val="FF0000"/>
                </a:solidFill>
                <a:latin typeface="Calibri" pitchFamily="34" charset="0"/>
              </a:rPr>
              <a:t>gap</a:t>
            </a:r>
            <a:r>
              <a:rPr lang="en-US" sz="2400" dirty="0">
                <a:latin typeface="Calibri" pitchFamily="34" charset="0"/>
              </a:rPr>
              <a:t>” between Genesis 1:1 and Genesis 1:2.</a:t>
            </a:r>
          </a:p>
          <a:p>
            <a:pPr lvl="1">
              <a:lnSpc>
                <a:spcPct val="90000"/>
              </a:lnSpc>
            </a:pPr>
            <a:r>
              <a:rPr lang="en-US" sz="2400" b="1" dirty="0">
                <a:latin typeface="Calibri" pitchFamily="34" charset="0"/>
              </a:rPr>
              <a:t>The Day-Age (“Progressive Creationist”) View: </a:t>
            </a:r>
            <a:r>
              <a:rPr lang="en-US" sz="2400" dirty="0" smtClean="0">
                <a:latin typeface="Calibri" pitchFamily="34" charset="0"/>
              </a:rPr>
              <a:t>The </a:t>
            </a:r>
            <a:r>
              <a:rPr lang="en-US" sz="2400" dirty="0">
                <a:latin typeface="Calibri" pitchFamily="34" charset="0"/>
              </a:rPr>
              <a:t>“days” of Genesis 1 are indefinitely </a:t>
            </a:r>
            <a:r>
              <a:rPr lang="en-US" sz="2400" b="1" i="1" dirty="0">
                <a:solidFill>
                  <a:srgbClr val="FF0000"/>
                </a:solidFill>
                <a:latin typeface="Calibri" pitchFamily="34" charset="0"/>
              </a:rPr>
              <a:t>long</a:t>
            </a:r>
            <a:r>
              <a:rPr lang="en-US" sz="2400" b="1" i="1" dirty="0">
                <a:latin typeface="Calibri" pitchFamily="34" charset="0"/>
              </a:rPr>
              <a:t> </a:t>
            </a:r>
            <a:r>
              <a:rPr lang="en-US" sz="2400" b="1" i="1" dirty="0">
                <a:solidFill>
                  <a:srgbClr val="FF0000"/>
                </a:solidFill>
                <a:latin typeface="Calibri" pitchFamily="34" charset="0"/>
              </a:rPr>
              <a:t>ages</a:t>
            </a:r>
            <a:r>
              <a:rPr lang="en-US" sz="2400" dirty="0">
                <a:latin typeface="Calibri" pitchFamily="34" charset="0"/>
              </a:rPr>
              <a:t>.</a:t>
            </a:r>
          </a:p>
        </p:txBody>
      </p:sp>
    </p:spTree>
  </p:cSld>
  <p:clrMapOvr>
    <a:overrideClrMapping bg1="lt1" tx1="dk1" bg2="lt2" tx2="dk2" accent1="accent1" accent2="accent2" accent3="accent3" accent4="accent4" accent5="accent5" accent6="accent6" hlink="hlink" folHlink="folHlink"/>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additive="base">
                                        <p:cTn id="31" dur="500" fill="hold"/>
                                        <p:tgtEl>
                                          <p:spTgt spid="512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1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123">
                                            <p:txEl>
                                              <p:pRg st="5" end="5"/>
                                            </p:txEl>
                                          </p:spTgt>
                                        </p:tgtEl>
                                        <p:attrNameLst>
                                          <p:attrName>style.visibility</p:attrName>
                                        </p:attrNameLst>
                                      </p:cBhvr>
                                      <p:to>
                                        <p:strVal val="visible"/>
                                      </p:to>
                                    </p:set>
                                    <p:anim calcmode="lin" valueType="num">
                                      <p:cBhvr additive="base">
                                        <p:cTn id="37" dur="500" fill="hold"/>
                                        <p:tgtEl>
                                          <p:spTgt spid="512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12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5123">
                                            <p:txEl>
                                              <p:pRg st="6" end="6"/>
                                            </p:txEl>
                                          </p:spTgt>
                                        </p:tgtEl>
                                        <p:attrNameLst>
                                          <p:attrName>style.visibility</p:attrName>
                                        </p:attrNameLst>
                                      </p:cBhvr>
                                      <p:to>
                                        <p:strVal val="visible"/>
                                      </p:to>
                                    </p:set>
                                    <p:anim calcmode="lin" valueType="num">
                                      <p:cBhvr additive="base">
                                        <p:cTn id="43" dur="500" fill="hold"/>
                                        <p:tgtEl>
                                          <p:spTgt spid="512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12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2"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9941" name="Rectangle 5"/>
          <p:cNvSpPr>
            <a:spLocks noChangeArrowheads="1"/>
          </p:cNvSpPr>
          <p:nvPr/>
        </p:nvSpPr>
        <p:spPr bwMode="auto">
          <a:xfrm>
            <a:off x="0" y="0"/>
            <a:ext cx="9144000" cy="6858000"/>
          </a:xfrm>
          <a:prstGeom prst="rect">
            <a:avLst/>
          </a:prstGeom>
          <a:solidFill>
            <a:schemeClr val="bg1">
              <a:alpha val="75000"/>
            </a:schemeClr>
          </a:solidFill>
          <a:ln w="9525">
            <a:solidFill>
              <a:schemeClr val="tx1"/>
            </a:solidFill>
            <a:miter lim="800000"/>
            <a:headEnd/>
            <a:tailEnd/>
          </a:ln>
          <a:effectLst/>
        </p:spPr>
        <p:txBody>
          <a:bodyPr wrap="none" anchor="ctr"/>
          <a:lstStyle/>
          <a:p>
            <a:endParaRPr lang="en-US"/>
          </a:p>
        </p:txBody>
      </p:sp>
      <p:sp>
        <p:nvSpPr>
          <p:cNvPr id="39938" name="Rectangle 2"/>
          <p:cNvSpPr>
            <a:spLocks noGrp="1" noChangeArrowheads="1"/>
          </p:cNvSpPr>
          <p:nvPr>
            <p:ph type="ctrTitle"/>
          </p:nvPr>
        </p:nvSpPr>
        <p:spPr>
          <a:xfrm>
            <a:off x="685800" y="1600200"/>
            <a:ext cx="7772400" cy="2000250"/>
          </a:xfrm>
          <a:effectLst>
            <a:outerShdw dist="35921" dir="2700000" algn="ctr" rotWithShape="0">
              <a:schemeClr val="bg1"/>
            </a:outerShdw>
          </a:effectLst>
        </p:spPr>
        <p:txBody>
          <a:bodyPr/>
          <a:lstStyle/>
          <a:p>
            <a:r>
              <a:rPr lang="en-US" b="1"/>
              <a:t>So how do we decide what the word </a:t>
            </a:r>
            <a:r>
              <a:rPr lang="en-US" b="1" i="1">
                <a:latin typeface="Times New Roman" pitchFamily="18" charset="0"/>
              </a:rPr>
              <a:t>“day”</a:t>
            </a:r>
            <a:r>
              <a:rPr lang="en-US" b="1"/>
              <a:t> means in Genesis 1?</a:t>
            </a:r>
          </a:p>
        </p:txBody>
      </p:sp>
      <p:sp>
        <p:nvSpPr>
          <p:cNvPr id="39943" name="Rectangle 7"/>
          <p:cNvSpPr>
            <a:spLocks noGrp="1" noChangeArrowheads="1"/>
          </p:cNvSpPr>
          <p:nvPr>
            <p:ph type="subTitle" idx="1"/>
          </p:nvPr>
        </p:nvSpPr>
        <p:spPr>
          <a:effectLst>
            <a:outerShdw dist="35921" dir="2700000" algn="ctr" rotWithShape="0">
              <a:schemeClr val="bg1"/>
            </a:outerShdw>
          </a:effectLst>
        </p:spPr>
        <p:txBody>
          <a:bodyPr/>
          <a:lstStyle/>
          <a:p>
            <a:r>
              <a:rPr lang="en-US" b="1"/>
              <a:t>Determining the Meaning of the word </a:t>
            </a:r>
            <a:r>
              <a:rPr lang="en-US" b="1" i="1">
                <a:latin typeface="Times New Roman" pitchFamily="18" charset="0"/>
              </a:rPr>
              <a:t>“day”</a:t>
            </a:r>
            <a:r>
              <a:rPr lang="en-US" b="1"/>
              <a:t>  in a </a:t>
            </a:r>
            <a:r>
              <a:rPr lang="en-US" b="1" u="sng"/>
              <a:t>Particular</a:t>
            </a:r>
            <a:r>
              <a:rPr lang="en-US" b="1"/>
              <a:t> Text</a:t>
            </a:r>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0" y="0"/>
            <a:ext cx="9144000" cy="6858000"/>
          </a:xfrm>
          <a:prstGeom prst="rect">
            <a:avLst/>
          </a:prstGeom>
          <a:solidFill>
            <a:schemeClr val="bg1">
              <a:alpha val="75000"/>
            </a:schemeClr>
          </a:solidFill>
          <a:ln w="9525">
            <a:solidFill>
              <a:schemeClr val="tx1"/>
            </a:solidFill>
            <a:miter lim="800000"/>
            <a:headEnd/>
            <a:tailEnd/>
          </a:ln>
          <a:effectLst/>
        </p:spPr>
        <p:txBody>
          <a:bodyPr wrap="none" anchor="ctr"/>
          <a:lstStyle/>
          <a:p>
            <a:endParaRPr lang="en-US"/>
          </a:p>
        </p:txBody>
      </p:sp>
      <p:sp>
        <p:nvSpPr>
          <p:cNvPr id="45059" name="Rectangle 3"/>
          <p:cNvSpPr>
            <a:spLocks noGrp="1" noChangeArrowheads="1"/>
          </p:cNvSpPr>
          <p:nvPr>
            <p:ph type="title"/>
          </p:nvPr>
        </p:nvSpPr>
        <p:spPr>
          <a:xfrm>
            <a:off x="457200" y="274638"/>
            <a:ext cx="8229600" cy="411162"/>
          </a:xfrm>
          <a:effectLst>
            <a:outerShdw dist="35921" dir="2700000" algn="ctr" rotWithShape="0">
              <a:schemeClr val="bg1"/>
            </a:outerShdw>
          </a:effectLst>
        </p:spPr>
        <p:txBody>
          <a:bodyPr/>
          <a:lstStyle/>
          <a:p>
            <a:r>
              <a:rPr lang="en-US" sz="2400" b="1"/>
              <a:t>Determining the Meaning of </a:t>
            </a:r>
            <a:r>
              <a:rPr lang="en-US" sz="2400" b="1" i="1">
                <a:latin typeface="Times New Roman" pitchFamily="18" charset="0"/>
              </a:rPr>
              <a:t>yom</a:t>
            </a:r>
            <a:r>
              <a:rPr lang="en-US" sz="2400" b="1"/>
              <a:t>  in a </a:t>
            </a:r>
            <a:r>
              <a:rPr lang="en-US" sz="2400" b="1" u="sng"/>
              <a:t>Particular</a:t>
            </a:r>
            <a:r>
              <a:rPr lang="en-US" sz="2400" b="1"/>
              <a:t> Text</a:t>
            </a:r>
          </a:p>
        </p:txBody>
      </p:sp>
      <p:sp>
        <p:nvSpPr>
          <p:cNvPr id="45060" name="Rectangle 4"/>
          <p:cNvSpPr>
            <a:spLocks noGrp="1" noChangeArrowheads="1"/>
          </p:cNvSpPr>
          <p:nvPr>
            <p:ph type="body" idx="1"/>
          </p:nvPr>
        </p:nvSpPr>
        <p:spPr>
          <a:xfrm>
            <a:off x="457200" y="838200"/>
            <a:ext cx="8229600" cy="6019800"/>
          </a:xfrm>
        </p:spPr>
        <p:txBody>
          <a:bodyPr/>
          <a:lstStyle/>
          <a:p>
            <a:pPr>
              <a:lnSpc>
                <a:spcPct val="90000"/>
              </a:lnSpc>
            </a:pPr>
            <a:r>
              <a:rPr lang="en-US" sz="2400"/>
              <a:t>Since </a:t>
            </a:r>
            <a:r>
              <a:rPr lang="en-US" sz="2400" i="1">
                <a:latin typeface="Times New Roman" pitchFamily="18" charset="0"/>
              </a:rPr>
              <a:t>yom</a:t>
            </a:r>
            <a:r>
              <a:rPr lang="en-US" sz="2400"/>
              <a:t>  (the Hebrew word for “day) can mean any one of a number of things:</a:t>
            </a:r>
          </a:p>
          <a:p>
            <a:pPr lvl="1">
              <a:lnSpc>
                <a:spcPct val="90000"/>
              </a:lnSpc>
            </a:pPr>
            <a:r>
              <a:rPr lang="en-US" sz="2000"/>
              <a:t>“Daylight” as Contrasted With Nighttime </a:t>
            </a:r>
          </a:p>
          <a:p>
            <a:pPr lvl="1">
              <a:lnSpc>
                <a:spcPct val="90000"/>
              </a:lnSpc>
            </a:pPr>
            <a:r>
              <a:rPr lang="en-US" sz="2000"/>
              <a:t>A Period of 24 Hours </a:t>
            </a:r>
          </a:p>
          <a:p>
            <a:pPr lvl="1">
              <a:lnSpc>
                <a:spcPct val="90000"/>
              </a:lnSpc>
            </a:pPr>
            <a:r>
              <a:rPr lang="en-US" sz="2000"/>
              <a:t>A Period of Unspecified Duration </a:t>
            </a:r>
          </a:p>
          <a:p>
            <a:pPr lvl="1">
              <a:lnSpc>
                <a:spcPct val="90000"/>
              </a:lnSpc>
            </a:pPr>
            <a:r>
              <a:rPr lang="en-US" sz="2000"/>
              <a:t>A Point of Time or a Moment </a:t>
            </a:r>
          </a:p>
          <a:p>
            <a:pPr lvl="1">
              <a:lnSpc>
                <a:spcPct val="90000"/>
              </a:lnSpc>
            </a:pPr>
            <a:r>
              <a:rPr lang="en-US" sz="2000"/>
              <a:t>A Year - (when used in the plural)</a:t>
            </a:r>
          </a:p>
          <a:p>
            <a:pPr>
              <a:lnSpc>
                <a:spcPct val="90000"/>
              </a:lnSpc>
            </a:pPr>
            <a:r>
              <a:rPr lang="en-US" sz="2400"/>
              <a:t>When examining a particular text where the word </a:t>
            </a:r>
            <a:r>
              <a:rPr lang="en-US" sz="2400" i="1">
                <a:latin typeface="Times New Roman" pitchFamily="18" charset="0"/>
              </a:rPr>
              <a:t>“day”</a:t>
            </a:r>
            <a:r>
              <a:rPr lang="en-US" sz="2400"/>
              <a:t> is used, we must look for </a:t>
            </a:r>
            <a:r>
              <a:rPr lang="en-US" sz="2400" u="sng"/>
              <a:t>clues in the immediate context</a:t>
            </a:r>
            <a:r>
              <a:rPr lang="en-US" sz="2400"/>
              <a:t> in order </a:t>
            </a:r>
            <a:r>
              <a:rPr lang="en-US" sz="2400" u="sng"/>
              <a:t>to determine which meaning</a:t>
            </a:r>
            <a:r>
              <a:rPr lang="en-US" sz="2400"/>
              <a:t> of the word </a:t>
            </a:r>
            <a:r>
              <a:rPr lang="en-US" sz="2400" i="1">
                <a:latin typeface="Times New Roman" pitchFamily="18" charset="0"/>
              </a:rPr>
              <a:t>“day”</a:t>
            </a:r>
            <a:r>
              <a:rPr lang="en-US" sz="2400"/>
              <a:t> was </a:t>
            </a:r>
            <a:r>
              <a:rPr lang="en-US" sz="2400" u="sng"/>
              <a:t>intended by the writer</a:t>
            </a:r>
            <a:r>
              <a:rPr lang="en-US" sz="2400"/>
              <a:t>.</a:t>
            </a:r>
          </a:p>
          <a:p>
            <a:pPr>
              <a:lnSpc>
                <a:spcPct val="90000"/>
              </a:lnSpc>
            </a:pPr>
            <a:r>
              <a:rPr lang="en-US" sz="2400" b="1"/>
              <a:t>Can you identify the uses of the English word “day” below?</a:t>
            </a:r>
          </a:p>
          <a:p>
            <a:pPr lvl="1">
              <a:lnSpc>
                <a:spcPct val="90000"/>
              </a:lnSpc>
            </a:pPr>
            <a:r>
              <a:rPr lang="en-US" sz="2000"/>
              <a:t>In my father’s </a:t>
            </a:r>
            <a:r>
              <a:rPr lang="en-US" sz="2000" b="1">
                <a:solidFill>
                  <a:srgbClr val="FF0000"/>
                </a:solidFill>
              </a:rPr>
              <a:t>day</a:t>
            </a:r>
            <a:r>
              <a:rPr lang="en-US" sz="2000"/>
              <a:t>, he would go to bed early Sunday evening and rise early in the morning of the following </a:t>
            </a:r>
            <a:r>
              <a:rPr lang="en-US" sz="2000" b="1">
                <a:solidFill>
                  <a:srgbClr val="FF0000"/>
                </a:solidFill>
              </a:rPr>
              <a:t>day</a:t>
            </a:r>
            <a:r>
              <a:rPr lang="en-US" sz="2000"/>
              <a:t>, and spend the next six </a:t>
            </a:r>
            <a:r>
              <a:rPr lang="en-US" sz="2000" b="1">
                <a:solidFill>
                  <a:srgbClr val="FF0000"/>
                </a:solidFill>
              </a:rPr>
              <a:t>days</a:t>
            </a:r>
            <a:r>
              <a:rPr lang="en-US" sz="2000"/>
              <a:t> traveling, during the </a:t>
            </a:r>
            <a:r>
              <a:rPr lang="en-US" sz="2000" b="1">
                <a:solidFill>
                  <a:srgbClr val="FF0000"/>
                </a:solidFill>
              </a:rPr>
              <a:t>day</a:t>
            </a:r>
            <a:r>
              <a:rPr lang="en-US" sz="2000"/>
              <a:t>, to cross the whole country.</a:t>
            </a:r>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060">
                                            <p:txEl>
                                              <p:pRg st="0" end="0"/>
                                            </p:txEl>
                                          </p:spTgt>
                                        </p:tgtEl>
                                        <p:attrNameLst>
                                          <p:attrName>style.visibility</p:attrName>
                                        </p:attrNameLst>
                                      </p:cBhvr>
                                      <p:to>
                                        <p:strVal val="visible"/>
                                      </p:to>
                                    </p:set>
                                    <p:animEffect transition="in" filter="dissolve">
                                      <p:cBhvr>
                                        <p:cTn id="7" dur="500"/>
                                        <p:tgtEl>
                                          <p:spTgt spid="450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060">
                                            <p:txEl>
                                              <p:pRg st="1" end="1"/>
                                            </p:txEl>
                                          </p:spTgt>
                                        </p:tgtEl>
                                        <p:attrNameLst>
                                          <p:attrName>style.visibility</p:attrName>
                                        </p:attrNameLst>
                                      </p:cBhvr>
                                      <p:to>
                                        <p:strVal val="visible"/>
                                      </p:to>
                                    </p:set>
                                    <p:animEffect transition="in" filter="dissolve">
                                      <p:cBhvr>
                                        <p:cTn id="12" dur="500"/>
                                        <p:tgtEl>
                                          <p:spTgt spid="450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5060">
                                            <p:txEl>
                                              <p:pRg st="2" end="2"/>
                                            </p:txEl>
                                          </p:spTgt>
                                        </p:tgtEl>
                                        <p:attrNameLst>
                                          <p:attrName>style.visibility</p:attrName>
                                        </p:attrNameLst>
                                      </p:cBhvr>
                                      <p:to>
                                        <p:strVal val="visible"/>
                                      </p:to>
                                    </p:set>
                                    <p:animEffect transition="in" filter="dissolve">
                                      <p:cBhvr>
                                        <p:cTn id="17" dur="500"/>
                                        <p:tgtEl>
                                          <p:spTgt spid="450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5060">
                                            <p:txEl>
                                              <p:pRg st="3" end="3"/>
                                            </p:txEl>
                                          </p:spTgt>
                                        </p:tgtEl>
                                        <p:attrNameLst>
                                          <p:attrName>style.visibility</p:attrName>
                                        </p:attrNameLst>
                                      </p:cBhvr>
                                      <p:to>
                                        <p:strVal val="visible"/>
                                      </p:to>
                                    </p:set>
                                    <p:animEffect transition="in" filter="dissolve">
                                      <p:cBhvr>
                                        <p:cTn id="22" dur="500"/>
                                        <p:tgtEl>
                                          <p:spTgt spid="4506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5060">
                                            <p:txEl>
                                              <p:pRg st="4" end="4"/>
                                            </p:txEl>
                                          </p:spTgt>
                                        </p:tgtEl>
                                        <p:attrNameLst>
                                          <p:attrName>style.visibility</p:attrName>
                                        </p:attrNameLst>
                                      </p:cBhvr>
                                      <p:to>
                                        <p:strVal val="visible"/>
                                      </p:to>
                                    </p:set>
                                    <p:animEffect transition="in" filter="dissolve">
                                      <p:cBhvr>
                                        <p:cTn id="27" dur="500"/>
                                        <p:tgtEl>
                                          <p:spTgt spid="4506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5060">
                                            <p:txEl>
                                              <p:pRg st="5" end="5"/>
                                            </p:txEl>
                                          </p:spTgt>
                                        </p:tgtEl>
                                        <p:attrNameLst>
                                          <p:attrName>style.visibility</p:attrName>
                                        </p:attrNameLst>
                                      </p:cBhvr>
                                      <p:to>
                                        <p:strVal val="visible"/>
                                      </p:to>
                                    </p:set>
                                    <p:animEffect transition="in" filter="dissolve">
                                      <p:cBhvr>
                                        <p:cTn id="32" dur="500"/>
                                        <p:tgtEl>
                                          <p:spTgt spid="4506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5060">
                                            <p:txEl>
                                              <p:pRg st="6" end="6"/>
                                            </p:txEl>
                                          </p:spTgt>
                                        </p:tgtEl>
                                        <p:attrNameLst>
                                          <p:attrName>style.visibility</p:attrName>
                                        </p:attrNameLst>
                                      </p:cBhvr>
                                      <p:to>
                                        <p:strVal val="visible"/>
                                      </p:to>
                                    </p:set>
                                    <p:animEffect transition="in" filter="dissolve">
                                      <p:cBhvr>
                                        <p:cTn id="37" dur="500"/>
                                        <p:tgtEl>
                                          <p:spTgt spid="4506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5060">
                                            <p:txEl>
                                              <p:pRg st="7" end="7"/>
                                            </p:txEl>
                                          </p:spTgt>
                                        </p:tgtEl>
                                        <p:attrNameLst>
                                          <p:attrName>style.visibility</p:attrName>
                                        </p:attrNameLst>
                                      </p:cBhvr>
                                      <p:to>
                                        <p:strVal val="visible"/>
                                      </p:to>
                                    </p:set>
                                    <p:animEffect transition="in" filter="dissolve">
                                      <p:cBhvr>
                                        <p:cTn id="42" dur="500"/>
                                        <p:tgtEl>
                                          <p:spTgt spid="4506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5060">
                                            <p:txEl>
                                              <p:pRg st="8" end="8"/>
                                            </p:txEl>
                                          </p:spTgt>
                                        </p:tgtEl>
                                        <p:attrNameLst>
                                          <p:attrName>style.visibility</p:attrName>
                                        </p:attrNameLst>
                                      </p:cBhvr>
                                      <p:to>
                                        <p:strVal val="visible"/>
                                      </p:to>
                                    </p:set>
                                    <p:animEffect transition="in" filter="dissolve">
                                      <p:cBhvr>
                                        <p:cTn id="47" dur="500"/>
                                        <p:tgtEl>
                                          <p:spTgt spid="4506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build="p" bldLvl="5"/>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0" y="0"/>
            <a:ext cx="9144000" cy="6858000"/>
          </a:xfrm>
          <a:prstGeom prst="rect">
            <a:avLst/>
          </a:prstGeom>
          <a:solidFill>
            <a:schemeClr val="bg1">
              <a:alpha val="75000"/>
            </a:schemeClr>
          </a:solidFill>
          <a:ln w="9525">
            <a:solidFill>
              <a:schemeClr val="tx1"/>
            </a:solidFill>
            <a:miter lim="800000"/>
            <a:headEnd/>
            <a:tailEnd/>
          </a:ln>
          <a:effectLst/>
        </p:spPr>
        <p:txBody>
          <a:bodyPr wrap="none" anchor="ctr"/>
          <a:lstStyle/>
          <a:p>
            <a:endParaRPr lang="en-US"/>
          </a:p>
        </p:txBody>
      </p:sp>
      <p:sp>
        <p:nvSpPr>
          <p:cNvPr id="51203" name="Rectangle 3"/>
          <p:cNvSpPr>
            <a:spLocks noGrp="1" noChangeArrowheads="1"/>
          </p:cNvSpPr>
          <p:nvPr>
            <p:ph type="ctrTitle"/>
          </p:nvPr>
        </p:nvSpPr>
        <p:spPr>
          <a:effectLst>
            <a:outerShdw dist="35921" dir="2700000" algn="ctr" rotWithShape="0">
              <a:schemeClr val="bg1"/>
            </a:outerShdw>
          </a:effectLst>
        </p:spPr>
        <p:txBody>
          <a:bodyPr/>
          <a:lstStyle/>
          <a:p>
            <a:r>
              <a:rPr lang="en-US" sz="4000" b="1"/>
              <a:t>What clues do we find for the meaning of the word</a:t>
            </a:r>
            <a:r>
              <a:rPr lang="en-US" sz="4000" b="1" i="1">
                <a:latin typeface="Times New Roman" pitchFamily="18" charset="0"/>
              </a:rPr>
              <a:t> “day”</a:t>
            </a:r>
            <a:r>
              <a:rPr lang="en-US" sz="4000" b="1"/>
              <a:t> in Genesis 1?</a:t>
            </a:r>
          </a:p>
        </p:txBody>
      </p:sp>
      <p:sp>
        <p:nvSpPr>
          <p:cNvPr id="51204" name="Rectangle 4"/>
          <p:cNvSpPr>
            <a:spLocks noGrp="1" noChangeArrowheads="1"/>
          </p:cNvSpPr>
          <p:nvPr>
            <p:ph type="subTitle" idx="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6" name="Picture 4" descr="Uses of Day"/>
          <p:cNvPicPr>
            <a:picLocks noChangeAspect="1" noChangeArrowheads="1"/>
          </p:cNvPicPr>
          <p:nvPr/>
        </p:nvPicPr>
        <p:blipFill>
          <a:blip r:embed="rId2" cstate="print"/>
          <a:srcRect/>
          <a:stretch>
            <a:fillRect/>
          </a:stretch>
        </p:blipFill>
        <p:spPr bwMode="auto">
          <a:xfrm>
            <a:off x="2027238" y="0"/>
            <a:ext cx="5089525" cy="6858000"/>
          </a:xfrm>
          <a:prstGeom prst="rect">
            <a:avLst/>
          </a:prstGeom>
          <a:noFill/>
        </p:spPr>
      </p:pic>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2" name="Picture 4" descr="Context of Word Day in Genesis 1"/>
          <p:cNvPicPr>
            <a:picLocks noChangeAspect="1" noChangeArrowheads="1"/>
          </p:cNvPicPr>
          <p:nvPr/>
        </p:nvPicPr>
        <p:blipFill>
          <a:blip r:embed="rId2" cstate="print"/>
          <a:srcRect/>
          <a:stretch>
            <a:fillRect/>
          </a:stretch>
        </p:blipFill>
        <p:spPr bwMode="auto">
          <a:xfrm>
            <a:off x="1893888" y="0"/>
            <a:ext cx="5356225" cy="6858000"/>
          </a:xfrm>
          <a:prstGeom prst="rect">
            <a:avLst/>
          </a:prstGeom>
          <a:noFill/>
        </p:spPr>
      </p:pic>
    </p:spTree>
  </p:cSld>
  <p:clrMapOvr>
    <a:masterClrMapping/>
  </p:clrMapOvr>
  <p:transition>
    <p:zoom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0" y="0"/>
            <a:ext cx="9144000" cy="6858000"/>
          </a:xfrm>
          <a:prstGeom prst="rect">
            <a:avLst/>
          </a:prstGeom>
          <a:solidFill>
            <a:schemeClr val="bg1">
              <a:alpha val="75000"/>
            </a:schemeClr>
          </a:solidFill>
          <a:ln w="9525">
            <a:solidFill>
              <a:schemeClr val="tx1"/>
            </a:solidFill>
            <a:miter lim="800000"/>
            <a:headEnd/>
            <a:tailEnd/>
          </a:ln>
          <a:effectLst/>
        </p:spPr>
        <p:txBody>
          <a:bodyPr wrap="none" anchor="ctr"/>
          <a:lstStyle/>
          <a:p>
            <a:endParaRPr lang="en-US"/>
          </a:p>
        </p:txBody>
      </p:sp>
      <p:sp>
        <p:nvSpPr>
          <p:cNvPr id="62467" name="Rectangle 3"/>
          <p:cNvSpPr>
            <a:spLocks noGrp="1" noChangeArrowheads="1"/>
          </p:cNvSpPr>
          <p:nvPr>
            <p:ph type="title"/>
          </p:nvPr>
        </p:nvSpPr>
        <p:spPr>
          <a:xfrm>
            <a:off x="457200" y="228600"/>
            <a:ext cx="8305800" cy="1143000"/>
          </a:xfrm>
          <a:effectLst>
            <a:outerShdw dist="35921" dir="2700000" algn="ctr" rotWithShape="0">
              <a:schemeClr val="bg1"/>
            </a:outerShdw>
          </a:effectLst>
        </p:spPr>
        <p:txBody>
          <a:bodyPr/>
          <a:lstStyle/>
          <a:p>
            <a:r>
              <a:rPr lang="en-US" sz="4000" b="1"/>
              <a:t>The Days of Genesis Are Ordinary 24-Hour Days</a:t>
            </a:r>
          </a:p>
        </p:txBody>
      </p:sp>
      <p:sp>
        <p:nvSpPr>
          <p:cNvPr id="62468" name="Rectangle 4"/>
          <p:cNvSpPr>
            <a:spLocks noGrp="1" noChangeArrowheads="1"/>
          </p:cNvSpPr>
          <p:nvPr>
            <p:ph type="body" idx="1"/>
          </p:nvPr>
        </p:nvSpPr>
        <p:spPr>
          <a:xfrm>
            <a:off x="457200" y="1676400"/>
            <a:ext cx="8229600" cy="4953000"/>
          </a:xfrm>
        </p:spPr>
        <p:txBody>
          <a:bodyPr/>
          <a:lstStyle/>
          <a:p>
            <a:pPr>
              <a:lnSpc>
                <a:spcPct val="90000"/>
              </a:lnSpc>
            </a:pPr>
            <a:r>
              <a:rPr lang="en-US" sz="2400" b="1" i="1">
                <a:latin typeface="Times New Roman" pitchFamily="18" charset="0"/>
              </a:rPr>
              <a:t>What else could God say to convey the idea that the days of creation were literal days? He used the only terms available to communicate that idea. There was a word, on the other hand, which Moses could have used to signify ages, or vast periods of time. He could have used the word </a:t>
            </a:r>
            <a:r>
              <a:rPr lang="en-US" sz="2400" i="1">
                <a:latin typeface="Times New Roman" pitchFamily="18" charset="0"/>
              </a:rPr>
              <a:t>dor</a:t>
            </a:r>
            <a:r>
              <a:rPr lang="en-US" sz="2400" b="1" i="1">
                <a:latin typeface="Times New Roman" pitchFamily="18" charset="0"/>
              </a:rPr>
              <a:t> [cf. Joel 2:2] which has that very meaning. But instead he used the word “day”, and we think the reason he did is very obvious to the unbiased reader: He wanted to tell his readers that all of creation took place in six literal 24 hour days! </a:t>
            </a:r>
            <a:r>
              <a:rPr lang="en-US" sz="2400" b="1">
                <a:latin typeface="Times New Roman" pitchFamily="18" charset="0"/>
              </a:rPr>
              <a:t>(Weston W. Fields,  </a:t>
            </a:r>
            <a:r>
              <a:rPr lang="en-US" sz="2400" b="1" i="1">
                <a:latin typeface="Times New Roman" pitchFamily="18" charset="0"/>
              </a:rPr>
              <a:t>Unformed and Unfilled</a:t>
            </a:r>
            <a:r>
              <a:rPr lang="en-US" sz="2400" b="1">
                <a:latin typeface="Times New Roman" pitchFamily="18" charset="0"/>
              </a:rPr>
              <a:t>, 1976, p. 177-178)</a:t>
            </a:r>
          </a:p>
          <a:p>
            <a:pPr>
              <a:lnSpc>
                <a:spcPct val="90000"/>
              </a:lnSpc>
            </a:pPr>
            <a:r>
              <a:rPr lang="en-US" sz="2400" b="1" i="1">
                <a:latin typeface="Times New Roman" pitchFamily="18" charset="0"/>
              </a:rPr>
              <a:t>If . . . the word ‘day’ in these chapters does not mean a period of twenty-four hours, the interpretation of Scripture is hopeless </a:t>
            </a:r>
            <a:r>
              <a:rPr lang="en-US" sz="2400" b="1">
                <a:latin typeface="Times New Roman" pitchFamily="18" charset="0"/>
              </a:rPr>
              <a:t>(Marcus Dods,</a:t>
            </a:r>
            <a:r>
              <a:rPr lang="en-US" sz="2400" b="1" i="1">
                <a:latin typeface="Times New Roman" pitchFamily="18" charset="0"/>
              </a:rPr>
              <a:t> Expositor’s Bible, </a:t>
            </a:r>
            <a:r>
              <a:rPr lang="en-US" sz="2400" b="1">
                <a:latin typeface="Times New Roman" pitchFamily="18" charset="0"/>
              </a:rPr>
              <a:t>T. &amp; T. Clark: Edinburgh, 1888, p.4)</a:t>
            </a:r>
          </a:p>
        </p:txBody>
      </p:sp>
    </p:spTree>
  </p:cSld>
  <p:clrMapOvr>
    <a:overrideClrMapping bg1="lt1" tx1="dk1" bg2="lt2" tx2="dk2" accent1="accent1" accent2="accent2" accent3="accent3" accent4="accent4" accent5="accent5" accent6="accent6" hlink="hlink" folHlink="folHlink"/>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468">
                                            <p:txEl>
                                              <p:pRg st="0" end="0"/>
                                            </p:txEl>
                                          </p:spTgt>
                                        </p:tgtEl>
                                        <p:attrNameLst>
                                          <p:attrName>style.visibility</p:attrName>
                                        </p:attrNameLst>
                                      </p:cBhvr>
                                      <p:to>
                                        <p:strVal val="visible"/>
                                      </p:to>
                                    </p:set>
                                    <p:animEffect transition="in" filter="dissolve">
                                      <p:cBhvr>
                                        <p:cTn id="7" dur="500"/>
                                        <p:tgtEl>
                                          <p:spTgt spid="624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2468">
                                            <p:txEl>
                                              <p:pRg st="1" end="1"/>
                                            </p:txEl>
                                          </p:spTgt>
                                        </p:tgtEl>
                                        <p:attrNameLst>
                                          <p:attrName>style.visibility</p:attrName>
                                        </p:attrNameLst>
                                      </p:cBhvr>
                                      <p:to>
                                        <p:strVal val="visible"/>
                                      </p:to>
                                    </p:set>
                                    <p:animEffect transition="in" filter="dissolve">
                                      <p:cBhvr>
                                        <p:cTn id="12" dur="500"/>
                                        <p:tgtEl>
                                          <p:spTgt spid="6246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build="p" bldLvl="5"/>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0" y="0"/>
            <a:ext cx="9144000" cy="6858000"/>
          </a:xfrm>
          <a:prstGeom prst="rect">
            <a:avLst/>
          </a:prstGeom>
          <a:solidFill>
            <a:schemeClr val="bg1">
              <a:alpha val="75000"/>
            </a:schemeClr>
          </a:solidFill>
          <a:ln w="9525">
            <a:solidFill>
              <a:schemeClr val="tx1"/>
            </a:solidFill>
            <a:miter lim="800000"/>
            <a:headEnd/>
            <a:tailEnd/>
          </a:ln>
          <a:effectLst/>
        </p:spPr>
        <p:txBody>
          <a:bodyPr wrap="none" anchor="ctr"/>
          <a:lstStyle/>
          <a:p>
            <a:endParaRPr lang="en-US"/>
          </a:p>
        </p:txBody>
      </p:sp>
      <p:sp>
        <p:nvSpPr>
          <p:cNvPr id="64515" name="Rectangle 3"/>
          <p:cNvSpPr>
            <a:spLocks noGrp="1" noChangeArrowheads="1"/>
          </p:cNvSpPr>
          <p:nvPr>
            <p:ph type="title"/>
          </p:nvPr>
        </p:nvSpPr>
        <p:spPr>
          <a:effectLst>
            <a:outerShdw dist="35921" dir="2700000" algn="ctr" rotWithShape="0">
              <a:schemeClr val="bg1"/>
            </a:outerShdw>
          </a:effectLst>
        </p:spPr>
        <p:txBody>
          <a:bodyPr/>
          <a:lstStyle/>
          <a:p>
            <a:r>
              <a:rPr lang="en-US" sz="4000" b="1" dirty="0">
                <a:latin typeface="Tahoma" pitchFamily="34" charset="0"/>
              </a:rPr>
              <a:t>Too Many Events on the Sixth Day?</a:t>
            </a:r>
          </a:p>
        </p:txBody>
      </p:sp>
      <p:sp>
        <p:nvSpPr>
          <p:cNvPr id="64516" name="Rectangle 4"/>
          <p:cNvSpPr>
            <a:spLocks noGrp="1" noChangeArrowheads="1"/>
          </p:cNvSpPr>
          <p:nvPr>
            <p:ph idx="1"/>
          </p:nvPr>
        </p:nvSpPr>
        <p:spPr/>
        <p:txBody>
          <a:bodyPr>
            <a:normAutofit/>
          </a:bodyPr>
          <a:lstStyle/>
          <a:p>
            <a:pPr algn="l">
              <a:lnSpc>
                <a:spcPct val="90000"/>
              </a:lnSpc>
            </a:pPr>
            <a:r>
              <a:rPr lang="en-US" sz="2800" dirty="0" smtClean="0">
                <a:latin typeface="Calibri" pitchFamily="34" charset="0"/>
              </a:rPr>
              <a:t>Those who believe the days of Genesis 1 were </a:t>
            </a:r>
            <a:r>
              <a:rPr lang="en-US" sz="2800" b="1" i="1" dirty="0" smtClean="0">
                <a:latin typeface="Calibri" pitchFamily="34" charset="0"/>
              </a:rPr>
              <a:t>long ages</a:t>
            </a:r>
            <a:r>
              <a:rPr lang="en-US" sz="2800" dirty="0" smtClean="0">
                <a:latin typeface="Calibri" pitchFamily="34" charset="0"/>
              </a:rPr>
              <a:t> sometimes try to prove their view by saying that the events that took </a:t>
            </a:r>
            <a:r>
              <a:rPr lang="en-US" sz="2800" dirty="0">
                <a:latin typeface="Calibri" pitchFamily="34" charset="0"/>
              </a:rPr>
              <a:t>place on the </a:t>
            </a:r>
            <a:r>
              <a:rPr lang="en-US" sz="2800" b="1" i="1" dirty="0">
                <a:latin typeface="Calibri" pitchFamily="34" charset="0"/>
              </a:rPr>
              <a:t>sixth</a:t>
            </a:r>
            <a:r>
              <a:rPr lang="en-US" sz="2800" dirty="0">
                <a:latin typeface="Calibri" pitchFamily="34" charset="0"/>
              </a:rPr>
              <a:t> day </a:t>
            </a:r>
            <a:r>
              <a:rPr lang="en-US" sz="2800" b="1" i="1" dirty="0" smtClean="0">
                <a:latin typeface="Calibri" pitchFamily="34" charset="0"/>
              </a:rPr>
              <a:t>had</a:t>
            </a:r>
            <a:r>
              <a:rPr lang="en-US" sz="2800" dirty="0" smtClean="0">
                <a:latin typeface="Calibri" pitchFamily="34" charset="0"/>
              </a:rPr>
              <a:t> to have taken longer than 24 hours – so if the sixth day is longer than 24 hours, maybe the other days of creation were long periods of time also.</a:t>
            </a:r>
          </a:p>
          <a:p>
            <a:pPr algn="l">
              <a:lnSpc>
                <a:spcPct val="90000"/>
              </a:lnSpc>
            </a:pPr>
            <a:r>
              <a:rPr lang="en-US" sz="2800" dirty="0" smtClean="0">
                <a:latin typeface="Calibri" pitchFamily="34" charset="0"/>
              </a:rPr>
              <a:t>But </a:t>
            </a:r>
            <a:r>
              <a:rPr lang="en-US" sz="2800" b="1" i="1" dirty="0" smtClean="0">
                <a:latin typeface="Calibri" pitchFamily="34" charset="0"/>
              </a:rPr>
              <a:t>did</a:t>
            </a:r>
            <a:r>
              <a:rPr lang="en-US" sz="2800" dirty="0" smtClean="0">
                <a:latin typeface="Calibri" pitchFamily="34" charset="0"/>
              </a:rPr>
              <a:t> the events that took place on day six really </a:t>
            </a:r>
            <a:r>
              <a:rPr lang="en-US" sz="2800" b="1" i="1" dirty="0" smtClean="0">
                <a:latin typeface="Calibri" pitchFamily="34" charset="0"/>
              </a:rPr>
              <a:t>have</a:t>
            </a:r>
            <a:r>
              <a:rPr lang="en-US" sz="2800" dirty="0" smtClean="0">
                <a:latin typeface="Calibri" pitchFamily="34" charset="0"/>
              </a:rPr>
              <a:t> to take longer than 24 hours?</a:t>
            </a:r>
            <a:endParaRPr lang="en-US" sz="2800" dirty="0">
              <a:latin typeface="Calibri" pitchFamily="34" charset="0"/>
            </a:endParaRPr>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4516">
                                            <p:txEl>
                                              <p:pRg st="0" end="0"/>
                                            </p:txEl>
                                          </p:spTgt>
                                        </p:tgtEl>
                                        <p:attrNameLst>
                                          <p:attrName>style.visibility</p:attrName>
                                        </p:attrNameLst>
                                      </p:cBhvr>
                                      <p:to>
                                        <p:strVal val="visible"/>
                                      </p:to>
                                    </p:set>
                                    <p:anim calcmode="lin" valueType="num">
                                      <p:cBhvr>
                                        <p:cTn id="7" dur="500" fill="hold"/>
                                        <p:tgtEl>
                                          <p:spTgt spid="6451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451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451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4516">
                                            <p:txEl>
                                              <p:pRg st="1" end="1"/>
                                            </p:txEl>
                                          </p:spTgt>
                                        </p:tgtEl>
                                        <p:attrNameLst>
                                          <p:attrName>style.visibility</p:attrName>
                                        </p:attrNameLst>
                                      </p:cBhvr>
                                      <p:to>
                                        <p:strVal val="visible"/>
                                      </p:to>
                                    </p:set>
                                    <p:anim calcmode="lin" valueType="num">
                                      <p:cBhvr>
                                        <p:cTn id="14" dur="500" fill="hold"/>
                                        <p:tgtEl>
                                          <p:spTgt spid="6451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4516">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45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0" y="0"/>
            <a:ext cx="9144000" cy="6858000"/>
          </a:xfrm>
          <a:prstGeom prst="rect">
            <a:avLst/>
          </a:prstGeom>
          <a:solidFill>
            <a:schemeClr val="bg1">
              <a:alpha val="75000"/>
            </a:schemeClr>
          </a:solidFill>
          <a:ln w="9525">
            <a:solidFill>
              <a:schemeClr val="tx1"/>
            </a:solidFill>
            <a:miter lim="800000"/>
            <a:headEnd/>
            <a:tailEnd/>
          </a:ln>
          <a:effectLst/>
        </p:spPr>
        <p:txBody>
          <a:bodyPr wrap="none" anchor="ctr"/>
          <a:lstStyle/>
          <a:p>
            <a:endParaRPr lang="en-US"/>
          </a:p>
        </p:txBody>
      </p:sp>
      <p:sp>
        <p:nvSpPr>
          <p:cNvPr id="65539" name="Rectangle 3"/>
          <p:cNvSpPr>
            <a:spLocks noGrp="1" noChangeArrowheads="1"/>
          </p:cNvSpPr>
          <p:nvPr>
            <p:ph type="title"/>
          </p:nvPr>
        </p:nvSpPr>
        <p:spPr>
          <a:xfrm>
            <a:off x="457200" y="0"/>
            <a:ext cx="8229600" cy="715963"/>
          </a:xfrm>
          <a:effectLst>
            <a:outerShdw dist="35921" dir="2700000" algn="ctr" rotWithShape="0">
              <a:schemeClr val="bg1"/>
            </a:outerShdw>
          </a:effectLst>
        </p:spPr>
        <p:txBody>
          <a:bodyPr/>
          <a:lstStyle/>
          <a:p>
            <a:r>
              <a:rPr lang="en-US" sz="4000" b="1"/>
              <a:t>The "Many" Events of Day Six*</a:t>
            </a:r>
          </a:p>
        </p:txBody>
      </p:sp>
      <p:sp>
        <p:nvSpPr>
          <p:cNvPr id="65540" name="Rectangle 4"/>
          <p:cNvSpPr>
            <a:spLocks noGrp="1" noChangeArrowheads="1"/>
          </p:cNvSpPr>
          <p:nvPr>
            <p:ph type="body" idx="1"/>
          </p:nvPr>
        </p:nvSpPr>
        <p:spPr>
          <a:xfrm>
            <a:off x="457200" y="914400"/>
            <a:ext cx="8153400" cy="5029200"/>
          </a:xfrm>
        </p:spPr>
        <p:txBody>
          <a:bodyPr>
            <a:normAutofit fontScale="92500"/>
          </a:bodyPr>
          <a:lstStyle/>
          <a:p>
            <a:pPr>
              <a:lnSpc>
                <a:spcPct val="80000"/>
              </a:lnSpc>
            </a:pPr>
            <a:r>
              <a:rPr lang="en-US" dirty="0" smtClean="0">
                <a:latin typeface="Calibri" pitchFamily="34" charset="0"/>
              </a:rPr>
              <a:t>God created all the animals.</a:t>
            </a:r>
            <a:endParaRPr lang="en-US" sz="2800" dirty="0">
              <a:latin typeface="Cambria" pitchFamily="18" charset="0"/>
            </a:endParaRPr>
          </a:p>
          <a:p>
            <a:pPr>
              <a:lnSpc>
                <a:spcPct val="80000"/>
              </a:lnSpc>
            </a:pPr>
            <a:r>
              <a:rPr lang="en-US" dirty="0" smtClean="0">
                <a:latin typeface="Calibri" pitchFamily="34" charset="0"/>
              </a:rPr>
              <a:t>God formed man from the dust of the ground.</a:t>
            </a:r>
            <a:endParaRPr lang="en-US" sz="2800" b="1" dirty="0" smtClean="0">
              <a:solidFill>
                <a:schemeClr val="tx2"/>
              </a:solidFill>
              <a:latin typeface="Times New Roman" pitchFamily="18" charset="0"/>
            </a:endParaRPr>
          </a:p>
          <a:p>
            <a:pPr>
              <a:lnSpc>
                <a:spcPct val="80000"/>
              </a:lnSpc>
            </a:pPr>
            <a:r>
              <a:rPr lang="en-US" dirty="0" smtClean="0">
                <a:latin typeface="Calibri" pitchFamily="34" charset="0"/>
              </a:rPr>
              <a:t>God put </a:t>
            </a:r>
            <a:r>
              <a:rPr lang="en-US" dirty="0">
                <a:latin typeface="Calibri" pitchFamily="34" charset="0"/>
              </a:rPr>
              <a:t>Adam in </a:t>
            </a:r>
            <a:r>
              <a:rPr lang="en-US" dirty="0" smtClean="0">
                <a:latin typeface="Calibri" pitchFamily="34" charset="0"/>
              </a:rPr>
              <a:t>the garden to till it </a:t>
            </a:r>
            <a:r>
              <a:rPr lang="en-US" dirty="0">
                <a:latin typeface="Calibri" pitchFamily="34" charset="0"/>
              </a:rPr>
              <a:t>and </a:t>
            </a:r>
            <a:r>
              <a:rPr lang="en-US" dirty="0" smtClean="0">
                <a:latin typeface="Calibri" pitchFamily="34" charset="0"/>
              </a:rPr>
              <a:t>keep it.</a:t>
            </a:r>
            <a:endParaRPr lang="en-US" sz="2800" dirty="0"/>
          </a:p>
          <a:p>
            <a:pPr>
              <a:lnSpc>
                <a:spcPct val="80000"/>
              </a:lnSpc>
            </a:pPr>
            <a:r>
              <a:rPr lang="en-US" dirty="0" smtClean="0">
                <a:latin typeface="Calibri" pitchFamily="34" charset="0"/>
              </a:rPr>
              <a:t>God gave Adam directions regarding </a:t>
            </a:r>
            <a:r>
              <a:rPr lang="en-US" dirty="0">
                <a:latin typeface="Calibri" pitchFamily="34" charset="0"/>
              </a:rPr>
              <a:t>the </a:t>
            </a:r>
            <a:r>
              <a:rPr lang="en-US" dirty="0" smtClean="0">
                <a:latin typeface="Calibri" pitchFamily="34" charset="0"/>
              </a:rPr>
              <a:t>tree </a:t>
            </a:r>
            <a:r>
              <a:rPr lang="en-US" dirty="0">
                <a:latin typeface="Calibri" pitchFamily="34" charset="0"/>
              </a:rPr>
              <a:t>of the Knowledge of Good and </a:t>
            </a:r>
            <a:r>
              <a:rPr lang="en-US" dirty="0" smtClean="0">
                <a:latin typeface="Calibri" pitchFamily="34" charset="0"/>
              </a:rPr>
              <a:t>Evil.</a:t>
            </a:r>
            <a:endParaRPr lang="en-US" sz="2800" b="1" dirty="0">
              <a:solidFill>
                <a:schemeClr val="tx2"/>
              </a:solidFill>
              <a:latin typeface="Cambria" pitchFamily="18" charset="0"/>
            </a:endParaRPr>
          </a:p>
          <a:p>
            <a:pPr>
              <a:lnSpc>
                <a:spcPct val="80000"/>
              </a:lnSpc>
            </a:pPr>
            <a:r>
              <a:rPr lang="en-US" dirty="0" smtClean="0">
                <a:latin typeface="Calibri" pitchFamily="34" charset="0"/>
              </a:rPr>
              <a:t>God brought the animals </a:t>
            </a:r>
            <a:r>
              <a:rPr lang="en-US" dirty="0">
                <a:latin typeface="Calibri" pitchFamily="34" charset="0"/>
              </a:rPr>
              <a:t>to </a:t>
            </a:r>
            <a:r>
              <a:rPr lang="en-US" dirty="0" smtClean="0">
                <a:latin typeface="Calibri" pitchFamily="34" charset="0"/>
              </a:rPr>
              <a:t>man </a:t>
            </a:r>
            <a:r>
              <a:rPr lang="en-US" dirty="0">
                <a:latin typeface="Calibri" pitchFamily="34" charset="0"/>
              </a:rPr>
              <a:t>for </a:t>
            </a:r>
            <a:r>
              <a:rPr lang="en-US" dirty="0" smtClean="0">
                <a:latin typeface="Calibri" pitchFamily="34" charset="0"/>
              </a:rPr>
              <a:t>them </a:t>
            </a:r>
            <a:r>
              <a:rPr lang="en-US" dirty="0">
                <a:latin typeface="Calibri" pitchFamily="34" charset="0"/>
              </a:rPr>
              <a:t>to </a:t>
            </a:r>
            <a:r>
              <a:rPr lang="en-US" dirty="0" smtClean="0">
                <a:latin typeface="Calibri" pitchFamily="34" charset="0"/>
              </a:rPr>
              <a:t>be named.</a:t>
            </a:r>
            <a:endParaRPr lang="en-US" sz="2800" b="1" dirty="0">
              <a:solidFill>
                <a:schemeClr val="tx2"/>
              </a:solidFill>
              <a:latin typeface="Cambria" pitchFamily="18" charset="0"/>
            </a:endParaRPr>
          </a:p>
          <a:p>
            <a:pPr>
              <a:lnSpc>
                <a:spcPct val="80000"/>
              </a:lnSpc>
            </a:pPr>
            <a:r>
              <a:rPr lang="en-US" dirty="0" smtClean="0">
                <a:latin typeface="Calibri" pitchFamily="34" charset="0"/>
              </a:rPr>
              <a:t>There was no helper found for </a:t>
            </a:r>
            <a:r>
              <a:rPr lang="en-US" dirty="0">
                <a:latin typeface="Calibri" pitchFamily="34" charset="0"/>
              </a:rPr>
              <a:t>Adam </a:t>
            </a:r>
            <a:r>
              <a:rPr lang="en-US" dirty="0" smtClean="0">
                <a:latin typeface="Calibri" pitchFamily="34" charset="0"/>
              </a:rPr>
              <a:t>that was fit for him.</a:t>
            </a:r>
            <a:endParaRPr lang="en-US" sz="2800" b="1" dirty="0">
              <a:solidFill>
                <a:schemeClr val="tx2"/>
              </a:solidFill>
              <a:latin typeface="Cambria" pitchFamily="18" charset="0"/>
            </a:endParaRPr>
          </a:p>
          <a:p>
            <a:pPr algn="just">
              <a:lnSpc>
                <a:spcPct val="80000"/>
              </a:lnSpc>
            </a:pPr>
            <a:r>
              <a:rPr lang="en-US" dirty="0" smtClean="0">
                <a:latin typeface="Calibri" pitchFamily="34" charset="0"/>
              </a:rPr>
              <a:t>God caused a deep sleep </a:t>
            </a:r>
            <a:r>
              <a:rPr lang="en-US" dirty="0">
                <a:latin typeface="Calibri" pitchFamily="34" charset="0"/>
              </a:rPr>
              <a:t>to </a:t>
            </a:r>
            <a:r>
              <a:rPr lang="en-US" dirty="0" smtClean="0">
                <a:latin typeface="Calibri" pitchFamily="34" charset="0"/>
              </a:rPr>
              <a:t>fall upon </a:t>
            </a:r>
            <a:r>
              <a:rPr lang="en-US" dirty="0">
                <a:latin typeface="Calibri" pitchFamily="34" charset="0"/>
              </a:rPr>
              <a:t>Adam and </a:t>
            </a:r>
            <a:r>
              <a:rPr lang="en-US" dirty="0" smtClean="0">
                <a:latin typeface="Calibri" pitchFamily="34" charset="0"/>
              </a:rPr>
              <a:t>created the </a:t>
            </a:r>
            <a:r>
              <a:rPr lang="en-US" dirty="0">
                <a:latin typeface="Calibri" pitchFamily="34" charset="0"/>
              </a:rPr>
              <a:t>Woman </a:t>
            </a:r>
            <a:r>
              <a:rPr lang="en-US" dirty="0" smtClean="0">
                <a:latin typeface="Calibri" pitchFamily="34" charset="0"/>
              </a:rPr>
              <a:t>from Adam’s rib.</a:t>
            </a:r>
            <a:endParaRPr lang="en-US" sz="2800" b="1" dirty="0">
              <a:solidFill>
                <a:schemeClr val="tx2"/>
              </a:solidFill>
              <a:latin typeface="Cambria" pitchFamily="18" charset="0"/>
            </a:endParaRPr>
          </a:p>
        </p:txBody>
      </p:sp>
      <p:sp>
        <p:nvSpPr>
          <p:cNvPr id="65541" name="Text Box 5"/>
          <p:cNvSpPr txBox="1">
            <a:spLocks noChangeArrowheads="1"/>
          </p:cNvSpPr>
          <p:nvPr/>
        </p:nvSpPr>
        <p:spPr bwMode="auto">
          <a:xfrm>
            <a:off x="228600" y="5972175"/>
            <a:ext cx="8724900" cy="519113"/>
          </a:xfrm>
          <a:prstGeom prst="rect">
            <a:avLst/>
          </a:prstGeom>
          <a:noFill/>
          <a:ln w="9525">
            <a:noFill/>
            <a:miter lim="800000"/>
            <a:headEnd/>
            <a:tailEnd/>
          </a:ln>
          <a:effectLst/>
        </p:spPr>
        <p:txBody>
          <a:bodyPr wrap="none">
            <a:spAutoFit/>
          </a:bodyPr>
          <a:lstStyle/>
          <a:p>
            <a:pPr eaLnBrk="0" hangingPunct="0"/>
            <a:r>
              <a:rPr lang="en-US" sz="2800"/>
              <a:t>*Taken from</a:t>
            </a:r>
            <a:r>
              <a:rPr lang="en-US" sz="2800">
                <a:latin typeface="Times New Roman" pitchFamily="18" charset="0"/>
              </a:rPr>
              <a:t> Wayne Grudem’s </a:t>
            </a:r>
            <a:r>
              <a:rPr lang="en-US" sz="2800" i="1">
                <a:latin typeface="Times New Roman" pitchFamily="18" charset="0"/>
              </a:rPr>
              <a:t>Systematic Theology, </a:t>
            </a:r>
            <a:r>
              <a:rPr lang="en-US" sz="2800">
                <a:latin typeface="Times New Roman" pitchFamily="18" charset="0"/>
              </a:rPr>
              <a:t>p.294</a:t>
            </a:r>
            <a:endParaRPr lang="en-US" sz="3600">
              <a:latin typeface="Times New Roman"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5540">
                                            <p:txEl>
                                              <p:pRg st="0" end="0"/>
                                            </p:txEl>
                                          </p:spTgt>
                                        </p:tgtEl>
                                        <p:attrNameLst>
                                          <p:attrName>style.visibility</p:attrName>
                                        </p:attrNameLst>
                                      </p:cBhvr>
                                      <p:to>
                                        <p:strVal val="visible"/>
                                      </p:to>
                                    </p:set>
                                    <p:anim calcmode="lin" valueType="num">
                                      <p:cBhvr additive="base">
                                        <p:cTn id="7" dur="500" fill="hold"/>
                                        <p:tgtEl>
                                          <p:spTgt spid="6554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55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5540">
                                            <p:txEl>
                                              <p:pRg st="1" end="1"/>
                                            </p:txEl>
                                          </p:spTgt>
                                        </p:tgtEl>
                                        <p:attrNameLst>
                                          <p:attrName>style.visibility</p:attrName>
                                        </p:attrNameLst>
                                      </p:cBhvr>
                                      <p:to>
                                        <p:strVal val="visible"/>
                                      </p:to>
                                    </p:set>
                                    <p:anim calcmode="lin" valueType="num">
                                      <p:cBhvr additive="base">
                                        <p:cTn id="13" dur="500" fill="hold"/>
                                        <p:tgtEl>
                                          <p:spTgt spid="65540">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554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5540">
                                            <p:txEl>
                                              <p:pRg st="2" end="2"/>
                                            </p:txEl>
                                          </p:spTgt>
                                        </p:tgtEl>
                                        <p:attrNameLst>
                                          <p:attrName>style.visibility</p:attrName>
                                        </p:attrNameLst>
                                      </p:cBhvr>
                                      <p:to>
                                        <p:strVal val="visible"/>
                                      </p:to>
                                    </p:set>
                                    <p:anim calcmode="lin" valueType="num">
                                      <p:cBhvr additive="base">
                                        <p:cTn id="19" dur="500" fill="hold"/>
                                        <p:tgtEl>
                                          <p:spTgt spid="65540">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554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5540">
                                            <p:txEl>
                                              <p:pRg st="3" end="3"/>
                                            </p:txEl>
                                          </p:spTgt>
                                        </p:tgtEl>
                                        <p:attrNameLst>
                                          <p:attrName>style.visibility</p:attrName>
                                        </p:attrNameLst>
                                      </p:cBhvr>
                                      <p:to>
                                        <p:strVal val="visible"/>
                                      </p:to>
                                    </p:set>
                                    <p:anim calcmode="lin" valueType="num">
                                      <p:cBhvr additive="base">
                                        <p:cTn id="25" dur="500" fill="hold"/>
                                        <p:tgtEl>
                                          <p:spTgt spid="65540">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554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5540">
                                            <p:txEl>
                                              <p:pRg st="4" end="4"/>
                                            </p:txEl>
                                          </p:spTgt>
                                        </p:tgtEl>
                                        <p:attrNameLst>
                                          <p:attrName>style.visibility</p:attrName>
                                        </p:attrNameLst>
                                      </p:cBhvr>
                                      <p:to>
                                        <p:strVal val="visible"/>
                                      </p:to>
                                    </p:set>
                                    <p:anim calcmode="lin" valueType="num">
                                      <p:cBhvr additive="base">
                                        <p:cTn id="31" dur="500" fill="hold"/>
                                        <p:tgtEl>
                                          <p:spTgt spid="65540">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554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5540">
                                            <p:txEl>
                                              <p:pRg st="5" end="5"/>
                                            </p:txEl>
                                          </p:spTgt>
                                        </p:tgtEl>
                                        <p:attrNameLst>
                                          <p:attrName>style.visibility</p:attrName>
                                        </p:attrNameLst>
                                      </p:cBhvr>
                                      <p:to>
                                        <p:strVal val="visible"/>
                                      </p:to>
                                    </p:set>
                                    <p:anim calcmode="lin" valueType="num">
                                      <p:cBhvr additive="base">
                                        <p:cTn id="37" dur="500" fill="hold"/>
                                        <p:tgtEl>
                                          <p:spTgt spid="65540">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554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65540">
                                            <p:txEl>
                                              <p:pRg st="6" end="6"/>
                                            </p:txEl>
                                          </p:spTgt>
                                        </p:tgtEl>
                                        <p:attrNameLst>
                                          <p:attrName>style.visibility</p:attrName>
                                        </p:attrNameLst>
                                      </p:cBhvr>
                                      <p:to>
                                        <p:strVal val="visible"/>
                                      </p:to>
                                    </p:set>
                                    <p:anim calcmode="lin" valueType="num">
                                      <p:cBhvr additive="base">
                                        <p:cTn id="43" dur="500" fill="hold"/>
                                        <p:tgtEl>
                                          <p:spTgt spid="65540">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65540">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build="p" bldLvl="5"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0" y="0"/>
            <a:ext cx="9144000" cy="6858000"/>
          </a:xfrm>
          <a:prstGeom prst="rect">
            <a:avLst/>
          </a:prstGeom>
          <a:solidFill>
            <a:schemeClr val="bg1">
              <a:alpha val="75000"/>
            </a:schemeClr>
          </a:solidFill>
          <a:ln w="9525">
            <a:solidFill>
              <a:schemeClr val="tx1"/>
            </a:solidFill>
            <a:miter lim="800000"/>
            <a:headEnd/>
            <a:tailEnd/>
          </a:ln>
          <a:effectLst/>
        </p:spPr>
        <p:txBody>
          <a:bodyPr wrap="none" anchor="ctr"/>
          <a:lstStyle/>
          <a:p>
            <a:endParaRPr lang="en-US" dirty="0"/>
          </a:p>
        </p:txBody>
      </p:sp>
      <p:sp>
        <p:nvSpPr>
          <p:cNvPr id="67587" name="Rectangle 3"/>
          <p:cNvSpPr>
            <a:spLocks noGrp="1" noChangeArrowheads="1"/>
          </p:cNvSpPr>
          <p:nvPr>
            <p:ph type="title"/>
          </p:nvPr>
        </p:nvSpPr>
        <p:spPr>
          <a:xfrm>
            <a:off x="457200" y="0"/>
            <a:ext cx="8229600" cy="914400"/>
          </a:xfrm>
          <a:effectLst>
            <a:outerShdw dist="35921" dir="2700000" algn="ctr" rotWithShape="0">
              <a:schemeClr val="bg1"/>
            </a:outerShdw>
          </a:effectLst>
        </p:spPr>
        <p:txBody>
          <a:bodyPr/>
          <a:lstStyle/>
          <a:p>
            <a:r>
              <a:rPr lang="en-US" sz="3200" b="1" u="sng" dirty="0" smtClean="0">
                <a:latin typeface="Tahoma" pitchFamily="34" charset="0"/>
              </a:rPr>
              <a:t>How long</a:t>
            </a:r>
            <a:r>
              <a:rPr lang="en-US" sz="3200" b="1" dirty="0" smtClean="0">
                <a:latin typeface="Tahoma" pitchFamily="34" charset="0"/>
              </a:rPr>
              <a:t> did it take Adam to name the animals?</a:t>
            </a:r>
            <a:r>
              <a:rPr lang="en-US" sz="3200" b="1" dirty="0" smtClean="0"/>
              <a:t>*</a:t>
            </a:r>
            <a:endParaRPr lang="en-US" sz="3200" b="1" dirty="0"/>
          </a:p>
        </p:txBody>
      </p:sp>
      <p:sp>
        <p:nvSpPr>
          <p:cNvPr id="67588" name="Rectangle 4"/>
          <p:cNvSpPr>
            <a:spLocks noGrp="1" noChangeArrowheads="1"/>
          </p:cNvSpPr>
          <p:nvPr>
            <p:ph type="body" idx="1"/>
          </p:nvPr>
        </p:nvSpPr>
        <p:spPr>
          <a:xfrm>
            <a:off x="457200" y="990600"/>
            <a:ext cx="8153400" cy="5410200"/>
          </a:xfrm>
        </p:spPr>
        <p:txBody>
          <a:bodyPr>
            <a:normAutofit fontScale="92500" lnSpcReduction="10000"/>
          </a:bodyPr>
          <a:lstStyle/>
          <a:p>
            <a:pPr>
              <a:lnSpc>
                <a:spcPct val="80000"/>
              </a:lnSpc>
            </a:pPr>
            <a:r>
              <a:rPr lang="en-US" sz="2800" b="1" dirty="0" smtClean="0">
                <a:solidFill>
                  <a:srgbClr val="000000"/>
                </a:solidFill>
                <a:latin typeface="Cambria" pitchFamily="18" charset="0"/>
              </a:rPr>
              <a:t>Genesis 2:19-20 – </a:t>
            </a:r>
            <a:r>
              <a:rPr lang="en-US" sz="2800" b="1" i="1" dirty="0" smtClean="0">
                <a:solidFill>
                  <a:srgbClr val="000099"/>
                </a:solidFill>
                <a:latin typeface="Cambria" pitchFamily="18" charset="0"/>
              </a:rPr>
              <a:t>Now out of the ground the LORD </a:t>
            </a:r>
            <a:r>
              <a:rPr lang="en-US" sz="2800" b="1" i="1" u="sng" dirty="0" smtClean="0">
                <a:solidFill>
                  <a:srgbClr val="000099"/>
                </a:solidFill>
                <a:latin typeface="Cambria" pitchFamily="18" charset="0"/>
              </a:rPr>
              <a:t>God</a:t>
            </a:r>
            <a:r>
              <a:rPr lang="en-US" sz="2800" b="1" i="1" dirty="0" smtClean="0">
                <a:solidFill>
                  <a:srgbClr val="000099"/>
                </a:solidFill>
                <a:latin typeface="Cambria" pitchFamily="18" charset="0"/>
              </a:rPr>
              <a:t> had formed every beast of the field and every bird of the heavens and </a:t>
            </a:r>
            <a:r>
              <a:rPr lang="en-US" sz="2800" b="1" i="1" u="sng" dirty="0" smtClean="0">
                <a:solidFill>
                  <a:srgbClr val="000099"/>
                </a:solidFill>
                <a:latin typeface="Cambria" pitchFamily="18" charset="0"/>
              </a:rPr>
              <a:t>brought them to the man</a:t>
            </a:r>
            <a:r>
              <a:rPr lang="en-US" sz="2800" b="1" i="1" dirty="0" smtClean="0">
                <a:solidFill>
                  <a:srgbClr val="000099"/>
                </a:solidFill>
                <a:latin typeface="Cambria" pitchFamily="18" charset="0"/>
              </a:rPr>
              <a:t> to see what he would call them…</a:t>
            </a:r>
            <a:r>
              <a:rPr lang="en-US" sz="2800" b="1" i="1" u="sng" dirty="0" smtClean="0">
                <a:solidFill>
                  <a:srgbClr val="000099"/>
                </a:solidFill>
                <a:latin typeface="Cambria" pitchFamily="18" charset="0"/>
              </a:rPr>
              <a:t>The man gave names to all livestock</a:t>
            </a:r>
            <a:r>
              <a:rPr lang="en-US" sz="2800" b="1" i="1" dirty="0" smtClean="0">
                <a:solidFill>
                  <a:srgbClr val="000099"/>
                </a:solidFill>
                <a:latin typeface="Cambria" pitchFamily="18" charset="0"/>
              </a:rPr>
              <a:t> and to the </a:t>
            </a:r>
            <a:r>
              <a:rPr lang="en-US" sz="2800" b="1" i="1" u="sng" dirty="0" smtClean="0">
                <a:solidFill>
                  <a:srgbClr val="000099"/>
                </a:solidFill>
                <a:latin typeface="Cambria" pitchFamily="18" charset="0"/>
              </a:rPr>
              <a:t>birds</a:t>
            </a:r>
            <a:r>
              <a:rPr lang="en-US" sz="2800" b="1" i="1" dirty="0" smtClean="0">
                <a:solidFill>
                  <a:srgbClr val="000099"/>
                </a:solidFill>
                <a:latin typeface="Cambria" pitchFamily="18" charset="0"/>
              </a:rPr>
              <a:t> of the heavens </a:t>
            </a:r>
            <a:r>
              <a:rPr lang="en-US" sz="2800" b="1" i="1" u="sng" dirty="0" smtClean="0">
                <a:solidFill>
                  <a:srgbClr val="000099"/>
                </a:solidFill>
                <a:latin typeface="Cambria" pitchFamily="18" charset="0"/>
              </a:rPr>
              <a:t>and</a:t>
            </a:r>
            <a:r>
              <a:rPr lang="en-US" sz="2800" b="1" i="1" dirty="0" smtClean="0">
                <a:solidFill>
                  <a:srgbClr val="000099"/>
                </a:solidFill>
                <a:latin typeface="Cambria" pitchFamily="18" charset="0"/>
              </a:rPr>
              <a:t> to </a:t>
            </a:r>
            <a:r>
              <a:rPr lang="en-US" sz="2800" b="1" i="1" u="sng" dirty="0" smtClean="0">
                <a:solidFill>
                  <a:srgbClr val="000099"/>
                </a:solidFill>
                <a:latin typeface="Cambria" pitchFamily="18" charset="0"/>
              </a:rPr>
              <a:t>every beast of the field</a:t>
            </a:r>
            <a:r>
              <a:rPr lang="en-US" sz="2800" b="1" i="1" dirty="0" smtClean="0">
                <a:solidFill>
                  <a:srgbClr val="000099"/>
                </a:solidFill>
                <a:latin typeface="Cambria" pitchFamily="18" charset="0"/>
              </a:rPr>
              <a:t>. </a:t>
            </a:r>
          </a:p>
          <a:p>
            <a:pPr>
              <a:lnSpc>
                <a:spcPct val="80000"/>
              </a:lnSpc>
            </a:pPr>
            <a:endParaRPr lang="en-US" sz="2800" b="1" i="1" dirty="0" smtClean="0">
              <a:solidFill>
                <a:srgbClr val="000099"/>
              </a:solidFill>
              <a:latin typeface="Cambria" pitchFamily="18" charset="0"/>
            </a:endParaRPr>
          </a:p>
          <a:p>
            <a:pPr>
              <a:lnSpc>
                <a:spcPct val="80000"/>
              </a:lnSpc>
            </a:pPr>
            <a:r>
              <a:rPr lang="en-US" sz="2800" b="1" i="1" dirty="0" smtClean="0">
                <a:latin typeface="Cambria" pitchFamily="18" charset="0"/>
              </a:rPr>
              <a:t>It was </a:t>
            </a:r>
            <a:r>
              <a:rPr lang="en-US" sz="2800" b="1" i="1" u="sng" dirty="0" smtClean="0">
                <a:latin typeface="Cambria" pitchFamily="18" charset="0"/>
              </a:rPr>
              <a:t>only those animals in closest proximity</a:t>
            </a:r>
            <a:r>
              <a:rPr lang="en-US" sz="2800" b="1" i="1" dirty="0" smtClean="0">
                <a:latin typeface="Cambria" pitchFamily="18" charset="0"/>
              </a:rPr>
              <a:t> ... to man that were actually brought to him these included the birds of the air, the cattle, and the beasts of the field, which were evidently the smaller wild animals that would live near human habitations.</a:t>
            </a:r>
          </a:p>
          <a:p>
            <a:pPr>
              <a:lnSpc>
                <a:spcPct val="80000"/>
              </a:lnSpc>
            </a:pPr>
            <a:r>
              <a:rPr lang="en-US" sz="2800" b="1" i="1" dirty="0" smtClean="0">
                <a:latin typeface="Cambria" pitchFamily="18" charset="0"/>
              </a:rPr>
              <a:t>Those </a:t>
            </a:r>
            <a:r>
              <a:rPr lang="en-US" sz="2800" b="1" i="1" u="sng" dirty="0" smtClean="0">
                <a:latin typeface="Cambria" pitchFamily="18" charset="0"/>
              </a:rPr>
              <a:t>not included</a:t>
            </a:r>
            <a:r>
              <a:rPr lang="en-US" sz="2800" b="1" i="1" dirty="0" smtClean="0">
                <a:latin typeface="Cambria" pitchFamily="18" charset="0"/>
              </a:rPr>
              <a:t> were the fish of the sea, creeping things, and the beasts of the earth, which … were those wild animals living at a considerable distance from man and his cultivated fields.</a:t>
            </a:r>
          </a:p>
        </p:txBody>
      </p:sp>
      <p:sp>
        <p:nvSpPr>
          <p:cNvPr id="5" name="TextBox 4"/>
          <p:cNvSpPr txBox="1"/>
          <p:nvPr/>
        </p:nvSpPr>
        <p:spPr>
          <a:xfrm>
            <a:off x="609600" y="6550223"/>
            <a:ext cx="8305800" cy="307777"/>
          </a:xfrm>
          <a:prstGeom prst="rect">
            <a:avLst/>
          </a:prstGeom>
          <a:noFill/>
        </p:spPr>
        <p:txBody>
          <a:bodyPr wrap="square" rtlCol="0">
            <a:spAutoFit/>
          </a:bodyPr>
          <a:lstStyle/>
          <a:p>
            <a:r>
              <a:rPr lang="en-US" sz="1400" b="1" dirty="0" smtClean="0">
                <a:latin typeface="Times New Roman" pitchFamily="18" charset="0"/>
              </a:rPr>
              <a:t>*</a:t>
            </a:r>
            <a:r>
              <a:rPr lang="en-US" sz="1400" dirty="0" smtClean="0">
                <a:latin typeface="Cambria" pitchFamily="18" charset="0"/>
              </a:rPr>
              <a:t>Information excerpted from </a:t>
            </a:r>
            <a:r>
              <a:rPr lang="en-US" sz="1400" b="1" u="sng" dirty="0" smtClean="0">
                <a:latin typeface="Tahoma" pitchFamily="34" charset="0"/>
              </a:rPr>
              <a:t>Henry Morris</a:t>
            </a:r>
            <a:r>
              <a:rPr lang="en-US" sz="1400" b="1" dirty="0" smtClean="0">
                <a:latin typeface="Times New Roman" pitchFamily="18" charset="0"/>
              </a:rPr>
              <a:t>, </a:t>
            </a:r>
            <a:r>
              <a:rPr lang="en-US" sz="1400" i="1" dirty="0" smtClean="0">
                <a:latin typeface="Cambria" pitchFamily="18" charset="0"/>
              </a:rPr>
              <a:t>The Genesis Record, </a:t>
            </a:r>
            <a:r>
              <a:rPr lang="en-US" sz="1400" dirty="0" smtClean="0">
                <a:latin typeface="Cambria" pitchFamily="18" charset="0"/>
              </a:rPr>
              <a:t>comments on Genesis 2:19, p. 97</a:t>
            </a:r>
            <a:endParaRPr lang="en-US" sz="1400"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7588">
                                            <p:txEl>
                                              <p:pRg st="0" end="0"/>
                                            </p:txEl>
                                          </p:spTgt>
                                        </p:tgtEl>
                                        <p:attrNameLst>
                                          <p:attrName>style.visibility</p:attrName>
                                        </p:attrNameLst>
                                      </p:cBhvr>
                                      <p:to>
                                        <p:strVal val="visible"/>
                                      </p:to>
                                    </p:set>
                                    <p:anim calcmode="lin" valueType="num">
                                      <p:cBhvr additive="base">
                                        <p:cTn id="7" dur="500" fill="hold"/>
                                        <p:tgtEl>
                                          <p:spTgt spid="6758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758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7588">
                                            <p:txEl>
                                              <p:pRg st="2" end="2"/>
                                            </p:txEl>
                                          </p:spTgt>
                                        </p:tgtEl>
                                        <p:attrNameLst>
                                          <p:attrName>style.visibility</p:attrName>
                                        </p:attrNameLst>
                                      </p:cBhvr>
                                      <p:to>
                                        <p:strVal val="visible"/>
                                      </p:to>
                                    </p:set>
                                    <p:anim calcmode="lin" valueType="num">
                                      <p:cBhvr additive="base">
                                        <p:cTn id="13" dur="500" fill="hold"/>
                                        <p:tgtEl>
                                          <p:spTgt spid="67588">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758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7588">
                                            <p:txEl>
                                              <p:pRg st="3" end="3"/>
                                            </p:txEl>
                                          </p:spTgt>
                                        </p:tgtEl>
                                        <p:attrNameLst>
                                          <p:attrName>style.visibility</p:attrName>
                                        </p:attrNameLst>
                                      </p:cBhvr>
                                      <p:to>
                                        <p:strVal val="visible"/>
                                      </p:to>
                                    </p:set>
                                    <p:anim calcmode="lin" valueType="num">
                                      <p:cBhvr additive="base">
                                        <p:cTn id="19" dur="500" fill="hold"/>
                                        <p:tgtEl>
                                          <p:spTgt spid="67588">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758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build="p" bldLvl="5"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0" y="0"/>
            <a:ext cx="9144000" cy="6858000"/>
          </a:xfrm>
          <a:prstGeom prst="rect">
            <a:avLst/>
          </a:prstGeom>
          <a:solidFill>
            <a:schemeClr val="bg1">
              <a:alpha val="75000"/>
            </a:schemeClr>
          </a:solidFill>
          <a:ln w="9525">
            <a:solidFill>
              <a:schemeClr val="tx1"/>
            </a:solidFill>
            <a:miter lim="800000"/>
            <a:headEnd/>
            <a:tailEnd/>
          </a:ln>
          <a:effectLst/>
        </p:spPr>
        <p:txBody>
          <a:bodyPr wrap="none" anchor="ctr"/>
          <a:lstStyle/>
          <a:p>
            <a:endParaRPr lang="en-US" dirty="0"/>
          </a:p>
        </p:txBody>
      </p:sp>
      <p:sp>
        <p:nvSpPr>
          <p:cNvPr id="67587" name="Rectangle 3"/>
          <p:cNvSpPr>
            <a:spLocks noGrp="1" noChangeArrowheads="1"/>
          </p:cNvSpPr>
          <p:nvPr>
            <p:ph type="title"/>
          </p:nvPr>
        </p:nvSpPr>
        <p:spPr>
          <a:xfrm>
            <a:off x="457200" y="0"/>
            <a:ext cx="8229600" cy="914400"/>
          </a:xfrm>
          <a:effectLst>
            <a:outerShdw dist="35921" dir="2700000" algn="ctr" rotWithShape="0">
              <a:schemeClr val="bg1"/>
            </a:outerShdw>
          </a:effectLst>
        </p:spPr>
        <p:txBody>
          <a:bodyPr/>
          <a:lstStyle/>
          <a:p>
            <a:r>
              <a:rPr lang="en-US" sz="3200" b="1" u="sng" dirty="0" smtClean="0">
                <a:latin typeface="Tahoma" pitchFamily="34" charset="0"/>
              </a:rPr>
              <a:t>How long</a:t>
            </a:r>
            <a:r>
              <a:rPr lang="en-US" sz="3200" b="1" dirty="0" smtClean="0">
                <a:latin typeface="Tahoma" pitchFamily="34" charset="0"/>
              </a:rPr>
              <a:t> did it take Adam to name the animals?</a:t>
            </a:r>
            <a:endParaRPr lang="en-US" sz="3200" b="1" dirty="0"/>
          </a:p>
        </p:txBody>
      </p:sp>
      <p:sp>
        <p:nvSpPr>
          <p:cNvPr id="67588" name="Rectangle 4"/>
          <p:cNvSpPr>
            <a:spLocks noGrp="1" noChangeArrowheads="1"/>
          </p:cNvSpPr>
          <p:nvPr>
            <p:ph type="body" idx="1"/>
          </p:nvPr>
        </p:nvSpPr>
        <p:spPr>
          <a:xfrm>
            <a:off x="457200" y="1295400"/>
            <a:ext cx="8153400" cy="4648200"/>
          </a:xfrm>
        </p:spPr>
        <p:txBody>
          <a:bodyPr>
            <a:normAutofit/>
          </a:bodyPr>
          <a:lstStyle/>
          <a:p>
            <a:pPr>
              <a:lnSpc>
                <a:spcPct val="80000"/>
              </a:lnSpc>
            </a:pPr>
            <a:r>
              <a:rPr lang="en-US" sz="2800" b="1" i="1" dirty="0" smtClean="0">
                <a:latin typeface="Cambria" pitchFamily="18" charset="0"/>
              </a:rPr>
              <a:t>We have no way of knowing exactly how many "kinds" of animals appeared before Adam, but </a:t>
            </a:r>
            <a:r>
              <a:rPr lang="en-US" sz="2800" b="1" i="1" u="sng" dirty="0" smtClean="0">
                <a:latin typeface="Cambria" pitchFamily="18" charset="0"/>
              </a:rPr>
              <a:t>clearly not such a large number as to be incapable of examination within a few hours at most</a:t>
            </a:r>
            <a:r>
              <a:rPr lang="en-US" sz="2800" b="1" i="1" dirty="0" smtClean="0">
                <a:latin typeface="Cambria" pitchFamily="18" charset="0"/>
              </a:rPr>
              <a:t>. </a:t>
            </a:r>
          </a:p>
          <a:p>
            <a:pPr>
              <a:lnSpc>
                <a:spcPct val="80000"/>
              </a:lnSpc>
            </a:pPr>
            <a:r>
              <a:rPr lang="en-US" sz="2800" b="1" i="1" dirty="0" smtClean="0">
                <a:latin typeface="Cambria" pitchFamily="18" charset="0"/>
              </a:rPr>
              <a:t>It is not unreasonable to suggest that Adam could note and name about ten kinds each minute, so that in, say five hours, about three thousand kinds could be identified. Clearly this number seems more than adequate to meet the needs of the case.</a:t>
            </a:r>
            <a:endParaRPr lang="en-US" sz="2800" b="1" i="1" dirty="0">
              <a:latin typeface="Cambria" pitchFamily="18" charset="0"/>
            </a:endParaRPr>
          </a:p>
        </p:txBody>
      </p:sp>
      <p:sp>
        <p:nvSpPr>
          <p:cNvPr id="6" name="TextBox 5"/>
          <p:cNvSpPr txBox="1"/>
          <p:nvPr/>
        </p:nvSpPr>
        <p:spPr>
          <a:xfrm>
            <a:off x="609600" y="6550223"/>
            <a:ext cx="8305800" cy="307777"/>
          </a:xfrm>
          <a:prstGeom prst="rect">
            <a:avLst/>
          </a:prstGeom>
          <a:noFill/>
        </p:spPr>
        <p:txBody>
          <a:bodyPr wrap="square" rtlCol="0">
            <a:spAutoFit/>
          </a:bodyPr>
          <a:lstStyle/>
          <a:p>
            <a:r>
              <a:rPr lang="en-US" sz="1400" b="1" dirty="0" smtClean="0">
                <a:latin typeface="Times New Roman" pitchFamily="18" charset="0"/>
              </a:rPr>
              <a:t>*</a:t>
            </a:r>
            <a:r>
              <a:rPr lang="en-US" sz="1400" dirty="0" smtClean="0">
                <a:latin typeface="Cambria" pitchFamily="18" charset="0"/>
              </a:rPr>
              <a:t>Information excerpted from </a:t>
            </a:r>
            <a:r>
              <a:rPr lang="en-US" sz="1400" b="1" u="sng" dirty="0" smtClean="0">
                <a:latin typeface="Tahoma" pitchFamily="34" charset="0"/>
              </a:rPr>
              <a:t>Henry Morris</a:t>
            </a:r>
            <a:r>
              <a:rPr lang="en-US" sz="1400" b="1" dirty="0" smtClean="0">
                <a:latin typeface="Times New Roman" pitchFamily="18" charset="0"/>
              </a:rPr>
              <a:t>, </a:t>
            </a:r>
            <a:r>
              <a:rPr lang="en-US" sz="1400" i="1" dirty="0" smtClean="0">
                <a:latin typeface="Cambria" pitchFamily="18" charset="0"/>
              </a:rPr>
              <a:t>The Genesis Record, </a:t>
            </a:r>
            <a:r>
              <a:rPr lang="en-US" sz="1400" dirty="0" smtClean="0">
                <a:latin typeface="Cambria" pitchFamily="18" charset="0"/>
              </a:rPr>
              <a:t>comments on Genesis 2:19, p. 97</a:t>
            </a:r>
            <a:endParaRPr lang="en-US" sz="1400"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7588">
                                            <p:txEl>
                                              <p:pRg st="1" end="1"/>
                                            </p:txEl>
                                          </p:spTgt>
                                        </p:tgtEl>
                                        <p:attrNameLst>
                                          <p:attrName>style.visibility</p:attrName>
                                        </p:attrNameLst>
                                      </p:cBhvr>
                                      <p:to>
                                        <p:strVal val="visible"/>
                                      </p:to>
                                    </p:set>
                                    <p:anim calcmode="lin" valueType="num">
                                      <p:cBhvr additive="base">
                                        <p:cTn id="7" dur="500" fill="hold"/>
                                        <p:tgtEl>
                                          <p:spTgt spid="67588">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758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uiExpand="1" build="p" bldLvl="5"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8229600" cy="1143000"/>
          </a:xfrm>
          <a:effectLst>
            <a:outerShdw dist="53882" dir="2700000" algn="ctr" rotWithShape="0">
              <a:schemeClr val="tx2"/>
            </a:outerShdw>
          </a:effectLst>
        </p:spPr>
        <p:txBody>
          <a:bodyPr/>
          <a:lstStyle/>
          <a:p>
            <a:r>
              <a:rPr lang="en-US" sz="5400" b="1">
                <a:solidFill>
                  <a:srgbClr val="FFFF00"/>
                </a:solidFill>
              </a:rPr>
              <a:t>Theistic Evolution</a:t>
            </a:r>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0" y="1944688"/>
            <a:ext cx="4572000" cy="4913312"/>
          </a:xfrm>
          <a:prstGeom prst="rect">
            <a:avLst/>
          </a:prstGeom>
          <a:solidFill>
            <a:srgbClr val="00FFFF"/>
          </a:solidFill>
          <a:ln w="9525">
            <a:solidFill>
              <a:schemeClr val="tx1"/>
            </a:solidFill>
            <a:miter lim="800000"/>
            <a:headEnd/>
            <a:tailEnd/>
          </a:ln>
          <a:effectLst/>
        </p:spPr>
        <p:txBody>
          <a:bodyPr wrap="none" anchor="ctr"/>
          <a:lstStyle/>
          <a:p>
            <a:pPr algn="ctr" eaLnBrk="0" hangingPunct="0"/>
            <a:endParaRPr lang="en-US" sz="2400">
              <a:latin typeface="Times New Roman" pitchFamily="18" charset="0"/>
            </a:endParaRPr>
          </a:p>
        </p:txBody>
      </p:sp>
      <p:sp>
        <p:nvSpPr>
          <p:cNvPr id="80899" name="Rectangle 3"/>
          <p:cNvSpPr>
            <a:spLocks noChangeArrowheads="1"/>
          </p:cNvSpPr>
          <p:nvPr/>
        </p:nvSpPr>
        <p:spPr bwMode="auto">
          <a:xfrm>
            <a:off x="4572000" y="1944688"/>
            <a:ext cx="4572000" cy="4913312"/>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80900" name="Rectangle 4"/>
          <p:cNvSpPr>
            <a:spLocks noGrp="1" noChangeArrowheads="1"/>
          </p:cNvSpPr>
          <p:nvPr>
            <p:ph type="title"/>
          </p:nvPr>
        </p:nvSpPr>
        <p:spPr>
          <a:xfrm>
            <a:off x="685800" y="152400"/>
            <a:ext cx="7772400" cy="381000"/>
          </a:xfrm>
        </p:spPr>
        <p:txBody>
          <a:bodyPr/>
          <a:lstStyle/>
          <a:p>
            <a:r>
              <a:rPr lang="en-US" sz="3200" b="1">
                <a:solidFill>
                  <a:schemeClr val="tx1"/>
                </a:solidFill>
              </a:rPr>
              <a:t>Long Days Don’t Solve the Problem</a:t>
            </a:r>
            <a:endParaRPr lang="en-US" sz="3200" b="1"/>
          </a:p>
        </p:txBody>
      </p:sp>
      <p:sp>
        <p:nvSpPr>
          <p:cNvPr id="80901" name="Text Box 5"/>
          <p:cNvSpPr txBox="1">
            <a:spLocks noChangeArrowheads="1"/>
          </p:cNvSpPr>
          <p:nvPr/>
        </p:nvSpPr>
        <p:spPr bwMode="auto">
          <a:xfrm>
            <a:off x="0" y="1944688"/>
            <a:ext cx="4191000" cy="396875"/>
          </a:xfrm>
          <a:prstGeom prst="rect">
            <a:avLst/>
          </a:prstGeom>
          <a:noFill/>
          <a:ln w="9525">
            <a:noFill/>
            <a:miter lim="800000"/>
            <a:headEnd/>
            <a:tailEnd/>
          </a:ln>
          <a:effectLst/>
        </p:spPr>
        <p:txBody>
          <a:bodyPr>
            <a:spAutoFit/>
          </a:bodyPr>
          <a:lstStyle/>
          <a:p>
            <a:pPr algn="ctr" eaLnBrk="0" hangingPunct="0"/>
            <a:r>
              <a:rPr lang="en-US" sz="2000" b="1">
                <a:latin typeface="Tahoma" pitchFamily="34" charset="0"/>
              </a:rPr>
              <a:t>Genesis Says:</a:t>
            </a:r>
          </a:p>
        </p:txBody>
      </p:sp>
      <p:sp>
        <p:nvSpPr>
          <p:cNvPr id="80902" name="Text Box 6"/>
          <p:cNvSpPr txBox="1">
            <a:spLocks noChangeArrowheads="1"/>
          </p:cNvSpPr>
          <p:nvPr/>
        </p:nvSpPr>
        <p:spPr bwMode="auto">
          <a:xfrm>
            <a:off x="4572000" y="1944688"/>
            <a:ext cx="4114800" cy="396875"/>
          </a:xfrm>
          <a:prstGeom prst="rect">
            <a:avLst/>
          </a:prstGeom>
          <a:noFill/>
          <a:ln w="9525">
            <a:noFill/>
            <a:miter lim="800000"/>
            <a:headEnd/>
            <a:tailEnd/>
          </a:ln>
          <a:effectLst/>
        </p:spPr>
        <p:txBody>
          <a:bodyPr>
            <a:spAutoFit/>
          </a:bodyPr>
          <a:lstStyle/>
          <a:p>
            <a:pPr algn="ctr" eaLnBrk="0" hangingPunct="0"/>
            <a:r>
              <a:rPr lang="en-US" sz="2000" b="1">
                <a:latin typeface="Tahoma" pitchFamily="34" charset="0"/>
              </a:rPr>
              <a:t>Secular Science Says:</a:t>
            </a:r>
          </a:p>
        </p:txBody>
      </p:sp>
      <p:sp>
        <p:nvSpPr>
          <p:cNvPr id="80903" name="Text Box 7"/>
          <p:cNvSpPr txBox="1">
            <a:spLocks noChangeArrowheads="1"/>
          </p:cNvSpPr>
          <p:nvPr/>
        </p:nvSpPr>
        <p:spPr bwMode="auto">
          <a:xfrm>
            <a:off x="0" y="2514600"/>
            <a:ext cx="4572000" cy="701675"/>
          </a:xfrm>
          <a:prstGeom prst="rect">
            <a:avLst/>
          </a:prstGeom>
          <a:noFill/>
          <a:ln w="9525">
            <a:noFill/>
            <a:miter lim="800000"/>
            <a:headEnd/>
            <a:tailEnd/>
          </a:ln>
          <a:effectLst/>
        </p:spPr>
        <p:txBody>
          <a:bodyPr>
            <a:spAutoFit/>
          </a:bodyPr>
          <a:lstStyle/>
          <a:p>
            <a:pPr eaLnBrk="0" hangingPunct="0"/>
            <a:r>
              <a:rPr lang="en-US" sz="2000"/>
              <a:t>Earth (1</a:t>
            </a:r>
            <a:r>
              <a:rPr lang="en-US" sz="2000" baseline="30000"/>
              <a:t>st</a:t>
            </a:r>
            <a:r>
              <a:rPr lang="en-US" sz="2000"/>
              <a:t> day) before the sun and stars (4</a:t>
            </a:r>
            <a:r>
              <a:rPr lang="en-US" sz="2000" baseline="30000"/>
              <a:t>th</a:t>
            </a:r>
            <a:r>
              <a:rPr lang="en-US" sz="2000"/>
              <a:t> day)</a:t>
            </a:r>
            <a:endParaRPr lang="en-US" sz="2800"/>
          </a:p>
        </p:txBody>
      </p:sp>
      <p:sp>
        <p:nvSpPr>
          <p:cNvPr id="80904" name="Text Box 8"/>
          <p:cNvSpPr txBox="1">
            <a:spLocks noChangeArrowheads="1"/>
          </p:cNvSpPr>
          <p:nvPr/>
        </p:nvSpPr>
        <p:spPr bwMode="auto">
          <a:xfrm>
            <a:off x="4572000" y="2514600"/>
            <a:ext cx="4572000" cy="396875"/>
          </a:xfrm>
          <a:prstGeom prst="rect">
            <a:avLst/>
          </a:prstGeom>
          <a:noFill/>
          <a:ln w="9525">
            <a:noFill/>
            <a:miter lim="800000"/>
            <a:headEnd/>
            <a:tailEnd/>
          </a:ln>
          <a:effectLst/>
        </p:spPr>
        <p:txBody>
          <a:bodyPr>
            <a:spAutoFit/>
          </a:bodyPr>
          <a:lstStyle/>
          <a:p>
            <a:pPr eaLnBrk="0" hangingPunct="0"/>
            <a:r>
              <a:rPr lang="en-US" sz="2000"/>
              <a:t>Sun and stars before the earth</a:t>
            </a:r>
          </a:p>
        </p:txBody>
      </p:sp>
      <p:sp>
        <p:nvSpPr>
          <p:cNvPr id="80905" name="Text Box 9"/>
          <p:cNvSpPr txBox="1">
            <a:spLocks noChangeArrowheads="1"/>
          </p:cNvSpPr>
          <p:nvPr/>
        </p:nvSpPr>
        <p:spPr bwMode="auto">
          <a:xfrm>
            <a:off x="0" y="685800"/>
            <a:ext cx="8763000" cy="1187450"/>
          </a:xfrm>
          <a:prstGeom prst="rect">
            <a:avLst/>
          </a:prstGeom>
          <a:noFill/>
          <a:ln w="9525">
            <a:noFill/>
            <a:miter lim="800000"/>
            <a:headEnd/>
            <a:tailEnd/>
          </a:ln>
          <a:effectLst/>
        </p:spPr>
        <p:txBody>
          <a:bodyPr>
            <a:spAutoFit/>
          </a:bodyPr>
          <a:lstStyle/>
          <a:p>
            <a:pPr eaLnBrk="0" hangingPunct="0">
              <a:spcAft>
                <a:spcPts val="600"/>
              </a:spcAft>
            </a:pPr>
            <a:r>
              <a:rPr lang="en-US" sz="2400"/>
              <a:t>Even if we interpret the days of Genesis 1 as long periods of time, the Biblical account </a:t>
            </a:r>
            <a:r>
              <a:rPr lang="en-US" sz="2400" i="1"/>
              <a:t>still</a:t>
            </a:r>
            <a:r>
              <a:rPr lang="en-US" sz="2400"/>
              <a:t> cannot be made to accommodate modern evolutionary timetables.</a:t>
            </a:r>
          </a:p>
        </p:txBody>
      </p:sp>
      <p:sp>
        <p:nvSpPr>
          <p:cNvPr id="80906" name="Text Box 10"/>
          <p:cNvSpPr txBox="1">
            <a:spLocks noChangeArrowheads="1"/>
          </p:cNvSpPr>
          <p:nvPr/>
        </p:nvSpPr>
        <p:spPr bwMode="auto">
          <a:xfrm>
            <a:off x="0" y="3352800"/>
            <a:ext cx="4572000" cy="396875"/>
          </a:xfrm>
          <a:prstGeom prst="rect">
            <a:avLst/>
          </a:prstGeom>
          <a:noFill/>
          <a:ln w="9525">
            <a:noFill/>
            <a:miter lim="800000"/>
            <a:headEnd/>
            <a:tailEnd/>
          </a:ln>
          <a:effectLst/>
        </p:spPr>
        <p:txBody>
          <a:bodyPr>
            <a:spAutoFit/>
          </a:bodyPr>
          <a:lstStyle/>
          <a:p>
            <a:pPr eaLnBrk="0" hangingPunct="0"/>
            <a:r>
              <a:rPr lang="en-US" sz="2000"/>
              <a:t>Light (1</a:t>
            </a:r>
            <a:r>
              <a:rPr lang="en-US" sz="2000" baseline="30000"/>
              <a:t>st</a:t>
            </a:r>
            <a:r>
              <a:rPr lang="en-US" sz="2000"/>
              <a:t> day)  before the sun (4</a:t>
            </a:r>
            <a:r>
              <a:rPr lang="en-US" sz="2000" baseline="30000"/>
              <a:t>th</a:t>
            </a:r>
            <a:r>
              <a:rPr lang="en-US" sz="2000"/>
              <a:t> day)</a:t>
            </a:r>
            <a:endParaRPr lang="en-US" sz="2800"/>
          </a:p>
        </p:txBody>
      </p:sp>
      <p:sp>
        <p:nvSpPr>
          <p:cNvPr id="80907" name="Text Box 11"/>
          <p:cNvSpPr txBox="1">
            <a:spLocks noChangeArrowheads="1"/>
          </p:cNvSpPr>
          <p:nvPr/>
        </p:nvSpPr>
        <p:spPr bwMode="auto">
          <a:xfrm>
            <a:off x="4572000" y="3352800"/>
            <a:ext cx="4572000" cy="396875"/>
          </a:xfrm>
          <a:prstGeom prst="rect">
            <a:avLst/>
          </a:prstGeom>
          <a:noFill/>
          <a:ln w="9525">
            <a:noFill/>
            <a:miter lim="800000"/>
            <a:headEnd/>
            <a:tailEnd/>
          </a:ln>
          <a:effectLst/>
        </p:spPr>
        <p:txBody>
          <a:bodyPr>
            <a:spAutoFit/>
          </a:bodyPr>
          <a:lstStyle/>
          <a:p>
            <a:pPr eaLnBrk="0" hangingPunct="0"/>
            <a:r>
              <a:rPr lang="en-US" sz="2000"/>
              <a:t>Sun, the earth’s first light</a:t>
            </a:r>
            <a:endParaRPr lang="en-US" sz="2800"/>
          </a:p>
        </p:txBody>
      </p:sp>
      <p:sp>
        <p:nvSpPr>
          <p:cNvPr id="80908" name="Text Box 12"/>
          <p:cNvSpPr txBox="1">
            <a:spLocks noChangeArrowheads="1"/>
          </p:cNvSpPr>
          <p:nvPr/>
        </p:nvSpPr>
        <p:spPr bwMode="auto">
          <a:xfrm>
            <a:off x="0" y="4038600"/>
            <a:ext cx="4572000" cy="701675"/>
          </a:xfrm>
          <a:prstGeom prst="rect">
            <a:avLst/>
          </a:prstGeom>
          <a:noFill/>
          <a:ln w="9525">
            <a:noFill/>
            <a:miter lim="800000"/>
            <a:headEnd/>
            <a:tailEnd/>
          </a:ln>
          <a:effectLst/>
        </p:spPr>
        <p:txBody>
          <a:bodyPr>
            <a:spAutoFit/>
          </a:bodyPr>
          <a:lstStyle/>
          <a:p>
            <a:pPr eaLnBrk="0" hangingPunct="0"/>
            <a:r>
              <a:rPr lang="en-US" sz="2000"/>
              <a:t>Land vegetation (3</a:t>
            </a:r>
            <a:r>
              <a:rPr lang="en-US" sz="2000" baseline="30000"/>
              <a:t>rd</a:t>
            </a:r>
            <a:r>
              <a:rPr lang="en-US" sz="2000"/>
              <a:t> day) before sun (4</a:t>
            </a:r>
            <a:r>
              <a:rPr lang="en-US" sz="2000" baseline="30000"/>
              <a:t>th</a:t>
            </a:r>
            <a:r>
              <a:rPr lang="en-US" sz="2000"/>
              <a:t> day)</a:t>
            </a:r>
            <a:endParaRPr lang="en-US" sz="2800"/>
          </a:p>
        </p:txBody>
      </p:sp>
      <p:sp>
        <p:nvSpPr>
          <p:cNvPr id="80909" name="Text Box 13"/>
          <p:cNvSpPr txBox="1">
            <a:spLocks noChangeArrowheads="1"/>
          </p:cNvSpPr>
          <p:nvPr/>
        </p:nvSpPr>
        <p:spPr bwMode="auto">
          <a:xfrm>
            <a:off x="4572000" y="4038600"/>
            <a:ext cx="4572000" cy="396875"/>
          </a:xfrm>
          <a:prstGeom prst="rect">
            <a:avLst/>
          </a:prstGeom>
          <a:noFill/>
          <a:ln w="9525">
            <a:noFill/>
            <a:miter lim="800000"/>
            <a:headEnd/>
            <a:tailEnd/>
          </a:ln>
          <a:effectLst/>
        </p:spPr>
        <p:txBody>
          <a:bodyPr>
            <a:spAutoFit/>
          </a:bodyPr>
          <a:lstStyle/>
          <a:p>
            <a:pPr eaLnBrk="0" hangingPunct="0"/>
            <a:r>
              <a:rPr lang="en-US" sz="2000"/>
              <a:t>Sun before land vegetation</a:t>
            </a:r>
            <a:endParaRPr lang="en-US" sz="2800"/>
          </a:p>
        </p:txBody>
      </p:sp>
      <p:sp>
        <p:nvSpPr>
          <p:cNvPr id="80910" name="Text Box 14"/>
          <p:cNvSpPr txBox="1">
            <a:spLocks noChangeArrowheads="1"/>
          </p:cNvSpPr>
          <p:nvPr/>
        </p:nvSpPr>
        <p:spPr bwMode="auto">
          <a:xfrm>
            <a:off x="0" y="5029200"/>
            <a:ext cx="4572000" cy="701675"/>
          </a:xfrm>
          <a:prstGeom prst="rect">
            <a:avLst/>
          </a:prstGeom>
          <a:noFill/>
          <a:ln w="9525">
            <a:noFill/>
            <a:miter lim="800000"/>
            <a:headEnd/>
            <a:tailEnd/>
          </a:ln>
          <a:effectLst/>
        </p:spPr>
        <p:txBody>
          <a:bodyPr>
            <a:spAutoFit/>
          </a:bodyPr>
          <a:lstStyle/>
          <a:p>
            <a:pPr eaLnBrk="0" hangingPunct="0"/>
            <a:r>
              <a:rPr lang="en-US" sz="2000"/>
              <a:t>Plants (3</a:t>
            </a:r>
            <a:r>
              <a:rPr lang="en-US" sz="2000" baseline="30000"/>
              <a:t>rd</a:t>
            </a:r>
            <a:r>
              <a:rPr lang="en-US" sz="2000"/>
              <a:t> day) before insects (included in “creeping things” - 6</a:t>
            </a:r>
            <a:r>
              <a:rPr lang="en-US" sz="2000" baseline="30000"/>
              <a:t>th</a:t>
            </a:r>
            <a:r>
              <a:rPr lang="en-US" sz="2000"/>
              <a:t> day)</a:t>
            </a:r>
            <a:endParaRPr lang="en-US" sz="2800"/>
          </a:p>
        </p:txBody>
      </p:sp>
      <p:sp>
        <p:nvSpPr>
          <p:cNvPr id="80911" name="Text Box 15"/>
          <p:cNvSpPr txBox="1">
            <a:spLocks noChangeArrowheads="1"/>
          </p:cNvSpPr>
          <p:nvPr/>
        </p:nvSpPr>
        <p:spPr bwMode="auto">
          <a:xfrm>
            <a:off x="4572000" y="5029200"/>
            <a:ext cx="4572000" cy="1006475"/>
          </a:xfrm>
          <a:prstGeom prst="rect">
            <a:avLst/>
          </a:prstGeom>
          <a:noFill/>
          <a:ln w="9525">
            <a:noFill/>
            <a:miter lim="800000"/>
            <a:headEnd/>
            <a:tailEnd/>
          </a:ln>
          <a:effectLst/>
        </p:spPr>
        <p:txBody>
          <a:bodyPr>
            <a:spAutoFit/>
          </a:bodyPr>
          <a:lstStyle/>
          <a:p>
            <a:pPr eaLnBrk="0" hangingPunct="0"/>
            <a:r>
              <a:rPr lang="en-US" sz="2000"/>
              <a:t>Insects before flowering plants. Few flowering plants could survive without insects for pollination.</a:t>
            </a:r>
            <a:endParaRPr lang="en-US" sz="2800"/>
          </a:p>
        </p:txBody>
      </p:sp>
      <p:sp>
        <p:nvSpPr>
          <p:cNvPr id="80912" name="Text Box 16"/>
          <p:cNvSpPr txBox="1">
            <a:spLocks noChangeArrowheads="1"/>
          </p:cNvSpPr>
          <p:nvPr/>
        </p:nvSpPr>
        <p:spPr bwMode="auto">
          <a:xfrm>
            <a:off x="0" y="6156325"/>
            <a:ext cx="4572000" cy="701675"/>
          </a:xfrm>
          <a:prstGeom prst="rect">
            <a:avLst/>
          </a:prstGeom>
          <a:noFill/>
          <a:ln w="9525">
            <a:noFill/>
            <a:miter lim="800000"/>
            <a:headEnd/>
            <a:tailEnd/>
          </a:ln>
          <a:effectLst/>
        </p:spPr>
        <p:txBody>
          <a:bodyPr>
            <a:spAutoFit/>
          </a:bodyPr>
          <a:lstStyle/>
          <a:p>
            <a:pPr eaLnBrk="0" hangingPunct="0"/>
            <a:r>
              <a:rPr lang="en-US" sz="2000"/>
              <a:t>Fruit trees (3</a:t>
            </a:r>
            <a:r>
              <a:rPr lang="en-US" sz="2000" baseline="30000"/>
              <a:t>rd</a:t>
            </a:r>
            <a:r>
              <a:rPr lang="en-US" sz="2000"/>
              <a:t> day)  before fish (5</a:t>
            </a:r>
            <a:r>
              <a:rPr lang="en-US" sz="2000" baseline="30000"/>
              <a:t>th</a:t>
            </a:r>
            <a:r>
              <a:rPr lang="en-US" sz="2000"/>
              <a:t> day)</a:t>
            </a:r>
            <a:endParaRPr lang="en-US" sz="2800"/>
          </a:p>
        </p:txBody>
      </p:sp>
      <p:sp>
        <p:nvSpPr>
          <p:cNvPr id="80913" name="Text Box 17"/>
          <p:cNvSpPr txBox="1">
            <a:spLocks noChangeArrowheads="1"/>
          </p:cNvSpPr>
          <p:nvPr/>
        </p:nvSpPr>
        <p:spPr bwMode="auto">
          <a:xfrm>
            <a:off x="4572000" y="6156325"/>
            <a:ext cx="4572000" cy="396875"/>
          </a:xfrm>
          <a:prstGeom prst="rect">
            <a:avLst/>
          </a:prstGeom>
          <a:noFill/>
          <a:ln w="9525">
            <a:noFill/>
            <a:miter lim="800000"/>
            <a:headEnd/>
            <a:tailEnd/>
          </a:ln>
          <a:effectLst/>
        </p:spPr>
        <p:txBody>
          <a:bodyPr>
            <a:spAutoFit/>
          </a:bodyPr>
          <a:lstStyle/>
          <a:p>
            <a:pPr eaLnBrk="0" hangingPunct="0"/>
            <a:r>
              <a:rPr lang="en-US" sz="2000"/>
              <a:t>Fish before fruit trees</a:t>
            </a:r>
            <a:endParaRPr lang="en-US" sz="280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905"/>
                                        </p:tgtEl>
                                        <p:attrNameLst>
                                          <p:attrName>style.visibility</p:attrName>
                                        </p:attrNameLst>
                                      </p:cBhvr>
                                      <p:to>
                                        <p:strVal val="visible"/>
                                      </p:to>
                                    </p:set>
                                    <p:animEffect transition="in" filter="dissolve">
                                      <p:cBhvr>
                                        <p:cTn id="7" dur="500"/>
                                        <p:tgtEl>
                                          <p:spTgt spid="8090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0901"/>
                                        </p:tgtEl>
                                        <p:attrNameLst>
                                          <p:attrName>style.visibility</p:attrName>
                                        </p:attrNameLst>
                                      </p:cBhvr>
                                      <p:to>
                                        <p:strVal val="visible"/>
                                      </p:to>
                                    </p:set>
                                    <p:anim calcmode="lin" valueType="num">
                                      <p:cBhvr additive="base">
                                        <p:cTn id="12" dur="500" fill="hold"/>
                                        <p:tgtEl>
                                          <p:spTgt spid="80901"/>
                                        </p:tgtEl>
                                        <p:attrNameLst>
                                          <p:attrName>ppt_x</p:attrName>
                                        </p:attrNameLst>
                                      </p:cBhvr>
                                      <p:tavLst>
                                        <p:tav tm="0">
                                          <p:val>
                                            <p:strVal val="0-#ppt_w/2"/>
                                          </p:val>
                                        </p:tav>
                                        <p:tav tm="100000">
                                          <p:val>
                                            <p:strVal val="#ppt_x"/>
                                          </p:val>
                                        </p:tav>
                                      </p:tavLst>
                                    </p:anim>
                                    <p:anim calcmode="lin" valueType="num">
                                      <p:cBhvr additive="base">
                                        <p:cTn id="13" dur="500" fill="hold"/>
                                        <p:tgtEl>
                                          <p:spTgt spid="8090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80902"/>
                                        </p:tgtEl>
                                        <p:attrNameLst>
                                          <p:attrName>style.visibility</p:attrName>
                                        </p:attrNameLst>
                                      </p:cBhvr>
                                      <p:to>
                                        <p:strVal val="visible"/>
                                      </p:to>
                                    </p:set>
                                    <p:anim calcmode="lin" valueType="num">
                                      <p:cBhvr additive="base">
                                        <p:cTn id="18" dur="500" fill="hold"/>
                                        <p:tgtEl>
                                          <p:spTgt spid="80902"/>
                                        </p:tgtEl>
                                        <p:attrNameLst>
                                          <p:attrName>ppt_x</p:attrName>
                                        </p:attrNameLst>
                                      </p:cBhvr>
                                      <p:tavLst>
                                        <p:tav tm="0">
                                          <p:val>
                                            <p:strVal val="1+#ppt_w/2"/>
                                          </p:val>
                                        </p:tav>
                                        <p:tav tm="100000">
                                          <p:val>
                                            <p:strVal val="#ppt_x"/>
                                          </p:val>
                                        </p:tav>
                                      </p:tavLst>
                                    </p:anim>
                                    <p:anim calcmode="lin" valueType="num">
                                      <p:cBhvr additive="base">
                                        <p:cTn id="19" dur="500" fill="hold"/>
                                        <p:tgtEl>
                                          <p:spTgt spid="8090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0903"/>
                                        </p:tgtEl>
                                        <p:attrNameLst>
                                          <p:attrName>style.visibility</p:attrName>
                                        </p:attrNameLst>
                                      </p:cBhvr>
                                      <p:to>
                                        <p:strVal val="visible"/>
                                      </p:to>
                                    </p:set>
                                    <p:anim calcmode="lin" valueType="num">
                                      <p:cBhvr additive="base">
                                        <p:cTn id="24" dur="500" fill="hold"/>
                                        <p:tgtEl>
                                          <p:spTgt spid="80903"/>
                                        </p:tgtEl>
                                        <p:attrNameLst>
                                          <p:attrName>ppt_x</p:attrName>
                                        </p:attrNameLst>
                                      </p:cBhvr>
                                      <p:tavLst>
                                        <p:tav tm="0">
                                          <p:val>
                                            <p:strVal val="0-#ppt_w/2"/>
                                          </p:val>
                                        </p:tav>
                                        <p:tav tm="100000">
                                          <p:val>
                                            <p:strVal val="#ppt_x"/>
                                          </p:val>
                                        </p:tav>
                                      </p:tavLst>
                                    </p:anim>
                                    <p:anim calcmode="lin" valueType="num">
                                      <p:cBhvr additive="base">
                                        <p:cTn id="25" dur="500" fill="hold"/>
                                        <p:tgtEl>
                                          <p:spTgt spid="80903"/>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0904"/>
                                        </p:tgtEl>
                                        <p:attrNameLst>
                                          <p:attrName>style.visibility</p:attrName>
                                        </p:attrNameLst>
                                      </p:cBhvr>
                                      <p:to>
                                        <p:strVal val="visible"/>
                                      </p:to>
                                    </p:set>
                                    <p:anim calcmode="lin" valueType="num">
                                      <p:cBhvr additive="base">
                                        <p:cTn id="30" dur="500" fill="hold"/>
                                        <p:tgtEl>
                                          <p:spTgt spid="80904"/>
                                        </p:tgtEl>
                                        <p:attrNameLst>
                                          <p:attrName>ppt_x</p:attrName>
                                        </p:attrNameLst>
                                      </p:cBhvr>
                                      <p:tavLst>
                                        <p:tav tm="0">
                                          <p:val>
                                            <p:strVal val="1+#ppt_w/2"/>
                                          </p:val>
                                        </p:tav>
                                        <p:tav tm="100000">
                                          <p:val>
                                            <p:strVal val="#ppt_x"/>
                                          </p:val>
                                        </p:tav>
                                      </p:tavLst>
                                    </p:anim>
                                    <p:anim calcmode="lin" valueType="num">
                                      <p:cBhvr additive="base">
                                        <p:cTn id="31" dur="500" fill="hold"/>
                                        <p:tgtEl>
                                          <p:spTgt spid="80904"/>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80906"/>
                                        </p:tgtEl>
                                        <p:attrNameLst>
                                          <p:attrName>style.visibility</p:attrName>
                                        </p:attrNameLst>
                                      </p:cBhvr>
                                      <p:to>
                                        <p:strVal val="visible"/>
                                      </p:to>
                                    </p:set>
                                    <p:anim calcmode="lin" valueType="num">
                                      <p:cBhvr additive="base">
                                        <p:cTn id="36" dur="500" fill="hold"/>
                                        <p:tgtEl>
                                          <p:spTgt spid="80906"/>
                                        </p:tgtEl>
                                        <p:attrNameLst>
                                          <p:attrName>ppt_x</p:attrName>
                                        </p:attrNameLst>
                                      </p:cBhvr>
                                      <p:tavLst>
                                        <p:tav tm="0">
                                          <p:val>
                                            <p:strVal val="0-#ppt_w/2"/>
                                          </p:val>
                                        </p:tav>
                                        <p:tav tm="100000">
                                          <p:val>
                                            <p:strVal val="#ppt_x"/>
                                          </p:val>
                                        </p:tav>
                                      </p:tavLst>
                                    </p:anim>
                                    <p:anim calcmode="lin" valueType="num">
                                      <p:cBhvr additive="base">
                                        <p:cTn id="37" dur="500" fill="hold"/>
                                        <p:tgtEl>
                                          <p:spTgt spid="80906"/>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80907"/>
                                        </p:tgtEl>
                                        <p:attrNameLst>
                                          <p:attrName>style.visibility</p:attrName>
                                        </p:attrNameLst>
                                      </p:cBhvr>
                                      <p:to>
                                        <p:strVal val="visible"/>
                                      </p:to>
                                    </p:set>
                                    <p:anim calcmode="lin" valueType="num">
                                      <p:cBhvr additive="base">
                                        <p:cTn id="42" dur="500" fill="hold"/>
                                        <p:tgtEl>
                                          <p:spTgt spid="80907"/>
                                        </p:tgtEl>
                                        <p:attrNameLst>
                                          <p:attrName>ppt_x</p:attrName>
                                        </p:attrNameLst>
                                      </p:cBhvr>
                                      <p:tavLst>
                                        <p:tav tm="0">
                                          <p:val>
                                            <p:strVal val="1+#ppt_w/2"/>
                                          </p:val>
                                        </p:tav>
                                        <p:tav tm="100000">
                                          <p:val>
                                            <p:strVal val="#ppt_x"/>
                                          </p:val>
                                        </p:tav>
                                      </p:tavLst>
                                    </p:anim>
                                    <p:anim calcmode="lin" valueType="num">
                                      <p:cBhvr additive="base">
                                        <p:cTn id="43" dur="500" fill="hold"/>
                                        <p:tgtEl>
                                          <p:spTgt spid="80907"/>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80908"/>
                                        </p:tgtEl>
                                        <p:attrNameLst>
                                          <p:attrName>style.visibility</p:attrName>
                                        </p:attrNameLst>
                                      </p:cBhvr>
                                      <p:to>
                                        <p:strVal val="visible"/>
                                      </p:to>
                                    </p:set>
                                    <p:anim calcmode="lin" valueType="num">
                                      <p:cBhvr additive="base">
                                        <p:cTn id="48" dur="500" fill="hold"/>
                                        <p:tgtEl>
                                          <p:spTgt spid="80908"/>
                                        </p:tgtEl>
                                        <p:attrNameLst>
                                          <p:attrName>ppt_x</p:attrName>
                                        </p:attrNameLst>
                                      </p:cBhvr>
                                      <p:tavLst>
                                        <p:tav tm="0">
                                          <p:val>
                                            <p:strVal val="0-#ppt_w/2"/>
                                          </p:val>
                                        </p:tav>
                                        <p:tav tm="100000">
                                          <p:val>
                                            <p:strVal val="#ppt_x"/>
                                          </p:val>
                                        </p:tav>
                                      </p:tavLst>
                                    </p:anim>
                                    <p:anim calcmode="lin" valueType="num">
                                      <p:cBhvr additive="base">
                                        <p:cTn id="49" dur="500" fill="hold"/>
                                        <p:tgtEl>
                                          <p:spTgt spid="80908"/>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80909"/>
                                        </p:tgtEl>
                                        <p:attrNameLst>
                                          <p:attrName>style.visibility</p:attrName>
                                        </p:attrNameLst>
                                      </p:cBhvr>
                                      <p:to>
                                        <p:strVal val="visible"/>
                                      </p:to>
                                    </p:set>
                                    <p:anim calcmode="lin" valueType="num">
                                      <p:cBhvr additive="base">
                                        <p:cTn id="54" dur="500" fill="hold"/>
                                        <p:tgtEl>
                                          <p:spTgt spid="80909"/>
                                        </p:tgtEl>
                                        <p:attrNameLst>
                                          <p:attrName>ppt_x</p:attrName>
                                        </p:attrNameLst>
                                      </p:cBhvr>
                                      <p:tavLst>
                                        <p:tav tm="0">
                                          <p:val>
                                            <p:strVal val="1+#ppt_w/2"/>
                                          </p:val>
                                        </p:tav>
                                        <p:tav tm="100000">
                                          <p:val>
                                            <p:strVal val="#ppt_x"/>
                                          </p:val>
                                        </p:tav>
                                      </p:tavLst>
                                    </p:anim>
                                    <p:anim calcmode="lin" valueType="num">
                                      <p:cBhvr additive="base">
                                        <p:cTn id="55" dur="500" fill="hold"/>
                                        <p:tgtEl>
                                          <p:spTgt spid="80909"/>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80910"/>
                                        </p:tgtEl>
                                        <p:attrNameLst>
                                          <p:attrName>style.visibility</p:attrName>
                                        </p:attrNameLst>
                                      </p:cBhvr>
                                      <p:to>
                                        <p:strVal val="visible"/>
                                      </p:to>
                                    </p:set>
                                    <p:anim calcmode="lin" valueType="num">
                                      <p:cBhvr additive="base">
                                        <p:cTn id="60" dur="500" fill="hold"/>
                                        <p:tgtEl>
                                          <p:spTgt spid="80910"/>
                                        </p:tgtEl>
                                        <p:attrNameLst>
                                          <p:attrName>ppt_x</p:attrName>
                                        </p:attrNameLst>
                                      </p:cBhvr>
                                      <p:tavLst>
                                        <p:tav tm="0">
                                          <p:val>
                                            <p:strVal val="0-#ppt_w/2"/>
                                          </p:val>
                                        </p:tav>
                                        <p:tav tm="100000">
                                          <p:val>
                                            <p:strVal val="#ppt_x"/>
                                          </p:val>
                                        </p:tav>
                                      </p:tavLst>
                                    </p:anim>
                                    <p:anim calcmode="lin" valueType="num">
                                      <p:cBhvr additive="base">
                                        <p:cTn id="61" dur="500" fill="hold"/>
                                        <p:tgtEl>
                                          <p:spTgt spid="80910"/>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80911"/>
                                        </p:tgtEl>
                                        <p:attrNameLst>
                                          <p:attrName>style.visibility</p:attrName>
                                        </p:attrNameLst>
                                      </p:cBhvr>
                                      <p:to>
                                        <p:strVal val="visible"/>
                                      </p:to>
                                    </p:set>
                                    <p:anim calcmode="lin" valueType="num">
                                      <p:cBhvr additive="base">
                                        <p:cTn id="66" dur="500" fill="hold"/>
                                        <p:tgtEl>
                                          <p:spTgt spid="80911"/>
                                        </p:tgtEl>
                                        <p:attrNameLst>
                                          <p:attrName>ppt_x</p:attrName>
                                        </p:attrNameLst>
                                      </p:cBhvr>
                                      <p:tavLst>
                                        <p:tav tm="0">
                                          <p:val>
                                            <p:strVal val="1+#ppt_w/2"/>
                                          </p:val>
                                        </p:tav>
                                        <p:tav tm="100000">
                                          <p:val>
                                            <p:strVal val="#ppt_x"/>
                                          </p:val>
                                        </p:tav>
                                      </p:tavLst>
                                    </p:anim>
                                    <p:anim calcmode="lin" valueType="num">
                                      <p:cBhvr additive="base">
                                        <p:cTn id="67" dur="500" fill="hold"/>
                                        <p:tgtEl>
                                          <p:spTgt spid="80911"/>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80912"/>
                                        </p:tgtEl>
                                        <p:attrNameLst>
                                          <p:attrName>style.visibility</p:attrName>
                                        </p:attrNameLst>
                                      </p:cBhvr>
                                      <p:to>
                                        <p:strVal val="visible"/>
                                      </p:to>
                                    </p:set>
                                    <p:anim calcmode="lin" valueType="num">
                                      <p:cBhvr additive="base">
                                        <p:cTn id="72" dur="500" fill="hold"/>
                                        <p:tgtEl>
                                          <p:spTgt spid="80912"/>
                                        </p:tgtEl>
                                        <p:attrNameLst>
                                          <p:attrName>ppt_x</p:attrName>
                                        </p:attrNameLst>
                                      </p:cBhvr>
                                      <p:tavLst>
                                        <p:tav tm="0">
                                          <p:val>
                                            <p:strVal val="0-#ppt_w/2"/>
                                          </p:val>
                                        </p:tav>
                                        <p:tav tm="100000">
                                          <p:val>
                                            <p:strVal val="#ppt_x"/>
                                          </p:val>
                                        </p:tav>
                                      </p:tavLst>
                                    </p:anim>
                                    <p:anim calcmode="lin" valueType="num">
                                      <p:cBhvr additive="base">
                                        <p:cTn id="73" dur="500" fill="hold"/>
                                        <p:tgtEl>
                                          <p:spTgt spid="80912"/>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2" fill="hold" grpId="0" nodeType="clickEffect">
                                  <p:stCondLst>
                                    <p:cond delay="0"/>
                                  </p:stCondLst>
                                  <p:childTnLst>
                                    <p:set>
                                      <p:cBhvr>
                                        <p:cTn id="77" dur="1" fill="hold">
                                          <p:stCondLst>
                                            <p:cond delay="0"/>
                                          </p:stCondLst>
                                        </p:cTn>
                                        <p:tgtEl>
                                          <p:spTgt spid="80913"/>
                                        </p:tgtEl>
                                        <p:attrNameLst>
                                          <p:attrName>style.visibility</p:attrName>
                                        </p:attrNameLst>
                                      </p:cBhvr>
                                      <p:to>
                                        <p:strVal val="visible"/>
                                      </p:to>
                                    </p:set>
                                    <p:anim calcmode="lin" valueType="num">
                                      <p:cBhvr additive="base">
                                        <p:cTn id="78" dur="500" fill="hold"/>
                                        <p:tgtEl>
                                          <p:spTgt spid="80913"/>
                                        </p:tgtEl>
                                        <p:attrNameLst>
                                          <p:attrName>ppt_x</p:attrName>
                                        </p:attrNameLst>
                                      </p:cBhvr>
                                      <p:tavLst>
                                        <p:tav tm="0">
                                          <p:val>
                                            <p:strVal val="1+#ppt_w/2"/>
                                          </p:val>
                                        </p:tav>
                                        <p:tav tm="100000">
                                          <p:val>
                                            <p:strVal val="#ppt_x"/>
                                          </p:val>
                                        </p:tav>
                                      </p:tavLst>
                                    </p:anim>
                                    <p:anim calcmode="lin" valueType="num">
                                      <p:cBhvr additive="base">
                                        <p:cTn id="79" dur="500" fill="hold"/>
                                        <p:tgtEl>
                                          <p:spTgt spid="809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autoUpdateAnimBg="0"/>
      <p:bldP spid="80902" grpId="0" autoUpdateAnimBg="0"/>
      <p:bldP spid="80903" grpId="0" autoUpdateAnimBg="0"/>
      <p:bldP spid="80904" grpId="0" autoUpdateAnimBg="0"/>
      <p:bldP spid="80905" grpId="0" autoUpdateAnimBg="0"/>
      <p:bldP spid="80906" grpId="0" autoUpdateAnimBg="0"/>
      <p:bldP spid="80907" grpId="0" autoUpdateAnimBg="0"/>
      <p:bldP spid="80908" grpId="0" autoUpdateAnimBg="0"/>
      <p:bldP spid="80909" grpId="0" autoUpdateAnimBg="0"/>
      <p:bldP spid="80910" grpId="0" autoUpdateAnimBg="0"/>
      <p:bldP spid="80911" grpId="0" autoUpdateAnimBg="0"/>
      <p:bldP spid="80912" grpId="0" autoUpdateAnimBg="0"/>
      <p:bldP spid="8091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0" y="1905000"/>
            <a:ext cx="4572000" cy="4953000"/>
          </a:xfrm>
          <a:prstGeom prst="rect">
            <a:avLst/>
          </a:prstGeom>
          <a:solidFill>
            <a:srgbClr val="00FFFF"/>
          </a:solidFill>
          <a:ln w="9525">
            <a:solidFill>
              <a:schemeClr val="tx1"/>
            </a:solidFill>
            <a:miter lim="800000"/>
            <a:headEnd/>
            <a:tailEnd/>
          </a:ln>
          <a:effectLst/>
        </p:spPr>
        <p:txBody>
          <a:bodyPr wrap="none" anchor="ctr"/>
          <a:lstStyle/>
          <a:p>
            <a:pPr algn="ctr" eaLnBrk="0" hangingPunct="0"/>
            <a:endParaRPr lang="en-US" sz="2400">
              <a:latin typeface="Times New Roman" pitchFamily="18" charset="0"/>
            </a:endParaRPr>
          </a:p>
        </p:txBody>
      </p:sp>
      <p:sp>
        <p:nvSpPr>
          <p:cNvPr id="81923" name="Rectangle 3"/>
          <p:cNvSpPr>
            <a:spLocks noChangeArrowheads="1"/>
          </p:cNvSpPr>
          <p:nvPr/>
        </p:nvSpPr>
        <p:spPr bwMode="auto">
          <a:xfrm>
            <a:off x="4572000" y="1905000"/>
            <a:ext cx="4572000" cy="49530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81924" name="Rectangle 4"/>
          <p:cNvSpPr>
            <a:spLocks noGrp="1" noChangeArrowheads="1"/>
          </p:cNvSpPr>
          <p:nvPr>
            <p:ph type="title"/>
          </p:nvPr>
        </p:nvSpPr>
        <p:spPr>
          <a:xfrm>
            <a:off x="685800" y="152400"/>
            <a:ext cx="7772400" cy="762000"/>
          </a:xfrm>
        </p:spPr>
        <p:txBody>
          <a:bodyPr/>
          <a:lstStyle/>
          <a:p>
            <a:r>
              <a:rPr lang="en-US" sz="3200" b="1">
                <a:solidFill>
                  <a:schemeClr val="tx1"/>
                </a:solidFill>
              </a:rPr>
              <a:t>Long Days Don’t Solve the Problem (Continued)</a:t>
            </a:r>
            <a:endParaRPr lang="en-US" sz="3200" b="1"/>
          </a:p>
        </p:txBody>
      </p:sp>
      <p:sp>
        <p:nvSpPr>
          <p:cNvPr id="81925" name="Text Box 5"/>
          <p:cNvSpPr txBox="1">
            <a:spLocks noChangeArrowheads="1"/>
          </p:cNvSpPr>
          <p:nvPr/>
        </p:nvSpPr>
        <p:spPr bwMode="auto">
          <a:xfrm>
            <a:off x="0" y="1905000"/>
            <a:ext cx="4191000" cy="396875"/>
          </a:xfrm>
          <a:prstGeom prst="rect">
            <a:avLst/>
          </a:prstGeom>
          <a:noFill/>
          <a:ln w="9525">
            <a:noFill/>
            <a:miter lim="800000"/>
            <a:headEnd/>
            <a:tailEnd/>
          </a:ln>
          <a:effectLst/>
        </p:spPr>
        <p:txBody>
          <a:bodyPr>
            <a:spAutoFit/>
          </a:bodyPr>
          <a:lstStyle/>
          <a:p>
            <a:pPr algn="ctr" eaLnBrk="0" hangingPunct="0"/>
            <a:r>
              <a:rPr lang="en-US" sz="2000" b="1">
                <a:latin typeface="Tahoma" pitchFamily="34" charset="0"/>
              </a:rPr>
              <a:t>Genesis Says:</a:t>
            </a:r>
          </a:p>
        </p:txBody>
      </p:sp>
      <p:sp>
        <p:nvSpPr>
          <p:cNvPr id="81926" name="Text Box 6"/>
          <p:cNvSpPr txBox="1">
            <a:spLocks noChangeArrowheads="1"/>
          </p:cNvSpPr>
          <p:nvPr/>
        </p:nvSpPr>
        <p:spPr bwMode="auto">
          <a:xfrm>
            <a:off x="4572000" y="1905000"/>
            <a:ext cx="4114800" cy="396875"/>
          </a:xfrm>
          <a:prstGeom prst="rect">
            <a:avLst/>
          </a:prstGeom>
          <a:noFill/>
          <a:ln w="9525">
            <a:noFill/>
            <a:miter lim="800000"/>
            <a:headEnd/>
            <a:tailEnd/>
          </a:ln>
          <a:effectLst/>
        </p:spPr>
        <p:txBody>
          <a:bodyPr>
            <a:spAutoFit/>
          </a:bodyPr>
          <a:lstStyle/>
          <a:p>
            <a:pPr algn="ctr" eaLnBrk="0" hangingPunct="0"/>
            <a:r>
              <a:rPr lang="en-US" sz="2000" b="1">
                <a:latin typeface="Tahoma" pitchFamily="34" charset="0"/>
              </a:rPr>
              <a:t>Secular Science Says:</a:t>
            </a:r>
          </a:p>
        </p:txBody>
      </p:sp>
      <p:sp>
        <p:nvSpPr>
          <p:cNvPr id="81927" name="Text Box 7"/>
          <p:cNvSpPr txBox="1">
            <a:spLocks noChangeArrowheads="1"/>
          </p:cNvSpPr>
          <p:nvPr/>
        </p:nvSpPr>
        <p:spPr bwMode="auto">
          <a:xfrm>
            <a:off x="0" y="3276600"/>
            <a:ext cx="4572000" cy="701675"/>
          </a:xfrm>
          <a:prstGeom prst="rect">
            <a:avLst/>
          </a:prstGeom>
          <a:noFill/>
          <a:ln w="9525">
            <a:noFill/>
            <a:miter lim="800000"/>
            <a:headEnd/>
            <a:tailEnd/>
          </a:ln>
          <a:effectLst/>
        </p:spPr>
        <p:txBody>
          <a:bodyPr>
            <a:spAutoFit/>
          </a:bodyPr>
          <a:lstStyle/>
          <a:p>
            <a:pPr eaLnBrk="0" hangingPunct="0"/>
            <a:r>
              <a:rPr lang="en-US" sz="2000" dirty="0"/>
              <a:t>Fish (5</a:t>
            </a:r>
            <a:r>
              <a:rPr lang="en-US" sz="2000" baseline="30000" dirty="0"/>
              <a:t>th</a:t>
            </a:r>
            <a:r>
              <a:rPr lang="en-US" sz="2000" dirty="0"/>
              <a:t> day) before insects (included in “creeping things” - 6</a:t>
            </a:r>
            <a:r>
              <a:rPr lang="en-US" sz="2000" baseline="30000" dirty="0"/>
              <a:t>th</a:t>
            </a:r>
            <a:r>
              <a:rPr lang="en-US" sz="2000" dirty="0"/>
              <a:t> day)</a:t>
            </a:r>
            <a:endParaRPr lang="en-US" sz="2800" dirty="0"/>
          </a:p>
        </p:txBody>
      </p:sp>
      <p:sp>
        <p:nvSpPr>
          <p:cNvPr id="81928" name="Text Box 8"/>
          <p:cNvSpPr txBox="1">
            <a:spLocks noChangeArrowheads="1"/>
          </p:cNvSpPr>
          <p:nvPr/>
        </p:nvSpPr>
        <p:spPr bwMode="auto">
          <a:xfrm>
            <a:off x="4572000" y="3276600"/>
            <a:ext cx="4572000" cy="396875"/>
          </a:xfrm>
          <a:prstGeom prst="rect">
            <a:avLst/>
          </a:prstGeom>
          <a:noFill/>
          <a:ln w="9525">
            <a:noFill/>
            <a:miter lim="800000"/>
            <a:headEnd/>
            <a:tailEnd/>
          </a:ln>
          <a:effectLst/>
        </p:spPr>
        <p:txBody>
          <a:bodyPr>
            <a:spAutoFit/>
          </a:bodyPr>
          <a:lstStyle/>
          <a:p>
            <a:pPr eaLnBrk="0" hangingPunct="0"/>
            <a:r>
              <a:rPr lang="en-US" sz="2000"/>
              <a:t>Insects before fish</a:t>
            </a:r>
            <a:endParaRPr lang="en-US" sz="2800"/>
          </a:p>
        </p:txBody>
      </p:sp>
      <p:sp>
        <p:nvSpPr>
          <p:cNvPr id="81929" name="Text Box 9"/>
          <p:cNvSpPr txBox="1">
            <a:spLocks noChangeArrowheads="1"/>
          </p:cNvSpPr>
          <p:nvPr/>
        </p:nvSpPr>
        <p:spPr bwMode="auto">
          <a:xfrm>
            <a:off x="0" y="4191000"/>
            <a:ext cx="4572000" cy="701675"/>
          </a:xfrm>
          <a:prstGeom prst="rect">
            <a:avLst/>
          </a:prstGeom>
          <a:noFill/>
          <a:ln w="9525">
            <a:noFill/>
            <a:miter lim="800000"/>
            <a:headEnd/>
            <a:tailEnd/>
          </a:ln>
          <a:effectLst/>
        </p:spPr>
        <p:txBody>
          <a:bodyPr>
            <a:spAutoFit/>
          </a:bodyPr>
          <a:lstStyle/>
          <a:p>
            <a:pPr eaLnBrk="0" hangingPunct="0"/>
            <a:r>
              <a:rPr lang="en-US" sz="2000"/>
              <a:t>Birds (5</a:t>
            </a:r>
            <a:r>
              <a:rPr lang="en-US" sz="2000" baseline="30000"/>
              <a:t>th</a:t>
            </a:r>
            <a:r>
              <a:rPr lang="en-US" sz="2000"/>
              <a:t> day) before land reptiles (6</a:t>
            </a:r>
            <a:r>
              <a:rPr lang="en-US" sz="2000" baseline="30000"/>
              <a:t>th</a:t>
            </a:r>
            <a:r>
              <a:rPr lang="en-US" sz="2000"/>
              <a:t> day)</a:t>
            </a:r>
            <a:endParaRPr lang="en-US" sz="2800"/>
          </a:p>
        </p:txBody>
      </p:sp>
      <p:sp>
        <p:nvSpPr>
          <p:cNvPr id="81930" name="Text Box 10"/>
          <p:cNvSpPr txBox="1">
            <a:spLocks noChangeArrowheads="1"/>
          </p:cNvSpPr>
          <p:nvPr/>
        </p:nvSpPr>
        <p:spPr bwMode="auto">
          <a:xfrm>
            <a:off x="4572000" y="4191000"/>
            <a:ext cx="4572000" cy="396875"/>
          </a:xfrm>
          <a:prstGeom prst="rect">
            <a:avLst/>
          </a:prstGeom>
          <a:noFill/>
          <a:ln w="9525">
            <a:noFill/>
            <a:miter lim="800000"/>
            <a:headEnd/>
            <a:tailEnd/>
          </a:ln>
          <a:effectLst/>
        </p:spPr>
        <p:txBody>
          <a:bodyPr>
            <a:spAutoFit/>
          </a:bodyPr>
          <a:lstStyle/>
          <a:p>
            <a:pPr eaLnBrk="0" hangingPunct="0"/>
            <a:r>
              <a:rPr lang="en-US" sz="2000"/>
              <a:t>Reptiles before birds</a:t>
            </a:r>
            <a:endParaRPr lang="en-US" sz="2800"/>
          </a:p>
        </p:txBody>
      </p:sp>
      <p:sp>
        <p:nvSpPr>
          <p:cNvPr id="81931" name="Text Box 11"/>
          <p:cNvSpPr txBox="1">
            <a:spLocks noChangeArrowheads="1"/>
          </p:cNvSpPr>
          <p:nvPr/>
        </p:nvSpPr>
        <p:spPr bwMode="auto">
          <a:xfrm>
            <a:off x="0" y="5029200"/>
            <a:ext cx="4572000" cy="701675"/>
          </a:xfrm>
          <a:prstGeom prst="rect">
            <a:avLst/>
          </a:prstGeom>
          <a:noFill/>
          <a:ln w="9525">
            <a:noFill/>
            <a:miter lim="800000"/>
            <a:headEnd/>
            <a:tailEnd/>
          </a:ln>
          <a:effectLst/>
        </p:spPr>
        <p:txBody>
          <a:bodyPr>
            <a:spAutoFit/>
          </a:bodyPr>
          <a:lstStyle/>
          <a:p>
            <a:pPr eaLnBrk="0" hangingPunct="0"/>
            <a:r>
              <a:rPr lang="en-US" sz="2000"/>
              <a:t>Birds (5</a:t>
            </a:r>
            <a:r>
              <a:rPr lang="en-US" sz="2000" baseline="30000"/>
              <a:t>th</a:t>
            </a:r>
            <a:r>
              <a:rPr lang="en-US" sz="2000"/>
              <a:t> day) before insects (included in “creeping things” - 6</a:t>
            </a:r>
            <a:r>
              <a:rPr lang="en-US" sz="2000" baseline="30000"/>
              <a:t>th</a:t>
            </a:r>
            <a:r>
              <a:rPr lang="en-US" sz="2000"/>
              <a:t> day)</a:t>
            </a:r>
            <a:endParaRPr lang="en-US" sz="2800"/>
          </a:p>
        </p:txBody>
      </p:sp>
      <p:sp>
        <p:nvSpPr>
          <p:cNvPr id="81932" name="Text Box 12"/>
          <p:cNvSpPr txBox="1">
            <a:spLocks noChangeArrowheads="1"/>
          </p:cNvSpPr>
          <p:nvPr/>
        </p:nvSpPr>
        <p:spPr bwMode="auto">
          <a:xfrm>
            <a:off x="4572000" y="5029200"/>
            <a:ext cx="4572000" cy="396875"/>
          </a:xfrm>
          <a:prstGeom prst="rect">
            <a:avLst/>
          </a:prstGeom>
          <a:noFill/>
          <a:ln w="9525">
            <a:noFill/>
            <a:miter lim="800000"/>
            <a:headEnd/>
            <a:tailEnd/>
          </a:ln>
          <a:effectLst/>
        </p:spPr>
        <p:txBody>
          <a:bodyPr>
            <a:spAutoFit/>
          </a:bodyPr>
          <a:lstStyle/>
          <a:p>
            <a:pPr eaLnBrk="0" hangingPunct="0"/>
            <a:r>
              <a:rPr lang="en-US" sz="2000"/>
              <a:t>Insects before birds</a:t>
            </a:r>
            <a:endParaRPr lang="en-US" sz="2800"/>
          </a:p>
        </p:txBody>
      </p:sp>
      <p:sp>
        <p:nvSpPr>
          <p:cNvPr id="81933" name="Text Box 13"/>
          <p:cNvSpPr txBox="1">
            <a:spLocks noChangeArrowheads="1"/>
          </p:cNvSpPr>
          <p:nvPr/>
        </p:nvSpPr>
        <p:spPr bwMode="auto">
          <a:xfrm>
            <a:off x="0" y="5943600"/>
            <a:ext cx="4572000" cy="701675"/>
          </a:xfrm>
          <a:prstGeom prst="rect">
            <a:avLst/>
          </a:prstGeom>
          <a:noFill/>
          <a:ln w="9525">
            <a:noFill/>
            <a:miter lim="800000"/>
            <a:headEnd/>
            <a:tailEnd/>
          </a:ln>
          <a:effectLst/>
        </p:spPr>
        <p:txBody>
          <a:bodyPr>
            <a:spAutoFit/>
          </a:bodyPr>
          <a:lstStyle/>
          <a:p>
            <a:pPr eaLnBrk="0" hangingPunct="0"/>
            <a:r>
              <a:rPr lang="en-US" sz="2000"/>
              <a:t>Marine mammals (5</a:t>
            </a:r>
            <a:r>
              <a:rPr lang="en-US" sz="2000" baseline="30000"/>
              <a:t>th</a:t>
            </a:r>
            <a:r>
              <a:rPr lang="en-US" sz="2000"/>
              <a:t> day) before land mammals (6</a:t>
            </a:r>
            <a:r>
              <a:rPr lang="en-US" sz="2000" baseline="30000"/>
              <a:t>th</a:t>
            </a:r>
            <a:r>
              <a:rPr lang="en-US" sz="2000"/>
              <a:t> day)</a:t>
            </a:r>
            <a:endParaRPr lang="en-US" sz="2800"/>
          </a:p>
        </p:txBody>
      </p:sp>
      <p:sp>
        <p:nvSpPr>
          <p:cNvPr id="81934" name="Text Box 14"/>
          <p:cNvSpPr txBox="1">
            <a:spLocks noChangeArrowheads="1"/>
          </p:cNvSpPr>
          <p:nvPr/>
        </p:nvSpPr>
        <p:spPr bwMode="auto">
          <a:xfrm>
            <a:off x="4572000" y="5943600"/>
            <a:ext cx="4572000" cy="701675"/>
          </a:xfrm>
          <a:prstGeom prst="rect">
            <a:avLst/>
          </a:prstGeom>
          <a:noFill/>
          <a:ln w="9525">
            <a:noFill/>
            <a:miter lim="800000"/>
            <a:headEnd/>
            <a:tailEnd/>
          </a:ln>
          <a:effectLst/>
        </p:spPr>
        <p:txBody>
          <a:bodyPr>
            <a:spAutoFit/>
          </a:bodyPr>
          <a:lstStyle/>
          <a:p>
            <a:pPr eaLnBrk="0" hangingPunct="0"/>
            <a:r>
              <a:rPr lang="en-US" sz="2000"/>
              <a:t>Land mammals before marine mammals</a:t>
            </a:r>
            <a:endParaRPr lang="en-US" sz="2800"/>
          </a:p>
        </p:txBody>
      </p:sp>
      <p:sp>
        <p:nvSpPr>
          <p:cNvPr id="81935" name="Text Box 15"/>
          <p:cNvSpPr txBox="1">
            <a:spLocks noChangeArrowheads="1"/>
          </p:cNvSpPr>
          <p:nvPr/>
        </p:nvSpPr>
        <p:spPr bwMode="auto">
          <a:xfrm>
            <a:off x="0" y="2362200"/>
            <a:ext cx="4572000" cy="701675"/>
          </a:xfrm>
          <a:prstGeom prst="rect">
            <a:avLst/>
          </a:prstGeom>
          <a:noFill/>
          <a:ln w="9525">
            <a:noFill/>
            <a:miter lim="800000"/>
            <a:headEnd/>
            <a:tailEnd/>
          </a:ln>
          <a:effectLst/>
        </p:spPr>
        <p:txBody>
          <a:bodyPr>
            <a:spAutoFit/>
          </a:bodyPr>
          <a:lstStyle/>
          <a:p>
            <a:pPr eaLnBrk="0" hangingPunct="0"/>
            <a:r>
              <a:rPr lang="en-US" sz="2000" dirty="0"/>
              <a:t>Birds and fish created at the same time (5</a:t>
            </a:r>
            <a:r>
              <a:rPr lang="en-US" sz="2000" baseline="30000" dirty="0"/>
              <a:t>th</a:t>
            </a:r>
            <a:r>
              <a:rPr lang="en-US" sz="2000" dirty="0"/>
              <a:t> day)</a:t>
            </a:r>
            <a:endParaRPr lang="en-US" sz="2800" dirty="0"/>
          </a:p>
        </p:txBody>
      </p:sp>
      <p:sp>
        <p:nvSpPr>
          <p:cNvPr id="81936" name="Text Box 16"/>
          <p:cNvSpPr txBox="1">
            <a:spLocks noChangeArrowheads="1"/>
          </p:cNvSpPr>
          <p:nvPr/>
        </p:nvSpPr>
        <p:spPr bwMode="auto">
          <a:xfrm>
            <a:off x="4572000" y="2362200"/>
            <a:ext cx="4572000" cy="701675"/>
          </a:xfrm>
          <a:prstGeom prst="rect">
            <a:avLst/>
          </a:prstGeom>
          <a:noFill/>
          <a:ln w="9525">
            <a:noFill/>
            <a:miter lim="800000"/>
            <a:headEnd/>
            <a:tailEnd/>
          </a:ln>
          <a:effectLst/>
        </p:spPr>
        <p:txBody>
          <a:bodyPr>
            <a:spAutoFit/>
          </a:bodyPr>
          <a:lstStyle/>
          <a:p>
            <a:pPr eaLnBrk="0" hangingPunct="0"/>
            <a:r>
              <a:rPr lang="en-US" sz="2000"/>
              <a:t>Fish came millions of years before Birds</a:t>
            </a:r>
            <a:endParaRPr lang="en-US" sz="280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1936"/>
                                        </p:tgtEl>
                                        <p:attrNameLst>
                                          <p:attrName>style.visibility</p:attrName>
                                        </p:attrNameLst>
                                      </p:cBhvr>
                                      <p:to>
                                        <p:strVal val="visible"/>
                                      </p:to>
                                    </p:set>
                                    <p:anim calcmode="lin" valueType="num">
                                      <p:cBhvr additive="base">
                                        <p:cTn id="7" dur="500" fill="hold"/>
                                        <p:tgtEl>
                                          <p:spTgt spid="81936"/>
                                        </p:tgtEl>
                                        <p:attrNameLst>
                                          <p:attrName>ppt_x</p:attrName>
                                        </p:attrNameLst>
                                      </p:cBhvr>
                                      <p:tavLst>
                                        <p:tav tm="0">
                                          <p:val>
                                            <p:strVal val="1+#ppt_w/2"/>
                                          </p:val>
                                        </p:tav>
                                        <p:tav tm="100000">
                                          <p:val>
                                            <p:strVal val="#ppt_x"/>
                                          </p:val>
                                        </p:tav>
                                      </p:tavLst>
                                    </p:anim>
                                    <p:anim calcmode="lin" valueType="num">
                                      <p:cBhvr additive="base">
                                        <p:cTn id="8" dur="500" fill="hold"/>
                                        <p:tgtEl>
                                          <p:spTgt spid="819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27"/>
                                        </p:tgtEl>
                                        <p:attrNameLst>
                                          <p:attrName>style.visibility</p:attrName>
                                        </p:attrNameLst>
                                      </p:cBhvr>
                                      <p:to>
                                        <p:strVal val="visible"/>
                                      </p:to>
                                    </p:set>
                                    <p:anim calcmode="lin" valueType="num">
                                      <p:cBhvr additive="base">
                                        <p:cTn id="13" dur="500" fill="hold"/>
                                        <p:tgtEl>
                                          <p:spTgt spid="81927"/>
                                        </p:tgtEl>
                                        <p:attrNameLst>
                                          <p:attrName>ppt_x</p:attrName>
                                        </p:attrNameLst>
                                      </p:cBhvr>
                                      <p:tavLst>
                                        <p:tav tm="0">
                                          <p:val>
                                            <p:strVal val="0-#ppt_w/2"/>
                                          </p:val>
                                        </p:tav>
                                        <p:tav tm="100000">
                                          <p:val>
                                            <p:strVal val="#ppt_x"/>
                                          </p:val>
                                        </p:tav>
                                      </p:tavLst>
                                    </p:anim>
                                    <p:anim calcmode="lin" valueType="num">
                                      <p:cBhvr additive="base">
                                        <p:cTn id="14" dur="500" fill="hold"/>
                                        <p:tgtEl>
                                          <p:spTgt spid="8192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1928"/>
                                        </p:tgtEl>
                                        <p:attrNameLst>
                                          <p:attrName>style.visibility</p:attrName>
                                        </p:attrNameLst>
                                      </p:cBhvr>
                                      <p:to>
                                        <p:strVal val="visible"/>
                                      </p:to>
                                    </p:set>
                                    <p:anim calcmode="lin" valueType="num">
                                      <p:cBhvr additive="base">
                                        <p:cTn id="19" dur="500" fill="hold"/>
                                        <p:tgtEl>
                                          <p:spTgt spid="81928"/>
                                        </p:tgtEl>
                                        <p:attrNameLst>
                                          <p:attrName>ppt_x</p:attrName>
                                        </p:attrNameLst>
                                      </p:cBhvr>
                                      <p:tavLst>
                                        <p:tav tm="0">
                                          <p:val>
                                            <p:strVal val="1+#ppt_w/2"/>
                                          </p:val>
                                        </p:tav>
                                        <p:tav tm="100000">
                                          <p:val>
                                            <p:strVal val="#ppt_x"/>
                                          </p:val>
                                        </p:tav>
                                      </p:tavLst>
                                    </p:anim>
                                    <p:anim calcmode="lin" valueType="num">
                                      <p:cBhvr additive="base">
                                        <p:cTn id="20" dur="500" fill="hold"/>
                                        <p:tgtEl>
                                          <p:spTgt spid="8192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29"/>
                                        </p:tgtEl>
                                        <p:attrNameLst>
                                          <p:attrName>style.visibility</p:attrName>
                                        </p:attrNameLst>
                                      </p:cBhvr>
                                      <p:to>
                                        <p:strVal val="visible"/>
                                      </p:to>
                                    </p:set>
                                    <p:anim calcmode="lin" valueType="num">
                                      <p:cBhvr additive="base">
                                        <p:cTn id="25" dur="500" fill="hold"/>
                                        <p:tgtEl>
                                          <p:spTgt spid="81929"/>
                                        </p:tgtEl>
                                        <p:attrNameLst>
                                          <p:attrName>ppt_x</p:attrName>
                                        </p:attrNameLst>
                                      </p:cBhvr>
                                      <p:tavLst>
                                        <p:tav tm="0">
                                          <p:val>
                                            <p:strVal val="0-#ppt_w/2"/>
                                          </p:val>
                                        </p:tav>
                                        <p:tav tm="100000">
                                          <p:val>
                                            <p:strVal val="#ppt_x"/>
                                          </p:val>
                                        </p:tav>
                                      </p:tavLst>
                                    </p:anim>
                                    <p:anim calcmode="lin" valueType="num">
                                      <p:cBhvr additive="base">
                                        <p:cTn id="26" dur="500" fill="hold"/>
                                        <p:tgtEl>
                                          <p:spTgt spid="8192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1930"/>
                                        </p:tgtEl>
                                        <p:attrNameLst>
                                          <p:attrName>style.visibility</p:attrName>
                                        </p:attrNameLst>
                                      </p:cBhvr>
                                      <p:to>
                                        <p:strVal val="visible"/>
                                      </p:to>
                                    </p:set>
                                    <p:anim calcmode="lin" valueType="num">
                                      <p:cBhvr additive="base">
                                        <p:cTn id="31" dur="500" fill="hold"/>
                                        <p:tgtEl>
                                          <p:spTgt spid="81930"/>
                                        </p:tgtEl>
                                        <p:attrNameLst>
                                          <p:attrName>ppt_x</p:attrName>
                                        </p:attrNameLst>
                                      </p:cBhvr>
                                      <p:tavLst>
                                        <p:tav tm="0">
                                          <p:val>
                                            <p:strVal val="1+#ppt_w/2"/>
                                          </p:val>
                                        </p:tav>
                                        <p:tav tm="100000">
                                          <p:val>
                                            <p:strVal val="#ppt_x"/>
                                          </p:val>
                                        </p:tav>
                                      </p:tavLst>
                                    </p:anim>
                                    <p:anim calcmode="lin" valueType="num">
                                      <p:cBhvr additive="base">
                                        <p:cTn id="32" dur="500" fill="hold"/>
                                        <p:tgtEl>
                                          <p:spTgt spid="8193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1931"/>
                                        </p:tgtEl>
                                        <p:attrNameLst>
                                          <p:attrName>style.visibility</p:attrName>
                                        </p:attrNameLst>
                                      </p:cBhvr>
                                      <p:to>
                                        <p:strVal val="visible"/>
                                      </p:to>
                                    </p:set>
                                    <p:anim calcmode="lin" valueType="num">
                                      <p:cBhvr additive="base">
                                        <p:cTn id="37" dur="500" fill="hold"/>
                                        <p:tgtEl>
                                          <p:spTgt spid="81931"/>
                                        </p:tgtEl>
                                        <p:attrNameLst>
                                          <p:attrName>ppt_x</p:attrName>
                                        </p:attrNameLst>
                                      </p:cBhvr>
                                      <p:tavLst>
                                        <p:tav tm="0">
                                          <p:val>
                                            <p:strVal val="0-#ppt_w/2"/>
                                          </p:val>
                                        </p:tav>
                                        <p:tav tm="100000">
                                          <p:val>
                                            <p:strVal val="#ppt_x"/>
                                          </p:val>
                                        </p:tav>
                                      </p:tavLst>
                                    </p:anim>
                                    <p:anim calcmode="lin" valueType="num">
                                      <p:cBhvr additive="base">
                                        <p:cTn id="38" dur="500" fill="hold"/>
                                        <p:tgtEl>
                                          <p:spTgt spid="8193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81932"/>
                                        </p:tgtEl>
                                        <p:attrNameLst>
                                          <p:attrName>style.visibility</p:attrName>
                                        </p:attrNameLst>
                                      </p:cBhvr>
                                      <p:to>
                                        <p:strVal val="visible"/>
                                      </p:to>
                                    </p:set>
                                    <p:anim calcmode="lin" valueType="num">
                                      <p:cBhvr additive="base">
                                        <p:cTn id="43" dur="500" fill="hold"/>
                                        <p:tgtEl>
                                          <p:spTgt spid="81932"/>
                                        </p:tgtEl>
                                        <p:attrNameLst>
                                          <p:attrName>ppt_x</p:attrName>
                                        </p:attrNameLst>
                                      </p:cBhvr>
                                      <p:tavLst>
                                        <p:tav tm="0">
                                          <p:val>
                                            <p:strVal val="1+#ppt_w/2"/>
                                          </p:val>
                                        </p:tav>
                                        <p:tav tm="100000">
                                          <p:val>
                                            <p:strVal val="#ppt_x"/>
                                          </p:val>
                                        </p:tav>
                                      </p:tavLst>
                                    </p:anim>
                                    <p:anim calcmode="lin" valueType="num">
                                      <p:cBhvr additive="base">
                                        <p:cTn id="44" dur="500" fill="hold"/>
                                        <p:tgtEl>
                                          <p:spTgt spid="8193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1933"/>
                                        </p:tgtEl>
                                        <p:attrNameLst>
                                          <p:attrName>style.visibility</p:attrName>
                                        </p:attrNameLst>
                                      </p:cBhvr>
                                      <p:to>
                                        <p:strVal val="visible"/>
                                      </p:to>
                                    </p:set>
                                    <p:anim calcmode="lin" valueType="num">
                                      <p:cBhvr additive="base">
                                        <p:cTn id="49" dur="500" fill="hold"/>
                                        <p:tgtEl>
                                          <p:spTgt spid="81933"/>
                                        </p:tgtEl>
                                        <p:attrNameLst>
                                          <p:attrName>ppt_x</p:attrName>
                                        </p:attrNameLst>
                                      </p:cBhvr>
                                      <p:tavLst>
                                        <p:tav tm="0">
                                          <p:val>
                                            <p:strVal val="0-#ppt_w/2"/>
                                          </p:val>
                                        </p:tav>
                                        <p:tav tm="100000">
                                          <p:val>
                                            <p:strVal val="#ppt_x"/>
                                          </p:val>
                                        </p:tav>
                                      </p:tavLst>
                                    </p:anim>
                                    <p:anim calcmode="lin" valueType="num">
                                      <p:cBhvr additive="base">
                                        <p:cTn id="50" dur="500" fill="hold"/>
                                        <p:tgtEl>
                                          <p:spTgt spid="8193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81934"/>
                                        </p:tgtEl>
                                        <p:attrNameLst>
                                          <p:attrName>style.visibility</p:attrName>
                                        </p:attrNameLst>
                                      </p:cBhvr>
                                      <p:to>
                                        <p:strVal val="visible"/>
                                      </p:to>
                                    </p:set>
                                    <p:anim calcmode="lin" valueType="num">
                                      <p:cBhvr additive="base">
                                        <p:cTn id="55" dur="500" fill="hold"/>
                                        <p:tgtEl>
                                          <p:spTgt spid="81934"/>
                                        </p:tgtEl>
                                        <p:attrNameLst>
                                          <p:attrName>ppt_x</p:attrName>
                                        </p:attrNameLst>
                                      </p:cBhvr>
                                      <p:tavLst>
                                        <p:tav tm="0">
                                          <p:val>
                                            <p:strVal val="1+#ppt_w/2"/>
                                          </p:val>
                                        </p:tav>
                                        <p:tav tm="100000">
                                          <p:val>
                                            <p:strVal val="#ppt_x"/>
                                          </p:val>
                                        </p:tav>
                                      </p:tavLst>
                                    </p:anim>
                                    <p:anim calcmode="lin" valueType="num">
                                      <p:cBhvr additive="base">
                                        <p:cTn id="56" dur="500" fill="hold"/>
                                        <p:tgtEl>
                                          <p:spTgt spid="819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7" grpId="0" autoUpdateAnimBg="0"/>
      <p:bldP spid="81928" grpId="0" autoUpdateAnimBg="0"/>
      <p:bldP spid="81929" grpId="0" autoUpdateAnimBg="0"/>
      <p:bldP spid="81930" grpId="0" autoUpdateAnimBg="0"/>
      <p:bldP spid="81931" grpId="0" autoUpdateAnimBg="0"/>
      <p:bldP spid="81932" grpId="0" autoUpdateAnimBg="0"/>
      <p:bldP spid="81933" grpId="0" autoUpdateAnimBg="0"/>
      <p:bldP spid="81934" grpId="0" autoUpdateAnimBg="0"/>
      <p:bldP spid="81936"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533400" y="228600"/>
            <a:ext cx="8229600" cy="1143000"/>
          </a:xfrm>
          <a:noFill/>
          <a:ln/>
          <a:effectLst>
            <a:outerShdw dist="35921" dir="2700000" algn="ctr" rotWithShape="0">
              <a:schemeClr val="bg1"/>
            </a:outerShdw>
          </a:effectLst>
        </p:spPr>
        <p:txBody>
          <a:bodyPr/>
          <a:lstStyle/>
          <a:p>
            <a:r>
              <a:rPr lang="en-US" sz="5400" b="1">
                <a:latin typeface="Tahoma" pitchFamily="34" charset="0"/>
              </a:rPr>
              <a:t>John 3:12 </a:t>
            </a:r>
          </a:p>
        </p:txBody>
      </p:sp>
      <p:sp>
        <p:nvSpPr>
          <p:cNvPr id="86019" name="Rectangle 3"/>
          <p:cNvSpPr>
            <a:spLocks noGrp="1" noChangeArrowheads="1"/>
          </p:cNvSpPr>
          <p:nvPr>
            <p:ph type="body" idx="1"/>
          </p:nvPr>
        </p:nvSpPr>
        <p:spPr>
          <a:xfrm>
            <a:off x="533400" y="1752600"/>
            <a:ext cx="8229600" cy="4525963"/>
          </a:xfrm>
          <a:noFill/>
          <a:ln/>
        </p:spPr>
        <p:txBody>
          <a:bodyPr/>
          <a:lstStyle/>
          <a:p>
            <a:r>
              <a:rPr lang="en-US" sz="5400" i="1" dirty="0" smtClean="0">
                <a:latin typeface="Cambria" pitchFamily="18" charset="0"/>
              </a:rPr>
              <a:t>If I have told you </a:t>
            </a:r>
            <a:r>
              <a:rPr lang="en-US" sz="5400" i="1" u="sng" dirty="0" smtClean="0">
                <a:latin typeface="Cambria" pitchFamily="18" charset="0"/>
              </a:rPr>
              <a:t>earthly</a:t>
            </a:r>
            <a:r>
              <a:rPr lang="en-US" sz="5400" i="1" dirty="0" smtClean="0">
                <a:latin typeface="Cambria" pitchFamily="18" charset="0"/>
              </a:rPr>
              <a:t> things and you do not believe, how can you believe if I tell you </a:t>
            </a:r>
            <a:r>
              <a:rPr lang="en-US" sz="5400" i="1" u="sng" dirty="0" smtClean="0">
                <a:latin typeface="Cambria" pitchFamily="18" charset="0"/>
              </a:rPr>
              <a:t>heavenly</a:t>
            </a:r>
            <a:r>
              <a:rPr lang="en-US" sz="5400" i="1" dirty="0" smtClean="0">
                <a:latin typeface="Cambria" pitchFamily="18" charset="0"/>
              </a:rPr>
              <a:t> things?</a:t>
            </a:r>
            <a:endParaRPr lang="en-US" sz="5400" i="1" dirty="0">
              <a:latin typeface="Cambria" pitchFamily="18" charset="0"/>
            </a:endParaRPr>
          </a:p>
        </p:txBody>
      </p:sp>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6" name="Rectangle 4"/>
          <p:cNvSpPr>
            <a:spLocks noChangeArrowheads="1"/>
          </p:cNvSpPr>
          <p:nvPr/>
        </p:nvSpPr>
        <p:spPr bwMode="auto">
          <a:xfrm>
            <a:off x="0" y="0"/>
            <a:ext cx="9144000" cy="6858000"/>
          </a:xfrm>
          <a:prstGeom prst="rect">
            <a:avLst/>
          </a:prstGeom>
          <a:solidFill>
            <a:schemeClr val="bg1">
              <a:alpha val="75000"/>
            </a:schemeClr>
          </a:solidFill>
          <a:ln w="9525">
            <a:solidFill>
              <a:schemeClr val="tx1"/>
            </a:solidFill>
            <a:miter lim="800000"/>
            <a:headEnd/>
            <a:tailEnd/>
          </a:ln>
          <a:effectLst/>
        </p:spPr>
        <p:txBody>
          <a:bodyPr wrap="none" anchor="ctr"/>
          <a:lstStyle/>
          <a:p>
            <a:endParaRPr lang="en-US"/>
          </a:p>
        </p:txBody>
      </p:sp>
      <p:sp>
        <p:nvSpPr>
          <p:cNvPr id="3074" name="Rectangle 2"/>
          <p:cNvSpPr>
            <a:spLocks noGrp="1" noChangeArrowheads="1"/>
          </p:cNvSpPr>
          <p:nvPr>
            <p:ph type="title"/>
          </p:nvPr>
        </p:nvSpPr>
        <p:spPr>
          <a:xfrm>
            <a:off x="457200" y="274638"/>
            <a:ext cx="8229600" cy="411162"/>
          </a:xfrm>
        </p:spPr>
        <p:txBody>
          <a:bodyPr/>
          <a:lstStyle/>
          <a:p>
            <a:r>
              <a:rPr lang="en-US" sz="3200" b="1" i="1" dirty="0"/>
              <a:t>Biblical</a:t>
            </a:r>
            <a:r>
              <a:rPr lang="en-US" sz="3200" b="1" dirty="0"/>
              <a:t> </a:t>
            </a:r>
            <a:r>
              <a:rPr lang="en-US" sz="3200" b="1" dirty="0" smtClean="0"/>
              <a:t>Problems With Theistic </a:t>
            </a:r>
            <a:r>
              <a:rPr lang="en-US" sz="3200" b="1" dirty="0"/>
              <a:t>Evolution</a:t>
            </a:r>
          </a:p>
        </p:txBody>
      </p:sp>
      <p:sp>
        <p:nvSpPr>
          <p:cNvPr id="3075" name="Rectangle 3"/>
          <p:cNvSpPr>
            <a:spLocks noGrp="1" noChangeArrowheads="1"/>
          </p:cNvSpPr>
          <p:nvPr>
            <p:ph type="body" idx="1"/>
          </p:nvPr>
        </p:nvSpPr>
        <p:spPr>
          <a:xfrm>
            <a:off x="457200" y="914400"/>
            <a:ext cx="8229600" cy="5638800"/>
          </a:xfrm>
        </p:spPr>
        <p:txBody>
          <a:bodyPr>
            <a:normAutofit fontScale="92500" lnSpcReduction="20000"/>
          </a:bodyPr>
          <a:lstStyle/>
          <a:p>
            <a:pPr>
              <a:lnSpc>
                <a:spcPct val="120000"/>
              </a:lnSpc>
            </a:pPr>
            <a:r>
              <a:rPr lang="en-US" sz="2800" dirty="0" smtClean="0">
                <a:solidFill>
                  <a:schemeClr val="tx2"/>
                </a:solidFill>
                <a:latin typeface="Tahoma" pitchFamily="34" charset="0"/>
              </a:rPr>
              <a:t>The Bible says that when </a:t>
            </a:r>
            <a:r>
              <a:rPr lang="en-US" sz="2800" dirty="0">
                <a:solidFill>
                  <a:schemeClr val="tx2"/>
                </a:solidFill>
                <a:latin typeface="Tahoma" pitchFamily="34" charset="0"/>
              </a:rPr>
              <a:t>God created the </a:t>
            </a:r>
            <a:r>
              <a:rPr lang="en-US" sz="2800" dirty="0" smtClean="0">
                <a:solidFill>
                  <a:schemeClr val="tx2"/>
                </a:solidFill>
                <a:latin typeface="Tahoma" pitchFamily="34" charset="0"/>
              </a:rPr>
              <a:t>universe </a:t>
            </a:r>
            <a:r>
              <a:rPr lang="en-US" sz="2800" dirty="0">
                <a:solidFill>
                  <a:schemeClr val="tx2"/>
                </a:solidFill>
                <a:latin typeface="Tahoma" pitchFamily="34" charset="0"/>
              </a:rPr>
              <a:t>and all that is in it, His words caused an </a:t>
            </a:r>
            <a:r>
              <a:rPr lang="en-US" sz="2800" u="sng" dirty="0">
                <a:solidFill>
                  <a:schemeClr val="tx2"/>
                </a:solidFill>
                <a:latin typeface="Tahoma" pitchFamily="34" charset="0"/>
              </a:rPr>
              <a:t>immediate</a:t>
            </a:r>
            <a:r>
              <a:rPr lang="en-US" sz="2800" dirty="0">
                <a:solidFill>
                  <a:schemeClr val="tx2"/>
                </a:solidFill>
                <a:latin typeface="Tahoma" pitchFamily="34" charset="0"/>
              </a:rPr>
              <a:t> response:</a:t>
            </a:r>
            <a:r>
              <a:rPr lang="en-US" sz="2800" b="1" dirty="0"/>
              <a:t> </a:t>
            </a:r>
          </a:p>
          <a:p>
            <a:pPr>
              <a:lnSpc>
                <a:spcPct val="70000"/>
              </a:lnSpc>
            </a:pPr>
            <a:endParaRPr lang="en-US" sz="2600" dirty="0">
              <a:solidFill>
                <a:srgbClr val="000000"/>
              </a:solidFill>
              <a:latin typeface="Times New Roman" pitchFamily="18" charset="0"/>
            </a:endParaRPr>
          </a:p>
          <a:p>
            <a:pPr lvl="1">
              <a:spcBef>
                <a:spcPts val="600"/>
              </a:spcBef>
            </a:pPr>
            <a:r>
              <a:rPr lang="en-US" sz="2400" b="1" dirty="0" smtClean="0">
                <a:latin typeface="Cambria" pitchFamily="18" charset="0"/>
              </a:rPr>
              <a:t>Gen 1:3 - </a:t>
            </a:r>
            <a:r>
              <a:rPr lang="en-US" sz="2400" b="1" i="1" dirty="0" smtClean="0">
                <a:solidFill>
                  <a:srgbClr val="000099"/>
                </a:solidFill>
                <a:latin typeface="Cambria" pitchFamily="18" charset="0"/>
              </a:rPr>
              <a:t>And </a:t>
            </a:r>
            <a:r>
              <a:rPr lang="en-US" sz="2400" b="1" i="1" u="sng" dirty="0" smtClean="0">
                <a:solidFill>
                  <a:srgbClr val="000099"/>
                </a:solidFill>
                <a:latin typeface="Cambria" pitchFamily="18" charset="0"/>
              </a:rPr>
              <a:t>God said</a:t>
            </a:r>
            <a:r>
              <a:rPr lang="en-US" sz="2400" b="1" i="1" dirty="0" smtClean="0">
                <a:solidFill>
                  <a:srgbClr val="000099"/>
                </a:solidFill>
                <a:latin typeface="Cambria" pitchFamily="18" charset="0"/>
              </a:rPr>
              <a:t>, "Let there be light," and </a:t>
            </a:r>
            <a:r>
              <a:rPr lang="en-US" sz="2400" b="1" i="1" u="sng" dirty="0" smtClean="0">
                <a:solidFill>
                  <a:srgbClr val="000099"/>
                </a:solidFill>
                <a:latin typeface="Cambria" pitchFamily="18" charset="0"/>
              </a:rPr>
              <a:t>there was light</a:t>
            </a:r>
            <a:r>
              <a:rPr lang="en-US" sz="2400" b="1" i="1" dirty="0" smtClean="0">
                <a:solidFill>
                  <a:srgbClr val="000099"/>
                </a:solidFill>
                <a:latin typeface="Cambria" pitchFamily="18" charset="0"/>
              </a:rPr>
              <a:t>.</a:t>
            </a:r>
            <a:endParaRPr lang="en-US" sz="2400" b="1" dirty="0" smtClean="0">
              <a:latin typeface="Cambria" pitchFamily="18" charset="0"/>
            </a:endParaRPr>
          </a:p>
          <a:p>
            <a:pPr lvl="1">
              <a:spcBef>
                <a:spcPts val="600"/>
              </a:spcBef>
            </a:pPr>
            <a:r>
              <a:rPr lang="en-US" sz="2400" b="1" dirty="0" smtClean="0">
                <a:latin typeface="Cambria" pitchFamily="18" charset="0"/>
              </a:rPr>
              <a:t>Gen 1:9 - </a:t>
            </a:r>
            <a:r>
              <a:rPr lang="en-US" sz="2400" b="1" i="1" dirty="0" smtClean="0">
                <a:solidFill>
                  <a:srgbClr val="000099"/>
                </a:solidFill>
                <a:latin typeface="Cambria" pitchFamily="18" charset="0"/>
              </a:rPr>
              <a:t>And </a:t>
            </a:r>
            <a:r>
              <a:rPr lang="en-US" sz="2400" b="1" i="1" u="sng" dirty="0" smtClean="0">
                <a:solidFill>
                  <a:srgbClr val="000099"/>
                </a:solidFill>
                <a:latin typeface="Cambria" pitchFamily="18" charset="0"/>
              </a:rPr>
              <a:t>God said</a:t>
            </a:r>
            <a:r>
              <a:rPr lang="en-US" sz="2400" b="1" i="1" dirty="0" smtClean="0">
                <a:solidFill>
                  <a:srgbClr val="000099"/>
                </a:solidFill>
                <a:latin typeface="Cambria" pitchFamily="18" charset="0"/>
              </a:rPr>
              <a:t>, "Let the waters under the heavens be gathered together into one place, and let the dry land appear." </a:t>
            </a:r>
            <a:r>
              <a:rPr lang="en-US" sz="2400" b="1" i="1" u="sng" dirty="0" smtClean="0">
                <a:solidFill>
                  <a:srgbClr val="000099"/>
                </a:solidFill>
                <a:latin typeface="Cambria" pitchFamily="18" charset="0"/>
              </a:rPr>
              <a:t>And it was so.</a:t>
            </a:r>
          </a:p>
          <a:p>
            <a:pPr lvl="1">
              <a:spcBef>
                <a:spcPts val="600"/>
              </a:spcBef>
            </a:pPr>
            <a:r>
              <a:rPr lang="en-US" sz="2400" dirty="0" smtClean="0">
                <a:latin typeface="Cambria" pitchFamily="18" charset="0"/>
              </a:rPr>
              <a:t> </a:t>
            </a:r>
            <a:r>
              <a:rPr lang="en-US" sz="2400" b="1" dirty="0" smtClean="0">
                <a:latin typeface="Cambria" pitchFamily="18" charset="0"/>
              </a:rPr>
              <a:t>Gen 1:11 - </a:t>
            </a:r>
            <a:r>
              <a:rPr lang="en-US" sz="2400" b="1" i="1" dirty="0" smtClean="0">
                <a:solidFill>
                  <a:srgbClr val="000099"/>
                </a:solidFill>
                <a:latin typeface="Cambria" pitchFamily="18" charset="0"/>
              </a:rPr>
              <a:t>And </a:t>
            </a:r>
            <a:r>
              <a:rPr lang="en-US" sz="2400" b="1" i="1" u="sng" dirty="0" smtClean="0">
                <a:solidFill>
                  <a:srgbClr val="000099"/>
                </a:solidFill>
                <a:latin typeface="Cambria" pitchFamily="18" charset="0"/>
              </a:rPr>
              <a:t>God said</a:t>
            </a:r>
            <a:r>
              <a:rPr lang="en-US" sz="2400" b="1" i="1" dirty="0" smtClean="0">
                <a:solidFill>
                  <a:srgbClr val="000099"/>
                </a:solidFill>
                <a:latin typeface="Cambria" pitchFamily="18" charset="0"/>
              </a:rPr>
              <a:t>, "Let the earth sprout vegetation, plants yielding seed, and fruit trees bearing fruit in which is their seed, each according to its kind, on the earth." </a:t>
            </a:r>
            <a:r>
              <a:rPr lang="en-US" sz="2400" b="1" i="1" u="sng" dirty="0" smtClean="0">
                <a:solidFill>
                  <a:srgbClr val="000099"/>
                </a:solidFill>
                <a:latin typeface="Cambria" pitchFamily="18" charset="0"/>
              </a:rPr>
              <a:t>And it was so</a:t>
            </a:r>
            <a:r>
              <a:rPr lang="en-US" sz="2400" b="1" i="1" dirty="0" smtClean="0">
                <a:solidFill>
                  <a:srgbClr val="000099"/>
                </a:solidFill>
                <a:latin typeface="Cambria" pitchFamily="18" charset="0"/>
              </a:rPr>
              <a:t>. </a:t>
            </a:r>
          </a:p>
          <a:p>
            <a:pPr lvl="1">
              <a:spcBef>
                <a:spcPts val="600"/>
              </a:spcBef>
            </a:pPr>
            <a:r>
              <a:rPr lang="en-US" sz="2400" b="1" dirty="0" smtClean="0">
                <a:latin typeface="Cambria" pitchFamily="18" charset="0"/>
              </a:rPr>
              <a:t>Psalm 33:6-9 - </a:t>
            </a:r>
            <a:r>
              <a:rPr lang="en-US" sz="2400" b="1" i="1" dirty="0" smtClean="0">
                <a:solidFill>
                  <a:srgbClr val="000099"/>
                </a:solidFill>
                <a:latin typeface="Cambria" pitchFamily="18" charset="0"/>
              </a:rPr>
              <a:t>By the word of the LORD were the heavens made . . . </a:t>
            </a:r>
            <a:r>
              <a:rPr lang="en-US" sz="2400" b="1" i="1" u="sng" dirty="0" smtClean="0">
                <a:solidFill>
                  <a:srgbClr val="000099"/>
                </a:solidFill>
                <a:latin typeface="Cambria" pitchFamily="18" charset="0"/>
              </a:rPr>
              <a:t>He spoke, and it came to be</a:t>
            </a:r>
            <a:r>
              <a:rPr lang="en-US" sz="2400" b="1" i="1" dirty="0" smtClean="0">
                <a:solidFill>
                  <a:srgbClr val="000099"/>
                </a:solidFill>
                <a:latin typeface="Cambria" pitchFamily="18" charset="0"/>
              </a:rPr>
              <a:t>; He commanded, and it stood firm.</a:t>
            </a:r>
          </a:p>
          <a:p>
            <a:pPr>
              <a:lnSpc>
                <a:spcPct val="70000"/>
              </a:lnSpc>
              <a:spcBef>
                <a:spcPts val="600"/>
              </a:spcBef>
              <a:buFontTx/>
              <a:buNone/>
            </a:pPr>
            <a:endParaRPr lang="en-US" sz="2800" dirty="0">
              <a:solidFill>
                <a:schemeClr val="tx2"/>
              </a:solidFill>
              <a:latin typeface="Tahoma" pitchFamily="34" charset="0"/>
            </a:endParaRPr>
          </a:p>
          <a:p>
            <a:pPr>
              <a:lnSpc>
                <a:spcPct val="70000"/>
              </a:lnSpc>
              <a:spcBef>
                <a:spcPts val="600"/>
              </a:spcBef>
            </a:pPr>
            <a:r>
              <a:rPr lang="en-US" sz="2800" dirty="0">
                <a:solidFill>
                  <a:schemeClr val="tx2"/>
                </a:solidFill>
                <a:latin typeface="Tahoma" pitchFamily="34" charset="0"/>
              </a:rPr>
              <a:t>. . . not a gradual evolutionary process.</a:t>
            </a:r>
          </a:p>
        </p:txBody>
      </p:sp>
    </p:spTree>
  </p:cSld>
  <p:clrMapOvr>
    <a:overrideClrMapping bg1="lt1" tx1="dk1" bg2="lt2" tx2="dk2" accent1="accent1" accent2="accent2" accent3="accent3" accent4="accent4" accent5="accent5" accent6="accent6" hlink="hlink" folHlink="folHlink"/>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p:cTn id="7" dur="500" fill="hold"/>
                                        <p:tgtEl>
                                          <p:spTgt spid="30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 calcmode="lin" valueType="num">
                                      <p:cBhvr>
                                        <p:cTn id="13" dur="500" fill="hold"/>
                                        <p:tgtEl>
                                          <p:spTgt spid="307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07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anim calcmode="lin" valueType="num">
                                      <p:cBhvr>
                                        <p:cTn id="19" dur="500" fill="hold"/>
                                        <p:tgtEl>
                                          <p:spTgt spid="3075">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07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075">
                                            <p:txEl>
                                              <p:pRg st="4" end="4"/>
                                            </p:txEl>
                                          </p:spTgt>
                                        </p:tgtEl>
                                        <p:attrNameLst>
                                          <p:attrName>style.visibility</p:attrName>
                                        </p:attrNameLst>
                                      </p:cBhvr>
                                      <p:to>
                                        <p:strVal val="visible"/>
                                      </p:to>
                                    </p:set>
                                    <p:anim calcmode="lin" valueType="num">
                                      <p:cBhvr>
                                        <p:cTn id="25" dur="500" fill="hold"/>
                                        <p:tgtEl>
                                          <p:spTgt spid="3075">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07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3075">
                                            <p:txEl>
                                              <p:pRg st="5" end="5"/>
                                            </p:txEl>
                                          </p:spTgt>
                                        </p:tgtEl>
                                        <p:attrNameLst>
                                          <p:attrName>style.visibility</p:attrName>
                                        </p:attrNameLst>
                                      </p:cBhvr>
                                      <p:to>
                                        <p:strVal val="visible"/>
                                      </p:to>
                                    </p:set>
                                    <p:anim calcmode="lin" valueType="num">
                                      <p:cBhvr>
                                        <p:cTn id="31" dur="500" fill="hold"/>
                                        <p:tgtEl>
                                          <p:spTgt spid="3075">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075">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075">
                                            <p:txEl>
                                              <p:pRg st="7" end="7"/>
                                            </p:txEl>
                                          </p:spTgt>
                                        </p:tgtEl>
                                        <p:attrNameLst>
                                          <p:attrName>style.visibility</p:attrName>
                                        </p:attrNameLst>
                                      </p:cBhvr>
                                      <p:to>
                                        <p:strVal val="visible"/>
                                      </p:to>
                                    </p:set>
                                    <p:anim calcmode="lin" valueType="num">
                                      <p:cBhvr>
                                        <p:cTn id="37" dur="500" fill="hold"/>
                                        <p:tgtEl>
                                          <p:spTgt spid="3075">
                                            <p:txEl>
                                              <p:pRg st="7" end="7"/>
                                            </p:txEl>
                                          </p:spTgt>
                                        </p:tgtEl>
                                        <p:attrNameLst>
                                          <p:attrName>ppt_w</p:attrName>
                                        </p:attrNameLst>
                                      </p:cBhvr>
                                      <p:tavLst>
                                        <p:tav tm="0">
                                          <p:val>
                                            <p:fltVal val="0"/>
                                          </p:val>
                                        </p:tav>
                                        <p:tav tm="100000">
                                          <p:val>
                                            <p:strVal val="#ppt_w"/>
                                          </p:val>
                                        </p:tav>
                                      </p:tavLst>
                                    </p:anim>
                                    <p:anim calcmode="lin" valueType="num">
                                      <p:cBhvr>
                                        <p:cTn id="38" dur="500" fill="hold"/>
                                        <p:tgtEl>
                                          <p:spTgt spid="3075">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0" y="0"/>
            <a:ext cx="9144000" cy="6858000"/>
          </a:xfrm>
          <a:prstGeom prst="rect">
            <a:avLst/>
          </a:prstGeom>
          <a:solidFill>
            <a:schemeClr val="bg1">
              <a:alpha val="75000"/>
            </a:schemeClr>
          </a:solidFill>
          <a:ln w="9525">
            <a:solidFill>
              <a:schemeClr val="tx1"/>
            </a:solidFill>
            <a:miter lim="800000"/>
            <a:headEnd/>
            <a:tailEnd/>
          </a:ln>
          <a:effectLst/>
        </p:spPr>
        <p:txBody>
          <a:bodyPr wrap="none" anchor="ctr"/>
          <a:lstStyle/>
          <a:p>
            <a:endParaRPr lang="en-US"/>
          </a:p>
        </p:txBody>
      </p:sp>
      <p:sp>
        <p:nvSpPr>
          <p:cNvPr id="10242" name="Rectangle 2"/>
          <p:cNvSpPr>
            <a:spLocks noGrp="1" noChangeArrowheads="1"/>
          </p:cNvSpPr>
          <p:nvPr>
            <p:ph type="title"/>
          </p:nvPr>
        </p:nvSpPr>
        <p:spPr>
          <a:xfrm>
            <a:off x="457200" y="274638"/>
            <a:ext cx="8229600" cy="411162"/>
          </a:xfrm>
        </p:spPr>
        <p:txBody>
          <a:bodyPr/>
          <a:lstStyle/>
          <a:p>
            <a:r>
              <a:rPr lang="en-US" sz="3200" b="1" i="1" dirty="0" smtClean="0"/>
              <a:t>Biblical</a:t>
            </a:r>
            <a:r>
              <a:rPr lang="en-US" sz="3200" b="1" dirty="0" smtClean="0"/>
              <a:t> Problems With Theistic Evolution</a:t>
            </a:r>
            <a:endParaRPr lang="en-US" sz="3200" b="1" dirty="0"/>
          </a:p>
        </p:txBody>
      </p:sp>
      <p:sp>
        <p:nvSpPr>
          <p:cNvPr id="10243" name="Rectangle 3"/>
          <p:cNvSpPr>
            <a:spLocks noGrp="1" noChangeArrowheads="1"/>
          </p:cNvSpPr>
          <p:nvPr>
            <p:ph type="body" idx="1"/>
          </p:nvPr>
        </p:nvSpPr>
        <p:spPr>
          <a:xfrm>
            <a:off x="457200" y="914400"/>
            <a:ext cx="8229600" cy="5638800"/>
          </a:xfrm>
        </p:spPr>
        <p:txBody>
          <a:bodyPr/>
          <a:lstStyle/>
          <a:p>
            <a:pPr>
              <a:lnSpc>
                <a:spcPct val="70000"/>
              </a:lnSpc>
              <a:spcBef>
                <a:spcPts val="600"/>
              </a:spcBef>
            </a:pPr>
            <a:r>
              <a:rPr lang="en-US" sz="2800" dirty="0" smtClean="0">
                <a:solidFill>
                  <a:schemeClr val="tx2"/>
                </a:solidFill>
                <a:latin typeface="Tahoma" pitchFamily="34" charset="0"/>
              </a:rPr>
              <a:t>The Bible says that God </a:t>
            </a:r>
            <a:r>
              <a:rPr lang="en-US" sz="2800" u="sng" dirty="0" smtClean="0">
                <a:solidFill>
                  <a:schemeClr val="tx2"/>
                </a:solidFill>
                <a:latin typeface="Tahoma" pitchFamily="34" charset="0"/>
              </a:rPr>
              <a:t>directly created</a:t>
            </a:r>
            <a:r>
              <a:rPr lang="en-US" sz="2800" dirty="0" smtClean="0">
                <a:solidFill>
                  <a:schemeClr val="tx2"/>
                </a:solidFill>
                <a:latin typeface="Tahoma" pitchFamily="34" charset="0"/>
              </a:rPr>
              <a:t> each kind of plant </a:t>
            </a:r>
            <a:r>
              <a:rPr lang="en-US" sz="2800" dirty="0">
                <a:solidFill>
                  <a:schemeClr val="tx2"/>
                </a:solidFill>
                <a:latin typeface="Tahoma" pitchFamily="34" charset="0"/>
              </a:rPr>
              <a:t>and </a:t>
            </a:r>
            <a:r>
              <a:rPr lang="en-US" sz="2800" dirty="0" smtClean="0">
                <a:solidFill>
                  <a:schemeClr val="tx2"/>
                </a:solidFill>
                <a:latin typeface="Tahoma" pitchFamily="34" charset="0"/>
              </a:rPr>
              <a:t>animal during the six days of creation and designed them to </a:t>
            </a:r>
            <a:r>
              <a:rPr lang="en-US" sz="2800" u="sng" dirty="0" smtClean="0">
                <a:solidFill>
                  <a:schemeClr val="tx2"/>
                </a:solidFill>
                <a:latin typeface="Tahoma" pitchFamily="34" charset="0"/>
              </a:rPr>
              <a:t>produce</a:t>
            </a:r>
            <a:r>
              <a:rPr lang="en-US" sz="2800" dirty="0" smtClean="0">
                <a:solidFill>
                  <a:schemeClr val="tx2"/>
                </a:solidFill>
                <a:latin typeface="Tahoma" pitchFamily="34" charset="0"/>
              </a:rPr>
              <a:t> offspring belonging to the </a:t>
            </a:r>
            <a:r>
              <a:rPr lang="en-US" sz="2800" u="sng" dirty="0" smtClean="0">
                <a:solidFill>
                  <a:schemeClr val="tx2"/>
                </a:solidFill>
                <a:latin typeface="Tahoma" pitchFamily="34" charset="0"/>
              </a:rPr>
              <a:t>same “kind”</a:t>
            </a:r>
            <a:endParaRPr lang="en-US" sz="2400" b="1" u="sng" dirty="0"/>
          </a:p>
          <a:p>
            <a:pPr>
              <a:lnSpc>
                <a:spcPct val="70000"/>
              </a:lnSpc>
              <a:spcBef>
                <a:spcPts val="600"/>
              </a:spcBef>
            </a:pPr>
            <a:endParaRPr lang="en-US" sz="2400" b="1" dirty="0"/>
          </a:p>
          <a:p>
            <a:pPr lvl="1">
              <a:lnSpc>
                <a:spcPct val="70000"/>
              </a:lnSpc>
              <a:spcBef>
                <a:spcPts val="600"/>
              </a:spcBef>
            </a:pPr>
            <a:r>
              <a:rPr lang="en-US" sz="2400" b="1" dirty="0">
                <a:solidFill>
                  <a:srgbClr val="000000"/>
                </a:solidFill>
                <a:latin typeface="Cambria" pitchFamily="18" charset="0"/>
              </a:rPr>
              <a:t>Genesis 1:11 </a:t>
            </a:r>
            <a:r>
              <a:rPr lang="en-US" sz="2400" b="1" dirty="0" smtClean="0">
                <a:solidFill>
                  <a:srgbClr val="000000"/>
                </a:solidFill>
                <a:latin typeface="Cambria" pitchFamily="18" charset="0"/>
              </a:rPr>
              <a:t>– </a:t>
            </a:r>
            <a:r>
              <a:rPr lang="en-US" sz="2400" b="1" i="1" dirty="0" smtClean="0">
                <a:solidFill>
                  <a:srgbClr val="000099"/>
                </a:solidFill>
                <a:latin typeface="Cambria" pitchFamily="18" charset="0"/>
              </a:rPr>
              <a:t>And God said, “Let the earth sprout vegetation, plants yielding seed, and fruit trees bearing fruit in which is their seed, </a:t>
            </a:r>
            <a:r>
              <a:rPr lang="en-US" sz="2400" b="1" i="1" u="sng" dirty="0" smtClean="0">
                <a:solidFill>
                  <a:srgbClr val="000099"/>
                </a:solidFill>
                <a:latin typeface="Cambria" pitchFamily="18" charset="0"/>
              </a:rPr>
              <a:t>each according to its kind</a:t>
            </a:r>
            <a:r>
              <a:rPr lang="en-US" sz="2400" b="1" i="1" dirty="0" smtClean="0">
                <a:solidFill>
                  <a:srgbClr val="000099"/>
                </a:solidFill>
                <a:latin typeface="Cambria" pitchFamily="18" charset="0"/>
              </a:rPr>
              <a:t>, on the earth.”</a:t>
            </a:r>
            <a:endParaRPr lang="en-US" sz="2400" b="1" i="1" dirty="0">
              <a:solidFill>
                <a:srgbClr val="000099"/>
              </a:solidFill>
              <a:latin typeface="Cambria" pitchFamily="18" charset="0"/>
            </a:endParaRPr>
          </a:p>
          <a:p>
            <a:pPr lvl="1">
              <a:lnSpc>
                <a:spcPct val="70000"/>
              </a:lnSpc>
              <a:spcBef>
                <a:spcPts val="600"/>
              </a:spcBef>
            </a:pPr>
            <a:endParaRPr lang="en-US" sz="2400" b="1" i="1" dirty="0">
              <a:solidFill>
                <a:srgbClr val="000099"/>
              </a:solidFill>
              <a:latin typeface="Cambria" pitchFamily="18" charset="0"/>
            </a:endParaRPr>
          </a:p>
          <a:p>
            <a:pPr lvl="1">
              <a:lnSpc>
                <a:spcPct val="70000"/>
              </a:lnSpc>
              <a:spcBef>
                <a:spcPts val="600"/>
              </a:spcBef>
            </a:pPr>
            <a:r>
              <a:rPr lang="en-US" sz="2400" b="1" dirty="0">
                <a:solidFill>
                  <a:srgbClr val="000000"/>
                </a:solidFill>
                <a:latin typeface="Cambria" pitchFamily="18" charset="0"/>
              </a:rPr>
              <a:t>Genesis 1:25 -</a:t>
            </a:r>
            <a:r>
              <a:rPr lang="en-US" sz="2000" i="1" dirty="0">
                <a:solidFill>
                  <a:srgbClr val="0000FF"/>
                </a:solidFill>
                <a:latin typeface="Cambria" pitchFamily="18" charset="0"/>
              </a:rPr>
              <a:t> </a:t>
            </a:r>
            <a:r>
              <a:rPr lang="en-US" sz="2400" b="1" i="1" dirty="0" smtClean="0">
                <a:solidFill>
                  <a:srgbClr val="000099"/>
                </a:solidFill>
                <a:latin typeface="Cambria" pitchFamily="18" charset="0"/>
              </a:rPr>
              <a:t>And God made the beasts of the earth according to their kinds and the livestock </a:t>
            </a:r>
            <a:r>
              <a:rPr lang="en-US" sz="2400" b="1" i="1" u="sng" dirty="0" smtClean="0">
                <a:solidFill>
                  <a:srgbClr val="000099"/>
                </a:solidFill>
                <a:latin typeface="Cambria" pitchFamily="18" charset="0"/>
              </a:rPr>
              <a:t>according to their kinds</a:t>
            </a:r>
            <a:r>
              <a:rPr lang="en-US" sz="2400" b="1" i="1" dirty="0" smtClean="0">
                <a:solidFill>
                  <a:srgbClr val="000099"/>
                </a:solidFill>
                <a:latin typeface="Cambria" pitchFamily="18" charset="0"/>
              </a:rPr>
              <a:t>, and everything that creeps on the ground </a:t>
            </a:r>
            <a:r>
              <a:rPr lang="en-US" sz="2400" b="1" i="1" u="sng" dirty="0" smtClean="0">
                <a:solidFill>
                  <a:srgbClr val="000099"/>
                </a:solidFill>
                <a:latin typeface="Cambria" pitchFamily="18" charset="0"/>
              </a:rPr>
              <a:t>according to its kind</a:t>
            </a:r>
            <a:r>
              <a:rPr lang="en-US" sz="2400" b="1" i="1" dirty="0" smtClean="0">
                <a:solidFill>
                  <a:srgbClr val="000099"/>
                </a:solidFill>
                <a:latin typeface="Cambria" pitchFamily="18" charset="0"/>
              </a:rPr>
              <a:t>. </a:t>
            </a:r>
            <a:endParaRPr lang="en-US" sz="2000" i="1" dirty="0">
              <a:solidFill>
                <a:srgbClr val="000099"/>
              </a:solidFill>
              <a:latin typeface="Cambria" pitchFamily="18" charset="0"/>
            </a:endParaRPr>
          </a:p>
          <a:p>
            <a:pPr lvl="1">
              <a:lnSpc>
                <a:spcPct val="70000"/>
              </a:lnSpc>
              <a:spcBef>
                <a:spcPts val="600"/>
              </a:spcBef>
            </a:pPr>
            <a:endParaRPr lang="en-US" sz="2000" i="1" dirty="0">
              <a:solidFill>
                <a:srgbClr val="000099"/>
              </a:solidFill>
            </a:endParaRPr>
          </a:p>
          <a:p>
            <a:pPr>
              <a:lnSpc>
                <a:spcPct val="70000"/>
              </a:lnSpc>
              <a:spcBef>
                <a:spcPts val="600"/>
              </a:spcBef>
            </a:pPr>
            <a:r>
              <a:rPr lang="en-US" sz="2800" dirty="0">
                <a:solidFill>
                  <a:schemeClr val="tx2"/>
                </a:solidFill>
                <a:latin typeface="Tahoma" pitchFamily="34" charset="0"/>
              </a:rPr>
              <a:t>. . . not </a:t>
            </a:r>
            <a:r>
              <a:rPr lang="en-US" sz="2800" dirty="0" smtClean="0">
                <a:solidFill>
                  <a:schemeClr val="tx2"/>
                </a:solidFill>
                <a:latin typeface="Tahoma" pitchFamily="34" charset="0"/>
              </a:rPr>
              <a:t>a </a:t>
            </a:r>
            <a:r>
              <a:rPr lang="en-US" sz="2800" u="sng" dirty="0" smtClean="0">
                <a:solidFill>
                  <a:schemeClr val="tx2"/>
                </a:solidFill>
                <a:latin typeface="Tahoma" pitchFamily="34" charset="0"/>
              </a:rPr>
              <a:t>single one celled organism</a:t>
            </a:r>
            <a:r>
              <a:rPr lang="en-US" sz="2800" dirty="0" smtClean="0">
                <a:solidFill>
                  <a:schemeClr val="tx2"/>
                </a:solidFill>
                <a:latin typeface="Tahoma" pitchFamily="34" charset="0"/>
              </a:rPr>
              <a:t> that </a:t>
            </a:r>
            <a:r>
              <a:rPr lang="en-US" sz="2800" u="sng" dirty="0" smtClean="0">
                <a:solidFill>
                  <a:schemeClr val="tx2"/>
                </a:solidFill>
                <a:latin typeface="Tahoma" pitchFamily="34" charset="0"/>
              </a:rPr>
              <a:t>gradually evolved</a:t>
            </a:r>
            <a:r>
              <a:rPr lang="en-US" sz="2800" dirty="0" smtClean="0">
                <a:solidFill>
                  <a:schemeClr val="tx2"/>
                </a:solidFill>
                <a:latin typeface="Tahoma" pitchFamily="34" charset="0"/>
              </a:rPr>
              <a:t> into the various kinds of living things over </a:t>
            </a:r>
            <a:r>
              <a:rPr lang="en-US" sz="2800" u="sng" dirty="0" smtClean="0">
                <a:solidFill>
                  <a:schemeClr val="tx2"/>
                </a:solidFill>
                <a:latin typeface="Tahoma" pitchFamily="34" charset="0"/>
              </a:rPr>
              <a:t>millions of years</a:t>
            </a:r>
            <a:r>
              <a:rPr lang="en-US" sz="2800" dirty="0" smtClean="0">
                <a:solidFill>
                  <a:schemeClr val="tx2"/>
                </a:solidFill>
                <a:latin typeface="Tahoma" pitchFamily="34" charset="0"/>
              </a:rPr>
              <a:t>.</a:t>
            </a:r>
            <a:endParaRPr lang="en-US" sz="2800" dirty="0">
              <a:solidFill>
                <a:schemeClr val="tx2"/>
              </a:solidFill>
              <a:latin typeface="Tahoma" pitchFamily="34" charset="0"/>
            </a:endParaRPr>
          </a:p>
        </p:txBody>
      </p:sp>
    </p:spTree>
  </p:cSld>
  <p:clrMapOvr>
    <a:overrideClrMapping bg1="lt1" tx1="dk1" bg2="lt2" tx2="dk2" accent1="accent1" accent2="accent2" accent3="accent3" accent4="accent4" accent5="accent5" accent6="accent6" hlink="hlink" folHlink="folHlink"/>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500" fill="hold"/>
                                        <p:tgtEl>
                                          <p:spTgt spid="102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 calcmode="lin" valueType="num">
                                      <p:cBhvr>
                                        <p:cTn id="13" dur="500" fill="hold"/>
                                        <p:tgtEl>
                                          <p:spTgt spid="1024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024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anim calcmode="lin" valueType="num">
                                      <p:cBhvr>
                                        <p:cTn id="19" dur="500" fill="hold"/>
                                        <p:tgtEl>
                                          <p:spTgt spid="1024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1024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0243">
                                            <p:txEl>
                                              <p:pRg st="6" end="6"/>
                                            </p:txEl>
                                          </p:spTgt>
                                        </p:tgtEl>
                                        <p:attrNameLst>
                                          <p:attrName>style.visibility</p:attrName>
                                        </p:attrNameLst>
                                      </p:cBhvr>
                                      <p:to>
                                        <p:strVal val="visible"/>
                                      </p:to>
                                    </p:set>
                                    <p:anim calcmode="lin" valueType="num">
                                      <p:cBhvr>
                                        <p:cTn id="25" dur="500" fill="hold"/>
                                        <p:tgtEl>
                                          <p:spTgt spid="10243">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1024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100" name="Rectangle 4"/>
          <p:cNvSpPr>
            <a:spLocks noChangeArrowheads="1"/>
          </p:cNvSpPr>
          <p:nvPr/>
        </p:nvSpPr>
        <p:spPr bwMode="auto">
          <a:xfrm>
            <a:off x="0" y="0"/>
            <a:ext cx="9144000" cy="6858000"/>
          </a:xfrm>
          <a:prstGeom prst="rect">
            <a:avLst/>
          </a:prstGeom>
          <a:solidFill>
            <a:schemeClr val="bg1">
              <a:alpha val="75000"/>
            </a:schemeClr>
          </a:solidFill>
          <a:ln w="9525">
            <a:solidFill>
              <a:schemeClr val="tx1"/>
            </a:solidFill>
            <a:miter lim="800000"/>
            <a:headEnd/>
            <a:tailEnd/>
          </a:ln>
          <a:effectLst/>
        </p:spPr>
        <p:txBody>
          <a:bodyPr wrap="none" anchor="ctr"/>
          <a:lstStyle/>
          <a:p>
            <a:endParaRPr lang="en-US"/>
          </a:p>
        </p:txBody>
      </p:sp>
      <p:sp>
        <p:nvSpPr>
          <p:cNvPr id="4098" name="Rectangle 2"/>
          <p:cNvSpPr>
            <a:spLocks noGrp="1" noChangeArrowheads="1"/>
          </p:cNvSpPr>
          <p:nvPr>
            <p:ph type="title"/>
          </p:nvPr>
        </p:nvSpPr>
        <p:spPr>
          <a:xfrm>
            <a:off x="457200" y="274638"/>
            <a:ext cx="8229600" cy="258762"/>
          </a:xfrm>
          <a:noFill/>
          <a:ln/>
          <a:effectLst>
            <a:outerShdw dist="17961" dir="2700000" algn="ctr" rotWithShape="0">
              <a:schemeClr val="bg1"/>
            </a:outerShdw>
          </a:effectLst>
        </p:spPr>
        <p:txBody>
          <a:bodyPr/>
          <a:lstStyle/>
          <a:p>
            <a:r>
              <a:rPr lang="en-US" sz="3200" b="1" i="1" dirty="0" smtClean="0"/>
              <a:t>Biblical</a:t>
            </a:r>
            <a:r>
              <a:rPr lang="en-US" sz="3200" b="1" dirty="0" smtClean="0"/>
              <a:t> Problems With Theistic Evolution</a:t>
            </a:r>
            <a:endParaRPr lang="en-US" sz="3200" b="1" dirty="0"/>
          </a:p>
        </p:txBody>
      </p:sp>
      <p:sp>
        <p:nvSpPr>
          <p:cNvPr id="4099" name="Rectangle 3"/>
          <p:cNvSpPr>
            <a:spLocks noGrp="1" noChangeArrowheads="1"/>
          </p:cNvSpPr>
          <p:nvPr>
            <p:ph type="body" idx="1"/>
          </p:nvPr>
        </p:nvSpPr>
        <p:spPr>
          <a:xfrm>
            <a:off x="609600" y="762000"/>
            <a:ext cx="8153400" cy="6096000"/>
          </a:xfrm>
        </p:spPr>
        <p:txBody>
          <a:bodyPr/>
          <a:lstStyle/>
          <a:p>
            <a:pPr>
              <a:lnSpc>
                <a:spcPct val="90000"/>
              </a:lnSpc>
              <a:spcBef>
                <a:spcPts val="600"/>
              </a:spcBef>
            </a:pPr>
            <a:r>
              <a:rPr lang="en-US" sz="2800" dirty="0" smtClean="0">
                <a:solidFill>
                  <a:schemeClr val="tx2"/>
                </a:solidFill>
                <a:latin typeface="Tahoma" pitchFamily="34" charset="0"/>
              </a:rPr>
              <a:t>The Bible says that God’s </a:t>
            </a:r>
            <a:r>
              <a:rPr lang="en-US" sz="2800" dirty="0">
                <a:solidFill>
                  <a:schemeClr val="tx2"/>
                </a:solidFill>
                <a:latin typeface="Tahoma" pitchFamily="34" charset="0"/>
              </a:rPr>
              <a:t>creation was </a:t>
            </a:r>
            <a:r>
              <a:rPr lang="en-US" sz="2800" u="sng" dirty="0">
                <a:solidFill>
                  <a:schemeClr val="tx2"/>
                </a:solidFill>
                <a:latin typeface="Tahoma" pitchFamily="34" charset="0"/>
              </a:rPr>
              <a:t>good</a:t>
            </a:r>
            <a:r>
              <a:rPr lang="en-US" sz="2800" dirty="0">
                <a:solidFill>
                  <a:schemeClr val="tx2"/>
                </a:solidFill>
                <a:latin typeface="Tahoma" pitchFamily="34" charset="0"/>
              </a:rPr>
              <a:t> when </a:t>
            </a:r>
            <a:r>
              <a:rPr lang="en-US" sz="2800" dirty="0" smtClean="0">
                <a:solidFill>
                  <a:schemeClr val="tx2"/>
                </a:solidFill>
                <a:latin typeface="Tahoma" pitchFamily="34" charset="0"/>
              </a:rPr>
              <a:t>He first made it. </a:t>
            </a:r>
            <a:r>
              <a:rPr lang="en-US" sz="2800" dirty="0">
                <a:solidFill>
                  <a:schemeClr val="tx2"/>
                </a:solidFill>
                <a:latin typeface="Tahoma" pitchFamily="34" charset="0"/>
              </a:rPr>
              <a:t>. </a:t>
            </a:r>
            <a:r>
              <a:rPr lang="en-US" sz="2800" dirty="0" smtClean="0">
                <a:solidFill>
                  <a:schemeClr val="tx2"/>
                </a:solidFill>
                <a:latin typeface="Tahoma" pitchFamily="34" charset="0"/>
              </a:rPr>
              <a:t>.</a:t>
            </a:r>
          </a:p>
          <a:p>
            <a:pPr>
              <a:lnSpc>
                <a:spcPct val="90000"/>
              </a:lnSpc>
              <a:spcBef>
                <a:spcPts val="600"/>
              </a:spcBef>
            </a:pPr>
            <a:endParaRPr lang="en-US" sz="2400" dirty="0">
              <a:solidFill>
                <a:schemeClr val="tx2"/>
              </a:solidFill>
              <a:latin typeface="Tahoma" pitchFamily="34" charset="0"/>
            </a:endParaRPr>
          </a:p>
          <a:p>
            <a:pPr lvl="1">
              <a:lnSpc>
                <a:spcPct val="90000"/>
              </a:lnSpc>
              <a:spcBef>
                <a:spcPts val="600"/>
              </a:spcBef>
            </a:pPr>
            <a:r>
              <a:rPr lang="en-US" sz="2400" b="1" dirty="0">
                <a:solidFill>
                  <a:srgbClr val="000000"/>
                </a:solidFill>
                <a:latin typeface="Cambria" pitchFamily="18" charset="0"/>
              </a:rPr>
              <a:t>Genesis 1:11-12 -</a:t>
            </a:r>
            <a:r>
              <a:rPr lang="en-US" sz="1400" i="1" dirty="0">
                <a:solidFill>
                  <a:srgbClr val="0000FF"/>
                </a:solidFill>
                <a:latin typeface="Cambria" pitchFamily="18" charset="0"/>
              </a:rPr>
              <a:t> </a:t>
            </a:r>
            <a:r>
              <a:rPr lang="en-US" sz="2400" b="1" i="1" dirty="0" smtClean="0">
                <a:solidFill>
                  <a:srgbClr val="000099"/>
                </a:solidFill>
                <a:latin typeface="Cambria" pitchFamily="18" charset="0"/>
              </a:rPr>
              <a:t>And God made the beasts of the earth … and the livestock… and everything that creeps on the ground… And </a:t>
            </a:r>
            <a:r>
              <a:rPr lang="en-US" sz="2400" b="1" i="1" u="sng" dirty="0" smtClean="0">
                <a:solidFill>
                  <a:srgbClr val="000099"/>
                </a:solidFill>
                <a:latin typeface="Cambria" pitchFamily="18" charset="0"/>
              </a:rPr>
              <a:t>God saw that it was good</a:t>
            </a:r>
            <a:r>
              <a:rPr lang="en-US" sz="2400" b="1" i="1" dirty="0" smtClean="0">
                <a:solidFill>
                  <a:srgbClr val="000099"/>
                </a:solidFill>
                <a:latin typeface="Cambria" pitchFamily="18" charset="0"/>
              </a:rPr>
              <a:t>.  </a:t>
            </a:r>
            <a:r>
              <a:rPr lang="en-US" sz="2400" b="1" dirty="0" smtClean="0">
                <a:solidFill>
                  <a:srgbClr val="000000"/>
                </a:solidFill>
                <a:latin typeface="Cambria" pitchFamily="18" charset="0"/>
              </a:rPr>
              <a:t>(compare vss. 10 ,12, 18, 21, and 25)</a:t>
            </a:r>
            <a:endParaRPr lang="en-US" sz="2400" b="1" dirty="0">
              <a:solidFill>
                <a:srgbClr val="000000"/>
              </a:solidFill>
              <a:latin typeface="Cambria" pitchFamily="18" charset="0"/>
            </a:endParaRPr>
          </a:p>
          <a:p>
            <a:pPr lvl="1">
              <a:lnSpc>
                <a:spcPct val="90000"/>
              </a:lnSpc>
              <a:spcBef>
                <a:spcPts val="600"/>
              </a:spcBef>
            </a:pPr>
            <a:endParaRPr lang="en-US" sz="2400" b="1" i="1" dirty="0">
              <a:solidFill>
                <a:srgbClr val="000099"/>
              </a:solidFill>
              <a:latin typeface="Cambria" pitchFamily="18" charset="0"/>
            </a:endParaRPr>
          </a:p>
          <a:p>
            <a:pPr lvl="1">
              <a:lnSpc>
                <a:spcPct val="90000"/>
              </a:lnSpc>
              <a:spcBef>
                <a:spcPts val="600"/>
              </a:spcBef>
            </a:pPr>
            <a:r>
              <a:rPr lang="en-US" sz="2400" b="1" dirty="0">
                <a:solidFill>
                  <a:srgbClr val="000000"/>
                </a:solidFill>
                <a:latin typeface="Cambria" pitchFamily="18" charset="0"/>
              </a:rPr>
              <a:t>Genesis </a:t>
            </a:r>
            <a:r>
              <a:rPr lang="en-US" sz="2400" b="1" dirty="0" smtClean="0">
                <a:solidFill>
                  <a:srgbClr val="000000"/>
                </a:solidFill>
                <a:latin typeface="Cambria" pitchFamily="18" charset="0"/>
              </a:rPr>
              <a:t>1:31 – </a:t>
            </a:r>
            <a:r>
              <a:rPr lang="en-US" sz="2400" b="1" i="1" dirty="0" smtClean="0">
                <a:solidFill>
                  <a:srgbClr val="000099"/>
                </a:solidFill>
                <a:latin typeface="Cambria" pitchFamily="18" charset="0"/>
              </a:rPr>
              <a:t>And God saw </a:t>
            </a:r>
            <a:r>
              <a:rPr lang="en-US" sz="2400" b="1" i="1" u="sng" dirty="0" smtClean="0">
                <a:solidFill>
                  <a:srgbClr val="000099"/>
                </a:solidFill>
                <a:latin typeface="Cambria" pitchFamily="18" charset="0"/>
              </a:rPr>
              <a:t>everything that he had made</a:t>
            </a:r>
            <a:r>
              <a:rPr lang="en-US" sz="2400" b="1" i="1" dirty="0" smtClean="0">
                <a:solidFill>
                  <a:srgbClr val="000099"/>
                </a:solidFill>
                <a:latin typeface="Cambria" pitchFamily="18" charset="0"/>
              </a:rPr>
              <a:t>, and behold, it </a:t>
            </a:r>
            <a:r>
              <a:rPr lang="en-US" sz="2400" b="1" i="1" u="sng" dirty="0" smtClean="0">
                <a:solidFill>
                  <a:srgbClr val="000099"/>
                </a:solidFill>
                <a:latin typeface="Cambria" pitchFamily="18" charset="0"/>
              </a:rPr>
              <a:t>was very good</a:t>
            </a:r>
            <a:r>
              <a:rPr lang="en-US" sz="2400" b="1" i="1" dirty="0" smtClean="0">
                <a:solidFill>
                  <a:srgbClr val="000099"/>
                </a:solidFill>
                <a:latin typeface="Cambria" pitchFamily="18" charset="0"/>
              </a:rPr>
              <a:t>. </a:t>
            </a:r>
            <a:endParaRPr lang="en-US" sz="2400" b="1" i="1" dirty="0">
              <a:solidFill>
                <a:srgbClr val="000099"/>
              </a:solidFill>
              <a:latin typeface="Cambria" pitchFamily="18" charset="0"/>
            </a:endParaRPr>
          </a:p>
          <a:p>
            <a:pPr lvl="1">
              <a:lnSpc>
                <a:spcPct val="90000"/>
              </a:lnSpc>
              <a:spcBef>
                <a:spcPts val="600"/>
              </a:spcBef>
            </a:pPr>
            <a:endParaRPr lang="en-US" b="1" dirty="0">
              <a:solidFill>
                <a:srgbClr val="000099"/>
              </a:solidFill>
              <a:latin typeface="Tahoma" pitchFamily="34" charset="0"/>
            </a:endParaRPr>
          </a:p>
          <a:p>
            <a:pPr>
              <a:lnSpc>
                <a:spcPct val="90000"/>
              </a:lnSpc>
              <a:spcAft>
                <a:spcPts val="600"/>
              </a:spcAft>
            </a:pPr>
            <a:r>
              <a:rPr lang="en-US" sz="2800" dirty="0">
                <a:solidFill>
                  <a:schemeClr val="tx2"/>
                </a:solidFill>
                <a:latin typeface="Tahoma" pitchFamily="34" charset="0"/>
              </a:rPr>
              <a:t>. . . </a:t>
            </a:r>
            <a:r>
              <a:rPr lang="en-US" sz="2800" dirty="0" smtClean="0">
                <a:solidFill>
                  <a:schemeClr val="tx2"/>
                </a:solidFill>
                <a:latin typeface="Tahoma" pitchFamily="34" charset="0"/>
              </a:rPr>
              <a:t>it did not require millions of years of death, disease, struggle, and “survival of the fittest” for higher life forms to evolve.</a:t>
            </a:r>
            <a:endParaRPr lang="en-US" sz="2800" b="1" i="1" dirty="0">
              <a:solidFill>
                <a:srgbClr val="000099"/>
              </a:solidFill>
              <a:latin typeface="Times New Roman" pitchFamily="18" charset="0"/>
            </a:endParaRPr>
          </a:p>
        </p:txBody>
      </p:sp>
    </p:spTree>
  </p:cSld>
  <p:clrMapOvr>
    <a:overrideClrMapping bg1="lt1" tx1="dk1" bg2="lt2" tx2="dk2" accent1="accent1" accent2="accent2" accent3="accent3" accent4="accent4" accent5="accent5" accent6="accent6" hlink="hlink" folHlink="folHlink"/>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5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9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p:cTn id="13" dur="500" fill="hold"/>
                                        <p:tgtEl>
                                          <p:spTgt spid="4099">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409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anim calcmode="lin" valueType="num">
                                      <p:cBhvr>
                                        <p:cTn id="19" dur="500" fill="hold"/>
                                        <p:tgtEl>
                                          <p:spTgt spid="4099">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409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099">
                                            <p:txEl>
                                              <p:pRg st="6" end="6"/>
                                            </p:txEl>
                                          </p:spTgt>
                                        </p:tgtEl>
                                        <p:attrNameLst>
                                          <p:attrName>style.visibility</p:attrName>
                                        </p:attrNameLst>
                                      </p:cBhvr>
                                      <p:to>
                                        <p:strVal val="visible"/>
                                      </p:to>
                                    </p:set>
                                    <p:anim calcmode="lin" valueType="num">
                                      <p:cBhvr>
                                        <p:cTn id="25" dur="500" fill="hold"/>
                                        <p:tgtEl>
                                          <p:spTgt spid="4099">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4099">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0" y="0"/>
            <a:ext cx="9144000" cy="6858000"/>
          </a:xfrm>
          <a:prstGeom prst="rect">
            <a:avLst/>
          </a:prstGeom>
          <a:solidFill>
            <a:schemeClr val="bg1">
              <a:alpha val="75000"/>
            </a:schemeClr>
          </a:solidFill>
          <a:ln w="9525">
            <a:solidFill>
              <a:schemeClr val="tx1"/>
            </a:solidFill>
            <a:miter lim="800000"/>
            <a:headEnd/>
            <a:tailEnd/>
          </a:ln>
          <a:effectLst/>
        </p:spPr>
        <p:txBody>
          <a:bodyPr wrap="none" anchor="ctr"/>
          <a:lstStyle/>
          <a:p>
            <a:endParaRPr lang="en-US"/>
          </a:p>
        </p:txBody>
      </p:sp>
      <p:sp>
        <p:nvSpPr>
          <p:cNvPr id="11266" name="Rectangle 2"/>
          <p:cNvSpPr>
            <a:spLocks noGrp="1" noChangeArrowheads="1"/>
          </p:cNvSpPr>
          <p:nvPr>
            <p:ph type="title"/>
          </p:nvPr>
        </p:nvSpPr>
        <p:spPr>
          <a:xfrm>
            <a:off x="457200" y="274638"/>
            <a:ext cx="8229600" cy="258762"/>
          </a:xfrm>
          <a:noFill/>
          <a:ln/>
          <a:effectLst>
            <a:outerShdw dist="17961" dir="2700000" algn="ctr" rotWithShape="0">
              <a:schemeClr val="bg1"/>
            </a:outerShdw>
          </a:effectLst>
        </p:spPr>
        <p:txBody>
          <a:bodyPr/>
          <a:lstStyle/>
          <a:p>
            <a:r>
              <a:rPr lang="en-US" sz="3200" b="1" i="1" dirty="0" smtClean="0"/>
              <a:t>Biblical</a:t>
            </a:r>
            <a:r>
              <a:rPr lang="en-US" sz="3200" b="1" dirty="0" smtClean="0"/>
              <a:t> Problems With Theistic Evolution</a:t>
            </a:r>
            <a:endParaRPr lang="en-US" sz="3200" b="1" dirty="0"/>
          </a:p>
        </p:txBody>
      </p:sp>
      <p:sp>
        <p:nvSpPr>
          <p:cNvPr id="11267" name="Rectangle 3"/>
          <p:cNvSpPr>
            <a:spLocks noGrp="1" noChangeArrowheads="1"/>
          </p:cNvSpPr>
          <p:nvPr>
            <p:ph type="body" idx="1"/>
          </p:nvPr>
        </p:nvSpPr>
        <p:spPr>
          <a:xfrm>
            <a:off x="457200" y="762000"/>
            <a:ext cx="8305800" cy="5867400"/>
          </a:xfrm>
        </p:spPr>
        <p:txBody>
          <a:bodyPr>
            <a:normAutofit fontScale="92500" lnSpcReduction="10000"/>
          </a:bodyPr>
          <a:lstStyle/>
          <a:p>
            <a:pPr>
              <a:lnSpc>
                <a:spcPct val="80000"/>
              </a:lnSpc>
              <a:spcBef>
                <a:spcPts val="600"/>
              </a:spcBef>
            </a:pPr>
            <a:endParaRPr lang="en-US" sz="1600" b="1" dirty="0"/>
          </a:p>
          <a:p>
            <a:pPr>
              <a:lnSpc>
                <a:spcPct val="80000"/>
              </a:lnSpc>
              <a:spcBef>
                <a:spcPts val="600"/>
              </a:spcBef>
            </a:pPr>
            <a:r>
              <a:rPr lang="en-US" sz="2800" dirty="0" smtClean="0">
                <a:solidFill>
                  <a:schemeClr val="tx2"/>
                </a:solidFill>
                <a:latin typeface="Tahoma" pitchFamily="34" charset="0"/>
              </a:rPr>
              <a:t>The Bible says that God </a:t>
            </a:r>
            <a:r>
              <a:rPr lang="en-US" sz="2800" dirty="0">
                <a:solidFill>
                  <a:schemeClr val="tx2"/>
                </a:solidFill>
                <a:latin typeface="Tahoma" pitchFamily="34" charset="0"/>
              </a:rPr>
              <a:t>made Adam </a:t>
            </a:r>
            <a:r>
              <a:rPr lang="en-US" sz="2800" u="sng" dirty="0">
                <a:solidFill>
                  <a:schemeClr val="tx2"/>
                </a:solidFill>
                <a:latin typeface="Tahoma" pitchFamily="34" charset="0"/>
              </a:rPr>
              <a:t>directly</a:t>
            </a:r>
            <a:r>
              <a:rPr lang="en-US" sz="2800" dirty="0">
                <a:solidFill>
                  <a:schemeClr val="tx2"/>
                </a:solidFill>
                <a:latin typeface="Tahoma" pitchFamily="34" charset="0"/>
              </a:rPr>
              <a:t> from the </a:t>
            </a:r>
            <a:r>
              <a:rPr lang="en-US" sz="2800" u="sng" dirty="0">
                <a:solidFill>
                  <a:schemeClr val="tx2"/>
                </a:solidFill>
                <a:latin typeface="Tahoma" pitchFamily="34" charset="0"/>
              </a:rPr>
              <a:t>dust of the ground</a:t>
            </a:r>
            <a:r>
              <a:rPr lang="en-US" sz="2800" dirty="0">
                <a:solidFill>
                  <a:schemeClr val="tx2"/>
                </a:solidFill>
                <a:latin typeface="Tahoma" pitchFamily="34" charset="0"/>
              </a:rPr>
              <a:t> and Eve </a:t>
            </a:r>
            <a:r>
              <a:rPr lang="en-US" sz="2800" u="sng" dirty="0">
                <a:solidFill>
                  <a:schemeClr val="tx2"/>
                </a:solidFill>
                <a:latin typeface="Tahoma" pitchFamily="34" charset="0"/>
              </a:rPr>
              <a:t>directly</a:t>
            </a:r>
            <a:r>
              <a:rPr lang="en-US" sz="2800" dirty="0">
                <a:solidFill>
                  <a:schemeClr val="tx2"/>
                </a:solidFill>
                <a:latin typeface="Tahoma" pitchFamily="34" charset="0"/>
              </a:rPr>
              <a:t> from Adam’s </a:t>
            </a:r>
            <a:r>
              <a:rPr lang="en-US" sz="2800" u="sng" dirty="0" smtClean="0">
                <a:solidFill>
                  <a:schemeClr val="tx2"/>
                </a:solidFill>
                <a:latin typeface="Tahoma" pitchFamily="34" charset="0"/>
              </a:rPr>
              <a:t>rib</a:t>
            </a:r>
            <a:r>
              <a:rPr lang="en-US" sz="2800" dirty="0" smtClean="0">
                <a:solidFill>
                  <a:schemeClr val="tx2"/>
                </a:solidFill>
                <a:latin typeface="Tahoma" pitchFamily="34" charset="0"/>
              </a:rPr>
              <a:t> . . . </a:t>
            </a:r>
            <a:endParaRPr lang="en-US" sz="2800" dirty="0">
              <a:solidFill>
                <a:schemeClr val="tx2"/>
              </a:solidFill>
              <a:latin typeface="Tahoma" pitchFamily="34" charset="0"/>
            </a:endParaRPr>
          </a:p>
          <a:p>
            <a:pPr>
              <a:lnSpc>
                <a:spcPct val="80000"/>
              </a:lnSpc>
              <a:spcBef>
                <a:spcPts val="600"/>
              </a:spcBef>
            </a:pPr>
            <a:endParaRPr lang="en-US" sz="2800" dirty="0">
              <a:solidFill>
                <a:schemeClr val="tx2"/>
              </a:solidFill>
              <a:latin typeface="Tahoma" pitchFamily="34" charset="0"/>
            </a:endParaRPr>
          </a:p>
          <a:p>
            <a:pPr lvl="1">
              <a:lnSpc>
                <a:spcPct val="80000"/>
              </a:lnSpc>
              <a:spcBef>
                <a:spcPts val="600"/>
              </a:spcBef>
            </a:pPr>
            <a:r>
              <a:rPr lang="en-US" sz="2400" b="1" dirty="0">
                <a:solidFill>
                  <a:srgbClr val="000000"/>
                </a:solidFill>
                <a:latin typeface="Cambria" pitchFamily="18" charset="0"/>
              </a:rPr>
              <a:t>Genesis 2:7 </a:t>
            </a:r>
            <a:r>
              <a:rPr lang="en-US" sz="2400" b="1" dirty="0" smtClean="0">
                <a:solidFill>
                  <a:srgbClr val="000000"/>
                </a:solidFill>
                <a:latin typeface="Cambria" pitchFamily="18" charset="0"/>
              </a:rPr>
              <a:t>– </a:t>
            </a:r>
            <a:r>
              <a:rPr lang="en-US" sz="2400" b="1" i="1" dirty="0" smtClean="0">
                <a:solidFill>
                  <a:srgbClr val="000099"/>
                </a:solidFill>
                <a:latin typeface="Cambria" pitchFamily="18" charset="0"/>
              </a:rPr>
              <a:t>then the LORD </a:t>
            </a:r>
            <a:r>
              <a:rPr lang="en-US" sz="2400" b="1" i="1" u="sng" dirty="0" smtClean="0">
                <a:solidFill>
                  <a:srgbClr val="000099"/>
                </a:solidFill>
                <a:latin typeface="Cambria" pitchFamily="18" charset="0"/>
              </a:rPr>
              <a:t>God formed the man of dust from the ground</a:t>
            </a:r>
            <a:r>
              <a:rPr lang="en-US" sz="2400" b="1" i="1" dirty="0" smtClean="0">
                <a:solidFill>
                  <a:srgbClr val="000099"/>
                </a:solidFill>
                <a:latin typeface="Cambria" pitchFamily="18" charset="0"/>
              </a:rPr>
              <a:t> and breathed into his nostrils the breath of life, and the man became a living creature. </a:t>
            </a:r>
            <a:endParaRPr lang="en-US" sz="2400" b="1" i="1" dirty="0">
              <a:solidFill>
                <a:srgbClr val="000099"/>
              </a:solidFill>
              <a:latin typeface="Cambria" pitchFamily="18" charset="0"/>
            </a:endParaRPr>
          </a:p>
          <a:p>
            <a:pPr lvl="1">
              <a:lnSpc>
                <a:spcPct val="80000"/>
              </a:lnSpc>
              <a:spcBef>
                <a:spcPts val="600"/>
              </a:spcBef>
            </a:pPr>
            <a:endParaRPr lang="en-US" sz="2400" b="1" i="1" dirty="0">
              <a:solidFill>
                <a:srgbClr val="000099"/>
              </a:solidFill>
              <a:latin typeface="Cambria" pitchFamily="18" charset="0"/>
            </a:endParaRPr>
          </a:p>
          <a:p>
            <a:pPr lvl="1">
              <a:lnSpc>
                <a:spcPct val="80000"/>
              </a:lnSpc>
              <a:spcBef>
                <a:spcPts val="600"/>
              </a:spcBef>
            </a:pPr>
            <a:r>
              <a:rPr lang="en-US" sz="2400" b="1" dirty="0">
                <a:solidFill>
                  <a:srgbClr val="000000"/>
                </a:solidFill>
                <a:latin typeface="Cambria" pitchFamily="18" charset="0"/>
              </a:rPr>
              <a:t>Genesis 2:21-23 -</a:t>
            </a:r>
            <a:r>
              <a:rPr lang="en-US" sz="1400" i="1" dirty="0">
                <a:solidFill>
                  <a:srgbClr val="0000FF"/>
                </a:solidFill>
                <a:latin typeface="Cambria" pitchFamily="18" charset="0"/>
              </a:rPr>
              <a:t> </a:t>
            </a:r>
            <a:r>
              <a:rPr lang="en-US" sz="2400" b="1" i="1" dirty="0" smtClean="0">
                <a:solidFill>
                  <a:srgbClr val="000099"/>
                </a:solidFill>
                <a:latin typeface="Cambria" pitchFamily="18" charset="0"/>
              </a:rPr>
              <a:t>So the LORD God caused a deep sleep to fall upon the man, and while he slept took one of his ribs and closed up its place with flesh. And </a:t>
            </a:r>
            <a:r>
              <a:rPr lang="en-US" sz="2400" b="1" i="1" u="sng" dirty="0" smtClean="0">
                <a:solidFill>
                  <a:srgbClr val="000099"/>
                </a:solidFill>
                <a:latin typeface="Cambria" pitchFamily="18" charset="0"/>
              </a:rPr>
              <a:t>the rib that the LORD God had taken from the man he made into a woman</a:t>
            </a:r>
            <a:r>
              <a:rPr lang="en-US" sz="2400" b="1" i="1" dirty="0" smtClean="0">
                <a:solidFill>
                  <a:srgbClr val="000099"/>
                </a:solidFill>
                <a:latin typeface="Cambria" pitchFamily="18" charset="0"/>
              </a:rPr>
              <a:t> and brought her to the man. Then the man said, "This at last is bone of my bones and flesh of my flesh; she shall be called Woman, because </a:t>
            </a:r>
            <a:r>
              <a:rPr lang="en-US" sz="2400" b="1" i="1" u="sng" dirty="0" smtClean="0">
                <a:solidFill>
                  <a:srgbClr val="000099"/>
                </a:solidFill>
                <a:latin typeface="Cambria" pitchFamily="18" charset="0"/>
              </a:rPr>
              <a:t>she was taken out of Man</a:t>
            </a:r>
            <a:r>
              <a:rPr lang="en-US" sz="2400" b="1" i="1" dirty="0" smtClean="0">
                <a:solidFill>
                  <a:srgbClr val="000099"/>
                </a:solidFill>
                <a:latin typeface="Cambria" pitchFamily="18" charset="0"/>
              </a:rPr>
              <a:t>.”</a:t>
            </a:r>
            <a:endParaRPr lang="en-US" sz="2400" b="1" i="1" dirty="0">
              <a:latin typeface="Cambria" pitchFamily="18" charset="0"/>
            </a:endParaRPr>
          </a:p>
          <a:p>
            <a:pPr>
              <a:lnSpc>
                <a:spcPct val="80000"/>
              </a:lnSpc>
              <a:spcBef>
                <a:spcPts val="600"/>
              </a:spcBef>
            </a:pPr>
            <a:endParaRPr lang="en-US" sz="2800" dirty="0">
              <a:solidFill>
                <a:schemeClr val="tx2"/>
              </a:solidFill>
              <a:latin typeface="Tahoma" pitchFamily="34" charset="0"/>
            </a:endParaRPr>
          </a:p>
          <a:p>
            <a:pPr>
              <a:lnSpc>
                <a:spcPct val="80000"/>
              </a:lnSpc>
              <a:spcBef>
                <a:spcPts val="600"/>
              </a:spcBef>
            </a:pPr>
            <a:r>
              <a:rPr lang="en-US" sz="2800" dirty="0">
                <a:solidFill>
                  <a:schemeClr val="tx2"/>
                </a:solidFill>
                <a:latin typeface="Tahoma" pitchFamily="34" charset="0"/>
              </a:rPr>
              <a:t>. . . not </a:t>
            </a:r>
            <a:r>
              <a:rPr lang="en-US" sz="2800" dirty="0" smtClean="0">
                <a:solidFill>
                  <a:schemeClr val="tx2"/>
                </a:solidFill>
                <a:latin typeface="Tahoma" pitchFamily="34" charset="0"/>
              </a:rPr>
              <a:t>from an </a:t>
            </a:r>
            <a:r>
              <a:rPr lang="en-US" sz="2800" dirty="0">
                <a:solidFill>
                  <a:schemeClr val="tx2"/>
                </a:solidFill>
                <a:latin typeface="Tahoma" pitchFamily="34" charset="0"/>
              </a:rPr>
              <a:t>evolved species of ape-like creatures.</a:t>
            </a:r>
            <a:endParaRPr lang="en-US" sz="2800" u="sng" dirty="0">
              <a:solidFill>
                <a:schemeClr val="tx2"/>
              </a:solidFill>
              <a:latin typeface="Tahoma" pitchFamily="34" charset="0"/>
            </a:endParaRPr>
          </a:p>
        </p:txBody>
      </p:sp>
    </p:spTree>
  </p:cSld>
  <p:clrMapOvr>
    <a:overrideClrMapping bg1="lt1" tx1="dk1" bg2="lt2" tx2="dk2" accent1="accent1" accent2="accent2" accent3="accent3" accent4="accent4" accent5="accent5" accent6="accent6" hlink="hlink" folHlink="folHlink"/>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 calcmode="lin" valueType="num">
                                      <p:cBhvr>
                                        <p:cTn id="7" dur="500" fill="hold"/>
                                        <p:tgtEl>
                                          <p:spTgt spid="1126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126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anim calcmode="lin" valueType="num">
                                      <p:cBhvr>
                                        <p:cTn id="13" dur="500" fill="hold"/>
                                        <p:tgtEl>
                                          <p:spTgt spid="11267">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1126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1267">
                                            <p:txEl>
                                              <p:pRg st="5" end="5"/>
                                            </p:txEl>
                                          </p:spTgt>
                                        </p:tgtEl>
                                        <p:attrNameLst>
                                          <p:attrName>style.visibility</p:attrName>
                                        </p:attrNameLst>
                                      </p:cBhvr>
                                      <p:to>
                                        <p:strVal val="visible"/>
                                      </p:to>
                                    </p:set>
                                    <p:anim calcmode="lin" valueType="num">
                                      <p:cBhvr>
                                        <p:cTn id="19" dur="500" fill="hold"/>
                                        <p:tgtEl>
                                          <p:spTgt spid="11267">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1126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1267">
                                            <p:txEl>
                                              <p:pRg st="7" end="7"/>
                                            </p:txEl>
                                          </p:spTgt>
                                        </p:tgtEl>
                                        <p:attrNameLst>
                                          <p:attrName>style.visibility</p:attrName>
                                        </p:attrNameLst>
                                      </p:cBhvr>
                                      <p:to>
                                        <p:strVal val="visible"/>
                                      </p:to>
                                    </p:set>
                                    <p:anim calcmode="lin" valueType="num">
                                      <p:cBhvr>
                                        <p:cTn id="25" dur="500" fill="hold"/>
                                        <p:tgtEl>
                                          <p:spTgt spid="11267">
                                            <p:txEl>
                                              <p:pRg st="7" end="7"/>
                                            </p:txEl>
                                          </p:spTgt>
                                        </p:tgtEl>
                                        <p:attrNameLst>
                                          <p:attrName>ppt_w</p:attrName>
                                        </p:attrNameLst>
                                      </p:cBhvr>
                                      <p:tavLst>
                                        <p:tav tm="0">
                                          <p:val>
                                            <p:fltVal val="0"/>
                                          </p:val>
                                        </p:tav>
                                        <p:tav tm="100000">
                                          <p:val>
                                            <p:strVal val="#ppt_w"/>
                                          </p:val>
                                        </p:tav>
                                      </p:tavLst>
                                    </p:anim>
                                    <p:anim calcmode="lin" valueType="num">
                                      <p:cBhvr>
                                        <p:cTn id="26" dur="500" fill="hold"/>
                                        <p:tgtEl>
                                          <p:spTgt spid="11267">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0" y="0"/>
            <a:ext cx="9144000" cy="6858000"/>
          </a:xfrm>
          <a:prstGeom prst="rect">
            <a:avLst/>
          </a:prstGeom>
          <a:solidFill>
            <a:schemeClr val="bg1">
              <a:alpha val="75000"/>
            </a:schemeClr>
          </a:solidFill>
          <a:ln w="9525">
            <a:solidFill>
              <a:schemeClr val="tx1"/>
            </a:solidFill>
            <a:miter lim="800000"/>
            <a:headEnd/>
            <a:tailEnd/>
          </a:ln>
          <a:effectLst/>
        </p:spPr>
        <p:txBody>
          <a:bodyPr wrap="none" anchor="ctr"/>
          <a:lstStyle/>
          <a:p>
            <a:endParaRPr lang="en-US"/>
          </a:p>
        </p:txBody>
      </p:sp>
      <p:sp>
        <p:nvSpPr>
          <p:cNvPr id="11266" name="Rectangle 2"/>
          <p:cNvSpPr>
            <a:spLocks noGrp="1" noChangeArrowheads="1"/>
          </p:cNvSpPr>
          <p:nvPr>
            <p:ph type="title"/>
          </p:nvPr>
        </p:nvSpPr>
        <p:spPr>
          <a:xfrm>
            <a:off x="457200" y="274638"/>
            <a:ext cx="8229600" cy="258762"/>
          </a:xfrm>
          <a:noFill/>
          <a:ln/>
          <a:effectLst>
            <a:outerShdw dist="17961" dir="2700000" algn="ctr" rotWithShape="0">
              <a:schemeClr val="bg1"/>
            </a:outerShdw>
          </a:effectLst>
        </p:spPr>
        <p:txBody>
          <a:bodyPr/>
          <a:lstStyle/>
          <a:p>
            <a:r>
              <a:rPr lang="en-US" sz="3200" b="1" i="1" dirty="0" smtClean="0"/>
              <a:t>Biblical</a:t>
            </a:r>
            <a:r>
              <a:rPr lang="en-US" sz="3200" b="1" dirty="0" smtClean="0"/>
              <a:t> Problems With Theistic Evolution</a:t>
            </a:r>
            <a:endParaRPr lang="en-US" sz="3200" b="1" dirty="0"/>
          </a:p>
        </p:txBody>
      </p:sp>
      <p:sp>
        <p:nvSpPr>
          <p:cNvPr id="11267" name="Rectangle 3"/>
          <p:cNvSpPr>
            <a:spLocks noGrp="1" noChangeArrowheads="1"/>
          </p:cNvSpPr>
          <p:nvPr>
            <p:ph type="body" idx="1"/>
          </p:nvPr>
        </p:nvSpPr>
        <p:spPr>
          <a:xfrm>
            <a:off x="304800" y="762000"/>
            <a:ext cx="8458200" cy="5867400"/>
          </a:xfrm>
        </p:spPr>
        <p:txBody>
          <a:bodyPr>
            <a:normAutofit/>
          </a:bodyPr>
          <a:lstStyle/>
          <a:p>
            <a:pPr>
              <a:lnSpc>
                <a:spcPct val="80000"/>
              </a:lnSpc>
              <a:spcBef>
                <a:spcPts val="600"/>
              </a:spcBef>
            </a:pPr>
            <a:endParaRPr lang="en-US" sz="1600" b="1" dirty="0"/>
          </a:p>
          <a:p>
            <a:pPr>
              <a:lnSpc>
                <a:spcPct val="80000"/>
              </a:lnSpc>
              <a:spcBef>
                <a:spcPts val="600"/>
              </a:spcBef>
            </a:pPr>
            <a:r>
              <a:rPr lang="en-US" sz="2800" dirty="0" smtClean="0">
                <a:solidFill>
                  <a:schemeClr val="tx2"/>
                </a:solidFill>
                <a:latin typeface="Tahoma" pitchFamily="34" charset="0"/>
              </a:rPr>
              <a:t>The Bible says that God made the universe and all that is in it in </a:t>
            </a:r>
            <a:r>
              <a:rPr lang="en-US" sz="2800" u="sng" dirty="0" smtClean="0">
                <a:solidFill>
                  <a:schemeClr val="tx2"/>
                </a:solidFill>
                <a:latin typeface="Tahoma" pitchFamily="34" charset="0"/>
              </a:rPr>
              <a:t>six ordinary days</a:t>
            </a:r>
            <a:r>
              <a:rPr lang="en-US" sz="2800" dirty="0" smtClean="0">
                <a:solidFill>
                  <a:schemeClr val="tx2"/>
                </a:solidFill>
                <a:latin typeface="Tahoma" pitchFamily="34" charset="0"/>
              </a:rPr>
              <a:t>. </a:t>
            </a:r>
            <a:r>
              <a:rPr lang="en-US" sz="2800" dirty="0">
                <a:solidFill>
                  <a:schemeClr val="tx2"/>
                </a:solidFill>
                <a:latin typeface="Tahoma" pitchFamily="34" charset="0"/>
              </a:rPr>
              <a:t>. . </a:t>
            </a:r>
          </a:p>
          <a:p>
            <a:pPr lvl="1">
              <a:spcAft>
                <a:spcPts val="600"/>
              </a:spcAft>
            </a:pPr>
            <a:endParaRPr lang="en-US" b="1" noProof="1" smtClean="0">
              <a:solidFill>
                <a:srgbClr val="000000"/>
              </a:solidFill>
              <a:latin typeface="Cambria" pitchFamily="18" charset="0"/>
            </a:endParaRPr>
          </a:p>
          <a:p>
            <a:pPr lvl="1">
              <a:spcAft>
                <a:spcPts val="600"/>
              </a:spcAft>
            </a:pPr>
            <a:r>
              <a:rPr lang="en-US" b="1" noProof="1" smtClean="0">
                <a:solidFill>
                  <a:srgbClr val="000000"/>
                </a:solidFill>
                <a:latin typeface="Cambria" pitchFamily="18" charset="0"/>
              </a:rPr>
              <a:t>Exodus 20:11</a:t>
            </a:r>
            <a:r>
              <a:rPr lang="en-US" b="1" dirty="0" smtClean="0">
                <a:solidFill>
                  <a:srgbClr val="000000"/>
                </a:solidFill>
                <a:latin typeface="Cambria" pitchFamily="18" charset="0"/>
              </a:rPr>
              <a:t> -</a:t>
            </a:r>
            <a:r>
              <a:rPr lang="en-US" b="1" i="1" dirty="0" smtClean="0">
                <a:solidFill>
                  <a:srgbClr val="000099"/>
                </a:solidFill>
                <a:latin typeface="Cambria" pitchFamily="18" charset="0"/>
              </a:rPr>
              <a:t> For in six days the LORD made heaven and earth, the sea, and all that is in them…</a:t>
            </a:r>
          </a:p>
          <a:p>
            <a:pPr lvl="1">
              <a:spcAft>
                <a:spcPts val="600"/>
              </a:spcAft>
            </a:pPr>
            <a:endParaRPr lang="en-US" sz="2800" dirty="0">
              <a:solidFill>
                <a:schemeClr val="tx2"/>
              </a:solidFill>
              <a:latin typeface="Tahoma" pitchFamily="34" charset="0"/>
            </a:endParaRPr>
          </a:p>
          <a:p>
            <a:pPr>
              <a:lnSpc>
                <a:spcPct val="80000"/>
              </a:lnSpc>
              <a:spcBef>
                <a:spcPts val="600"/>
              </a:spcBef>
            </a:pPr>
            <a:r>
              <a:rPr lang="en-US" sz="2800" dirty="0">
                <a:solidFill>
                  <a:schemeClr val="tx2"/>
                </a:solidFill>
                <a:latin typeface="Tahoma" pitchFamily="34" charset="0"/>
              </a:rPr>
              <a:t>. . . </a:t>
            </a:r>
            <a:r>
              <a:rPr lang="en-US" sz="2800" dirty="0" smtClean="0">
                <a:solidFill>
                  <a:schemeClr val="tx2"/>
                </a:solidFill>
                <a:latin typeface="Tahoma" pitchFamily="34" charset="0"/>
              </a:rPr>
              <a:t>Not 13.5 billion years.</a:t>
            </a:r>
            <a:endParaRPr lang="en-US" sz="2800" u="sng" dirty="0">
              <a:solidFill>
                <a:schemeClr val="tx2"/>
              </a:solidFill>
              <a:latin typeface="Tahoma" pitchFamily="34" charset="0"/>
            </a:endParaRPr>
          </a:p>
        </p:txBody>
      </p:sp>
    </p:spTree>
  </p:cSld>
  <p:clrMapOvr>
    <a:overrideClrMapping bg1="lt1" tx1="dk1" bg2="lt2" tx2="dk2" accent1="accent1" accent2="accent2" accent3="accent3" accent4="accent4" accent5="accent5" accent6="accent6" hlink="hlink" folHlink="folHlink"/>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 calcmode="lin" valueType="num">
                                      <p:cBhvr>
                                        <p:cTn id="7" dur="500" fill="hold"/>
                                        <p:tgtEl>
                                          <p:spTgt spid="1126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126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anim calcmode="lin" valueType="num">
                                      <p:cBhvr>
                                        <p:cTn id="13" dur="500" fill="hold"/>
                                        <p:tgtEl>
                                          <p:spTgt spid="11267">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11267">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1126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11267">
                                            <p:txEl>
                                              <p:pRg st="5" end="5"/>
                                            </p:txEl>
                                          </p:spTgt>
                                        </p:tgtEl>
                                        <p:attrNameLst>
                                          <p:attrName>style.visibility</p:attrName>
                                        </p:attrNameLst>
                                      </p:cBhvr>
                                      <p:to>
                                        <p:strVal val="visible"/>
                                      </p:to>
                                    </p:set>
                                    <p:anim calcmode="lin" valueType="num">
                                      <p:cBhvr>
                                        <p:cTn id="20" dur="500" fill="hold"/>
                                        <p:tgtEl>
                                          <p:spTgt spid="11267">
                                            <p:txEl>
                                              <p:pRg st="5" end="5"/>
                                            </p:txEl>
                                          </p:spTgt>
                                        </p:tgtEl>
                                        <p:attrNameLst>
                                          <p:attrName>ppt_w</p:attrName>
                                        </p:attrNameLst>
                                      </p:cBhvr>
                                      <p:tavLst>
                                        <p:tav tm="0">
                                          <p:val>
                                            <p:fltVal val="0"/>
                                          </p:val>
                                        </p:tav>
                                        <p:tav tm="100000">
                                          <p:val>
                                            <p:strVal val="#ppt_w"/>
                                          </p:val>
                                        </p:tav>
                                      </p:tavLst>
                                    </p:anim>
                                    <p:anim calcmode="lin" valueType="num">
                                      <p:cBhvr>
                                        <p:cTn id="21" dur="500" fill="hold"/>
                                        <p:tgtEl>
                                          <p:spTgt spid="11267">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a:xfrm>
            <a:off x="457200" y="0"/>
            <a:ext cx="8229600" cy="715963"/>
          </a:xfrm>
          <a:effectLst>
            <a:outerShdw dist="35921" dir="2700000" algn="ctr" rotWithShape="0">
              <a:schemeClr val="tx2"/>
            </a:outerShdw>
          </a:effectLst>
        </p:spPr>
        <p:txBody>
          <a:bodyPr/>
          <a:lstStyle/>
          <a:p>
            <a:r>
              <a:rPr lang="en-US" sz="4000">
                <a:solidFill>
                  <a:schemeClr val="bg1"/>
                </a:solidFill>
              </a:rPr>
              <a:t>The Gap Theory</a:t>
            </a:r>
          </a:p>
        </p:txBody>
      </p:sp>
      <p:graphicFrame>
        <p:nvGraphicFramePr>
          <p:cNvPr id="14341" name="Object 5"/>
          <p:cNvGraphicFramePr>
            <a:graphicFrameLocks noChangeAspect="1"/>
          </p:cNvGraphicFramePr>
          <p:nvPr>
            <p:ph idx="1"/>
          </p:nvPr>
        </p:nvGraphicFramePr>
        <p:xfrm>
          <a:off x="1219200" y="685800"/>
          <a:ext cx="6781800" cy="5546725"/>
        </p:xfrm>
        <a:graphic>
          <a:graphicData uri="http://schemas.openxmlformats.org/presentationml/2006/ole">
            <p:oleObj spid="_x0000_s14341" name="Photo Editor Photo" r:id="rId3" imgW="14638095" imgH="11971429" progId="">
              <p:embed/>
            </p:oleObj>
          </a:graphicData>
        </a:graphic>
      </p:graphicFrame>
      <p:sp>
        <p:nvSpPr>
          <p:cNvPr id="14342" name="Text Box 6"/>
          <p:cNvSpPr txBox="1">
            <a:spLocks noChangeArrowheads="1"/>
          </p:cNvSpPr>
          <p:nvPr/>
        </p:nvSpPr>
        <p:spPr bwMode="auto">
          <a:xfrm>
            <a:off x="228600" y="6461125"/>
            <a:ext cx="8915400" cy="396875"/>
          </a:xfrm>
          <a:prstGeom prst="rect">
            <a:avLst/>
          </a:prstGeom>
          <a:noFill/>
          <a:ln w="9525" algn="ctr">
            <a:noFill/>
            <a:miter lim="800000"/>
            <a:headEnd/>
            <a:tailEnd/>
          </a:ln>
          <a:effectLst>
            <a:outerShdw dist="17961" dir="2700000" algn="ctr" rotWithShape="0">
              <a:schemeClr val="tx2"/>
            </a:outerShdw>
          </a:effectLst>
        </p:spPr>
        <p:txBody>
          <a:bodyPr>
            <a:spAutoFit/>
          </a:bodyPr>
          <a:lstStyle/>
          <a:p>
            <a:r>
              <a:rPr lang="en-US" sz="2000">
                <a:solidFill>
                  <a:schemeClr val="bg1"/>
                </a:solidFill>
                <a:latin typeface="Times New Roman" pitchFamily="18" charset="0"/>
              </a:rPr>
              <a:t>Picture taken from</a:t>
            </a:r>
            <a:r>
              <a:rPr lang="en-US" sz="2000" i="1">
                <a:solidFill>
                  <a:schemeClr val="bg1"/>
                </a:solidFill>
                <a:latin typeface="Times New Roman" pitchFamily="18" charset="0"/>
              </a:rPr>
              <a:t> The Greatest Book on Dispensational Truth</a:t>
            </a:r>
            <a:r>
              <a:rPr lang="en-US" sz="2000">
                <a:solidFill>
                  <a:schemeClr val="bg1"/>
                </a:solidFill>
                <a:latin typeface="Times New Roman" pitchFamily="18" charset="0"/>
              </a:rPr>
              <a:t> by Clarence Larkin</a:t>
            </a:r>
          </a:p>
        </p:txBody>
      </p:sp>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outerShdw dist="17961" dir="2700000" algn="ctr" rotWithShape="0">
            <a:schemeClr val="bg1"/>
          </a:outerShdw>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outerShdw dist="17961" dir="2700000" algn="ctr" rotWithShape="0">
            <a:schemeClr val="bg1"/>
          </a:outerShdw>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 Word of God">
  <a:themeElements>
    <a:clrScheme name="">
      <a:dk1>
        <a:srgbClr val="000066"/>
      </a:dk1>
      <a:lt1>
        <a:srgbClr val="FFFFFF"/>
      </a:lt1>
      <a:dk2>
        <a:srgbClr val="000000"/>
      </a:dk2>
      <a:lt2>
        <a:srgbClr val="808080"/>
      </a:lt2>
      <a:accent1>
        <a:srgbClr val="BBE0E3"/>
      </a:accent1>
      <a:accent2>
        <a:srgbClr val="FF0000"/>
      </a:accent2>
      <a:accent3>
        <a:srgbClr val="FFFFFF"/>
      </a:accent3>
      <a:accent4>
        <a:srgbClr val="000056"/>
      </a:accent4>
      <a:accent5>
        <a:srgbClr val="DAEDEF"/>
      </a:accent5>
      <a:accent6>
        <a:srgbClr val="E70000"/>
      </a:accent6>
      <a:hlink>
        <a:srgbClr val="009999"/>
      </a:hlink>
      <a:folHlink>
        <a:srgbClr val="99CC00"/>
      </a:folHlink>
    </a:clrScheme>
    <a:fontScheme name="The Word of God">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outerShdw dist="17961" dir="2700000" algn="ctr" rotWithShape="0">
            <a:schemeClr val="bg1"/>
          </a:outerShdw>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outerShdw dist="17961" dir="2700000" algn="ctr" rotWithShape="0">
            <a:schemeClr val="bg1"/>
          </a:outerShdw>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he Word of Go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Word of Go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e Word of Go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e Word of Go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e Word of Go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e Word of Go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e Word of Go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e Word of Go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e Word of Go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e Word of Go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e Word of Go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e Word of Go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he Word of God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Word of God 14">
        <a:dk1>
          <a:srgbClr val="FFFF00"/>
        </a:dk1>
        <a:lt1>
          <a:srgbClr val="FFFFFF"/>
        </a:lt1>
        <a:dk2>
          <a:srgbClr val="000000"/>
        </a:dk2>
        <a:lt2>
          <a:srgbClr val="808080"/>
        </a:lt2>
        <a:accent1>
          <a:srgbClr val="BBE0E3"/>
        </a:accent1>
        <a:accent2>
          <a:srgbClr val="00FF00"/>
        </a:accent2>
        <a:accent3>
          <a:srgbClr val="FFFFFF"/>
        </a:accent3>
        <a:accent4>
          <a:srgbClr val="DADA00"/>
        </a:accent4>
        <a:accent5>
          <a:srgbClr val="DAEDEF"/>
        </a:accent5>
        <a:accent6>
          <a:srgbClr val="00E7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Word of God 15">
        <a:dk1>
          <a:srgbClr val="FFFFFF"/>
        </a:dk1>
        <a:lt1>
          <a:srgbClr val="FFFFFF"/>
        </a:lt1>
        <a:dk2>
          <a:srgbClr val="FF9933"/>
        </a:dk2>
        <a:lt2>
          <a:srgbClr val="00000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 Word of God 16">
        <a:dk1>
          <a:srgbClr val="000000"/>
        </a:dk1>
        <a:lt1>
          <a:srgbClr val="FFFFFF"/>
        </a:lt1>
        <a:dk2>
          <a:srgbClr val="FF9933"/>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he Word of Go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0.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6367</TotalTime>
  <Words>2881</Words>
  <Application>Microsoft Office PowerPoint</Application>
  <PresentationFormat>On-screen Show (4:3)</PresentationFormat>
  <Paragraphs>160</Paragraphs>
  <Slides>32</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35" baseType="lpstr">
      <vt:lpstr>Default Design</vt:lpstr>
      <vt:lpstr>The Word of God</vt:lpstr>
      <vt:lpstr>Photo Editor Photo</vt:lpstr>
      <vt:lpstr>Slide 1</vt:lpstr>
      <vt:lpstr>Twisted Views of Creation</vt:lpstr>
      <vt:lpstr>Theistic Evolution</vt:lpstr>
      <vt:lpstr>Biblical Problems With Theistic Evolution</vt:lpstr>
      <vt:lpstr>Biblical Problems With Theistic Evolution</vt:lpstr>
      <vt:lpstr>Biblical Problems With Theistic Evolution</vt:lpstr>
      <vt:lpstr>Biblical Problems With Theistic Evolution</vt:lpstr>
      <vt:lpstr>Biblical Problems With Theistic Evolution</vt:lpstr>
      <vt:lpstr>The Gap Theory</vt:lpstr>
      <vt:lpstr>The “Gap” Theory</vt:lpstr>
      <vt:lpstr>A Brief History of the Gap Theory*</vt:lpstr>
      <vt:lpstr>Objections to the “Gap” Theory</vt:lpstr>
      <vt:lpstr> The Day-Age (“Progressive Creationist”) View</vt:lpstr>
      <vt:lpstr>Interpreting the "Days" of Genesis 1  In John Calvin's Day (1509 - 1564)</vt:lpstr>
      <vt:lpstr>Interpreting the "Days" of Genesis 1  In John Calvin's Day (1509 - 1564)</vt:lpstr>
      <vt:lpstr>Interpreting the "Days" of Genesis 1  In Martin Luther’s Day (1483-1546)</vt:lpstr>
      <vt:lpstr>Interpreting the "Days" of Genesis 1  In Martin Luther’s Day (1483-1546)</vt:lpstr>
      <vt:lpstr>Interpreting the "Days" of Genesis 1 in Modern Times</vt:lpstr>
      <vt:lpstr>The Day-Age (“Progressive Creationist”) View</vt:lpstr>
      <vt:lpstr>So how do we decide what the word “day” means in Genesis 1?</vt:lpstr>
      <vt:lpstr>Determining the Meaning of yom  in a Particular Text</vt:lpstr>
      <vt:lpstr>What clues do we find for the meaning of the word “day” in Genesis 1?</vt:lpstr>
      <vt:lpstr>Slide 23</vt:lpstr>
      <vt:lpstr>Slide 24</vt:lpstr>
      <vt:lpstr>The Days of Genesis Are Ordinary 24-Hour Days</vt:lpstr>
      <vt:lpstr>Too Many Events on the Sixth Day?</vt:lpstr>
      <vt:lpstr>The "Many" Events of Day Six*</vt:lpstr>
      <vt:lpstr>How long did it take Adam to name the animals?*</vt:lpstr>
      <vt:lpstr>How long did it take Adam to name the animals?</vt:lpstr>
      <vt:lpstr>Long Days Don’t Solve the Problem</vt:lpstr>
      <vt:lpstr>Long Days Don’t Solve the Problem (Continued)</vt:lpstr>
      <vt:lpstr>John 3:12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bconnoll</dc:creator>
  <cp:lastModifiedBy>rsconnolly</cp:lastModifiedBy>
  <cp:revision>187</cp:revision>
  <dcterms:created xsi:type="dcterms:W3CDTF">2003-05-23T00:53:25Z</dcterms:created>
  <dcterms:modified xsi:type="dcterms:W3CDTF">2013-03-17T12:39:59Z</dcterms:modified>
</cp:coreProperties>
</file>