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theme/themeOverride12.xml" ContentType="application/vnd.openxmlformats-officedocument.themeOverr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theme/themeOverride39.xml" ContentType="application/vnd.openxmlformats-officedocument.themeOverride+xml"/>
  <Override PartName="/ppt/slideMasters/slideMaster8.xml" ContentType="application/vnd.openxmlformats-officedocument.presentationml.slideMaster+xml"/>
  <Override PartName="/ppt/theme/themeOverride17.xml" ContentType="application/vnd.openxmlformats-officedocument.themeOverride+xml"/>
  <Override PartName="/ppt/theme/themeOverride28.xml" ContentType="application/vnd.openxmlformats-officedocument.themeOverr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theme/themeOverride42.xml" ContentType="application/vnd.openxmlformats-officedocument.themeOverr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theme/themeOverride20.xml" ContentType="application/vnd.openxmlformats-officedocument.themeOverride+xml"/>
  <Override PartName="/ppt/theme/themeOverride31.xml" ContentType="application/vnd.openxmlformats-officedocument.themeOverr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theme/themeOverride6.xml" ContentType="application/vnd.openxmlformats-officedocument.themeOverr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Override36.xml" ContentType="application/vnd.openxmlformats-officedocument.themeOverride+xml"/>
  <Override PartName="/ppt/theme/themeOverride25.xml" ContentType="application/vnd.openxmlformats-officedocument.themeOverrid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theme/themeOverride14.xml" ContentType="application/vnd.openxmlformats-officedocument.themeOverr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theme/themeOverride3.xml" ContentType="application/vnd.openxmlformats-officedocument.themeOverride+xml"/>
  <Default Extension="wmf" ContentType="image/x-wmf"/>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theme/themeOverride19.xml" ContentType="application/vnd.openxmlformats-officedocument.themeOverride+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theme/themeOverride37.xml" ContentType="application/vnd.openxmlformats-officedocument.themeOverride+xml"/>
  <Override PartName="/ppt/slideMasters/slideMaster6.xml" ContentType="application/vnd.openxmlformats-officedocument.presentationml.slideMaster+xml"/>
  <Override PartName="/ppt/slides/slide79.xml" ContentType="application/vnd.openxmlformats-officedocument.presentationml.slide+xml"/>
  <Override PartName="/ppt/slideLayouts/slideLayout89.xml" ContentType="application/vnd.openxmlformats-officedocument.presentationml.slideLayout+xml"/>
  <Override PartName="/ppt/theme/theme8.xml" ContentType="application/vnd.openxmlformats-officedocument.theme+xml"/>
  <Override PartName="/ppt/theme/themeOverride15.xml" ContentType="application/vnd.openxmlformats-officedocument.themeOverride+xml"/>
  <Override PartName="/ppt/theme/themeOverride26.xml" ContentType="application/vnd.openxmlformats-officedocument.themeOverride+xml"/>
  <Override PartName="/ppt/notesSlides/notesSlide10.xml" ContentType="application/vnd.openxmlformats-officedocument.presentationml.notesSlide+xml"/>
  <Override PartName="/ppt/theme/themeOverride44.xml" ContentType="application/vnd.openxmlformats-officedocument.themeOverr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theme/themeOverride22.xml" ContentType="application/vnd.openxmlformats-officedocument.themeOverride+xml"/>
  <Override PartName="/ppt/theme/themeOverride33.xml" ContentType="application/vnd.openxmlformats-officedocument.themeOverr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theme/themeOverride8.xml" ContentType="application/vnd.openxmlformats-officedocument.themeOverride+xml"/>
  <Override PartName="/ppt/notesSlides/notesSlide1.xml" ContentType="application/vnd.openxmlformats-officedocument.presentationml.notesSlide+xml"/>
  <Override PartName="/ppt/theme/themeOverride11.xml" ContentType="application/vnd.openxmlformats-officedocument.themeOverride+xml"/>
  <Override PartName="/ppt/theme/themeOverride40.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theme/themeOverride4.xml" ContentType="application/vnd.openxmlformats-officedocument.themeOverr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theme/themeOverride38.xml" ContentType="application/vnd.openxmlformats-officedocument.themeOverride+xml"/>
  <Override PartName="/ppt/theme/themeOverride27.xml" ContentType="application/vnd.openxmlformats-officedocument.themeOverride+xml"/>
  <Override PartName="/ppt/notesSlides/notesSlide11.xml" ContentType="application/vnd.openxmlformats-officedocument.presentationml.notesSlide+xml"/>
  <Override PartName="/ppt/theme/themeOverride45.xml" ContentType="application/vnd.openxmlformats-officedocument.themeOverr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Override16.xml" ContentType="application/vnd.openxmlformats-officedocument.themeOverride+xml"/>
  <Override PartName="/ppt/notesSlides/notesSlide6.xml" ContentType="application/vnd.openxmlformats-officedocument.presentationml.notesSlide+xml"/>
  <Override PartName="/ppt/theme/themeOverride34.xml" ContentType="application/vnd.openxmlformats-officedocument.themeOverr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theme/themeOverride9.xml" ContentType="application/vnd.openxmlformats-officedocument.themeOverride+xml"/>
  <Override PartName="/ppt/theme/themeOverride23.xml" ContentType="application/vnd.openxmlformats-officedocument.themeOverride+xml"/>
  <Override PartName="/ppt/theme/themeOverride41.xml" ContentType="application/vnd.openxmlformats-officedocument.themeOverrid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theme/themeOverride30.xml" ContentType="application/vnd.openxmlformats-officedocument.themeOverr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heme/themeOverride5.xml" ContentType="application/vnd.openxmlformats-officedocument.themeOverr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theme/themeOverride24.xml" ContentType="application/vnd.openxmlformats-officedocument.themeOverride+xml"/>
  <Override PartName="/ppt/theme/themeOverride35.xml" ContentType="application/vnd.openxmlformats-officedocument.themeOverr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theme/themeOverride13.xml" ContentType="application/vnd.openxmlformats-officedocument.themeOverride+xml"/>
  <Override PartName="/ppt/slides/slide48.xml" ContentType="application/vnd.openxmlformats-officedocument.presentationml.slide+xml"/>
  <Override PartName="/ppt/slideLayouts/slideLayout58.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theme/themeOverride2.xml" ContentType="application/vnd.openxmlformats-officedocument.themeOverride+xml"/>
  <Override PartName="/ppt/slides/slide40.xml" ContentType="application/vnd.openxmlformats-officedocument.presentationml.slide+xml"/>
  <Override PartName="/ppt/slideLayouts/slideLayout50.xml" ContentType="application/vnd.openxmlformats-officedocument.presentationml.slideLayout+xml"/>
  <Override PartName="/ppt/theme/themeOverride29.xml" ContentType="application/vnd.openxmlformats-officedocument.themeOverride+xml"/>
  <Override PartName="/ppt/slideMasters/slideMaster9.xml" ContentType="application/vnd.openxmlformats-officedocument.presentationml.slideMaster+xml"/>
  <Default Extension="gif" ContentType="image/gif"/>
  <Default Extension="vml" ContentType="application/vnd.openxmlformats-officedocument.vmlDrawing"/>
  <Override PartName="/ppt/theme/themeOverride18.xml" ContentType="application/vnd.openxmlformats-officedocument.themeOverride+xml"/>
  <Override PartName="/ppt/notesSlides/notesSlide8.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theme/themeOverride43.xml" ContentType="application/vnd.openxmlformats-officedocument.themeOverride+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theme/themeOverride32.xml" ContentType="application/vnd.openxmlformats-officedocument.themeOverr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theme/themeOverride7.xml" ContentType="application/vnd.openxmlformats-officedocument.themeOverride+xml"/>
  <Override PartName="/ppt/theme/themeOverride21.xml" ContentType="application/vnd.openxmlformats-officedocument.themeOverr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theme/themeOverride10.xml" ContentType="application/vnd.openxmlformats-officedocument.themeOverr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53" r:id="rId2"/>
    <p:sldMasterId id="2147483655" r:id="rId3"/>
    <p:sldMasterId id="2147483656" r:id="rId4"/>
    <p:sldMasterId id="2147483657" r:id="rId5"/>
    <p:sldMasterId id="2147483658" r:id="rId6"/>
    <p:sldMasterId id="2147483668" r:id="rId7"/>
    <p:sldMasterId id="2147483669" r:id="rId8"/>
    <p:sldMasterId id="2147484038" r:id="rId9"/>
    <p:sldMasterId id="2147484088" r:id="rId10"/>
  </p:sldMasterIdLst>
  <p:notesMasterIdLst>
    <p:notesMasterId r:id="rId104"/>
  </p:notesMasterIdLst>
  <p:sldIdLst>
    <p:sldId id="256" r:id="rId11"/>
    <p:sldId id="310" r:id="rId12"/>
    <p:sldId id="441" r:id="rId13"/>
    <p:sldId id="442" r:id="rId14"/>
    <p:sldId id="440" r:id="rId15"/>
    <p:sldId id="439" r:id="rId16"/>
    <p:sldId id="313" r:id="rId17"/>
    <p:sldId id="351" r:id="rId18"/>
    <p:sldId id="352" r:id="rId19"/>
    <p:sldId id="311" r:id="rId20"/>
    <p:sldId id="314" r:id="rId21"/>
    <p:sldId id="305" r:id="rId22"/>
    <p:sldId id="438" r:id="rId23"/>
    <p:sldId id="258" r:id="rId24"/>
    <p:sldId id="261" r:id="rId25"/>
    <p:sldId id="302" r:id="rId26"/>
    <p:sldId id="308" r:id="rId27"/>
    <p:sldId id="443" r:id="rId28"/>
    <p:sldId id="309" r:id="rId29"/>
    <p:sldId id="263" r:id="rId30"/>
    <p:sldId id="362" r:id="rId31"/>
    <p:sldId id="354" r:id="rId32"/>
    <p:sldId id="287" r:id="rId33"/>
    <p:sldId id="286" r:id="rId34"/>
    <p:sldId id="355" r:id="rId35"/>
    <p:sldId id="385" r:id="rId36"/>
    <p:sldId id="361" r:id="rId37"/>
    <p:sldId id="292" r:id="rId38"/>
    <p:sldId id="348" r:id="rId39"/>
    <p:sldId id="363" r:id="rId40"/>
    <p:sldId id="364" r:id="rId41"/>
    <p:sldId id="294" r:id="rId42"/>
    <p:sldId id="366" r:id="rId43"/>
    <p:sldId id="367" r:id="rId44"/>
    <p:sldId id="444" r:id="rId45"/>
    <p:sldId id="322" r:id="rId46"/>
    <p:sldId id="324" r:id="rId47"/>
    <p:sldId id="346" r:id="rId48"/>
    <p:sldId id="347" r:id="rId49"/>
    <p:sldId id="333" r:id="rId50"/>
    <p:sldId id="271" r:id="rId51"/>
    <p:sldId id="272" r:id="rId52"/>
    <p:sldId id="274" r:id="rId53"/>
    <p:sldId id="383" r:id="rId54"/>
    <p:sldId id="343" r:id="rId55"/>
    <p:sldId id="335" r:id="rId56"/>
    <p:sldId id="288" r:id="rId57"/>
    <p:sldId id="336" r:id="rId58"/>
    <p:sldId id="289" r:id="rId59"/>
    <p:sldId id="337" r:id="rId60"/>
    <p:sldId id="368" r:id="rId61"/>
    <p:sldId id="369" r:id="rId62"/>
    <p:sldId id="381" r:id="rId63"/>
    <p:sldId id="376" r:id="rId64"/>
    <p:sldId id="374" r:id="rId65"/>
    <p:sldId id="391" r:id="rId66"/>
    <p:sldId id="382" r:id="rId67"/>
    <p:sldId id="379" r:id="rId68"/>
    <p:sldId id="390" r:id="rId69"/>
    <p:sldId id="380" r:id="rId70"/>
    <p:sldId id="389" r:id="rId71"/>
    <p:sldId id="384" r:id="rId72"/>
    <p:sldId id="388" r:id="rId73"/>
    <p:sldId id="395" r:id="rId74"/>
    <p:sldId id="360" r:id="rId75"/>
    <p:sldId id="413" r:id="rId76"/>
    <p:sldId id="445" r:id="rId77"/>
    <p:sldId id="446" r:id="rId78"/>
    <p:sldId id="447" r:id="rId79"/>
    <p:sldId id="448" r:id="rId80"/>
    <p:sldId id="451" r:id="rId81"/>
    <p:sldId id="392" r:id="rId82"/>
    <p:sldId id="393" r:id="rId83"/>
    <p:sldId id="396" r:id="rId84"/>
    <p:sldId id="394" r:id="rId85"/>
    <p:sldId id="398" r:id="rId86"/>
    <p:sldId id="400" r:id="rId87"/>
    <p:sldId id="450" r:id="rId88"/>
    <p:sldId id="453" r:id="rId89"/>
    <p:sldId id="452" r:id="rId90"/>
    <p:sldId id="420" r:id="rId91"/>
    <p:sldId id="422" r:id="rId92"/>
    <p:sldId id="428" r:id="rId93"/>
    <p:sldId id="423" r:id="rId94"/>
    <p:sldId id="429" r:id="rId95"/>
    <p:sldId id="426" r:id="rId96"/>
    <p:sldId id="432" r:id="rId97"/>
    <p:sldId id="427" r:id="rId98"/>
    <p:sldId id="436" r:id="rId99"/>
    <p:sldId id="341" r:id="rId100"/>
    <p:sldId id="290" r:id="rId101"/>
    <p:sldId id="285" r:id="rId102"/>
    <p:sldId id="454" r:id="rId103"/>
  </p:sldIdLst>
  <p:sldSz cx="9144000" cy="6858000" type="screen4x3"/>
  <p:notesSz cx="6858000" cy="9144000"/>
  <p:defaultTextStyle>
    <a:defPPr>
      <a:defRPr lang="en-US"/>
    </a:defPPr>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000099"/>
    <a:srgbClr val="FFFF00"/>
    <a:srgbClr val="993300"/>
    <a:srgbClr val="008000"/>
    <a:srgbClr val="000000"/>
    <a:srgbClr val="000066"/>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7834" autoAdjust="0"/>
    <p:restoredTop sz="94713" autoAdjust="0"/>
  </p:normalViewPr>
  <p:slideViewPr>
    <p:cSldViewPr>
      <p:cViewPr varScale="1">
        <p:scale>
          <a:sx n="106" d="100"/>
          <a:sy n="106" d="100"/>
        </p:scale>
        <p:origin x="-102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7" d="100"/>
          <a:sy n="67" d="100"/>
        </p:scale>
        <p:origin x="-2130"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07" Type="http://schemas.openxmlformats.org/officeDocument/2006/relationships/theme" Target="theme/theme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102" Type="http://schemas.openxmlformats.org/officeDocument/2006/relationships/slide" Target="slides/slide92.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6" Type="http://schemas.openxmlformats.org/officeDocument/2006/relationships/image" Target="../media/image43.wmf"/><Relationship Id="rId5" Type="http://schemas.openxmlformats.org/officeDocument/2006/relationships/image" Target="../media/image42.wmf"/><Relationship Id="rId4"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image" Target="../media/image5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a:lvl1pPr>
          </a:lstStyle>
          <a:p>
            <a:pPr>
              <a:defRPr/>
            </a:pPr>
            <a:endParaRPr lang="en-US"/>
          </a:p>
        </p:txBody>
      </p:sp>
      <p:sp>
        <p:nvSpPr>
          <p:cNvPr id="14950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a:lvl1pPr>
          </a:lstStyle>
          <a:p>
            <a:pPr>
              <a:defRPr/>
            </a:pPr>
            <a:endParaRPr lang="en-US"/>
          </a:p>
        </p:txBody>
      </p:sp>
      <p:sp>
        <p:nvSpPr>
          <p:cNvPr id="130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4950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951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a:lvl1pPr>
          </a:lstStyle>
          <a:p>
            <a:pPr>
              <a:defRPr/>
            </a:pPr>
            <a:endParaRPr lang="en-US"/>
          </a:p>
        </p:txBody>
      </p:sp>
      <p:sp>
        <p:nvSpPr>
          <p:cNvPr id="14951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a:lvl1pPr>
          </a:lstStyle>
          <a:p>
            <a:pPr>
              <a:defRPr/>
            </a:pPr>
            <a:fld id="{49026E62-4024-4D66-A88E-71C7D87A832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798B7E53-F534-45AE-9955-16A2BC39BF31}" type="slidenum">
              <a:rPr lang="en-US" smtClean="0"/>
              <a:pPr/>
              <a:t>29</a:t>
            </a:fld>
            <a:endParaRPr 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r>
              <a:rPr lang="en-US" smtClean="0"/>
              <a:t>Pithecos = Greek for ape</a:t>
            </a:r>
          </a:p>
          <a:p>
            <a:r>
              <a:rPr lang="en-US" smtClean="0"/>
              <a:t>Discovered in 1930s: jaw fragments and teeth</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7FBC5791-6D46-4B6E-AAB6-48571AFB076E}" type="slidenum">
              <a:rPr lang="en-US" smtClean="0"/>
              <a:pPr/>
              <a:t>66</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8E6B1EDC-8A7B-4FB3-B23F-2965C2582051}" type="slidenum">
              <a:rPr lang="en-US" smtClean="0">
                <a:solidFill>
                  <a:prstClr val="black"/>
                </a:solidFill>
              </a:rPr>
              <a:pPr/>
              <a:t>68</a:t>
            </a:fld>
            <a:endParaRPr lang="en-US" smtClean="0">
              <a:solidFill>
                <a:prstClr val="black"/>
              </a:solidFill>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a:buFontTx/>
              <a:buChar char="•"/>
            </a:pPr>
            <a:r>
              <a:rPr lang="en-US" sz="1800" smtClean="0"/>
              <a:t>The problem in declaring a fossil ape to be a human ancestor (i.e., a hominid) on the basis of certain humanlike features of the teeth is that some living apes have these same features and they are not considered to be ancestors of man. </a:t>
            </a:r>
          </a:p>
          <a:p>
            <a:pPr>
              <a:buFontTx/>
              <a:buChar char="•"/>
            </a:pPr>
            <a:r>
              <a:rPr lang="en-US" sz="1800" smtClean="0"/>
              <a:t>Some species of modern baboons, for example, have relatively small canines and incisors and relatively large molars. </a:t>
            </a:r>
          </a:p>
          <a:p>
            <a:pPr>
              <a:buFontTx/>
              <a:buChar char="•"/>
            </a:pPr>
            <a:r>
              <a:rPr lang="en-US" sz="1800" smtClean="0"/>
              <a:t>While most apes do have thin enamel, some apes such as the orangutans have relatively thick enamel. </a:t>
            </a:r>
          </a:p>
          <a:p>
            <a:pPr>
              <a:buFontTx/>
              <a:buChar char="•"/>
            </a:pPr>
            <a:r>
              <a:rPr lang="en-US" sz="1800" smtClean="0"/>
              <a:t>Clearly, teeth tell us more about an animal’s diet and feeding habits than its supposed evolution. Nonetheless, thick enamel is one of the most commonly cited criteria for declaring an ape fossil to be a hominid.</a:t>
            </a:r>
          </a:p>
          <a:p>
            <a:pPr>
              <a:buFontTx/>
              <a:buChar char="•"/>
            </a:pPr>
            <a:endParaRPr lang="en-US" sz="18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118623BF-8A8D-44C2-9255-883B34E4866E}" type="slidenum">
              <a:rPr lang="en-US" smtClean="0"/>
              <a:pPr/>
              <a:t>73</a:t>
            </a:fld>
            <a:endParaRPr lang="en-US"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79192F7B-9485-4FE8-B457-14878EBAB7DF}" type="slidenum">
              <a:rPr lang="en-US" smtClean="0"/>
              <a:pPr/>
              <a:t>74</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r>
              <a:rPr lang="en-US" smtClean="0"/>
              <a:t>Picture of Lucy from: </a:t>
            </a:r>
            <a:r>
              <a:rPr lang="en-US" i="1" smtClean="0"/>
              <a:t>Biology: Understanding Life Third Edition, </a:t>
            </a:r>
            <a:r>
              <a:rPr lang="en-US" smtClean="0"/>
              <a:t>2000</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3E27C944-85DD-43A9-8EFB-8CCCEB5DFD54}" type="slidenum">
              <a:rPr lang="en-US" smtClean="0"/>
              <a:pPr/>
              <a:t>75</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r>
              <a:rPr lang="en-US" smtClean="0"/>
              <a:t>Picture of Lucy from: </a:t>
            </a:r>
            <a:r>
              <a:rPr lang="en-US" i="1" smtClean="0"/>
              <a:t>Biology: Understanding Life Third Edition, </a:t>
            </a:r>
            <a:r>
              <a:rPr lang="en-US" smtClean="0"/>
              <a:t>2000</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1834B9-AD97-4FB0-8980-D7AA57DA4593}" type="slidenum">
              <a:rPr lang="en-US"/>
              <a:pPr/>
              <a:t>79</a:t>
            </a:fld>
            <a:endParaRPr lang="en-US"/>
          </a:p>
        </p:txBody>
      </p:sp>
      <p:sp>
        <p:nvSpPr>
          <p:cNvPr id="436226" name="Rectangle 2"/>
          <p:cNvSpPr>
            <a:spLocks noGrp="1" noRot="1" noChangeAspect="1" noChangeArrowheads="1" noTextEdit="1"/>
          </p:cNvSpPr>
          <p:nvPr>
            <p:ph type="sldImg"/>
          </p:nvPr>
        </p:nvSpPr>
        <p:spPr>
          <a:ln/>
        </p:spPr>
      </p:sp>
      <p:sp>
        <p:nvSpPr>
          <p:cNvPr id="436227" name="Rectangle 3"/>
          <p:cNvSpPr>
            <a:spLocks noGrp="1" noChangeArrowheads="1"/>
          </p:cNvSpPr>
          <p:nvPr>
            <p:ph type="body" idx="1"/>
          </p:nvPr>
        </p:nvSpPr>
        <p:spPr>
          <a:xfrm>
            <a:off x="914400" y="4343400"/>
            <a:ext cx="5029200" cy="4114800"/>
          </a:xfrm>
        </p:spPr>
        <p:txBody>
          <a:bodyPr/>
          <a:lstStyle/>
          <a:p>
            <a:r>
              <a:rPr lang="en-US"/>
              <a:t>C. Owen Lovejoy is Chairman of Anthropology at Kent State University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521E0E44-D544-459F-A802-CDFA8A3F0E5F}" type="slidenum">
              <a:rPr lang="en-US" smtClean="0"/>
              <a:pPr/>
              <a:t>33</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r>
              <a:rPr lang="en-US" smtClean="0"/>
              <a:t>Pithecos = Greek for ape</a:t>
            </a:r>
          </a:p>
          <a:p>
            <a:r>
              <a:rPr lang="en-US" smtClean="0"/>
              <a:t>Discovered in 1930s: jaw fragments and teeth</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958B2638-6BDC-49E7-94E0-2CC36AC31E50}" type="slidenum">
              <a:rPr lang="en-US" smtClean="0"/>
              <a:pPr/>
              <a:t>53</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9AE99ACB-F689-4BDB-8DA8-E42C10C5277C}" type="slidenum">
              <a:rPr lang="en-US" smtClean="0"/>
              <a:pPr/>
              <a:t>54</a:t>
            </a:fld>
            <a:endParaRPr 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xfrm>
            <a:off x="685800" y="4343400"/>
            <a:ext cx="5486400" cy="4648200"/>
          </a:xfrm>
          <a:noFill/>
          <a:ln/>
        </p:spPr>
        <p:txBody>
          <a:bodyPr/>
          <a:lstStyle/>
          <a:p>
            <a:pPr>
              <a:lnSpc>
                <a:spcPct val="90000"/>
              </a:lnSpc>
              <a:buFontTx/>
              <a:buChar char="•"/>
            </a:pPr>
            <a:r>
              <a:rPr lang="en-US" sz="1600" smtClean="0"/>
              <a:t>The human skull is easily distinguished from all living apes, though there are, of course, similarities. </a:t>
            </a:r>
          </a:p>
          <a:p>
            <a:pPr>
              <a:lnSpc>
                <a:spcPct val="90000"/>
              </a:lnSpc>
              <a:buFontTx/>
              <a:buChar char="•"/>
            </a:pPr>
            <a:r>
              <a:rPr lang="en-US" sz="1600" smtClean="0"/>
              <a:t>The part of the skull that houses the brain is large in humans because of their relatively large brain compared to apes. </a:t>
            </a:r>
          </a:p>
          <a:p>
            <a:pPr>
              <a:lnSpc>
                <a:spcPct val="90000"/>
              </a:lnSpc>
              <a:buFontTx/>
              <a:buChar char="•"/>
            </a:pPr>
            <a:r>
              <a:rPr lang="en-US" sz="1600" smtClean="0"/>
              <a:t>The size of the normal adult human brain varies considerably. These differences in size in the human brain do not correlate with intelligence. </a:t>
            </a:r>
          </a:p>
          <a:p>
            <a:pPr>
              <a:lnSpc>
                <a:spcPct val="90000"/>
              </a:lnSpc>
              <a:buFontTx/>
              <a:buChar char="•"/>
            </a:pPr>
            <a:r>
              <a:rPr lang="en-US" sz="1600" smtClean="0"/>
              <a:t>Adult apes have brains that are generally smaller than even the smallest of adult human brains and, of course, are not even remotely comparable in intelligence.</a:t>
            </a:r>
          </a:p>
          <a:p>
            <a:pPr>
              <a:lnSpc>
                <a:spcPct val="90000"/>
              </a:lnSpc>
              <a:buFontTx/>
              <a:buChar char="•"/>
            </a:pPr>
            <a:r>
              <a:rPr lang="en-US" sz="1600" smtClean="0"/>
              <a:t>Perhaps the best way to distinguish an ape skull from a human skull is to examine it from a side view:</a:t>
            </a:r>
          </a:p>
          <a:p>
            <a:pPr lvl="1">
              <a:lnSpc>
                <a:spcPct val="90000"/>
              </a:lnSpc>
              <a:buFontTx/>
              <a:buChar char="•"/>
            </a:pPr>
            <a:r>
              <a:rPr lang="en-US" sz="1600" smtClean="0"/>
              <a:t>The face of the human is nearly vertical, while that of the ape slopes forward from its upper face to its chin.</a:t>
            </a:r>
          </a:p>
          <a:p>
            <a:pPr lvl="1">
              <a:lnSpc>
                <a:spcPct val="90000"/>
              </a:lnSpc>
              <a:buFontTx/>
              <a:buChar char="•"/>
            </a:pPr>
            <a:r>
              <a:rPr lang="en-US" sz="1600" smtClean="0"/>
              <a:t>The bony socket of the eye (the orbit) of an ape is obscured by its broad flat upper face. Humans, on the other hand, have a more curved upper face and forehead, clearly revealing the orbit of the eye from a side view.</a:t>
            </a: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904F8207-9E4A-4924-A655-AA09985DC903}" type="slidenum">
              <a:rPr lang="en-US" smtClean="0"/>
              <a:pPr/>
              <a:t>55</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a:buFontTx/>
              <a:buChar char="•"/>
            </a:pPr>
            <a:r>
              <a:rPr lang="en-US" sz="1800" smtClean="0"/>
              <a:t>The problem in declaring a fossil ape to be a human ancestor (i.e., a hominid) on the basis of certain humanlike features of the teeth is that some living apes have these same features and they are not considered to be ancestors of man. </a:t>
            </a:r>
          </a:p>
          <a:p>
            <a:pPr>
              <a:buFontTx/>
              <a:buChar char="•"/>
            </a:pPr>
            <a:r>
              <a:rPr lang="en-US" sz="1800" smtClean="0"/>
              <a:t>Some species of modern baboons, for example, have relatively small canines and incisors and relatively large molars. </a:t>
            </a:r>
          </a:p>
          <a:p>
            <a:pPr>
              <a:buFontTx/>
              <a:buChar char="•"/>
            </a:pPr>
            <a:r>
              <a:rPr lang="en-US" sz="1800" smtClean="0"/>
              <a:t>While most apes do have thin enamel, some apes such as the orangutans have relatively thick enamel. </a:t>
            </a:r>
          </a:p>
          <a:p>
            <a:pPr>
              <a:buFontTx/>
              <a:buChar char="•"/>
            </a:pPr>
            <a:r>
              <a:rPr lang="en-US" sz="1800" smtClean="0"/>
              <a:t>Clearly, teeth tell us more about an animal’s diet and feeding habits than its supposed evolution. Nonetheless, thick enamel is one of the most commonly cited criteria for declaring an ape fossil to be a hominid.</a:t>
            </a:r>
          </a:p>
          <a:p>
            <a:pPr>
              <a:buFontTx/>
              <a:buChar char="•"/>
            </a:pPr>
            <a:endParaRPr lang="en-US" sz="18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E4586936-9771-4F17-AF48-374671A393F6}" type="slidenum">
              <a:rPr lang="en-US" smtClean="0"/>
              <a:pPr/>
              <a:t>58</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152400" y="4343400"/>
            <a:ext cx="6705600" cy="4648200"/>
          </a:xfrm>
          <a:noFill/>
          <a:ln/>
        </p:spPr>
        <p:txBody>
          <a:bodyPr/>
          <a:lstStyle/>
          <a:p>
            <a:pPr>
              <a:buFontTx/>
              <a:buChar char="•"/>
            </a:pPr>
            <a:r>
              <a:rPr lang="en-US" smtClean="0"/>
              <a:t>The most eagerly sought-after evidence in fossil hominids is any anatomical feature that might suggest </a:t>
            </a:r>
            <a:r>
              <a:rPr lang="en-US" i="1" smtClean="0"/>
              <a:t>bipedality</a:t>
            </a:r>
            <a:r>
              <a:rPr lang="en-US" smtClean="0"/>
              <a:t> (the ability to walk on two legs). Since humans walk on two legs, any evidence of bipedality in fossil apes is considered by evolutionists to be compelling evidence for human ancestry. But we should bear in mind that the way an ape walks on two legs is entirely different from the way man walks on two legs. The distinctive human gait requires the complex integration of many skeletal and muscular features in our hips, legs and feet. Thus, evolutionists closely examine the hipbones (</a:t>
            </a:r>
            <a:r>
              <a:rPr lang="en-US" i="1" smtClean="0"/>
              <a:t>pelvis</a:t>
            </a:r>
            <a:r>
              <a:rPr lang="en-US" smtClean="0"/>
              <a:t>), thighbones (</a:t>
            </a:r>
            <a:r>
              <a:rPr lang="en-US" i="1" smtClean="0"/>
              <a:t>femur</a:t>
            </a:r>
            <a:r>
              <a:rPr lang="en-US" smtClean="0"/>
              <a:t>), leg bones (</a:t>
            </a:r>
            <a:r>
              <a:rPr lang="en-US" i="1" smtClean="0"/>
              <a:t>tibia</a:t>
            </a:r>
            <a:r>
              <a:rPr lang="en-US" smtClean="0"/>
              <a:t> and </a:t>
            </a:r>
            <a:r>
              <a:rPr lang="en-US" i="1" smtClean="0"/>
              <a:t>fibula</a:t>
            </a:r>
            <a:r>
              <a:rPr lang="en-US" smtClean="0"/>
              <a:t>) and foot bones of fossil apes in an effort to detect any anatomical features that might suggest bipedality.</a:t>
            </a:r>
          </a:p>
          <a:p>
            <a:pPr>
              <a:buFontTx/>
              <a:buChar char="•"/>
            </a:pPr>
            <a:r>
              <a:rPr lang="en-US" smtClean="0"/>
              <a:t>Evolutionists are particularly interested in the angle at which the femur and the tibia meet at the knee (called the </a:t>
            </a:r>
            <a:r>
              <a:rPr lang="en-US" i="1" smtClean="0"/>
              <a:t>carrying angle</a:t>
            </a:r>
            <a:r>
              <a:rPr lang="en-US" smtClean="0"/>
              <a:t>). Humans are able to keep their weight over their feet while walking because their femurs converge toward the knees, forming a carrying angle of approximately 9 degrees with the tibia (in other words, we’re sort of knock-kneed). In contrast, chimps and gorillas have widely separated straight legs with a carrying angle of essentially 0 degrees. These animals manage to keep their weight over their feet when walking by swinging their body from side to side in the familiar “ape walk.”</a:t>
            </a:r>
          </a:p>
          <a:p>
            <a:pPr>
              <a:buFontTx/>
              <a:buChar char="•"/>
            </a:pPr>
            <a:r>
              <a:rPr lang="en-US" smtClean="0"/>
              <a:t>Evolutionists assume that fossil apes with a high carrying angle (humanlike) were bipedal and thus evolving into man. Certain australopithecines (an apelike creature) are considered to have walked like us and thus to be our ancestors largely because they had a high carrying angle. But high carrying angles are not confined to humans-they are also found on some modern apes that walk gracefully on tree limbs and only clumsily on the ground.</a:t>
            </a:r>
          </a:p>
          <a:p>
            <a:pPr>
              <a:buFontTx/>
              <a:buChar char="•"/>
            </a:pPr>
            <a:r>
              <a:rPr lang="en-US" smtClean="0"/>
              <a:t>Living apes with a high carrying angle (values comparable to man) include such apes as the orangutan and spider monkey-both adept tree climbers and capable of only an apelike bipedal gait on the ground. The point is that there are living tree-dwelling apes and monkeys with some of the same anatomical features that evolutionists consider to be definitive evidence for bipedality, yet none of these animals walks like man and no one suggests they are our ancestors or descendants.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DD53AE4A-A7D3-45C6-BD44-665401282AD1}" type="slidenum">
              <a:rPr lang="en-US" smtClean="0"/>
              <a:pPr/>
              <a:t>61</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a:lnSpc>
                <a:spcPct val="80000"/>
              </a:lnSpc>
            </a:pPr>
            <a:r>
              <a:rPr lang="en-US" sz="900" smtClean="0"/>
              <a:t>All these deal with being bipedal</a:t>
            </a:r>
          </a:p>
          <a:p>
            <a:pPr>
              <a:lnSpc>
                <a:spcPct val="80000"/>
              </a:lnSpc>
            </a:pPr>
            <a:r>
              <a:rPr lang="en-US" sz="900" smtClean="0"/>
              <a:t>FINE BALANCE: Requires a fine sense of balance. The inner ear has a network of fluid-filled canals which contain sensors which are sensitive to movement and gravity. The sensors consist of fine hairs which send out signals to indicate direction and speed. Humans have a more complex inner ear design than apes</a:t>
            </a:r>
          </a:p>
          <a:p>
            <a:pPr>
              <a:lnSpc>
                <a:spcPct val="80000"/>
              </a:lnSpc>
            </a:pPr>
            <a:r>
              <a:rPr lang="en-US" sz="900" smtClean="0"/>
              <a:t>FLAT FACE: So their eyes have a field of view which extends down to the ground in front of the feet.</a:t>
            </a:r>
          </a:p>
          <a:p>
            <a:pPr>
              <a:lnSpc>
                <a:spcPct val="80000"/>
              </a:lnSpc>
            </a:pPr>
            <a:r>
              <a:rPr lang="en-US" sz="900" smtClean="0"/>
              <a:t>UPRIGHT SKULL: the position at which the spinal cord enters the skull. In humans it is located at the bottom of the skull. This means the most natural position  for the head is looking forward in the upright position.</a:t>
            </a:r>
          </a:p>
          <a:p>
            <a:pPr>
              <a:lnSpc>
                <a:spcPct val="80000"/>
              </a:lnSpc>
            </a:pPr>
            <a:r>
              <a:rPr lang="en-US" sz="900" smtClean="0"/>
              <a:t>STRAIGHT BACK: This is ideal for upright posture because the torso and head are directly above the hips in the standing position. Apes have a curved back.</a:t>
            </a:r>
          </a:p>
          <a:p>
            <a:pPr>
              <a:lnSpc>
                <a:spcPct val="80000"/>
              </a:lnSpc>
            </a:pPr>
            <a:r>
              <a:rPr lang="en-US" sz="900" smtClean="0"/>
              <a:t>FULLY EXTENDABLE FEMUR BONES: When looking from the front humans have femur bones which are angled inwards as they come down from the hip. This has the effect of making the knees and feet closer together. Having feet closer together keeps the feet nearly under the center of the body and gives stability during walking and running. During walking and running the body is supported by one leg at any instant and so the body can topple over if the legs are not right under the body. If the feet were not close together then the body would be thrown from side to side</a:t>
            </a:r>
          </a:p>
          <a:p>
            <a:pPr>
              <a:lnSpc>
                <a:spcPct val="80000"/>
              </a:lnSpc>
            </a:pPr>
            <a:r>
              <a:rPr lang="en-US" sz="900" smtClean="0"/>
              <a:t>FULLY EXTENDABLE KNEE JOINTS:</a:t>
            </a:r>
          </a:p>
          <a:p>
            <a:pPr>
              <a:lnSpc>
                <a:spcPct val="80000"/>
              </a:lnSpc>
            </a:pPr>
            <a:r>
              <a:rPr lang="en-US" sz="900" smtClean="0"/>
              <a:t>VERY LONG LEGS: The length of human legs is about half the total body. This makes it possible to walk and run for long distances with relative ease. In contrast, apes are only about a third.</a:t>
            </a:r>
          </a:p>
          <a:p>
            <a:pPr>
              <a:lnSpc>
                <a:spcPct val="80000"/>
              </a:lnSpc>
            </a:pPr>
            <a:r>
              <a:rPr lang="en-US" sz="900" smtClean="0"/>
              <a:t>ARCHED FEET: The human foot is arched between the ball of the foot and the toes. The foot has around 26 bones and many muscles and ligaments, tendons and nerves so the foot can flex between the heel and the ball. The arched structure of the foot makes it easy for a person to press down on the ball for the foot which is important for balance and control. This ability is also important for movements such as standing on tiptoe, running and turning. It also helps absorb shocks during walking and running. In contrast the feet and hands of apes are like hands suited for grasping.</a:t>
            </a:r>
          </a:p>
          <a:p>
            <a:pPr>
              <a:lnSpc>
                <a:spcPct val="80000"/>
              </a:lnSpc>
            </a:pPr>
            <a:r>
              <a:rPr lang="en-US" sz="900" smtClean="0"/>
              <a:t>STRONG BIG TOES: This feature is important for walking and running. For each step, the final push from the ground comes from the big toe. In order to propel the body forwards in a controlled manner, the big toe must be very strong. Apes have a toe designed for grasping. They cannot make a firm push from their big toe.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F153A954-C5AA-46BE-98CD-5AA7F23E4E97}" type="slidenum">
              <a:rPr lang="en-US" smtClean="0"/>
              <a:pPr/>
              <a:t>64</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34572DB8-0981-4DF3-8434-E02C8CF67D0C}" type="slidenum">
              <a:rPr lang="en-US" smtClean="0"/>
              <a:pPr/>
              <a:t>65</a:t>
            </a:fld>
            <a:endParaRPr lang="en-US"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spcBef>
                  <a:spcPct val="0"/>
                </a:spcBef>
                <a:defRPr/>
              </a:pPr>
              <a:endParaRPr lang="en-US" sz="1800">
                <a:latin typeface="Arial"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spcBef>
                  <a:spcPct val="0"/>
                </a:spcBef>
                <a:defRPr/>
              </a:pPr>
              <a:endParaRPr lang="en-US" sz="1800">
                <a:latin typeface="Arial"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spcBef>
                  <a:spcPct val="0"/>
                </a:spcBef>
                <a:defRPr/>
              </a:pPr>
              <a:endParaRPr lang="en-US" sz="1800">
                <a:latin typeface="Arial"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spcBef>
                  <a:spcPct val="0"/>
                </a:spcBef>
                <a:defRPr/>
              </a:pPr>
              <a:endParaRPr lang="en-US" sz="1800">
                <a:latin typeface="Arial"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spcBef>
                  <a:spcPct val="0"/>
                </a:spcBef>
                <a:defRPr/>
              </a:pPr>
              <a:endParaRPr lang="en-US" sz="1800">
                <a:latin typeface="Arial"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spcBef>
                  <a:spcPct val="0"/>
                </a:spcBef>
                <a:defRPr/>
              </a:pPr>
              <a:endParaRPr lang="en-US" sz="1800">
                <a:latin typeface="Arial"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spcBef>
                  <a:spcPct val="0"/>
                </a:spcBef>
                <a:defRPr/>
              </a:pPr>
              <a:endParaRPr lang="en-US" sz="1800">
                <a:latin typeface="Arial"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eaLnBrk="1" hangingPunct="1">
                <a:spcBef>
                  <a:spcPct val="0"/>
                </a:spcBef>
                <a:defRPr/>
              </a:pPr>
              <a:endParaRPr lang="en-US" sz="1800">
                <a:latin typeface="Arial"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eaLnBrk="1" hangingPunct="1">
                <a:spcBef>
                  <a:spcPct val="0"/>
                </a:spcBef>
                <a:defRPr/>
              </a:pPr>
              <a:endParaRPr lang="en-US" sz="1800">
                <a:latin typeface="Arial"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eaLnBrk="1" hangingPunct="1">
                <a:spcBef>
                  <a:spcPct val="0"/>
                </a:spcBef>
                <a:defRPr/>
              </a:pPr>
              <a:endParaRPr lang="en-US" sz="1800">
                <a:latin typeface="Arial"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spcBef>
                  <a:spcPct val="0"/>
                </a:spcBef>
                <a:defRPr/>
              </a:pPr>
              <a:endParaRPr lang="en-US" sz="1800">
                <a:latin typeface="Arial"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eaLnBrk="1" hangingPunct="1">
                <a:spcBef>
                  <a:spcPct val="0"/>
                </a:spcBef>
                <a:defRPr/>
              </a:pPr>
              <a:endParaRPr lang="en-US" sz="1800">
                <a:latin typeface="Arial"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eaLnBrk="1" hangingPunct="1">
                <a:spcBef>
                  <a:spcPct val="0"/>
                </a:spcBef>
                <a:defRPr/>
              </a:pPr>
              <a:endParaRPr lang="en-US" sz="1800">
                <a:latin typeface="Arial"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eaLnBrk="1" hangingPunct="1">
                <a:spcBef>
                  <a:spcPct val="0"/>
                </a:spcBef>
                <a:defRPr/>
              </a:pPr>
              <a:endParaRPr lang="en-US" sz="1800">
                <a:latin typeface="Arial"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eaLnBrk="1" hangingPunct="1">
                <a:spcBef>
                  <a:spcPct val="0"/>
                </a:spcBef>
                <a:defRPr/>
              </a:pPr>
              <a:endParaRPr lang="en-US" sz="1800">
                <a:latin typeface="Arial" charset="0"/>
              </a:endParaRPr>
            </a:p>
          </p:txBody>
        </p:sp>
        <p:sp>
          <p:nvSpPr>
            <p:cNvPr id="20" name="Rectangle 18"/>
            <p:cNvSpPr>
              <a:spLocks noChangeArrowheads="1"/>
            </p:cNvSpPr>
            <p:nvPr userDrawn="1"/>
          </p:nvSpPr>
          <p:spPr bwMode="hidden">
            <a:xfrm rot="39991575" flipH="1" flipV="1">
              <a:off x="5371"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eaLnBrk="1" hangingPunct="1">
                <a:spcBef>
                  <a:spcPct val="0"/>
                </a:spcBef>
                <a:defRPr/>
              </a:pPr>
              <a:endParaRPr lang="en-US" sz="1800">
                <a:latin typeface="Arial"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eaLnBrk="1" hangingPunct="1">
                <a:spcBef>
                  <a:spcPct val="0"/>
                </a:spcBef>
                <a:defRPr/>
              </a:pPr>
              <a:endParaRPr lang="en-US" sz="1800">
                <a:latin typeface="Arial"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eaLnBrk="1" hangingPunct="1">
                <a:spcBef>
                  <a:spcPct val="0"/>
                </a:spcBef>
                <a:defRPr/>
              </a:pPr>
              <a:endParaRPr lang="en-US" sz="1800">
                <a:latin typeface="Arial"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eaLnBrk="1" hangingPunct="1">
                <a:spcBef>
                  <a:spcPct val="0"/>
                </a:spcBef>
                <a:defRPr/>
              </a:pPr>
              <a:endParaRPr lang="en-US" sz="1800">
                <a:latin typeface="Arial"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eaLnBrk="1" hangingPunct="1">
                <a:spcBef>
                  <a:spcPct val="0"/>
                </a:spcBef>
                <a:defRPr/>
              </a:pPr>
              <a:endParaRPr lang="en-US" sz="1800">
                <a:latin typeface="Arial"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eaLnBrk="1" hangingPunct="1">
                <a:spcBef>
                  <a:spcPct val="0"/>
                </a:spcBef>
                <a:defRPr/>
              </a:pPr>
              <a:endParaRPr lang="en-US" sz="1800">
                <a:latin typeface="Arial"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eaLnBrk="1" hangingPunct="1">
                <a:spcBef>
                  <a:spcPct val="0"/>
                </a:spcBef>
                <a:defRPr/>
              </a:pPr>
              <a:endParaRPr lang="en-US" sz="1800">
                <a:latin typeface="Arial"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spcBef>
                  <a:spcPct val="0"/>
                </a:spcBef>
                <a:defRPr/>
              </a:pPr>
              <a:endParaRPr lang="en-US" sz="1800">
                <a:latin typeface="Arial"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spcBef>
                  <a:spcPct val="0"/>
                </a:spcBef>
                <a:defRPr/>
              </a:pPr>
              <a:endParaRPr lang="en-US" sz="1800">
                <a:latin typeface="Arial"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spcBef>
                  <a:spcPct val="0"/>
                </a:spcBef>
                <a:defRPr/>
              </a:pPr>
              <a:endParaRPr lang="en-US" sz="1800">
                <a:latin typeface="Arial"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spcBef>
                  <a:spcPct val="0"/>
                </a:spcBef>
                <a:defRPr/>
              </a:pPr>
              <a:endParaRPr lang="en-US" sz="1800">
                <a:latin typeface="Arial"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eaLnBrk="1" hangingPunct="1">
                <a:spcBef>
                  <a:spcPct val="0"/>
                </a:spcBef>
                <a:defRPr/>
              </a:pPr>
              <a:endParaRPr lang="en-US" sz="1800">
                <a:latin typeface="Arial"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eaLnBrk="1" hangingPunct="1">
                <a:spcBef>
                  <a:spcPct val="0"/>
                </a:spcBef>
                <a:defRPr/>
              </a:pPr>
              <a:endParaRPr lang="en-US" sz="1800">
                <a:latin typeface="Arial"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eaLnBrk="1" hangingPunct="1">
                <a:spcBef>
                  <a:spcPct val="0"/>
                </a:spcBef>
                <a:defRPr/>
              </a:pPr>
              <a:endParaRPr lang="en-US" sz="1800">
                <a:latin typeface="Arial"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spcBef>
                  <a:spcPct val="0"/>
                </a:spcBef>
                <a:defRPr/>
              </a:pPr>
              <a:endParaRPr lang="en-US" sz="1800">
                <a:latin typeface="Arial"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eaLnBrk="1" hangingPunct="1">
                <a:spcBef>
                  <a:spcPct val="0"/>
                </a:spcBef>
                <a:defRPr/>
              </a:pPr>
              <a:endParaRPr lang="en-US" sz="1800">
                <a:latin typeface="Arial"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eaLnBrk="1" hangingPunct="1">
                <a:spcBef>
                  <a:spcPct val="0"/>
                </a:spcBef>
                <a:defRPr/>
              </a:pPr>
              <a:endParaRPr lang="en-US" sz="1800">
                <a:latin typeface="Arial"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p>
          </p:txBody>
        </p:sp>
      </p:grpSp>
      <p:sp>
        <p:nvSpPr>
          <p:cNvPr id="109786"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109787"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22" name="Rectangle 222"/>
          <p:cNvSpPr>
            <a:spLocks noGrp="1" noChangeArrowheads="1"/>
          </p:cNvSpPr>
          <p:nvPr>
            <p:ph type="sldNum" sz="quarter" idx="12"/>
          </p:nvPr>
        </p:nvSpPr>
        <p:spPr/>
        <p:txBody>
          <a:bodyPr/>
          <a:lstStyle>
            <a:lvl1pPr>
              <a:defRPr/>
            </a:lvl1pPr>
          </a:lstStyle>
          <a:p>
            <a:pPr>
              <a:defRPr/>
            </a:pPr>
            <a:fld id="{2E7083DE-4E0D-4D2B-AD14-FCED4EB6081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pPr>
              <a:defRPr/>
            </a:pPr>
            <a:fld id="{8D37A54A-7029-4CF7-BBB1-D7C31D6889A0}"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033243-B932-47A5-AC90-9A986991CCE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3AA691-7D59-432D-9638-26CFD6D4EE5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005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0055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C2AE60-D811-47E2-92FA-C2B2F0B7DD1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9144000" cy="6005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98149A0-ABC6-4358-B892-0E4BA465BDE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683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87363" y="147955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47955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CD5573-17AD-48CC-84F9-E56DB36AF9A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1429BB-0499-4C9E-A460-D9A08219AAC0}" type="slidenum">
              <a:rPr lang="en-US" smtClean="0"/>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08073B-A753-4B9F-B032-3874AA8750F5}" type="slidenum">
              <a:rPr lang="en-US" smtClean="0"/>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8A53A7-066B-49B9-AFAD-00397CFBFEFB}" type="slidenum">
              <a:rPr lang="en-US" smtClean="0"/>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7363" y="147955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47955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BCCEFE6E-C031-4A79-930C-A157B09478EA}" type="slidenum">
              <a:rPr lang="en-US" smtClean="0"/>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46294854-D5EC-4563-A863-78BFBA539CEC}"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pPr>
              <a:defRPr/>
            </a:pPr>
            <a:fld id="{7D5F3644-1EB9-40B4-9957-8EF391D78BDC}"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7014DDC-DE90-477C-BC95-4BED2303B24B}" type="slidenum">
              <a:rPr lang="en-US" smtClean="0"/>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D3BA7729-EE88-4CF9-9871-89A4E521F3C3}" type="slidenum">
              <a:rPr lang="en-US" smtClean="0"/>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66402A6-045D-4F30-B069-B38765F0A1A1}" type="slidenum">
              <a:rPr lang="en-US" smtClean="0"/>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1033243-B932-47A5-AC90-9A986991CCEB}" type="slidenum">
              <a:rPr lang="en-US" smtClean="0"/>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3AA691-7D59-432D-9638-26CFD6D4EE55}" type="slidenum">
              <a:rPr lang="en-US" smtClean="0"/>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005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0055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C2AE60-D811-47E2-92FA-C2B2F0B7DD1E}"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ln/>
        </p:spPr>
        <p:txBody>
          <a:bodyPr/>
          <a:lstStyle>
            <a:lvl1pPr>
              <a:defRPr/>
            </a:lvl1pPr>
          </a:lstStyle>
          <a:p>
            <a:pPr>
              <a:defRPr/>
            </a:pPr>
            <a:fld id="{AEB40C94-EF2B-4B64-97B3-371B55D559F2}"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6858000"/>
          </a:xfrm>
          <a:prstGeom prst="rect">
            <a:avLst/>
          </a:prstGeom>
          <a:solidFill>
            <a:srgbClr val="808080">
              <a:alpha val="25000"/>
            </a:srgbClr>
          </a:solidFill>
          <a:ln w="9525">
            <a:solidFill>
              <a:schemeClr val="tx1"/>
            </a:solidFill>
            <a:miter lim="800000"/>
            <a:headEnd/>
            <a:tailEnd/>
          </a:ln>
          <a:effectLst/>
        </p:spPr>
        <p:txBody>
          <a:bodyPr wrap="none" anchor="ctr"/>
          <a:lstStyle/>
          <a:p>
            <a:pPr>
              <a:defRPr/>
            </a:pPr>
            <a:endParaRPr lang="en-US"/>
          </a:p>
        </p:txBody>
      </p:sp>
      <p:sp>
        <p:nvSpPr>
          <p:cNvPr id="123907" name="Rectangle 3"/>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123908" name="Rectangle 4"/>
          <p:cNvSpPr>
            <a:spLocks noGrp="1" noChangeArrowheads="1"/>
          </p:cNvSpPr>
          <p:nvPr>
            <p:ph type="subTitle" idx="1"/>
          </p:nvPr>
        </p:nvSpPr>
        <p:spPr>
          <a:xfrm>
            <a:off x="1371600" y="3886200"/>
            <a:ext cx="6400800" cy="1752600"/>
          </a:xfrm>
          <a:effectLst>
            <a:outerShdw dist="17961" dir="2700000" algn="ctr" rotWithShape="0">
              <a:schemeClr val="bg1"/>
            </a:outerShdw>
          </a:effectLst>
        </p:spPr>
        <p:txBody>
          <a:bodyPr/>
          <a:lstStyle>
            <a:lvl1pPr algn="ctr">
              <a:defRPr b="0">
                <a:solidFill>
                  <a:schemeClr val="tx1"/>
                </a:solidFill>
                <a:latin typeface="Arial" charset="0"/>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5BFF5118-3CD5-4FB2-AF7B-8A09A458FA6D}"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C784288-D592-4F4E-BA8F-A672E32FE487}"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5CBE886-D5A1-4FED-AD68-318EF8269D17}"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3F0BDF24-5F4B-416E-A4B9-3C229AE8A41F}"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FF43E617-FF5C-4517-B2A6-A16CC3651FE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825F133B-720F-4F35-B236-630EE9AD7CC6}"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B8DA40E5-0B40-4BDF-8168-3F9C03FA3A3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pPr>
              <a:defRPr/>
            </a:pPr>
            <a:fld id="{42803E32-54F9-4356-8EAE-58BDD0122DFF}"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FBEB18A9-31B7-43D6-A72A-6BB854D3F3C8}"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9E83CB1-AD55-412A-804B-403E8F62C653}"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65E10B-1C7B-4738-9BB4-3B77E1B3F099}"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3E8460C-12AE-40E6-B1C9-87A933AC2B95}"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868F9393-1BED-4083-A0B3-FD91855D7F47}"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601E338-8AEC-458B-B63D-6F3DD9F5250D}"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0A142EA-38AF-42E0-8BD6-24422F38EC3E}"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7363" y="147955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47955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54019C7D-E3D1-4846-A26B-C1C65D69678A}"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47375512-662D-42F1-A115-0249FC419299}"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57FEA004-C555-4BDD-8B6A-68CE50DADC2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pPr>
              <a:defRPr/>
            </a:pPr>
            <a:fld id="{1BE1FB09-75C2-42DA-9F97-5159B30884E6}"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5BFA144A-D4BC-4E1B-8DB0-09361166927A}"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CD2AFE06-A504-45A3-80E1-C0DE97E0BDB9}"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A17AAB5-59D7-4D59-B62E-61669B8F85EE}"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0530241-D6CF-497A-993D-8068B84F824E}"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005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0055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5B2F0823-6629-4850-91BD-CF97E9BB639D}"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880CE94F-E505-4065-AC5D-3AC4EF28ED69}"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A182240-49BA-446F-AF92-94D869D54A47}"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E945FAE-10EB-4BCD-903C-92C1DA4F17D4}"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7363" y="147955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47955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654CFF5E-6CD7-427E-9BDD-305CA5CCA647}"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B9496B38-EE71-4600-9864-B64209F1EC7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pPr>
              <a:defRPr/>
            </a:pPr>
            <a:fld id="{A08F1420-35B5-4EBA-BC51-9AD73AD424D3}"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75CB3989-0872-4DF8-ACF0-2CF9228B4AB8}"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49856BEC-845F-4176-922B-F8768E24CF03}"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A6444570-99F9-432F-B9B4-029BA03264CE}"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A077AFB7-FBE8-4D4E-A1B9-2A1FFF040C13}"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EC1C127-A245-4192-96C5-5A838F0C2CC2}"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005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0055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D74136F-7A6C-4244-B734-62206760D228}"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4D73A7-F334-4EE4-81EB-80BBDC57C8AF}"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34FCFE-EB22-4393-900C-48EC71C0A584}"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1C0BC4-B544-4AA1-81AF-5CA25C6DD622}"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09285A-552F-4206-B17B-5E4C1C860BA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18"/>
          <p:cNvSpPr>
            <a:spLocks noGrp="1" noChangeArrowheads="1"/>
          </p:cNvSpPr>
          <p:nvPr>
            <p:ph type="sldNum" sz="quarter" idx="10"/>
          </p:nvPr>
        </p:nvSpPr>
        <p:spPr>
          <a:ln/>
        </p:spPr>
        <p:txBody>
          <a:bodyPr/>
          <a:lstStyle>
            <a:lvl1pPr>
              <a:defRPr/>
            </a:lvl1pPr>
          </a:lstStyle>
          <a:p>
            <a:pPr>
              <a:defRPr/>
            </a:pPr>
            <a:fld id="{FEBED23F-37E8-4E0C-9B59-024757BC75EB}" type="slidenum">
              <a:rPr lang="en-US"/>
              <a:pPr>
                <a:defRPr/>
              </a:pPr>
              <a:t>‹#›</a:t>
            </a:fld>
            <a:endParaRPr lang="en-US"/>
          </a:p>
        </p:txBody>
      </p:sp>
      <p:sp>
        <p:nvSpPr>
          <p:cNvPr id="8" name="Rectangle 219"/>
          <p:cNvSpPr>
            <a:spLocks noGrp="1" noChangeArrowheads="1"/>
          </p:cNvSpPr>
          <p:nvPr>
            <p:ph type="dt" sz="half" idx="11"/>
          </p:nvPr>
        </p:nvSpPr>
        <p:spPr>
          <a:ln/>
        </p:spPr>
        <p:txBody>
          <a:bodyPr/>
          <a:lstStyle>
            <a:lvl1pPr>
              <a:defRPr/>
            </a:lvl1pPr>
          </a:lstStyle>
          <a:p>
            <a:pPr>
              <a:defRPr/>
            </a:pPr>
            <a:endParaRPr lang="en-US"/>
          </a:p>
        </p:txBody>
      </p:sp>
      <p:sp>
        <p:nvSpPr>
          <p:cNvPr id="9" name="Rectangle 220"/>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D3FC78-AA1A-4B78-B687-C647B388F8A6}"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A574B8E-C7C9-44C4-907F-BCB9BE5A7BC9}"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D8F4952-6F00-450E-B7DF-23E2E500EF31}"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0D58A2-8265-4133-85FE-DD49EE0F0EA9}"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9AE570-BA1B-43F9-9EA9-D75CFC5E163A}"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9B8529-86E8-433F-BA80-7E3BC4BA252A}"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1B298A-DC4F-4654-B4A4-339C76073046}"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1429BB-0499-4C9E-A460-D9A08219AAC0}"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08073B-A753-4B9F-B032-3874AA8750F5}"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8A53A7-066B-49B9-AFAD-00397CFBFEF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18"/>
          <p:cNvSpPr>
            <a:spLocks noGrp="1" noChangeArrowheads="1"/>
          </p:cNvSpPr>
          <p:nvPr>
            <p:ph type="sldNum" sz="quarter" idx="10"/>
          </p:nvPr>
        </p:nvSpPr>
        <p:spPr>
          <a:ln/>
        </p:spPr>
        <p:txBody>
          <a:bodyPr/>
          <a:lstStyle>
            <a:lvl1pPr>
              <a:defRPr/>
            </a:lvl1pPr>
          </a:lstStyle>
          <a:p>
            <a:pPr>
              <a:defRPr/>
            </a:pPr>
            <a:fld id="{EE052C7D-6C91-4604-964F-ED7B8BCEA2CB}" type="slidenum">
              <a:rPr lang="en-US"/>
              <a:pPr>
                <a:defRPr/>
              </a:pPr>
              <a:t>‹#›</a:t>
            </a:fld>
            <a:endParaRPr lang="en-US"/>
          </a:p>
        </p:txBody>
      </p:sp>
      <p:sp>
        <p:nvSpPr>
          <p:cNvPr id="4" name="Rectangle 219"/>
          <p:cNvSpPr>
            <a:spLocks noGrp="1" noChangeArrowheads="1"/>
          </p:cNvSpPr>
          <p:nvPr>
            <p:ph type="dt" sz="half" idx="11"/>
          </p:nvPr>
        </p:nvSpPr>
        <p:spPr>
          <a:ln/>
        </p:spPr>
        <p:txBody>
          <a:bodyPr/>
          <a:lstStyle>
            <a:lvl1pPr>
              <a:defRPr/>
            </a:lvl1pPr>
          </a:lstStyle>
          <a:p>
            <a:pPr>
              <a:defRPr/>
            </a:pPr>
            <a:endParaRPr lang="en-US"/>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7363" y="147955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47955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CEFE6E-C031-4A79-930C-A157B09478EA}"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6294854-D5EC-4563-A863-78BFBA539CEC}"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7014DDC-DE90-477C-BC95-4BED2303B24B}"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3BA7729-EE88-4CF9-9871-89A4E521F3C3}"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6402A6-045D-4F30-B069-B38765F0A1A1}"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033243-B932-47A5-AC90-9A986991CCEB}"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3AA691-7D59-432D-9638-26CFD6D4EE55}"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005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0055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C2AE60-D811-47E2-92FA-C2B2F0B7DD1E}"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9144000" cy="6005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98149A0-ABC6-4358-B892-0E4BA465BDED}"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683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87363" y="147955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47955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CD5573-17AD-48CC-84F9-E56DB36AF9A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pPr>
              <a:defRPr/>
            </a:pPr>
            <a:fld id="{82DD8838-7766-41F7-ABBD-2F6E9357A6FD}" type="slidenum">
              <a:rPr lang="en-US"/>
              <a:pPr>
                <a:defRPr/>
              </a:pPr>
              <a:t>‹#›</a:t>
            </a:fld>
            <a:endParaRPr lang="en-US"/>
          </a:p>
        </p:txBody>
      </p:sp>
      <p:sp>
        <p:nvSpPr>
          <p:cNvPr id="3" name="Rectangle 219"/>
          <p:cNvSpPr>
            <a:spLocks noGrp="1" noChangeArrowheads="1"/>
          </p:cNvSpPr>
          <p:nvPr>
            <p:ph type="dt" sz="half" idx="11"/>
          </p:nvPr>
        </p:nvSpPr>
        <p:spPr>
          <a:ln/>
        </p:spPr>
        <p:txBody>
          <a:bodyPr/>
          <a:lstStyle>
            <a:lvl1pPr>
              <a:defRPr/>
            </a:lvl1pPr>
          </a:lstStyle>
          <a:p>
            <a:pPr>
              <a:defRPr/>
            </a:pPr>
            <a:endParaRPr lang="en-US"/>
          </a:p>
        </p:txBody>
      </p:sp>
      <p:sp>
        <p:nvSpPr>
          <p:cNvPr id="4" name="Rectangle 220"/>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163B28-C8D3-45CE-ABA7-440543435BE6}"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28BFBC-72A5-4970-84D5-3AB02EDCA52B}"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1D44C6-3629-4E3A-8B0A-5ABF4F3CF8FB}"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A35C6E-D608-4A4D-B9B3-9B4BDF79FF85}"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3D2C8A6-D7A3-4851-AD5F-42554E79BCC3}"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072564C-FED8-4148-B24B-09EEF75C0858}"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106A196-871A-4794-B706-4B4A043EF4D3}"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274A38-5BF5-44F3-8316-832C06A18070}"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D19EE1-7C06-45DC-8072-307AD4FF152C}"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96CDA8-FED6-42BA-8EAB-A8B221F2506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66407D3C-2DD3-4663-B970-7B8A0BFDD9DC}"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FB2D5B-0D2C-4750-BF33-D7DD8DD6481E}"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EBC86E-60F2-4249-8FA4-77B0D4E21D0C}"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E1648B-E2D0-417E-8916-ECA36A4B0EF3}"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5B80DC-E9EE-46BA-BEC7-A38C48BCADCD}"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A1A27D-1EEF-4C2C-9B79-5DA3E1B4AB20}"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443AFD-B64C-4A2D-A107-E7BD4E8866C6}"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61971B9-1CE7-46DD-ACA6-8C0380A8254A}"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D50F5C6-502E-422B-B6F9-7B2A92424DC1}"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1D5B60-94F2-422B-A282-DDB40EEBD307}"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706299-59ED-4E2D-8211-E646306EE83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B277B0E3-C885-4190-BAC1-D3AA02E3FA1F}"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41451C-BB0C-4873-BAFA-4FB9947DB5DF}"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6CE1DF-E0AF-4BBA-A8AC-F94198810C65}"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1429BB-0499-4C9E-A460-D9A08219AAC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08073B-A753-4B9F-B032-3874AA8750F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8A53A7-066B-49B9-AFAD-00397CFBFEF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7363" y="147955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47955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CEFE6E-C031-4A79-930C-A157B09478E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294854-D5EC-4563-A863-78BFBA539CE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7014DDC-DE90-477C-BC95-4BED2303B24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3BA7729-EE88-4CF9-9871-89A4E521F3C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6402A6-045D-4F30-B069-B38765F0A1A1}"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3.jpe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3.jpe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3.jpe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496888" y="1308100"/>
            <a:ext cx="10429876" cy="5908675"/>
            <a:chOff x="-313" y="824"/>
            <a:chExt cx="6570" cy="3722"/>
          </a:xfrm>
        </p:grpSpPr>
        <p:sp>
          <p:nvSpPr>
            <p:cNvPr id="108547"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48"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49"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50"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51"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52"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53"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54"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55"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56"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57"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58"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59"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60"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61"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62"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63"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64"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65"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66"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67"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68"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69"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70"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71"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72"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73"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74"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75"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76"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77"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78"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eaLnBrk="1" hangingPunct="1">
                <a:spcBef>
                  <a:spcPct val="0"/>
                </a:spcBef>
                <a:defRPr/>
              </a:pPr>
              <a:endParaRPr lang="en-US" sz="1800">
                <a:effectLst>
                  <a:outerShdw blurRad="38100" dist="38100" dir="2700000" algn="tl">
                    <a:srgbClr val="000000"/>
                  </a:outerShdw>
                </a:effectLst>
                <a:latin typeface="Arial" charset="0"/>
              </a:endParaRPr>
            </a:p>
          </p:txBody>
        </p:sp>
        <p:sp>
          <p:nvSpPr>
            <p:cNvPr id="108579"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108580"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108581"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108582"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108583"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108584"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108585"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108586"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108587"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108588"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108589"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108590"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108591"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108592"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108593"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108594"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108595"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108596"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p>
          </p:txBody>
        </p:sp>
        <p:sp>
          <p:nvSpPr>
            <p:cNvPr id="108597"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p>
          </p:txBody>
        </p:sp>
        <p:sp>
          <p:nvSpPr>
            <p:cNvPr id="108598"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108599"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108600"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108601"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108602"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108603"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108604"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108605"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108606"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108607"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108608"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08609"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08610"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08611"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108612"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108613"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108614"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108615"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108616"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108617"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08618"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08619"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08620"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08621"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108622"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08623"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08624"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08625"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08626"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108627"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108628"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629"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108630"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108631"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108632"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08633"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08634"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08635"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08636"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108637"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108638"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08639"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08640"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08641"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08642"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08643"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08644"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08645"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08646"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08647"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08648"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08649"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08650"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p>
          </p:txBody>
        </p:sp>
        <p:sp>
          <p:nvSpPr>
            <p:cNvPr id="108651"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p>
          </p:txBody>
        </p:sp>
        <p:sp>
          <p:nvSpPr>
            <p:cNvPr id="108652"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08653"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08654"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108655"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108656"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108657"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108658"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08659"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08660"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108661"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108662"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08663"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108664"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665"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666"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667"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108668"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108669"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108670"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108671"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08672"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108673"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108674"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675"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676"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677"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678"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679"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680"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681"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108682"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108683"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108684"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08685"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108686"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108687"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08688"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108689"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108690"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108691"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108692"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108693"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694"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108695"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108696"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697"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698"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699"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700"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701"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702"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703"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704"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705"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706"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707"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708"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709"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710"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711"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712"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108713"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108714"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108715"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108716"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717"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718"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719"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720"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721"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722"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723"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724"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725"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08726"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08727"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08728"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08729"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08730"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08731"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08732"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08733"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p>
          </p:txBody>
        </p:sp>
        <p:sp>
          <p:nvSpPr>
            <p:cNvPr id="108734"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08735"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08736"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08737"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p>
          </p:txBody>
        </p:sp>
        <p:sp>
          <p:nvSpPr>
            <p:cNvPr id="108738"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p>
          </p:txBody>
        </p:sp>
        <p:sp>
          <p:nvSpPr>
            <p:cNvPr id="108739"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p>
          </p:txBody>
        </p:sp>
        <p:sp>
          <p:nvSpPr>
            <p:cNvPr id="108740"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p>
          </p:txBody>
        </p:sp>
        <p:sp>
          <p:nvSpPr>
            <p:cNvPr id="108741"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p>
          </p:txBody>
        </p:sp>
        <p:sp>
          <p:nvSpPr>
            <p:cNvPr id="108742"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p>
          </p:txBody>
        </p:sp>
        <p:sp>
          <p:nvSpPr>
            <p:cNvPr id="108743"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p>
          </p:txBody>
        </p:sp>
        <p:sp>
          <p:nvSpPr>
            <p:cNvPr id="108744"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p>
          </p:txBody>
        </p:sp>
        <p:sp>
          <p:nvSpPr>
            <p:cNvPr id="108745"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p>
          </p:txBody>
        </p:sp>
        <p:sp>
          <p:nvSpPr>
            <p:cNvPr id="108746"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p>
          </p:txBody>
        </p:sp>
        <p:sp>
          <p:nvSpPr>
            <p:cNvPr id="108747"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p>
          </p:txBody>
        </p:sp>
        <p:sp>
          <p:nvSpPr>
            <p:cNvPr id="108748"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p>
          </p:txBody>
        </p:sp>
        <p:sp>
          <p:nvSpPr>
            <p:cNvPr id="108749"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p>
          </p:txBody>
        </p:sp>
        <p:sp>
          <p:nvSpPr>
            <p:cNvPr id="108750"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p>
          </p:txBody>
        </p:sp>
        <p:sp>
          <p:nvSpPr>
            <p:cNvPr id="108751"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p>
          </p:txBody>
        </p:sp>
        <p:sp>
          <p:nvSpPr>
            <p:cNvPr id="108752"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p>
          </p:txBody>
        </p:sp>
        <p:sp>
          <p:nvSpPr>
            <p:cNvPr id="108753"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p>
          </p:txBody>
        </p:sp>
        <p:sp>
          <p:nvSpPr>
            <p:cNvPr id="108754"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p>
          </p:txBody>
        </p:sp>
        <p:sp>
          <p:nvSpPr>
            <p:cNvPr id="108755"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p>
          </p:txBody>
        </p:sp>
        <p:sp>
          <p:nvSpPr>
            <p:cNvPr id="108756"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p>
          </p:txBody>
        </p:sp>
        <p:sp>
          <p:nvSpPr>
            <p:cNvPr id="108757"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p>
          </p:txBody>
        </p:sp>
        <p:sp>
          <p:nvSpPr>
            <p:cNvPr id="108758"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108759"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108760"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08761"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p>
          </p:txBody>
        </p:sp>
      </p:grpSp>
      <p:sp>
        <p:nvSpPr>
          <p:cNvPr id="108762"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defRPr>
                <a:effectLst>
                  <a:outerShdw blurRad="38100" dist="38100" dir="2700000" algn="tl">
                    <a:srgbClr val="000000"/>
                  </a:outerShdw>
                </a:effectLst>
                <a:latin typeface="+mn-lt"/>
              </a:defRPr>
            </a:lvl1pPr>
          </a:lstStyle>
          <a:p>
            <a:pPr>
              <a:defRPr/>
            </a:pPr>
            <a:fld id="{C8181A2F-D185-4B16-884E-A8C8A0B6908F}" type="slidenum">
              <a:rPr lang="en-US"/>
              <a:pPr>
                <a:defRPr/>
              </a:pPr>
              <a:t>‹#›</a:t>
            </a:fld>
            <a:endParaRPr lang="en-US"/>
          </a:p>
        </p:txBody>
      </p:sp>
      <p:sp>
        <p:nvSpPr>
          <p:cNvPr id="108763"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defRPr>
                <a:effectLst>
                  <a:outerShdw blurRad="38100" dist="38100" dir="2700000" algn="tl">
                    <a:srgbClr val="000000"/>
                  </a:outerShdw>
                </a:effectLst>
                <a:latin typeface="+mn-lt"/>
              </a:defRPr>
            </a:lvl1pPr>
          </a:lstStyle>
          <a:p>
            <a:pPr>
              <a:defRPr/>
            </a:pPr>
            <a:endParaRPr lang="en-US"/>
          </a:p>
        </p:txBody>
      </p:sp>
      <p:sp>
        <p:nvSpPr>
          <p:cNvPr id="108764"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spcBef>
                <a:spcPct val="0"/>
              </a:spcBef>
              <a:defRPr>
                <a:effectLst>
                  <a:outerShdw blurRad="38100" dist="38100" dir="2700000" algn="tl">
                    <a:srgbClr val="000000"/>
                  </a:outerShdw>
                </a:effectLst>
                <a:latin typeface="+mn-lt"/>
              </a:defRPr>
            </a:lvl1pPr>
          </a:lstStyle>
          <a:p>
            <a:pPr>
              <a:defRPr/>
            </a:pPr>
            <a:endParaRPr lang="en-US"/>
          </a:p>
        </p:txBody>
      </p:sp>
      <p:sp>
        <p:nvSpPr>
          <p:cNvPr id="108765"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8766"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dk2" tx1="lt1" bg2="dk1" tx2="lt2" accent1="accent1" accent2="accent2" accent3="accent3" accent4="accent4" accent5="accent5" accent6="accent6" hlink="hlink" folHlink="folHlink"/>
  <p:sldLayoutIdLst>
    <p:sldLayoutId id="214748403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Blip>
          <a:blip r:embed="rId14"/>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Blip>
          <a:blip r:embed="rId14"/>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Blip>
          <a:blip r:embed="rId14"/>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Blip>
          <a:blip r:embed="rId14"/>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Blip>
          <a:blip r:embed="rId14"/>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Blip>
          <a:blip r:embed="rId14"/>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968375"/>
          </a:xfrm>
          <a:prstGeom prst="rect">
            <a:avLst/>
          </a:prstGeom>
          <a:noFill/>
          <a:ln w="9525">
            <a:noFill/>
            <a:miter lim="800000"/>
            <a:headEnd/>
            <a:tailEnd/>
          </a:ln>
          <a:effectLst>
            <a:outerShdw dist="28398" dir="3806097" algn="ctr" rotWithShape="0">
              <a:srgbClr val="000000"/>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87363" y="1479550"/>
            <a:ext cx="8229600" cy="4525963"/>
          </a:xfrm>
          <a:prstGeom prst="rect">
            <a:avLst/>
          </a:prstGeom>
          <a:noFill/>
          <a:ln w="9525">
            <a:noFill/>
            <a:miter lim="800000"/>
            <a:headEnd/>
            <a:tailEnd/>
          </a:ln>
          <a:effectLst>
            <a:outerShdw dist="28398" dir="1593903"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C8181A2F-D185-4B16-884E-A8C8A0B6908F}" type="slidenum">
              <a:rPr lang="en-US" smtClean="0"/>
              <a:pPr>
                <a:defRPr/>
              </a:pPr>
              <a:t>‹#›</a:t>
            </a:fld>
            <a:endParaRPr lang="en-US"/>
          </a:p>
        </p:txBody>
      </p:sp>
      <p:sp>
        <p:nvSpPr>
          <p:cNvPr id="1034" name="AutoShape 10"/>
          <p:cNvSpPr>
            <a:spLocks noChangeArrowheads="1"/>
          </p:cNvSpPr>
          <p:nvPr/>
        </p:nvSpPr>
        <p:spPr bwMode="auto">
          <a:xfrm>
            <a:off x="985838" y="944563"/>
            <a:ext cx="7170737" cy="115887"/>
          </a:xfrm>
          <a:prstGeom prst="roundRect">
            <a:avLst>
              <a:gd name="adj" fmla="val 16667"/>
            </a:avLst>
          </a:prstGeom>
          <a:gradFill rotWithShape="1">
            <a:gsLst>
              <a:gs pos="0">
                <a:srgbClr val="3333CC">
                  <a:gamma/>
                  <a:shade val="46275"/>
                  <a:invGamma/>
                </a:srgbClr>
              </a:gs>
              <a:gs pos="50000">
                <a:srgbClr val="3333CC"/>
              </a:gs>
              <a:gs pos="100000">
                <a:srgbClr val="3333CC">
                  <a:gamma/>
                  <a:shade val="46275"/>
                  <a:invGamma/>
                </a:srgbClr>
              </a:gs>
            </a:gsLst>
            <a:lin ang="5400000" scaled="1"/>
          </a:gradFill>
          <a:ln w="9525">
            <a:noFill/>
            <a:round/>
            <a:headEnd/>
            <a:tailEnd/>
          </a:ln>
          <a:effec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Lst>
  <p:timing>
    <p:tnLst>
      <p:par>
        <p:cTn id="1" dur="indefinite" restart="never" nodeType="tmRoot"/>
      </p:par>
    </p:tnLst>
  </p:timing>
  <p:txStyles>
    <p:titleStyle>
      <a:lvl1pPr algn="ctr" rtl="0" fontAlgn="base">
        <a:spcBef>
          <a:spcPct val="0"/>
        </a:spcBef>
        <a:spcAft>
          <a:spcPct val="0"/>
        </a:spcAft>
        <a:defRPr sz="4800" b="1">
          <a:solidFill>
            <a:srgbClr val="FFCC66"/>
          </a:solidFill>
          <a:latin typeface="+mj-lt"/>
          <a:ea typeface="+mj-ea"/>
          <a:cs typeface="+mj-cs"/>
        </a:defRPr>
      </a:lvl1pPr>
      <a:lvl2pPr algn="ctr" rtl="0" fontAlgn="base">
        <a:spcBef>
          <a:spcPct val="0"/>
        </a:spcBef>
        <a:spcAft>
          <a:spcPct val="0"/>
        </a:spcAft>
        <a:defRPr sz="4800" b="1">
          <a:solidFill>
            <a:srgbClr val="FFCC66"/>
          </a:solidFill>
          <a:latin typeface="Arial" charset="0"/>
        </a:defRPr>
      </a:lvl2pPr>
      <a:lvl3pPr algn="ctr" rtl="0" fontAlgn="base">
        <a:spcBef>
          <a:spcPct val="0"/>
        </a:spcBef>
        <a:spcAft>
          <a:spcPct val="0"/>
        </a:spcAft>
        <a:defRPr sz="4800" b="1">
          <a:solidFill>
            <a:srgbClr val="FFCC66"/>
          </a:solidFill>
          <a:latin typeface="Arial" charset="0"/>
        </a:defRPr>
      </a:lvl3pPr>
      <a:lvl4pPr algn="ctr" rtl="0" fontAlgn="base">
        <a:spcBef>
          <a:spcPct val="0"/>
        </a:spcBef>
        <a:spcAft>
          <a:spcPct val="0"/>
        </a:spcAft>
        <a:defRPr sz="4800" b="1">
          <a:solidFill>
            <a:srgbClr val="FFCC66"/>
          </a:solidFill>
          <a:latin typeface="Arial" charset="0"/>
        </a:defRPr>
      </a:lvl4pPr>
      <a:lvl5pPr algn="ctr" rtl="0" fontAlgn="base">
        <a:spcBef>
          <a:spcPct val="0"/>
        </a:spcBef>
        <a:spcAft>
          <a:spcPct val="0"/>
        </a:spcAft>
        <a:defRPr sz="4800" b="1">
          <a:solidFill>
            <a:srgbClr val="FFCC66"/>
          </a:solidFill>
          <a:latin typeface="Arial" charset="0"/>
        </a:defRPr>
      </a:lvl5pPr>
      <a:lvl6pPr marL="457200" algn="ctr" rtl="0" fontAlgn="base">
        <a:spcBef>
          <a:spcPct val="0"/>
        </a:spcBef>
        <a:spcAft>
          <a:spcPct val="0"/>
        </a:spcAft>
        <a:defRPr sz="4800" b="1">
          <a:solidFill>
            <a:srgbClr val="FFCC66"/>
          </a:solidFill>
          <a:latin typeface="Arial" charset="0"/>
        </a:defRPr>
      </a:lvl6pPr>
      <a:lvl7pPr marL="914400" algn="ctr" rtl="0" fontAlgn="base">
        <a:spcBef>
          <a:spcPct val="0"/>
        </a:spcBef>
        <a:spcAft>
          <a:spcPct val="0"/>
        </a:spcAft>
        <a:defRPr sz="4800" b="1">
          <a:solidFill>
            <a:srgbClr val="FFCC66"/>
          </a:solidFill>
          <a:latin typeface="Arial" charset="0"/>
        </a:defRPr>
      </a:lvl7pPr>
      <a:lvl8pPr marL="1371600" algn="ctr" rtl="0" fontAlgn="base">
        <a:spcBef>
          <a:spcPct val="0"/>
        </a:spcBef>
        <a:spcAft>
          <a:spcPct val="0"/>
        </a:spcAft>
        <a:defRPr sz="4800" b="1">
          <a:solidFill>
            <a:srgbClr val="FFCC66"/>
          </a:solidFill>
          <a:latin typeface="Arial" charset="0"/>
        </a:defRPr>
      </a:lvl8pPr>
      <a:lvl9pPr marL="1828800" algn="ctr" rtl="0" fontAlgn="base">
        <a:spcBef>
          <a:spcPct val="0"/>
        </a:spcBef>
        <a:spcAft>
          <a:spcPct val="0"/>
        </a:spcAft>
        <a:defRPr sz="4800" b="1">
          <a:solidFill>
            <a:srgbClr val="FFCC66"/>
          </a:solidFill>
          <a:latin typeface="Arial" charset="0"/>
        </a:defRPr>
      </a:lvl9pPr>
    </p:titleStyle>
    <p:bodyStyle>
      <a:lvl1pPr marL="342900" indent="-342900" algn="l" rtl="0" fontAlgn="base">
        <a:spcBef>
          <a:spcPct val="20000"/>
        </a:spcBef>
        <a:spcAft>
          <a:spcPct val="0"/>
        </a:spcAft>
        <a:buClr>
          <a:srgbClr val="FFCC66"/>
        </a:buClr>
        <a:buSzPct val="70000"/>
        <a:buFont typeface="Wingdings" pitchFamily="2" charset="2"/>
        <a:buChar char="u"/>
        <a:defRPr sz="3200">
          <a:solidFill>
            <a:srgbClr val="FFFFFF"/>
          </a:solidFill>
          <a:latin typeface="+mn-lt"/>
          <a:ea typeface="+mn-ea"/>
          <a:cs typeface="+mn-cs"/>
        </a:defRPr>
      </a:lvl1pPr>
      <a:lvl2pPr marL="742950" indent="-285750" algn="l" rtl="0" fontAlgn="base">
        <a:spcBef>
          <a:spcPct val="20000"/>
        </a:spcBef>
        <a:spcAft>
          <a:spcPct val="0"/>
        </a:spcAft>
        <a:buClr>
          <a:srgbClr val="FFCC66"/>
        </a:buClr>
        <a:buSzPct val="60000"/>
        <a:buFont typeface="Wingdings" pitchFamily="2" charset="2"/>
        <a:buChar char="n"/>
        <a:defRPr sz="2800">
          <a:solidFill>
            <a:srgbClr val="FFFFFF"/>
          </a:solidFill>
          <a:latin typeface="+mn-lt"/>
        </a:defRPr>
      </a:lvl2pPr>
      <a:lvl3pPr marL="1143000" indent="-228600" algn="l" rtl="0" fontAlgn="base">
        <a:spcBef>
          <a:spcPct val="20000"/>
        </a:spcBef>
        <a:spcAft>
          <a:spcPct val="0"/>
        </a:spcAft>
        <a:buChar char="•"/>
        <a:defRPr sz="2400">
          <a:solidFill>
            <a:srgbClr val="FFFFFF"/>
          </a:solidFill>
          <a:latin typeface="+mn-lt"/>
        </a:defRPr>
      </a:lvl3pPr>
      <a:lvl4pPr marL="1600200" indent="-228600" algn="l" rtl="0" fontAlgn="base">
        <a:spcBef>
          <a:spcPct val="20000"/>
        </a:spcBef>
        <a:spcAft>
          <a:spcPct val="0"/>
        </a:spcAft>
        <a:buChar char="–"/>
        <a:defRPr sz="2000">
          <a:solidFill>
            <a:srgbClr val="FFFFFF"/>
          </a:solidFill>
          <a:latin typeface="+mn-lt"/>
        </a:defRPr>
      </a:lvl4pPr>
      <a:lvl5pPr marL="2057400" indent="-228600" algn="l" rtl="0" fontAlgn="base">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pPr>
              <a:defRPr/>
            </a:pPr>
            <a:endParaRPr lang="en-US"/>
          </a:p>
        </p:txBody>
      </p:sp>
      <p:sp>
        <p:nvSpPr>
          <p:cNvPr id="122883" name="Rectangle 3"/>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dist="17961" dir="2700000" algn="ctr" rotWithShape="0">
              <a:schemeClr val="bg1"/>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8"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885"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latin typeface="+mj-lt"/>
              </a:defRPr>
            </a:lvl1pPr>
          </a:lstStyle>
          <a:p>
            <a:pPr>
              <a:defRPr/>
            </a:pPr>
            <a:endParaRPr lang="en-US"/>
          </a:p>
        </p:txBody>
      </p:sp>
      <p:sp>
        <p:nvSpPr>
          <p:cNvPr id="122886"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latin typeface="+mj-lt"/>
              </a:defRPr>
            </a:lvl1pPr>
          </a:lstStyle>
          <a:p>
            <a:pPr>
              <a:defRPr/>
            </a:pPr>
            <a:endParaRPr lang="en-US"/>
          </a:p>
        </p:txBody>
      </p:sp>
      <p:sp>
        <p:nvSpPr>
          <p:cNvPr id="122887"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latin typeface="+mj-lt"/>
              </a:defRPr>
            </a:lvl1pPr>
          </a:lstStyle>
          <a:p>
            <a:pPr>
              <a:defRPr/>
            </a:pPr>
            <a:fld id="{86E1416B-6465-4966-9CF4-0B0CB84921F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3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b="1">
          <a:solidFill>
            <a:srgbClr val="000099"/>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99"/>
          </a:solidFill>
          <a:latin typeface="+mj-lt"/>
        </a:defRPr>
      </a:lvl2pPr>
      <a:lvl3pPr marL="1143000" indent="-228600" algn="l" rtl="0" eaLnBrk="0" fontAlgn="base" hangingPunct="0">
        <a:spcBef>
          <a:spcPct val="20000"/>
        </a:spcBef>
        <a:spcAft>
          <a:spcPct val="0"/>
        </a:spcAft>
        <a:buChar char="•"/>
        <a:defRPr sz="2400">
          <a:solidFill>
            <a:srgbClr val="000099"/>
          </a:solidFill>
          <a:latin typeface="+mj-lt"/>
        </a:defRPr>
      </a:lvl3pPr>
      <a:lvl4pPr marL="1600200" indent="-228600" algn="l" rtl="0" eaLnBrk="0" fontAlgn="base" hangingPunct="0">
        <a:spcBef>
          <a:spcPct val="20000"/>
        </a:spcBef>
        <a:spcAft>
          <a:spcPct val="0"/>
        </a:spcAft>
        <a:buChar char="–"/>
        <a:defRPr sz="2000">
          <a:solidFill>
            <a:srgbClr val="000099"/>
          </a:solidFill>
          <a:latin typeface="+mj-lt"/>
        </a:defRPr>
      </a:lvl4pPr>
      <a:lvl5pPr marL="2057400" indent="-228600" algn="l" rtl="0" eaLnBrk="0" fontAlgn="base" hangingPunct="0">
        <a:spcBef>
          <a:spcPct val="20000"/>
        </a:spcBef>
        <a:spcAft>
          <a:spcPct val="0"/>
        </a:spcAft>
        <a:buChar char="»"/>
        <a:defRPr sz="2000">
          <a:solidFill>
            <a:srgbClr val="000099"/>
          </a:solidFill>
          <a:latin typeface="+mj-lt"/>
        </a:defRPr>
      </a:lvl5pPr>
      <a:lvl6pPr marL="2514600" indent="-228600" algn="l" rtl="0" fontAlgn="base">
        <a:spcBef>
          <a:spcPct val="20000"/>
        </a:spcBef>
        <a:spcAft>
          <a:spcPct val="0"/>
        </a:spcAft>
        <a:buChar char="»"/>
        <a:defRPr sz="2000">
          <a:solidFill>
            <a:srgbClr val="000099"/>
          </a:solidFill>
          <a:latin typeface="+mj-lt"/>
        </a:defRPr>
      </a:lvl6pPr>
      <a:lvl7pPr marL="2971800" indent="-228600" algn="l" rtl="0" fontAlgn="base">
        <a:spcBef>
          <a:spcPct val="20000"/>
        </a:spcBef>
        <a:spcAft>
          <a:spcPct val="0"/>
        </a:spcAft>
        <a:buChar char="»"/>
        <a:defRPr sz="2000">
          <a:solidFill>
            <a:srgbClr val="000099"/>
          </a:solidFill>
          <a:latin typeface="+mj-lt"/>
        </a:defRPr>
      </a:lvl7pPr>
      <a:lvl8pPr marL="3429000" indent="-228600" algn="l" rtl="0" fontAlgn="base">
        <a:spcBef>
          <a:spcPct val="20000"/>
        </a:spcBef>
        <a:spcAft>
          <a:spcPct val="0"/>
        </a:spcAft>
        <a:buChar char="»"/>
        <a:defRPr sz="2000">
          <a:solidFill>
            <a:srgbClr val="000099"/>
          </a:solidFill>
          <a:latin typeface="+mj-lt"/>
        </a:defRPr>
      </a:lvl8pPr>
      <a:lvl9pPr marL="3886200" indent="-228600" algn="l" rtl="0" fontAlgn="base">
        <a:spcBef>
          <a:spcPct val="20000"/>
        </a:spcBef>
        <a:spcAft>
          <a:spcPct val="0"/>
        </a:spcAft>
        <a:buChar char="»"/>
        <a:defRPr sz="2000">
          <a:solidFill>
            <a:srgbClr val="000099"/>
          </a:solidFill>
          <a:latin typeface="+mj-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ChangeArrowheads="1"/>
          </p:cNvSpPr>
          <p:nvPr/>
        </p:nvSpPr>
        <p:spPr bwMode="auto">
          <a:xfrm flipV="1">
            <a:off x="0" y="0"/>
            <a:ext cx="9144000" cy="211138"/>
          </a:xfrm>
          <a:prstGeom prst="rect">
            <a:avLst/>
          </a:prstGeom>
          <a:gradFill rotWithShape="1">
            <a:gsLst>
              <a:gs pos="0">
                <a:schemeClr val="accent2">
                  <a:gamma/>
                  <a:tint val="0"/>
                  <a:invGamma/>
                </a:schemeClr>
              </a:gs>
              <a:gs pos="100000">
                <a:schemeClr val="accent2"/>
              </a:gs>
            </a:gsLst>
            <a:lin ang="5400000" scaled="1"/>
          </a:gradFill>
          <a:ln w="9525">
            <a:noFill/>
            <a:miter lim="800000"/>
            <a:headEnd/>
            <a:tailEnd/>
          </a:ln>
          <a:effectLst/>
        </p:spPr>
        <p:txBody>
          <a:bodyPr wrap="none" anchor="ctr"/>
          <a:lstStyle/>
          <a:p>
            <a:pPr>
              <a:defRPr/>
            </a:pPr>
            <a:endParaRPr lang="en-US"/>
          </a:p>
        </p:txBody>
      </p:sp>
      <p:sp>
        <p:nvSpPr>
          <p:cNvPr id="191491" name="Rectangle 3"/>
          <p:cNvSpPr>
            <a:spLocks noChangeArrowheads="1"/>
          </p:cNvSpPr>
          <p:nvPr/>
        </p:nvSpPr>
        <p:spPr bwMode="auto">
          <a:xfrm>
            <a:off x="0" y="6646863"/>
            <a:ext cx="9144000" cy="211137"/>
          </a:xfrm>
          <a:prstGeom prst="rect">
            <a:avLst/>
          </a:prstGeom>
          <a:gradFill rotWithShape="1">
            <a:gsLst>
              <a:gs pos="0">
                <a:schemeClr val="accent2">
                  <a:gamma/>
                  <a:tint val="0"/>
                  <a:invGamma/>
                </a:schemeClr>
              </a:gs>
              <a:gs pos="100000">
                <a:schemeClr val="accent2"/>
              </a:gs>
            </a:gsLst>
            <a:lin ang="5400000" scaled="1"/>
          </a:gradFill>
          <a:ln w="9525">
            <a:noFill/>
            <a:miter lim="800000"/>
            <a:headEnd/>
            <a:tailEnd/>
          </a:ln>
          <a:effectLst/>
        </p:spPr>
        <p:txBody>
          <a:bodyPr wrap="none" anchor="ctr"/>
          <a:lstStyle/>
          <a:p>
            <a:pPr>
              <a:defRPr/>
            </a:pPr>
            <a:endParaRPr lang="en-US"/>
          </a:p>
        </p:txBody>
      </p:sp>
      <p:sp>
        <p:nvSpPr>
          <p:cNvPr id="191492" name="Rectangle 4"/>
          <p:cNvSpPr>
            <a:spLocks noGrp="1" noChangeArrowheads="1"/>
          </p:cNvSpPr>
          <p:nvPr>
            <p:ph type="title"/>
          </p:nvPr>
        </p:nvSpPr>
        <p:spPr bwMode="auto">
          <a:xfrm>
            <a:off x="0" y="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3" name="Rectangle 5"/>
          <p:cNvSpPr>
            <a:spLocks noGrp="1" noChangeArrowheads="1"/>
          </p:cNvSpPr>
          <p:nvPr>
            <p:ph type="body" idx="1"/>
          </p:nvPr>
        </p:nvSpPr>
        <p:spPr bwMode="auto">
          <a:xfrm>
            <a:off x="487363" y="147955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1494"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latin typeface="+mn-lt"/>
              </a:defRPr>
            </a:lvl1pPr>
          </a:lstStyle>
          <a:p>
            <a:pPr>
              <a:defRPr/>
            </a:pPr>
            <a:endParaRPr lang="en-US"/>
          </a:p>
        </p:txBody>
      </p:sp>
      <p:sp>
        <p:nvSpPr>
          <p:cNvPr id="191495"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latin typeface="+mn-lt"/>
              </a:defRPr>
            </a:lvl1pPr>
          </a:lstStyle>
          <a:p>
            <a:pPr>
              <a:defRPr/>
            </a:pPr>
            <a:endParaRPr lang="en-US"/>
          </a:p>
        </p:txBody>
      </p:sp>
      <p:sp>
        <p:nvSpPr>
          <p:cNvPr id="191496"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latin typeface="+mn-lt"/>
              </a:defRPr>
            </a:lvl1pPr>
          </a:lstStyle>
          <a:p>
            <a:pPr>
              <a:defRPr/>
            </a:pPr>
            <a:fld id="{3270C069-79DD-4652-8ECB-5FAE5899DDC6}" type="slidenum">
              <a:rPr lang="en-US"/>
              <a:pPr>
                <a:defRPr/>
              </a:pPr>
              <a:t>‹#›</a:t>
            </a:fld>
            <a:endParaRPr lang="en-US"/>
          </a:p>
        </p:txBody>
      </p:sp>
      <p:sp>
        <p:nvSpPr>
          <p:cNvPr id="191497" name="AutoShape 9"/>
          <p:cNvSpPr>
            <a:spLocks noChangeArrowheads="1"/>
          </p:cNvSpPr>
          <p:nvPr/>
        </p:nvSpPr>
        <p:spPr bwMode="auto">
          <a:xfrm>
            <a:off x="0" y="990600"/>
            <a:ext cx="6940550" cy="150813"/>
          </a:xfrm>
          <a:prstGeom prst="roundRect">
            <a:avLst>
              <a:gd name="adj" fmla="val 16667"/>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1497"/>
                                        </p:tgtEl>
                                        <p:attrNameLst>
                                          <p:attrName>style.visibility</p:attrName>
                                        </p:attrNameLst>
                                      </p:cBhvr>
                                      <p:to>
                                        <p:strVal val="visible"/>
                                      </p:to>
                                    </p:set>
                                    <p:animEffect transition="in" filter="wipe(left)">
                                      <p:cBhvr>
                                        <p:cTn id="7" dur="500"/>
                                        <p:tgtEl>
                                          <p:spTgt spid="191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7" grpId="0" animBg="1"/>
    </p:bldLst>
  </p:timing>
  <p:txStyles>
    <p:titleStyle>
      <a:lvl1pPr algn="ctr" rtl="0" eaLnBrk="0" fontAlgn="base" hangingPunct="0">
        <a:spcBef>
          <a:spcPct val="0"/>
        </a:spcBef>
        <a:spcAft>
          <a:spcPct val="0"/>
        </a:spcAft>
        <a:defRPr sz="4800">
          <a:solidFill>
            <a:srgbClr val="000066"/>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800">
          <a:solidFill>
            <a:srgbClr val="000066"/>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800">
          <a:solidFill>
            <a:srgbClr val="000066"/>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800">
          <a:solidFill>
            <a:srgbClr val="000066"/>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800">
          <a:solidFill>
            <a:srgbClr val="000066"/>
          </a:solidFill>
          <a:effectLst>
            <a:outerShdw blurRad="38100" dist="38100" dir="2700000" algn="tl">
              <a:srgbClr val="C0C0C0"/>
            </a:outerShdw>
          </a:effectLst>
          <a:latin typeface="Arial" charset="0"/>
        </a:defRPr>
      </a:lvl5pPr>
      <a:lvl6pPr marL="457200" algn="ctr" rtl="0" fontAlgn="base">
        <a:spcBef>
          <a:spcPct val="0"/>
        </a:spcBef>
        <a:spcAft>
          <a:spcPct val="0"/>
        </a:spcAft>
        <a:defRPr sz="4800">
          <a:solidFill>
            <a:srgbClr val="000066"/>
          </a:solidFill>
          <a:effectLst>
            <a:outerShdw blurRad="38100" dist="38100" dir="2700000" algn="tl">
              <a:srgbClr val="C0C0C0"/>
            </a:outerShdw>
          </a:effectLst>
          <a:latin typeface="Arial" charset="0"/>
        </a:defRPr>
      </a:lvl6pPr>
      <a:lvl7pPr marL="914400" algn="ctr" rtl="0" fontAlgn="base">
        <a:spcBef>
          <a:spcPct val="0"/>
        </a:spcBef>
        <a:spcAft>
          <a:spcPct val="0"/>
        </a:spcAft>
        <a:defRPr sz="4800">
          <a:solidFill>
            <a:srgbClr val="000066"/>
          </a:solidFill>
          <a:effectLst>
            <a:outerShdw blurRad="38100" dist="38100" dir="2700000" algn="tl">
              <a:srgbClr val="C0C0C0"/>
            </a:outerShdw>
          </a:effectLst>
          <a:latin typeface="Arial" charset="0"/>
        </a:defRPr>
      </a:lvl7pPr>
      <a:lvl8pPr marL="1371600" algn="ctr" rtl="0" fontAlgn="base">
        <a:spcBef>
          <a:spcPct val="0"/>
        </a:spcBef>
        <a:spcAft>
          <a:spcPct val="0"/>
        </a:spcAft>
        <a:defRPr sz="4800">
          <a:solidFill>
            <a:srgbClr val="000066"/>
          </a:solidFill>
          <a:effectLst>
            <a:outerShdw blurRad="38100" dist="38100" dir="2700000" algn="tl">
              <a:srgbClr val="C0C0C0"/>
            </a:outerShdw>
          </a:effectLst>
          <a:latin typeface="Arial" charset="0"/>
        </a:defRPr>
      </a:lvl8pPr>
      <a:lvl9pPr marL="1828800" algn="ctr" rtl="0" fontAlgn="base">
        <a:spcBef>
          <a:spcPct val="0"/>
        </a:spcBef>
        <a:spcAft>
          <a:spcPct val="0"/>
        </a:spcAft>
        <a:defRPr sz="4800">
          <a:solidFill>
            <a:srgbClr val="000066"/>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rgbClr val="000066"/>
        </a:buClr>
        <a:buSzPct val="70000"/>
        <a:buFont typeface="Wingdings" pitchFamily="2" charset="2"/>
        <a:buChar char="u"/>
        <a:defRPr sz="3200">
          <a:solidFill>
            <a:srgbClr val="000000"/>
          </a:solidFill>
          <a:latin typeface="+mn-lt"/>
          <a:ea typeface="+mn-ea"/>
          <a:cs typeface="+mn-cs"/>
        </a:defRPr>
      </a:lvl1pPr>
      <a:lvl2pPr marL="742950" indent="-285750" algn="l" rtl="0" eaLnBrk="0" fontAlgn="base" hangingPunct="0">
        <a:spcBef>
          <a:spcPct val="20000"/>
        </a:spcBef>
        <a:spcAft>
          <a:spcPct val="0"/>
        </a:spcAft>
        <a:buClr>
          <a:srgbClr val="000066"/>
        </a:buClr>
        <a:buSzPct val="60000"/>
        <a:buFont typeface="Wingdings" pitchFamily="2" charset="2"/>
        <a:buChar char="n"/>
        <a:defRPr sz="2800">
          <a:solidFill>
            <a:srgbClr val="000000"/>
          </a:solidFill>
          <a:latin typeface="+mn-lt"/>
        </a:defRPr>
      </a:lvl2pPr>
      <a:lvl3pPr marL="1143000" indent="-228600" algn="l" rtl="0" eaLnBrk="0" fontAlgn="base" hangingPunct="0">
        <a:spcBef>
          <a:spcPct val="20000"/>
        </a:spcBef>
        <a:spcAft>
          <a:spcPct val="0"/>
        </a:spcAft>
        <a:buChar char="•"/>
        <a:defRPr sz="2400">
          <a:solidFill>
            <a:srgbClr val="000000"/>
          </a:solidFill>
          <a:latin typeface="+mn-lt"/>
        </a:defRPr>
      </a:lvl3pPr>
      <a:lvl4pPr marL="1600200" indent="-228600" algn="l" rtl="0" eaLnBrk="0" fontAlgn="base" hangingPunct="0">
        <a:spcBef>
          <a:spcPct val="20000"/>
        </a:spcBef>
        <a:spcAft>
          <a:spcPct val="0"/>
        </a:spcAft>
        <a:buChar char="–"/>
        <a:defRPr sz="2000">
          <a:solidFill>
            <a:srgbClr val="000000"/>
          </a:solidFill>
          <a:latin typeface="+mn-lt"/>
        </a:defRPr>
      </a:lvl4pPr>
      <a:lvl5pPr marL="2057400" indent="-228600" algn="l" rtl="0" eaLnBrk="0" fontAlgn="base" hangingPunct="0">
        <a:spcBef>
          <a:spcPct val="20000"/>
        </a:spcBef>
        <a:spcAft>
          <a:spcPct val="0"/>
        </a:spcAft>
        <a:buChar char="»"/>
        <a:defRPr sz="2000">
          <a:solidFill>
            <a:srgbClr val="000000"/>
          </a:solidFill>
          <a:latin typeface="+mn-lt"/>
        </a:defRPr>
      </a:lvl5pPr>
      <a:lvl6pPr marL="2514600" indent="-228600" algn="l" rtl="0" fontAlgn="base">
        <a:spcBef>
          <a:spcPct val="20000"/>
        </a:spcBef>
        <a:spcAft>
          <a:spcPct val="0"/>
        </a:spcAft>
        <a:buChar char="»"/>
        <a:defRPr sz="2000">
          <a:solidFill>
            <a:srgbClr val="000000"/>
          </a:solidFill>
          <a:latin typeface="+mn-lt"/>
        </a:defRPr>
      </a:lvl6pPr>
      <a:lvl7pPr marL="2971800" indent="-228600" algn="l" rtl="0" fontAlgn="base">
        <a:spcBef>
          <a:spcPct val="20000"/>
        </a:spcBef>
        <a:spcAft>
          <a:spcPct val="0"/>
        </a:spcAft>
        <a:buChar char="»"/>
        <a:defRPr sz="2000">
          <a:solidFill>
            <a:srgbClr val="000000"/>
          </a:solidFill>
          <a:latin typeface="+mn-lt"/>
        </a:defRPr>
      </a:lvl7pPr>
      <a:lvl8pPr marL="3429000" indent="-228600" algn="l" rtl="0" fontAlgn="base">
        <a:spcBef>
          <a:spcPct val="20000"/>
        </a:spcBef>
        <a:spcAft>
          <a:spcPct val="0"/>
        </a:spcAft>
        <a:buChar char="»"/>
        <a:defRPr sz="2000">
          <a:solidFill>
            <a:srgbClr val="000000"/>
          </a:solidFill>
          <a:latin typeface="+mn-lt"/>
        </a:defRPr>
      </a:lvl8pPr>
      <a:lvl9pPr marL="3886200" indent="-228600" algn="l" rtl="0" fontAlgn="base">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ChangeArrowheads="1"/>
          </p:cNvSpPr>
          <p:nvPr/>
        </p:nvSpPr>
        <p:spPr bwMode="auto">
          <a:xfrm flipV="1">
            <a:off x="0" y="0"/>
            <a:ext cx="9144000" cy="211138"/>
          </a:xfrm>
          <a:prstGeom prst="rect">
            <a:avLst/>
          </a:prstGeom>
          <a:gradFill rotWithShape="1">
            <a:gsLst>
              <a:gs pos="0">
                <a:schemeClr val="accent2">
                  <a:gamma/>
                  <a:tint val="0"/>
                  <a:invGamma/>
                </a:schemeClr>
              </a:gs>
              <a:gs pos="100000">
                <a:schemeClr val="accent2"/>
              </a:gs>
            </a:gsLst>
            <a:lin ang="5400000" scaled="1"/>
          </a:gradFill>
          <a:ln w="9525">
            <a:noFill/>
            <a:miter lim="800000"/>
            <a:headEnd/>
            <a:tailEnd/>
          </a:ln>
          <a:effectLst/>
        </p:spPr>
        <p:txBody>
          <a:bodyPr wrap="none" anchor="ctr"/>
          <a:lstStyle/>
          <a:p>
            <a:pPr>
              <a:defRPr/>
            </a:pPr>
            <a:endParaRPr lang="en-US"/>
          </a:p>
        </p:txBody>
      </p:sp>
      <p:sp>
        <p:nvSpPr>
          <p:cNvPr id="202755" name="Rectangle 3"/>
          <p:cNvSpPr>
            <a:spLocks noChangeArrowheads="1"/>
          </p:cNvSpPr>
          <p:nvPr/>
        </p:nvSpPr>
        <p:spPr bwMode="auto">
          <a:xfrm>
            <a:off x="0" y="6646863"/>
            <a:ext cx="9144000" cy="211137"/>
          </a:xfrm>
          <a:prstGeom prst="rect">
            <a:avLst/>
          </a:prstGeom>
          <a:gradFill rotWithShape="1">
            <a:gsLst>
              <a:gs pos="0">
                <a:schemeClr val="accent2">
                  <a:gamma/>
                  <a:tint val="0"/>
                  <a:invGamma/>
                </a:schemeClr>
              </a:gs>
              <a:gs pos="100000">
                <a:schemeClr val="accent2"/>
              </a:gs>
            </a:gsLst>
            <a:lin ang="5400000" scaled="1"/>
          </a:gradFill>
          <a:ln w="9525">
            <a:noFill/>
            <a:miter lim="800000"/>
            <a:headEnd/>
            <a:tailEnd/>
          </a:ln>
          <a:effectLst/>
        </p:spPr>
        <p:txBody>
          <a:bodyPr wrap="none" anchor="ctr"/>
          <a:lstStyle/>
          <a:p>
            <a:pPr>
              <a:defRPr/>
            </a:pPr>
            <a:endParaRPr lang="en-US"/>
          </a:p>
        </p:txBody>
      </p:sp>
      <p:sp>
        <p:nvSpPr>
          <p:cNvPr id="202756" name="Rectangle 4"/>
          <p:cNvSpPr>
            <a:spLocks noGrp="1" noChangeArrowheads="1"/>
          </p:cNvSpPr>
          <p:nvPr>
            <p:ph type="title"/>
          </p:nvPr>
        </p:nvSpPr>
        <p:spPr bwMode="auto">
          <a:xfrm>
            <a:off x="0" y="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7" name="Rectangle 5"/>
          <p:cNvSpPr>
            <a:spLocks noGrp="1" noChangeArrowheads="1"/>
          </p:cNvSpPr>
          <p:nvPr>
            <p:ph type="body" idx="1"/>
          </p:nvPr>
        </p:nvSpPr>
        <p:spPr bwMode="auto">
          <a:xfrm>
            <a:off x="487363" y="147955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27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latin typeface="+mn-lt"/>
              </a:defRPr>
            </a:lvl1pPr>
          </a:lstStyle>
          <a:p>
            <a:pPr>
              <a:defRPr/>
            </a:pPr>
            <a:endParaRPr lang="en-US"/>
          </a:p>
        </p:txBody>
      </p:sp>
      <p:sp>
        <p:nvSpPr>
          <p:cNvPr id="2027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latin typeface="+mn-lt"/>
              </a:defRPr>
            </a:lvl1pPr>
          </a:lstStyle>
          <a:p>
            <a:pPr>
              <a:defRPr/>
            </a:pPr>
            <a:endParaRPr lang="en-US"/>
          </a:p>
        </p:txBody>
      </p:sp>
      <p:sp>
        <p:nvSpPr>
          <p:cNvPr id="2027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latin typeface="+mn-lt"/>
              </a:defRPr>
            </a:lvl1pPr>
          </a:lstStyle>
          <a:p>
            <a:pPr>
              <a:defRPr/>
            </a:pPr>
            <a:fld id="{0B3902A5-B0B1-49F4-A71A-B660D9DE475A}" type="slidenum">
              <a:rPr lang="en-US"/>
              <a:pPr>
                <a:defRPr/>
              </a:pPr>
              <a:t>‹#›</a:t>
            </a:fld>
            <a:endParaRPr lang="en-US"/>
          </a:p>
        </p:txBody>
      </p:sp>
      <p:sp>
        <p:nvSpPr>
          <p:cNvPr id="202761" name="AutoShape 9"/>
          <p:cNvSpPr>
            <a:spLocks noChangeArrowheads="1"/>
          </p:cNvSpPr>
          <p:nvPr/>
        </p:nvSpPr>
        <p:spPr bwMode="auto">
          <a:xfrm>
            <a:off x="0" y="969963"/>
            <a:ext cx="6940550" cy="150812"/>
          </a:xfrm>
          <a:prstGeom prst="roundRect">
            <a:avLst>
              <a:gd name="adj" fmla="val 16667"/>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2761"/>
                                        </p:tgtEl>
                                        <p:attrNameLst>
                                          <p:attrName>style.visibility</p:attrName>
                                        </p:attrNameLst>
                                      </p:cBhvr>
                                      <p:to>
                                        <p:strVal val="visible"/>
                                      </p:to>
                                    </p:set>
                                    <p:animEffect transition="in" filter="wipe(left)">
                                      <p:cBhvr>
                                        <p:cTn id="7" dur="500"/>
                                        <p:tgtEl>
                                          <p:spTgt spid="202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61" grpId="0" animBg="1"/>
    </p:bldLst>
  </p:timing>
  <p:txStyles>
    <p:titleStyle>
      <a:lvl1pPr algn="ctr" rtl="0" eaLnBrk="0" fontAlgn="base" hangingPunct="0">
        <a:spcBef>
          <a:spcPct val="0"/>
        </a:spcBef>
        <a:spcAft>
          <a:spcPct val="0"/>
        </a:spcAft>
        <a:defRPr sz="4800">
          <a:solidFill>
            <a:srgbClr val="000066"/>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800">
          <a:solidFill>
            <a:srgbClr val="000066"/>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800">
          <a:solidFill>
            <a:srgbClr val="000066"/>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800">
          <a:solidFill>
            <a:srgbClr val="000066"/>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800">
          <a:solidFill>
            <a:srgbClr val="000066"/>
          </a:solidFill>
          <a:effectLst>
            <a:outerShdw blurRad="38100" dist="38100" dir="2700000" algn="tl">
              <a:srgbClr val="C0C0C0"/>
            </a:outerShdw>
          </a:effectLst>
          <a:latin typeface="Arial" charset="0"/>
        </a:defRPr>
      </a:lvl5pPr>
      <a:lvl6pPr marL="457200" algn="ctr" rtl="0" fontAlgn="base">
        <a:spcBef>
          <a:spcPct val="0"/>
        </a:spcBef>
        <a:spcAft>
          <a:spcPct val="0"/>
        </a:spcAft>
        <a:defRPr sz="4800">
          <a:solidFill>
            <a:srgbClr val="000066"/>
          </a:solidFill>
          <a:effectLst>
            <a:outerShdw blurRad="38100" dist="38100" dir="2700000" algn="tl">
              <a:srgbClr val="C0C0C0"/>
            </a:outerShdw>
          </a:effectLst>
          <a:latin typeface="Arial" charset="0"/>
        </a:defRPr>
      </a:lvl6pPr>
      <a:lvl7pPr marL="914400" algn="ctr" rtl="0" fontAlgn="base">
        <a:spcBef>
          <a:spcPct val="0"/>
        </a:spcBef>
        <a:spcAft>
          <a:spcPct val="0"/>
        </a:spcAft>
        <a:defRPr sz="4800">
          <a:solidFill>
            <a:srgbClr val="000066"/>
          </a:solidFill>
          <a:effectLst>
            <a:outerShdw blurRad="38100" dist="38100" dir="2700000" algn="tl">
              <a:srgbClr val="C0C0C0"/>
            </a:outerShdw>
          </a:effectLst>
          <a:latin typeface="Arial" charset="0"/>
        </a:defRPr>
      </a:lvl7pPr>
      <a:lvl8pPr marL="1371600" algn="ctr" rtl="0" fontAlgn="base">
        <a:spcBef>
          <a:spcPct val="0"/>
        </a:spcBef>
        <a:spcAft>
          <a:spcPct val="0"/>
        </a:spcAft>
        <a:defRPr sz="4800">
          <a:solidFill>
            <a:srgbClr val="000066"/>
          </a:solidFill>
          <a:effectLst>
            <a:outerShdw blurRad="38100" dist="38100" dir="2700000" algn="tl">
              <a:srgbClr val="C0C0C0"/>
            </a:outerShdw>
          </a:effectLst>
          <a:latin typeface="Arial" charset="0"/>
        </a:defRPr>
      </a:lvl8pPr>
      <a:lvl9pPr marL="1828800" algn="ctr" rtl="0" fontAlgn="base">
        <a:spcBef>
          <a:spcPct val="0"/>
        </a:spcBef>
        <a:spcAft>
          <a:spcPct val="0"/>
        </a:spcAft>
        <a:defRPr sz="4800">
          <a:solidFill>
            <a:srgbClr val="000066"/>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rgbClr val="000066"/>
        </a:buClr>
        <a:buSzPct val="70000"/>
        <a:buFont typeface="Wingdings" pitchFamily="2" charset="2"/>
        <a:buChar char="u"/>
        <a:defRPr sz="3200">
          <a:solidFill>
            <a:srgbClr val="000000"/>
          </a:solidFill>
          <a:latin typeface="+mn-lt"/>
          <a:ea typeface="+mn-ea"/>
          <a:cs typeface="+mn-cs"/>
        </a:defRPr>
      </a:lvl1pPr>
      <a:lvl2pPr marL="742950" indent="-285750" algn="l" rtl="0" eaLnBrk="0" fontAlgn="base" hangingPunct="0">
        <a:spcBef>
          <a:spcPct val="20000"/>
        </a:spcBef>
        <a:spcAft>
          <a:spcPct val="0"/>
        </a:spcAft>
        <a:buClr>
          <a:srgbClr val="000066"/>
        </a:buClr>
        <a:buSzPct val="60000"/>
        <a:buFont typeface="Wingdings" pitchFamily="2" charset="2"/>
        <a:buChar char="n"/>
        <a:defRPr sz="2800">
          <a:solidFill>
            <a:srgbClr val="000000"/>
          </a:solidFill>
          <a:latin typeface="+mn-lt"/>
        </a:defRPr>
      </a:lvl2pPr>
      <a:lvl3pPr marL="1143000" indent="-228600" algn="l" rtl="0" eaLnBrk="0" fontAlgn="base" hangingPunct="0">
        <a:spcBef>
          <a:spcPct val="20000"/>
        </a:spcBef>
        <a:spcAft>
          <a:spcPct val="0"/>
        </a:spcAft>
        <a:buChar char="•"/>
        <a:defRPr sz="2400">
          <a:solidFill>
            <a:srgbClr val="000000"/>
          </a:solidFill>
          <a:latin typeface="+mn-lt"/>
        </a:defRPr>
      </a:lvl3pPr>
      <a:lvl4pPr marL="1600200" indent="-228600" algn="l" rtl="0" eaLnBrk="0" fontAlgn="base" hangingPunct="0">
        <a:spcBef>
          <a:spcPct val="20000"/>
        </a:spcBef>
        <a:spcAft>
          <a:spcPct val="0"/>
        </a:spcAft>
        <a:buChar char="–"/>
        <a:defRPr sz="2000">
          <a:solidFill>
            <a:srgbClr val="000000"/>
          </a:solidFill>
          <a:latin typeface="+mn-lt"/>
        </a:defRPr>
      </a:lvl4pPr>
      <a:lvl5pPr marL="2057400" indent="-228600" algn="l" rtl="0" eaLnBrk="0" fontAlgn="base" hangingPunct="0">
        <a:spcBef>
          <a:spcPct val="20000"/>
        </a:spcBef>
        <a:spcAft>
          <a:spcPct val="0"/>
        </a:spcAft>
        <a:buChar char="»"/>
        <a:defRPr sz="2000">
          <a:solidFill>
            <a:srgbClr val="000000"/>
          </a:solidFill>
          <a:latin typeface="+mn-lt"/>
        </a:defRPr>
      </a:lvl5pPr>
      <a:lvl6pPr marL="2514600" indent="-228600" algn="l" rtl="0" fontAlgn="base">
        <a:spcBef>
          <a:spcPct val="20000"/>
        </a:spcBef>
        <a:spcAft>
          <a:spcPct val="0"/>
        </a:spcAft>
        <a:buChar char="»"/>
        <a:defRPr sz="2000">
          <a:solidFill>
            <a:srgbClr val="000000"/>
          </a:solidFill>
          <a:latin typeface="+mn-lt"/>
        </a:defRPr>
      </a:lvl6pPr>
      <a:lvl7pPr marL="2971800" indent="-228600" algn="l" rtl="0" fontAlgn="base">
        <a:spcBef>
          <a:spcPct val="20000"/>
        </a:spcBef>
        <a:spcAft>
          <a:spcPct val="0"/>
        </a:spcAft>
        <a:buChar char="»"/>
        <a:defRPr sz="2000">
          <a:solidFill>
            <a:srgbClr val="000000"/>
          </a:solidFill>
          <a:latin typeface="+mn-lt"/>
        </a:defRPr>
      </a:lvl7pPr>
      <a:lvl8pPr marL="3429000" indent="-228600" algn="l" rtl="0" fontAlgn="base">
        <a:spcBef>
          <a:spcPct val="20000"/>
        </a:spcBef>
        <a:spcAft>
          <a:spcPct val="0"/>
        </a:spcAft>
        <a:buChar char="»"/>
        <a:defRPr sz="2000">
          <a:solidFill>
            <a:srgbClr val="000000"/>
          </a:solidFill>
          <a:latin typeface="+mn-lt"/>
        </a:defRPr>
      </a:lvl8pPr>
      <a:lvl9pPr marL="3886200" indent="-228600" algn="l" rtl="0" fontAlgn="base">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304800"/>
            <a:ext cx="77724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685800" y="914400"/>
            <a:ext cx="7772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2996" name="Rectangle 4"/>
          <p:cNvSpPr>
            <a:spLocks noGrp="1" noChangeArrowheads="1"/>
          </p:cNvSpPr>
          <p:nvPr>
            <p:ph type="dt" sz="half" idx="2"/>
          </p:nvPr>
        </p:nvSpPr>
        <p:spPr bwMode="auto">
          <a:xfrm>
            <a:off x="685800" y="64770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US"/>
          </a:p>
        </p:txBody>
      </p:sp>
      <p:sp>
        <p:nvSpPr>
          <p:cNvPr id="212997" name="Rectangle 5"/>
          <p:cNvSpPr>
            <a:spLocks noGrp="1" noChangeArrowheads="1"/>
          </p:cNvSpPr>
          <p:nvPr>
            <p:ph type="ftr" sz="quarter" idx="3"/>
          </p:nvPr>
        </p:nvSpPr>
        <p:spPr bwMode="auto">
          <a:xfrm>
            <a:off x="3124200" y="64770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US"/>
          </a:p>
        </p:txBody>
      </p:sp>
      <p:sp>
        <p:nvSpPr>
          <p:cNvPr id="212998" name="Rectangle 6"/>
          <p:cNvSpPr>
            <a:spLocks noGrp="1" noChangeArrowheads="1"/>
          </p:cNvSpPr>
          <p:nvPr>
            <p:ph type="sldNum" sz="quarter" idx="4"/>
          </p:nvPr>
        </p:nvSpPr>
        <p:spPr bwMode="auto">
          <a:xfrm>
            <a:off x="6553200" y="64770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E5EE5408-F1B6-411B-AB5B-8348853B87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charset="0"/>
        </a:defRPr>
      </a:lvl2pPr>
      <a:lvl3pPr algn="ctr" rtl="0" eaLnBrk="0" fontAlgn="base" hangingPunct="0">
        <a:spcBef>
          <a:spcPct val="0"/>
        </a:spcBef>
        <a:spcAft>
          <a:spcPct val="0"/>
        </a:spcAft>
        <a:defRPr sz="2800">
          <a:solidFill>
            <a:schemeClr val="tx2"/>
          </a:solidFill>
          <a:latin typeface="Arial" charset="0"/>
        </a:defRPr>
      </a:lvl3pPr>
      <a:lvl4pPr algn="ctr" rtl="0" eaLnBrk="0" fontAlgn="base" hangingPunct="0">
        <a:spcBef>
          <a:spcPct val="0"/>
        </a:spcBef>
        <a:spcAft>
          <a:spcPct val="0"/>
        </a:spcAft>
        <a:defRPr sz="2800">
          <a:solidFill>
            <a:schemeClr val="tx2"/>
          </a:solidFill>
          <a:latin typeface="Arial" charset="0"/>
        </a:defRPr>
      </a:lvl4pPr>
      <a:lvl5pPr algn="ctr" rtl="0" eaLnBrk="0" fontAlgn="base" hangingPunct="0">
        <a:spcBef>
          <a:spcPct val="0"/>
        </a:spcBef>
        <a:spcAft>
          <a:spcPct val="0"/>
        </a:spcAft>
        <a:defRPr sz="2800">
          <a:solidFill>
            <a:schemeClr val="tx2"/>
          </a:solidFill>
          <a:latin typeface="Arial" charset="0"/>
        </a:defRPr>
      </a:lvl5pPr>
      <a:lvl6pPr marL="457200" algn="ctr" rtl="0" eaLnBrk="0" fontAlgn="base" hangingPunct="0">
        <a:spcBef>
          <a:spcPct val="0"/>
        </a:spcBef>
        <a:spcAft>
          <a:spcPct val="0"/>
        </a:spcAft>
        <a:defRPr sz="2800">
          <a:solidFill>
            <a:schemeClr val="tx2"/>
          </a:solidFill>
          <a:latin typeface="Arial" charset="0"/>
        </a:defRPr>
      </a:lvl6pPr>
      <a:lvl7pPr marL="914400" algn="ctr" rtl="0" eaLnBrk="0" fontAlgn="base" hangingPunct="0">
        <a:spcBef>
          <a:spcPct val="0"/>
        </a:spcBef>
        <a:spcAft>
          <a:spcPct val="0"/>
        </a:spcAft>
        <a:defRPr sz="2800">
          <a:solidFill>
            <a:schemeClr val="tx2"/>
          </a:solidFill>
          <a:latin typeface="Arial" charset="0"/>
        </a:defRPr>
      </a:lvl7pPr>
      <a:lvl8pPr marL="1371600" algn="ctr" rtl="0" eaLnBrk="0" fontAlgn="base" hangingPunct="0">
        <a:spcBef>
          <a:spcPct val="0"/>
        </a:spcBef>
        <a:spcAft>
          <a:spcPct val="0"/>
        </a:spcAft>
        <a:defRPr sz="2800">
          <a:solidFill>
            <a:schemeClr val="tx2"/>
          </a:solidFill>
          <a:latin typeface="Arial" charset="0"/>
        </a:defRPr>
      </a:lvl8pPr>
      <a:lvl9pPr marL="1828800" algn="ctr" rtl="0" eaLnBrk="0" fontAlgn="base" hangingPunct="0">
        <a:spcBef>
          <a:spcPct val="0"/>
        </a:spcBef>
        <a:spcAft>
          <a:spcPct val="0"/>
        </a:spcAft>
        <a:defRPr sz="28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bwMode="auto">
          <a:xfrm>
            <a:off x="0" y="0"/>
            <a:ext cx="9144000" cy="968375"/>
          </a:xfrm>
          <a:prstGeom prst="rect">
            <a:avLst/>
          </a:prstGeom>
          <a:noFill/>
          <a:ln w="9525">
            <a:noFill/>
            <a:miter lim="800000"/>
            <a:headEnd/>
            <a:tailEnd/>
          </a:ln>
          <a:effectLst>
            <a:outerShdw dist="28398" dir="3806097" algn="ctr" rotWithShape="0">
              <a:srgbClr val="000000"/>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8115" name="Rectangle 3"/>
          <p:cNvSpPr>
            <a:spLocks noGrp="1" noChangeArrowheads="1"/>
          </p:cNvSpPr>
          <p:nvPr>
            <p:ph type="body" idx="1"/>
          </p:nvPr>
        </p:nvSpPr>
        <p:spPr bwMode="auto">
          <a:xfrm>
            <a:off x="487363" y="1479550"/>
            <a:ext cx="8229600" cy="4525963"/>
          </a:xfrm>
          <a:prstGeom prst="rect">
            <a:avLst/>
          </a:prstGeom>
          <a:noFill/>
          <a:ln w="9525">
            <a:noFill/>
            <a:miter lim="800000"/>
            <a:headEnd/>
            <a:tailEnd/>
          </a:ln>
          <a:effectLst>
            <a:outerShdw dist="28398" dir="1593903"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81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latin typeface="+mn-lt"/>
              </a:defRPr>
            </a:lvl1pPr>
          </a:lstStyle>
          <a:p>
            <a:pPr>
              <a:defRPr/>
            </a:pPr>
            <a:endParaRPr lang="en-US"/>
          </a:p>
        </p:txBody>
      </p:sp>
      <p:sp>
        <p:nvSpPr>
          <p:cNvPr id="2181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latin typeface="+mn-lt"/>
              </a:defRPr>
            </a:lvl1pPr>
          </a:lstStyle>
          <a:p>
            <a:pPr>
              <a:defRPr/>
            </a:pPr>
            <a:endParaRPr lang="en-US"/>
          </a:p>
        </p:txBody>
      </p:sp>
      <p:sp>
        <p:nvSpPr>
          <p:cNvPr id="2181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latin typeface="+mn-lt"/>
              </a:defRPr>
            </a:lvl1pPr>
          </a:lstStyle>
          <a:p>
            <a:pPr>
              <a:defRPr/>
            </a:pPr>
            <a:fld id="{FA1FC9CC-583E-4779-9937-0517874914B9}" type="slidenum">
              <a:rPr lang="en-US"/>
              <a:pPr>
                <a:defRPr/>
              </a:pPr>
              <a:t>‹#›</a:t>
            </a:fld>
            <a:endParaRPr lang="en-US"/>
          </a:p>
        </p:txBody>
      </p:sp>
      <p:sp>
        <p:nvSpPr>
          <p:cNvPr id="218119" name="AutoShape 7"/>
          <p:cNvSpPr>
            <a:spLocks noChangeArrowheads="1"/>
          </p:cNvSpPr>
          <p:nvPr/>
        </p:nvSpPr>
        <p:spPr bwMode="auto">
          <a:xfrm>
            <a:off x="985838" y="944563"/>
            <a:ext cx="7170737" cy="115887"/>
          </a:xfrm>
          <a:prstGeom prst="roundRect">
            <a:avLst>
              <a:gd name="adj" fmla="val 16667"/>
            </a:avLst>
          </a:prstGeom>
          <a:gradFill rotWithShape="1">
            <a:gsLst>
              <a:gs pos="0">
                <a:srgbClr val="3333CC">
                  <a:gamma/>
                  <a:shade val="46275"/>
                  <a:invGamma/>
                </a:srgbClr>
              </a:gs>
              <a:gs pos="50000">
                <a:srgbClr val="3333CC"/>
              </a:gs>
              <a:gs pos="100000">
                <a:srgbClr val="3333CC">
                  <a:gamma/>
                  <a:shade val="46275"/>
                  <a:invGamma/>
                </a:srgbClr>
              </a:gs>
            </a:gsLst>
            <a:lin ang="5400000" scaled="1"/>
          </a:gradFill>
          <a:ln w="9525">
            <a:no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Lst>
  <p:timing>
    <p:tnLst>
      <p:par>
        <p:cTn id="1" dur="indefinite" restart="never" nodeType="tmRoot"/>
      </p:par>
    </p:tnLst>
  </p:timing>
  <p:txStyles>
    <p:titleStyle>
      <a:lvl1pPr algn="ctr" rtl="0" eaLnBrk="0" fontAlgn="base" hangingPunct="0">
        <a:spcBef>
          <a:spcPct val="0"/>
        </a:spcBef>
        <a:spcAft>
          <a:spcPct val="0"/>
        </a:spcAft>
        <a:defRPr sz="4800" b="1">
          <a:solidFill>
            <a:srgbClr val="FFCC66"/>
          </a:solidFill>
          <a:latin typeface="+mj-lt"/>
          <a:ea typeface="+mj-ea"/>
          <a:cs typeface="+mj-cs"/>
        </a:defRPr>
      </a:lvl1pPr>
      <a:lvl2pPr algn="ctr" rtl="0" eaLnBrk="0" fontAlgn="base" hangingPunct="0">
        <a:spcBef>
          <a:spcPct val="0"/>
        </a:spcBef>
        <a:spcAft>
          <a:spcPct val="0"/>
        </a:spcAft>
        <a:defRPr sz="4800" b="1">
          <a:solidFill>
            <a:srgbClr val="FFCC66"/>
          </a:solidFill>
          <a:latin typeface="Arial" charset="0"/>
        </a:defRPr>
      </a:lvl2pPr>
      <a:lvl3pPr algn="ctr" rtl="0" eaLnBrk="0" fontAlgn="base" hangingPunct="0">
        <a:spcBef>
          <a:spcPct val="0"/>
        </a:spcBef>
        <a:spcAft>
          <a:spcPct val="0"/>
        </a:spcAft>
        <a:defRPr sz="4800" b="1">
          <a:solidFill>
            <a:srgbClr val="FFCC66"/>
          </a:solidFill>
          <a:latin typeface="Arial" charset="0"/>
        </a:defRPr>
      </a:lvl3pPr>
      <a:lvl4pPr algn="ctr" rtl="0" eaLnBrk="0" fontAlgn="base" hangingPunct="0">
        <a:spcBef>
          <a:spcPct val="0"/>
        </a:spcBef>
        <a:spcAft>
          <a:spcPct val="0"/>
        </a:spcAft>
        <a:defRPr sz="4800" b="1">
          <a:solidFill>
            <a:srgbClr val="FFCC66"/>
          </a:solidFill>
          <a:latin typeface="Arial" charset="0"/>
        </a:defRPr>
      </a:lvl4pPr>
      <a:lvl5pPr algn="ctr" rtl="0" eaLnBrk="0" fontAlgn="base" hangingPunct="0">
        <a:spcBef>
          <a:spcPct val="0"/>
        </a:spcBef>
        <a:spcAft>
          <a:spcPct val="0"/>
        </a:spcAft>
        <a:defRPr sz="4800" b="1">
          <a:solidFill>
            <a:srgbClr val="FFCC66"/>
          </a:solidFill>
          <a:latin typeface="Arial" charset="0"/>
        </a:defRPr>
      </a:lvl5pPr>
      <a:lvl6pPr marL="457200" algn="ctr" rtl="0" fontAlgn="base">
        <a:spcBef>
          <a:spcPct val="0"/>
        </a:spcBef>
        <a:spcAft>
          <a:spcPct val="0"/>
        </a:spcAft>
        <a:defRPr sz="4800" b="1">
          <a:solidFill>
            <a:srgbClr val="FFCC66"/>
          </a:solidFill>
          <a:latin typeface="Arial" charset="0"/>
        </a:defRPr>
      </a:lvl6pPr>
      <a:lvl7pPr marL="914400" algn="ctr" rtl="0" fontAlgn="base">
        <a:spcBef>
          <a:spcPct val="0"/>
        </a:spcBef>
        <a:spcAft>
          <a:spcPct val="0"/>
        </a:spcAft>
        <a:defRPr sz="4800" b="1">
          <a:solidFill>
            <a:srgbClr val="FFCC66"/>
          </a:solidFill>
          <a:latin typeface="Arial" charset="0"/>
        </a:defRPr>
      </a:lvl7pPr>
      <a:lvl8pPr marL="1371600" algn="ctr" rtl="0" fontAlgn="base">
        <a:spcBef>
          <a:spcPct val="0"/>
        </a:spcBef>
        <a:spcAft>
          <a:spcPct val="0"/>
        </a:spcAft>
        <a:defRPr sz="4800" b="1">
          <a:solidFill>
            <a:srgbClr val="FFCC66"/>
          </a:solidFill>
          <a:latin typeface="Arial" charset="0"/>
        </a:defRPr>
      </a:lvl8pPr>
      <a:lvl9pPr marL="1828800" algn="ctr" rtl="0" fontAlgn="base">
        <a:spcBef>
          <a:spcPct val="0"/>
        </a:spcBef>
        <a:spcAft>
          <a:spcPct val="0"/>
        </a:spcAft>
        <a:defRPr sz="4800" b="1">
          <a:solidFill>
            <a:srgbClr val="FFCC66"/>
          </a:solidFill>
          <a:latin typeface="Arial" charset="0"/>
        </a:defRPr>
      </a:lvl9pPr>
    </p:titleStyle>
    <p:bodyStyle>
      <a:lvl1pPr marL="342900" indent="-342900" algn="l" rtl="0" eaLnBrk="0" fontAlgn="base" hangingPunct="0">
        <a:spcBef>
          <a:spcPct val="20000"/>
        </a:spcBef>
        <a:spcAft>
          <a:spcPct val="0"/>
        </a:spcAft>
        <a:buClr>
          <a:srgbClr val="FFCC66"/>
        </a:buClr>
        <a:buSzPct val="70000"/>
        <a:buFont typeface="Wingdings" pitchFamily="2" charset="2"/>
        <a:buChar char="u"/>
        <a:defRPr sz="3200">
          <a:solidFill>
            <a:srgbClr val="FFFFFF"/>
          </a:solidFill>
          <a:latin typeface="+mn-lt"/>
          <a:ea typeface="+mn-ea"/>
          <a:cs typeface="+mn-cs"/>
        </a:defRPr>
      </a:lvl1pPr>
      <a:lvl2pPr marL="742950" indent="-285750" algn="l" rtl="0" eaLnBrk="0" fontAlgn="base" hangingPunct="0">
        <a:spcBef>
          <a:spcPct val="20000"/>
        </a:spcBef>
        <a:spcAft>
          <a:spcPct val="0"/>
        </a:spcAft>
        <a:buClr>
          <a:srgbClr val="FFCC66"/>
        </a:buClr>
        <a:buSzPct val="60000"/>
        <a:buFont typeface="Wingdings" pitchFamily="2" charset="2"/>
        <a:buChar char="n"/>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41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latin typeface="+mn-lt"/>
              </a:defRPr>
            </a:lvl1pPr>
          </a:lstStyle>
          <a:p>
            <a:pPr>
              <a:defRPr/>
            </a:pPr>
            <a:endParaRPr lang="en-US"/>
          </a:p>
        </p:txBody>
      </p:sp>
      <p:sp>
        <p:nvSpPr>
          <p:cNvPr id="3041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latin typeface="+mn-lt"/>
              </a:defRPr>
            </a:lvl1pPr>
          </a:lstStyle>
          <a:p>
            <a:pPr>
              <a:defRPr/>
            </a:pPr>
            <a:endParaRPr lang="en-US"/>
          </a:p>
        </p:txBody>
      </p:sp>
      <p:sp>
        <p:nvSpPr>
          <p:cNvPr id="3041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latin typeface="+mn-lt"/>
              </a:defRPr>
            </a:lvl1pPr>
          </a:lstStyle>
          <a:p>
            <a:pPr>
              <a:defRPr/>
            </a:pPr>
            <a:fld id="{54A7AF49-FE6F-4859-9B0E-7D58BB43C75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304800"/>
            <a:ext cx="77724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nvPr>
        </p:nvSpPr>
        <p:spPr bwMode="auto">
          <a:xfrm>
            <a:off x="685800" y="914400"/>
            <a:ext cx="7772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51588" name="Rectangle 4"/>
          <p:cNvSpPr>
            <a:spLocks noGrp="1" noChangeArrowheads="1"/>
          </p:cNvSpPr>
          <p:nvPr>
            <p:ph type="dt" sz="half" idx="2"/>
          </p:nvPr>
        </p:nvSpPr>
        <p:spPr bwMode="auto">
          <a:xfrm>
            <a:off x="685800" y="64770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US"/>
          </a:p>
        </p:txBody>
      </p:sp>
      <p:sp>
        <p:nvSpPr>
          <p:cNvPr id="451589" name="Rectangle 5"/>
          <p:cNvSpPr>
            <a:spLocks noGrp="1" noChangeArrowheads="1"/>
          </p:cNvSpPr>
          <p:nvPr>
            <p:ph type="ftr" sz="quarter" idx="3"/>
          </p:nvPr>
        </p:nvSpPr>
        <p:spPr bwMode="auto">
          <a:xfrm>
            <a:off x="3124200" y="64770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US"/>
          </a:p>
        </p:txBody>
      </p:sp>
      <p:sp>
        <p:nvSpPr>
          <p:cNvPr id="451590" name="Rectangle 6"/>
          <p:cNvSpPr>
            <a:spLocks noGrp="1" noChangeArrowheads="1"/>
          </p:cNvSpPr>
          <p:nvPr>
            <p:ph type="sldNum" sz="quarter" idx="4"/>
          </p:nvPr>
        </p:nvSpPr>
        <p:spPr bwMode="auto">
          <a:xfrm>
            <a:off x="6553200" y="64770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342EC3D5-84A0-438B-8E9E-78F4DFB6824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ctr" rtl="0" eaLnBrk="0" fontAlgn="base" hangingPunct="0">
        <a:spcBef>
          <a:spcPct val="0"/>
        </a:spcBef>
        <a:spcAft>
          <a:spcPct val="0"/>
        </a:spcAft>
        <a:defRPr sz="2000">
          <a:solidFill>
            <a:schemeClr val="tx2"/>
          </a:solidFill>
          <a:latin typeface="+mj-lt"/>
          <a:ea typeface="+mj-ea"/>
          <a:cs typeface="+mj-cs"/>
        </a:defRPr>
      </a:lvl1pPr>
      <a:lvl2pPr algn="ctr" rtl="0" eaLnBrk="0" fontAlgn="base" hangingPunct="0">
        <a:spcBef>
          <a:spcPct val="0"/>
        </a:spcBef>
        <a:spcAft>
          <a:spcPct val="0"/>
        </a:spcAft>
        <a:defRPr sz="2000">
          <a:solidFill>
            <a:schemeClr val="tx2"/>
          </a:solidFill>
          <a:latin typeface="Arial" charset="0"/>
        </a:defRPr>
      </a:lvl2pPr>
      <a:lvl3pPr algn="ctr" rtl="0" eaLnBrk="0" fontAlgn="base" hangingPunct="0">
        <a:spcBef>
          <a:spcPct val="0"/>
        </a:spcBef>
        <a:spcAft>
          <a:spcPct val="0"/>
        </a:spcAft>
        <a:defRPr sz="2000">
          <a:solidFill>
            <a:schemeClr val="tx2"/>
          </a:solidFill>
          <a:latin typeface="Arial" charset="0"/>
        </a:defRPr>
      </a:lvl3pPr>
      <a:lvl4pPr algn="ctr" rtl="0" eaLnBrk="0" fontAlgn="base" hangingPunct="0">
        <a:spcBef>
          <a:spcPct val="0"/>
        </a:spcBef>
        <a:spcAft>
          <a:spcPct val="0"/>
        </a:spcAft>
        <a:defRPr sz="2000">
          <a:solidFill>
            <a:schemeClr val="tx2"/>
          </a:solidFill>
          <a:latin typeface="Arial" charset="0"/>
        </a:defRPr>
      </a:lvl4pPr>
      <a:lvl5pPr algn="ctr" rtl="0" eaLnBrk="0" fontAlgn="base" hangingPunct="0">
        <a:spcBef>
          <a:spcPct val="0"/>
        </a:spcBef>
        <a:spcAft>
          <a:spcPct val="0"/>
        </a:spcAft>
        <a:defRPr sz="2000">
          <a:solidFill>
            <a:schemeClr val="tx2"/>
          </a:solidFill>
          <a:latin typeface="Arial" charset="0"/>
        </a:defRPr>
      </a:lvl5pPr>
      <a:lvl6pPr marL="457200" algn="ctr" rtl="0" eaLnBrk="0" fontAlgn="base" hangingPunct="0">
        <a:spcBef>
          <a:spcPct val="0"/>
        </a:spcBef>
        <a:spcAft>
          <a:spcPct val="0"/>
        </a:spcAft>
        <a:defRPr sz="2000">
          <a:solidFill>
            <a:schemeClr val="tx2"/>
          </a:solidFill>
          <a:latin typeface="Arial" charset="0"/>
        </a:defRPr>
      </a:lvl6pPr>
      <a:lvl7pPr marL="914400" algn="ctr" rtl="0" eaLnBrk="0" fontAlgn="base" hangingPunct="0">
        <a:spcBef>
          <a:spcPct val="0"/>
        </a:spcBef>
        <a:spcAft>
          <a:spcPct val="0"/>
        </a:spcAft>
        <a:defRPr sz="2000">
          <a:solidFill>
            <a:schemeClr val="tx2"/>
          </a:solidFill>
          <a:latin typeface="Arial" charset="0"/>
        </a:defRPr>
      </a:lvl7pPr>
      <a:lvl8pPr marL="1371600" algn="ctr" rtl="0" eaLnBrk="0" fontAlgn="base" hangingPunct="0">
        <a:spcBef>
          <a:spcPct val="0"/>
        </a:spcBef>
        <a:spcAft>
          <a:spcPct val="0"/>
        </a:spcAft>
        <a:defRPr sz="2000">
          <a:solidFill>
            <a:schemeClr val="tx2"/>
          </a:solidFill>
          <a:latin typeface="Arial" charset="0"/>
        </a:defRPr>
      </a:lvl8pPr>
      <a:lvl9pPr marL="1828800" algn="ctr" rtl="0" eaLnBrk="0" fontAlgn="base" hangingPunct="0">
        <a:spcBef>
          <a:spcPct val="0"/>
        </a:spcBef>
        <a:spcAft>
          <a:spcPct val="0"/>
        </a:spcAft>
        <a:defRPr sz="2000">
          <a:solidFill>
            <a:schemeClr val="tx2"/>
          </a:solidFill>
          <a:latin typeface="Arial"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a:solidFill>
            <a:schemeClr val="tx1"/>
          </a:solidFill>
          <a:latin typeface="+mn-lt"/>
        </a:defRPr>
      </a:lvl2pPr>
      <a:lvl3pPr marL="1143000" indent="-228600" algn="l" rtl="0" eaLnBrk="0" fontAlgn="base" hangingPunct="0">
        <a:spcBef>
          <a:spcPct val="20000"/>
        </a:spcBef>
        <a:spcAft>
          <a:spcPct val="0"/>
        </a:spcAft>
        <a:buChar char="•"/>
        <a:defRPr sz="1400">
          <a:solidFill>
            <a:schemeClr val="tx1"/>
          </a:solidFill>
          <a:latin typeface="+mn-lt"/>
        </a:defRPr>
      </a:lvl3pPr>
      <a:lvl4pPr marL="1600200" indent="-228600" algn="l" rtl="0" eaLnBrk="0" fontAlgn="base" hangingPunct="0">
        <a:spcBef>
          <a:spcPct val="20000"/>
        </a:spcBef>
        <a:spcAft>
          <a:spcPct val="0"/>
        </a:spcAft>
        <a:buChar char="–"/>
        <a:defRPr sz="1200">
          <a:solidFill>
            <a:schemeClr val="tx1"/>
          </a:solidFill>
          <a:latin typeface="+mn-lt"/>
        </a:defRPr>
      </a:lvl4pPr>
      <a:lvl5pPr marL="2057400" indent="-228600" algn="l" rtl="0" eaLnBrk="0" fontAlgn="base" hangingPunct="0">
        <a:spcBef>
          <a:spcPct val="20000"/>
        </a:spcBef>
        <a:spcAft>
          <a:spcPct val="0"/>
        </a:spcAft>
        <a:buChar char="»"/>
        <a:defRPr sz="1200">
          <a:solidFill>
            <a:schemeClr val="tx1"/>
          </a:solidFill>
          <a:latin typeface="+mn-lt"/>
        </a:defRPr>
      </a:lvl5pPr>
      <a:lvl6pPr marL="2514600" indent="-228600" algn="l" rtl="0" eaLnBrk="0" fontAlgn="base" hangingPunct="0">
        <a:spcBef>
          <a:spcPct val="20000"/>
        </a:spcBef>
        <a:spcAft>
          <a:spcPct val="0"/>
        </a:spcAft>
        <a:buChar char="»"/>
        <a:defRPr sz="1200">
          <a:solidFill>
            <a:schemeClr val="tx1"/>
          </a:solidFill>
          <a:latin typeface="+mn-lt"/>
        </a:defRPr>
      </a:lvl6pPr>
      <a:lvl7pPr marL="2971800" indent="-228600" algn="l" rtl="0" eaLnBrk="0" fontAlgn="base" hangingPunct="0">
        <a:spcBef>
          <a:spcPct val="20000"/>
        </a:spcBef>
        <a:spcAft>
          <a:spcPct val="0"/>
        </a:spcAft>
        <a:buChar char="»"/>
        <a:defRPr sz="1200">
          <a:solidFill>
            <a:schemeClr val="tx1"/>
          </a:solidFill>
          <a:latin typeface="+mn-lt"/>
        </a:defRPr>
      </a:lvl7pPr>
      <a:lvl8pPr marL="3429000" indent="-228600" algn="l" rtl="0" eaLnBrk="0" fontAlgn="base" hangingPunct="0">
        <a:spcBef>
          <a:spcPct val="20000"/>
        </a:spcBef>
        <a:spcAft>
          <a:spcPct val="0"/>
        </a:spcAft>
        <a:buChar char="»"/>
        <a:defRPr sz="1200">
          <a:solidFill>
            <a:schemeClr val="tx1"/>
          </a:solidFill>
          <a:latin typeface="+mn-lt"/>
        </a:defRPr>
      </a:lvl8pPr>
      <a:lvl9pPr marL="3886200" indent="-228600" algn="l" rtl="0" eaLnBrk="0" fontAlgn="base" hangingPunct="0">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bwMode="auto">
          <a:xfrm>
            <a:off x="0" y="0"/>
            <a:ext cx="9144000" cy="968375"/>
          </a:xfrm>
          <a:prstGeom prst="rect">
            <a:avLst/>
          </a:prstGeom>
          <a:noFill/>
          <a:ln w="9525">
            <a:noFill/>
            <a:miter lim="800000"/>
            <a:headEnd/>
            <a:tailEnd/>
          </a:ln>
          <a:effectLst>
            <a:outerShdw dist="28398" dir="3806097" algn="ctr" rotWithShape="0">
              <a:srgbClr val="000000"/>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8115" name="Rectangle 3"/>
          <p:cNvSpPr>
            <a:spLocks noGrp="1" noChangeArrowheads="1"/>
          </p:cNvSpPr>
          <p:nvPr>
            <p:ph type="body" idx="1"/>
          </p:nvPr>
        </p:nvSpPr>
        <p:spPr bwMode="auto">
          <a:xfrm>
            <a:off x="487363" y="1479550"/>
            <a:ext cx="8229600" cy="4525963"/>
          </a:xfrm>
          <a:prstGeom prst="rect">
            <a:avLst/>
          </a:prstGeom>
          <a:noFill/>
          <a:ln w="9525">
            <a:noFill/>
            <a:miter lim="800000"/>
            <a:headEnd/>
            <a:tailEnd/>
          </a:ln>
          <a:effectLst>
            <a:outerShdw dist="28398" dir="1593903"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81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latin typeface="+mn-lt"/>
              </a:defRPr>
            </a:lvl1pPr>
          </a:lstStyle>
          <a:p>
            <a:pPr>
              <a:defRPr/>
            </a:pPr>
            <a:endParaRPr lang="en-US">
              <a:solidFill>
                <a:srgbClr val="000000"/>
              </a:solidFill>
            </a:endParaRPr>
          </a:p>
        </p:txBody>
      </p:sp>
      <p:sp>
        <p:nvSpPr>
          <p:cNvPr id="2181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latin typeface="+mn-lt"/>
              </a:defRPr>
            </a:lvl1pPr>
          </a:lstStyle>
          <a:p>
            <a:pPr>
              <a:defRPr/>
            </a:pPr>
            <a:endParaRPr lang="en-US">
              <a:solidFill>
                <a:srgbClr val="000000"/>
              </a:solidFill>
            </a:endParaRPr>
          </a:p>
        </p:txBody>
      </p:sp>
      <p:sp>
        <p:nvSpPr>
          <p:cNvPr id="2181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latin typeface="+mn-lt"/>
              </a:defRPr>
            </a:lvl1pPr>
          </a:lstStyle>
          <a:p>
            <a:pPr>
              <a:defRPr/>
            </a:pPr>
            <a:fld id="{FA1FC9CC-583E-4779-9937-0517874914B9}" type="slidenum">
              <a:rPr lang="en-US">
                <a:solidFill>
                  <a:srgbClr val="000000"/>
                </a:solidFill>
              </a:rPr>
              <a:pPr>
                <a:defRPr/>
              </a:pPr>
              <a:t>‹#›</a:t>
            </a:fld>
            <a:endParaRPr lang="en-US">
              <a:solidFill>
                <a:srgbClr val="000000"/>
              </a:solidFill>
            </a:endParaRPr>
          </a:p>
        </p:txBody>
      </p:sp>
      <p:sp>
        <p:nvSpPr>
          <p:cNvPr id="218119" name="AutoShape 7"/>
          <p:cNvSpPr>
            <a:spLocks noChangeArrowheads="1"/>
          </p:cNvSpPr>
          <p:nvPr/>
        </p:nvSpPr>
        <p:spPr bwMode="auto">
          <a:xfrm>
            <a:off x="985838" y="944563"/>
            <a:ext cx="7170737" cy="115887"/>
          </a:xfrm>
          <a:prstGeom prst="roundRect">
            <a:avLst>
              <a:gd name="adj" fmla="val 16667"/>
            </a:avLst>
          </a:prstGeom>
          <a:gradFill rotWithShape="1">
            <a:gsLst>
              <a:gs pos="0">
                <a:srgbClr val="3333CC">
                  <a:gamma/>
                  <a:shade val="46275"/>
                  <a:invGamma/>
                </a:srgbClr>
              </a:gs>
              <a:gs pos="50000">
                <a:srgbClr val="3333CC"/>
              </a:gs>
              <a:gs pos="100000">
                <a:srgbClr val="3333CC">
                  <a:gamma/>
                  <a:shade val="46275"/>
                  <a:invGamma/>
                </a:srgbClr>
              </a:gs>
            </a:gsLst>
            <a:lin ang="5400000" scaled="1"/>
          </a:gradFill>
          <a:ln w="9525">
            <a:noFill/>
            <a:round/>
            <a:headEnd/>
            <a:tailEnd/>
          </a:ln>
          <a:effectLst/>
        </p:spPr>
        <p:txBody>
          <a:bodyPr wrap="none" anchor="ctr"/>
          <a:lstStyle/>
          <a:p>
            <a:pPr>
              <a:defRPr/>
            </a:pPr>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 id="2147484051" r:id="rId13"/>
  </p:sldLayoutIdLst>
  <p:timing>
    <p:tnLst>
      <p:par>
        <p:cTn id="1" dur="indefinite" restart="never" nodeType="tmRoot"/>
      </p:par>
    </p:tnLst>
  </p:timing>
  <p:txStyles>
    <p:titleStyle>
      <a:lvl1pPr algn="ctr" rtl="0" eaLnBrk="0" fontAlgn="base" hangingPunct="0">
        <a:spcBef>
          <a:spcPct val="0"/>
        </a:spcBef>
        <a:spcAft>
          <a:spcPct val="0"/>
        </a:spcAft>
        <a:defRPr sz="4800" b="1">
          <a:solidFill>
            <a:srgbClr val="FFCC66"/>
          </a:solidFill>
          <a:latin typeface="+mj-lt"/>
          <a:ea typeface="+mj-ea"/>
          <a:cs typeface="+mj-cs"/>
        </a:defRPr>
      </a:lvl1pPr>
      <a:lvl2pPr algn="ctr" rtl="0" eaLnBrk="0" fontAlgn="base" hangingPunct="0">
        <a:spcBef>
          <a:spcPct val="0"/>
        </a:spcBef>
        <a:spcAft>
          <a:spcPct val="0"/>
        </a:spcAft>
        <a:defRPr sz="4800" b="1">
          <a:solidFill>
            <a:srgbClr val="FFCC66"/>
          </a:solidFill>
          <a:latin typeface="Arial" charset="0"/>
        </a:defRPr>
      </a:lvl2pPr>
      <a:lvl3pPr algn="ctr" rtl="0" eaLnBrk="0" fontAlgn="base" hangingPunct="0">
        <a:spcBef>
          <a:spcPct val="0"/>
        </a:spcBef>
        <a:spcAft>
          <a:spcPct val="0"/>
        </a:spcAft>
        <a:defRPr sz="4800" b="1">
          <a:solidFill>
            <a:srgbClr val="FFCC66"/>
          </a:solidFill>
          <a:latin typeface="Arial" charset="0"/>
        </a:defRPr>
      </a:lvl3pPr>
      <a:lvl4pPr algn="ctr" rtl="0" eaLnBrk="0" fontAlgn="base" hangingPunct="0">
        <a:spcBef>
          <a:spcPct val="0"/>
        </a:spcBef>
        <a:spcAft>
          <a:spcPct val="0"/>
        </a:spcAft>
        <a:defRPr sz="4800" b="1">
          <a:solidFill>
            <a:srgbClr val="FFCC66"/>
          </a:solidFill>
          <a:latin typeface="Arial" charset="0"/>
        </a:defRPr>
      </a:lvl4pPr>
      <a:lvl5pPr algn="ctr" rtl="0" eaLnBrk="0" fontAlgn="base" hangingPunct="0">
        <a:spcBef>
          <a:spcPct val="0"/>
        </a:spcBef>
        <a:spcAft>
          <a:spcPct val="0"/>
        </a:spcAft>
        <a:defRPr sz="4800" b="1">
          <a:solidFill>
            <a:srgbClr val="FFCC66"/>
          </a:solidFill>
          <a:latin typeface="Arial" charset="0"/>
        </a:defRPr>
      </a:lvl5pPr>
      <a:lvl6pPr marL="457200" algn="ctr" rtl="0" fontAlgn="base">
        <a:spcBef>
          <a:spcPct val="0"/>
        </a:spcBef>
        <a:spcAft>
          <a:spcPct val="0"/>
        </a:spcAft>
        <a:defRPr sz="4800" b="1">
          <a:solidFill>
            <a:srgbClr val="FFCC66"/>
          </a:solidFill>
          <a:latin typeface="Arial" charset="0"/>
        </a:defRPr>
      </a:lvl6pPr>
      <a:lvl7pPr marL="914400" algn="ctr" rtl="0" fontAlgn="base">
        <a:spcBef>
          <a:spcPct val="0"/>
        </a:spcBef>
        <a:spcAft>
          <a:spcPct val="0"/>
        </a:spcAft>
        <a:defRPr sz="4800" b="1">
          <a:solidFill>
            <a:srgbClr val="FFCC66"/>
          </a:solidFill>
          <a:latin typeface="Arial" charset="0"/>
        </a:defRPr>
      </a:lvl7pPr>
      <a:lvl8pPr marL="1371600" algn="ctr" rtl="0" fontAlgn="base">
        <a:spcBef>
          <a:spcPct val="0"/>
        </a:spcBef>
        <a:spcAft>
          <a:spcPct val="0"/>
        </a:spcAft>
        <a:defRPr sz="4800" b="1">
          <a:solidFill>
            <a:srgbClr val="FFCC66"/>
          </a:solidFill>
          <a:latin typeface="Arial" charset="0"/>
        </a:defRPr>
      </a:lvl8pPr>
      <a:lvl9pPr marL="1828800" algn="ctr" rtl="0" fontAlgn="base">
        <a:spcBef>
          <a:spcPct val="0"/>
        </a:spcBef>
        <a:spcAft>
          <a:spcPct val="0"/>
        </a:spcAft>
        <a:defRPr sz="4800" b="1">
          <a:solidFill>
            <a:srgbClr val="FFCC66"/>
          </a:solidFill>
          <a:latin typeface="Arial" charset="0"/>
        </a:defRPr>
      </a:lvl9pPr>
    </p:titleStyle>
    <p:bodyStyle>
      <a:lvl1pPr marL="342900" indent="-342900" algn="l" rtl="0" eaLnBrk="0" fontAlgn="base" hangingPunct="0">
        <a:spcBef>
          <a:spcPct val="20000"/>
        </a:spcBef>
        <a:spcAft>
          <a:spcPct val="0"/>
        </a:spcAft>
        <a:buClr>
          <a:srgbClr val="FFCC66"/>
        </a:buClr>
        <a:buSzPct val="70000"/>
        <a:buFont typeface="Wingdings" pitchFamily="2" charset="2"/>
        <a:buChar char="u"/>
        <a:defRPr sz="3200">
          <a:solidFill>
            <a:srgbClr val="FFFFFF"/>
          </a:solidFill>
          <a:latin typeface="+mn-lt"/>
          <a:ea typeface="+mn-ea"/>
          <a:cs typeface="+mn-cs"/>
        </a:defRPr>
      </a:lvl1pPr>
      <a:lvl2pPr marL="742950" indent="-285750" algn="l" rtl="0" eaLnBrk="0" fontAlgn="base" hangingPunct="0">
        <a:spcBef>
          <a:spcPct val="20000"/>
        </a:spcBef>
        <a:spcAft>
          <a:spcPct val="0"/>
        </a:spcAft>
        <a:buClr>
          <a:srgbClr val="FFCC66"/>
        </a:buClr>
        <a:buSzPct val="60000"/>
        <a:buFont typeface="Wingdings" pitchFamily="2" charset="2"/>
        <a:buChar char="n"/>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slideLayout" Target="../slideLayouts/slideLayout62.xml"/><Relationship Id="rId1" Type="http://schemas.openxmlformats.org/officeDocument/2006/relationships/themeOverride" Target="../theme/themeOverride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hyperlink" Target="http://nwcreation.net/evolution.html" TargetMode="External"/><Relationship Id="rId2" Type="http://schemas.openxmlformats.org/officeDocument/2006/relationships/slideLayout" Target="../slideLayouts/slideLayout58.xml"/><Relationship Id="rId1" Type="http://schemas.openxmlformats.org/officeDocument/2006/relationships/themeOverride" Target="../theme/themeOverride7.xml"/><Relationship Id="rId4" Type="http://schemas.openxmlformats.org/officeDocument/2006/relationships/image" Target="../media/image17.gif"/></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47.xml"/><Relationship Id="rId1" Type="http://schemas.openxmlformats.org/officeDocument/2006/relationships/themeOverride" Target="../theme/themeOverride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0.xml"/><Relationship Id="rId1" Type="http://schemas.openxmlformats.org/officeDocument/2006/relationships/themeOverride" Target="../theme/themeOverride9.xml"/><Relationship Id="rId5" Type="http://schemas.openxmlformats.org/officeDocument/2006/relationships/image" Target="../media/image20.png"/><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47.xml"/><Relationship Id="rId1" Type="http://schemas.openxmlformats.org/officeDocument/2006/relationships/themeOverride" Target="../theme/themeOverride10.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47.xml"/><Relationship Id="rId1" Type="http://schemas.openxmlformats.org/officeDocument/2006/relationships/themeOverride" Target="../theme/themeOverride11.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47.xml"/><Relationship Id="rId1" Type="http://schemas.openxmlformats.org/officeDocument/2006/relationships/themeOverride" Target="../theme/themeOverride1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0.xml"/><Relationship Id="rId1" Type="http://schemas.openxmlformats.org/officeDocument/2006/relationships/themeOverride" Target="../theme/themeOverride13.xml"/><Relationship Id="rId5" Type="http://schemas.openxmlformats.org/officeDocument/2006/relationships/image" Target="../media/image22.jpe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47.xml"/><Relationship Id="rId1" Type="http://schemas.openxmlformats.org/officeDocument/2006/relationships/themeOverride" Target="../theme/themeOverride14.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9.xml"/><Relationship Id="rId1" Type="http://schemas.openxmlformats.org/officeDocument/2006/relationships/themeOverride" Target="../theme/themeOverride15.xml"/><Relationship Id="rId4" Type="http://schemas.openxmlformats.org/officeDocument/2006/relationships/image" Target="../media/image25.jpeg"/></Relationships>
</file>

<file path=ppt/slides/_rels/slide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hyperlink" Target="file:///C:\Users\rsconnolly\Documents\Bible%20Studies\Creation%20Evolution\Creation%20Evolution%202013\ScopesAudio.wma" TargetMode="External"/><Relationship Id="rId2" Type="http://schemas.openxmlformats.org/officeDocument/2006/relationships/image" Target="../media/image26.jpe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themeOverride" Target="../theme/themeOverride16.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1.xml"/><Relationship Id="rId1" Type="http://schemas.openxmlformats.org/officeDocument/2006/relationships/vmlDrawing" Target="../drawings/vmlDrawing1.v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47.xml"/><Relationship Id="rId1" Type="http://schemas.openxmlformats.org/officeDocument/2006/relationships/themeOverride" Target="../theme/themeOverride1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8.xml"/><Relationship Id="rId1" Type="http://schemas.openxmlformats.org/officeDocument/2006/relationships/themeOverride" Target="../theme/themeOverride1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2.xml"/><Relationship Id="rId1" Type="http://schemas.openxmlformats.org/officeDocument/2006/relationships/themeOverride" Target="../theme/themeOverride19.xml"/><Relationship Id="rId4" Type="http://schemas.openxmlformats.org/officeDocument/2006/relationships/image" Target="../media/image32.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2.xml"/><Relationship Id="rId1" Type="http://schemas.openxmlformats.org/officeDocument/2006/relationships/themeOverride" Target="../theme/themeOverride20.xml"/><Relationship Id="rId5" Type="http://schemas.openxmlformats.org/officeDocument/2006/relationships/image" Target="../media/image34.jpeg"/><Relationship Id="rId4" Type="http://schemas.openxmlformats.org/officeDocument/2006/relationships/image" Target="../media/image33.jpeg"/></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58.xml"/><Relationship Id="rId1" Type="http://schemas.openxmlformats.org/officeDocument/2006/relationships/themeOverride" Target="../theme/themeOverride21.xml"/><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62.xml"/><Relationship Id="rId1" Type="http://schemas.openxmlformats.org/officeDocument/2006/relationships/themeOverride" Target="../theme/themeOverride22.xml"/></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slideLayout" Target="../slideLayouts/slideLayout62.xml"/><Relationship Id="rId7" Type="http://schemas.openxmlformats.org/officeDocument/2006/relationships/oleObject" Target="../embeddings/oleObject3.bin"/><Relationship Id="rId2" Type="http://schemas.openxmlformats.org/officeDocument/2006/relationships/vmlDrawing" Target="../drawings/vmlDrawing2.vml"/><Relationship Id="rId1" Type="http://schemas.openxmlformats.org/officeDocument/2006/relationships/themeOverride" Target="../theme/themeOverride23.xml"/><Relationship Id="rId6" Type="http://schemas.openxmlformats.org/officeDocument/2006/relationships/oleObject" Target="../embeddings/oleObject2.bin"/><Relationship Id="rId11" Type="http://schemas.openxmlformats.org/officeDocument/2006/relationships/oleObject" Target="../embeddings/oleObject7.bin"/><Relationship Id="rId5" Type="http://schemas.openxmlformats.org/officeDocument/2006/relationships/image" Target="../media/image44.jpeg"/><Relationship Id="rId10" Type="http://schemas.openxmlformats.org/officeDocument/2006/relationships/oleObject" Target="../embeddings/oleObject6.bin"/><Relationship Id="rId4" Type="http://schemas.openxmlformats.org/officeDocument/2006/relationships/notesSlide" Target="../notesSlides/notesSlide6.xml"/><Relationship Id="rId9" Type="http://schemas.openxmlformats.org/officeDocument/2006/relationships/oleObject" Target="../embeddings/oleObject5.bin"/></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68.xml"/><Relationship Id="rId1" Type="http://schemas.openxmlformats.org/officeDocument/2006/relationships/themeOverride" Target="../theme/themeOverride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62.xml"/><Relationship Id="rId1" Type="http://schemas.openxmlformats.org/officeDocument/2006/relationships/themeOverride" Target="../theme/themeOverride2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2.xml"/><Relationship Id="rId1" Type="http://schemas.openxmlformats.org/officeDocument/2006/relationships/themeOverride" Target="../theme/themeOverride26.xml"/><Relationship Id="rId5" Type="http://schemas.openxmlformats.org/officeDocument/2006/relationships/image" Target="../media/image48.jpeg"/><Relationship Id="rId4" Type="http://schemas.openxmlformats.org/officeDocument/2006/relationships/image" Target="../media/image47.jpeg"/></Relationships>
</file>

<file path=ppt/slides/_rels/slide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47.xml"/><Relationship Id="rId1" Type="http://schemas.openxmlformats.org/officeDocument/2006/relationships/themeOverride" Target="../theme/themeOverride27.xml"/></Relationships>
</file>

<file path=ppt/slides/_rels/slide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2.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71.xml"/></Relationships>
</file>

<file path=ppt/slides/_rels/slide6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70.xml"/><Relationship Id="rId4" Type="http://schemas.openxmlformats.org/officeDocument/2006/relationships/image" Target="../media/image52.jpeg"/></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93.xml"/><Relationship Id="rId1" Type="http://schemas.openxmlformats.org/officeDocument/2006/relationships/themeOverride" Target="../theme/themeOverride2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7.xml"/><Relationship Id="rId1" Type="http://schemas.openxmlformats.org/officeDocument/2006/relationships/themeOverride" Target="../theme/themeOverride29.xml"/><Relationship Id="rId4" Type="http://schemas.openxmlformats.org/officeDocument/2006/relationships/image" Target="../media/image34.jpeg"/></Relationships>
</file>

<file path=ppt/slides/_rels/slide6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104.xml"/><Relationship Id="rId1" Type="http://schemas.openxmlformats.org/officeDocument/2006/relationships/themeOverride" Target="../theme/themeOverride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93.xml"/><Relationship Id="rId1" Type="http://schemas.openxmlformats.org/officeDocument/2006/relationships/themeOverride" Target="../theme/themeOverride3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themeOverride" Target="../theme/themeOverride3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2.xml"/><Relationship Id="rId1" Type="http://schemas.openxmlformats.org/officeDocument/2006/relationships/themeOverride" Target="../theme/themeOverride33.xml"/><Relationship Id="rId4" Type="http://schemas.openxmlformats.org/officeDocument/2006/relationships/image" Target="../media/image54.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2.xml"/><Relationship Id="rId1" Type="http://schemas.openxmlformats.org/officeDocument/2006/relationships/themeOverride" Target="../theme/themeOverride34.xml"/><Relationship Id="rId4" Type="http://schemas.openxmlformats.org/officeDocument/2006/relationships/image" Target="../media/image52.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2.xml"/><Relationship Id="rId1" Type="http://schemas.openxmlformats.org/officeDocument/2006/relationships/themeOverride" Target="../theme/themeOverride35.xml"/><Relationship Id="rId4" Type="http://schemas.openxmlformats.org/officeDocument/2006/relationships/image" Target="../media/image55.jpeg"/></Relationships>
</file>

<file path=ppt/slides/_rels/slide7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62.xml"/><Relationship Id="rId1" Type="http://schemas.openxmlformats.org/officeDocument/2006/relationships/themeOverride" Target="../theme/themeOverride36.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vmlDrawing" Target="../drawings/vmlDrawing3.vml"/><Relationship Id="rId1" Type="http://schemas.openxmlformats.org/officeDocument/2006/relationships/themeOverride" Target="../theme/themeOverride37.xml"/><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7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57.xml"/><Relationship Id="rId1" Type="http://schemas.openxmlformats.org/officeDocument/2006/relationships/themeOverride" Target="../theme/themeOverride38.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video" Target="file:///C:\Antietam%20Bible%20College\Course%201%20comm%20key%20issues\lucy%20wrong.mpg" TargetMode="External"/><Relationship Id="rId1" Type="http://schemas.openxmlformats.org/officeDocument/2006/relationships/themeOverride" Target="../theme/themeOverride39.xml"/><Relationship Id="rId6" Type="http://schemas.openxmlformats.org/officeDocument/2006/relationships/image" Target="../media/image59.jpeg"/><Relationship Id="rId5" Type="http://schemas.openxmlformats.org/officeDocument/2006/relationships/image" Target="../media/image3.jpeg"/><Relationship Id="rId4" Type="http://schemas.openxmlformats.org/officeDocument/2006/relationships/notesSlide" Target="../notesSlides/notesSlide15.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2.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62.xml"/><Relationship Id="rId1" Type="http://schemas.openxmlformats.org/officeDocument/2006/relationships/video" Target="file:///C:\Antietam%20Bible%20College\Course%201%20comm%20key%20issues\fixing%20lucy.mpg" TargetMode="External"/><Relationship Id="rId4" Type="http://schemas.openxmlformats.org/officeDocument/2006/relationships/hyperlink" Target="file:///C:\Users\rsconnolly\Documents\Bible%20Studies\Creation%20Evolution\Creation%20Evolution%202013\Fixing%20Lucy%20With%20a%20Power%20Saw.wmv"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92.xml"/><Relationship Id="rId1" Type="http://schemas.openxmlformats.org/officeDocument/2006/relationships/vmlDrawing" Target="../drawings/vmlDrawing4.vml"/><Relationship Id="rId5" Type="http://schemas.openxmlformats.org/officeDocument/2006/relationships/oleObject" Target="../embeddings/oleObject10.bin"/><Relationship Id="rId4" Type="http://schemas.openxmlformats.org/officeDocument/2006/relationships/image" Target="../media/image62.jpeg"/></Relationships>
</file>

<file path=ppt/slides/_rels/slide8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47.xml"/><Relationship Id="rId1" Type="http://schemas.openxmlformats.org/officeDocument/2006/relationships/themeOverride" Target="../theme/themeOverride40.xml"/></Relationships>
</file>

<file path=ppt/slides/_rels/slide8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2.xml"/></Relationships>
</file>

<file path=ppt/slides/_rels/slide8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47.xml"/><Relationship Id="rId1" Type="http://schemas.openxmlformats.org/officeDocument/2006/relationships/themeOverride" Target="../theme/themeOverride41.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62.xml"/><Relationship Id="rId1" Type="http://schemas.openxmlformats.org/officeDocument/2006/relationships/vmlDrawing" Target="../drawings/vmlDrawing5.vml"/><Relationship Id="rId4" Type="http://schemas.openxmlformats.org/officeDocument/2006/relationships/image" Target="../media/image65.jpeg"/></Relationships>
</file>

<file path=ppt/slides/_rels/slide8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47.xml"/><Relationship Id="rId1" Type="http://schemas.openxmlformats.org/officeDocument/2006/relationships/themeOverride" Target="../theme/themeOverride42.xml"/></Relationships>
</file>

<file path=ppt/slides/_rels/slide8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8.xml"/></Relationships>
</file>

<file path=ppt/slides/_rels/slide8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87.xml"/><Relationship Id="rId1" Type="http://schemas.openxmlformats.org/officeDocument/2006/relationships/themeOverride" Target="../theme/themeOverride43.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2.xml"/></Relationships>
</file>

<file path=ppt/slides/_rels/slide9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82.xml"/><Relationship Id="rId1" Type="http://schemas.openxmlformats.org/officeDocument/2006/relationships/themeOverride" Target="../theme/themeOverride44.xml"/></Relationships>
</file>

<file path=ppt/slides/_rels/slide9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87.xml"/><Relationship Id="rId1" Type="http://schemas.openxmlformats.org/officeDocument/2006/relationships/themeOverride" Target="../theme/themeOverride45.xml"/><Relationship Id="rId4" Type="http://schemas.openxmlformats.org/officeDocument/2006/relationships/image" Target="../media/image69.png"/></Relationships>
</file>

<file path=ppt/slides/_rels/slide9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0" y="0"/>
            <a:ext cx="9144000" cy="6858000"/>
          </a:xfrm>
          <a:prstGeom prst="rect">
            <a:avLst/>
          </a:prstGeom>
          <a:solidFill>
            <a:schemeClr val="bg1">
              <a:alpha val="49019"/>
            </a:schemeClr>
          </a:solidFill>
          <a:ln w="9525">
            <a:solidFill>
              <a:schemeClr val="tx1"/>
            </a:solidFill>
            <a:miter lim="800000"/>
            <a:headEnd/>
            <a:tailEnd/>
          </a:ln>
        </p:spPr>
        <p:txBody>
          <a:bodyPr wrap="none" anchor="ctr"/>
          <a:lstStyle/>
          <a:p>
            <a:endParaRPr lang="en-US"/>
          </a:p>
        </p:txBody>
      </p:sp>
      <p:sp>
        <p:nvSpPr>
          <p:cNvPr id="20483" name="Rectangle 2"/>
          <p:cNvSpPr>
            <a:spLocks noGrp="1" noChangeArrowheads="1"/>
          </p:cNvSpPr>
          <p:nvPr>
            <p:ph type="title"/>
          </p:nvPr>
        </p:nvSpPr>
        <p:spPr>
          <a:xfrm>
            <a:off x="685800" y="304800"/>
            <a:ext cx="7772400" cy="1219200"/>
          </a:xfrm>
        </p:spPr>
        <p:txBody>
          <a:bodyPr/>
          <a:lstStyle/>
          <a:p>
            <a:pPr eaLnBrk="1" hangingPunct="1"/>
            <a:r>
              <a:rPr lang="en-US" sz="5400" b="1" smtClean="0">
                <a:latin typeface="Tahoma" pitchFamily="34" charset="0"/>
              </a:rPr>
              <a:t> Genesis 2 - The Creation of Man</a:t>
            </a:r>
          </a:p>
        </p:txBody>
      </p:sp>
      <p:sp>
        <p:nvSpPr>
          <p:cNvPr id="24579" name="Rectangle 3"/>
          <p:cNvSpPr>
            <a:spLocks noGrp="1" noChangeArrowheads="1"/>
          </p:cNvSpPr>
          <p:nvPr>
            <p:ph type="body" idx="1"/>
          </p:nvPr>
        </p:nvSpPr>
        <p:spPr>
          <a:xfrm>
            <a:off x="457200" y="2598738"/>
            <a:ext cx="8229600" cy="3527425"/>
          </a:xfrm>
        </p:spPr>
        <p:txBody>
          <a:bodyPr/>
          <a:lstStyle/>
          <a:p>
            <a:pPr eaLnBrk="1" hangingPunct="1">
              <a:spcBef>
                <a:spcPts val="2400"/>
              </a:spcBef>
            </a:pPr>
            <a:r>
              <a:rPr lang="en-US" sz="4400" b="1" smtClean="0"/>
              <a:t>The Supposed Conflict Between Genesis 1 and 2</a:t>
            </a:r>
          </a:p>
          <a:p>
            <a:pPr eaLnBrk="1" hangingPunct="1">
              <a:spcBef>
                <a:spcPts val="2400"/>
              </a:spcBef>
            </a:pPr>
            <a:r>
              <a:rPr lang="en-US" sz="4400" b="1" smtClean="0"/>
              <a:t>Did Man Descend from Adam or Apes?</a:t>
            </a:r>
            <a:endParaRPr lang="en-US" sz="4400" smtClean="0"/>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228600" y="0"/>
            <a:ext cx="8534400" cy="914400"/>
          </a:xfrm>
        </p:spPr>
        <p:txBody>
          <a:bodyPr/>
          <a:lstStyle/>
          <a:p>
            <a:pPr eaLnBrk="1" hangingPunct="1">
              <a:defRPr/>
            </a:pPr>
            <a:r>
              <a:rPr lang="en-US" sz="2800" b="1" smtClean="0">
                <a:latin typeface="Tahoma" pitchFamily="34" charset="0"/>
              </a:rPr>
              <a:t>Genesis 2:15-20 – God’s First Interaction with Adam</a:t>
            </a:r>
          </a:p>
        </p:txBody>
      </p:sp>
      <p:sp>
        <p:nvSpPr>
          <p:cNvPr id="25603" name="Rectangle 3"/>
          <p:cNvSpPr>
            <a:spLocks noGrp="1" noChangeArrowheads="1"/>
          </p:cNvSpPr>
          <p:nvPr>
            <p:ph type="body" idx="1"/>
          </p:nvPr>
        </p:nvSpPr>
        <p:spPr>
          <a:xfrm>
            <a:off x="304800" y="990600"/>
            <a:ext cx="8382000" cy="5867400"/>
          </a:xfrm>
        </p:spPr>
        <p:txBody>
          <a:bodyPr>
            <a:normAutofit fontScale="92500"/>
          </a:bodyPr>
          <a:lstStyle/>
          <a:p>
            <a:pPr marL="0" indent="0" eaLnBrk="1" hangingPunct="1">
              <a:lnSpc>
                <a:spcPct val="90000"/>
              </a:lnSpc>
              <a:defRPr/>
            </a:pPr>
            <a:r>
              <a:rPr lang="en-US" sz="2800" i="1" dirty="0" smtClean="0">
                <a:latin typeface="Cambria" pitchFamily="18" charset="0"/>
              </a:rPr>
              <a:t>The LORD God took the man and put him in the garden of Eden to work it and keep it. </a:t>
            </a:r>
            <a:r>
              <a:rPr lang="en-US" sz="2800" i="1" baseline="30000" dirty="0" smtClean="0">
                <a:solidFill>
                  <a:schemeClr val="tx1"/>
                </a:solidFill>
                <a:latin typeface="Cambria" pitchFamily="18" charset="0"/>
              </a:rPr>
              <a:t>16</a:t>
            </a:r>
            <a:r>
              <a:rPr lang="en-US" sz="2800" i="1" dirty="0" smtClean="0">
                <a:latin typeface="Cambria" pitchFamily="18" charset="0"/>
              </a:rPr>
              <a:t> And the LORD God commanded the man, saying, “You may surely eat of every tree of the garden, </a:t>
            </a:r>
            <a:r>
              <a:rPr lang="en-US" sz="2800" i="1" baseline="30000" dirty="0" smtClean="0">
                <a:solidFill>
                  <a:schemeClr val="tx1"/>
                </a:solidFill>
                <a:latin typeface="Cambria" pitchFamily="18" charset="0"/>
              </a:rPr>
              <a:t>17</a:t>
            </a:r>
            <a:r>
              <a:rPr lang="en-US" sz="2800" i="1" dirty="0" smtClean="0">
                <a:latin typeface="Cambria" pitchFamily="18" charset="0"/>
              </a:rPr>
              <a:t> but of the tree of the knowledge of good and evil you shall not eat, for in the day that you eat of it you shall surely die.” </a:t>
            </a:r>
            <a:r>
              <a:rPr lang="en-US" sz="2800" i="1" baseline="30000" dirty="0" smtClean="0">
                <a:solidFill>
                  <a:schemeClr val="tx1"/>
                </a:solidFill>
                <a:latin typeface="Cambria" pitchFamily="18" charset="0"/>
              </a:rPr>
              <a:t>18</a:t>
            </a:r>
            <a:r>
              <a:rPr lang="en-US" sz="2800" i="1" dirty="0" smtClean="0">
                <a:latin typeface="Cambria" pitchFamily="18" charset="0"/>
              </a:rPr>
              <a:t> Then the LORD God said, “It is not good that the man should be alone; I will make him a helper fit for him.” </a:t>
            </a:r>
            <a:r>
              <a:rPr lang="en-US" sz="2800" i="1" baseline="30000" dirty="0" smtClean="0">
                <a:solidFill>
                  <a:schemeClr val="tx1"/>
                </a:solidFill>
                <a:latin typeface="Cambria" pitchFamily="18" charset="0"/>
              </a:rPr>
              <a:t>19</a:t>
            </a:r>
            <a:r>
              <a:rPr lang="en-US" sz="2800" i="1" dirty="0" smtClean="0">
                <a:latin typeface="Cambria" pitchFamily="18" charset="0"/>
              </a:rPr>
              <a:t> Now out of the ground the LORD God had formed every beast of the field and every bird of the heavens and brought them to the man to see what he would call them. And whatever the man called every living creature, that was its name. </a:t>
            </a:r>
            <a:r>
              <a:rPr lang="en-US" sz="2800" i="1" baseline="30000" dirty="0" smtClean="0">
                <a:solidFill>
                  <a:schemeClr val="tx1"/>
                </a:solidFill>
                <a:latin typeface="Cambria" pitchFamily="18" charset="0"/>
              </a:rPr>
              <a:t>20</a:t>
            </a:r>
            <a:r>
              <a:rPr lang="en-US" sz="2800" i="1" dirty="0" smtClean="0">
                <a:latin typeface="Cambria" pitchFamily="18" charset="0"/>
              </a:rPr>
              <a:t> The man gave names to all livestock and to the birds of the heavens and to every beast of the field. But for Adam there was not found a helper fit for him. </a:t>
            </a:r>
            <a:endParaRPr lang="en-US" sz="2800" i="1" dirty="0" smtClean="0"/>
          </a:p>
        </p:txBody>
      </p:sp>
    </p:spTree>
  </p:cSld>
  <p:clrMapOvr>
    <a:masterClrMapping/>
  </p:clrMapOvr>
  <p:transition>
    <p:plus/>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8600" y="0"/>
            <a:ext cx="8458200" cy="990600"/>
          </a:xfrm>
        </p:spPr>
        <p:txBody>
          <a:bodyPr/>
          <a:lstStyle/>
          <a:p>
            <a:pPr eaLnBrk="1" hangingPunct="1">
              <a:defRPr/>
            </a:pPr>
            <a:r>
              <a:rPr lang="en-US" sz="2800" b="1" smtClean="0">
                <a:latin typeface="Tahoma" pitchFamily="34" charset="0"/>
              </a:rPr>
              <a:t>Genesis 2:21-25 – God Makes a Companion for Adam</a:t>
            </a:r>
          </a:p>
        </p:txBody>
      </p:sp>
      <p:sp>
        <p:nvSpPr>
          <p:cNvPr id="28675" name="Rectangle 3"/>
          <p:cNvSpPr>
            <a:spLocks noGrp="1" noChangeArrowheads="1"/>
          </p:cNvSpPr>
          <p:nvPr>
            <p:ph type="body" idx="1"/>
          </p:nvPr>
        </p:nvSpPr>
        <p:spPr>
          <a:xfrm>
            <a:off x="304800" y="1143000"/>
            <a:ext cx="8382000" cy="5715000"/>
          </a:xfrm>
        </p:spPr>
        <p:txBody>
          <a:bodyPr/>
          <a:lstStyle/>
          <a:p>
            <a:pPr marL="0" indent="0" eaLnBrk="1" hangingPunct="1"/>
            <a:r>
              <a:rPr lang="en-US" sz="2800" i="1" smtClean="0">
                <a:latin typeface="Cambria" pitchFamily="18" charset="0"/>
              </a:rPr>
              <a:t>So the LORD God caused a deep sleep to fall upon the man, and while he slept took one of his ribs and closed up its place with flesh. </a:t>
            </a:r>
            <a:r>
              <a:rPr lang="en-US" sz="2800" i="1" baseline="30000" smtClean="0">
                <a:solidFill>
                  <a:schemeClr val="tx1"/>
                </a:solidFill>
                <a:latin typeface="Cambria" pitchFamily="18" charset="0"/>
              </a:rPr>
              <a:t>22</a:t>
            </a:r>
            <a:r>
              <a:rPr lang="en-US" sz="2800" i="1" smtClean="0">
                <a:latin typeface="Cambria" pitchFamily="18" charset="0"/>
              </a:rPr>
              <a:t> And the rib that the LORD God had taken from the man he made into a woman and brought her to the man. </a:t>
            </a:r>
            <a:r>
              <a:rPr lang="en-US" sz="2800" i="1" baseline="30000" smtClean="0">
                <a:solidFill>
                  <a:schemeClr val="tx1"/>
                </a:solidFill>
                <a:latin typeface="Cambria" pitchFamily="18" charset="0"/>
              </a:rPr>
              <a:t>23</a:t>
            </a:r>
            <a:r>
              <a:rPr lang="en-US" sz="2800" i="1" smtClean="0">
                <a:latin typeface="Cambria" pitchFamily="18" charset="0"/>
              </a:rPr>
              <a:t> Then the man said, "This at last is bone of my bones and flesh of my flesh; she shall be called Woman, because she was taken out of Man." </a:t>
            </a:r>
            <a:r>
              <a:rPr lang="en-US" sz="2800" i="1" baseline="30000" smtClean="0">
                <a:solidFill>
                  <a:schemeClr val="tx1"/>
                </a:solidFill>
                <a:latin typeface="Cambria" pitchFamily="18" charset="0"/>
              </a:rPr>
              <a:t>24</a:t>
            </a:r>
            <a:r>
              <a:rPr lang="en-US" sz="2800" i="1" smtClean="0">
                <a:latin typeface="Cambria" pitchFamily="18" charset="0"/>
              </a:rPr>
              <a:t> Therefore a man shall leave his father and his mother and hold fast to his wife, and they shall become one flesh. </a:t>
            </a:r>
            <a:r>
              <a:rPr lang="en-US" sz="2800" i="1" baseline="30000" smtClean="0">
                <a:solidFill>
                  <a:schemeClr val="tx1"/>
                </a:solidFill>
                <a:latin typeface="Cambria" pitchFamily="18" charset="0"/>
              </a:rPr>
              <a:t>25</a:t>
            </a:r>
            <a:r>
              <a:rPr lang="en-US" sz="2800" i="1" smtClean="0">
                <a:latin typeface="Cambria" pitchFamily="18" charset="0"/>
              </a:rPr>
              <a:t> And the man and his wife were both naked and were not ashamed. </a:t>
            </a:r>
          </a:p>
        </p:txBody>
      </p:sp>
    </p:spTree>
  </p:cSld>
  <p:clrMapOvr>
    <a:masterClrMapping/>
  </p:clrMapOvr>
  <p:transition>
    <p:plus/>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76200"/>
            <a:ext cx="8229600" cy="1143000"/>
          </a:xfrm>
          <a:effectLst>
            <a:outerShdw dist="35921" dir="2700000" algn="ctr" rotWithShape="0">
              <a:srgbClr val="000000"/>
            </a:outerShdw>
          </a:effectLst>
        </p:spPr>
        <p:txBody>
          <a:bodyPr/>
          <a:lstStyle/>
          <a:p>
            <a:pPr eaLnBrk="1" hangingPunct="1">
              <a:defRPr/>
            </a:pPr>
            <a:r>
              <a:rPr lang="en-US" sz="3600" b="1" dirty="0" smtClean="0">
                <a:latin typeface="Tahoma" pitchFamily="34" charset="0"/>
              </a:rPr>
              <a:t>The Supposed </a:t>
            </a:r>
            <a:r>
              <a:rPr lang="en-US" sz="3600" b="1" dirty="0" smtClean="0"/>
              <a:t>Conflict</a:t>
            </a:r>
            <a:r>
              <a:rPr lang="en-US" sz="3600" b="1" dirty="0" smtClean="0">
                <a:latin typeface="Tahoma" pitchFamily="34" charset="0"/>
              </a:rPr>
              <a:t> Between Genesis 1 and 2</a:t>
            </a:r>
            <a:endParaRPr lang="en-US" sz="3600" dirty="0" smtClean="0">
              <a:solidFill>
                <a:schemeClr val="tx1"/>
              </a:solidFill>
              <a:latin typeface="Tahoma" pitchFamily="34" charset="0"/>
            </a:endParaRPr>
          </a:p>
        </p:txBody>
      </p:sp>
      <p:sp>
        <p:nvSpPr>
          <p:cNvPr id="6" name="Content Placeholder 5"/>
          <p:cNvSpPr>
            <a:spLocks noGrp="1"/>
          </p:cNvSpPr>
          <p:nvPr>
            <p:ph idx="1"/>
          </p:nvPr>
        </p:nvSpPr>
        <p:spPr>
          <a:xfrm>
            <a:off x="457200" y="1371600"/>
            <a:ext cx="8229600" cy="5029200"/>
          </a:xfrm>
        </p:spPr>
        <p:txBody>
          <a:bodyPr>
            <a:normAutofit fontScale="92500" lnSpcReduction="10000"/>
          </a:bodyPr>
          <a:lstStyle/>
          <a:p>
            <a:pPr>
              <a:defRPr/>
            </a:pPr>
            <a:r>
              <a:rPr lang="en-US" sz="2800" dirty="0" smtClean="0"/>
              <a:t>Genesis </a:t>
            </a:r>
            <a:r>
              <a:rPr lang="en-US" sz="2800" kern="1200" dirty="0" smtClean="0">
                <a:solidFill>
                  <a:srgbClr val="FF9900"/>
                </a:solidFill>
              </a:rPr>
              <a:t>chapter 1</a:t>
            </a:r>
            <a:r>
              <a:rPr lang="en-US" sz="2800" dirty="0" smtClean="0"/>
              <a:t> gives a </a:t>
            </a:r>
            <a:r>
              <a:rPr lang="en-US" sz="2800" kern="1200" dirty="0" smtClean="0">
                <a:solidFill>
                  <a:srgbClr val="FF9900"/>
                </a:solidFill>
              </a:rPr>
              <a:t>broad overview</a:t>
            </a:r>
            <a:r>
              <a:rPr lang="en-US" sz="2800" dirty="0" smtClean="0"/>
              <a:t> of the six days </a:t>
            </a:r>
            <a:r>
              <a:rPr lang="en-US" sz="2800" kern="1200" dirty="0" smtClean="0">
                <a:solidFill>
                  <a:srgbClr val="FF9900"/>
                </a:solidFill>
              </a:rPr>
              <a:t>of creation</a:t>
            </a:r>
            <a:r>
              <a:rPr lang="en-US" sz="2800" dirty="0" smtClean="0"/>
              <a:t>, laid out in chronological order.</a:t>
            </a:r>
          </a:p>
          <a:p>
            <a:pPr>
              <a:defRPr/>
            </a:pPr>
            <a:r>
              <a:rPr lang="en-US" sz="2800" dirty="0" smtClean="0"/>
              <a:t>Genesis </a:t>
            </a:r>
            <a:r>
              <a:rPr lang="en-US" sz="2800" kern="1200" dirty="0" smtClean="0">
                <a:solidFill>
                  <a:srgbClr val="FF9900"/>
                </a:solidFill>
              </a:rPr>
              <a:t>chapter 2</a:t>
            </a:r>
            <a:r>
              <a:rPr lang="en-US" sz="2800" dirty="0" smtClean="0"/>
              <a:t> briefly recaps some of the creation events mentioned in chapter 1, but </a:t>
            </a:r>
            <a:r>
              <a:rPr lang="en-US" sz="2800" kern="1200" dirty="0" smtClean="0">
                <a:solidFill>
                  <a:srgbClr val="FF9900"/>
                </a:solidFill>
              </a:rPr>
              <a:t>focuses primarily on</a:t>
            </a:r>
            <a:r>
              <a:rPr lang="en-US" sz="2800" dirty="0" smtClean="0"/>
              <a:t> God’s creation of, and provision for, </a:t>
            </a:r>
            <a:r>
              <a:rPr lang="en-US" sz="2800" kern="1200" dirty="0" smtClean="0">
                <a:solidFill>
                  <a:srgbClr val="FF9900"/>
                </a:solidFill>
              </a:rPr>
              <a:t>Adam</a:t>
            </a:r>
            <a:r>
              <a:rPr lang="en-US" sz="2800" dirty="0" smtClean="0"/>
              <a:t>, giving more detail.</a:t>
            </a:r>
          </a:p>
          <a:p>
            <a:pPr>
              <a:defRPr/>
            </a:pPr>
            <a:r>
              <a:rPr lang="en-US" sz="2800" dirty="0" smtClean="0"/>
              <a:t>Because there is </a:t>
            </a:r>
            <a:r>
              <a:rPr lang="en-US" sz="2800" kern="1200" dirty="0" smtClean="0">
                <a:solidFill>
                  <a:srgbClr val="FF9900"/>
                </a:solidFill>
              </a:rPr>
              <a:t>some repetition</a:t>
            </a:r>
            <a:r>
              <a:rPr lang="en-US" sz="2800" dirty="0" smtClean="0"/>
              <a:t> between the two chapters and some of the events are mentioned in a </a:t>
            </a:r>
            <a:r>
              <a:rPr lang="en-US" sz="2800" kern="1200" dirty="0" smtClean="0">
                <a:solidFill>
                  <a:srgbClr val="FF9900"/>
                </a:solidFill>
              </a:rPr>
              <a:t>different order</a:t>
            </a:r>
            <a:r>
              <a:rPr lang="en-US" sz="2800" dirty="0" smtClean="0"/>
              <a:t> in chapter 2 (than in chapter 1), </a:t>
            </a:r>
            <a:r>
              <a:rPr lang="en-US" sz="2800" kern="1200" dirty="0" smtClean="0">
                <a:solidFill>
                  <a:srgbClr val="FF9900"/>
                </a:solidFill>
              </a:rPr>
              <a:t>skeptics</a:t>
            </a:r>
            <a:r>
              <a:rPr lang="en-US" sz="2800" dirty="0" smtClean="0"/>
              <a:t> have tried to </a:t>
            </a:r>
            <a:r>
              <a:rPr lang="en-US" sz="2800" kern="1200" dirty="0" smtClean="0">
                <a:solidFill>
                  <a:srgbClr val="FF9900"/>
                </a:solidFill>
              </a:rPr>
              <a:t>claim</a:t>
            </a:r>
            <a:r>
              <a:rPr lang="en-US" sz="2800" dirty="0" smtClean="0"/>
              <a:t> that Genesis has “two </a:t>
            </a:r>
            <a:r>
              <a:rPr lang="en-US" sz="2800" kern="1200" dirty="0" smtClean="0">
                <a:solidFill>
                  <a:srgbClr val="FF9900"/>
                </a:solidFill>
              </a:rPr>
              <a:t>contradictory</a:t>
            </a:r>
            <a:r>
              <a:rPr lang="en-US" sz="2800" dirty="0" smtClean="0"/>
              <a:t> creation accounts”.</a:t>
            </a:r>
          </a:p>
          <a:p>
            <a:pPr>
              <a:defRPr/>
            </a:pPr>
            <a:r>
              <a:rPr lang="en-US" sz="2800" dirty="0" smtClean="0"/>
              <a:t>But of course this is not the case at all!</a:t>
            </a:r>
            <a:endParaRPr lang="en-US" sz="2800" dirty="0"/>
          </a:p>
        </p:txBody>
      </p:sp>
    </p:spTree>
  </p:cSld>
  <p:clrMapOvr>
    <a:masterClrMapping/>
  </p:clrMapOvr>
  <p:transition>
    <p:plus/>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827088" y="350838"/>
            <a:ext cx="7489825" cy="990600"/>
          </a:xfrm>
          <a:effectLst>
            <a:outerShdw dist="35921" dir="2700000" algn="ctr" rotWithShape="0">
              <a:srgbClr val="000000"/>
            </a:outerShdw>
          </a:effectLst>
        </p:spPr>
        <p:txBody>
          <a:bodyPr/>
          <a:lstStyle/>
          <a:p>
            <a:pPr eaLnBrk="1" hangingPunct="1">
              <a:defRPr/>
            </a:pPr>
            <a:r>
              <a:rPr lang="en-US" sz="3600" b="1" dirty="0" smtClean="0">
                <a:latin typeface="Tahoma" pitchFamily="34" charset="0"/>
              </a:rPr>
              <a:t>The Supposed Conflict Between Genesis 1 and 2</a:t>
            </a:r>
            <a:endParaRPr lang="en-US" sz="3600" dirty="0" smtClean="0">
              <a:solidFill>
                <a:schemeClr val="tx1"/>
              </a:solidFill>
              <a:latin typeface="Tahoma" pitchFamily="34" charset="0"/>
            </a:endParaRPr>
          </a:p>
        </p:txBody>
      </p:sp>
      <p:graphicFrame>
        <p:nvGraphicFramePr>
          <p:cNvPr id="116795" name="Group 59"/>
          <p:cNvGraphicFramePr>
            <a:graphicFrameLocks noGrp="1"/>
          </p:cNvGraphicFramePr>
          <p:nvPr>
            <p:ph type="tbl" idx="1"/>
          </p:nvPr>
        </p:nvGraphicFramePr>
        <p:xfrm>
          <a:off x="457200" y="1600200"/>
          <a:ext cx="8229600" cy="4533900"/>
        </p:xfrm>
        <a:graphic>
          <a:graphicData uri="http://schemas.openxmlformats.org/drawingml/2006/table">
            <a:tbl>
              <a:tblPr/>
              <a:tblGrid>
                <a:gridCol w="4038600"/>
                <a:gridCol w="4191000"/>
              </a:tblGrid>
              <a:tr h="113347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Sequence of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smtClean="0">
                          <a:ln>
                            <a:noFill/>
                          </a:ln>
                          <a:solidFill>
                            <a:schemeClr val="accent1"/>
                          </a:solidFill>
                          <a:effectLst>
                            <a:outerShdw blurRad="38100" dist="38100" dir="2700000" algn="tl">
                              <a:srgbClr val="000000"/>
                            </a:outerShdw>
                          </a:effectLst>
                          <a:latin typeface="Tahoma" pitchFamily="34" charset="0"/>
                        </a:rPr>
                        <a:t>Genesis 1</a:t>
                      </a:r>
                    </a:p>
                  </a:txBody>
                  <a:tcP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(Alleged) Sequence of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smtClean="0">
                          <a:ln>
                            <a:noFill/>
                          </a:ln>
                          <a:solidFill>
                            <a:schemeClr val="accent1"/>
                          </a:solidFill>
                          <a:effectLst>
                            <a:outerShdw blurRad="38100" dist="38100" dir="2700000" algn="tl">
                              <a:srgbClr val="000000"/>
                            </a:outerShdw>
                          </a:effectLst>
                          <a:latin typeface="Tahoma" pitchFamily="34" charset="0"/>
                        </a:rPr>
                        <a:t>Genesis 2</a:t>
                      </a:r>
                    </a:p>
                  </a:txBody>
                  <a:tcP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tx2"/>
                    </a:solidFill>
                  </a:tcPr>
                </a:tc>
              </a:tr>
              <a:tr h="113347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smtClean="0">
                          <a:ln>
                            <a:noFill/>
                          </a:ln>
                          <a:solidFill>
                            <a:srgbClr val="000000"/>
                          </a:solidFill>
                          <a:effectLst>
                            <a:outerShdw blurRad="38100" dist="38100" dir="2700000" algn="tl">
                              <a:srgbClr val="C0C0C0"/>
                            </a:outerShdw>
                          </a:effectLst>
                          <a:latin typeface="Arial" charset="0"/>
                        </a:rPr>
                        <a:t>1. Creation of </a:t>
                      </a:r>
                      <a:r>
                        <a:rPr kumimoji="0" lang="en-US" sz="2800" b="1" i="0" u="none" strike="noStrike" cap="none" normalizeH="0" baseline="0" smtClean="0">
                          <a:ln>
                            <a:noFill/>
                          </a:ln>
                          <a:solidFill>
                            <a:srgbClr val="008000"/>
                          </a:solidFill>
                          <a:effectLst>
                            <a:outerShdw blurRad="38100" dist="38100" dir="2700000" algn="tl">
                              <a:srgbClr val="C0C0C0"/>
                            </a:outerShdw>
                          </a:effectLst>
                          <a:latin typeface="Arial" charset="0"/>
                        </a:rPr>
                        <a:t>Plants </a:t>
                      </a:r>
                      <a:r>
                        <a:rPr kumimoji="0" lang="en-US" sz="2800" b="1" i="0" u="none" strike="noStrike" cap="none" normalizeH="0" baseline="0" smtClean="0">
                          <a:ln>
                            <a:noFill/>
                          </a:ln>
                          <a:solidFill>
                            <a:srgbClr val="000000"/>
                          </a:solidFill>
                          <a:effectLst>
                            <a:outerShdw blurRad="38100" dist="38100" dir="2700000" algn="tl">
                              <a:srgbClr val="C0C0C0"/>
                            </a:outerShdw>
                          </a:effectLst>
                          <a:latin typeface="Arial" charset="0"/>
                        </a:rPr>
                        <a:t>(1:11-12)</a:t>
                      </a:r>
                      <a:endParaRPr kumimoji="0" lang="en-US" sz="2800" b="0" i="0" u="none" strike="noStrike" cap="none" normalizeH="0" baseline="0" smtClean="0">
                        <a:ln>
                          <a:noFill/>
                        </a:ln>
                        <a:solidFill>
                          <a:srgbClr val="000000"/>
                        </a:solidFill>
                        <a:effectLst>
                          <a:outerShdw blurRad="38100" dist="38100" dir="2700000" algn="tl">
                            <a:srgbClr val="C0C0C0"/>
                          </a:outerShdw>
                        </a:effectLst>
                        <a:latin typeface="Arial" charset="0"/>
                      </a:endParaRPr>
                    </a:p>
                  </a:txBody>
                  <a:tcP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smtClean="0">
                          <a:ln>
                            <a:noFill/>
                          </a:ln>
                          <a:solidFill>
                            <a:srgbClr val="000000"/>
                          </a:solidFill>
                          <a:effectLst>
                            <a:outerShdw blurRad="38100" dist="38100" dir="2700000" algn="tl">
                              <a:srgbClr val="C0C0C0"/>
                            </a:outerShdw>
                          </a:effectLst>
                          <a:latin typeface="Arial" charset="0"/>
                        </a:rPr>
                        <a:t>1. Creation of </a:t>
                      </a:r>
                      <a:r>
                        <a:rPr kumimoji="0" lang="en-US" sz="2800" b="1" i="0" u="none" strike="noStrike" cap="none" normalizeH="0" baseline="0" smtClean="0">
                          <a:ln>
                            <a:noFill/>
                          </a:ln>
                          <a:solidFill>
                            <a:srgbClr val="FF9900"/>
                          </a:solidFill>
                          <a:effectLst>
                            <a:outerShdw blurRad="38100" dist="38100" dir="2700000" algn="tl">
                              <a:srgbClr val="C0C0C0"/>
                            </a:outerShdw>
                          </a:effectLst>
                          <a:latin typeface="Arial" charset="0"/>
                        </a:rPr>
                        <a:t>Man</a:t>
                      </a:r>
                      <a:r>
                        <a:rPr kumimoji="0" lang="en-US" sz="2800" b="1" i="0" u="none" strike="noStrike" cap="none" normalizeH="0" baseline="0" smtClean="0">
                          <a:ln>
                            <a:noFill/>
                          </a:ln>
                          <a:solidFill>
                            <a:srgbClr val="000000"/>
                          </a:solidFill>
                          <a:effectLst>
                            <a:outerShdw blurRad="38100" dist="38100" dir="2700000" algn="tl">
                              <a:srgbClr val="C0C0C0"/>
                            </a:outerShdw>
                          </a:effectLst>
                          <a:latin typeface="Arial" charset="0"/>
                        </a:rPr>
                        <a:t> (2:7)</a:t>
                      </a:r>
                      <a:endParaRPr kumimoji="0" lang="en-US" sz="2800" b="0" i="0" u="none" strike="noStrike" cap="none" normalizeH="0" baseline="0" smtClean="0">
                        <a:ln>
                          <a:noFill/>
                        </a:ln>
                        <a:solidFill>
                          <a:srgbClr val="000000"/>
                        </a:solidFill>
                        <a:effectLst>
                          <a:outerShdw blurRad="38100" dist="38100" dir="2700000" algn="tl">
                            <a:srgbClr val="C0C0C0"/>
                          </a:outerShdw>
                        </a:effectLst>
                        <a:latin typeface="Arial" charset="0"/>
                      </a:endParaRPr>
                    </a:p>
                  </a:txBody>
                  <a:tcP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tx1"/>
                    </a:solidFill>
                  </a:tcPr>
                </a:tc>
              </a:tr>
              <a:tr h="113347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smtClean="0">
                          <a:ln>
                            <a:noFill/>
                          </a:ln>
                          <a:solidFill>
                            <a:srgbClr val="000000"/>
                          </a:solidFill>
                          <a:effectLst>
                            <a:outerShdw blurRad="38100" dist="38100" dir="2700000" algn="tl">
                              <a:srgbClr val="C0C0C0"/>
                            </a:outerShdw>
                          </a:effectLst>
                          <a:latin typeface="Arial" charset="0"/>
                        </a:rPr>
                        <a:t>2. Creation of </a:t>
                      </a:r>
                      <a:r>
                        <a:rPr kumimoji="0" lang="en-US" sz="2800" b="1" i="0" u="none" strike="noStrike" cap="none" normalizeH="0" baseline="0" smtClean="0">
                          <a:ln>
                            <a:noFill/>
                          </a:ln>
                          <a:solidFill>
                            <a:srgbClr val="993300"/>
                          </a:solidFill>
                          <a:effectLst>
                            <a:outerShdw blurRad="38100" dist="38100" dir="2700000" algn="tl">
                              <a:srgbClr val="C0C0C0"/>
                            </a:outerShdw>
                          </a:effectLst>
                          <a:latin typeface="Arial" charset="0"/>
                        </a:rPr>
                        <a:t>Animals</a:t>
                      </a:r>
                      <a:r>
                        <a:rPr kumimoji="0" lang="en-US" sz="2800" b="1" i="0" u="none" strike="noStrike" cap="none" normalizeH="0" baseline="0" smtClean="0">
                          <a:ln>
                            <a:noFill/>
                          </a:ln>
                          <a:solidFill>
                            <a:srgbClr val="000000"/>
                          </a:solidFill>
                          <a:effectLst>
                            <a:outerShdw blurRad="38100" dist="38100" dir="2700000" algn="tl">
                              <a:srgbClr val="C0C0C0"/>
                            </a:outerShdw>
                          </a:effectLst>
                          <a:latin typeface="Arial" charset="0"/>
                        </a:rPr>
                        <a:t> (1:24-25)</a:t>
                      </a:r>
                      <a:endParaRPr kumimoji="0" lang="en-US" sz="2800" b="0" i="0" u="none" strike="noStrike" cap="none" normalizeH="0" baseline="0" smtClean="0">
                        <a:ln>
                          <a:noFill/>
                        </a:ln>
                        <a:solidFill>
                          <a:srgbClr val="000000"/>
                        </a:solidFill>
                        <a:effectLst>
                          <a:outerShdw blurRad="38100" dist="38100" dir="2700000" algn="tl">
                            <a:srgbClr val="C0C0C0"/>
                          </a:outerShdw>
                        </a:effectLst>
                        <a:latin typeface="Arial" charset="0"/>
                      </a:endParaRPr>
                    </a:p>
                  </a:txBody>
                  <a:tcP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smtClean="0">
                          <a:ln>
                            <a:noFill/>
                          </a:ln>
                          <a:solidFill>
                            <a:srgbClr val="000000"/>
                          </a:solidFill>
                          <a:effectLst>
                            <a:outerShdw blurRad="38100" dist="38100" dir="2700000" algn="tl">
                              <a:srgbClr val="C0C0C0"/>
                            </a:outerShdw>
                          </a:effectLst>
                          <a:latin typeface="Arial" charset="0"/>
                        </a:rPr>
                        <a:t>2. Creation of </a:t>
                      </a:r>
                      <a:r>
                        <a:rPr kumimoji="0" lang="en-US" sz="2800" b="1" i="0" u="none" strike="noStrike" cap="none" normalizeH="0" baseline="0" smtClean="0">
                          <a:ln>
                            <a:noFill/>
                          </a:ln>
                          <a:solidFill>
                            <a:srgbClr val="008000"/>
                          </a:solidFill>
                          <a:effectLst>
                            <a:outerShdw blurRad="38100" dist="38100" dir="2700000" algn="tl">
                              <a:srgbClr val="C0C0C0"/>
                            </a:outerShdw>
                          </a:effectLst>
                          <a:latin typeface="Arial" charset="0"/>
                        </a:rPr>
                        <a:t>Plants</a:t>
                      </a:r>
                      <a:r>
                        <a:rPr kumimoji="0" lang="en-US" sz="2800" b="1" i="0" u="none" strike="noStrike" cap="none" normalizeH="0" baseline="0" smtClean="0">
                          <a:ln>
                            <a:noFill/>
                          </a:ln>
                          <a:solidFill>
                            <a:srgbClr val="000000"/>
                          </a:solidFill>
                          <a:effectLst>
                            <a:outerShdw blurRad="38100" dist="38100" dir="2700000" algn="tl">
                              <a:srgbClr val="C0C0C0"/>
                            </a:outerShdw>
                          </a:effectLst>
                          <a:latin typeface="Arial" charset="0"/>
                        </a:rPr>
                        <a:t> (2:8-9)</a:t>
                      </a:r>
                      <a:endParaRPr kumimoji="0" lang="en-US" sz="2800" b="0" i="0" u="none" strike="noStrike" cap="none" normalizeH="0" baseline="0" smtClean="0">
                        <a:ln>
                          <a:noFill/>
                        </a:ln>
                        <a:solidFill>
                          <a:srgbClr val="000000"/>
                        </a:solidFill>
                        <a:effectLst>
                          <a:outerShdw blurRad="38100" dist="38100" dir="2700000" algn="tl">
                            <a:srgbClr val="C0C0C0"/>
                          </a:outerShdw>
                        </a:effectLst>
                        <a:latin typeface="Arial" charset="0"/>
                      </a:endParaRPr>
                    </a:p>
                  </a:txBody>
                  <a:tcP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tx1"/>
                    </a:solidFill>
                  </a:tcPr>
                </a:tc>
              </a:tr>
              <a:tr h="113347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smtClean="0">
                          <a:ln>
                            <a:noFill/>
                          </a:ln>
                          <a:solidFill>
                            <a:srgbClr val="000000"/>
                          </a:solidFill>
                          <a:effectLst>
                            <a:outerShdw blurRad="38100" dist="38100" dir="2700000" algn="tl">
                              <a:srgbClr val="C0C0C0"/>
                            </a:outerShdw>
                          </a:effectLst>
                          <a:latin typeface="Arial" charset="0"/>
                        </a:rPr>
                        <a:t>3. Creation of </a:t>
                      </a:r>
                      <a:r>
                        <a:rPr kumimoji="0" lang="en-US" sz="2800" b="1" i="0" u="none" strike="noStrike" cap="none" normalizeH="0" baseline="0" smtClean="0">
                          <a:ln>
                            <a:noFill/>
                          </a:ln>
                          <a:solidFill>
                            <a:srgbClr val="FF9900"/>
                          </a:solidFill>
                          <a:effectLst>
                            <a:outerShdw blurRad="38100" dist="38100" dir="2700000" algn="tl">
                              <a:srgbClr val="C0C0C0"/>
                            </a:outerShdw>
                          </a:effectLst>
                          <a:latin typeface="Arial" charset="0"/>
                        </a:rPr>
                        <a:t>Man  </a:t>
                      </a:r>
                      <a:r>
                        <a:rPr kumimoji="0" lang="en-US" sz="2800" b="1" i="0" u="none" strike="noStrike" cap="none" normalizeH="0" baseline="0" smtClean="0">
                          <a:ln>
                            <a:noFill/>
                          </a:ln>
                          <a:solidFill>
                            <a:srgbClr val="000000"/>
                          </a:solidFill>
                          <a:effectLst>
                            <a:outerShdw blurRad="38100" dist="38100" dir="2700000" algn="tl">
                              <a:srgbClr val="C0C0C0"/>
                            </a:outerShdw>
                          </a:effectLst>
                          <a:latin typeface="Arial" charset="0"/>
                        </a:rPr>
                        <a:t>(1:26-27)</a:t>
                      </a:r>
                      <a:endParaRPr kumimoji="0" lang="en-US" sz="2800" b="0" i="0" u="none" strike="noStrike" cap="none" normalizeH="0" baseline="0" smtClean="0">
                        <a:ln>
                          <a:noFill/>
                        </a:ln>
                        <a:solidFill>
                          <a:srgbClr val="000000"/>
                        </a:solidFill>
                        <a:effectLst>
                          <a:outerShdw blurRad="38100" dist="38100" dir="2700000" algn="tl">
                            <a:srgbClr val="C0C0C0"/>
                          </a:outerShdw>
                        </a:effectLst>
                        <a:latin typeface="Arial" charset="0"/>
                      </a:endParaRPr>
                    </a:p>
                  </a:txBody>
                  <a:tcP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smtClean="0">
                          <a:ln>
                            <a:noFill/>
                          </a:ln>
                          <a:solidFill>
                            <a:srgbClr val="000000"/>
                          </a:solidFill>
                          <a:effectLst>
                            <a:outerShdw blurRad="38100" dist="38100" dir="2700000" algn="tl">
                              <a:srgbClr val="C0C0C0"/>
                            </a:outerShdw>
                          </a:effectLst>
                          <a:latin typeface="Arial" charset="0"/>
                        </a:rPr>
                        <a:t>3. Creation of </a:t>
                      </a:r>
                      <a:r>
                        <a:rPr kumimoji="0" lang="en-US" sz="2800" b="1" i="0" u="none" strike="noStrike" cap="none" normalizeH="0" baseline="0" smtClean="0">
                          <a:ln>
                            <a:noFill/>
                          </a:ln>
                          <a:solidFill>
                            <a:srgbClr val="993300"/>
                          </a:solidFill>
                          <a:effectLst>
                            <a:outerShdw blurRad="38100" dist="38100" dir="2700000" algn="tl">
                              <a:srgbClr val="C0C0C0"/>
                            </a:outerShdw>
                          </a:effectLst>
                          <a:latin typeface="Arial" charset="0"/>
                        </a:rPr>
                        <a:t>Animals</a:t>
                      </a:r>
                      <a:r>
                        <a:rPr kumimoji="0" lang="en-US" sz="2800" b="1" i="0" u="none" strike="noStrike" cap="none" normalizeH="0" baseline="0" smtClean="0">
                          <a:ln>
                            <a:noFill/>
                          </a:ln>
                          <a:solidFill>
                            <a:srgbClr val="000000"/>
                          </a:solidFill>
                          <a:effectLst>
                            <a:outerShdw blurRad="38100" dist="38100" dir="2700000" algn="tl">
                              <a:srgbClr val="C0C0C0"/>
                            </a:outerShdw>
                          </a:effectLst>
                          <a:latin typeface="Arial" charset="0"/>
                        </a:rPr>
                        <a:t> (2:19)</a:t>
                      </a:r>
                      <a:endParaRPr kumimoji="0" lang="en-US" sz="2800" b="0" i="0" u="none" strike="noStrike" cap="none" normalizeH="0" baseline="0" smtClean="0">
                        <a:ln>
                          <a:noFill/>
                        </a:ln>
                        <a:solidFill>
                          <a:srgbClr val="000000"/>
                        </a:solidFill>
                        <a:effectLst>
                          <a:outerShdw blurRad="38100" dist="38100" dir="2700000" algn="tl">
                            <a:srgbClr val="C0C0C0"/>
                          </a:outerShdw>
                        </a:effectLst>
                        <a:latin typeface="Arial" charset="0"/>
                      </a:endParaRPr>
                    </a:p>
                  </a:txBody>
                  <a:tcP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tx1"/>
                    </a:solidFill>
                  </a:tcPr>
                </a:tc>
              </a:tr>
            </a:tbl>
          </a:graphicData>
        </a:graphic>
      </p:graphicFrame>
    </p:spTree>
  </p:cSld>
  <p:clrMapOvr>
    <a:masterClrMapping/>
  </p:clrMapOvr>
  <p:transition>
    <p:plus/>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228600"/>
            <a:ext cx="8229600" cy="1143000"/>
          </a:xfrm>
          <a:effectLst>
            <a:outerShdw dist="35921" dir="2700000" algn="ctr" rotWithShape="0">
              <a:srgbClr val="000000"/>
            </a:outerShdw>
          </a:effectLst>
        </p:spPr>
        <p:txBody>
          <a:bodyPr/>
          <a:lstStyle/>
          <a:p>
            <a:pPr eaLnBrk="1" hangingPunct="1">
              <a:defRPr/>
            </a:pPr>
            <a:r>
              <a:rPr lang="en-US" sz="3600" b="1" smtClean="0">
                <a:solidFill>
                  <a:schemeClr val="folHlink"/>
                </a:solidFill>
              </a:rPr>
              <a:t>Hebrew Style of Writing </a:t>
            </a:r>
            <a:br>
              <a:rPr lang="en-US" sz="3600" b="1" smtClean="0">
                <a:solidFill>
                  <a:schemeClr val="folHlink"/>
                </a:solidFill>
              </a:rPr>
            </a:br>
            <a:r>
              <a:rPr lang="en-US" sz="3600" b="1" smtClean="0">
                <a:solidFill>
                  <a:schemeClr val="folHlink"/>
                </a:solidFill>
              </a:rPr>
              <a:t>An Example from 1 Kings 6-7</a:t>
            </a:r>
          </a:p>
        </p:txBody>
      </p:sp>
      <p:sp>
        <p:nvSpPr>
          <p:cNvPr id="51204" name="Text Box 4"/>
          <p:cNvSpPr txBox="1">
            <a:spLocks noChangeArrowheads="1"/>
          </p:cNvSpPr>
          <p:nvPr/>
        </p:nvSpPr>
        <p:spPr bwMode="auto">
          <a:xfrm>
            <a:off x="228600" y="1371600"/>
            <a:ext cx="3211513" cy="457200"/>
          </a:xfrm>
          <a:prstGeom prst="rect">
            <a:avLst/>
          </a:prstGeom>
          <a:noFill/>
          <a:ln w="9525">
            <a:noFill/>
            <a:miter lim="800000"/>
            <a:headEnd/>
            <a:tailEnd/>
          </a:ln>
          <a:effectLst/>
        </p:spPr>
        <p:txBody>
          <a:bodyPr wrap="none">
            <a:spAutoFit/>
          </a:bodyPr>
          <a:lstStyle/>
          <a:p>
            <a:pPr>
              <a:spcBef>
                <a:spcPct val="0"/>
              </a:spcBef>
              <a:defRPr/>
            </a:pPr>
            <a:r>
              <a:rPr lang="en-US" sz="2400" b="1" dirty="0">
                <a:solidFill>
                  <a:srgbClr val="FF9900"/>
                </a:solidFill>
                <a:effectLst>
                  <a:outerShdw blurRad="38100" dist="38100" dir="2700000" algn="tl">
                    <a:srgbClr val="000000"/>
                  </a:outerShdw>
                </a:effectLst>
                <a:latin typeface="Arial" charset="0"/>
              </a:rPr>
              <a:t>Tell the Whole Story:</a:t>
            </a:r>
            <a:endParaRPr lang="en-US" sz="3200" b="1" dirty="0">
              <a:solidFill>
                <a:srgbClr val="FF9900"/>
              </a:solidFill>
              <a:effectLst>
                <a:outerShdw blurRad="38100" dist="38100" dir="2700000" algn="tl">
                  <a:srgbClr val="000000"/>
                </a:outerShdw>
              </a:effectLst>
              <a:latin typeface="Arial" charset="0"/>
            </a:endParaRPr>
          </a:p>
        </p:txBody>
      </p:sp>
      <p:sp>
        <p:nvSpPr>
          <p:cNvPr id="51206" name="Text Box 6"/>
          <p:cNvSpPr txBox="1">
            <a:spLocks noChangeArrowheads="1"/>
          </p:cNvSpPr>
          <p:nvPr/>
        </p:nvSpPr>
        <p:spPr bwMode="auto">
          <a:xfrm>
            <a:off x="228600" y="4648200"/>
            <a:ext cx="5029200" cy="457200"/>
          </a:xfrm>
          <a:prstGeom prst="rect">
            <a:avLst/>
          </a:prstGeom>
          <a:noFill/>
          <a:ln w="9525">
            <a:noFill/>
            <a:miter lim="800000"/>
            <a:headEnd/>
            <a:tailEnd/>
          </a:ln>
          <a:effectLst/>
        </p:spPr>
        <p:txBody>
          <a:bodyPr>
            <a:spAutoFit/>
          </a:bodyPr>
          <a:lstStyle/>
          <a:p>
            <a:pPr>
              <a:spcBef>
                <a:spcPct val="0"/>
              </a:spcBef>
              <a:defRPr/>
            </a:pPr>
            <a:r>
              <a:rPr lang="en-US" sz="2400" b="1" dirty="0">
                <a:solidFill>
                  <a:srgbClr val="FF9900"/>
                </a:solidFill>
                <a:effectLst>
                  <a:outerShdw blurRad="38100" dist="38100" dir="2700000" algn="tl">
                    <a:srgbClr val="000000"/>
                  </a:outerShdw>
                </a:effectLst>
                <a:latin typeface="Arial" charset="0"/>
              </a:rPr>
              <a:t>Then Revisit Some of the Details:</a:t>
            </a:r>
          </a:p>
        </p:txBody>
      </p:sp>
      <p:graphicFrame>
        <p:nvGraphicFramePr>
          <p:cNvPr id="51268" name="Group 68"/>
          <p:cNvGraphicFramePr>
            <a:graphicFrameLocks noGrp="1"/>
          </p:cNvGraphicFramePr>
          <p:nvPr/>
        </p:nvGraphicFramePr>
        <p:xfrm>
          <a:off x="228600" y="1828800"/>
          <a:ext cx="8153400" cy="2763838"/>
        </p:xfrm>
        <a:graphic>
          <a:graphicData uri="http://schemas.openxmlformats.org/drawingml/2006/table">
            <a:tbl>
              <a:tblPr/>
              <a:tblGrid>
                <a:gridCol w="2438400"/>
                <a:gridCol w="5715000"/>
              </a:tblGrid>
              <a:tr h="9652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1" i="0" u="none" strike="noStrike" cap="none" normalizeH="0" baseline="0" smtClean="0">
                          <a:ln>
                            <a:noFill/>
                          </a:ln>
                          <a:solidFill>
                            <a:schemeClr val="folHlink"/>
                          </a:solidFill>
                          <a:effectLst>
                            <a:outerShdw blurRad="38100" dist="38100" dir="2700000" algn="tl">
                              <a:srgbClr val="000000"/>
                            </a:outerShdw>
                          </a:effectLst>
                          <a:latin typeface="Arial" charset="0"/>
                        </a:rPr>
                        <a:t>1 Kings 6:1-37</a:t>
                      </a:r>
                      <a:endParaRPr kumimoji="0" lang="en-US" sz="2400" b="0" i="0" u="none" strike="noStrike" cap="none" normalizeH="0" baseline="0" smtClean="0">
                        <a:ln>
                          <a:noFill/>
                        </a:ln>
                        <a:solidFill>
                          <a:schemeClr val="folHlink"/>
                        </a:solidFill>
                        <a:effectLst>
                          <a:outerShdw blurRad="38100" dist="38100" dir="2700000" algn="tl">
                            <a:srgbClr val="000000"/>
                          </a:outerShdw>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Tells us how Solomon built the temple</a:t>
                      </a:r>
                      <a:endParaRPr kumimoji="0" lang="en-US" sz="2400" b="1"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144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1" i="0" u="none" strike="noStrike" cap="none" normalizeH="0" baseline="0" smtClean="0">
                          <a:ln>
                            <a:noFill/>
                          </a:ln>
                          <a:solidFill>
                            <a:schemeClr val="folHlink"/>
                          </a:solidFill>
                          <a:effectLst>
                            <a:outerShdw blurRad="38100" dist="38100" dir="2700000" algn="tl">
                              <a:srgbClr val="000000"/>
                            </a:outerShdw>
                          </a:effectLst>
                          <a:latin typeface="Arial" charset="0"/>
                        </a:rPr>
                        <a:t>1 Kings 6:38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Tells us that Solomon </a:t>
                      </a:r>
                      <a:r>
                        <a:rPr kumimoji="0" lang="en-US" sz="2400" b="1" i="0" u="none" strike="noStrike" cap="none" normalizeH="0" baseline="0" smtClean="0">
                          <a:ln>
                            <a:noFill/>
                          </a:ln>
                          <a:solidFill>
                            <a:srgbClr val="FF9900"/>
                          </a:solidFill>
                          <a:effectLst>
                            <a:outerShdw blurRad="38100" dist="38100" dir="2700000" algn="tl">
                              <a:srgbClr val="000000"/>
                            </a:outerShdw>
                          </a:effectLst>
                          <a:latin typeface="Arial" charset="0"/>
                        </a:rPr>
                        <a:t>finished</a:t>
                      </a: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 the temple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8423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1" i="0" u="none" strike="noStrike" cap="none" normalizeH="0" baseline="0" smtClean="0">
                          <a:ln>
                            <a:noFill/>
                          </a:ln>
                          <a:solidFill>
                            <a:schemeClr val="folHlink"/>
                          </a:solidFill>
                          <a:effectLst>
                            <a:outerShdw blurRad="38100" dist="38100" dir="2700000" algn="tl">
                              <a:srgbClr val="000000"/>
                            </a:outerShdw>
                          </a:effectLst>
                          <a:latin typeface="Arial" charset="0"/>
                        </a:rPr>
                        <a:t>1 Kings 7:1-12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Tells us about Solomon's next project (his palace)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51271" name="Group 71"/>
          <p:cNvGraphicFramePr>
            <a:graphicFrameLocks noGrp="1"/>
          </p:cNvGraphicFramePr>
          <p:nvPr/>
        </p:nvGraphicFramePr>
        <p:xfrm>
          <a:off x="228600" y="5105400"/>
          <a:ext cx="8153400" cy="1554480"/>
        </p:xfrm>
        <a:graphic>
          <a:graphicData uri="http://schemas.openxmlformats.org/drawingml/2006/table">
            <a:tbl>
              <a:tblPr/>
              <a:tblGrid>
                <a:gridCol w="2438400"/>
                <a:gridCol w="5715000"/>
              </a:tblGrid>
              <a:tr h="1217613">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1" i="0" u="none" strike="noStrike" cap="none" normalizeH="0" baseline="0" smtClean="0">
                          <a:ln>
                            <a:noFill/>
                          </a:ln>
                          <a:solidFill>
                            <a:schemeClr val="folHlink"/>
                          </a:solidFill>
                          <a:effectLst>
                            <a:outerShdw blurRad="38100" dist="38100" dir="2700000" algn="tl">
                              <a:srgbClr val="000000"/>
                            </a:outerShdw>
                          </a:effectLst>
                          <a:latin typeface="Arial" charset="0"/>
                        </a:rPr>
                        <a:t>1 Kings 7:13-51</a:t>
                      </a:r>
                      <a:endParaRPr kumimoji="0" lang="en-US" sz="2400" b="0" i="0" u="none" strike="noStrike" cap="none" normalizeH="0" baseline="0" smtClean="0">
                        <a:ln>
                          <a:noFill/>
                        </a:ln>
                        <a:solidFill>
                          <a:schemeClr val="folHlink"/>
                        </a:solidFill>
                        <a:effectLst>
                          <a:outerShdw blurRad="38100" dist="38100" dir="2700000" algn="tl">
                            <a:srgbClr val="000000"/>
                          </a:outerShdw>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1" i="0" u="none" strike="noStrike" cap="none" normalizeH="0" baseline="0" smtClean="0">
                          <a:ln>
                            <a:noFill/>
                          </a:ln>
                          <a:solidFill>
                            <a:srgbClr val="FF9900"/>
                          </a:solidFill>
                          <a:effectLst>
                            <a:outerShdw blurRad="38100" dist="38100" dir="2700000" algn="tl">
                              <a:srgbClr val="000000"/>
                            </a:outerShdw>
                          </a:effectLst>
                          <a:latin typeface="Arial" charset="0"/>
                        </a:rPr>
                        <a:t>Goes back</a:t>
                      </a: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 and tells about one of the craftsman that Solomon hired to work on the temple and gives the </a:t>
                      </a:r>
                      <a:r>
                        <a:rPr kumimoji="0" lang="en-US" sz="2400" b="1" i="0" u="none" strike="noStrike" cap="none" normalizeH="0" baseline="0" smtClean="0">
                          <a:ln>
                            <a:noFill/>
                          </a:ln>
                          <a:solidFill>
                            <a:schemeClr val="tx1"/>
                          </a:solidFill>
                          <a:effectLst>
                            <a:outerShdw blurRad="38100" dist="38100" dir="2700000" algn="tl">
                              <a:srgbClr val="000000"/>
                            </a:outerShdw>
                          </a:effectLst>
                          <a:latin typeface="Arial" charset="0"/>
                        </a:rPr>
                        <a:t>details</a:t>
                      </a: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 of what he made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wipe(up)">
                                      <p:cBhvr>
                                        <p:cTn id="7" dur="500"/>
                                        <p:tgtEl>
                                          <p:spTgt spid="5120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1268"/>
                                        </p:tgtEl>
                                        <p:attrNameLst>
                                          <p:attrName>style.visibility</p:attrName>
                                        </p:attrNameLst>
                                      </p:cBhvr>
                                      <p:to>
                                        <p:strVal val="visible"/>
                                      </p:to>
                                    </p:set>
                                    <p:animEffect transition="in" filter="wipe(up)">
                                      <p:cBhvr>
                                        <p:cTn id="11" dur="500"/>
                                        <p:tgtEl>
                                          <p:spTgt spid="5126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51206"/>
                                        </p:tgtEl>
                                        <p:attrNameLst>
                                          <p:attrName>style.visibility</p:attrName>
                                        </p:attrNameLst>
                                      </p:cBhvr>
                                      <p:to>
                                        <p:strVal val="visible"/>
                                      </p:to>
                                    </p:set>
                                    <p:animEffect transition="in" filter="wipe(up)">
                                      <p:cBhvr>
                                        <p:cTn id="16" dur="500"/>
                                        <p:tgtEl>
                                          <p:spTgt spid="51206"/>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51271"/>
                                        </p:tgtEl>
                                        <p:attrNameLst>
                                          <p:attrName>style.visibility</p:attrName>
                                        </p:attrNameLst>
                                      </p:cBhvr>
                                      <p:to>
                                        <p:strVal val="visible"/>
                                      </p:to>
                                    </p:set>
                                    <p:animEffect transition="in" filter="wipe(up)">
                                      <p:cBhvr>
                                        <p:cTn id="20" dur="500"/>
                                        <p:tgtEl>
                                          <p:spTgt spid="5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p:bldP spid="5120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0"/>
            <a:ext cx="8229600" cy="685800"/>
          </a:xfrm>
          <a:effectLst>
            <a:outerShdw dist="35921" dir="2700000" algn="ctr" rotWithShape="0">
              <a:srgbClr val="000000"/>
            </a:outerShdw>
          </a:effectLst>
        </p:spPr>
        <p:txBody>
          <a:bodyPr/>
          <a:lstStyle/>
          <a:p>
            <a:pPr eaLnBrk="1" hangingPunct="1">
              <a:defRPr/>
            </a:pPr>
            <a:r>
              <a:rPr lang="en-US" sz="4000" b="1" dirty="0" smtClean="0">
                <a:latin typeface="Tahoma" pitchFamily="34" charset="0"/>
              </a:rPr>
              <a:t>Comparison of Genesis 1 and 2</a:t>
            </a:r>
            <a:endParaRPr lang="en-US" sz="4000" dirty="0" smtClean="0">
              <a:latin typeface="Tahoma" pitchFamily="34" charset="0"/>
            </a:endParaRPr>
          </a:p>
        </p:txBody>
      </p:sp>
      <p:sp>
        <p:nvSpPr>
          <p:cNvPr id="55299" name="Rectangle 3"/>
          <p:cNvSpPr>
            <a:spLocks noGrp="1" noChangeArrowheads="1"/>
          </p:cNvSpPr>
          <p:nvPr>
            <p:ph type="body" idx="1"/>
          </p:nvPr>
        </p:nvSpPr>
        <p:spPr>
          <a:xfrm>
            <a:off x="457200" y="762000"/>
            <a:ext cx="8229600" cy="5067300"/>
          </a:xfrm>
          <a:effectLst>
            <a:outerShdw dist="35921" dir="2700000" algn="ctr" rotWithShape="0">
              <a:srgbClr val="000000"/>
            </a:outerShdw>
          </a:effectLst>
        </p:spPr>
        <p:txBody>
          <a:bodyPr/>
          <a:lstStyle/>
          <a:p>
            <a:pPr marL="0" indent="0" defTabSz="287338" eaLnBrk="1" hangingPunct="1">
              <a:lnSpc>
                <a:spcPct val="80000"/>
              </a:lnSpc>
              <a:buFont typeface="Wingdings" pitchFamily="2" charset="2"/>
              <a:buNone/>
              <a:defRPr/>
            </a:pPr>
            <a:r>
              <a:rPr lang="en-US" sz="3600" b="1" dirty="0" smtClean="0">
                <a:solidFill>
                  <a:srgbClr val="FF9900"/>
                </a:solidFill>
                <a:latin typeface="Tahoma" pitchFamily="34" charset="0"/>
              </a:rPr>
              <a:t>Tell the Whole Story:</a:t>
            </a:r>
          </a:p>
          <a:p>
            <a:pPr marL="0" indent="0" defTabSz="287338" eaLnBrk="1" hangingPunct="1">
              <a:lnSpc>
                <a:spcPct val="80000"/>
              </a:lnSpc>
              <a:buFont typeface="Wingdings" pitchFamily="2" charset="2"/>
              <a:buNone/>
              <a:defRPr/>
            </a:pPr>
            <a:r>
              <a:rPr lang="en-US" b="1" dirty="0" smtClean="0">
                <a:solidFill>
                  <a:schemeClr val="hlink"/>
                </a:solidFill>
                <a:latin typeface="Tahoma" pitchFamily="34" charset="0"/>
              </a:rPr>
              <a:t>Genesis 1 -</a:t>
            </a:r>
            <a:r>
              <a:rPr lang="en-US" b="1" dirty="0" smtClean="0">
                <a:latin typeface="Tahoma" pitchFamily="34" charset="0"/>
              </a:rPr>
              <a:t> Gives a Sequential Overview of the Creation Week: </a:t>
            </a:r>
          </a:p>
          <a:p>
            <a:pPr marL="0" indent="0" defTabSz="287338" eaLnBrk="1" hangingPunct="1">
              <a:lnSpc>
                <a:spcPct val="80000"/>
              </a:lnSpc>
              <a:buFont typeface="Wingdings" pitchFamily="2" charset="2"/>
              <a:buNone/>
              <a:defRPr/>
            </a:pPr>
            <a:endParaRPr lang="en-US" sz="2400" dirty="0" smtClean="0"/>
          </a:p>
          <a:p>
            <a:pPr marL="0" indent="0" defTabSz="287338" eaLnBrk="1" hangingPunct="1">
              <a:lnSpc>
                <a:spcPct val="80000"/>
              </a:lnSpc>
              <a:defRPr/>
            </a:pPr>
            <a:r>
              <a:rPr lang="en-US" sz="2800" dirty="0" smtClean="0"/>
              <a:t> Day 1 – 	Light</a:t>
            </a:r>
          </a:p>
          <a:p>
            <a:pPr marL="0" indent="0" defTabSz="287338" eaLnBrk="1" hangingPunct="1">
              <a:lnSpc>
                <a:spcPct val="80000"/>
              </a:lnSpc>
              <a:defRPr/>
            </a:pPr>
            <a:r>
              <a:rPr lang="en-US" sz="2800" dirty="0" smtClean="0"/>
              <a:t> Day 2 – 	Water and Sky</a:t>
            </a:r>
          </a:p>
          <a:p>
            <a:pPr marL="0" indent="0" defTabSz="287338" eaLnBrk="1" hangingPunct="1">
              <a:lnSpc>
                <a:spcPct val="80000"/>
              </a:lnSpc>
              <a:defRPr/>
            </a:pPr>
            <a:r>
              <a:rPr lang="en-US" sz="2800" dirty="0" smtClean="0"/>
              <a:t> Day 3 – 	Land and Vegetation</a:t>
            </a:r>
          </a:p>
          <a:p>
            <a:pPr marL="0" indent="0" defTabSz="287338" eaLnBrk="1" hangingPunct="1">
              <a:lnSpc>
                <a:spcPct val="80000"/>
              </a:lnSpc>
              <a:defRPr/>
            </a:pPr>
            <a:r>
              <a:rPr lang="en-US" sz="2800" dirty="0" smtClean="0"/>
              <a:t> Day 4 – 	Luminaries (Sun, Moon , and Stars)</a:t>
            </a:r>
          </a:p>
          <a:p>
            <a:pPr marL="0" indent="0" defTabSz="287338" eaLnBrk="1" hangingPunct="1">
              <a:lnSpc>
                <a:spcPct val="80000"/>
              </a:lnSpc>
              <a:defRPr/>
            </a:pPr>
            <a:r>
              <a:rPr lang="en-US" sz="2800" dirty="0" smtClean="0"/>
              <a:t> Day 5 –	Birds and Fish</a:t>
            </a:r>
          </a:p>
          <a:p>
            <a:pPr marL="0" indent="0" defTabSz="287338" eaLnBrk="1" hangingPunct="1">
              <a:lnSpc>
                <a:spcPct val="80000"/>
              </a:lnSpc>
              <a:defRPr/>
            </a:pPr>
            <a:r>
              <a:rPr lang="en-US" sz="2800" dirty="0" smtClean="0"/>
              <a:t> Day 6 – 	Beasts and Man</a:t>
            </a:r>
          </a:p>
          <a:p>
            <a:pPr marL="0" indent="0" defTabSz="287338" eaLnBrk="1" hangingPunct="1">
              <a:lnSpc>
                <a:spcPct val="80000"/>
              </a:lnSpc>
              <a:defRPr/>
            </a:pPr>
            <a:r>
              <a:rPr lang="en-US" sz="2800" dirty="0" smtClean="0"/>
              <a:t> Day 7 –	Rest</a:t>
            </a:r>
          </a:p>
          <a:p>
            <a:pPr marL="0" indent="0" defTabSz="287338" eaLnBrk="1" hangingPunct="1">
              <a:lnSpc>
                <a:spcPct val="80000"/>
              </a:lnSpc>
              <a:buFont typeface="Wingdings" pitchFamily="2" charset="2"/>
              <a:buNone/>
              <a:defRPr/>
            </a:pPr>
            <a:endParaRPr lang="en-US" sz="2400" dirty="0" smtClean="0"/>
          </a:p>
        </p:txBody>
      </p:sp>
    </p:spTree>
  </p:cSld>
  <p:clrMapOvr>
    <a:overrideClrMapping bg1="dk2" tx1="lt1" bg2="dk1" tx2="lt2" accent1="accent1" accent2="accent2" accent3="accent3" accent4="accent4" accent5="accent5" accent6="accent6" hlink="hlink" folHlink="folHlink"/>
  </p:clrMapOvr>
  <p:transition>
    <p:plus/>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0"/>
            <a:ext cx="8229600" cy="685800"/>
          </a:xfrm>
          <a:effectLst>
            <a:outerShdw dist="35921" dir="2700000" algn="ctr" rotWithShape="0">
              <a:srgbClr val="000000"/>
            </a:outerShdw>
          </a:effectLst>
        </p:spPr>
        <p:txBody>
          <a:bodyPr/>
          <a:lstStyle/>
          <a:p>
            <a:pPr eaLnBrk="1" hangingPunct="1">
              <a:defRPr/>
            </a:pPr>
            <a:r>
              <a:rPr lang="en-US" sz="4000" b="1" smtClean="0">
                <a:latin typeface="Tahoma" pitchFamily="34" charset="0"/>
              </a:rPr>
              <a:t>Comparison of Genesis 1 and 2</a:t>
            </a:r>
          </a:p>
        </p:txBody>
      </p:sp>
      <p:sp>
        <p:nvSpPr>
          <p:cNvPr id="100356" name="Text Box 4"/>
          <p:cNvSpPr txBox="1">
            <a:spLocks noChangeArrowheads="1"/>
          </p:cNvSpPr>
          <p:nvPr/>
        </p:nvSpPr>
        <p:spPr bwMode="auto">
          <a:xfrm>
            <a:off x="381000" y="685801"/>
            <a:ext cx="8245475" cy="2222147"/>
          </a:xfrm>
          <a:prstGeom prst="rect">
            <a:avLst/>
          </a:prstGeom>
          <a:noFill/>
          <a:ln w="9525">
            <a:noFill/>
            <a:miter lim="800000"/>
            <a:headEnd/>
            <a:tailEnd/>
          </a:ln>
          <a:effectLst>
            <a:outerShdw dist="35921" dir="2700000" algn="ctr" rotWithShape="0">
              <a:srgbClr val="000000"/>
            </a:outerShdw>
          </a:effectLst>
        </p:spPr>
        <p:txBody>
          <a:bodyPr wrap="square">
            <a:spAutoFit/>
          </a:bodyPr>
          <a:lstStyle/>
          <a:p>
            <a:pPr>
              <a:spcBef>
                <a:spcPct val="20000"/>
              </a:spcBef>
              <a:defRPr/>
            </a:pPr>
            <a:r>
              <a:rPr lang="en-US" sz="3600" b="1" dirty="0">
                <a:solidFill>
                  <a:srgbClr val="FF9900"/>
                </a:solidFill>
                <a:latin typeface="Tahoma" pitchFamily="34" charset="0"/>
              </a:rPr>
              <a:t>Then Revisit Some of the Details:</a:t>
            </a:r>
          </a:p>
          <a:p>
            <a:pPr>
              <a:spcBef>
                <a:spcPct val="20000"/>
              </a:spcBef>
              <a:defRPr/>
            </a:pPr>
            <a:r>
              <a:rPr lang="en-US" sz="3200" b="1" dirty="0">
                <a:solidFill>
                  <a:schemeClr val="hlink"/>
                </a:solidFill>
                <a:latin typeface="Tahoma" pitchFamily="34" charset="0"/>
              </a:rPr>
              <a:t>Genesis 2 -</a:t>
            </a:r>
            <a:r>
              <a:rPr lang="en-US" sz="3200" b="1" dirty="0">
                <a:latin typeface="Tahoma" pitchFamily="34" charset="0"/>
              </a:rPr>
              <a:t> Gives the </a:t>
            </a:r>
            <a:r>
              <a:rPr lang="en-US" sz="3200" b="1" dirty="0" smtClean="0">
                <a:latin typeface="Tahoma" pitchFamily="34" charset="0"/>
              </a:rPr>
              <a:t>Events of </a:t>
            </a:r>
            <a:r>
              <a:rPr lang="en-US" sz="3200" b="1" dirty="0">
                <a:latin typeface="Tahoma" pitchFamily="34" charset="0"/>
              </a:rPr>
              <a:t>the Creation Week As They Relate </a:t>
            </a:r>
            <a:r>
              <a:rPr lang="en-US" sz="3200" b="1" dirty="0" smtClean="0">
                <a:latin typeface="Tahoma" pitchFamily="34" charset="0"/>
              </a:rPr>
              <a:t>To</a:t>
            </a:r>
            <a:r>
              <a:rPr lang="en-US" sz="3200" b="1" dirty="0">
                <a:latin typeface="Tahoma" pitchFamily="34" charset="0"/>
              </a:rPr>
              <a:t> </a:t>
            </a:r>
            <a:r>
              <a:rPr lang="en-US" sz="3200" b="1" dirty="0" smtClean="0">
                <a:solidFill>
                  <a:srgbClr val="FF9900"/>
                </a:solidFill>
                <a:latin typeface="Tahoma" pitchFamily="34" charset="0"/>
              </a:rPr>
              <a:t>Adam</a:t>
            </a:r>
            <a:r>
              <a:rPr lang="en-US" sz="3200" b="1" dirty="0" smtClean="0">
                <a:latin typeface="Tahoma" pitchFamily="34" charset="0"/>
              </a:rPr>
              <a:t>:</a:t>
            </a:r>
            <a:endParaRPr lang="en-US" sz="3200" dirty="0">
              <a:latin typeface="Arial" charset="0"/>
            </a:endParaRPr>
          </a:p>
        </p:txBody>
      </p:sp>
      <p:sp>
        <p:nvSpPr>
          <p:cNvPr id="100357" name="Rectangle 5"/>
          <p:cNvSpPr>
            <a:spLocks noGrp="1" noChangeArrowheads="1"/>
          </p:cNvSpPr>
          <p:nvPr>
            <p:ph type="body" idx="1"/>
          </p:nvPr>
        </p:nvSpPr>
        <p:spPr>
          <a:xfrm>
            <a:off x="0" y="3124200"/>
            <a:ext cx="9144000" cy="3733800"/>
          </a:xfrm>
          <a:effectLst>
            <a:outerShdw dist="35921" dir="2700000" algn="ctr" rotWithShape="0">
              <a:srgbClr val="000000"/>
            </a:outerShdw>
          </a:effectLst>
        </p:spPr>
        <p:txBody>
          <a:bodyPr/>
          <a:lstStyle/>
          <a:p>
            <a:pPr eaLnBrk="1" hangingPunct="1">
              <a:lnSpc>
                <a:spcPct val="90000"/>
              </a:lnSpc>
              <a:defRPr/>
            </a:pPr>
            <a:r>
              <a:rPr lang="en-US" sz="2800" dirty="0" smtClean="0">
                <a:solidFill>
                  <a:schemeClr val="hlink"/>
                </a:solidFill>
              </a:rPr>
              <a:t>vs.4 -</a:t>
            </a:r>
            <a:r>
              <a:rPr lang="en-US" sz="2800" dirty="0" smtClean="0"/>
              <a:t> The creation of the heavens and the earth</a:t>
            </a:r>
          </a:p>
          <a:p>
            <a:pPr eaLnBrk="1" hangingPunct="1">
              <a:lnSpc>
                <a:spcPct val="90000"/>
              </a:lnSpc>
              <a:defRPr/>
            </a:pPr>
            <a:r>
              <a:rPr lang="en-US" sz="2800" dirty="0" smtClean="0">
                <a:solidFill>
                  <a:schemeClr val="hlink"/>
                </a:solidFill>
              </a:rPr>
              <a:t>vs.5 -</a:t>
            </a:r>
            <a:r>
              <a:rPr lang="en-US" sz="2800" dirty="0" smtClean="0"/>
              <a:t> Points out that prior to the sprouting and growth of the plants that God placed in the garden:</a:t>
            </a:r>
          </a:p>
          <a:p>
            <a:pPr lvl="1" eaLnBrk="1" hangingPunct="1">
              <a:lnSpc>
                <a:spcPct val="90000"/>
              </a:lnSpc>
              <a:defRPr/>
            </a:pPr>
            <a:r>
              <a:rPr lang="en-US" dirty="0" smtClean="0"/>
              <a:t>God had not yet caused it to rain on the earth. </a:t>
            </a:r>
          </a:p>
          <a:p>
            <a:pPr lvl="1" eaLnBrk="1" hangingPunct="1">
              <a:lnSpc>
                <a:spcPct val="90000"/>
              </a:lnSpc>
              <a:defRPr/>
            </a:pPr>
            <a:r>
              <a:rPr lang="en-US" dirty="0" smtClean="0"/>
              <a:t>God had not yet created </a:t>
            </a:r>
            <a:r>
              <a:rPr lang="en-US" dirty="0" smtClean="0">
                <a:solidFill>
                  <a:srgbClr val="FF9900"/>
                </a:solidFill>
              </a:rPr>
              <a:t>man</a:t>
            </a:r>
            <a:r>
              <a:rPr lang="en-US" dirty="0" smtClean="0"/>
              <a:t> to cultivate and care for plants.</a:t>
            </a:r>
          </a:p>
          <a:p>
            <a:pPr eaLnBrk="1" hangingPunct="1">
              <a:lnSpc>
                <a:spcPct val="90000"/>
              </a:lnSpc>
              <a:defRPr/>
            </a:pPr>
            <a:r>
              <a:rPr lang="en-US" sz="2800" dirty="0" smtClean="0">
                <a:solidFill>
                  <a:schemeClr val="hlink"/>
                </a:solidFill>
              </a:rPr>
              <a:t>vs.6 –</a:t>
            </a:r>
            <a:r>
              <a:rPr lang="en-US" sz="2800" dirty="0" smtClean="0"/>
              <a:t> Describes the hydrologic cycle that God set up to water the plants on an ongoing basis.</a:t>
            </a:r>
          </a:p>
        </p:txBody>
      </p:sp>
    </p:spTree>
  </p:cSld>
  <p:clrMapOvr>
    <a:overrideClrMapping bg1="dk2" tx1="lt1" bg2="dk1" tx2="lt2" accent1="accent1" accent2="accent2" accent3="accent3" accent4="accent4" accent5="accent5" accent6="accent6" hlink="hlink" folHlink="folHlink"/>
  </p:clrMapOvr>
  <p:transition>
    <p:plus/>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457200" y="0"/>
            <a:ext cx="8229600" cy="685800"/>
          </a:xfrm>
          <a:effectLst>
            <a:outerShdw dist="35921" dir="2700000" algn="ctr" rotWithShape="0">
              <a:srgbClr val="000000"/>
            </a:outerShdw>
          </a:effectLst>
        </p:spPr>
        <p:txBody>
          <a:bodyPr/>
          <a:lstStyle/>
          <a:p>
            <a:pPr eaLnBrk="1" hangingPunct="1">
              <a:defRPr/>
            </a:pPr>
            <a:r>
              <a:rPr lang="en-US" sz="4000" b="1" smtClean="0">
                <a:latin typeface="Tahoma" pitchFamily="34" charset="0"/>
              </a:rPr>
              <a:t>Comparison of Genesis 1 and 2</a:t>
            </a:r>
          </a:p>
        </p:txBody>
      </p:sp>
      <p:sp>
        <p:nvSpPr>
          <p:cNvPr id="119811" name="Text Box 3"/>
          <p:cNvSpPr txBox="1">
            <a:spLocks noChangeArrowheads="1"/>
          </p:cNvSpPr>
          <p:nvPr/>
        </p:nvSpPr>
        <p:spPr bwMode="auto">
          <a:xfrm>
            <a:off x="381000" y="685800"/>
            <a:ext cx="8245475" cy="2222147"/>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20000"/>
              </a:spcBef>
              <a:defRPr/>
            </a:pPr>
            <a:r>
              <a:rPr lang="en-US" sz="3600" b="1" dirty="0">
                <a:solidFill>
                  <a:srgbClr val="FF9900"/>
                </a:solidFill>
                <a:latin typeface="Tahoma" pitchFamily="34" charset="0"/>
              </a:rPr>
              <a:t>Then Revisit Some of the Details:</a:t>
            </a:r>
          </a:p>
          <a:p>
            <a:pPr>
              <a:spcBef>
                <a:spcPct val="20000"/>
              </a:spcBef>
              <a:defRPr/>
            </a:pPr>
            <a:r>
              <a:rPr lang="en-US" sz="3200" b="1" dirty="0">
                <a:solidFill>
                  <a:schemeClr val="hlink"/>
                </a:solidFill>
                <a:latin typeface="Tahoma" pitchFamily="34" charset="0"/>
              </a:rPr>
              <a:t>Genesis 2 -</a:t>
            </a:r>
            <a:r>
              <a:rPr lang="en-US" sz="3200" b="1" dirty="0">
                <a:latin typeface="Tahoma" pitchFamily="34" charset="0"/>
              </a:rPr>
              <a:t> Gives the Events </a:t>
            </a:r>
            <a:r>
              <a:rPr lang="en-US" sz="3200" b="1" dirty="0" smtClean="0">
                <a:latin typeface="Tahoma" pitchFamily="34" charset="0"/>
              </a:rPr>
              <a:t>of </a:t>
            </a:r>
            <a:r>
              <a:rPr lang="en-US" sz="3200" b="1" dirty="0">
                <a:latin typeface="Tahoma" pitchFamily="34" charset="0"/>
              </a:rPr>
              <a:t>the Creation Week As They Relate To </a:t>
            </a:r>
            <a:r>
              <a:rPr lang="en-US" sz="3200" b="1" dirty="0" smtClean="0">
                <a:solidFill>
                  <a:srgbClr val="FF9900"/>
                </a:solidFill>
                <a:latin typeface="Tahoma" pitchFamily="34" charset="0"/>
              </a:rPr>
              <a:t>Adam</a:t>
            </a:r>
            <a:r>
              <a:rPr lang="en-US" sz="3200" b="1" dirty="0" smtClean="0">
                <a:latin typeface="Tahoma" pitchFamily="34" charset="0"/>
              </a:rPr>
              <a:t>:</a:t>
            </a:r>
            <a:endParaRPr lang="en-US" sz="3200" dirty="0">
              <a:latin typeface="Arial" charset="0"/>
            </a:endParaRPr>
          </a:p>
        </p:txBody>
      </p:sp>
      <p:sp>
        <p:nvSpPr>
          <p:cNvPr id="119812" name="Rectangle 4"/>
          <p:cNvSpPr>
            <a:spLocks noGrp="1" noChangeArrowheads="1"/>
          </p:cNvSpPr>
          <p:nvPr>
            <p:ph type="body" idx="1"/>
          </p:nvPr>
        </p:nvSpPr>
        <p:spPr>
          <a:xfrm>
            <a:off x="304800" y="2971800"/>
            <a:ext cx="8610600" cy="3886200"/>
          </a:xfrm>
          <a:effectLst>
            <a:outerShdw dist="35921" dir="2700000" algn="ctr" rotWithShape="0">
              <a:srgbClr val="000000"/>
            </a:outerShdw>
          </a:effectLst>
        </p:spPr>
        <p:txBody>
          <a:bodyPr/>
          <a:lstStyle/>
          <a:p>
            <a:pPr eaLnBrk="1" hangingPunct="1">
              <a:defRPr/>
            </a:pPr>
            <a:r>
              <a:rPr lang="en-US" sz="2800" dirty="0" smtClean="0">
                <a:solidFill>
                  <a:schemeClr val="hlink"/>
                </a:solidFill>
              </a:rPr>
              <a:t>vs.7 -</a:t>
            </a:r>
            <a:r>
              <a:rPr lang="en-US" sz="2800" dirty="0" smtClean="0"/>
              <a:t> The formation of </a:t>
            </a:r>
            <a:r>
              <a:rPr lang="en-US" sz="2800" dirty="0" smtClean="0">
                <a:solidFill>
                  <a:srgbClr val="FF9900"/>
                </a:solidFill>
              </a:rPr>
              <a:t>Adam</a:t>
            </a:r>
            <a:r>
              <a:rPr lang="en-US" sz="2800" dirty="0" smtClean="0"/>
              <a:t> from the dust of the ground</a:t>
            </a:r>
          </a:p>
          <a:p>
            <a:pPr eaLnBrk="1" hangingPunct="1">
              <a:defRPr/>
            </a:pPr>
            <a:r>
              <a:rPr lang="en-US" sz="2800" dirty="0" smtClean="0">
                <a:solidFill>
                  <a:schemeClr val="hlink"/>
                </a:solidFill>
              </a:rPr>
              <a:t>vs.8-9 -</a:t>
            </a:r>
            <a:r>
              <a:rPr lang="en-US" sz="2800" dirty="0" smtClean="0"/>
              <a:t> The garden of Eden which God “</a:t>
            </a:r>
            <a:r>
              <a:rPr lang="en-US" sz="2800" b="1" i="1" dirty="0" smtClean="0"/>
              <a:t>had</a:t>
            </a:r>
            <a:r>
              <a:rPr lang="en-US" sz="2800" dirty="0" smtClean="0"/>
              <a:t> planted” (NIV) for the </a:t>
            </a:r>
            <a:r>
              <a:rPr lang="en-US" sz="2800" dirty="0" smtClean="0">
                <a:solidFill>
                  <a:srgbClr val="FF9900"/>
                </a:solidFill>
              </a:rPr>
              <a:t>man</a:t>
            </a:r>
          </a:p>
          <a:p>
            <a:pPr eaLnBrk="1" hangingPunct="1">
              <a:defRPr/>
            </a:pPr>
            <a:r>
              <a:rPr lang="en-US" sz="2800" dirty="0" smtClean="0">
                <a:solidFill>
                  <a:schemeClr val="hlink"/>
                </a:solidFill>
              </a:rPr>
              <a:t>vs.10-14 -</a:t>
            </a:r>
            <a:r>
              <a:rPr lang="en-US" sz="2800" dirty="0" smtClean="0"/>
              <a:t> The rivers that ran through the garden of Eden and the natural resources found there </a:t>
            </a:r>
          </a:p>
        </p:txBody>
      </p:sp>
    </p:spTree>
  </p:cSld>
  <p:clrMapOvr>
    <a:overrideClrMapping bg1="dk2" tx1="lt1" bg2="dk1" tx2="lt2" accent1="accent1" accent2="accent2" accent3="accent3" accent4="accent4" accent5="accent5" accent6="accent6" hlink="hlink" folHlink="folHlink"/>
  </p:clrMapOvr>
  <p:transition>
    <p:plus/>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457200" y="0"/>
            <a:ext cx="8229600" cy="685800"/>
          </a:xfrm>
          <a:effectLst>
            <a:outerShdw dist="35921" dir="2700000" algn="ctr" rotWithShape="0">
              <a:srgbClr val="000000"/>
            </a:outerShdw>
          </a:effectLst>
        </p:spPr>
        <p:txBody>
          <a:bodyPr/>
          <a:lstStyle/>
          <a:p>
            <a:pPr eaLnBrk="1" hangingPunct="1">
              <a:defRPr/>
            </a:pPr>
            <a:r>
              <a:rPr lang="en-US" sz="4000" b="1" smtClean="0">
                <a:latin typeface="Tahoma" pitchFamily="34" charset="0"/>
              </a:rPr>
              <a:t>Comparison of Genesis 1 and 2</a:t>
            </a:r>
          </a:p>
        </p:txBody>
      </p:sp>
      <p:sp>
        <p:nvSpPr>
          <p:cNvPr id="119811" name="Text Box 3"/>
          <p:cNvSpPr txBox="1">
            <a:spLocks noChangeArrowheads="1"/>
          </p:cNvSpPr>
          <p:nvPr/>
        </p:nvSpPr>
        <p:spPr bwMode="auto">
          <a:xfrm>
            <a:off x="381000" y="685800"/>
            <a:ext cx="8245475" cy="2222147"/>
          </a:xfrm>
          <a:prstGeom prst="rect">
            <a:avLst/>
          </a:prstGeom>
          <a:noFill/>
          <a:ln w="9525">
            <a:noFill/>
            <a:miter lim="800000"/>
            <a:headEnd/>
            <a:tailEnd/>
          </a:ln>
          <a:effectLst>
            <a:outerShdw dist="35921" dir="2700000" algn="ctr" rotWithShape="0">
              <a:srgbClr val="000000"/>
            </a:outerShdw>
          </a:effectLst>
        </p:spPr>
        <p:txBody>
          <a:bodyPr wrap="square">
            <a:spAutoFit/>
          </a:bodyPr>
          <a:lstStyle/>
          <a:p>
            <a:pPr>
              <a:spcBef>
                <a:spcPct val="20000"/>
              </a:spcBef>
              <a:defRPr/>
            </a:pPr>
            <a:r>
              <a:rPr lang="en-US" sz="3600" b="1" dirty="0">
                <a:solidFill>
                  <a:srgbClr val="FF9900"/>
                </a:solidFill>
                <a:latin typeface="Tahoma" pitchFamily="34" charset="0"/>
              </a:rPr>
              <a:t>Then Revisit Some of the Details:</a:t>
            </a:r>
          </a:p>
          <a:p>
            <a:pPr>
              <a:spcBef>
                <a:spcPct val="20000"/>
              </a:spcBef>
              <a:defRPr/>
            </a:pPr>
            <a:r>
              <a:rPr lang="en-US" sz="3200" b="1" dirty="0">
                <a:solidFill>
                  <a:schemeClr val="hlink"/>
                </a:solidFill>
                <a:latin typeface="Tahoma" pitchFamily="34" charset="0"/>
              </a:rPr>
              <a:t>Genesis 2 -</a:t>
            </a:r>
            <a:r>
              <a:rPr lang="en-US" sz="3200" b="1" dirty="0">
                <a:latin typeface="Tahoma" pitchFamily="34" charset="0"/>
              </a:rPr>
              <a:t> Gives the Events </a:t>
            </a:r>
            <a:r>
              <a:rPr lang="en-US" sz="3200" b="1" dirty="0" smtClean="0">
                <a:latin typeface="Tahoma" pitchFamily="34" charset="0"/>
              </a:rPr>
              <a:t>of </a:t>
            </a:r>
            <a:r>
              <a:rPr lang="en-US" sz="3200" b="1" dirty="0">
                <a:latin typeface="Tahoma" pitchFamily="34" charset="0"/>
              </a:rPr>
              <a:t>the Creation Week As They Relate To </a:t>
            </a:r>
            <a:r>
              <a:rPr lang="en-US" sz="3200" b="1" dirty="0" smtClean="0">
                <a:solidFill>
                  <a:srgbClr val="FF9900"/>
                </a:solidFill>
                <a:latin typeface="Tahoma" pitchFamily="34" charset="0"/>
              </a:rPr>
              <a:t>Adam</a:t>
            </a:r>
            <a:r>
              <a:rPr lang="en-US" sz="3200" b="1" dirty="0" smtClean="0">
                <a:latin typeface="Tahoma" pitchFamily="34" charset="0"/>
              </a:rPr>
              <a:t>:</a:t>
            </a:r>
            <a:endParaRPr lang="en-US" sz="3200" dirty="0">
              <a:latin typeface="Arial" charset="0"/>
            </a:endParaRPr>
          </a:p>
        </p:txBody>
      </p:sp>
      <p:sp>
        <p:nvSpPr>
          <p:cNvPr id="119812" name="Rectangle 4"/>
          <p:cNvSpPr>
            <a:spLocks noGrp="1" noChangeArrowheads="1"/>
          </p:cNvSpPr>
          <p:nvPr>
            <p:ph type="body" idx="1"/>
          </p:nvPr>
        </p:nvSpPr>
        <p:spPr>
          <a:xfrm>
            <a:off x="304800" y="2971800"/>
            <a:ext cx="8610600" cy="3886200"/>
          </a:xfrm>
          <a:effectLst>
            <a:outerShdw dist="35921" dir="2700000" algn="ctr" rotWithShape="0">
              <a:srgbClr val="000000"/>
            </a:outerShdw>
          </a:effectLst>
        </p:spPr>
        <p:txBody>
          <a:bodyPr/>
          <a:lstStyle/>
          <a:p>
            <a:pPr eaLnBrk="1" hangingPunct="1">
              <a:defRPr/>
            </a:pPr>
            <a:r>
              <a:rPr lang="en-US" sz="2800" dirty="0" smtClean="0">
                <a:solidFill>
                  <a:schemeClr val="hlink"/>
                </a:solidFill>
              </a:rPr>
              <a:t>vs.15-18 -</a:t>
            </a:r>
            <a:r>
              <a:rPr lang="en-US" sz="2800" dirty="0" smtClean="0"/>
              <a:t> The commands and responsibilities given to </a:t>
            </a:r>
            <a:r>
              <a:rPr lang="en-US" sz="2800" dirty="0" smtClean="0">
                <a:solidFill>
                  <a:srgbClr val="FF9900"/>
                </a:solidFill>
              </a:rPr>
              <a:t>Adam</a:t>
            </a:r>
          </a:p>
          <a:p>
            <a:pPr eaLnBrk="1" hangingPunct="1">
              <a:defRPr/>
            </a:pPr>
            <a:r>
              <a:rPr lang="en-US" sz="2800" dirty="0" smtClean="0">
                <a:solidFill>
                  <a:schemeClr val="hlink"/>
                </a:solidFill>
              </a:rPr>
              <a:t>vs.19-20 –</a:t>
            </a:r>
            <a:r>
              <a:rPr lang="en-US" sz="2800" dirty="0" smtClean="0"/>
              <a:t> Adam names the animals which God “</a:t>
            </a:r>
            <a:r>
              <a:rPr lang="en-US" sz="2800" b="1" i="1" dirty="0" smtClean="0"/>
              <a:t>had</a:t>
            </a:r>
            <a:r>
              <a:rPr lang="en-US" sz="2800" dirty="0" smtClean="0"/>
              <a:t> formed”</a:t>
            </a:r>
          </a:p>
          <a:p>
            <a:pPr eaLnBrk="1" hangingPunct="1">
              <a:defRPr/>
            </a:pPr>
            <a:r>
              <a:rPr lang="en-US" sz="2800" dirty="0" smtClean="0">
                <a:solidFill>
                  <a:schemeClr val="hlink"/>
                </a:solidFill>
              </a:rPr>
              <a:t>vs.21ff -</a:t>
            </a:r>
            <a:r>
              <a:rPr lang="en-US" sz="2800" dirty="0" smtClean="0"/>
              <a:t> The forming of the </a:t>
            </a:r>
            <a:r>
              <a:rPr lang="en-US" sz="2800" dirty="0" smtClean="0">
                <a:solidFill>
                  <a:srgbClr val="FF9900"/>
                </a:solidFill>
              </a:rPr>
              <a:t>woman</a:t>
            </a:r>
            <a:r>
              <a:rPr lang="en-US" sz="2800" dirty="0" smtClean="0"/>
              <a:t> as a companion for </a:t>
            </a:r>
            <a:r>
              <a:rPr lang="en-US" sz="2800" dirty="0" smtClean="0">
                <a:solidFill>
                  <a:srgbClr val="FF9900"/>
                </a:solidFill>
              </a:rPr>
              <a:t>Adam</a:t>
            </a:r>
          </a:p>
        </p:txBody>
      </p:sp>
    </p:spTree>
  </p:cSld>
  <p:clrMapOvr>
    <a:overrideClrMapping bg1="dk2" tx1="lt1" bg2="dk1" tx2="lt2" accent1="accent1" accent2="accent2" accent3="accent3" accent4="accent4" accent5="accent5" accent6="accent6" hlink="hlink" folHlink="folHlink"/>
  </p:clrMapOvr>
  <p:transition>
    <p:plus/>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20839" name="Rectangle 7"/>
          <p:cNvSpPr>
            <a:spLocks noGrp="1" noChangeArrowheads="1"/>
          </p:cNvSpPr>
          <p:nvPr>
            <p:ph type="ctrTitle"/>
          </p:nvPr>
        </p:nvSpPr>
        <p:spPr>
          <a:xfrm>
            <a:off x="685800" y="990600"/>
            <a:ext cx="7772400" cy="3124200"/>
          </a:xfrm>
          <a:effectLst>
            <a:outerShdw dist="35921" dir="2700000" algn="ctr" rotWithShape="0">
              <a:srgbClr val="000000"/>
            </a:outerShdw>
          </a:effectLst>
        </p:spPr>
        <p:txBody>
          <a:bodyPr/>
          <a:lstStyle/>
          <a:p>
            <a:pPr>
              <a:defRPr/>
            </a:pPr>
            <a:r>
              <a:rPr lang="en-US" sz="6700" b="1" smtClean="0">
                <a:solidFill>
                  <a:schemeClr val="bg1"/>
                </a:solidFill>
                <a:latin typeface="Tahoma" pitchFamily="34" charset="0"/>
              </a:rPr>
              <a:t>Did Man Descend from </a:t>
            </a:r>
            <a:r>
              <a:rPr lang="en-US" sz="6700" b="1" smtClean="0">
                <a:solidFill>
                  <a:srgbClr val="FFFF00"/>
                </a:solidFill>
                <a:latin typeface="Tahoma" pitchFamily="34" charset="0"/>
              </a:rPr>
              <a:t>Adam</a:t>
            </a:r>
            <a:r>
              <a:rPr lang="en-US" sz="6700" b="1" smtClean="0">
                <a:solidFill>
                  <a:schemeClr val="bg1"/>
                </a:solidFill>
                <a:latin typeface="Tahoma" pitchFamily="34" charset="0"/>
              </a:rPr>
              <a:t> or </a:t>
            </a:r>
            <a:r>
              <a:rPr lang="en-US" sz="6700" b="1" smtClean="0">
                <a:solidFill>
                  <a:srgbClr val="FFFF00"/>
                </a:solidFill>
                <a:latin typeface="Tahoma" pitchFamily="34" charset="0"/>
              </a:rPr>
              <a:t>Apes</a:t>
            </a:r>
            <a:r>
              <a:rPr lang="en-US" sz="6700" b="1" smtClean="0">
                <a:solidFill>
                  <a:schemeClr val="bg1"/>
                </a:solidFill>
                <a:latin typeface="Tahoma" pitchFamily="34" charset="0"/>
              </a:rPr>
              <a:t>?</a:t>
            </a:r>
          </a:p>
        </p:txBody>
      </p:sp>
    </p:spTree>
  </p:cSld>
  <p:clrMapOvr>
    <a:masterClrMapping/>
  </p:clrMapOvr>
  <p:transition>
    <p:plus/>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0" y="0"/>
            <a:ext cx="9144000" cy="914400"/>
          </a:xfrm>
        </p:spPr>
        <p:txBody>
          <a:bodyPr/>
          <a:lstStyle/>
          <a:p>
            <a:pPr eaLnBrk="1" hangingPunct="1">
              <a:defRPr/>
            </a:pPr>
            <a:r>
              <a:rPr lang="en-US" sz="2800" b="1" dirty="0" smtClean="0">
                <a:latin typeface="Tahoma" pitchFamily="34" charset="0"/>
              </a:rPr>
              <a:t>Genesis 2:4ff – The “Generations” of the Heavens and the Earth</a:t>
            </a:r>
          </a:p>
        </p:txBody>
      </p:sp>
      <p:sp>
        <p:nvSpPr>
          <p:cNvPr id="21507" name="Rectangle 3"/>
          <p:cNvSpPr>
            <a:spLocks noGrp="1" noChangeArrowheads="1"/>
          </p:cNvSpPr>
          <p:nvPr>
            <p:ph type="body" idx="1"/>
          </p:nvPr>
        </p:nvSpPr>
        <p:spPr>
          <a:xfrm>
            <a:off x="381000" y="1066800"/>
            <a:ext cx="8382000" cy="5791200"/>
          </a:xfrm>
        </p:spPr>
        <p:txBody>
          <a:bodyPr>
            <a:normAutofit fontScale="92500" lnSpcReduction="10000"/>
          </a:bodyPr>
          <a:lstStyle/>
          <a:p>
            <a:pPr marL="0" indent="0" eaLnBrk="1" hangingPunct="1">
              <a:spcBef>
                <a:spcPts val="0"/>
              </a:spcBef>
              <a:defRPr/>
            </a:pPr>
            <a:r>
              <a:rPr lang="en-US" sz="2800" i="1" dirty="0" smtClean="0">
                <a:latin typeface="Cambria" pitchFamily="18" charset="0"/>
              </a:rPr>
              <a:t>These are the generations </a:t>
            </a:r>
            <a:r>
              <a:rPr lang="en-US" sz="2800" dirty="0" smtClean="0">
                <a:solidFill>
                  <a:schemeClr val="tx2"/>
                </a:solidFill>
                <a:latin typeface="Cambria" pitchFamily="18" charset="0"/>
              </a:rPr>
              <a:t>[or – </a:t>
            </a:r>
            <a:r>
              <a:rPr lang="en-US" sz="2800" i="1" dirty="0" smtClean="0">
                <a:solidFill>
                  <a:schemeClr val="tx2"/>
                </a:solidFill>
                <a:latin typeface="Cambria" pitchFamily="18" charset="0"/>
              </a:rPr>
              <a:t>“This is the account” </a:t>
            </a:r>
            <a:r>
              <a:rPr lang="en-US" sz="2800" dirty="0" smtClean="0">
                <a:solidFill>
                  <a:schemeClr val="tx2"/>
                </a:solidFill>
                <a:latin typeface="Cambria" pitchFamily="18" charset="0"/>
              </a:rPr>
              <a:t>(NET, NIV)] </a:t>
            </a:r>
            <a:r>
              <a:rPr lang="en-US" sz="2800" i="1" dirty="0" smtClean="0">
                <a:latin typeface="Cambria" pitchFamily="18" charset="0"/>
              </a:rPr>
              <a:t>of the heavens and the earth when they were created, in the day that the LORD God made the earth and the heavens. </a:t>
            </a:r>
          </a:p>
          <a:p>
            <a:pPr marL="0" indent="0" eaLnBrk="1" hangingPunct="1">
              <a:spcBef>
                <a:spcPts val="0"/>
              </a:spcBef>
              <a:defRPr/>
            </a:pPr>
            <a:endParaRPr lang="en-US" sz="1400" b="0" dirty="0" smtClean="0">
              <a:solidFill>
                <a:schemeClr val="tx2"/>
              </a:solidFill>
              <a:latin typeface="Calibri" pitchFamily="34" charset="0"/>
            </a:endParaRPr>
          </a:p>
          <a:p>
            <a:pPr marL="287338" indent="-287338" eaLnBrk="1" hangingPunct="1">
              <a:spcBef>
                <a:spcPts val="0"/>
              </a:spcBef>
              <a:buFont typeface="Arial" pitchFamily="34" charset="0"/>
              <a:buChar char="•"/>
              <a:defRPr/>
            </a:pPr>
            <a:r>
              <a:rPr lang="en-US" sz="2800" b="0" dirty="0" smtClean="0">
                <a:solidFill>
                  <a:schemeClr val="tx2"/>
                </a:solidFill>
                <a:latin typeface="Calibri" pitchFamily="34" charset="0"/>
              </a:rPr>
              <a:t>The word translated “generations” is a Hebrew word (TOLEDOTH) that is used several times in the book of Genesis.</a:t>
            </a:r>
          </a:p>
          <a:p>
            <a:pPr marL="287338" indent="-287338" eaLnBrk="1" hangingPunct="1">
              <a:spcBef>
                <a:spcPts val="0"/>
              </a:spcBef>
              <a:buFont typeface="Arial" pitchFamily="34" charset="0"/>
              <a:buChar char="•"/>
              <a:defRPr/>
            </a:pPr>
            <a:r>
              <a:rPr lang="en-US" sz="2800" b="0" dirty="0" smtClean="0">
                <a:solidFill>
                  <a:schemeClr val="tx2"/>
                </a:solidFill>
                <a:latin typeface="Calibri" pitchFamily="34" charset="0"/>
              </a:rPr>
              <a:t>In all the </a:t>
            </a:r>
            <a:r>
              <a:rPr lang="en-US" sz="2800" b="0" u="sng" dirty="0" smtClean="0">
                <a:solidFill>
                  <a:schemeClr val="tx2"/>
                </a:solidFill>
                <a:latin typeface="Calibri" pitchFamily="34" charset="0"/>
              </a:rPr>
              <a:t>other</a:t>
            </a:r>
            <a:r>
              <a:rPr lang="en-US" sz="2800" b="0" dirty="0" smtClean="0">
                <a:solidFill>
                  <a:schemeClr val="tx2"/>
                </a:solidFill>
                <a:latin typeface="Calibri" pitchFamily="34" charset="0"/>
              </a:rPr>
              <a:t> places, TOLEDOTH is used to introduce the descendants that come from a </a:t>
            </a:r>
            <a:r>
              <a:rPr lang="en-US" sz="2800" b="0" u="sng" dirty="0" smtClean="0">
                <a:solidFill>
                  <a:schemeClr val="tx2"/>
                </a:solidFill>
                <a:latin typeface="Calibri" pitchFamily="34" charset="0"/>
              </a:rPr>
              <a:t>person</a:t>
            </a:r>
            <a:r>
              <a:rPr lang="en-US" sz="2800" b="0" dirty="0" smtClean="0">
                <a:solidFill>
                  <a:schemeClr val="tx2"/>
                </a:solidFill>
                <a:latin typeface="Calibri" pitchFamily="34" charset="0"/>
              </a:rPr>
              <a:t> - Adam (5:1), Noah (6:9, 10:1), Shem (11:10), </a:t>
            </a:r>
            <a:r>
              <a:rPr lang="en-US" sz="2800" b="0" dirty="0" err="1" smtClean="0">
                <a:solidFill>
                  <a:schemeClr val="tx2"/>
                </a:solidFill>
                <a:latin typeface="Calibri" pitchFamily="34" charset="0"/>
              </a:rPr>
              <a:t>Terah</a:t>
            </a:r>
            <a:r>
              <a:rPr lang="en-US" sz="2800" b="0" dirty="0" smtClean="0">
                <a:solidFill>
                  <a:schemeClr val="tx2"/>
                </a:solidFill>
                <a:latin typeface="Calibri" pitchFamily="34" charset="0"/>
              </a:rPr>
              <a:t> (11:27), etc.  - and to give a more </a:t>
            </a:r>
            <a:r>
              <a:rPr lang="en-US" sz="2800" b="0" u="sng" dirty="0" smtClean="0">
                <a:solidFill>
                  <a:schemeClr val="tx2"/>
                </a:solidFill>
                <a:latin typeface="Calibri" pitchFamily="34" charset="0"/>
              </a:rPr>
              <a:t>detailed account</a:t>
            </a:r>
            <a:r>
              <a:rPr lang="en-US" sz="2800" b="0" dirty="0" smtClean="0">
                <a:solidFill>
                  <a:schemeClr val="tx2"/>
                </a:solidFill>
                <a:latin typeface="Calibri" pitchFamily="34" charset="0"/>
              </a:rPr>
              <a:t> of what that person and their descendants did.</a:t>
            </a:r>
          </a:p>
          <a:p>
            <a:pPr marL="287338" indent="-287338" eaLnBrk="1" hangingPunct="1">
              <a:spcBef>
                <a:spcPts val="0"/>
              </a:spcBef>
              <a:buFont typeface="Arial" pitchFamily="34" charset="0"/>
              <a:buChar char="•"/>
              <a:defRPr/>
            </a:pPr>
            <a:r>
              <a:rPr lang="en-US" sz="2800" b="0" dirty="0" smtClean="0">
                <a:solidFill>
                  <a:schemeClr val="tx2"/>
                </a:solidFill>
                <a:latin typeface="Calibri" pitchFamily="34" charset="0"/>
              </a:rPr>
              <a:t>Here TOLEDOTH is used to introduce a more detailed account of what happened after God created the heavens and the earth.</a:t>
            </a:r>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1507">
                                            <p:txEl>
                                              <p:pRg st="2" end="2"/>
                                            </p:txEl>
                                          </p:spTgt>
                                        </p:tgtEl>
                                        <p:attrNameLst>
                                          <p:attrName>style.visibility</p:attrName>
                                        </p:attrNameLst>
                                      </p:cBhvr>
                                      <p:to>
                                        <p:strVal val="visible"/>
                                      </p:to>
                                    </p:set>
                                    <p:anim calcmode="lin" valueType="num">
                                      <p:cBhvr>
                                        <p:cTn id="7" dur="500" fill="hold"/>
                                        <p:tgtEl>
                                          <p:spTgt spid="21507">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1507">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21507">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1507">
                                            <p:txEl>
                                              <p:pRg st="3" end="3"/>
                                            </p:txEl>
                                          </p:spTgt>
                                        </p:tgtEl>
                                        <p:attrNameLst>
                                          <p:attrName>style.visibility</p:attrName>
                                        </p:attrNameLst>
                                      </p:cBhvr>
                                      <p:to>
                                        <p:strVal val="visible"/>
                                      </p:to>
                                    </p:set>
                                    <p:anim calcmode="lin" valueType="num">
                                      <p:cBhvr>
                                        <p:cTn id="14" dur="500" fill="hold"/>
                                        <p:tgtEl>
                                          <p:spTgt spid="21507">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21507">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2150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1507">
                                            <p:txEl>
                                              <p:pRg st="4" end="4"/>
                                            </p:txEl>
                                          </p:spTgt>
                                        </p:tgtEl>
                                        <p:attrNameLst>
                                          <p:attrName>style.visibility</p:attrName>
                                        </p:attrNameLst>
                                      </p:cBhvr>
                                      <p:to>
                                        <p:strVal val="visible"/>
                                      </p:to>
                                    </p:set>
                                    <p:anim calcmode="lin" valueType="num">
                                      <p:cBhvr>
                                        <p:cTn id="21" dur="500" fill="hold"/>
                                        <p:tgtEl>
                                          <p:spTgt spid="21507">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21507">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215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6866" name="Rectangle 6"/>
          <p:cNvSpPr>
            <a:spLocks noChangeArrowheads="1"/>
          </p:cNvSpPr>
          <p:nvPr/>
        </p:nvSpPr>
        <p:spPr bwMode="auto">
          <a:xfrm>
            <a:off x="0" y="0"/>
            <a:ext cx="9144000" cy="6858000"/>
          </a:xfrm>
          <a:prstGeom prst="rect">
            <a:avLst/>
          </a:prstGeom>
          <a:solidFill>
            <a:schemeClr val="bg1">
              <a:alpha val="49019"/>
            </a:schemeClr>
          </a:solidFill>
          <a:ln w="9525">
            <a:solidFill>
              <a:schemeClr val="tx1"/>
            </a:solidFill>
            <a:miter lim="800000"/>
            <a:headEnd/>
            <a:tailEnd/>
          </a:ln>
        </p:spPr>
        <p:txBody>
          <a:bodyPr wrap="none" anchor="ctr"/>
          <a:lstStyle/>
          <a:p>
            <a:endParaRPr lang="en-US"/>
          </a:p>
        </p:txBody>
      </p:sp>
      <p:sp>
        <p:nvSpPr>
          <p:cNvPr id="36867" name="Rectangle 2"/>
          <p:cNvSpPr>
            <a:spLocks noGrp="1" noChangeArrowheads="1"/>
          </p:cNvSpPr>
          <p:nvPr>
            <p:ph type="title"/>
          </p:nvPr>
        </p:nvSpPr>
        <p:spPr>
          <a:xfrm>
            <a:off x="228600" y="0"/>
            <a:ext cx="8534400" cy="1295400"/>
          </a:xfrm>
        </p:spPr>
        <p:txBody>
          <a:bodyPr/>
          <a:lstStyle/>
          <a:p>
            <a:r>
              <a:rPr lang="en-US" b="1" smtClean="0">
                <a:latin typeface="Tahoma" pitchFamily="34" charset="0"/>
              </a:rPr>
              <a:t>Did Man Descend from Adam or Apes?</a:t>
            </a:r>
            <a:br>
              <a:rPr lang="en-US" b="1" smtClean="0">
                <a:latin typeface="Tahoma" pitchFamily="34" charset="0"/>
              </a:rPr>
            </a:br>
            <a:r>
              <a:rPr lang="en-US" b="1" smtClean="0">
                <a:latin typeface="Tahoma" pitchFamily="34" charset="0"/>
              </a:rPr>
              <a:t>The </a:t>
            </a:r>
            <a:r>
              <a:rPr lang="en-US" b="1" u="sng" smtClean="0">
                <a:latin typeface="Tahoma" pitchFamily="34" charset="0"/>
              </a:rPr>
              <a:t>Biblical</a:t>
            </a:r>
            <a:r>
              <a:rPr lang="en-US" b="1" smtClean="0">
                <a:latin typeface="Tahoma" pitchFamily="34" charset="0"/>
              </a:rPr>
              <a:t> Answer:</a:t>
            </a:r>
          </a:p>
        </p:txBody>
      </p:sp>
      <p:sp>
        <p:nvSpPr>
          <p:cNvPr id="57347" name="Rectangle 3"/>
          <p:cNvSpPr>
            <a:spLocks noGrp="1" noChangeArrowheads="1"/>
          </p:cNvSpPr>
          <p:nvPr>
            <p:ph type="body" idx="1"/>
          </p:nvPr>
        </p:nvSpPr>
        <p:spPr>
          <a:xfrm>
            <a:off x="228600" y="1676400"/>
            <a:ext cx="8686800" cy="5181600"/>
          </a:xfrm>
          <a:noFill/>
        </p:spPr>
        <p:txBody>
          <a:bodyPr/>
          <a:lstStyle/>
          <a:p>
            <a:r>
              <a:rPr lang="en-US" b="1" dirty="0" smtClean="0">
                <a:solidFill>
                  <a:srgbClr val="000000"/>
                </a:solidFill>
              </a:rPr>
              <a:t>Genesis 2:7 – </a:t>
            </a:r>
            <a:r>
              <a:rPr lang="en-US" b="1" i="1" dirty="0" smtClean="0">
                <a:solidFill>
                  <a:srgbClr val="000099"/>
                </a:solidFill>
                <a:latin typeface="Cambria" pitchFamily="18" charset="0"/>
              </a:rPr>
              <a:t>Then the LORD </a:t>
            </a:r>
            <a:r>
              <a:rPr lang="en-US" b="1" i="1" u="sng" dirty="0" smtClean="0">
                <a:solidFill>
                  <a:srgbClr val="000099"/>
                </a:solidFill>
                <a:latin typeface="Cambria" pitchFamily="18" charset="0"/>
              </a:rPr>
              <a:t>God formed the man of dust from the ground</a:t>
            </a:r>
            <a:r>
              <a:rPr lang="en-US" b="1" i="1" dirty="0" smtClean="0">
                <a:solidFill>
                  <a:srgbClr val="000099"/>
                </a:solidFill>
                <a:latin typeface="Cambria" pitchFamily="18" charset="0"/>
              </a:rPr>
              <a:t> and breathed into his nostrils the breath of life, and the man became a living creature. </a:t>
            </a:r>
            <a:endParaRPr lang="en-US" b="1" i="1" dirty="0" smtClean="0">
              <a:solidFill>
                <a:srgbClr val="000099"/>
              </a:solidFill>
            </a:endParaRPr>
          </a:p>
          <a:p>
            <a:endParaRPr lang="en-US" b="1" i="1" dirty="0" smtClean="0">
              <a:solidFill>
                <a:srgbClr val="000099"/>
              </a:solidFill>
            </a:endParaRPr>
          </a:p>
          <a:p>
            <a:r>
              <a:rPr lang="en-US" b="1" dirty="0" smtClean="0">
                <a:solidFill>
                  <a:srgbClr val="000000"/>
                </a:solidFill>
              </a:rPr>
              <a:t>Genesis 2:21-23 – </a:t>
            </a:r>
            <a:r>
              <a:rPr lang="en-US" b="1" i="1" dirty="0" smtClean="0">
                <a:solidFill>
                  <a:srgbClr val="000099"/>
                </a:solidFill>
                <a:latin typeface="Cambria" pitchFamily="18" charset="0"/>
              </a:rPr>
              <a:t>So the LORD God caused a deep sleep to fall upon the man, and while he slept took one of his ribs and closed up its place with flesh. </a:t>
            </a:r>
            <a:r>
              <a:rPr lang="en-US" b="1" i="1" baseline="30000" dirty="0" smtClean="0">
                <a:solidFill>
                  <a:srgbClr val="000099"/>
                </a:solidFill>
                <a:latin typeface="Cambria" pitchFamily="18" charset="0"/>
              </a:rPr>
              <a:t>22</a:t>
            </a:r>
            <a:r>
              <a:rPr lang="en-US" b="1" i="1" dirty="0" smtClean="0">
                <a:solidFill>
                  <a:srgbClr val="000099"/>
                </a:solidFill>
                <a:latin typeface="Cambria" pitchFamily="18" charset="0"/>
              </a:rPr>
              <a:t> </a:t>
            </a:r>
            <a:r>
              <a:rPr lang="en-US" b="1" i="1" u="sng" dirty="0" smtClean="0">
                <a:solidFill>
                  <a:srgbClr val="000099"/>
                </a:solidFill>
                <a:latin typeface="Cambria" pitchFamily="18" charset="0"/>
              </a:rPr>
              <a:t>And the rib that the LORD God had taken from the man he made into a woman</a:t>
            </a:r>
            <a:r>
              <a:rPr lang="en-US" b="1" i="1" dirty="0" smtClean="0">
                <a:solidFill>
                  <a:srgbClr val="000099"/>
                </a:solidFill>
                <a:latin typeface="Cambria" pitchFamily="18" charset="0"/>
              </a:rPr>
              <a:t> and brought her to the man. </a:t>
            </a:r>
            <a:r>
              <a:rPr lang="en-US" b="1" i="1" baseline="30000" dirty="0" smtClean="0">
                <a:solidFill>
                  <a:srgbClr val="000099"/>
                </a:solidFill>
                <a:latin typeface="Cambria" pitchFamily="18" charset="0"/>
              </a:rPr>
              <a:t>23</a:t>
            </a:r>
            <a:r>
              <a:rPr lang="en-US" b="1" i="1" dirty="0" smtClean="0">
                <a:solidFill>
                  <a:srgbClr val="000099"/>
                </a:solidFill>
                <a:latin typeface="Cambria" pitchFamily="18" charset="0"/>
              </a:rPr>
              <a:t> Then the man said, “This at last is bone of my bones and flesh of my flesh; she shall be called Woman, because she was taken out of Man.”</a:t>
            </a:r>
            <a:endParaRPr lang="en-US" b="1" i="1" dirty="0" smtClean="0">
              <a:solidFill>
                <a:srgbClr val="000099"/>
              </a:solidFill>
              <a:latin typeface="Times New Roman" pitchFamily="18" charset="0"/>
            </a:endParaRPr>
          </a:p>
          <a:p>
            <a:endParaRPr lang="en-US" b="1" i="1" dirty="0" smtClean="0">
              <a:solidFill>
                <a:srgbClr val="000099"/>
              </a:solidFill>
              <a:latin typeface="Times New Roman" pitchFamily="18" charset="0"/>
            </a:endParaRPr>
          </a:p>
        </p:txBody>
      </p:sp>
      <p:sp>
        <p:nvSpPr>
          <p:cNvPr id="57348" name="Rectangle 4"/>
          <p:cNvSpPr>
            <a:spLocks noChangeArrowheads="1"/>
          </p:cNvSpPr>
          <p:nvPr/>
        </p:nvSpPr>
        <p:spPr bwMode="auto">
          <a:xfrm>
            <a:off x="0" y="457200"/>
            <a:ext cx="9144000" cy="6400800"/>
          </a:xfrm>
          <a:prstGeom prst="rect">
            <a:avLst/>
          </a:prstGeom>
          <a:noFill/>
          <a:ln w="9525" algn="ctr">
            <a:noFill/>
            <a:miter lim="800000"/>
            <a:headEnd/>
            <a:tailEnd/>
          </a:ln>
          <a:effectLst>
            <a:outerShdw dist="35921" dir="2700000" algn="ctr" rotWithShape="0">
              <a:srgbClr val="000000"/>
            </a:outerShdw>
          </a:effectLst>
        </p:spPr>
        <p:txBody>
          <a:bodyPr wrap="none" anchor="ctr"/>
          <a:lstStyle/>
          <a:p>
            <a:pPr>
              <a:defRPr/>
            </a:pPr>
            <a:endParaRPr lang="en-US"/>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57347">
                                            <p:txEl>
                                              <p:pRg st="2" end="2"/>
                                            </p:txEl>
                                          </p:spTgt>
                                        </p:tgtEl>
                                        <p:attrNameLst>
                                          <p:attrName>style.visibility</p:attrName>
                                        </p:attrNameLst>
                                      </p:cBhvr>
                                      <p:to>
                                        <p:strVal val="visible"/>
                                      </p:to>
                                    </p:set>
                                    <p:animEffect transition="in" filter="randombar(vertical)">
                                      <p:cBhvr>
                                        <p:cTn id="7" dur="500"/>
                                        <p:tgtEl>
                                          <p:spTgt spid="573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uiExpand="1"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0" y="0"/>
            <a:ext cx="9144000" cy="6858000"/>
          </a:xfrm>
          <a:prstGeom prst="rect">
            <a:avLst/>
          </a:prstGeom>
          <a:solidFill>
            <a:schemeClr val="bg1">
              <a:alpha val="49019"/>
            </a:schemeClr>
          </a:solidFill>
          <a:ln w="9525">
            <a:solidFill>
              <a:schemeClr val="tx1"/>
            </a:solidFill>
            <a:miter lim="800000"/>
            <a:headEnd/>
            <a:tailEnd/>
          </a:ln>
        </p:spPr>
        <p:txBody>
          <a:bodyPr wrap="none" anchor="ctr"/>
          <a:lstStyle/>
          <a:p>
            <a:endParaRPr lang="en-US"/>
          </a:p>
        </p:txBody>
      </p:sp>
      <p:sp>
        <p:nvSpPr>
          <p:cNvPr id="38915" name="Rectangle 3"/>
          <p:cNvSpPr>
            <a:spLocks noGrp="1" noChangeArrowheads="1"/>
          </p:cNvSpPr>
          <p:nvPr>
            <p:ph type="title"/>
          </p:nvPr>
        </p:nvSpPr>
        <p:spPr>
          <a:xfrm>
            <a:off x="228600" y="0"/>
            <a:ext cx="8686800" cy="1066800"/>
          </a:xfrm>
        </p:spPr>
        <p:txBody>
          <a:bodyPr/>
          <a:lstStyle/>
          <a:p>
            <a:r>
              <a:rPr lang="en-US" b="1" smtClean="0">
                <a:latin typeface="Tahoma" pitchFamily="34" charset="0"/>
              </a:rPr>
              <a:t>Did Man Descend from Adam or Apes?</a:t>
            </a:r>
            <a:br>
              <a:rPr lang="en-US" b="1" smtClean="0">
                <a:latin typeface="Tahoma" pitchFamily="34" charset="0"/>
              </a:rPr>
            </a:br>
            <a:r>
              <a:rPr lang="en-US" b="1" smtClean="0">
                <a:latin typeface="Tahoma" pitchFamily="34" charset="0"/>
              </a:rPr>
              <a:t>The </a:t>
            </a:r>
            <a:r>
              <a:rPr lang="en-US" b="1" u="sng" smtClean="0">
                <a:latin typeface="Tahoma" pitchFamily="34" charset="0"/>
              </a:rPr>
              <a:t>Biblical</a:t>
            </a:r>
            <a:r>
              <a:rPr lang="en-US" b="1" smtClean="0">
                <a:latin typeface="Tahoma" pitchFamily="34" charset="0"/>
              </a:rPr>
              <a:t> Answer:</a:t>
            </a:r>
          </a:p>
        </p:txBody>
      </p:sp>
      <p:sp>
        <p:nvSpPr>
          <p:cNvPr id="244740" name="Rectangle 4"/>
          <p:cNvSpPr>
            <a:spLocks noGrp="1" noChangeArrowheads="1"/>
          </p:cNvSpPr>
          <p:nvPr>
            <p:ph type="body" idx="1"/>
          </p:nvPr>
        </p:nvSpPr>
        <p:spPr>
          <a:xfrm>
            <a:off x="228600" y="1143000"/>
            <a:ext cx="8686800" cy="5181600"/>
          </a:xfrm>
          <a:noFill/>
        </p:spPr>
        <p:txBody>
          <a:bodyPr/>
          <a:lstStyle/>
          <a:p>
            <a:r>
              <a:rPr lang="en-US" b="1" dirty="0" smtClean="0">
                <a:solidFill>
                  <a:srgbClr val="000000"/>
                </a:solidFill>
              </a:rPr>
              <a:t>1 Corinthians 11:8-9 – </a:t>
            </a:r>
            <a:r>
              <a:rPr lang="en-US" b="1" i="1" dirty="0" smtClean="0">
                <a:solidFill>
                  <a:srgbClr val="000099"/>
                </a:solidFill>
                <a:latin typeface="Cambria" pitchFamily="18" charset="0"/>
              </a:rPr>
              <a:t>For </a:t>
            </a:r>
            <a:r>
              <a:rPr lang="en-US" b="1" i="1" u="sng" dirty="0" smtClean="0">
                <a:solidFill>
                  <a:srgbClr val="000099"/>
                </a:solidFill>
                <a:latin typeface="Cambria" pitchFamily="18" charset="0"/>
              </a:rPr>
              <a:t>man was not made from woman, but woman from man</a:t>
            </a:r>
            <a:r>
              <a:rPr lang="en-US" b="1" i="1" dirty="0" smtClean="0">
                <a:solidFill>
                  <a:srgbClr val="000099"/>
                </a:solidFill>
                <a:latin typeface="Cambria" pitchFamily="18" charset="0"/>
              </a:rPr>
              <a:t>. </a:t>
            </a:r>
            <a:r>
              <a:rPr lang="en-US" b="1" i="1" baseline="30000" dirty="0" smtClean="0">
                <a:solidFill>
                  <a:srgbClr val="000099"/>
                </a:solidFill>
                <a:latin typeface="Cambria" pitchFamily="18" charset="0"/>
              </a:rPr>
              <a:t>9</a:t>
            </a:r>
            <a:r>
              <a:rPr lang="en-US" b="1" i="1" dirty="0" smtClean="0">
                <a:solidFill>
                  <a:srgbClr val="000099"/>
                </a:solidFill>
                <a:latin typeface="Cambria" pitchFamily="18" charset="0"/>
              </a:rPr>
              <a:t> Neither was man created for woman, but woman for man. </a:t>
            </a:r>
            <a:endParaRPr lang="en-US" b="1" i="1" dirty="0" smtClean="0">
              <a:solidFill>
                <a:srgbClr val="000099"/>
              </a:solidFill>
            </a:endParaRPr>
          </a:p>
          <a:p>
            <a:endParaRPr lang="en-US" b="1" i="1" dirty="0" smtClean="0">
              <a:solidFill>
                <a:srgbClr val="000099"/>
              </a:solidFill>
            </a:endParaRPr>
          </a:p>
          <a:p>
            <a:r>
              <a:rPr lang="en-US" b="1" dirty="0" smtClean="0">
                <a:solidFill>
                  <a:srgbClr val="000000"/>
                </a:solidFill>
              </a:rPr>
              <a:t>Acts 17:26 – </a:t>
            </a:r>
            <a:r>
              <a:rPr lang="en-US" b="1" i="1" u="sng" dirty="0" smtClean="0">
                <a:solidFill>
                  <a:srgbClr val="000099"/>
                </a:solidFill>
                <a:latin typeface="Cambria" pitchFamily="18" charset="0"/>
              </a:rPr>
              <a:t>And [God] made from one man every nation of mankind</a:t>
            </a:r>
            <a:r>
              <a:rPr lang="en-US" b="1" i="1" dirty="0" smtClean="0">
                <a:solidFill>
                  <a:srgbClr val="000099"/>
                </a:solidFill>
                <a:latin typeface="Cambria" pitchFamily="18" charset="0"/>
              </a:rPr>
              <a:t> to live on all the face of the earth, having determined allotted periods and the boundaries of their dwelling place</a:t>
            </a:r>
            <a:r>
              <a:rPr lang="en-US" dirty="0" smtClean="0">
                <a:solidFill>
                  <a:schemeClr val="tx1"/>
                </a:solidFill>
                <a:latin typeface="+mn-lt"/>
                <a:ea typeface="+mn-ea"/>
                <a:cs typeface="+mn-cs"/>
              </a:rPr>
              <a:t>…</a:t>
            </a:r>
          </a:p>
          <a:p>
            <a:endParaRPr lang="en-US" b="1" i="1" dirty="0" smtClean="0">
              <a:solidFill>
                <a:srgbClr val="000099"/>
              </a:solidFill>
              <a:latin typeface="Times New Roman" pitchFamily="18" charset="0"/>
            </a:endParaRPr>
          </a:p>
          <a:p>
            <a:r>
              <a:rPr lang="en-US" b="1" dirty="0" smtClean="0">
                <a:solidFill>
                  <a:srgbClr val="000000"/>
                </a:solidFill>
              </a:rPr>
              <a:t>Romans 5:12 – </a:t>
            </a:r>
            <a:r>
              <a:rPr lang="en-US" b="1" i="1" dirty="0" smtClean="0">
                <a:solidFill>
                  <a:srgbClr val="000099"/>
                </a:solidFill>
                <a:latin typeface="Cambria" pitchFamily="18" charset="0"/>
              </a:rPr>
              <a:t>Therefore, just as </a:t>
            </a:r>
            <a:r>
              <a:rPr lang="en-US" b="1" i="1" u="sng" dirty="0" smtClean="0">
                <a:solidFill>
                  <a:srgbClr val="000099"/>
                </a:solidFill>
                <a:latin typeface="Cambria" pitchFamily="18" charset="0"/>
              </a:rPr>
              <a:t>sin came into the world through one man</a:t>
            </a:r>
            <a:r>
              <a:rPr lang="en-US" b="1" i="1" dirty="0" smtClean="0">
                <a:solidFill>
                  <a:srgbClr val="000099"/>
                </a:solidFill>
                <a:latin typeface="Cambria" pitchFamily="18" charset="0"/>
              </a:rPr>
              <a:t>, and death through sin, and so death spread to all men because all sinned-</a:t>
            </a:r>
            <a:r>
              <a:rPr lang="en-US" dirty="0" smtClean="0">
                <a:solidFill>
                  <a:schemeClr val="tx1"/>
                </a:solidFill>
                <a:latin typeface="+mn-lt"/>
                <a:ea typeface="+mn-ea"/>
                <a:cs typeface="+mn-cs"/>
              </a:rPr>
              <a:t>-</a:t>
            </a:r>
            <a:endParaRPr lang="en-US" b="1" dirty="0" smtClean="0">
              <a:solidFill>
                <a:srgbClr val="000099"/>
              </a:solidFill>
              <a:latin typeface="Times New Roman" pitchFamily="18" charset="0"/>
            </a:endParaRPr>
          </a:p>
        </p:txBody>
      </p:sp>
      <p:sp>
        <p:nvSpPr>
          <p:cNvPr id="244741" name="Rectangle 5"/>
          <p:cNvSpPr>
            <a:spLocks noChangeArrowheads="1"/>
          </p:cNvSpPr>
          <p:nvPr/>
        </p:nvSpPr>
        <p:spPr bwMode="auto">
          <a:xfrm>
            <a:off x="0" y="457200"/>
            <a:ext cx="9144000" cy="6400800"/>
          </a:xfrm>
          <a:prstGeom prst="rect">
            <a:avLst/>
          </a:prstGeom>
          <a:noFill/>
          <a:ln w="9525" algn="ctr">
            <a:noFill/>
            <a:miter lim="800000"/>
            <a:headEnd/>
            <a:tailEnd/>
          </a:ln>
          <a:effectLst>
            <a:outerShdw dist="35921" dir="2700000" algn="ctr" rotWithShape="0">
              <a:srgbClr val="000000"/>
            </a:outerShdw>
          </a:effectLst>
        </p:spPr>
        <p:txBody>
          <a:bodyPr wrap="none" anchor="ctr"/>
          <a:lstStyle/>
          <a:p>
            <a:pPr>
              <a:defRPr/>
            </a:pPr>
            <a:endParaRPr lang="en-US"/>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244740">
                                            <p:txEl>
                                              <p:pRg st="2" end="2"/>
                                            </p:txEl>
                                          </p:spTgt>
                                        </p:tgtEl>
                                        <p:attrNameLst>
                                          <p:attrName>style.visibility</p:attrName>
                                        </p:attrNameLst>
                                      </p:cBhvr>
                                      <p:to>
                                        <p:strVal val="visible"/>
                                      </p:to>
                                    </p:set>
                                    <p:animEffect transition="in" filter="randombar(vertical)">
                                      <p:cBhvr>
                                        <p:cTn id="7" dur="500"/>
                                        <p:tgtEl>
                                          <p:spTgt spid="24474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244740">
                                            <p:txEl>
                                              <p:pRg st="4" end="4"/>
                                            </p:txEl>
                                          </p:spTgt>
                                        </p:tgtEl>
                                        <p:attrNameLst>
                                          <p:attrName>style.visibility</p:attrName>
                                        </p:attrNameLst>
                                      </p:cBhvr>
                                      <p:to>
                                        <p:strVal val="visible"/>
                                      </p:to>
                                    </p:set>
                                    <p:animEffect transition="in" filter="randombar(vertical)">
                                      <p:cBhvr>
                                        <p:cTn id="12" dur="500"/>
                                        <p:tgtEl>
                                          <p:spTgt spid="24474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0" grpId="0" uiExpand="1"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0" y="0"/>
            <a:ext cx="9144000" cy="857250"/>
          </a:xfrm>
        </p:spPr>
        <p:txBody>
          <a:bodyPr/>
          <a:lstStyle/>
          <a:p>
            <a:pPr eaLnBrk="1" hangingPunct="1">
              <a:defRPr/>
            </a:pPr>
            <a:r>
              <a:rPr lang="en-US" smtClean="0"/>
              <a:t>Two Contrasting Views</a:t>
            </a:r>
          </a:p>
        </p:txBody>
      </p:sp>
      <p:sp>
        <p:nvSpPr>
          <p:cNvPr id="217091" name="Rectangle 3"/>
          <p:cNvSpPr>
            <a:spLocks noChangeArrowheads="1"/>
          </p:cNvSpPr>
          <p:nvPr/>
        </p:nvSpPr>
        <p:spPr bwMode="auto">
          <a:xfrm>
            <a:off x="4518025" y="1033463"/>
            <a:ext cx="4397375" cy="1778000"/>
          </a:xfrm>
          <a:prstGeom prst="rect">
            <a:avLst/>
          </a:prstGeom>
          <a:noFill/>
          <a:ln w="9525">
            <a:noFill/>
            <a:miter lim="800000"/>
            <a:headEnd/>
            <a:tailEnd/>
          </a:ln>
          <a:effectLst/>
        </p:spPr>
        <p:txBody>
          <a:bodyPr/>
          <a:lstStyle/>
          <a:p>
            <a:pPr algn="ctr" eaLnBrk="1" hangingPunct="1">
              <a:lnSpc>
                <a:spcPct val="90000"/>
              </a:lnSpc>
              <a:spcBef>
                <a:spcPct val="20000"/>
              </a:spcBef>
              <a:buClr>
                <a:srgbClr val="FFCC66"/>
              </a:buClr>
              <a:buSzPct val="70000"/>
              <a:buFont typeface="Wingdings" pitchFamily="2" charset="2"/>
              <a:buNone/>
              <a:defRPr/>
            </a:pPr>
            <a:r>
              <a:rPr lang="en-US" sz="3200" dirty="0">
                <a:solidFill>
                  <a:srgbClr val="FFFFFF"/>
                </a:solidFill>
                <a:effectLst>
                  <a:outerShdw blurRad="63500" dist="50800" dir="2700000" algn="tl" rotWithShape="0">
                    <a:prstClr val="black"/>
                  </a:outerShdw>
                </a:effectLst>
                <a:latin typeface="Arial" charset="0"/>
              </a:rPr>
              <a:t>Evolution begins with the assumption that man has evolved from ape-like creatures</a:t>
            </a:r>
          </a:p>
        </p:txBody>
      </p:sp>
      <p:grpSp>
        <p:nvGrpSpPr>
          <p:cNvPr id="2" name="Group 4"/>
          <p:cNvGrpSpPr>
            <a:grpSpLocks/>
          </p:cNvGrpSpPr>
          <p:nvPr/>
        </p:nvGrpSpPr>
        <p:grpSpPr bwMode="auto">
          <a:xfrm>
            <a:off x="5210175" y="4648200"/>
            <a:ext cx="1406525" cy="1584325"/>
            <a:chOff x="3237" y="3072"/>
            <a:chExt cx="886" cy="998"/>
          </a:xfrm>
        </p:grpSpPr>
        <p:pic>
          <p:nvPicPr>
            <p:cNvPr id="39955" name="Picture 5" descr="ape face1"/>
            <p:cNvPicPr>
              <a:picLocks noChangeAspect="1" noChangeArrowheads="1"/>
            </p:cNvPicPr>
            <p:nvPr/>
          </p:nvPicPr>
          <p:blipFill>
            <a:blip r:embed="rId3" cstate="print"/>
            <a:srcRect/>
            <a:stretch>
              <a:fillRect/>
            </a:stretch>
          </p:blipFill>
          <p:spPr bwMode="auto">
            <a:xfrm>
              <a:off x="3243" y="3087"/>
              <a:ext cx="865" cy="983"/>
            </a:xfrm>
            <a:prstGeom prst="rect">
              <a:avLst/>
            </a:prstGeom>
            <a:noFill/>
            <a:ln w="9525">
              <a:noFill/>
              <a:miter lim="800000"/>
              <a:headEnd/>
              <a:tailEnd/>
            </a:ln>
          </p:spPr>
        </p:pic>
        <p:sp>
          <p:nvSpPr>
            <p:cNvPr id="39956" name="Rectangle 6"/>
            <p:cNvSpPr>
              <a:spLocks noChangeArrowheads="1"/>
            </p:cNvSpPr>
            <p:nvPr/>
          </p:nvSpPr>
          <p:spPr bwMode="auto">
            <a:xfrm>
              <a:off x="3237" y="3072"/>
              <a:ext cx="886" cy="997"/>
            </a:xfrm>
            <a:prstGeom prst="rect">
              <a:avLst/>
            </a:prstGeom>
            <a:noFill/>
            <a:ln w="28575">
              <a:solidFill>
                <a:srgbClr val="000066"/>
              </a:solidFill>
              <a:miter lim="800000"/>
              <a:headEnd/>
              <a:tailEnd/>
            </a:ln>
            <a:effectLst>
              <a:prstShdw prst="shdw17" dist="17961" dir="2700000">
                <a:srgbClr val="00003D"/>
              </a:prstShdw>
            </a:effectLst>
          </p:spPr>
          <p:txBody>
            <a:bodyPr wrap="none" anchor="ctr"/>
            <a:lstStyle/>
            <a:p>
              <a:endParaRPr lang="en-US"/>
            </a:p>
          </p:txBody>
        </p:sp>
      </p:grpSp>
      <p:grpSp>
        <p:nvGrpSpPr>
          <p:cNvPr id="3" name="Group 7"/>
          <p:cNvGrpSpPr>
            <a:grpSpLocks/>
          </p:cNvGrpSpPr>
          <p:nvPr/>
        </p:nvGrpSpPr>
        <p:grpSpPr bwMode="auto">
          <a:xfrm>
            <a:off x="6770688" y="4649788"/>
            <a:ext cx="1600200" cy="1587500"/>
            <a:chOff x="4310" y="3081"/>
            <a:chExt cx="1008" cy="981"/>
          </a:xfrm>
        </p:grpSpPr>
        <p:pic>
          <p:nvPicPr>
            <p:cNvPr id="39953" name="Picture 8" descr="ape face2"/>
            <p:cNvPicPr>
              <a:picLocks noChangeAspect="1" noChangeArrowheads="1"/>
            </p:cNvPicPr>
            <p:nvPr/>
          </p:nvPicPr>
          <p:blipFill>
            <a:blip r:embed="rId4" cstate="print"/>
            <a:srcRect/>
            <a:stretch>
              <a:fillRect/>
            </a:stretch>
          </p:blipFill>
          <p:spPr bwMode="auto">
            <a:xfrm>
              <a:off x="4310" y="3084"/>
              <a:ext cx="1008" cy="978"/>
            </a:xfrm>
            <a:prstGeom prst="rect">
              <a:avLst/>
            </a:prstGeom>
            <a:noFill/>
            <a:ln w="9525">
              <a:noFill/>
              <a:miter lim="800000"/>
              <a:headEnd/>
              <a:tailEnd/>
            </a:ln>
          </p:spPr>
        </p:pic>
        <p:sp>
          <p:nvSpPr>
            <p:cNvPr id="39954" name="Rectangle 9"/>
            <p:cNvSpPr>
              <a:spLocks noChangeArrowheads="1"/>
            </p:cNvSpPr>
            <p:nvPr/>
          </p:nvSpPr>
          <p:spPr bwMode="auto">
            <a:xfrm>
              <a:off x="4315" y="3081"/>
              <a:ext cx="997" cy="978"/>
            </a:xfrm>
            <a:prstGeom prst="rect">
              <a:avLst/>
            </a:prstGeom>
            <a:noFill/>
            <a:ln w="28575">
              <a:solidFill>
                <a:srgbClr val="000066"/>
              </a:solidFill>
              <a:miter lim="800000"/>
              <a:headEnd/>
              <a:tailEnd/>
            </a:ln>
            <a:effectLst>
              <a:prstShdw prst="shdw17" dist="17961" dir="2700000">
                <a:srgbClr val="00003D"/>
              </a:prstShdw>
            </a:effectLst>
          </p:spPr>
          <p:txBody>
            <a:bodyPr wrap="none" anchor="ctr"/>
            <a:lstStyle/>
            <a:p>
              <a:endParaRPr lang="en-US"/>
            </a:p>
          </p:txBody>
        </p:sp>
      </p:grpSp>
      <p:grpSp>
        <p:nvGrpSpPr>
          <p:cNvPr id="4" name="Group 10"/>
          <p:cNvGrpSpPr>
            <a:grpSpLocks/>
          </p:cNvGrpSpPr>
          <p:nvPr/>
        </p:nvGrpSpPr>
        <p:grpSpPr bwMode="auto">
          <a:xfrm>
            <a:off x="4110038" y="3005138"/>
            <a:ext cx="1428750" cy="1552575"/>
            <a:chOff x="2701" y="1847"/>
            <a:chExt cx="884" cy="970"/>
          </a:xfrm>
        </p:grpSpPr>
        <p:pic>
          <p:nvPicPr>
            <p:cNvPr id="39951" name="Picture 11" descr="aa-monkey face"/>
            <p:cNvPicPr>
              <a:picLocks noChangeAspect="1" noChangeArrowheads="1"/>
            </p:cNvPicPr>
            <p:nvPr/>
          </p:nvPicPr>
          <p:blipFill>
            <a:blip r:embed="rId5" cstate="print"/>
            <a:srcRect/>
            <a:stretch>
              <a:fillRect/>
            </a:stretch>
          </p:blipFill>
          <p:spPr bwMode="auto">
            <a:xfrm>
              <a:off x="2712" y="1860"/>
              <a:ext cx="872" cy="957"/>
            </a:xfrm>
            <a:prstGeom prst="rect">
              <a:avLst/>
            </a:prstGeom>
            <a:noFill/>
            <a:ln w="9525">
              <a:noFill/>
              <a:miter lim="800000"/>
              <a:headEnd/>
              <a:tailEnd/>
            </a:ln>
          </p:spPr>
        </p:pic>
        <p:sp>
          <p:nvSpPr>
            <p:cNvPr id="39952" name="Rectangle 12"/>
            <p:cNvSpPr>
              <a:spLocks noChangeArrowheads="1"/>
            </p:cNvSpPr>
            <p:nvPr/>
          </p:nvSpPr>
          <p:spPr bwMode="auto">
            <a:xfrm>
              <a:off x="2701" y="1847"/>
              <a:ext cx="884" cy="963"/>
            </a:xfrm>
            <a:prstGeom prst="rect">
              <a:avLst/>
            </a:prstGeom>
            <a:noFill/>
            <a:ln w="28575">
              <a:solidFill>
                <a:srgbClr val="000066"/>
              </a:solidFill>
              <a:miter lim="800000"/>
              <a:headEnd/>
              <a:tailEnd/>
            </a:ln>
            <a:effectLst>
              <a:prstShdw prst="shdw17" dist="17961" dir="2700000">
                <a:srgbClr val="00003D"/>
              </a:prstShdw>
            </a:effectLst>
          </p:spPr>
          <p:txBody>
            <a:bodyPr wrap="none" anchor="ctr"/>
            <a:lstStyle/>
            <a:p>
              <a:endParaRPr lang="en-US"/>
            </a:p>
          </p:txBody>
        </p:sp>
      </p:grpSp>
      <p:grpSp>
        <p:nvGrpSpPr>
          <p:cNvPr id="5" name="Group 13"/>
          <p:cNvGrpSpPr>
            <a:grpSpLocks/>
          </p:cNvGrpSpPr>
          <p:nvPr/>
        </p:nvGrpSpPr>
        <p:grpSpPr bwMode="auto">
          <a:xfrm>
            <a:off x="7646988" y="2994025"/>
            <a:ext cx="1395412" cy="1536700"/>
            <a:chOff x="4792" y="1848"/>
            <a:chExt cx="864" cy="952"/>
          </a:xfrm>
        </p:grpSpPr>
        <p:pic>
          <p:nvPicPr>
            <p:cNvPr id="39949" name="Picture 14" descr="aa-oranguatang face"/>
            <p:cNvPicPr>
              <a:picLocks noChangeAspect="1" noChangeArrowheads="1"/>
            </p:cNvPicPr>
            <p:nvPr/>
          </p:nvPicPr>
          <p:blipFill>
            <a:blip r:embed="rId6" cstate="print"/>
            <a:srcRect/>
            <a:stretch>
              <a:fillRect/>
            </a:stretch>
          </p:blipFill>
          <p:spPr bwMode="auto">
            <a:xfrm>
              <a:off x="4818" y="1859"/>
              <a:ext cx="838" cy="941"/>
            </a:xfrm>
            <a:prstGeom prst="rect">
              <a:avLst/>
            </a:prstGeom>
            <a:noFill/>
            <a:ln w="9525">
              <a:noFill/>
              <a:miter lim="800000"/>
              <a:headEnd/>
              <a:tailEnd/>
            </a:ln>
          </p:spPr>
        </p:pic>
        <p:sp>
          <p:nvSpPr>
            <p:cNvPr id="39950" name="Rectangle 15"/>
            <p:cNvSpPr>
              <a:spLocks noChangeArrowheads="1"/>
            </p:cNvSpPr>
            <p:nvPr/>
          </p:nvSpPr>
          <p:spPr bwMode="auto">
            <a:xfrm>
              <a:off x="4792" y="1848"/>
              <a:ext cx="864" cy="952"/>
            </a:xfrm>
            <a:prstGeom prst="rect">
              <a:avLst/>
            </a:prstGeom>
            <a:noFill/>
            <a:ln w="28575">
              <a:solidFill>
                <a:srgbClr val="000066"/>
              </a:solidFill>
              <a:miter lim="800000"/>
              <a:headEnd/>
              <a:tailEnd/>
            </a:ln>
            <a:effectLst>
              <a:prstShdw prst="shdw17" dist="17961" dir="2700000">
                <a:srgbClr val="00003D"/>
              </a:prstShdw>
            </a:effectLst>
          </p:spPr>
          <p:txBody>
            <a:bodyPr wrap="none" anchor="ctr"/>
            <a:lstStyle/>
            <a:p>
              <a:endParaRPr lang="en-US"/>
            </a:p>
          </p:txBody>
        </p:sp>
      </p:grpSp>
      <p:sp>
        <p:nvSpPr>
          <p:cNvPr id="217104" name="Text Box 16"/>
          <p:cNvSpPr txBox="1">
            <a:spLocks noChangeArrowheads="1"/>
          </p:cNvSpPr>
          <p:nvPr/>
        </p:nvSpPr>
        <p:spPr bwMode="auto">
          <a:xfrm>
            <a:off x="4921250" y="6181725"/>
            <a:ext cx="3721100" cy="579438"/>
          </a:xfrm>
          <a:prstGeom prst="rect">
            <a:avLst/>
          </a:prstGeom>
          <a:noFill/>
          <a:ln w="9525">
            <a:noFill/>
            <a:miter lim="800000"/>
            <a:headEnd/>
            <a:tailEnd/>
          </a:ln>
          <a:effectLst>
            <a:outerShdw dist="28398" dir="1593903" algn="ctr" rotWithShape="0">
              <a:schemeClr val="tx1"/>
            </a:outerShdw>
          </a:effectLst>
        </p:spPr>
        <p:txBody>
          <a:bodyPr>
            <a:spAutoFit/>
          </a:bodyPr>
          <a:lstStyle/>
          <a:p>
            <a:pPr algn="ctr">
              <a:spcBef>
                <a:spcPct val="50000"/>
              </a:spcBef>
              <a:defRPr/>
            </a:pPr>
            <a:r>
              <a:rPr lang="en-US" sz="3200">
                <a:solidFill>
                  <a:srgbClr val="FFFFCC"/>
                </a:solidFill>
                <a:latin typeface="Arial" charset="0"/>
              </a:rPr>
              <a:t>Pick your relative</a:t>
            </a:r>
          </a:p>
        </p:txBody>
      </p:sp>
      <p:sp>
        <p:nvSpPr>
          <p:cNvPr id="217105" name="Rectangle 17"/>
          <p:cNvSpPr>
            <a:spLocks noChangeArrowheads="1"/>
          </p:cNvSpPr>
          <p:nvPr/>
        </p:nvSpPr>
        <p:spPr bwMode="auto">
          <a:xfrm>
            <a:off x="285750" y="1004888"/>
            <a:ext cx="4238625" cy="1023937"/>
          </a:xfrm>
          <a:prstGeom prst="rect">
            <a:avLst/>
          </a:prstGeom>
          <a:noFill/>
          <a:ln w="9525">
            <a:noFill/>
            <a:miter lim="800000"/>
            <a:headEnd/>
            <a:tailEnd/>
          </a:ln>
          <a:effectLst/>
        </p:spPr>
        <p:txBody>
          <a:bodyPr/>
          <a:lstStyle/>
          <a:p>
            <a:pPr algn="ctr" eaLnBrk="1" hangingPunct="1">
              <a:spcBef>
                <a:spcPct val="20000"/>
              </a:spcBef>
              <a:buClr>
                <a:srgbClr val="FFCC66"/>
              </a:buClr>
              <a:buSzPct val="70000"/>
              <a:buFont typeface="Wingdings" pitchFamily="2" charset="2"/>
              <a:buNone/>
              <a:defRPr/>
            </a:pPr>
            <a:r>
              <a:rPr lang="en-US" sz="3200" dirty="0">
                <a:solidFill>
                  <a:srgbClr val="FFFFFF"/>
                </a:solidFill>
                <a:effectLst>
                  <a:outerShdw blurRad="63500" dist="50800" dir="2700000" algn="tl" rotWithShape="0">
                    <a:prstClr val="black"/>
                  </a:outerShdw>
                </a:effectLst>
                <a:latin typeface="Arial" charset="0"/>
              </a:rPr>
              <a:t>The Bible teaches that God created man</a:t>
            </a:r>
          </a:p>
        </p:txBody>
      </p:sp>
      <p:sp>
        <p:nvSpPr>
          <p:cNvPr id="217106" name="Text Box 18"/>
          <p:cNvSpPr txBox="1">
            <a:spLocks noChangeArrowheads="1"/>
          </p:cNvSpPr>
          <p:nvPr/>
        </p:nvSpPr>
        <p:spPr bwMode="auto">
          <a:xfrm>
            <a:off x="115888" y="4535488"/>
            <a:ext cx="4732337" cy="2335212"/>
          </a:xfrm>
          <a:prstGeom prst="rect">
            <a:avLst/>
          </a:prstGeom>
          <a:noFill/>
          <a:ln w="9525">
            <a:noFill/>
            <a:miter lim="800000"/>
            <a:headEnd/>
            <a:tailEnd/>
          </a:ln>
          <a:effectLst>
            <a:outerShdw dist="28398" dir="1593903" algn="ctr" rotWithShape="0">
              <a:schemeClr val="tx1"/>
            </a:outerShdw>
          </a:effectLst>
        </p:spPr>
        <p:txBody>
          <a:bodyPr>
            <a:spAutoFit/>
          </a:bodyPr>
          <a:lstStyle/>
          <a:p>
            <a:pPr>
              <a:lnSpc>
                <a:spcPct val="90000"/>
              </a:lnSpc>
              <a:spcBef>
                <a:spcPct val="50000"/>
              </a:spcBef>
              <a:defRPr/>
            </a:pPr>
            <a:r>
              <a:rPr lang="en-US" sz="3200">
                <a:solidFill>
                  <a:srgbClr val="FFFFCC"/>
                </a:solidFill>
                <a:latin typeface="Arial" charset="0"/>
              </a:rPr>
              <a:t>So God created man in his own image, in the image of God created he him; male and female</a:t>
            </a:r>
          </a:p>
          <a:p>
            <a:pPr algn="ctr">
              <a:lnSpc>
                <a:spcPct val="90000"/>
              </a:lnSpc>
              <a:spcBef>
                <a:spcPct val="25000"/>
              </a:spcBef>
              <a:defRPr/>
            </a:pPr>
            <a:r>
              <a:rPr lang="en-US" sz="2800">
                <a:solidFill>
                  <a:srgbClr val="FFFFCC"/>
                </a:solidFill>
                <a:latin typeface="Arial" charset="0"/>
              </a:rPr>
              <a:t>Genesis 1:27</a:t>
            </a:r>
          </a:p>
        </p:txBody>
      </p:sp>
      <p:pic>
        <p:nvPicPr>
          <p:cNvPr id="217107" name="Picture 19" descr="Lucy2"/>
          <p:cNvPicPr>
            <a:picLocks noChangeAspect="1" noChangeArrowheads="1"/>
          </p:cNvPicPr>
          <p:nvPr/>
        </p:nvPicPr>
        <p:blipFill>
          <a:blip r:embed="rId7" cstate="print"/>
          <a:srcRect/>
          <a:stretch>
            <a:fillRect/>
          </a:stretch>
        </p:blipFill>
        <p:spPr bwMode="auto">
          <a:xfrm>
            <a:off x="5611813" y="2974975"/>
            <a:ext cx="1981200" cy="1541463"/>
          </a:xfrm>
          <a:prstGeom prst="rect">
            <a:avLst/>
          </a:prstGeom>
          <a:noFill/>
          <a:ln w="28575" algn="ctr">
            <a:solidFill>
              <a:srgbClr val="000066"/>
            </a:solidFill>
            <a:miter lim="800000"/>
            <a:headEnd/>
            <a:tailEnd/>
          </a:ln>
        </p:spPr>
      </p:pic>
      <p:pic>
        <p:nvPicPr>
          <p:cNvPr id="217108" name="Picture 20" descr="Bible Opened"/>
          <p:cNvPicPr>
            <a:picLocks noChangeAspect="1" noChangeArrowheads="1"/>
          </p:cNvPicPr>
          <p:nvPr/>
        </p:nvPicPr>
        <p:blipFill>
          <a:blip r:embed="rId8" cstate="print"/>
          <a:srcRect/>
          <a:stretch>
            <a:fillRect/>
          </a:stretch>
        </p:blipFill>
        <p:spPr bwMode="auto">
          <a:xfrm>
            <a:off x="765175" y="2222500"/>
            <a:ext cx="3079750" cy="2268538"/>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7105">
                                            <p:txEl>
                                              <p:pRg st="0" end="0"/>
                                            </p:txEl>
                                          </p:spTgt>
                                        </p:tgtEl>
                                        <p:attrNameLst>
                                          <p:attrName>style.visibility</p:attrName>
                                        </p:attrNameLst>
                                      </p:cBhvr>
                                      <p:to>
                                        <p:strVal val="visible"/>
                                      </p:to>
                                    </p:set>
                                    <p:animEffect transition="in" filter="fade">
                                      <p:cBhvr>
                                        <p:cTn id="7" dur="500"/>
                                        <p:tgtEl>
                                          <p:spTgt spid="21710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7106"/>
                                        </p:tgtEl>
                                        <p:attrNameLst>
                                          <p:attrName>style.visibility</p:attrName>
                                        </p:attrNameLst>
                                      </p:cBhvr>
                                      <p:to>
                                        <p:strVal val="visible"/>
                                      </p:to>
                                    </p:set>
                                    <p:animEffect transition="in" filter="fade">
                                      <p:cBhvr>
                                        <p:cTn id="11" dur="500"/>
                                        <p:tgtEl>
                                          <p:spTgt spid="21710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7108"/>
                                        </p:tgtEl>
                                        <p:attrNameLst>
                                          <p:attrName>style.visibility</p:attrName>
                                        </p:attrNameLst>
                                      </p:cBhvr>
                                      <p:to>
                                        <p:strVal val="visible"/>
                                      </p:to>
                                    </p:set>
                                    <p:animEffect transition="in" filter="fade">
                                      <p:cBhvr>
                                        <p:cTn id="15" dur="500"/>
                                        <p:tgtEl>
                                          <p:spTgt spid="21710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17107"/>
                                        </p:tgtEl>
                                        <p:attrNameLst>
                                          <p:attrName>style.visibility</p:attrName>
                                        </p:attrNameLst>
                                      </p:cBhvr>
                                      <p:to>
                                        <p:strVal val="visible"/>
                                      </p:to>
                                    </p:set>
                                    <p:animEffect transition="in" filter="dissolve">
                                      <p:cBhvr>
                                        <p:cTn id="20" dur="500"/>
                                        <p:tgtEl>
                                          <p:spTgt spid="217107"/>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17091">
                                            <p:txEl>
                                              <p:pRg st="0" end="0"/>
                                            </p:txEl>
                                          </p:spTgt>
                                        </p:tgtEl>
                                        <p:attrNameLst>
                                          <p:attrName>style.visibility</p:attrName>
                                        </p:attrNameLst>
                                      </p:cBhvr>
                                      <p:to>
                                        <p:strVal val="visible"/>
                                      </p:to>
                                    </p:set>
                                    <p:animEffect transition="in" filter="fade">
                                      <p:cBhvr>
                                        <p:cTn id="24" dur="500"/>
                                        <p:tgtEl>
                                          <p:spTgt spid="217091">
                                            <p:txEl>
                                              <p:pRg st="0" end="0"/>
                                            </p:txEl>
                                          </p:spTgt>
                                        </p:tgtEl>
                                      </p:cBhvr>
                                    </p:animEffect>
                                  </p:childTnLst>
                                </p:cTn>
                              </p:par>
                            </p:childTnLst>
                          </p:cTn>
                        </p:par>
                        <p:par>
                          <p:cTn id="25" fill="hold">
                            <p:stCondLst>
                              <p:cond delay="1000"/>
                            </p:stCondLst>
                            <p:childTnLst>
                              <p:par>
                                <p:cTn id="26" presetID="6" presetClass="entr" presetSubtype="16"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1000"/>
                                        <p:tgtEl>
                                          <p:spTgt spid="2"/>
                                        </p:tgtEl>
                                      </p:cBhvr>
                                    </p:animEffect>
                                  </p:childTnLst>
                                </p:cTn>
                              </p:par>
                            </p:childTnLst>
                          </p:cTn>
                        </p:par>
                        <p:par>
                          <p:cTn id="29" fill="hold">
                            <p:stCondLst>
                              <p:cond delay="2000"/>
                            </p:stCondLst>
                            <p:childTnLst>
                              <p:par>
                                <p:cTn id="30" presetID="6" presetClass="entr" presetSubtype="16"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ircle(in)">
                                      <p:cBhvr>
                                        <p:cTn id="32" dur="1000"/>
                                        <p:tgtEl>
                                          <p:spTgt spid="3"/>
                                        </p:tgtEl>
                                      </p:cBhvr>
                                    </p:animEffect>
                                  </p:childTnLst>
                                </p:cTn>
                              </p:par>
                            </p:childTnLst>
                          </p:cTn>
                        </p:par>
                        <p:par>
                          <p:cTn id="33" fill="hold">
                            <p:stCondLst>
                              <p:cond delay="3000"/>
                            </p:stCondLst>
                            <p:childTnLst>
                              <p:par>
                                <p:cTn id="34" presetID="6" presetClass="entr" presetSubtype="16"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circle(in)">
                                      <p:cBhvr>
                                        <p:cTn id="36" dur="500"/>
                                        <p:tgtEl>
                                          <p:spTgt spid="4"/>
                                        </p:tgtEl>
                                      </p:cBhvr>
                                    </p:animEffect>
                                  </p:childTnLst>
                                </p:cTn>
                              </p:par>
                            </p:childTnLst>
                          </p:cTn>
                        </p:par>
                        <p:par>
                          <p:cTn id="37" fill="hold">
                            <p:stCondLst>
                              <p:cond delay="3500"/>
                            </p:stCondLst>
                            <p:childTnLst>
                              <p:par>
                                <p:cTn id="38" presetID="6" presetClass="entr" presetSubtype="16"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circle(in)">
                                      <p:cBhvr>
                                        <p:cTn id="40" dur="500"/>
                                        <p:tgtEl>
                                          <p:spTgt spid="5"/>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217104"/>
                                        </p:tgtEl>
                                        <p:attrNameLst>
                                          <p:attrName>style.visibility</p:attrName>
                                        </p:attrNameLst>
                                      </p:cBhvr>
                                      <p:to>
                                        <p:strVal val="visible"/>
                                      </p:to>
                                    </p:set>
                                    <p:animEffect transition="in" filter="fade">
                                      <p:cBhvr>
                                        <p:cTn id="44" dur="500"/>
                                        <p:tgtEl>
                                          <p:spTgt spid="217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1" grpId="0" build="p"/>
      <p:bldP spid="217104" grpId="0"/>
      <p:bldP spid="217105" grpId="0" build="p"/>
      <p:bldP spid="21710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0962" name="Rectangle 7"/>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pPr algn="ctr">
              <a:spcBef>
                <a:spcPct val="0"/>
              </a:spcBef>
            </a:pPr>
            <a:endParaRPr lang="en-US" sz="2400"/>
          </a:p>
        </p:txBody>
      </p:sp>
      <p:sp>
        <p:nvSpPr>
          <p:cNvPr id="84994" name="Rectangle 2"/>
          <p:cNvSpPr>
            <a:spLocks noGrp="1" noChangeArrowheads="1"/>
          </p:cNvSpPr>
          <p:nvPr>
            <p:ph type="title"/>
          </p:nvPr>
        </p:nvSpPr>
        <p:spPr>
          <a:xfrm>
            <a:off x="304800" y="0"/>
            <a:ext cx="8534400" cy="1143000"/>
          </a:xfrm>
          <a:effectLst>
            <a:outerShdw dist="35921" dir="2700000" algn="ctr" rotWithShape="0">
              <a:schemeClr val="bg1"/>
            </a:outerShdw>
          </a:effectLst>
        </p:spPr>
        <p:txBody>
          <a:bodyPr/>
          <a:lstStyle/>
          <a:p>
            <a:pPr>
              <a:defRPr/>
            </a:pPr>
            <a:r>
              <a:rPr lang="en-US" sz="3600" b="1" smtClean="0">
                <a:latin typeface="Tahoma" pitchFamily="34" charset="0"/>
              </a:rPr>
              <a:t>The Evolution of Man According to the 1996 World Book Encyclopedia</a:t>
            </a:r>
          </a:p>
        </p:txBody>
      </p:sp>
      <p:sp>
        <p:nvSpPr>
          <p:cNvPr id="40964" name="Text Box 3"/>
          <p:cNvSpPr txBox="1">
            <a:spLocks noChangeArrowheads="1"/>
          </p:cNvSpPr>
          <p:nvPr/>
        </p:nvSpPr>
        <p:spPr bwMode="auto">
          <a:xfrm>
            <a:off x="1279525" y="2251075"/>
            <a:ext cx="184150" cy="457200"/>
          </a:xfrm>
          <a:prstGeom prst="rect">
            <a:avLst/>
          </a:prstGeom>
          <a:noFill/>
          <a:ln w="9525">
            <a:noFill/>
            <a:miter lim="800000"/>
            <a:headEnd/>
            <a:tailEnd/>
          </a:ln>
        </p:spPr>
        <p:txBody>
          <a:bodyPr wrap="none">
            <a:spAutoFit/>
          </a:bodyPr>
          <a:lstStyle/>
          <a:p>
            <a:pPr>
              <a:spcBef>
                <a:spcPct val="0"/>
              </a:spcBef>
            </a:pPr>
            <a:endParaRPr lang="en-US" sz="2400"/>
          </a:p>
        </p:txBody>
      </p:sp>
      <p:pic>
        <p:nvPicPr>
          <p:cNvPr id="40965" name="Picture 6"/>
          <p:cNvPicPr>
            <a:picLocks noChangeAspect="1" noChangeArrowheads="1"/>
          </p:cNvPicPr>
          <p:nvPr/>
        </p:nvPicPr>
        <p:blipFill>
          <a:blip r:embed="rId3" cstate="print"/>
          <a:srcRect/>
          <a:stretch>
            <a:fillRect/>
          </a:stretch>
        </p:blipFill>
        <p:spPr bwMode="auto">
          <a:xfrm>
            <a:off x="0" y="1524000"/>
            <a:ext cx="9144000" cy="2581275"/>
          </a:xfrm>
          <a:prstGeom prst="rect">
            <a:avLst/>
          </a:prstGeom>
          <a:noFill/>
          <a:ln w="9525">
            <a:noFill/>
            <a:miter lim="800000"/>
            <a:headEnd/>
            <a:tailEnd/>
          </a:ln>
        </p:spPr>
      </p:pic>
      <p:sp>
        <p:nvSpPr>
          <p:cNvPr id="85000" name="Text Box 8"/>
          <p:cNvSpPr txBox="1">
            <a:spLocks noChangeArrowheads="1"/>
          </p:cNvSpPr>
          <p:nvPr/>
        </p:nvSpPr>
        <p:spPr bwMode="auto">
          <a:xfrm>
            <a:off x="593725" y="4933950"/>
            <a:ext cx="8093075" cy="946150"/>
          </a:xfrm>
          <a:prstGeom prst="rect">
            <a:avLst/>
          </a:prstGeom>
          <a:noFill/>
          <a:ln w="9525" algn="ctr">
            <a:noFill/>
            <a:miter lim="800000"/>
            <a:headEnd/>
            <a:tailEnd/>
          </a:ln>
        </p:spPr>
        <p:txBody>
          <a:bodyPr>
            <a:spAutoFit/>
          </a:bodyPr>
          <a:lstStyle/>
          <a:p>
            <a:pPr>
              <a:spcBef>
                <a:spcPct val="20000"/>
              </a:spcBef>
            </a:pPr>
            <a:r>
              <a:rPr lang="en-US" sz="2800">
                <a:latin typeface="Tahoma" pitchFamily="34" charset="0"/>
              </a:rPr>
              <a:t>Of course the specifics of the evolutionary theories are always changing. .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5000"/>
                                        </p:tgtEl>
                                        <p:attrNameLst>
                                          <p:attrName>style.visibility</p:attrName>
                                        </p:attrNameLst>
                                      </p:cBhvr>
                                      <p:to>
                                        <p:strVal val="visible"/>
                                      </p:to>
                                    </p:set>
                                    <p:anim calcmode="lin" valueType="num">
                                      <p:cBhvr additive="base">
                                        <p:cTn id="7" dur="500" fill="hold"/>
                                        <p:tgtEl>
                                          <p:spTgt spid="85000"/>
                                        </p:tgtEl>
                                        <p:attrNameLst>
                                          <p:attrName>ppt_x</p:attrName>
                                        </p:attrNameLst>
                                      </p:cBhvr>
                                      <p:tavLst>
                                        <p:tav tm="0">
                                          <p:val>
                                            <p:strVal val="#ppt_x"/>
                                          </p:val>
                                        </p:tav>
                                        <p:tav tm="100000">
                                          <p:val>
                                            <p:strVal val="#ppt_x"/>
                                          </p:val>
                                        </p:tav>
                                      </p:tavLst>
                                    </p:anim>
                                    <p:anim calcmode="lin" valueType="num">
                                      <p:cBhvr additive="base">
                                        <p:cTn id="8" dur="500" fill="hold"/>
                                        <p:tgtEl>
                                          <p:spTgt spid="850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746125" y="650875"/>
            <a:ext cx="184150" cy="457200"/>
          </a:xfrm>
          <a:prstGeom prst="rect">
            <a:avLst/>
          </a:prstGeom>
          <a:noFill/>
          <a:ln w="9525">
            <a:noFill/>
            <a:miter lim="800000"/>
            <a:headEnd/>
            <a:tailEnd/>
          </a:ln>
        </p:spPr>
        <p:txBody>
          <a:bodyPr wrap="none">
            <a:spAutoFit/>
          </a:bodyPr>
          <a:lstStyle/>
          <a:p>
            <a:pPr>
              <a:spcBef>
                <a:spcPct val="0"/>
              </a:spcBef>
            </a:pPr>
            <a:endParaRPr lang="en-US" sz="2400"/>
          </a:p>
        </p:txBody>
      </p:sp>
      <p:sp>
        <p:nvSpPr>
          <p:cNvPr id="41987" name="Text Box 4"/>
          <p:cNvSpPr txBox="1">
            <a:spLocks noChangeArrowheads="1"/>
          </p:cNvSpPr>
          <p:nvPr/>
        </p:nvSpPr>
        <p:spPr bwMode="auto">
          <a:xfrm>
            <a:off x="898525" y="955675"/>
            <a:ext cx="184150" cy="457200"/>
          </a:xfrm>
          <a:prstGeom prst="rect">
            <a:avLst/>
          </a:prstGeom>
          <a:noFill/>
          <a:ln w="9525">
            <a:noFill/>
            <a:miter lim="800000"/>
            <a:headEnd/>
            <a:tailEnd/>
          </a:ln>
        </p:spPr>
        <p:txBody>
          <a:bodyPr wrap="none">
            <a:spAutoFit/>
          </a:bodyPr>
          <a:lstStyle/>
          <a:p>
            <a:pPr>
              <a:spcBef>
                <a:spcPct val="0"/>
              </a:spcBef>
            </a:pPr>
            <a:endParaRPr lang="en-US" sz="2400"/>
          </a:p>
        </p:txBody>
      </p:sp>
      <p:sp>
        <p:nvSpPr>
          <p:cNvPr id="41988" name="Text Box 6"/>
          <p:cNvSpPr txBox="1">
            <a:spLocks noChangeArrowheads="1"/>
          </p:cNvSpPr>
          <p:nvPr/>
        </p:nvSpPr>
        <p:spPr bwMode="auto">
          <a:xfrm>
            <a:off x="669925" y="4613275"/>
            <a:ext cx="184150" cy="457200"/>
          </a:xfrm>
          <a:prstGeom prst="rect">
            <a:avLst/>
          </a:prstGeom>
          <a:noFill/>
          <a:ln w="9525">
            <a:noFill/>
            <a:miter lim="800000"/>
            <a:headEnd/>
            <a:tailEnd/>
          </a:ln>
        </p:spPr>
        <p:txBody>
          <a:bodyPr wrap="none">
            <a:spAutoFit/>
          </a:bodyPr>
          <a:lstStyle/>
          <a:p>
            <a:pPr>
              <a:spcBef>
                <a:spcPct val="0"/>
              </a:spcBef>
            </a:pPr>
            <a:endParaRPr lang="en-US" sz="2400"/>
          </a:p>
        </p:txBody>
      </p:sp>
      <p:sp>
        <p:nvSpPr>
          <p:cNvPr id="41989" name="Text Box 8"/>
          <p:cNvSpPr txBox="1">
            <a:spLocks noChangeArrowheads="1"/>
          </p:cNvSpPr>
          <p:nvPr/>
        </p:nvSpPr>
        <p:spPr bwMode="auto">
          <a:xfrm>
            <a:off x="822325" y="4918075"/>
            <a:ext cx="184150" cy="457200"/>
          </a:xfrm>
          <a:prstGeom prst="rect">
            <a:avLst/>
          </a:prstGeom>
          <a:noFill/>
          <a:ln w="9525">
            <a:noFill/>
            <a:miter lim="800000"/>
            <a:headEnd/>
            <a:tailEnd/>
          </a:ln>
        </p:spPr>
        <p:txBody>
          <a:bodyPr wrap="none">
            <a:spAutoFit/>
          </a:bodyPr>
          <a:lstStyle/>
          <a:p>
            <a:pPr>
              <a:spcBef>
                <a:spcPct val="0"/>
              </a:spcBef>
            </a:pPr>
            <a:endParaRPr lang="en-US" sz="2400"/>
          </a:p>
        </p:txBody>
      </p:sp>
      <p:sp>
        <p:nvSpPr>
          <p:cNvPr id="41990" name="Text Box 10"/>
          <p:cNvSpPr txBox="1">
            <a:spLocks noChangeArrowheads="1"/>
          </p:cNvSpPr>
          <p:nvPr/>
        </p:nvSpPr>
        <p:spPr bwMode="auto">
          <a:xfrm>
            <a:off x="3276600" y="3276600"/>
            <a:ext cx="5578475" cy="3378200"/>
          </a:xfrm>
          <a:prstGeom prst="rect">
            <a:avLst/>
          </a:prstGeom>
          <a:noFill/>
          <a:ln w="9525">
            <a:noFill/>
            <a:miter lim="800000"/>
            <a:headEnd/>
            <a:tailEnd/>
          </a:ln>
        </p:spPr>
        <p:txBody>
          <a:bodyPr>
            <a:spAutoFit/>
          </a:bodyPr>
          <a:lstStyle/>
          <a:p>
            <a:pPr>
              <a:spcBef>
                <a:spcPct val="0"/>
              </a:spcBef>
            </a:pPr>
            <a:r>
              <a:rPr lang="en-US" sz="2400"/>
              <a:t>“The path from proto-apes to modern humans is commonly seen as a succession of new and improved species taking the place of worn out evolutionary clunkers. It’s a satisfying, if slightly chauvinistic tale, </a:t>
            </a:r>
            <a:r>
              <a:rPr lang="en-US" sz="2400" u="sng"/>
              <a:t>but experts in human evolution have known for years that it is dead wrong</a:t>
            </a:r>
            <a:r>
              <a:rPr lang="en-US" sz="2400"/>
              <a:t>. . .”</a:t>
            </a:r>
          </a:p>
          <a:p>
            <a:pPr algn="r">
              <a:spcBef>
                <a:spcPct val="0"/>
              </a:spcBef>
            </a:pPr>
            <a:r>
              <a:rPr lang="en-US" sz="2400" i="1"/>
              <a:t>Time Magazine</a:t>
            </a:r>
            <a:r>
              <a:rPr lang="en-US" sz="2400"/>
              <a:t>, August 23, 1999, p.51 (emphasis added)</a:t>
            </a:r>
          </a:p>
        </p:txBody>
      </p:sp>
      <p:pic>
        <p:nvPicPr>
          <p:cNvPr id="41991" name="Picture 12"/>
          <p:cNvPicPr>
            <a:picLocks noChangeAspect="1" noChangeArrowheads="1"/>
          </p:cNvPicPr>
          <p:nvPr/>
        </p:nvPicPr>
        <p:blipFill>
          <a:blip r:embed="rId2" cstate="print"/>
          <a:srcRect/>
          <a:stretch>
            <a:fillRect/>
          </a:stretch>
        </p:blipFill>
        <p:spPr bwMode="auto">
          <a:xfrm>
            <a:off x="0" y="2971800"/>
            <a:ext cx="2947988" cy="3886200"/>
          </a:xfrm>
          <a:prstGeom prst="rect">
            <a:avLst/>
          </a:prstGeom>
          <a:noFill/>
          <a:ln w="9525">
            <a:noFill/>
            <a:miter lim="800000"/>
            <a:headEnd/>
            <a:tailEnd/>
          </a:ln>
        </p:spPr>
      </p:pic>
      <p:pic>
        <p:nvPicPr>
          <p:cNvPr id="41992" name="Picture 13"/>
          <p:cNvPicPr>
            <a:picLocks noChangeAspect="1" noChangeArrowheads="1"/>
          </p:cNvPicPr>
          <p:nvPr/>
        </p:nvPicPr>
        <p:blipFill>
          <a:blip r:embed="rId3" cstate="print"/>
          <a:srcRect/>
          <a:stretch>
            <a:fillRect/>
          </a:stretch>
        </p:blipFill>
        <p:spPr bwMode="auto">
          <a:xfrm>
            <a:off x="0" y="914400"/>
            <a:ext cx="9144000" cy="2020888"/>
          </a:xfrm>
          <a:prstGeom prst="rect">
            <a:avLst/>
          </a:prstGeom>
          <a:noFill/>
          <a:ln w="9525">
            <a:noFill/>
            <a:miter lim="800000"/>
            <a:headEnd/>
            <a:tailEnd/>
          </a:ln>
        </p:spPr>
      </p:pic>
      <p:sp>
        <p:nvSpPr>
          <p:cNvPr id="41993" name="Rectangle 14"/>
          <p:cNvSpPr>
            <a:spLocks noGrp="1" noChangeArrowheads="1"/>
          </p:cNvSpPr>
          <p:nvPr>
            <p:ph type="title"/>
          </p:nvPr>
        </p:nvSpPr>
        <p:spPr>
          <a:xfrm>
            <a:off x="0" y="0"/>
            <a:ext cx="9144000" cy="838200"/>
          </a:xfrm>
        </p:spPr>
        <p:txBody>
          <a:bodyPr/>
          <a:lstStyle/>
          <a:p>
            <a:r>
              <a:rPr lang="en-US" sz="3200" b="1" smtClean="0"/>
              <a:t>For example,  according to Time magazine (Aug 1999):</a:t>
            </a:r>
          </a:p>
        </p:txBody>
      </p:sp>
    </p:spTree>
  </p:cSld>
  <p:clrMapOvr>
    <a:masterClrMapping/>
  </p:clrMapOvr>
  <p:transition>
    <p:blinds/>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pPr eaLnBrk="1" hangingPunct="1">
              <a:defRPr/>
            </a:pPr>
            <a:r>
              <a:rPr lang="en-US" sz="3600" smtClean="0"/>
              <a:t>But though the details may change. . .</a:t>
            </a:r>
          </a:p>
        </p:txBody>
      </p:sp>
      <p:sp>
        <p:nvSpPr>
          <p:cNvPr id="219139" name="Rectangle 3"/>
          <p:cNvSpPr>
            <a:spLocks noGrp="1" noChangeArrowheads="1"/>
          </p:cNvSpPr>
          <p:nvPr>
            <p:ph type="body" idx="1"/>
          </p:nvPr>
        </p:nvSpPr>
        <p:spPr>
          <a:xfrm>
            <a:off x="487363" y="2287588"/>
            <a:ext cx="8229600" cy="2757487"/>
          </a:xfrm>
          <a:effectLst/>
        </p:spPr>
        <p:txBody>
          <a:bodyPr/>
          <a:lstStyle/>
          <a:p>
            <a:pPr marL="0" indent="0" eaLnBrk="1" hangingPunct="1">
              <a:buFont typeface="Wingdings" pitchFamily="2" charset="2"/>
              <a:buNone/>
              <a:defRPr/>
            </a:pPr>
            <a:r>
              <a:rPr lang="en-US" dirty="0" smtClean="0">
                <a:effectLst>
                  <a:outerShdw blurRad="63500" dist="50800" dir="2700000" algn="tl" rotWithShape="0">
                    <a:prstClr val="black"/>
                  </a:outerShdw>
                </a:effectLst>
              </a:rPr>
              <a:t>“. . . all [evolutionary] researchers agree on certain basic facts. We know, for example, that humans evolved from ancestors we share with other living primates such as chimpanzees and apes.”</a:t>
            </a:r>
          </a:p>
        </p:txBody>
      </p:sp>
      <p:sp>
        <p:nvSpPr>
          <p:cNvPr id="219140" name="Text Box 4"/>
          <p:cNvSpPr txBox="1">
            <a:spLocks noChangeArrowheads="1"/>
          </p:cNvSpPr>
          <p:nvPr/>
        </p:nvSpPr>
        <p:spPr bwMode="auto">
          <a:xfrm>
            <a:off x="536575" y="1466850"/>
            <a:ext cx="8008938" cy="476250"/>
          </a:xfrm>
          <a:prstGeom prst="rect">
            <a:avLst/>
          </a:prstGeom>
          <a:noFill/>
          <a:ln w="9525">
            <a:noFill/>
            <a:miter lim="800000"/>
            <a:headEnd/>
            <a:tailEnd/>
          </a:ln>
          <a:effectLst>
            <a:outerShdw dist="28398" dir="1593903" algn="ctr" rotWithShape="0">
              <a:srgbClr val="000000"/>
            </a:outerShdw>
          </a:effectLst>
        </p:spPr>
        <p:txBody>
          <a:bodyPr>
            <a:spAutoFit/>
          </a:bodyPr>
          <a:lstStyle/>
          <a:p>
            <a:pPr algn="ctr">
              <a:lnSpc>
                <a:spcPct val="90000"/>
              </a:lnSpc>
              <a:buClr>
                <a:schemeClr val="tx2"/>
              </a:buClr>
              <a:buSzPct val="65000"/>
              <a:buFont typeface="Wingdings" pitchFamily="2" charset="2"/>
              <a:buNone/>
              <a:defRPr/>
            </a:pPr>
            <a:r>
              <a:rPr lang="en-US" sz="2800">
                <a:solidFill>
                  <a:srgbClr val="FFFFCC"/>
                </a:solidFill>
                <a:latin typeface="Arial" charset="0"/>
              </a:rPr>
              <a:t>Miller and Levine, </a:t>
            </a:r>
            <a:r>
              <a:rPr lang="en-US" sz="2800" i="1">
                <a:solidFill>
                  <a:srgbClr val="FFFFCC"/>
                </a:solidFill>
                <a:latin typeface="Arial" charset="0"/>
              </a:rPr>
              <a:t>Biology</a:t>
            </a:r>
            <a:r>
              <a:rPr lang="en-US" sz="2800">
                <a:solidFill>
                  <a:srgbClr val="FFFFCC"/>
                </a:solidFill>
                <a:latin typeface="Arial" charset="0"/>
              </a:rPr>
              <a:t>, 2000, p. 757.</a:t>
            </a:r>
            <a:endParaRPr lang="en-US" sz="2400">
              <a:solidFill>
                <a:srgbClr val="FFFFCC"/>
              </a:solidFill>
              <a:latin typeface="Arial" charset="0"/>
            </a:endParaRPr>
          </a:p>
        </p:txBody>
      </p:sp>
      <p:grpSp>
        <p:nvGrpSpPr>
          <p:cNvPr id="2" name="Group 5"/>
          <p:cNvGrpSpPr>
            <a:grpSpLocks/>
          </p:cNvGrpSpPr>
          <p:nvPr/>
        </p:nvGrpSpPr>
        <p:grpSpPr bwMode="auto">
          <a:xfrm>
            <a:off x="3676650" y="5213350"/>
            <a:ext cx="1558925" cy="1073150"/>
            <a:chOff x="2450" y="3447"/>
            <a:chExt cx="982" cy="676"/>
          </a:xfrm>
        </p:grpSpPr>
        <p:pic>
          <p:nvPicPr>
            <p:cNvPr id="43014" name="Picture 6" descr="I'm No Human!">
              <a:hlinkClick r:id="rId3"/>
            </p:cNvPr>
            <p:cNvPicPr>
              <a:picLocks noChangeAspect="1" noChangeArrowheads="1" noCrop="1"/>
            </p:cNvPicPr>
            <p:nvPr/>
          </p:nvPicPr>
          <p:blipFill>
            <a:blip r:embed="rId4" cstate="print"/>
            <a:srcRect/>
            <a:stretch>
              <a:fillRect/>
            </a:stretch>
          </p:blipFill>
          <p:spPr bwMode="auto">
            <a:xfrm>
              <a:off x="2465" y="3455"/>
              <a:ext cx="967" cy="661"/>
            </a:xfrm>
            <a:prstGeom prst="rect">
              <a:avLst/>
            </a:prstGeom>
            <a:noFill/>
            <a:ln w="9525">
              <a:noFill/>
              <a:miter lim="800000"/>
              <a:headEnd/>
              <a:tailEnd/>
            </a:ln>
          </p:spPr>
        </p:pic>
        <p:sp>
          <p:nvSpPr>
            <p:cNvPr id="43015" name="Rectangle 7"/>
            <p:cNvSpPr>
              <a:spLocks noChangeArrowheads="1"/>
            </p:cNvSpPr>
            <p:nvPr/>
          </p:nvSpPr>
          <p:spPr bwMode="auto">
            <a:xfrm>
              <a:off x="2450" y="3447"/>
              <a:ext cx="979" cy="676"/>
            </a:xfrm>
            <a:prstGeom prst="rect">
              <a:avLst/>
            </a:prstGeom>
            <a:noFill/>
            <a:ln w="38100">
              <a:solidFill>
                <a:srgbClr val="0033CC"/>
              </a:solidFill>
              <a:miter lim="800000"/>
              <a:headEnd/>
              <a:tailEnd/>
            </a:ln>
          </p:spPr>
          <p:txBody>
            <a:bodyPr wrap="none" anchor="ctr">
              <a:spAutoFit/>
            </a:bodyPr>
            <a:lstStyle/>
            <a:p>
              <a:endParaRPr lang="en-US"/>
            </a:p>
          </p:txBody>
        </p:sp>
      </p:gr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9140"/>
                                        </p:tgtEl>
                                        <p:attrNameLst>
                                          <p:attrName>style.visibility</p:attrName>
                                        </p:attrNameLst>
                                      </p:cBhvr>
                                      <p:to>
                                        <p:strVal val="visible"/>
                                      </p:to>
                                    </p:set>
                                    <p:animEffect transition="in" filter="dissolve">
                                      <p:cBhvr>
                                        <p:cTn id="7" dur="500"/>
                                        <p:tgtEl>
                                          <p:spTgt spid="2191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9139">
                                            <p:txEl>
                                              <p:pRg st="0" end="0"/>
                                            </p:txEl>
                                          </p:spTgt>
                                        </p:tgtEl>
                                        <p:attrNameLst>
                                          <p:attrName>style.visibility</p:attrName>
                                        </p:attrNameLst>
                                      </p:cBhvr>
                                      <p:to>
                                        <p:strVal val="visible"/>
                                      </p:to>
                                    </p:set>
                                    <p:animEffect transition="in" filter="fade">
                                      <p:cBhvr>
                                        <p:cTn id="12" dur="500"/>
                                        <p:tgtEl>
                                          <p:spTgt spid="219139">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30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9" grpId="0" build="p"/>
      <p:bldP spid="219140"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4034" name="Rectangle 4"/>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pPr algn="ctr">
              <a:spcBef>
                <a:spcPct val="0"/>
              </a:spcBef>
            </a:pPr>
            <a:endParaRPr lang="en-US" sz="2400"/>
          </a:p>
        </p:txBody>
      </p:sp>
      <p:sp>
        <p:nvSpPr>
          <p:cNvPr id="44035" name="Rectangle 2"/>
          <p:cNvSpPr>
            <a:spLocks noGrp="1" noChangeArrowheads="1"/>
          </p:cNvSpPr>
          <p:nvPr>
            <p:ph type="title"/>
          </p:nvPr>
        </p:nvSpPr>
        <p:spPr>
          <a:xfrm>
            <a:off x="685800" y="0"/>
            <a:ext cx="7772400" cy="1066800"/>
          </a:xfrm>
        </p:spPr>
        <p:txBody>
          <a:bodyPr/>
          <a:lstStyle/>
          <a:p>
            <a:pPr eaLnBrk="1" hangingPunct="1"/>
            <a:r>
              <a:rPr lang="en-US" sz="3600" b="1" smtClean="0">
                <a:latin typeface="Tahoma" pitchFamily="34" charset="0"/>
              </a:rPr>
              <a:t>The Evolutionary Approach to Man’s Origins</a:t>
            </a:r>
          </a:p>
        </p:txBody>
      </p:sp>
      <p:sp>
        <p:nvSpPr>
          <p:cNvPr id="287749" name="Rectangle 5"/>
          <p:cNvSpPr>
            <a:spLocks noGrp="1" noChangeArrowheads="1"/>
          </p:cNvSpPr>
          <p:nvPr>
            <p:ph type="body" idx="1"/>
          </p:nvPr>
        </p:nvSpPr>
        <p:spPr>
          <a:xfrm>
            <a:off x="152400" y="1219200"/>
            <a:ext cx="8839200" cy="5486400"/>
          </a:xfrm>
        </p:spPr>
        <p:txBody>
          <a:bodyPr/>
          <a:lstStyle/>
          <a:p>
            <a:pPr eaLnBrk="1" hangingPunct="1">
              <a:lnSpc>
                <a:spcPct val="90000"/>
              </a:lnSpc>
            </a:pPr>
            <a:r>
              <a:rPr lang="en-US" b="1" smtClean="0">
                <a:latin typeface="Tahoma" pitchFamily="34" charset="0"/>
              </a:rPr>
              <a:t>Evolutionists begin with a </a:t>
            </a:r>
            <a:r>
              <a:rPr lang="en-US" b="1" u="sng" smtClean="0">
                <a:solidFill>
                  <a:srgbClr val="FF0000"/>
                </a:solidFill>
                <a:latin typeface="Tahoma" pitchFamily="34" charset="0"/>
              </a:rPr>
              <a:t>preconceived bias</a:t>
            </a:r>
            <a:r>
              <a:rPr lang="en-US" b="1" smtClean="0">
                <a:latin typeface="Tahoma" pitchFamily="34" charset="0"/>
              </a:rPr>
              <a:t> that man evolved from ape-like creatures millions of years ago. </a:t>
            </a:r>
          </a:p>
          <a:p>
            <a:pPr eaLnBrk="1" hangingPunct="1">
              <a:lnSpc>
                <a:spcPct val="90000"/>
              </a:lnSpc>
            </a:pPr>
            <a:r>
              <a:rPr lang="en-US" b="1" smtClean="0">
                <a:latin typeface="Tahoma" pitchFamily="34" charset="0"/>
              </a:rPr>
              <a:t>From this starting point: </a:t>
            </a:r>
          </a:p>
          <a:p>
            <a:pPr lvl="1" eaLnBrk="1" hangingPunct="1">
              <a:lnSpc>
                <a:spcPct val="90000"/>
              </a:lnSpc>
            </a:pPr>
            <a:r>
              <a:rPr lang="en-US" b="1" smtClean="0">
                <a:latin typeface="Tahoma" pitchFamily="34" charset="0"/>
              </a:rPr>
              <a:t>Evolutionists “build their case” - often using </a:t>
            </a:r>
            <a:r>
              <a:rPr lang="en-US" b="1" u="sng" smtClean="0">
                <a:solidFill>
                  <a:srgbClr val="FF0000"/>
                </a:solidFill>
                <a:latin typeface="Tahoma" pitchFamily="34" charset="0"/>
              </a:rPr>
              <a:t>faulty or insufficient evidence</a:t>
            </a:r>
            <a:r>
              <a:rPr lang="en-US" b="1" smtClean="0">
                <a:latin typeface="Tahoma" pitchFamily="34" charset="0"/>
              </a:rPr>
              <a:t> and often ignoring evidence to the contrary.</a:t>
            </a:r>
          </a:p>
          <a:p>
            <a:pPr lvl="1" eaLnBrk="1" hangingPunct="1">
              <a:lnSpc>
                <a:spcPct val="90000"/>
              </a:lnSpc>
            </a:pPr>
            <a:r>
              <a:rPr lang="en-US" b="1" smtClean="0">
                <a:latin typeface="Tahoma" pitchFamily="34" charset="0"/>
              </a:rPr>
              <a:t>Evolutionists then create </a:t>
            </a:r>
            <a:r>
              <a:rPr lang="en-US" b="1" u="sng" smtClean="0">
                <a:solidFill>
                  <a:srgbClr val="FF0000"/>
                </a:solidFill>
                <a:latin typeface="Tahoma" pitchFamily="34" charset="0"/>
              </a:rPr>
              <a:t>misleading stories, pictures, models, videos, etc.</a:t>
            </a:r>
            <a:r>
              <a:rPr lang="en-US" b="1" smtClean="0">
                <a:latin typeface="Tahoma" pitchFamily="34" charset="0"/>
              </a:rPr>
              <a:t> in newspapers, magazines, textbooks, museums, documentaries etc. in order to promote their evolutionary views</a:t>
            </a:r>
            <a:endParaRPr lang="en-US" smtClean="0"/>
          </a:p>
          <a:p>
            <a:pPr eaLnBrk="1" hangingPunct="1">
              <a:lnSpc>
                <a:spcPct val="90000"/>
              </a:lnSpc>
            </a:pPr>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7749">
                                            <p:txEl>
                                              <p:pRg st="0" end="0"/>
                                            </p:txEl>
                                          </p:spTgt>
                                        </p:tgtEl>
                                        <p:attrNameLst>
                                          <p:attrName>style.visibility</p:attrName>
                                        </p:attrNameLst>
                                      </p:cBhvr>
                                      <p:to>
                                        <p:strVal val="visible"/>
                                      </p:to>
                                    </p:set>
                                    <p:animEffect transition="in" filter="dissolve">
                                      <p:cBhvr>
                                        <p:cTn id="7" dur="500"/>
                                        <p:tgtEl>
                                          <p:spTgt spid="2877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7749">
                                            <p:txEl>
                                              <p:pRg st="1" end="1"/>
                                            </p:txEl>
                                          </p:spTgt>
                                        </p:tgtEl>
                                        <p:attrNameLst>
                                          <p:attrName>style.visibility</p:attrName>
                                        </p:attrNameLst>
                                      </p:cBhvr>
                                      <p:to>
                                        <p:strVal val="visible"/>
                                      </p:to>
                                    </p:set>
                                    <p:animEffect transition="in" filter="dissolve">
                                      <p:cBhvr>
                                        <p:cTn id="12" dur="500"/>
                                        <p:tgtEl>
                                          <p:spTgt spid="2877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7749">
                                            <p:txEl>
                                              <p:pRg st="2" end="2"/>
                                            </p:txEl>
                                          </p:spTgt>
                                        </p:tgtEl>
                                        <p:attrNameLst>
                                          <p:attrName>style.visibility</p:attrName>
                                        </p:attrNameLst>
                                      </p:cBhvr>
                                      <p:to>
                                        <p:strVal val="visible"/>
                                      </p:to>
                                    </p:set>
                                    <p:animEffect transition="in" filter="dissolve">
                                      <p:cBhvr>
                                        <p:cTn id="17" dur="500"/>
                                        <p:tgtEl>
                                          <p:spTgt spid="28774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7749">
                                            <p:txEl>
                                              <p:pRg st="3" end="3"/>
                                            </p:txEl>
                                          </p:spTgt>
                                        </p:tgtEl>
                                        <p:attrNameLst>
                                          <p:attrName>style.visibility</p:attrName>
                                        </p:attrNameLst>
                                      </p:cBhvr>
                                      <p:to>
                                        <p:strVal val="visible"/>
                                      </p:to>
                                    </p:set>
                                    <p:animEffect transition="in" filter="dissolve">
                                      <p:cBhvr>
                                        <p:cTn id="22" dur="500"/>
                                        <p:tgtEl>
                                          <p:spTgt spid="28774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41668" name="Rectangle 4"/>
          <p:cNvSpPr>
            <a:spLocks noGrp="1" noChangeArrowheads="1"/>
          </p:cNvSpPr>
          <p:nvPr>
            <p:ph type="ctrTitle"/>
          </p:nvPr>
        </p:nvSpPr>
        <p:spPr>
          <a:xfrm>
            <a:off x="0" y="1143000"/>
            <a:ext cx="9144000" cy="2232025"/>
          </a:xfrm>
          <a:effectLst>
            <a:outerShdw dist="71842" dir="2700000" algn="ctr" rotWithShape="0">
              <a:schemeClr val="tx1"/>
            </a:outerShdw>
          </a:effectLst>
        </p:spPr>
        <p:txBody>
          <a:bodyPr/>
          <a:lstStyle/>
          <a:p>
            <a:pPr>
              <a:defRPr/>
            </a:pPr>
            <a:r>
              <a:rPr lang="en-US" sz="7200" b="1" smtClean="0">
                <a:solidFill>
                  <a:srgbClr val="FFFF00"/>
                </a:solidFill>
                <a:latin typeface="Tahoma" pitchFamily="34" charset="0"/>
              </a:rPr>
              <a:t>Evolutionary Stories</a:t>
            </a:r>
          </a:p>
        </p:txBody>
      </p:sp>
      <p:sp>
        <p:nvSpPr>
          <p:cNvPr id="241671" name="Rectangle 7"/>
          <p:cNvSpPr>
            <a:spLocks noGrp="1" noChangeArrowheads="1"/>
          </p:cNvSpPr>
          <p:nvPr>
            <p:ph type="subTitle" idx="1"/>
          </p:nvPr>
        </p:nvSpPr>
        <p:spPr>
          <a:xfrm>
            <a:off x="0" y="4419600"/>
            <a:ext cx="9144000" cy="1905000"/>
          </a:xfrm>
          <a:effectLst/>
        </p:spPr>
        <p:txBody>
          <a:bodyPr/>
          <a:lstStyle/>
          <a:p>
            <a:pPr>
              <a:defRPr/>
            </a:pPr>
            <a:r>
              <a:rPr lang="en-US" sz="4000" b="1" dirty="0" smtClean="0">
                <a:solidFill>
                  <a:srgbClr val="FFFF00"/>
                </a:solidFill>
                <a:effectLst>
                  <a:outerShdw blurRad="50800" dist="63500" dir="2700000" algn="ctr" rotWithShape="0">
                    <a:schemeClr val="tx1"/>
                  </a:outerShdw>
                </a:effectLst>
                <a:latin typeface="Tahoma" pitchFamily="34" charset="0"/>
              </a:rPr>
              <a:t>Examples of where the evolutionary approach has led to some rather embarrassing results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1668"/>
                                        </p:tgtEl>
                                        <p:attrNameLst>
                                          <p:attrName>style.visibility</p:attrName>
                                        </p:attrNameLst>
                                      </p:cBhvr>
                                      <p:to>
                                        <p:strVal val="visible"/>
                                      </p:to>
                                    </p:set>
                                    <p:animEffect transition="in" filter="fade">
                                      <p:cBhvr>
                                        <p:cTn id="7" dur="2000"/>
                                        <p:tgtEl>
                                          <p:spTgt spid="24166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41671">
                                            <p:txEl>
                                              <p:pRg st="0" end="0"/>
                                            </p:txEl>
                                          </p:spTgt>
                                        </p:tgtEl>
                                        <p:attrNameLst>
                                          <p:attrName>style.visibility</p:attrName>
                                        </p:attrNameLst>
                                      </p:cBhvr>
                                      <p:to>
                                        <p:strVal val="visible"/>
                                      </p:to>
                                    </p:set>
                                    <p:anim calcmode="lin" valueType="num">
                                      <p:cBhvr>
                                        <p:cTn id="12" dur="2000" fill="hold"/>
                                        <p:tgtEl>
                                          <p:spTgt spid="241671">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241671">
                                            <p:txEl>
                                              <p:pRg st="0" end="0"/>
                                            </p:txEl>
                                          </p:spTgt>
                                        </p:tgtEl>
                                        <p:attrNameLst>
                                          <p:attrName>ppt_h</p:attrName>
                                        </p:attrNameLst>
                                      </p:cBhvr>
                                      <p:tavLst>
                                        <p:tav tm="0">
                                          <p:val>
                                            <p:fltVal val="0"/>
                                          </p:val>
                                        </p:tav>
                                        <p:tav tm="100000">
                                          <p:val>
                                            <p:strVal val="#ppt_h"/>
                                          </p:val>
                                        </p:tav>
                                      </p:tavLst>
                                    </p:anim>
                                    <p:animEffect transition="in" filter="fade">
                                      <p:cBhvr>
                                        <p:cTn id="14" dur="2000"/>
                                        <p:tgtEl>
                                          <p:spTgt spid="2416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8" grpId="0"/>
      <p:bldP spid="241671"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082" name="Rectangle 5"/>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pPr algn="ctr">
              <a:spcBef>
                <a:spcPct val="0"/>
              </a:spcBef>
            </a:pPr>
            <a:endParaRPr lang="en-US" sz="2400"/>
          </a:p>
        </p:txBody>
      </p:sp>
      <p:sp>
        <p:nvSpPr>
          <p:cNvPr id="46083" name="Rectangle 2"/>
          <p:cNvSpPr>
            <a:spLocks noGrp="1" noChangeArrowheads="1"/>
          </p:cNvSpPr>
          <p:nvPr>
            <p:ph type="title"/>
          </p:nvPr>
        </p:nvSpPr>
        <p:spPr>
          <a:xfrm>
            <a:off x="762000" y="152400"/>
            <a:ext cx="7924800" cy="685800"/>
          </a:xfrm>
        </p:spPr>
        <p:txBody>
          <a:bodyPr/>
          <a:lstStyle/>
          <a:p>
            <a:r>
              <a:rPr lang="en-US" sz="4000" b="1" smtClean="0">
                <a:latin typeface="Tahoma" pitchFamily="34" charset="0"/>
              </a:rPr>
              <a:t>Ramapithecus</a:t>
            </a:r>
          </a:p>
        </p:txBody>
      </p:sp>
      <p:sp>
        <p:nvSpPr>
          <p:cNvPr id="90115" name="Rectangle 3"/>
          <p:cNvSpPr>
            <a:spLocks noGrp="1" noChangeArrowheads="1"/>
          </p:cNvSpPr>
          <p:nvPr>
            <p:ph type="body" idx="1"/>
          </p:nvPr>
        </p:nvSpPr>
        <p:spPr>
          <a:xfrm>
            <a:off x="228600" y="990600"/>
            <a:ext cx="8686800" cy="5029200"/>
          </a:xfrm>
        </p:spPr>
        <p:txBody>
          <a:bodyPr/>
          <a:lstStyle/>
          <a:p>
            <a:r>
              <a:rPr lang="en-US" sz="2800" b="1" smtClean="0">
                <a:latin typeface="Tahoma" pitchFamily="34" charset="0"/>
              </a:rPr>
              <a:t>Discovered in India in 1932</a:t>
            </a:r>
          </a:p>
          <a:p>
            <a:r>
              <a:rPr lang="en-US" sz="2800" b="1" smtClean="0">
                <a:latin typeface="Tahoma" pitchFamily="34" charset="0"/>
              </a:rPr>
              <a:t>Consisted of </a:t>
            </a:r>
            <a:r>
              <a:rPr lang="en-US" sz="2800" b="1" u="sng" smtClean="0">
                <a:latin typeface="Tahoma" pitchFamily="34" charset="0"/>
              </a:rPr>
              <a:t>part of a fossilized jaw</a:t>
            </a:r>
            <a:r>
              <a:rPr lang="en-US" sz="2800" b="1" smtClean="0">
                <a:latin typeface="Tahoma" pitchFamily="34" charset="0"/>
              </a:rPr>
              <a:t> and a </a:t>
            </a:r>
            <a:r>
              <a:rPr lang="en-US" sz="2800" b="1" u="sng" smtClean="0">
                <a:latin typeface="Tahoma" pitchFamily="34" charset="0"/>
              </a:rPr>
              <a:t>few teeth</a:t>
            </a:r>
          </a:p>
          <a:p>
            <a:r>
              <a:rPr lang="en-US" sz="2800" b="1" smtClean="0">
                <a:latin typeface="Tahoma" pitchFamily="34" charset="0"/>
              </a:rPr>
              <a:t>Some famous experts declared that these fossils proved that this creature was on its way to becoming human</a:t>
            </a:r>
          </a:p>
        </p:txBody>
      </p:sp>
      <p:sp>
        <p:nvSpPr>
          <p:cNvPr id="46085" name="Rectangle 4"/>
          <p:cNvSpPr>
            <a:spLocks noChangeArrowheads="1"/>
          </p:cNvSpPr>
          <p:nvPr/>
        </p:nvSpPr>
        <p:spPr bwMode="auto">
          <a:xfrm>
            <a:off x="533400" y="6156325"/>
            <a:ext cx="7848600" cy="701675"/>
          </a:xfrm>
          <a:prstGeom prst="rect">
            <a:avLst/>
          </a:prstGeom>
          <a:noFill/>
          <a:ln w="9525">
            <a:noFill/>
            <a:miter lim="800000"/>
            <a:headEnd/>
            <a:tailEnd/>
          </a:ln>
        </p:spPr>
        <p:txBody>
          <a:bodyPr>
            <a:spAutoFit/>
          </a:bodyPr>
          <a:lstStyle/>
          <a:p>
            <a:pPr>
              <a:spcBef>
                <a:spcPct val="0"/>
              </a:spcBef>
            </a:pPr>
            <a:r>
              <a:rPr lang="en-US" sz="2000" b="1"/>
              <a:t>Summarized from </a:t>
            </a:r>
            <a:r>
              <a:rPr lang="en-US" sz="2000" b="1" i="1"/>
              <a:t>The Amazing Story of Creation</a:t>
            </a:r>
            <a:r>
              <a:rPr lang="en-US" sz="2000" b="1"/>
              <a:t> by Dr. Duane Gish, 1990,  pp.77-85</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additive="base">
                                        <p:cTn id="7" dur="500" fill="hold"/>
                                        <p:tgtEl>
                                          <p:spTgt spid="9011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01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0115">
                                            <p:txEl>
                                              <p:pRg st="1" end="1"/>
                                            </p:txEl>
                                          </p:spTgt>
                                        </p:tgtEl>
                                        <p:attrNameLst>
                                          <p:attrName>style.visibility</p:attrName>
                                        </p:attrNameLst>
                                      </p:cBhvr>
                                      <p:to>
                                        <p:strVal val="visible"/>
                                      </p:to>
                                    </p:set>
                                    <p:anim calcmode="lin" valueType="num">
                                      <p:cBhvr additive="base">
                                        <p:cTn id="13" dur="500" fill="hold"/>
                                        <p:tgtEl>
                                          <p:spTgt spid="9011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901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0115">
                                            <p:txEl>
                                              <p:pRg st="2" end="2"/>
                                            </p:txEl>
                                          </p:spTgt>
                                        </p:tgtEl>
                                        <p:attrNameLst>
                                          <p:attrName>style.visibility</p:attrName>
                                        </p:attrNameLst>
                                      </p:cBhvr>
                                      <p:to>
                                        <p:strVal val="visible"/>
                                      </p:to>
                                    </p:set>
                                    <p:anim calcmode="lin" valueType="num">
                                      <p:cBhvr additive="base">
                                        <p:cTn id="19" dur="500" fill="hold"/>
                                        <p:tgtEl>
                                          <p:spTgt spid="9011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01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bldLvl="2"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defRPr/>
            </a:pPr>
            <a:r>
              <a:rPr lang="en-US" smtClean="0"/>
              <a:t>Ramapithecus</a:t>
            </a:r>
          </a:p>
        </p:txBody>
      </p:sp>
      <p:grpSp>
        <p:nvGrpSpPr>
          <p:cNvPr id="2" name="Group 3"/>
          <p:cNvGrpSpPr>
            <a:grpSpLocks/>
          </p:cNvGrpSpPr>
          <p:nvPr/>
        </p:nvGrpSpPr>
        <p:grpSpPr bwMode="auto">
          <a:xfrm>
            <a:off x="4722813" y="1978025"/>
            <a:ext cx="2947987" cy="4441825"/>
            <a:chOff x="2332" y="1294"/>
            <a:chExt cx="1857" cy="2798"/>
          </a:xfrm>
        </p:grpSpPr>
        <p:sp>
          <p:nvSpPr>
            <p:cNvPr id="47117" name="Rectangle 4"/>
            <p:cNvSpPr>
              <a:spLocks noChangeArrowheads="1"/>
            </p:cNvSpPr>
            <p:nvPr/>
          </p:nvSpPr>
          <p:spPr bwMode="auto">
            <a:xfrm>
              <a:off x="2332" y="1294"/>
              <a:ext cx="1857" cy="2798"/>
            </a:xfrm>
            <a:prstGeom prst="rect">
              <a:avLst/>
            </a:prstGeom>
            <a:solidFill>
              <a:srgbClr val="000066"/>
            </a:solidFill>
            <a:ln w="9525">
              <a:noFill/>
              <a:miter lim="800000"/>
              <a:headEnd/>
              <a:tailEnd/>
            </a:ln>
          </p:spPr>
          <p:txBody>
            <a:bodyPr wrap="none" anchor="ctr"/>
            <a:lstStyle/>
            <a:p>
              <a:endParaRPr lang="en-US"/>
            </a:p>
          </p:txBody>
        </p:sp>
        <p:grpSp>
          <p:nvGrpSpPr>
            <p:cNvPr id="47118" name="Group 5"/>
            <p:cNvGrpSpPr>
              <a:grpSpLocks/>
            </p:cNvGrpSpPr>
            <p:nvPr/>
          </p:nvGrpSpPr>
          <p:grpSpPr bwMode="auto">
            <a:xfrm>
              <a:off x="2516" y="1423"/>
              <a:ext cx="1488" cy="2513"/>
              <a:chOff x="2526" y="1423"/>
              <a:chExt cx="1488" cy="2513"/>
            </a:xfrm>
          </p:grpSpPr>
          <p:sp>
            <p:nvSpPr>
              <p:cNvPr id="47119" name="Rectangle 6"/>
              <p:cNvSpPr>
                <a:spLocks noChangeArrowheads="1"/>
              </p:cNvSpPr>
              <p:nvPr/>
            </p:nvSpPr>
            <p:spPr bwMode="auto">
              <a:xfrm>
                <a:off x="2526" y="1423"/>
                <a:ext cx="1488" cy="2513"/>
              </a:xfrm>
              <a:prstGeom prst="rect">
                <a:avLst/>
              </a:prstGeom>
              <a:solidFill>
                <a:schemeClr val="bg1"/>
              </a:solidFill>
              <a:ln w="38100">
                <a:solidFill>
                  <a:srgbClr val="000066"/>
                </a:solidFill>
                <a:miter lim="800000"/>
                <a:headEnd/>
                <a:tailEnd/>
              </a:ln>
            </p:spPr>
            <p:txBody>
              <a:bodyPr wrap="none" anchor="ctr"/>
              <a:lstStyle/>
              <a:p>
                <a:endParaRPr lang="en-US"/>
              </a:p>
            </p:txBody>
          </p:sp>
          <p:pic>
            <p:nvPicPr>
              <p:cNvPr id="47120" name="Picture 7" descr="Ramapithecus1"/>
              <p:cNvPicPr>
                <a:picLocks noChangeAspect="1" noChangeArrowheads="1"/>
              </p:cNvPicPr>
              <p:nvPr/>
            </p:nvPicPr>
            <p:blipFill>
              <a:blip r:embed="rId4" cstate="print"/>
              <a:srcRect/>
              <a:stretch>
                <a:fillRect/>
              </a:stretch>
            </p:blipFill>
            <p:spPr bwMode="auto">
              <a:xfrm>
                <a:off x="2586" y="1466"/>
                <a:ext cx="1296" cy="2385"/>
              </a:xfrm>
              <a:prstGeom prst="rect">
                <a:avLst/>
              </a:prstGeom>
              <a:noFill/>
              <a:ln w="9525">
                <a:noFill/>
                <a:miter lim="800000"/>
                <a:headEnd/>
                <a:tailEnd/>
              </a:ln>
            </p:spPr>
          </p:pic>
        </p:grpSp>
      </p:grpSp>
      <p:grpSp>
        <p:nvGrpSpPr>
          <p:cNvPr id="4" name="Group 8"/>
          <p:cNvGrpSpPr>
            <a:grpSpLocks/>
          </p:cNvGrpSpPr>
          <p:nvPr/>
        </p:nvGrpSpPr>
        <p:grpSpPr bwMode="auto">
          <a:xfrm>
            <a:off x="669925" y="5407025"/>
            <a:ext cx="4008438" cy="658813"/>
            <a:chOff x="422" y="3406"/>
            <a:chExt cx="2525" cy="415"/>
          </a:xfrm>
        </p:grpSpPr>
        <p:sp>
          <p:nvSpPr>
            <p:cNvPr id="47115" name="Text Box 9"/>
            <p:cNvSpPr txBox="1">
              <a:spLocks noChangeArrowheads="1"/>
            </p:cNvSpPr>
            <p:nvPr/>
          </p:nvSpPr>
          <p:spPr bwMode="auto">
            <a:xfrm>
              <a:off x="422" y="3406"/>
              <a:ext cx="2476" cy="404"/>
            </a:xfrm>
            <a:prstGeom prst="rect">
              <a:avLst/>
            </a:prstGeom>
            <a:noFill/>
            <a:ln w="9525">
              <a:noFill/>
              <a:miter lim="800000"/>
              <a:headEnd/>
              <a:tailEnd/>
            </a:ln>
          </p:spPr>
          <p:txBody>
            <a:bodyPr>
              <a:spAutoFit/>
            </a:bodyPr>
            <a:lstStyle/>
            <a:p>
              <a:pPr algn="r" eaLnBrk="1" hangingPunct="1">
                <a:spcBef>
                  <a:spcPct val="50000"/>
                </a:spcBef>
              </a:pPr>
              <a:r>
                <a:rPr lang="en-US" sz="3600">
                  <a:latin typeface="Arial" charset="0"/>
                </a:rPr>
                <a:t>What they drew</a:t>
              </a:r>
            </a:p>
          </p:txBody>
        </p:sp>
        <p:sp>
          <p:nvSpPr>
            <p:cNvPr id="200714" name="Line 10"/>
            <p:cNvSpPr>
              <a:spLocks noChangeShapeType="1"/>
            </p:cNvSpPr>
            <p:nvPr/>
          </p:nvSpPr>
          <p:spPr bwMode="auto">
            <a:xfrm>
              <a:off x="854" y="3821"/>
              <a:ext cx="2093" cy="0"/>
            </a:xfrm>
            <a:prstGeom prst="line">
              <a:avLst/>
            </a:prstGeom>
            <a:noFill/>
            <a:ln w="101600">
              <a:solidFill>
                <a:srgbClr val="FF0000"/>
              </a:solidFill>
              <a:round/>
              <a:headEnd/>
              <a:tailEnd type="triangle" w="med" len="med"/>
            </a:ln>
            <a:effectLst>
              <a:outerShdw dist="45791" dir="19578596" algn="ctr" rotWithShape="0">
                <a:schemeClr val="tx1"/>
              </a:outerShdw>
            </a:effectLst>
          </p:spPr>
          <p:txBody>
            <a:bodyPr/>
            <a:lstStyle/>
            <a:p>
              <a:pPr>
                <a:defRPr/>
              </a:pPr>
              <a:endParaRPr lang="en-US"/>
            </a:p>
          </p:txBody>
        </p:sp>
      </p:grpSp>
      <p:grpSp>
        <p:nvGrpSpPr>
          <p:cNvPr id="5" name="Group 11"/>
          <p:cNvGrpSpPr>
            <a:grpSpLocks/>
          </p:cNvGrpSpPr>
          <p:nvPr/>
        </p:nvGrpSpPr>
        <p:grpSpPr bwMode="auto">
          <a:xfrm>
            <a:off x="228600" y="1490663"/>
            <a:ext cx="3733800" cy="3082925"/>
            <a:chOff x="144" y="939"/>
            <a:chExt cx="2352" cy="1942"/>
          </a:xfrm>
        </p:grpSpPr>
        <p:pic>
          <p:nvPicPr>
            <p:cNvPr id="47112" name="Picture 12" descr="lufeng1"/>
            <p:cNvPicPr>
              <a:picLocks noChangeAspect="1" noChangeArrowheads="1"/>
            </p:cNvPicPr>
            <p:nvPr/>
          </p:nvPicPr>
          <p:blipFill>
            <a:blip r:embed="rId5" cstate="print"/>
            <a:srcRect/>
            <a:stretch>
              <a:fillRect/>
            </a:stretch>
          </p:blipFill>
          <p:spPr bwMode="auto">
            <a:xfrm>
              <a:off x="569" y="939"/>
              <a:ext cx="1691" cy="1597"/>
            </a:xfrm>
            <a:prstGeom prst="rect">
              <a:avLst/>
            </a:prstGeom>
            <a:noFill/>
            <a:ln w="9525">
              <a:noFill/>
              <a:miter lim="800000"/>
              <a:headEnd/>
              <a:tailEnd/>
            </a:ln>
          </p:spPr>
        </p:pic>
        <p:sp>
          <p:nvSpPr>
            <p:cNvPr id="47113" name="Text Box 13"/>
            <p:cNvSpPr txBox="1">
              <a:spLocks noChangeArrowheads="1"/>
            </p:cNvSpPr>
            <p:nvPr/>
          </p:nvSpPr>
          <p:spPr bwMode="auto">
            <a:xfrm>
              <a:off x="144" y="2477"/>
              <a:ext cx="2352" cy="404"/>
            </a:xfrm>
            <a:prstGeom prst="rect">
              <a:avLst/>
            </a:prstGeom>
            <a:noFill/>
            <a:ln w="9525">
              <a:noFill/>
              <a:miter lim="800000"/>
              <a:headEnd/>
              <a:tailEnd/>
            </a:ln>
          </p:spPr>
          <p:txBody>
            <a:bodyPr>
              <a:spAutoFit/>
            </a:bodyPr>
            <a:lstStyle/>
            <a:p>
              <a:pPr algn="ctr" eaLnBrk="1" hangingPunct="1">
                <a:spcBef>
                  <a:spcPct val="50000"/>
                </a:spcBef>
              </a:pPr>
              <a:r>
                <a:rPr lang="en-US" sz="3600">
                  <a:latin typeface="Arial" charset="0"/>
                </a:rPr>
                <a:t>What they found</a:t>
              </a:r>
            </a:p>
          </p:txBody>
        </p:sp>
        <p:sp>
          <p:nvSpPr>
            <p:cNvPr id="200718" name="Line 14"/>
            <p:cNvSpPr>
              <a:spLocks noChangeShapeType="1"/>
            </p:cNvSpPr>
            <p:nvPr/>
          </p:nvSpPr>
          <p:spPr bwMode="auto">
            <a:xfrm flipV="1">
              <a:off x="979" y="2141"/>
              <a:ext cx="125" cy="413"/>
            </a:xfrm>
            <a:prstGeom prst="line">
              <a:avLst/>
            </a:prstGeom>
            <a:noFill/>
            <a:ln w="101600">
              <a:solidFill>
                <a:srgbClr val="FF0000"/>
              </a:solidFill>
              <a:round/>
              <a:headEnd/>
              <a:tailEnd type="triangle" w="med" len="med"/>
            </a:ln>
            <a:effectLst>
              <a:outerShdw dist="45791" dir="19578596" algn="ctr" rotWithShape="0">
                <a:schemeClr val="tx1"/>
              </a:outerShdw>
            </a:effectLst>
          </p:spPr>
          <p:txBody>
            <a:bodyPr/>
            <a:lstStyle/>
            <a:p>
              <a:pPr>
                <a:defRPr/>
              </a:pPr>
              <a:endParaRPr lang="en-US"/>
            </a:p>
          </p:txBody>
        </p:sp>
      </p:grpSp>
      <p:sp>
        <p:nvSpPr>
          <p:cNvPr id="200719" name="Text Box 15"/>
          <p:cNvSpPr txBox="1">
            <a:spLocks noChangeArrowheads="1"/>
          </p:cNvSpPr>
          <p:nvPr/>
        </p:nvSpPr>
        <p:spPr bwMode="auto">
          <a:xfrm>
            <a:off x="477838" y="1206500"/>
            <a:ext cx="3121025" cy="579438"/>
          </a:xfrm>
          <a:prstGeom prst="rect">
            <a:avLst/>
          </a:prstGeom>
          <a:noFill/>
          <a:ln w="9525">
            <a:noFill/>
            <a:miter lim="800000"/>
            <a:headEnd/>
            <a:tailEnd/>
          </a:ln>
        </p:spPr>
        <p:txBody>
          <a:bodyPr>
            <a:spAutoFit/>
          </a:bodyPr>
          <a:lstStyle/>
          <a:p>
            <a:pPr algn="ctr" eaLnBrk="1" hangingPunct="1">
              <a:spcBef>
                <a:spcPct val="50000"/>
              </a:spcBef>
            </a:pPr>
            <a:r>
              <a:rPr lang="en-US" sz="3200">
                <a:solidFill>
                  <a:srgbClr val="000000"/>
                </a:solidFill>
                <a:latin typeface="Arial" charset="0"/>
              </a:rPr>
              <a:t>1930s</a:t>
            </a:r>
          </a:p>
        </p:txBody>
      </p:sp>
      <p:sp>
        <p:nvSpPr>
          <p:cNvPr id="47111" name="Text Box 16"/>
          <p:cNvSpPr txBox="1">
            <a:spLocks noChangeArrowheads="1"/>
          </p:cNvSpPr>
          <p:nvPr/>
        </p:nvSpPr>
        <p:spPr bwMode="auto">
          <a:xfrm>
            <a:off x="0" y="6491288"/>
            <a:ext cx="6249988" cy="366712"/>
          </a:xfrm>
          <a:prstGeom prst="rect">
            <a:avLst/>
          </a:prstGeom>
          <a:noFill/>
          <a:ln w="9525" algn="ctr">
            <a:noFill/>
            <a:miter lim="800000"/>
            <a:headEnd/>
            <a:tailEnd/>
          </a:ln>
        </p:spPr>
        <p:txBody>
          <a:bodyPr wrap="none">
            <a:spAutoFit/>
          </a:bodyPr>
          <a:lstStyle/>
          <a:p>
            <a:pPr marL="342900" indent="-342900">
              <a:spcBef>
                <a:spcPct val="20000"/>
              </a:spcBef>
            </a:pPr>
            <a:r>
              <a:rPr lang="en-US" sz="1800">
                <a:latin typeface="Tahoma" pitchFamily="34" charset="0"/>
              </a:rPr>
              <a:t>http://answersingenesis.org/home/area/overheads/TOC.asp</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0719"/>
                                        </p:tgtEl>
                                        <p:attrNameLst>
                                          <p:attrName>style.visibility</p:attrName>
                                        </p:attrNameLst>
                                      </p:cBhvr>
                                      <p:to>
                                        <p:strVal val="visible"/>
                                      </p:to>
                                    </p:set>
                                    <p:animEffect transition="in" filter="fade">
                                      <p:cBhvr>
                                        <p:cTn id="7" dur="500"/>
                                        <p:tgtEl>
                                          <p:spTgt spid="2007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0" y="0"/>
            <a:ext cx="9144000" cy="685800"/>
          </a:xfrm>
        </p:spPr>
        <p:txBody>
          <a:bodyPr/>
          <a:lstStyle/>
          <a:p>
            <a:pPr eaLnBrk="1" hangingPunct="1">
              <a:defRPr/>
            </a:pPr>
            <a:r>
              <a:rPr lang="en-US" sz="2800" b="1" dirty="0" smtClean="0">
                <a:latin typeface="Tahoma" pitchFamily="34" charset="0"/>
              </a:rPr>
              <a:t>Genesis 2:5-9 – God Prepares a Garden for Man</a:t>
            </a:r>
          </a:p>
        </p:txBody>
      </p:sp>
      <p:sp>
        <p:nvSpPr>
          <p:cNvPr id="21507" name="Rectangle 3"/>
          <p:cNvSpPr>
            <a:spLocks noGrp="1" noChangeArrowheads="1"/>
          </p:cNvSpPr>
          <p:nvPr>
            <p:ph type="body" idx="1"/>
          </p:nvPr>
        </p:nvSpPr>
        <p:spPr>
          <a:xfrm>
            <a:off x="381000" y="685800"/>
            <a:ext cx="8382000" cy="6172200"/>
          </a:xfrm>
        </p:spPr>
        <p:txBody>
          <a:bodyPr>
            <a:normAutofit/>
          </a:bodyPr>
          <a:lstStyle/>
          <a:p>
            <a:pPr marL="0" indent="0" eaLnBrk="1" hangingPunct="1">
              <a:lnSpc>
                <a:spcPct val="110000"/>
              </a:lnSpc>
              <a:spcBef>
                <a:spcPts val="0"/>
              </a:spcBef>
              <a:defRPr/>
            </a:pPr>
            <a:r>
              <a:rPr lang="en-US" sz="2900" i="1" dirty="0" smtClean="0">
                <a:latin typeface="Cambria" pitchFamily="18" charset="0"/>
              </a:rPr>
              <a:t>When no bush of the field was yet in the land and no small plant of the field had yet sprung up -- for the LORD God had not caused it to rain on the land, and there was no man to work the ground…</a:t>
            </a:r>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p:cTn id="7" dur="500" fill="hold"/>
                                        <p:tgtEl>
                                          <p:spTgt spid="215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50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15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pPr algn="ctr">
              <a:spcBef>
                <a:spcPct val="0"/>
              </a:spcBef>
            </a:pPr>
            <a:endParaRPr lang="en-US" sz="2400"/>
          </a:p>
        </p:txBody>
      </p:sp>
      <p:sp>
        <p:nvSpPr>
          <p:cNvPr id="48131" name="Rectangle 3"/>
          <p:cNvSpPr>
            <a:spLocks noGrp="1" noChangeArrowheads="1"/>
          </p:cNvSpPr>
          <p:nvPr>
            <p:ph type="title"/>
          </p:nvPr>
        </p:nvSpPr>
        <p:spPr>
          <a:xfrm>
            <a:off x="762000" y="152400"/>
            <a:ext cx="7924800" cy="685800"/>
          </a:xfrm>
        </p:spPr>
        <p:txBody>
          <a:bodyPr/>
          <a:lstStyle/>
          <a:p>
            <a:r>
              <a:rPr lang="en-US" sz="4000" b="1" smtClean="0">
                <a:latin typeface="Tahoma" pitchFamily="34" charset="0"/>
              </a:rPr>
              <a:t>Ramapithecus</a:t>
            </a:r>
          </a:p>
        </p:txBody>
      </p:sp>
      <p:sp>
        <p:nvSpPr>
          <p:cNvPr id="249860" name="Rectangle 4"/>
          <p:cNvSpPr>
            <a:spLocks noGrp="1" noChangeArrowheads="1"/>
          </p:cNvSpPr>
          <p:nvPr>
            <p:ph type="body" idx="1"/>
          </p:nvPr>
        </p:nvSpPr>
        <p:spPr>
          <a:xfrm>
            <a:off x="228600" y="990600"/>
            <a:ext cx="8686800" cy="5486400"/>
          </a:xfrm>
        </p:spPr>
        <p:txBody>
          <a:bodyPr/>
          <a:lstStyle/>
          <a:p>
            <a:r>
              <a:rPr lang="en-US" sz="3600" b="1" smtClean="0">
                <a:latin typeface="Tahoma" pitchFamily="34" charset="0"/>
              </a:rPr>
              <a:t>What they said:</a:t>
            </a:r>
          </a:p>
          <a:p>
            <a:pPr lvl="1"/>
            <a:r>
              <a:rPr lang="en-US" sz="3200" b="1" smtClean="0">
                <a:latin typeface="Tahoma" pitchFamily="34" charset="0"/>
              </a:rPr>
              <a:t>“Ramapithecus is ideally structured to be an ancestor of hominids. If he isn't, we don't have anything else that is.”</a:t>
            </a:r>
          </a:p>
          <a:p>
            <a:pPr lvl="1"/>
            <a:r>
              <a:rPr lang="en-US" sz="3200" b="1" smtClean="0">
                <a:latin typeface="Tahoma" pitchFamily="34" charset="0"/>
              </a:rPr>
              <a:t>Time Magazine (Nov. 7, 1977)</a:t>
            </a:r>
          </a:p>
        </p:txBody>
      </p:sp>
      <p:sp>
        <p:nvSpPr>
          <p:cNvPr id="48133" name="Text Box 6"/>
          <p:cNvSpPr txBox="1">
            <a:spLocks noChangeArrowheads="1"/>
          </p:cNvSpPr>
          <p:nvPr/>
        </p:nvSpPr>
        <p:spPr bwMode="auto">
          <a:xfrm>
            <a:off x="0" y="6491288"/>
            <a:ext cx="6249988" cy="366712"/>
          </a:xfrm>
          <a:prstGeom prst="rect">
            <a:avLst/>
          </a:prstGeom>
          <a:noFill/>
          <a:ln w="9525" algn="ctr">
            <a:noFill/>
            <a:miter lim="800000"/>
            <a:headEnd/>
            <a:tailEnd/>
          </a:ln>
        </p:spPr>
        <p:txBody>
          <a:bodyPr wrap="none">
            <a:spAutoFit/>
          </a:bodyPr>
          <a:lstStyle/>
          <a:p>
            <a:pPr marL="342900" indent="-342900">
              <a:spcBef>
                <a:spcPct val="20000"/>
              </a:spcBef>
            </a:pPr>
            <a:r>
              <a:rPr lang="en-US" sz="1800">
                <a:latin typeface="Tahoma" pitchFamily="34" charset="0"/>
              </a:rPr>
              <a:t>http://answersingenesis.org/home/area/overheads/TOC.asp</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49860">
                                            <p:txEl>
                                              <p:pRg st="1" end="1"/>
                                            </p:txEl>
                                          </p:spTgt>
                                        </p:tgtEl>
                                        <p:attrNameLst>
                                          <p:attrName>style.visibility</p:attrName>
                                        </p:attrNameLst>
                                      </p:cBhvr>
                                      <p:to>
                                        <p:strVal val="visible"/>
                                      </p:to>
                                    </p:set>
                                    <p:anim calcmode="lin" valueType="num">
                                      <p:cBhvr additive="base">
                                        <p:cTn id="7" dur="500" fill="hold"/>
                                        <p:tgtEl>
                                          <p:spTgt spid="249860">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4986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49860">
                                            <p:txEl>
                                              <p:pRg st="2" end="2"/>
                                            </p:txEl>
                                          </p:spTgt>
                                        </p:tgtEl>
                                        <p:attrNameLst>
                                          <p:attrName>style.visibility</p:attrName>
                                        </p:attrNameLst>
                                      </p:cBhvr>
                                      <p:to>
                                        <p:strVal val="visible"/>
                                      </p:to>
                                    </p:set>
                                    <p:anim calcmode="lin" valueType="num">
                                      <p:cBhvr additive="base">
                                        <p:cTn id="13" dur="500" fill="hold"/>
                                        <p:tgtEl>
                                          <p:spTgt spid="249860">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4986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0" grpId="0" build="p" bldLvl="2"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pPr algn="ctr">
              <a:spcBef>
                <a:spcPct val="0"/>
              </a:spcBef>
            </a:pPr>
            <a:endParaRPr lang="en-US" sz="2400"/>
          </a:p>
        </p:txBody>
      </p:sp>
      <p:sp>
        <p:nvSpPr>
          <p:cNvPr id="49155" name="Rectangle 3"/>
          <p:cNvSpPr>
            <a:spLocks noGrp="1" noChangeArrowheads="1"/>
          </p:cNvSpPr>
          <p:nvPr>
            <p:ph type="title"/>
          </p:nvPr>
        </p:nvSpPr>
        <p:spPr>
          <a:xfrm>
            <a:off x="762000" y="152400"/>
            <a:ext cx="7924800" cy="685800"/>
          </a:xfrm>
        </p:spPr>
        <p:txBody>
          <a:bodyPr/>
          <a:lstStyle/>
          <a:p>
            <a:r>
              <a:rPr lang="en-US" sz="4000" b="1" smtClean="0">
                <a:latin typeface="Tahoma" pitchFamily="34" charset="0"/>
              </a:rPr>
              <a:t>Ramapithecus</a:t>
            </a:r>
          </a:p>
        </p:txBody>
      </p:sp>
      <p:sp>
        <p:nvSpPr>
          <p:cNvPr id="250884" name="Rectangle 4"/>
          <p:cNvSpPr>
            <a:spLocks noGrp="1" noChangeArrowheads="1"/>
          </p:cNvSpPr>
          <p:nvPr>
            <p:ph type="body" idx="1"/>
          </p:nvPr>
        </p:nvSpPr>
        <p:spPr>
          <a:xfrm>
            <a:off x="228600" y="990600"/>
            <a:ext cx="8686800" cy="5486400"/>
          </a:xfrm>
        </p:spPr>
        <p:txBody>
          <a:bodyPr/>
          <a:lstStyle/>
          <a:p>
            <a:r>
              <a:rPr lang="en-US" sz="3600" b="1" smtClean="0">
                <a:latin typeface="Tahoma" pitchFamily="34" charset="0"/>
              </a:rPr>
              <a:t>As it turns out:</a:t>
            </a:r>
          </a:p>
          <a:p>
            <a:pPr lvl="1"/>
            <a:r>
              <a:rPr lang="en-US" sz="3200" b="1" smtClean="0">
                <a:latin typeface="Tahoma" pitchFamily="34" charset="0"/>
              </a:rPr>
              <a:t>In 1970 a baboon living in Ethiopia was discovered with the same dental structure as that of the Ramapithecus fossil.</a:t>
            </a:r>
          </a:p>
          <a:p>
            <a:pPr lvl="1"/>
            <a:r>
              <a:rPr lang="en-US" sz="3200" b="1" smtClean="0">
                <a:latin typeface="Tahoma" pitchFamily="34" charset="0"/>
              </a:rPr>
              <a:t>As a result, evolutionists no longer try to claim that Ramapithecus is a human ancestor.</a:t>
            </a:r>
          </a:p>
        </p:txBody>
      </p:sp>
      <p:sp>
        <p:nvSpPr>
          <p:cNvPr id="49157" name="Text Box 5"/>
          <p:cNvSpPr txBox="1">
            <a:spLocks noChangeArrowheads="1"/>
          </p:cNvSpPr>
          <p:nvPr/>
        </p:nvSpPr>
        <p:spPr bwMode="auto">
          <a:xfrm>
            <a:off x="0" y="6491288"/>
            <a:ext cx="6249988" cy="366712"/>
          </a:xfrm>
          <a:prstGeom prst="rect">
            <a:avLst/>
          </a:prstGeom>
          <a:noFill/>
          <a:ln w="9525" algn="ctr">
            <a:noFill/>
            <a:miter lim="800000"/>
            <a:headEnd/>
            <a:tailEnd/>
          </a:ln>
        </p:spPr>
        <p:txBody>
          <a:bodyPr wrap="none">
            <a:spAutoFit/>
          </a:bodyPr>
          <a:lstStyle/>
          <a:p>
            <a:pPr marL="342900" indent="-342900">
              <a:spcBef>
                <a:spcPct val="20000"/>
              </a:spcBef>
            </a:pPr>
            <a:r>
              <a:rPr lang="en-US" sz="1800">
                <a:latin typeface="Tahoma" pitchFamily="34" charset="0"/>
              </a:rPr>
              <a:t>http://answersingenesis.org/home/area/overheads/TOC.asp</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50884">
                                            <p:txEl>
                                              <p:pRg st="1" end="1"/>
                                            </p:txEl>
                                          </p:spTgt>
                                        </p:tgtEl>
                                        <p:attrNameLst>
                                          <p:attrName>style.visibility</p:attrName>
                                        </p:attrNameLst>
                                      </p:cBhvr>
                                      <p:to>
                                        <p:strVal val="visible"/>
                                      </p:to>
                                    </p:set>
                                    <p:anim calcmode="lin" valueType="num">
                                      <p:cBhvr additive="base">
                                        <p:cTn id="7" dur="500" fill="hold"/>
                                        <p:tgtEl>
                                          <p:spTgt spid="250884">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5088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50884">
                                            <p:txEl>
                                              <p:pRg st="2" end="2"/>
                                            </p:txEl>
                                          </p:spTgt>
                                        </p:tgtEl>
                                        <p:attrNameLst>
                                          <p:attrName>style.visibility</p:attrName>
                                        </p:attrNameLst>
                                      </p:cBhvr>
                                      <p:to>
                                        <p:strVal val="visible"/>
                                      </p:to>
                                    </p:set>
                                    <p:anim calcmode="lin" valueType="num">
                                      <p:cBhvr additive="base">
                                        <p:cTn id="13" dur="500" fill="hold"/>
                                        <p:tgtEl>
                                          <p:spTgt spid="25088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5088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4" grpId="0" build="p" bldLvl="2"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178" name="Rectangle 5"/>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pPr algn="ctr">
              <a:spcBef>
                <a:spcPct val="0"/>
              </a:spcBef>
            </a:pPr>
            <a:endParaRPr lang="en-US" sz="2400"/>
          </a:p>
        </p:txBody>
      </p:sp>
      <p:sp>
        <p:nvSpPr>
          <p:cNvPr id="50179" name="Rectangle 2"/>
          <p:cNvSpPr>
            <a:spLocks noGrp="1" noChangeArrowheads="1"/>
          </p:cNvSpPr>
          <p:nvPr>
            <p:ph type="title"/>
          </p:nvPr>
        </p:nvSpPr>
        <p:spPr>
          <a:xfrm>
            <a:off x="685800" y="152400"/>
            <a:ext cx="7924800" cy="685800"/>
          </a:xfrm>
        </p:spPr>
        <p:txBody>
          <a:bodyPr/>
          <a:lstStyle/>
          <a:p>
            <a:r>
              <a:rPr lang="en-US" sz="4000" b="1" smtClean="0">
                <a:latin typeface="Tahoma" pitchFamily="34" charset="0"/>
              </a:rPr>
              <a:t>Nebraska Man</a:t>
            </a:r>
          </a:p>
        </p:txBody>
      </p:sp>
      <p:sp>
        <p:nvSpPr>
          <p:cNvPr id="92163" name="Rectangle 3"/>
          <p:cNvSpPr>
            <a:spLocks noGrp="1" noChangeArrowheads="1"/>
          </p:cNvSpPr>
          <p:nvPr>
            <p:ph type="body" idx="1"/>
          </p:nvPr>
        </p:nvSpPr>
        <p:spPr>
          <a:xfrm>
            <a:off x="685800" y="1143000"/>
            <a:ext cx="7848600" cy="4953000"/>
          </a:xfrm>
        </p:spPr>
        <p:txBody>
          <a:bodyPr/>
          <a:lstStyle/>
          <a:p>
            <a:r>
              <a:rPr lang="en-US" sz="2800" b="1" smtClean="0">
                <a:latin typeface="Tahoma" pitchFamily="34" charset="0"/>
              </a:rPr>
              <a:t>Discovered in western Nebraska In 1922</a:t>
            </a:r>
          </a:p>
          <a:p>
            <a:r>
              <a:rPr lang="en-US" sz="2800" b="1" smtClean="0">
                <a:latin typeface="Tahoma" pitchFamily="34" charset="0"/>
              </a:rPr>
              <a:t>Consisted of </a:t>
            </a:r>
            <a:r>
              <a:rPr lang="en-US" sz="2800" b="1" u="sng" smtClean="0">
                <a:latin typeface="Tahoma" pitchFamily="34" charset="0"/>
              </a:rPr>
              <a:t>a single tooth</a:t>
            </a:r>
            <a:r>
              <a:rPr lang="en-US" sz="2800" b="1" smtClean="0">
                <a:latin typeface="Tahoma" pitchFamily="34" charset="0"/>
              </a:rPr>
              <a:t>!</a:t>
            </a:r>
          </a:p>
          <a:p>
            <a:r>
              <a:rPr lang="en-US" sz="2800" b="1" smtClean="0">
                <a:latin typeface="Tahoma" pitchFamily="34" charset="0"/>
              </a:rPr>
              <a:t>Was shown to one of America’s foremost fossil experts, Dr. Henry Fairfield Osborn, professor at Columbia University. </a:t>
            </a:r>
          </a:p>
          <a:p>
            <a:r>
              <a:rPr lang="en-US" sz="2800" b="1" smtClean="0">
                <a:latin typeface="Tahoma" pitchFamily="34" charset="0"/>
              </a:rPr>
              <a:t>Dr. Osborn and other experts declared that the tooth had certain characteristics intermediate between ape and man</a:t>
            </a:r>
          </a:p>
        </p:txBody>
      </p:sp>
      <p:sp>
        <p:nvSpPr>
          <p:cNvPr id="50181" name="Rectangle 6"/>
          <p:cNvSpPr>
            <a:spLocks noChangeArrowheads="1"/>
          </p:cNvSpPr>
          <p:nvPr/>
        </p:nvSpPr>
        <p:spPr bwMode="auto">
          <a:xfrm>
            <a:off x="533400" y="6156325"/>
            <a:ext cx="7848600" cy="701675"/>
          </a:xfrm>
          <a:prstGeom prst="rect">
            <a:avLst/>
          </a:prstGeom>
          <a:noFill/>
          <a:ln w="9525">
            <a:noFill/>
            <a:miter lim="800000"/>
            <a:headEnd/>
            <a:tailEnd/>
          </a:ln>
        </p:spPr>
        <p:txBody>
          <a:bodyPr>
            <a:spAutoFit/>
          </a:bodyPr>
          <a:lstStyle/>
          <a:p>
            <a:pPr>
              <a:spcBef>
                <a:spcPct val="0"/>
              </a:spcBef>
            </a:pPr>
            <a:r>
              <a:rPr lang="en-US" sz="2000" b="1"/>
              <a:t>Summarized from </a:t>
            </a:r>
            <a:r>
              <a:rPr lang="en-US" sz="2000" b="1" i="1"/>
              <a:t>The Amazing Story of Creation</a:t>
            </a:r>
            <a:r>
              <a:rPr lang="en-US" sz="2000" b="1"/>
              <a:t> by Dr. Duane Gish, 1990,  pp.77-85</a:t>
            </a:r>
          </a:p>
        </p:txBody>
      </p:sp>
    </p:spTree>
  </p:cSld>
  <p:clrMapOvr>
    <a:overrideClrMapping bg1="lt1" tx1="dk1" bg2="lt2" tx2="dk2" accent1="accent1" accent2="accent2" accent3="accent3" accent4="accent4" accent5="accent5" accent6="accent6" hlink="hlink" folHlink="folHlink"/>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anim calcmode="lin" valueType="num">
                                      <p:cBhvr additive="base">
                                        <p:cTn id="7" dur="500" fill="hold"/>
                                        <p:tgtEl>
                                          <p:spTgt spid="9216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21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2163">
                                            <p:txEl>
                                              <p:pRg st="1" end="1"/>
                                            </p:txEl>
                                          </p:spTgt>
                                        </p:tgtEl>
                                        <p:attrNameLst>
                                          <p:attrName>style.visibility</p:attrName>
                                        </p:attrNameLst>
                                      </p:cBhvr>
                                      <p:to>
                                        <p:strVal val="visible"/>
                                      </p:to>
                                    </p:set>
                                    <p:anim calcmode="lin" valueType="num">
                                      <p:cBhvr additive="base">
                                        <p:cTn id="13" dur="500" fill="hold"/>
                                        <p:tgtEl>
                                          <p:spTgt spid="9216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921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2163">
                                            <p:txEl>
                                              <p:pRg st="2" end="2"/>
                                            </p:txEl>
                                          </p:spTgt>
                                        </p:tgtEl>
                                        <p:attrNameLst>
                                          <p:attrName>style.visibility</p:attrName>
                                        </p:attrNameLst>
                                      </p:cBhvr>
                                      <p:to>
                                        <p:strVal val="visible"/>
                                      </p:to>
                                    </p:set>
                                    <p:anim calcmode="lin" valueType="num">
                                      <p:cBhvr additive="base">
                                        <p:cTn id="19" dur="500" fill="hold"/>
                                        <p:tgtEl>
                                          <p:spTgt spid="9216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21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2163">
                                            <p:txEl>
                                              <p:pRg st="3" end="3"/>
                                            </p:txEl>
                                          </p:spTgt>
                                        </p:tgtEl>
                                        <p:attrNameLst>
                                          <p:attrName>style.visibility</p:attrName>
                                        </p:attrNameLst>
                                      </p:cBhvr>
                                      <p:to>
                                        <p:strVal val="visible"/>
                                      </p:to>
                                    </p:set>
                                    <p:anim calcmode="lin" valueType="num">
                                      <p:cBhvr additive="base">
                                        <p:cTn id="25" dur="500" fill="hold"/>
                                        <p:tgtEl>
                                          <p:spTgt spid="9216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9216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build="p" bldLvl="3"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
          <p:cNvGrpSpPr>
            <a:grpSpLocks/>
          </p:cNvGrpSpPr>
          <p:nvPr/>
        </p:nvGrpSpPr>
        <p:grpSpPr bwMode="auto">
          <a:xfrm>
            <a:off x="0" y="1752600"/>
            <a:ext cx="3733800" cy="2820988"/>
            <a:chOff x="0" y="1104"/>
            <a:chExt cx="2352" cy="1777"/>
          </a:xfrm>
        </p:grpSpPr>
        <p:sp>
          <p:nvSpPr>
            <p:cNvPr id="51212" name="Rectangle 19"/>
            <p:cNvSpPr>
              <a:spLocks noChangeArrowheads="1"/>
            </p:cNvSpPr>
            <p:nvPr/>
          </p:nvSpPr>
          <p:spPr bwMode="auto">
            <a:xfrm>
              <a:off x="576" y="1104"/>
              <a:ext cx="1125" cy="1234"/>
            </a:xfrm>
            <a:prstGeom prst="rect">
              <a:avLst/>
            </a:prstGeom>
            <a:solidFill>
              <a:srgbClr val="000080"/>
            </a:solidFill>
            <a:ln w="9525">
              <a:noFill/>
              <a:miter lim="800000"/>
              <a:headEnd/>
              <a:tailEnd/>
            </a:ln>
            <a:effectLst>
              <a:prstShdw prst="shdw17" dist="17961" dir="2700000">
                <a:srgbClr val="00004D"/>
              </a:prstShdw>
            </a:effectLst>
          </p:spPr>
          <p:txBody>
            <a:bodyPr wrap="none" anchor="ctr"/>
            <a:lstStyle/>
            <a:p>
              <a:endParaRPr lang="en-US"/>
            </a:p>
          </p:txBody>
        </p:sp>
        <p:sp>
          <p:nvSpPr>
            <p:cNvPr id="51213" name="Text Box 13"/>
            <p:cNvSpPr txBox="1">
              <a:spLocks noChangeArrowheads="1"/>
            </p:cNvSpPr>
            <p:nvPr/>
          </p:nvSpPr>
          <p:spPr bwMode="auto">
            <a:xfrm>
              <a:off x="0" y="2477"/>
              <a:ext cx="2352" cy="404"/>
            </a:xfrm>
            <a:prstGeom prst="rect">
              <a:avLst/>
            </a:prstGeom>
            <a:noFill/>
            <a:ln w="9525">
              <a:noFill/>
              <a:miter lim="800000"/>
              <a:headEnd/>
              <a:tailEnd/>
            </a:ln>
          </p:spPr>
          <p:txBody>
            <a:bodyPr>
              <a:spAutoFit/>
            </a:bodyPr>
            <a:lstStyle/>
            <a:p>
              <a:pPr algn="ctr" eaLnBrk="1" hangingPunct="1">
                <a:spcBef>
                  <a:spcPct val="50000"/>
                </a:spcBef>
              </a:pPr>
              <a:r>
                <a:rPr lang="en-US" sz="3600">
                  <a:latin typeface="Arial" charset="0"/>
                </a:rPr>
                <a:t>What they found</a:t>
              </a:r>
            </a:p>
          </p:txBody>
        </p:sp>
        <p:pic>
          <p:nvPicPr>
            <p:cNvPr id="51214" name="Picture 20" descr="nebraska teeth"/>
            <p:cNvPicPr>
              <a:picLocks noChangeAspect="1" noChangeArrowheads="1"/>
            </p:cNvPicPr>
            <p:nvPr/>
          </p:nvPicPr>
          <p:blipFill>
            <a:blip r:embed="rId4" cstate="print">
              <a:lum contrast="100000"/>
            </a:blip>
            <a:srcRect/>
            <a:stretch>
              <a:fillRect/>
            </a:stretch>
          </p:blipFill>
          <p:spPr bwMode="auto">
            <a:xfrm>
              <a:off x="720" y="1248"/>
              <a:ext cx="835" cy="953"/>
            </a:xfrm>
            <a:prstGeom prst="rect">
              <a:avLst/>
            </a:prstGeom>
            <a:solidFill>
              <a:srgbClr val="FFFFFF"/>
            </a:solidFill>
            <a:ln w="28575">
              <a:solidFill>
                <a:srgbClr val="000066"/>
              </a:solidFill>
              <a:miter lim="800000"/>
              <a:headEnd/>
              <a:tailEnd/>
            </a:ln>
          </p:spPr>
        </p:pic>
        <p:sp>
          <p:nvSpPr>
            <p:cNvPr id="252942" name="Line 14"/>
            <p:cNvSpPr>
              <a:spLocks noChangeShapeType="1"/>
            </p:cNvSpPr>
            <p:nvPr/>
          </p:nvSpPr>
          <p:spPr bwMode="auto">
            <a:xfrm flipV="1">
              <a:off x="835" y="2141"/>
              <a:ext cx="125" cy="413"/>
            </a:xfrm>
            <a:prstGeom prst="line">
              <a:avLst/>
            </a:prstGeom>
            <a:noFill/>
            <a:ln w="101600">
              <a:solidFill>
                <a:srgbClr val="FF0000"/>
              </a:solidFill>
              <a:round/>
              <a:headEnd/>
              <a:tailEnd type="triangle" w="med" len="med"/>
            </a:ln>
            <a:effectLst>
              <a:outerShdw dist="45791" dir="19578596" algn="ctr" rotWithShape="0">
                <a:schemeClr val="tx1"/>
              </a:outerShdw>
            </a:effectLst>
          </p:spPr>
          <p:txBody>
            <a:bodyPr/>
            <a:lstStyle/>
            <a:p>
              <a:pPr>
                <a:defRPr/>
              </a:pPr>
              <a:endParaRPr lang="en-US"/>
            </a:p>
          </p:txBody>
        </p:sp>
      </p:grpSp>
      <p:sp>
        <p:nvSpPr>
          <p:cNvPr id="252930" name="Rectangle 2"/>
          <p:cNvSpPr>
            <a:spLocks noGrp="1" noChangeArrowheads="1"/>
          </p:cNvSpPr>
          <p:nvPr>
            <p:ph type="title"/>
          </p:nvPr>
        </p:nvSpPr>
        <p:spPr>
          <a:xfrm>
            <a:off x="0" y="0"/>
            <a:ext cx="9144000" cy="914400"/>
          </a:xfrm>
        </p:spPr>
        <p:txBody>
          <a:bodyPr/>
          <a:lstStyle/>
          <a:p>
            <a:pPr eaLnBrk="1" hangingPunct="1">
              <a:defRPr/>
            </a:pPr>
            <a:r>
              <a:rPr lang="en-US" smtClean="0"/>
              <a:t>Nebraska Man</a:t>
            </a:r>
          </a:p>
        </p:txBody>
      </p:sp>
      <p:grpSp>
        <p:nvGrpSpPr>
          <p:cNvPr id="3" name="Group 8"/>
          <p:cNvGrpSpPr>
            <a:grpSpLocks/>
          </p:cNvGrpSpPr>
          <p:nvPr/>
        </p:nvGrpSpPr>
        <p:grpSpPr bwMode="auto">
          <a:xfrm>
            <a:off x="-304800" y="5410200"/>
            <a:ext cx="4008438" cy="658813"/>
            <a:chOff x="422" y="3406"/>
            <a:chExt cx="2525" cy="415"/>
          </a:xfrm>
        </p:grpSpPr>
        <p:sp>
          <p:nvSpPr>
            <p:cNvPr id="51210" name="Text Box 9"/>
            <p:cNvSpPr txBox="1">
              <a:spLocks noChangeArrowheads="1"/>
            </p:cNvSpPr>
            <p:nvPr/>
          </p:nvSpPr>
          <p:spPr bwMode="auto">
            <a:xfrm>
              <a:off x="422" y="3406"/>
              <a:ext cx="2476" cy="404"/>
            </a:xfrm>
            <a:prstGeom prst="rect">
              <a:avLst/>
            </a:prstGeom>
            <a:noFill/>
            <a:ln w="9525">
              <a:noFill/>
              <a:miter lim="800000"/>
              <a:headEnd/>
              <a:tailEnd/>
            </a:ln>
          </p:spPr>
          <p:txBody>
            <a:bodyPr>
              <a:spAutoFit/>
            </a:bodyPr>
            <a:lstStyle/>
            <a:p>
              <a:pPr algn="r" eaLnBrk="1" hangingPunct="1">
                <a:spcBef>
                  <a:spcPct val="50000"/>
                </a:spcBef>
              </a:pPr>
              <a:r>
                <a:rPr lang="en-US" sz="3600">
                  <a:latin typeface="Arial" charset="0"/>
                </a:rPr>
                <a:t>What they drew</a:t>
              </a:r>
            </a:p>
          </p:txBody>
        </p:sp>
        <p:sp>
          <p:nvSpPr>
            <p:cNvPr id="252938" name="Line 10"/>
            <p:cNvSpPr>
              <a:spLocks noChangeShapeType="1"/>
            </p:cNvSpPr>
            <p:nvPr/>
          </p:nvSpPr>
          <p:spPr bwMode="auto">
            <a:xfrm>
              <a:off x="854" y="3821"/>
              <a:ext cx="2093" cy="0"/>
            </a:xfrm>
            <a:prstGeom prst="line">
              <a:avLst/>
            </a:prstGeom>
            <a:noFill/>
            <a:ln w="101600">
              <a:solidFill>
                <a:srgbClr val="FF0000"/>
              </a:solidFill>
              <a:round/>
              <a:headEnd/>
              <a:tailEnd type="triangle" w="med" len="med"/>
            </a:ln>
            <a:effectLst>
              <a:outerShdw dist="45791" dir="19578596" algn="ctr" rotWithShape="0">
                <a:schemeClr val="tx1"/>
              </a:outerShdw>
            </a:effectLst>
          </p:spPr>
          <p:txBody>
            <a:bodyPr/>
            <a:lstStyle/>
            <a:p>
              <a:pPr>
                <a:defRPr/>
              </a:pPr>
              <a:endParaRPr lang="en-US"/>
            </a:p>
          </p:txBody>
        </p:sp>
      </p:grpSp>
      <p:sp>
        <p:nvSpPr>
          <p:cNvPr id="252943" name="Text Box 15"/>
          <p:cNvSpPr txBox="1">
            <a:spLocks noChangeArrowheads="1"/>
          </p:cNvSpPr>
          <p:nvPr/>
        </p:nvSpPr>
        <p:spPr bwMode="auto">
          <a:xfrm>
            <a:off x="304800" y="1219200"/>
            <a:ext cx="3121025" cy="579438"/>
          </a:xfrm>
          <a:prstGeom prst="rect">
            <a:avLst/>
          </a:prstGeom>
          <a:noFill/>
          <a:ln w="9525">
            <a:noFill/>
            <a:miter lim="800000"/>
            <a:headEnd/>
            <a:tailEnd/>
          </a:ln>
        </p:spPr>
        <p:txBody>
          <a:bodyPr>
            <a:spAutoFit/>
          </a:bodyPr>
          <a:lstStyle/>
          <a:p>
            <a:pPr algn="ctr" eaLnBrk="1" hangingPunct="1">
              <a:spcBef>
                <a:spcPct val="50000"/>
              </a:spcBef>
            </a:pPr>
            <a:r>
              <a:rPr lang="en-US" sz="3200">
                <a:solidFill>
                  <a:srgbClr val="000000"/>
                </a:solidFill>
                <a:latin typeface="Arial" charset="0"/>
              </a:rPr>
              <a:t>1922</a:t>
            </a:r>
          </a:p>
        </p:txBody>
      </p:sp>
      <p:grpSp>
        <p:nvGrpSpPr>
          <p:cNvPr id="4" name="Group 31"/>
          <p:cNvGrpSpPr>
            <a:grpSpLocks/>
          </p:cNvGrpSpPr>
          <p:nvPr/>
        </p:nvGrpSpPr>
        <p:grpSpPr bwMode="auto">
          <a:xfrm>
            <a:off x="4038600" y="2971800"/>
            <a:ext cx="4953000" cy="3527425"/>
            <a:chOff x="2544" y="1872"/>
            <a:chExt cx="3120" cy="2222"/>
          </a:xfrm>
        </p:grpSpPr>
        <p:sp>
          <p:nvSpPr>
            <p:cNvPr id="51207" name="Rectangle 4"/>
            <p:cNvSpPr>
              <a:spLocks noChangeArrowheads="1"/>
            </p:cNvSpPr>
            <p:nvPr/>
          </p:nvSpPr>
          <p:spPr bwMode="auto">
            <a:xfrm>
              <a:off x="2544" y="1872"/>
              <a:ext cx="3120" cy="2064"/>
            </a:xfrm>
            <a:prstGeom prst="rect">
              <a:avLst/>
            </a:prstGeom>
            <a:solidFill>
              <a:srgbClr val="000066"/>
            </a:solidFill>
            <a:ln w="9525">
              <a:noFill/>
              <a:miter lim="800000"/>
              <a:headEnd/>
              <a:tailEnd/>
            </a:ln>
          </p:spPr>
          <p:txBody>
            <a:bodyPr wrap="none" anchor="ctr"/>
            <a:lstStyle/>
            <a:p>
              <a:endParaRPr lang="en-US"/>
            </a:p>
          </p:txBody>
        </p:sp>
        <p:pic>
          <p:nvPicPr>
            <p:cNvPr id="51208" name="Picture 22" descr="NebraskaMan - picture from Illustrated News of London"/>
            <p:cNvPicPr>
              <a:picLocks noChangeAspect="1" noChangeArrowheads="1"/>
            </p:cNvPicPr>
            <p:nvPr/>
          </p:nvPicPr>
          <p:blipFill>
            <a:blip r:embed="rId5" cstate="print"/>
            <a:srcRect/>
            <a:stretch>
              <a:fillRect/>
            </a:stretch>
          </p:blipFill>
          <p:spPr bwMode="auto">
            <a:xfrm>
              <a:off x="2688" y="2016"/>
              <a:ext cx="2856" cy="1794"/>
            </a:xfrm>
            <a:prstGeom prst="rect">
              <a:avLst/>
            </a:prstGeom>
            <a:noFill/>
            <a:ln w="9525">
              <a:noFill/>
              <a:miter lim="800000"/>
              <a:headEnd/>
              <a:tailEnd/>
            </a:ln>
          </p:spPr>
        </p:pic>
        <p:sp>
          <p:nvSpPr>
            <p:cNvPr id="51209" name="Text Box 28"/>
            <p:cNvSpPr txBox="1">
              <a:spLocks noChangeArrowheads="1"/>
            </p:cNvSpPr>
            <p:nvPr/>
          </p:nvSpPr>
          <p:spPr bwMode="auto">
            <a:xfrm>
              <a:off x="2544" y="3844"/>
              <a:ext cx="3120" cy="250"/>
            </a:xfrm>
            <a:prstGeom prst="rect">
              <a:avLst/>
            </a:prstGeom>
            <a:solidFill>
              <a:srgbClr val="000066"/>
            </a:solidFill>
            <a:ln w="9525" algn="ctr">
              <a:noFill/>
              <a:miter lim="800000"/>
              <a:headEnd/>
              <a:tailEnd/>
            </a:ln>
          </p:spPr>
          <p:txBody>
            <a:bodyPr>
              <a:spAutoFit/>
            </a:bodyPr>
            <a:lstStyle/>
            <a:p>
              <a:pPr marL="342900" indent="-342900">
                <a:spcBef>
                  <a:spcPct val="20000"/>
                </a:spcBef>
              </a:pPr>
              <a:r>
                <a:rPr lang="en-US" sz="2000" b="1">
                  <a:solidFill>
                    <a:schemeClr val="bg1"/>
                  </a:solidFill>
                  <a:latin typeface="Tahoma" pitchFamily="34" charset="0"/>
                </a:rPr>
                <a:t>Illustrated London News, 160:942-4 </a:t>
              </a:r>
            </a:p>
          </p:txBody>
        </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2943"/>
                                        </p:tgtEl>
                                        <p:attrNameLst>
                                          <p:attrName>style.visibility</p:attrName>
                                        </p:attrNameLst>
                                      </p:cBhvr>
                                      <p:to>
                                        <p:strVal val="visible"/>
                                      </p:to>
                                    </p:set>
                                    <p:animEffect transition="in" filter="fade">
                                      <p:cBhvr>
                                        <p:cTn id="7" dur="500"/>
                                        <p:tgtEl>
                                          <p:spTgt spid="2529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43"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pPr algn="ctr">
              <a:spcBef>
                <a:spcPct val="0"/>
              </a:spcBef>
            </a:pPr>
            <a:endParaRPr lang="en-US" sz="2400"/>
          </a:p>
        </p:txBody>
      </p:sp>
      <p:sp>
        <p:nvSpPr>
          <p:cNvPr id="52227" name="Rectangle 3"/>
          <p:cNvSpPr>
            <a:spLocks noGrp="1" noChangeArrowheads="1"/>
          </p:cNvSpPr>
          <p:nvPr>
            <p:ph type="title"/>
          </p:nvPr>
        </p:nvSpPr>
        <p:spPr>
          <a:xfrm>
            <a:off x="685800" y="152400"/>
            <a:ext cx="7924800" cy="685800"/>
          </a:xfrm>
        </p:spPr>
        <p:txBody>
          <a:bodyPr/>
          <a:lstStyle/>
          <a:p>
            <a:r>
              <a:rPr lang="en-US" sz="4000" b="1" smtClean="0">
                <a:latin typeface="Tahoma" pitchFamily="34" charset="0"/>
              </a:rPr>
              <a:t>Nebraska Man</a:t>
            </a:r>
          </a:p>
        </p:txBody>
      </p:sp>
      <p:sp>
        <p:nvSpPr>
          <p:cNvPr id="52228" name="Rectangle 4"/>
          <p:cNvSpPr>
            <a:spLocks noGrp="1" noChangeArrowheads="1"/>
          </p:cNvSpPr>
          <p:nvPr>
            <p:ph type="body" idx="1"/>
          </p:nvPr>
        </p:nvSpPr>
        <p:spPr>
          <a:xfrm>
            <a:off x="685800" y="1143000"/>
            <a:ext cx="7848600" cy="4953000"/>
          </a:xfrm>
        </p:spPr>
        <p:txBody>
          <a:bodyPr/>
          <a:lstStyle/>
          <a:p>
            <a:r>
              <a:rPr lang="en-US" sz="2800" b="1" smtClean="0">
                <a:latin typeface="Tahoma" pitchFamily="34" charset="0"/>
              </a:rPr>
              <a:t>As it turns out the tooth on which Nebraska man was built was the tooth of an extinct pig!</a:t>
            </a:r>
          </a:p>
        </p:txBody>
      </p:sp>
      <p:sp>
        <p:nvSpPr>
          <p:cNvPr id="52229" name="Rectangle 5"/>
          <p:cNvSpPr>
            <a:spLocks noChangeArrowheads="1"/>
          </p:cNvSpPr>
          <p:nvPr/>
        </p:nvSpPr>
        <p:spPr bwMode="auto">
          <a:xfrm>
            <a:off x="533400" y="6156325"/>
            <a:ext cx="7848600" cy="701675"/>
          </a:xfrm>
          <a:prstGeom prst="rect">
            <a:avLst/>
          </a:prstGeom>
          <a:noFill/>
          <a:ln w="9525">
            <a:noFill/>
            <a:miter lim="800000"/>
            <a:headEnd/>
            <a:tailEnd/>
          </a:ln>
        </p:spPr>
        <p:txBody>
          <a:bodyPr>
            <a:spAutoFit/>
          </a:bodyPr>
          <a:lstStyle/>
          <a:p>
            <a:pPr>
              <a:spcBef>
                <a:spcPct val="0"/>
              </a:spcBef>
            </a:pPr>
            <a:r>
              <a:rPr lang="en-US" sz="2000" b="1"/>
              <a:t>Summarized from </a:t>
            </a:r>
            <a:r>
              <a:rPr lang="en-US" sz="2000" b="1" i="1"/>
              <a:t>The Amazing Story of Creation</a:t>
            </a:r>
            <a:r>
              <a:rPr lang="en-US" sz="2000" b="1"/>
              <a:t> by Dr. Duane Gish, 1990,  pp.77-85</a:t>
            </a:r>
          </a:p>
        </p:txBody>
      </p:sp>
    </p:spTree>
  </p:cSld>
  <p:clrMapOvr>
    <a:overrideClrMapping bg1="lt1" tx1="dk1" bg2="lt2" tx2="dk2" accent1="accent1" accent2="accent2" accent3="accent3" accent4="accent4" accent5="accent5" accent6="accent6" hlink="hlink" folHlink="folHlink"/>
  </p:clrMapOvr>
  <p:transition>
    <p:zoom dir="in"/>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0962" name="Rectangle 7"/>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pPr algn="ctr">
              <a:spcBef>
                <a:spcPct val="0"/>
              </a:spcBef>
            </a:pPr>
            <a:endParaRPr lang="en-US" sz="2400"/>
          </a:p>
        </p:txBody>
      </p:sp>
      <p:sp>
        <p:nvSpPr>
          <p:cNvPr id="84994" name="Rectangle 2"/>
          <p:cNvSpPr>
            <a:spLocks noGrp="1" noChangeArrowheads="1"/>
          </p:cNvSpPr>
          <p:nvPr>
            <p:ph type="title"/>
          </p:nvPr>
        </p:nvSpPr>
        <p:spPr>
          <a:xfrm>
            <a:off x="304800" y="0"/>
            <a:ext cx="8534400" cy="1143000"/>
          </a:xfrm>
          <a:effectLst>
            <a:outerShdw dist="35921" dir="2700000" algn="ctr" rotWithShape="0">
              <a:schemeClr val="bg1"/>
            </a:outerShdw>
          </a:effectLst>
        </p:spPr>
        <p:txBody>
          <a:bodyPr/>
          <a:lstStyle/>
          <a:p>
            <a:pPr>
              <a:defRPr/>
            </a:pPr>
            <a:r>
              <a:rPr lang="en-US" sz="3600" b="1" smtClean="0">
                <a:latin typeface="Tahoma" pitchFamily="34" charset="0"/>
              </a:rPr>
              <a:t>The Evolution of Man According to the 1996 World Book Encyclopedia</a:t>
            </a:r>
          </a:p>
        </p:txBody>
      </p:sp>
      <p:sp>
        <p:nvSpPr>
          <p:cNvPr id="40964" name="Text Box 3"/>
          <p:cNvSpPr txBox="1">
            <a:spLocks noChangeArrowheads="1"/>
          </p:cNvSpPr>
          <p:nvPr/>
        </p:nvSpPr>
        <p:spPr bwMode="auto">
          <a:xfrm>
            <a:off x="1279525" y="2251075"/>
            <a:ext cx="184150" cy="457200"/>
          </a:xfrm>
          <a:prstGeom prst="rect">
            <a:avLst/>
          </a:prstGeom>
          <a:noFill/>
          <a:ln w="9525">
            <a:noFill/>
            <a:miter lim="800000"/>
            <a:headEnd/>
            <a:tailEnd/>
          </a:ln>
        </p:spPr>
        <p:txBody>
          <a:bodyPr wrap="none">
            <a:spAutoFit/>
          </a:bodyPr>
          <a:lstStyle/>
          <a:p>
            <a:pPr>
              <a:spcBef>
                <a:spcPct val="0"/>
              </a:spcBef>
            </a:pPr>
            <a:endParaRPr lang="en-US" sz="2400"/>
          </a:p>
        </p:txBody>
      </p:sp>
      <p:pic>
        <p:nvPicPr>
          <p:cNvPr id="40965" name="Picture 6"/>
          <p:cNvPicPr>
            <a:picLocks noChangeAspect="1" noChangeArrowheads="1"/>
          </p:cNvPicPr>
          <p:nvPr/>
        </p:nvPicPr>
        <p:blipFill>
          <a:blip r:embed="rId3" cstate="print"/>
          <a:srcRect/>
          <a:stretch>
            <a:fillRect/>
          </a:stretch>
        </p:blipFill>
        <p:spPr bwMode="auto">
          <a:xfrm>
            <a:off x="0" y="1524000"/>
            <a:ext cx="9144000" cy="2581275"/>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Piltdown Hoax"/>
          <p:cNvPicPr>
            <a:picLocks noChangeAspect="1" noChangeArrowheads="1"/>
          </p:cNvPicPr>
          <p:nvPr/>
        </p:nvPicPr>
        <p:blipFill>
          <a:blip r:embed="rId2" cstate="print">
            <a:clrChange>
              <a:clrFrom>
                <a:srgbClr val="C6D677"/>
              </a:clrFrom>
              <a:clrTo>
                <a:srgbClr val="C6D677">
                  <a:alpha val="0"/>
                </a:srgbClr>
              </a:clrTo>
            </a:clrChange>
          </a:blip>
          <a:srcRect/>
          <a:stretch>
            <a:fillRect/>
          </a:stretch>
        </p:blipFill>
        <p:spPr bwMode="auto">
          <a:xfrm>
            <a:off x="0" y="0"/>
            <a:ext cx="9144000" cy="6858000"/>
          </a:xfrm>
          <a:prstGeom prst="rect">
            <a:avLst/>
          </a:prstGeom>
          <a:noFill/>
          <a:ln w="9525">
            <a:noFill/>
            <a:miter lim="800000"/>
            <a:headEnd/>
            <a:tailEnd/>
          </a:ln>
        </p:spPr>
      </p:pic>
      <p:sp>
        <p:nvSpPr>
          <p:cNvPr id="53251" name="Rectangle 3"/>
          <p:cNvSpPr>
            <a:spLocks noChangeArrowheads="1"/>
          </p:cNvSpPr>
          <p:nvPr/>
        </p:nvSpPr>
        <p:spPr bwMode="auto">
          <a:xfrm>
            <a:off x="4495800" y="5562600"/>
            <a:ext cx="4648200" cy="1295400"/>
          </a:xfrm>
          <a:prstGeom prst="rect">
            <a:avLst/>
          </a:prstGeom>
          <a:solidFill>
            <a:schemeClr val="bg2"/>
          </a:solidFill>
          <a:ln w="9525">
            <a:noFill/>
            <a:miter lim="800000"/>
            <a:headEnd/>
            <a:tailEnd/>
          </a:ln>
        </p:spPr>
        <p:txBody>
          <a:bodyPr wrap="none" anchor="ctr"/>
          <a:lstStyle/>
          <a:p>
            <a:endParaRPr lang="en-US"/>
          </a:p>
        </p:txBody>
      </p:sp>
      <p:sp>
        <p:nvSpPr>
          <p:cNvPr id="53252" name="Text Box 4"/>
          <p:cNvSpPr txBox="1">
            <a:spLocks noChangeArrowheads="1"/>
          </p:cNvSpPr>
          <p:nvPr/>
        </p:nvSpPr>
        <p:spPr bwMode="auto">
          <a:xfrm>
            <a:off x="4572000" y="5670550"/>
            <a:ext cx="4572000" cy="1187450"/>
          </a:xfrm>
          <a:prstGeom prst="rect">
            <a:avLst/>
          </a:prstGeom>
          <a:noFill/>
          <a:ln w="9525">
            <a:noFill/>
            <a:miter lim="800000"/>
            <a:headEnd/>
            <a:tailEnd/>
          </a:ln>
        </p:spPr>
        <p:txBody>
          <a:bodyPr>
            <a:spAutoFit/>
          </a:bodyPr>
          <a:lstStyle/>
          <a:p>
            <a:pPr>
              <a:spcBef>
                <a:spcPct val="0"/>
              </a:spcBef>
            </a:pPr>
            <a:r>
              <a:rPr lang="en-US" sz="2400" b="1">
                <a:latin typeface="GoudySans Md BT" pitchFamily="34" charset="0"/>
              </a:rPr>
              <a:t>October 1956 </a:t>
            </a:r>
            <a:r>
              <a:rPr lang="en-US" sz="2400" b="1" i="1">
                <a:latin typeface="GoudySans Md BT" pitchFamily="34" charset="0"/>
              </a:rPr>
              <a:t>Reader’s Digest</a:t>
            </a:r>
            <a:r>
              <a:rPr lang="en-US" sz="2400" b="1">
                <a:latin typeface="GoudySans Md BT" pitchFamily="34" charset="0"/>
              </a:rPr>
              <a:t> reprint of April 1956 </a:t>
            </a:r>
            <a:r>
              <a:rPr lang="en-US" sz="2400" b="1" i="1">
                <a:latin typeface="GoudySans Md BT" pitchFamily="34" charset="0"/>
              </a:rPr>
              <a:t>Popular Science</a:t>
            </a:r>
            <a:r>
              <a:rPr lang="en-US" sz="2400" b="1">
                <a:latin typeface="GoudySans Md BT" pitchFamily="34" charset="0"/>
              </a:rPr>
              <a:t> article</a:t>
            </a:r>
          </a:p>
        </p:txBody>
      </p:sp>
      <p:sp>
        <p:nvSpPr>
          <p:cNvPr id="141317" name="Oval 5"/>
          <p:cNvSpPr>
            <a:spLocks noChangeArrowheads="1"/>
          </p:cNvSpPr>
          <p:nvPr/>
        </p:nvSpPr>
        <p:spPr bwMode="auto">
          <a:xfrm>
            <a:off x="533400" y="5791200"/>
            <a:ext cx="3886200" cy="838200"/>
          </a:xfrm>
          <a:prstGeom prst="ellipse">
            <a:avLst/>
          </a:prstGeom>
          <a:noFill/>
          <a:ln w="76200">
            <a:solidFill>
              <a:schemeClr val="hlink"/>
            </a:solidFill>
            <a:round/>
            <a:headEnd/>
            <a:tailEnd/>
          </a:ln>
          <a:effectLst>
            <a:outerShdw dist="35921" dir="2700000" algn="ctr" rotWithShape="0">
              <a:schemeClr val="bg2"/>
            </a:outerShdw>
          </a:effectLst>
        </p:spPr>
        <p:txBody>
          <a:bodyPr wrap="none" anchor="ctr"/>
          <a:lstStyle/>
          <a:p>
            <a:pPr>
              <a:defRPr/>
            </a:pPr>
            <a:endParaRPr lang="en-US"/>
          </a:p>
        </p:txBody>
      </p:sp>
    </p:spTree>
  </p:cSld>
  <p:clrMapOvr>
    <a:masterClrMapping/>
  </p:clrMapOvr>
  <p:transition>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pPr algn="ctr">
              <a:spcBef>
                <a:spcPct val="0"/>
              </a:spcBef>
            </a:pPr>
            <a:endParaRPr lang="en-US" sz="2400"/>
          </a:p>
        </p:txBody>
      </p:sp>
      <p:sp>
        <p:nvSpPr>
          <p:cNvPr id="54275" name="Rectangle 3"/>
          <p:cNvSpPr>
            <a:spLocks noGrp="1" noChangeArrowheads="1"/>
          </p:cNvSpPr>
          <p:nvPr>
            <p:ph type="title"/>
          </p:nvPr>
        </p:nvSpPr>
        <p:spPr>
          <a:xfrm>
            <a:off x="685800" y="0"/>
            <a:ext cx="7924800" cy="533400"/>
          </a:xfrm>
        </p:spPr>
        <p:txBody>
          <a:bodyPr/>
          <a:lstStyle/>
          <a:p>
            <a:r>
              <a:rPr lang="en-US" sz="4000" b="1" smtClean="0">
                <a:latin typeface="Tahoma" pitchFamily="34" charset="0"/>
              </a:rPr>
              <a:t>Piltdown Man</a:t>
            </a:r>
          </a:p>
        </p:txBody>
      </p:sp>
      <p:sp>
        <p:nvSpPr>
          <p:cNvPr id="54276" name="Rectangle 4"/>
          <p:cNvSpPr>
            <a:spLocks noGrp="1" noChangeArrowheads="1"/>
          </p:cNvSpPr>
          <p:nvPr>
            <p:ph type="body" idx="1"/>
          </p:nvPr>
        </p:nvSpPr>
        <p:spPr>
          <a:xfrm>
            <a:off x="685800" y="685800"/>
            <a:ext cx="7848600" cy="5410200"/>
          </a:xfrm>
        </p:spPr>
        <p:txBody>
          <a:bodyPr/>
          <a:lstStyle/>
          <a:p>
            <a:r>
              <a:rPr lang="en-US" b="1" smtClean="0">
                <a:latin typeface="Tahoma" pitchFamily="34" charset="0"/>
              </a:rPr>
              <a:t>In 1912, Charles Dawson, a lawyer and amateur fossil hunter, discovered a few fragments of a jawbone and pieces of a skull in a gravel pit near Piltdown, England.</a:t>
            </a:r>
          </a:p>
        </p:txBody>
      </p:sp>
      <p:sp>
        <p:nvSpPr>
          <p:cNvPr id="54277" name="Rectangle 5"/>
          <p:cNvSpPr>
            <a:spLocks noChangeArrowheads="1"/>
          </p:cNvSpPr>
          <p:nvPr/>
        </p:nvSpPr>
        <p:spPr bwMode="auto">
          <a:xfrm>
            <a:off x="533400" y="6156325"/>
            <a:ext cx="7848600" cy="701675"/>
          </a:xfrm>
          <a:prstGeom prst="rect">
            <a:avLst/>
          </a:prstGeom>
          <a:noFill/>
          <a:ln w="9525">
            <a:noFill/>
            <a:miter lim="800000"/>
            <a:headEnd/>
            <a:tailEnd/>
          </a:ln>
        </p:spPr>
        <p:txBody>
          <a:bodyPr>
            <a:spAutoFit/>
          </a:bodyPr>
          <a:lstStyle/>
          <a:p>
            <a:pPr>
              <a:spcBef>
                <a:spcPct val="0"/>
              </a:spcBef>
            </a:pPr>
            <a:r>
              <a:rPr lang="en-US" sz="2000" b="1"/>
              <a:t>Summarized from </a:t>
            </a:r>
            <a:r>
              <a:rPr lang="en-US" sz="2000" b="1" i="1"/>
              <a:t>The Amazing Story of Creation</a:t>
            </a:r>
            <a:r>
              <a:rPr lang="en-US" sz="2000" b="1"/>
              <a:t> by Dr. Duane Gish, 1990,  p.79</a:t>
            </a:r>
          </a:p>
        </p:txBody>
      </p:sp>
    </p:spTree>
  </p:cSld>
  <p:clrMapOvr>
    <a:masterClrMapping/>
  </p:clrMapOvr>
  <p:transition>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pPr eaLnBrk="1" hangingPunct="1">
              <a:defRPr/>
            </a:pPr>
            <a:r>
              <a:rPr lang="en-US" smtClean="0"/>
              <a:t>Piltdown Man</a:t>
            </a:r>
          </a:p>
        </p:txBody>
      </p:sp>
      <p:pic>
        <p:nvPicPr>
          <p:cNvPr id="55299" name="Picture 3" descr="Piltdown"/>
          <p:cNvPicPr>
            <a:picLocks noGrp="1" noChangeAspect="1" noChangeArrowheads="1"/>
          </p:cNvPicPr>
          <p:nvPr>
            <p:ph sz="quarter" idx="4294967295"/>
          </p:nvPr>
        </p:nvPicPr>
        <p:blipFill>
          <a:blip r:embed="rId3" cstate="print"/>
          <a:srcRect/>
          <a:stretch>
            <a:fillRect/>
          </a:stretch>
        </p:blipFill>
        <p:spPr>
          <a:xfrm>
            <a:off x="4213225" y="2106613"/>
            <a:ext cx="4702175" cy="3649662"/>
          </a:xfrm>
          <a:noFill/>
          <a:ln w="38100">
            <a:solidFill>
              <a:schemeClr val="accent2"/>
            </a:solidFill>
          </a:ln>
        </p:spPr>
      </p:pic>
      <p:pic>
        <p:nvPicPr>
          <p:cNvPr id="55300" name="Picture 4" descr="Piltdown jaw"/>
          <p:cNvPicPr>
            <a:picLocks noGrp="1" noChangeAspect="1" noChangeArrowheads="1"/>
          </p:cNvPicPr>
          <p:nvPr>
            <p:ph sz="quarter" idx="4294967295"/>
          </p:nvPr>
        </p:nvPicPr>
        <p:blipFill>
          <a:blip r:embed="rId4" cstate="print"/>
          <a:srcRect/>
          <a:stretch>
            <a:fillRect/>
          </a:stretch>
        </p:blipFill>
        <p:spPr>
          <a:xfrm>
            <a:off x="269875" y="2371725"/>
            <a:ext cx="3741738" cy="2984500"/>
          </a:xfrm>
          <a:noFill/>
          <a:ln w="38100">
            <a:solidFill>
              <a:schemeClr val="accent2"/>
            </a:solidFill>
          </a:ln>
        </p:spPr>
      </p:pic>
      <p:grpSp>
        <p:nvGrpSpPr>
          <p:cNvPr id="2" name="Group 5"/>
          <p:cNvGrpSpPr>
            <a:grpSpLocks/>
          </p:cNvGrpSpPr>
          <p:nvPr/>
        </p:nvGrpSpPr>
        <p:grpSpPr bwMode="auto">
          <a:xfrm>
            <a:off x="2525713" y="1292225"/>
            <a:ext cx="2800350" cy="2771775"/>
            <a:chOff x="1591" y="814"/>
            <a:chExt cx="1764" cy="1746"/>
          </a:xfrm>
        </p:grpSpPr>
        <p:sp>
          <p:nvSpPr>
            <p:cNvPr id="55304" name="Line 6"/>
            <p:cNvSpPr>
              <a:spLocks noChangeShapeType="1"/>
            </p:cNvSpPr>
            <p:nvPr/>
          </p:nvSpPr>
          <p:spPr bwMode="auto">
            <a:xfrm>
              <a:off x="2533" y="814"/>
              <a:ext cx="822" cy="1225"/>
            </a:xfrm>
            <a:prstGeom prst="line">
              <a:avLst/>
            </a:prstGeom>
            <a:noFill/>
            <a:ln w="101600">
              <a:solidFill>
                <a:srgbClr val="FF0000"/>
              </a:solidFill>
              <a:round/>
              <a:headEnd/>
              <a:tailEnd type="triangle" w="med" len="med"/>
            </a:ln>
          </p:spPr>
          <p:txBody>
            <a:bodyPr/>
            <a:lstStyle/>
            <a:p>
              <a:endParaRPr lang="en-US"/>
            </a:p>
          </p:txBody>
        </p:sp>
        <p:sp>
          <p:nvSpPr>
            <p:cNvPr id="55305" name="Line 7"/>
            <p:cNvSpPr>
              <a:spLocks noChangeShapeType="1"/>
            </p:cNvSpPr>
            <p:nvPr/>
          </p:nvSpPr>
          <p:spPr bwMode="auto">
            <a:xfrm flipH="1">
              <a:off x="1975" y="914"/>
              <a:ext cx="329" cy="1646"/>
            </a:xfrm>
            <a:prstGeom prst="line">
              <a:avLst/>
            </a:prstGeom>
            <a:noFill/>
            <a:ln w="101600">
              <a:solidFill>
                <a:srgbClr val="FF0000"/>
              </a:solidFill>
              <a:round/>
              <a:headEnd/>
              <a:tailEnd type="triangle" w="med" len="med"/>
            </a:ln>
          </p:spPr>
          <p:txBody>
            <a:bodyPr/>
            <a:lstStyle/>
            <a:p>
              <a:endParaRPr lang="en-US"/>
            </a:p>
          </p:txBody>
        </p:sp>
        <p:sp>
          <p:nvSpPr>
            <p:cNvPr id="55306" name="Line 8"/>
            <p:cNvSpPr>
              <a:spLocks noChangeShapeType="1"/>
            </p:cNvSpPr>
            <p:nvPr/>
          </p:nvSpPr>
          <p:spPr bwMode="auto">
            <a:xfrm flipH="1">
              <a:off x="1591" y="960"/>
              <a:ext cx="329" cy="878"/>
            </a:xfrm>
            <a:prstGeom prst="line">
              <a:avLst/>
            </a:prstGeom>
            <a:noFill/>
            <a:ln w="101600">
              <a:solidFill>
                <a:srgbClr val="FF0000"/>
              </a:solidFill>
              <a:round/>
              <a:headEnd/>
              <a:tailEnd type="triangle" w="med" len="med"/>
            </a:ln>
          </p:spPr>
          <p:txBody>
            <a:bodyPr/>
            <a:lstStyle/>
            <a:p>
              <a:endParaRPr lang="en-US"/>
            </a:p>
          </p:txBody>
        </p:sp>
      </p:grpSp>
      <p:sp>
        <p:nvSpPr>
          <p:cNvPr id="55302" name="Text Box 9"/>
          <p:cNvSpPr txBox="1">
            <a:spLocks noChangeArrowheads="1"/>
          </p:cNvSpPr>
          <p:nvPr/>
        </p:nvSpPr>
        <p:spPr bwMode="auto">
          <a:xfrm>
            <a:off x="4206875" y="5794375"/>
            <a:ext cx="4716463" cy="579438"/>
          </a:xfrm>
          <a:prstGeom prst="rect">
            <a:avLst/>
          </a:prstGeom>
          <a:noFill/>
          <a:ln w="9525">
            <a:noFill/>
            <a:miter lim="800000"/>
            <a:headEnd/>
            <a:tailEnd/>
          </a:ln>
        </p:spPr>
        <p:txBody>
          <a:bodyPr>
            <a:spAutoFit/>
          </a:bodyPr>
          <a:lstStyle/>
          <a:p>
            <a:pPr algn="ctr" eaLnBrk="1" hangingPunct="1">
              <a:spcBef>
                <a:spcPct val="50000"/>
              </a:spcBef>
            </a:pPr>
            <a:r>
              <a:rPr lang="en-US" sz="3200">
                <a:solidFill>
                  <a:srgbClr val="000000"/>
                </a:solidFill>
                <a:latin typeface="Arial" charset="0"/>
              </a:rPr>
              <a:t>Segment of human skull</a:t>
            </a:r>
          </a:p>
        </p:txBody>
      </p:sp>
      <p:sp>
        <p:nvSpPr>
          <p:cNvPr id="55303" name="Text Box 10"/>
          <p:cNvSpPr txBox="1">
            <a:spLocks noChangeArrowheads="1"/>
          </p:cNvSpPr>
          <p:nvPr/>
        </p:nvSpPr>
        <p:spPr bwMode="auto">
          <a:xfrm>
            <a:off x="276225" y="5343525"/>
            <a:ext cx="3729038" cy="1066800"/>
          </a:xfrm>
          <a:prstGeom prst="rect">
            <a:avLst/>
          </a:prstGeom>
          <a:noFill/>
          <a:ln w="9525">
            <a:noFill/>
            <a:miter lim="800000"/>
            <a:headEnd/>
            <a:tailEnd/>
          </a:ln>
        </p:spPr>
        <p:txBody>
          <a:bodyPr>
            <a:spAutoFit/>
          </a:bodyPr>
          <a:lstStyle/>
          <a:p>
            <a:pPr algn="ctr" eaLnBrk="1" hangingPunct="1">
              <a:spcBef>
                <a:spcPct val="50000"/>
              </a:spcBef>
            </a:pPr>
            <a:r>
              <a:rPr lang="en-US" sz="3200">
                <a:solidFill>
                  <a:srgbClr val="000000"/>
                </a:solidFill>
                <a:latin typeface="Arial" charset="0"/>
              </a:rPr>
              <a:t>Segment of lower ape-like jaw</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pPr algn="ctr">
              <a:spcBef>
                <a:spcPct val="0"/>
              </a:spcBef>
            </a:pPr>
            <a:endParaRPr lang="en-US" sz="2400"/>
          </a:p>
        </p:txBody>
      </p:sp>
      <p:sp>
        <p:nvSpPr>
          <p:cNvPr id="56323" name="Rectangle 3"/>
          <p:cNvSpPr>
            <a:spLocks noGrp="1" noChangeArrowheads="1"/>
          </p:cNvSpPr>
          <p:nvPr>
            <p:ph type="title"/>
          </p:nvPr>
        </p:nvSpPr>
        <p:spPr>
          <a:xfrm>
            <a:off x="685800" y="0"/>
            <a:ext cx="7924800" cy="533400"/>
          </a:xfrm>
        </p:spPr>
        <p:txBody>
          <a:bodyPr/>
          <a:lstStyle/>
          <a:p>
            <a:r>
              <a:rPr lang="en-US" sz="4000" b="1" smtClean="0">
                <a:latin typeface="Tahoma" pitchFamily="34" charset="0"/>
              </a:rPr>
              <a:t>Piltdown Man</a:t>
            </a:r>
          </a:p>
        </p:txBody>
      </p:sp>
      <p:sp>
        <p:nvSpPr>
          <p:cNvPr id="192516" name="Rectangle 4"/>
          <p:cNvSpPr>
            <a:spLocks noGrp="1" noChangeArrowheads="1"/>
          </p:cNvSpPr>
          <p:nvPr>
            <p:ph type="body" idx="1"/>
          </p:nvPr>
        </p:nvSpPr>
        <p:spPr>
          <a:xfrm>
            <a:off x="685800" y="685800"/>
            <a:ext cx="7848600" cy="5410200"/>
          </a:xfrm>
        </p:spPr>
        <p:txBody>
          <a:bodyPr/>
          <a:lstStyle/>
          <a:p>
            <a:pPr>
              <a:lnSpc>
                <a:spcPct val="90000"/>
              </a:lnSpc>
            </a:pPr>
            <a:r>
              <a:rPr lang="en-US" b="1" smtClean="0">
                <a:latin typeface="Tahoma" pitchFamily="34" charset="0"/>
              </a:rPr>
              <a:t>In 1912, Charles Dawson, a lawyer and amateur fossil hunter, discovered a few fragments of a jawbone and pieces of a skull in a gravel pit near Piltdown, England.</a:t>
            </a:r>
          </a:p>
          <a:p>
            <a:pPr>
              <a:lnSpc>
                <a:spcPct val="90000"/>
              </a:lnSpc>
            </a:pPr>
            <a:r>
              <a:rPr lang="en-US" b="1" smtClean="0">
                <a:latin typeface="Tahoma" pitchFamily="34" charset="0"/>
              </a:rPr>
              <a:t>The jawbone appeared to be quite ape-like, but the teeth and skull appeared to be quite human-like.</a:t>
            </a:r>
          </a:p>
          <a:p>
            <a:pPr>
              <a:lnSpc>
                <a:spcPct val="90000"/>
              </a:lnSpc>
            </a:pPr>
            <a:r>
              <a:rPr lang="en-US" b="1" smtClean="0">
                <a:latin typeface="Tahoma" pitchFamily="34" charset="0"/>
              </a:rPr>
              <a:t>Dawson and the English scientists with whom he consulted declared that these fossils were from a creature intermediate between ape and man that existed 500,000 years ago.</a:t>
            </a:r>
          </a:p>
          <a:p>
            <a:pPr>
              <a:lnSpc>
                <a:spcPct val="90000"/>
              </a:lnSpc>
            </a:pPr>
            <a:r>
              <a:rPr lang="en-US" b="1" smtClean="0">
                <a:latin typeface="Tahoma" pitchFamily="34" charset="0"/>
              </a:rPr>
              <a:t>In 1925, Piltdown Man was used as one of the </a:t>
            </a:r>
            <a:r>
              <a:rPr lang="en-US" b="1" u="sng" smtClean="0">
                <a:latin typeface="Tahoma" pitchFamily="34" charset="0"/>
              </a:rPr>
              <a:t>evidences</a:t>
            </a:r>
            <a:r>
              <a:rPr lang="en-US" b="1" smtClean="0">
                <a:latin typeface="Tahoma" pitchFamily="34" charset="0"/>
              </a:rPr>
              <a:t> of human evolution (from apes) in the famous </a:t>
            </a:r>
            <a:r>
              <a:rPr lang="en-US" b="1" u="sng" smtClean="0">
                <a:latin typeface="Tahoma" pitchFamily="34" charset="0"/>
              </a:rPr>
              <a:t>Scopes Trial.</a:t>
            </a:r>
          </a:p>
        </p:txBody>
      </p:sp>
      <p:sp>
        <p:nvSpPr>
          <p:cNvPr id="56325" name="Rectangle 5"/>
          <p:cNvSpPr>
            <a:spLocks noChangeArrowheads="1"/>
          </p:cNvSpPr>
          <p:nvPr/>
        </p:nvSpPr>
        <p:spPr bwMode="auto">
          <a:xfrm>
            <a:off x="533400" y="6156325"/>
            <a:ext cx="7848600" cy="701675"/>
          </a:xfrm>
          <a:prstGeom prst="rect">
            <a:avLst/>
          </a:prstGeom>
          <a:noFill/>
          <a:ln w="9525">
            <a:noFill/>
            <a:miter lim="800000"/>
            <a:headEnd/>
            <a:tailEnd/>
          </a:ln>
        </p:spPr>
        <p:txBody>
          <a:bodyPr>
            <a:spAutoFit/>
          </a:bodyPr>
          <a:lstStyle/>
          <a:p>
            <a:pPr>
              <a:spcBef>
                <a:spcPct val="0"/>
              </a:spcBef>
            </a:pPr>
            <a:r>
              <a:rPr lang="en-US" sz="2000" b="1"/>
              <a:t>Summarized from </a:t>
            </a:r>
            <a:r>
              <a:rPr lang="en-US" sz="2000" b="1" i="1"/>
              <a:t>The Amazing Story of Creation</a:t>
            </a:r>
            <a:r>
              <a:rPr lang="en-US" sz="2000" b="1"/>
              <a:t> by Dr. Duane Gish, 1990,  p.79</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92516">
                                            <p:txEl>
                                              <p:pRg st="1" end="1"/>
                                            </p:txEl>
                                          </p:spTgt>
                                        </p:tgtEl>
                                        <p:attrNameLst>
                                          <p:attrName>style.visibility</p:attrName>
                                        </p:attrNameLst>
                                      </p:cBhvr>
                                      <p:to>
                                        <p:strVal val="visible"/>
                                      </p:to>
                                    </p:set>
                                    <p:anim calcmode="lin" valueType="num">
                                      <p:cBhvr additive="base">
                                        <p:cTn id="7" dur="500" fill="hold"/>
                                        <p:tgtEl>
                                          <p:spTgt spid="192516">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9251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92516">
                                            <p:txEl>
                                              <p:pRg st="2" end="2"/>
                                            </p:txEl>
                                          </p:spTgt>
                                        </p:tgtEl>
                                        <p:attrNameLst>
                                          <p:attrName>style.visibility</p:attrName>
                                        </p:attrNameLst>
                                      </p:cBhvr>
                                      <p:to>
                                        <p:strVal val="visible"/>
                                      </p:to>
                                    </p:set>
                                    <p:anim calcmode="lin" valueType="num">
                                      <p:cBhvr additive="base">
                                        <p:cTn id="13" dur="500" fill="hold"/>
                                        <p:tgtEl>
                                          <p:spTgt spid="192516">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9251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92516">
                                            <p:txEl>
                                              <p:pRg st="3" end="3"/>
                                            </p:txEl>
                                          </p:spTgt>
                                        </p:tgtEl>
                                        <p:attrNameLst>
                                          <p:attrName>style.visibility</p:attrName>
                                        </p:attrNameLst>
                                      </p:cBhvr>
                                      <p:to>
                                        <p:strVal val="visible"/>
                                      </p:to>
                                    </p:set>
                                    <p:anim calcmode="lin" valueType="num">
                                      <p:cBhvr additive="base">
                                        <p:cTn id="19" dur="500" fill="hold"/>
                                        <p:tgtEl>
                                          <p:spTgt spid="192516">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9251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6" grpId="0" uiExpand="1" build="p" bldLvl="2"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0" y="0"/>
            <a:ext cx="9144000" cy="685800"/>
          </a:xfrm>
        </p:spPr>
        <p:txBody>
          <a:bodyPr/>
          <a:lstStyle/>
          <a:p>
            <a:pPr eaLnBrk="1" hangingPunct="1">
              <a:defRPr/>
            </a:pPr>
            <a:r>
              <a:rPr lang="en-US" sz="2800" b="1" dirty="0" smtClean="0">
                <a:latin typeface="Tahoma" pitchFamily="34" charset="0"/>
              </a:rPr>
              <a:t>Genesis 2:5-9 – God Prepares a Garden for Man</a:t>
            </a:r>
          </a:p>
        </p:txBody>
      </p:sp>
      <p:sp>
        <p:nvSpPr>
          <p:cNvPr id="21507" name="Rectangle 3"/>
          <p:cNvSpPr>
            <a:spLocks noGrp="1" noChangeArrowheads="1"/>
          </p:cNvSpPr>
          <p:nvPr>
            <p:ph type="body" idx="1"/>
          </p:nvPr>
        </p:nvSpPr>
        <p:spPr>
          <a:xfrm>
            <a:off x="381000" y="685800"/>
            <a:ext cx="8382000" cy="6172200"/>
          </a:xfrm>
        </p:spPr>
        <p:txBody>
          <a:bodyPr>
            <a:normAutofit fontScale="92500" lnSpcReduction="20000"/>
          </a:bodyPr>
          <a:lstStyle/>
          <a:p>
            <a:pPr marL="0" indent="0" eaLnBrk="1" hangingPunct="1">
              <a:lnSpc>
                <a:spcPct val="110000"/>
              </a:lnSpc>
              <a:spcBef>
                <a:spcPts val="0"/>
              </a:spcBef>
              <a:defRPr/>
            </a:pPr>
            <a:r>
              <a:rPr lang="en-US" sz="3100" i="1" dirty="0" smtClean="0">
                <a:latin typeface="Cambria" pitchFamily="18" charset="0"/>
              </a:rPr>
              <a:t>When no bush of the field was yet </a:t>
            </a:r>
            <a:r>
              <a:rPr lang="en-US" sz="3100" dirty="0" smtClean="0">
                <a:solidFill>
                  <a:schemeClr val="tx2"/>
                </a:solidFill>
                <a:latin typeface="Cambria" pitchFamily="18" charset="0"/>
              </a:rPr>
              <a:t>[or – </a:t>
            </a:r>
            <a:r>
              <a:rPr lang="en-US" sz="3100" i="1" dirty="0" smtClean="0">
                <a:solidFill>
                  <a:schemeClr val="tx2"/>
                </a:solidFill>
                <a:latin typeface="Cambria" pitchFamily="18" charset="0"/>
              </a:rPr>
              <a:t>“had yet grown” </a:t>
            </a:r>
            <a:r>
              <a:rPr lang="en-US" sz="3100" dirty="0" smtClean="0">
                <a:solidFill>
                  <a:schemeClr val="tx2"/>
                </a:solidFill>
                <a:latin typeface="Cambria" pitchFamily="18" charset="0"/>
              </a:rPr>
              <a:t>(NET)] </a:t>
            </a:r>
            <a:r>
              <a:rPr lang="en-US" sz="3100" i="1" dirty="0" smtClean="0">
                <a:latin typeface="Cambria" pitchFamily="18" charset="0"/>
              </a:rPr>
              <a:t>in the land and no small plant of the field had yet sprung up </a:t>
            </a:r>
            <a:r>
              <a:rPr lang="en-US" sz="3100" dirty="0" smtClean="0">
                <a:solidFill>
                  <a:schemeClr val="tx2"/>
                </a:solidFill>
                <a:latin typeface="Cambria" pitchFamily="18" charset="0"/>
              </a:rPr>
              <a:t>[or – </a:t>
            </a:r>
            <a:r>
              <a:rPr lang="en-US" sz="3100" i="1" dirty="0" smtClean="0">
                <a:solidFill>
                  <a:schemeClr val="tx2"/>
                </a:solidFill>
                <a:latin typeface="Cambria" pitchFamily="18" charset="0"/>
              </a:rPr>
              <a:t>“sprouted” </a:t>
            </a:r>
            <a:r>
              <a:rPr lang="en-US" sz="3100" dirty="0" smtClean="0">
                <a:solidFill>
                  <a:schemeClr val="tx2"/>
                </a:solidFill>
                <a:latin typeface="Cambria" pitchFamily="18" charset="0"/>
              </a:rPr>
              <a:t>(NET)] </a:t>
            </a:r>
            <a:r>
              <a:rPr lang="en-US" sz="3100" i="1" dirty="0" smtClean="0">
                <a:latin typeface="Cambria" pitchFamily="18" charset="0"/>
              </a:rPr>
              <a:t>-- for the LORD God had not caused it to rain on the land, and there was no man to work the ground…</a:t>
            </a:r>
          </a:p>
          <a:p>
            <a:pPr marL="0" indent="0" eaLnBrk="1" hangingPunct="1">
              <a:lnSpc>
                <a:spcPct val="110000"/>
              </a:lnSpc>
              <a:defRPr/>
            </a:pPr>
            <a:endParaRPr lang="en-US" sz="700" dirty="0" smtClean="0">
              <a:solidFill>
                <a:schemeClr val="tx2"/>
              </a:solidFill>
              <a:latin typeface="Calibri" pitchFamily="34" charset="0"/>
            </a:endParaRPr>
          </a:p>
          <a:p>
            <a:pPr marL="0" indent="0" eaLnBrk="1" hangingPunct="1">
              <a:lnSpc>
                <a:spcPct val="110000"/>
              </a:lnSpc>
              <a:defRPr/>
            </a:pPr>
            <a:r>
              <a:rPr lang="en-US" sz="2600" dirty="0" err="1" smtClean="0">
                <a:solidFill>
                  <a:schemeClr val="tx2"/>
                </a:solidFill>
                <a:latin typeface="Calibri" pitchFamily="34" charset="0"/>
              </a:rPr>
              <a:t>Keil</a:t>
            </a:r>
            <a:r>
              <a:rPr lang="en-US" sz="2600" dirty="0" smtClean="0">
                <a:solidFill>
                  <a:schemeClr val="tx2"/>
                </a:solidFill>
                <a:latin typeface="Calibri" pitchFamily="34" charset="0"/>
              </a:rPr>
              <a:t> and </a:t>
            </a:r>
            <a:r>
              <a:rPr lang="en-US" sz="2600" dirty="0" err="1" smtClean="0">
                <a:solidFill>
                  <a:schemeClr val="tx2"/>
                </a:solidFill>
                <a:latin typeface="Calibri" pitchFamily="34" charset="0"/>
              </a:rPr>
              <a:t>Delitzsch</a:t>
            </a:r>
            <a:r>
              <a:rPr lang="en-US" sz="2600" dirty="0" smtClean="0">
                <a:solidFill>
                  <a:schemeClr val="tx2"/>
                </a:solidFill>
                <a:latin typeface="Calibri" pitchFamily="34" charset="0"/>
              </a:rPr>
              <a:t> give the following clarification on this passage in their commentary on Genesis: </a:t>
            </a:r>
            <a:r>
              <a:rPr lang="en-US" sz="2600" b="0" i="1" dirty="0" smtClean="0">
                <a:solidFill>
                  <a:schemeClr val="tx2"/>
                </a:solidFill>
                <a:latin typeface="Cambria" pitchFamily="18" charset="0"/>
              </a:rPr>
              <a:t>We must not understand the words as meaning that there was neither shrub nor herb before the rain… or before the creation of man and so draw the conclusion that the creation of plants occurred… after… the creation of man, in direct contradiction to chapter 1:11-12… The growing of shrubs and sprouting of herbs is… the natural development of plants as it has steadily proceeded ever since the creation. This was dependent on upon rain and human culture; their creation was not. </a:t>
            </a:r>
            <a:endParaRPr lang="en-US" sz="2600" b="0" dirty="0" smtClean="0">
              <a:solidFill>
                <a:schemeClr val="tx2"/>
              </a:solidFill>
              <a:latin typeface="Calibri"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1507">
                                            <p:txEl>
                                              <p:pRg st="2" end="2"/>
                                            </p:txEl>
                                          </p:spTgt>
                                        </p:tgtEl>
                                        <p:attrNameLst>
                                          <p:attrName>style.visibility</p:attrName>
                                        </p:attrNameLst>
                                      </p:cBhvr>
                                      <p:to>
                                        <p:strVal val="visible"/>
                                      </p:to>
                                    </p:set>
                                    <p:anim calcmode="lin" valueType="num">
                                      <p:cBhvr>
                                        <p:cTn id="7" dur="500" fill="hold"/>
                                        <p:tgtEl>
                                          <p:spTgt spid="21507">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1507">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215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30601"/>
          </a:stretch>
        </a:blipFill>
        <a:effectLst/>
      </p:bgPr>
    </p:bg>
    <p:spTree>
      <p:nvGrpSpPr>
        <p:cNvPr id="1" name=""/>
        <p:cNvGrpSpPr/>
        <p:nvPr/>
      </p:nvGrpSpPr>
      <p:grpSpPr>
        <a:xfrm>
          <a:off x="0" y="0"/>
          <a:ext cx="0" cy="0"/>
          <a:chOff x="0" y="0"/>
          <a:chExt cx="0" cy="0"/>
        </a:xfrm>
      </p:grpSpPr>
      <p:sp>
        <p:nvSpPr>
          <p:cNvPr id="57346" name="Rectangle 4"/>
          <p:cNvSpPr>
            <a:spLocks noGrp="1" noChangeArrowheads="1"/>
          </p:cNvSpPr>
          <p:nvPr>
            <p:ph type="ctrTitle"/>
          </p:nvPr>
        </p:nvSpPr>
        <p:spPr>
          <a:xfrm>
            <a:off x="762000" y="0"/>
            <a:ext cx="7772400" cy="1470025"/>
          </a:xfrm>
        </p:spPr>
        <p:txBody>
          <a:bodyPr/>
          <a:lstStyle/>
          <a:p>
            <a:r>
              <a:rPr lang="en-US" sz="7200" b="1" smtClean="0">
                <a:solidFill>
                  <a:schemeClr val="tx1"/>
                </a:solidFill>
                <a:latin typeface="Tahoma" pitchFamily="34" charset="0"/>
              </a:rPr>
              <a:t>Piltdown Man </a:t>
            </a:r>
          </a:p>
        </p:txBody>
      </p:sp>
      <p:sp>
        <p:nvSpPr>
          <p:cNvPr id="162821" name="Rectangle 5"/>
          <p:cNvSpPr>
            <a:spLocks noGrp="1" noChangeArrowheads="1"/>
          </p:cNvSpPr>
          <p:nvPr>
            <p:ph type="subTitle" idx="1"/>
          </p:nvPr>
        </p:nvSpPr>
        <p:spPr>
          <a:xfrm>
            <a:off x="381000" y="5105400"/>
            <a:ext cx="8229600" cy="1752600"/>
          </a:xfrm>
          <a:effectLst>
            <a:outerShdw dist="35921" dir="2700000" algn="ctr" rotWithShape="0">
              <a:schemeClr val="tx1"/>
            </a:outerShdw>
          </a:effectLst>
        </p:spPr>
        <p:txBody>
          <a:bodyPr/>
          <a:lstStyle/>
          <a:p>
            <a:pPr>
              <a:defRPr/>
            </a:pPr>
            <a:r>
              <a:rPr lang="en-US" sz="4800" b="1" smtClean="0">
                <a:solidFill>
                  <a:srgbClr val="FFFF00"/>
                </a:solidFill>
                <a:latin typeface="Tahoma" pitchFamily="34" charset="0"/>
              </a:rPr>
              <a:t>Used as Evidence in the Famous Scopes Trial</a:t>
            </a:r>
          </a:p>
        </p:txBody>
      </p:sp>
      <p:sp>
        <p:nvSpPr>
          <p:cNvPr id="57348" name="AutoShape 7">
            <a:hlinkClick r:id="rId3" action="ppaction://program" highlightClick="1"/>
          </p:cNvPr>
          <p:cNvSpPr>
            <a:spLocks noChangeArrowheads="1"/>
          </p:cNvSpPr>
          <p:nvPr/>
        </p:nvSpPr>
        <p:spPr bwMode="auto">
          <a:xfrm>
            <a:off x="8077200" y="1600200"/>
            <a:ext cx="838200" cy="914400"/>
          </a:xfrm>
          <a:prstGeom prst="actionButtonForwardNext">
            <a:avLst/>
          </a:prstGeom>
          <a:solidFill>
            <a:srgbClr val="FFFF00"/>
          </a:solidFill>
          <a:ln w="9525">
            <a:solidFill>
              <a:schemeClr val="tx1"/>
            </a:solidFill>
            <a:miter lim="800000"/>
            <a:headEnd/>
            <a:tailEnd/>
          </a:ln>
        </p:spPr>
        <p:txBody>
          <a:bodyPr wrap="none" anchor="ctr"/>
          <a:lstStyle/>
          <a:p>
            <a:endParaRPr lang="en-US"/>
          </a:p>
        </p:txBody>
      </p:sp>
    </p:spTree>
  </p:cSld>
  <p:clrMapOvr>
    <a:masterClrMapping/>
  </p:clrMapOvr>
  <p:transition>
    <p:newsflash/>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30601"/>
          </a:stretch>
        </a:blipFill>
        <a:effectLst/>
      </p:bgPr>
    </p:bg>
    <p:spTree>
      <p:nvGrpSpPr>
        <p:cNvPr id="1" name=""/>
        <p:cNvGrpSpPr/>
        <p:nvPr/>
      </p:nvGrpSpPr>
      <p:grpSpPr>
        <a:xfrm>
          <a:off x="0" y="0"/>
          <a:ext cx="0" cy="0"/>
          <a:chOff x="0" y="0"/>
          <a:chExt cx="0" cy="0"/>
        </a:xfrm>
      </p:grpSpPr>
      <p:sp>
        <p:nvSpPr>
          <p:cNvPr id="58370" name="Rectangle 4"/>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normAutofit/>
          </a:bodyPr>
          <a:lstStyle/>
          <a:p>
            <a:pPr algn="ctr">
              <a:spcBef>
                <a:spcPct val="0"/>
              </a:spcBef>
            </a:pPr>
            <a:endParaRPr lang="en-US" sz="2400">
              <a:latin typeface="Tahoma" pitchFamily="34" charset="0"/>
            </a:endParaRPr>
          </a:p>
        </p:txBody>
      </p:sp>
      <p:sp>
        <p:nvSpPr>
          <p:cNvPr id="58371" name="Rectangle 2"/>
          <p:cNvSpPr>
            <a:spLocks noGrp="1" noChangeArrowheads="1"/>
          </p:cNvSpPr>
          <p:nvPr>
            <p:ph type="title"/>
          </p:nvPr>
        </p:nvSpPr>
        <p:spPr>
          <a:xfrm>
            <a:off x="0" y="0"/>
            <a:ext cx="9144000" cy="990600"/>
          </a:xfrm>
        </p:spPr>
        <p:txBody>
          <a:bodyPr/>
          <a:lstStyle/>
          <a:p>
            <a:r>
              <a:rPr lang="en-US" sz="4000" b="1" smtClean="0">
                <a:latin typeface="Tahoma" pitchFamily="34" charset="0"/>
              </a:rPr>
              <a:t>Piltdown Man </a:t>
            </a:r>
            <a:br>
              <a:rPr lang="en-US" sz="4000" b="1" smtClean="0">
                <a:latin typeface="Tahoma" pitchFamily="34" charset="0"/>
              </a:rPr>
            </a:br>
            <a:r>
              <a:rPr lang="en-US" b="1" smtClean="0">
                <a:latin typeface="Tahoma" pitchFamily="34" charset="0"/>
              </a:rPr>
              <a:t>Used as Evidence in the Famous Scopes Trial*</a:t>
            </a:r>
          </a:p>
        </p:txBody>
      </p:sp>
      <p:sp>
        <p:nvSpPr>
          <p:cNvPr id="65539" name="Text Box 3"/>
          <p:cNvSpPr txBox="1">
            <a:spLocks noChangeArrowheads="1"/>
          </p:cNvSpPr>
          <p:nvPr/>
        </p:nvSpPr>
        <p:spPr bwMode="auto">
          <a:xfrm>
            <a:off x="457200" y="1143000"/>
            <a:ext cx="8305800" cy="4800600"/>
          </a:xfrm>
          <a:prstGeom prst="rect">
            <a:avLst/>
          </a:prstGeom>
          <a:noFill/>
          <a:ln w="9525">
            <a:noFill/>
            <a:miter lim="800000"/>
            <a:headEnd/>
            <a:tailEnd/>
          </a:ln>
        </p:spPr>
        <p:txBody>
          <a:bodyPr wrap="square">
            <a:normAutofit/>
          </a:bodyPr>
          <a:lstStyle/>
          <a:p>
            <a:pPr>
              <a:spcBef>
                <a:spcPct val="0"/>
              </a:spcBef>
            </a:pPr>
            <a:r>
              <a:rPr lang="en-US" sz="2800" i="1" dirty="0" smtClean="0">
                <a:latin typeface="Cambria" pitchFamily="18" charset="0"/>
              </a:rPr>
              <a:t>“</a:t>
            </a:r>
            <a:r>
              <a:rPr lang="en-US" sz="2800" b="1" i="1" dirty="0" smtClean="0">
                <a:latin typeface="Cambria" pitchFamily="18" charset="0"/>
              </a:rPr>
              <a:t>Anthropologists accept </a:t>
            </a:r>
            <a:r>
              <a:rPr lang="en-US" sz="2800" b="1" i="1" dirty="0">
                <a:latin typeface="Cambria" pitchFamily="18" charset="0"/>
              </a:rPr>
              <a:t>evolution as the most satisfactory explanation of the observed facts relating to the universe, to our world and all life on </a:t>
            </a:r>
            <a:r>
              <a:rPr lang="en-US" sz="2800" b="1" i="1" dirty="0" smtClean="0">
                <a:latin typeface="Cambria" pitchFamily="18" charset="0"/>
              </a:rPr>
              <a:t>it… [The </a:t>
            </a:r>
            <a:r>
              <a:rPr lang="en-US" sz="2800" b="1" i="1" dirty="0">
                <a:latin typeface="Cambria" pitchFamily="18" charset="0"/>
              </a:rPr>
              <a:t>anthropologist] has selected a series of points for </a:t>
            </a:r>
            <a:r>
              <a:rPr lang="en-US" sz="2800" b="1" i="1" dirty="0" smtClean="0">
                <a:latin typeface="Cambria" pitchFamily="18" charset="0"/>
              </a:rPr>
              <a:t>observation [on the human body]… These observations… are </a:t>
            </a:r>
            <a:r>
              <a:rPr lang="en-US" sz="2800" b="1" i="1" dirty="0">
                <a:solidFill>
                  <a:srgbClr val="FF0000"/>
                </a:solidFill>
                <a:latin typeface="Cambria" pitchFamily="18" charset="0"/>
              </a:rPr>
              <a:t>so definite </a:t>
            </a:r>
            <a:r>
              <a:rPr lang="en-US" sz="2800" b="1" i="1" dirty="0">
                <a:latin typeface="Cambria" pitchFamily="18" charset="0"/>
              </a:rPr>
              <a:t>that </a:t>
            </a:r>
            <a:r>
              <a:rPr lang="en-US" sz="2800" b="1" i="1" dirty="0">
                <a:solidFill>
                  <a:srgbClr val="FF0000"/>
                </a:solidFill>
                <a:latin typeface="Cambria" pitchFamily="18" charset="0"/>
              </a:rPr>
              <a:t>given a single skull or skeleton it is possible to tell with considerable certainty the age, sex and race of the </a:t>
            </a:r>
            <a:r>
              <a:rPr lang="en-US" sz="2800" b="1" i="1" dirty="0" smtClean="0">
                <a:solidFill>
                  <a:srgbClr val="FF0000"/>
                </a:solidFill>
                <a:latin typeface="Cambria" pitchFamily="18" charset="0"/>
              </a:rPr>
              <a:t>individual</a:t>
            </a:r>
            <a:r>
              <a:rPr lang="en-US" sz="2800" b="1" i="1" dirty="0" smtClean="0">
                <a:latin typeface="Cambria" pitchFamily="18" charset="0"/>
              </a:rPr>
              <a:t>… The </a:t>
            </a:r>
            <a:r>
              <a:rPr lang="en-US" sz="2800" b="1" i="1" dirty="0">
                <a:latin typeface="Cambria" pitchFamily="18" charset="0"/>
              </a:rPr>
              <a:t>skeletons tell much of man’s </a:t>
            </a:r>
            <a:r>
              <a:rPr lang="en-US" sz="2800" b="1" i="1" dirty="0" smtClean="0">
                <a:latin typeface="Cambria" pitchFamily="18" charset="0"/>
              </a:rPr>
              <a:t>history… </a:t>
            </a:r>
            <a:r>
              <a:rPr lang="en-US" sz="2800" b="1" i="1" dirty="0" smtClean="0">
                <a:solidFill>
                  <a:srgbClr val="FF0000"/>
                </a:solidFill>
                <a:latin typeface="Cambria" pitchFamily="18" charset="0"/>
              </a:rPr>
              <a:t>how </a:t>
            </a:r>
            <a:r>
              <a:rPr lang="en-US" sz="2800" b="1" i="1" dirty="0">
                <a:solidFill>
                  <a:srgbClr val="FF0000"/>
                </a:solidFill>
                <a:latin typeface="Cambria" pitchFamily="18" charset="0"/>
              </a:rPr>
              <a:t>he walked, how he held his head and many other details of his life</a:t>
            </a:r>
            <a:r>
              <a:rPr lang="en-US" sz="2800" b="1" i="1" dirty="0" smtClean="0">
                <a:latin typeface="Cambria" pitchFamily="18" charset="0"/>
              </a:rPr>
              <a:t>.”</a:t>
            </a:r>
            <a:endParaRPr lang="en-US" sz="2800" b="1" i="1" dirty="0">
              <a:latin typeface="Cambria" pitchFamily="18" charset="0"/>
            </a:endParaRPr>
          </a:p>
        </p:txBody>
      </p:sp>
      <p:sp>
        <p:nvSpPr>
          <p:cNvPr id="58373" name="Text Box 5"/>
          <p:cNvSpPr txBox="1">
            <a:spLocks noChangeArrowheads="1"/>
          </p:cNvSpPr>
          <p:nvPr/>
        </p:nvSpPr>
        <p:spPr bwMode="auto">
          <a:xfrm>
            <a:off x="228600" y="6156325"/>
            <a:ext cx="8534400" cy="701675"/>
          </a:xfrm>
          <a:prstGeom prst="rect">
            <a:avLst/>
          </a:prstGeom>
          <a:noFill/>
          <a:ln w="9525" algn="ctr">
            <a:noFill/>
            <a:miter lim="800000"/>
            <a:headEnd/>
            <a:tailEnd/>
          </a:ln>
        </p:spPr>
        <p:txBody>
          <a:bodyPr>
            <a:spAutoFit/>
          </a:bodyPr>
          <a:lstStyle/>
          <a:p>
            <a:pPr>
              <a:spcBef>
                <a:spcPct val="0"/>
              </a:spcBef>
            </a:pPr>
            <a:r>
              <a:rPr lang="en-US" sz="2000"/>
              <a:t>*Quotations are from the testimony of Fay-Cooper Cole at the Scopes trial (1925) quoted in </a:t>
            </a:r>
            <a:r>
              <a:rPr lang="en-US" sz="2000" i="1"/>
              <a:t>D-Day at Dayton</a:t>
            </a:r>
            <a:r>
              <a:rPr lang="en-US" sz="2000"/>
              <a:t>, Jerry R. Tompkins, 1965,  pp.169-173</a:t>
            </a:r>
          </a:p>
        </p:txBody>
      </p:sp>
    </p:spTree>
  </p:cSld>
  <p:clrMapOvr>
    <a:masterClrMapping/>
  </p:clrMapOvr>
  <p:transition>
    <p:wipe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30601"/>
          </a:stretch>
        </a:blipFill>
        <a:effectLst/>
      </p:bgPr>
    </p:bg>
    <p:spTree>
      <p:nvGrpSpPr>
        <p:cNvPr id="1" name=""/>
        <p:cNvGrpSpPr/>
        <p:nvPr/>
      </p:nvGrpSpPr>
      <p:grpSpPr>
        <a:xfrm>
          <a:off x="0" y="0"/>
          <a:ext cx="0" cy="0"/>
          <a:chOff x="0" y="0"/>
          <a:chExt cx="0" cy="0"/>
        </a:xfrm>
      </p:grpSpPr>
      <p:sp>
        <p:nvSpPr>
          <p:cNvPr id="60418" name="Rectangle 6"/>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pPr algn="ctr">
              <a:spcBef>
                <a:spcPct val="0"/>
              </a:spcBef>
            </a:pPr>
            <a:endParaRPr lang="en-US" sz="2400">
              <a:latin typeface="Tahoma" pitchFamily="34" charset="0"/>
            </a:endParaRPr>
          </a:p>
        </p:txBody>
      </p:sp>
      <p:sp>
        <p:nvSpPr>
          <p:cNvPr id="60419" name="Text Box 3"/>
          <p:cNvSpPr txBox="1">
            <a:spLocks noChangeArrowheads="1"/>
          </p:cNvSpPr>
          <p:nvPr/>
        </p:nvSpPr>
        <p:spPr bwMode="auto">
          <a:xfrm>
            <a:off x="381000" y="1066800"/>
            <a:ext cx="8382000" cy="4953000"/>
          </a:xfrm>
          <a:prstGeom prst="rect">
            <a:avLst/>
          </a:prstGeom>
          <a:noFill/>
          <a:ln w="9525">
            <a:noFill/>
            <a:miter lim="800000"/>
            <a:headEnd/>
            <a:tailEnd/>
          </a:ln>
        </p:spPr>
        <p:txBody>
          <a:bodyPr>
            <a:normAutofit fontScale="92500"/>
          </a:bodyPr>
          <a:lstStyle/>
          <a:p>
            <a:pPr>
              <a:spcBef>
                <a:spcPct val="0"/>
              </a:spcBef>
            </a:pPr>
            <a:r>
              <a:rPr lang="en-US" sz="2800" b="1" i="1" dirty="0" smtClean="0">
                <a:latin typeface="Cambria" pitchFamily="18" charset="0"/>
              </a:rPr>
              <a:t>“</a:t>
            </a:r>
            <a:r>
              <a:rPr lang="en-US" sz="2800" b="1" i="1" dirty="0">
                <a:latin typeface="Cambria" pitchFamily="18" charset="0"/>
              </a:rPr>
              <a:t>It does appear . . . that both man and other primates have a common [ancestor] . . .If this is true, then we might hope to find in ancient strata of the rocks some evidences of the earlier forms of men, who might more closely approach the common ancestor. This is exactly the case. . .[A find was made] near </a:t>
            </a:r>
            <a:r>
              <a:rPr lang="en-US" sz="2800" b="1" i="1" dirty="0">
                <a:solidFill>
                  <a:srgbClr val="FF0000"/>
                </a:solidFill>
                <a:latin typeface="Cambria" pitchFamily="18" charset="0"/>
              </a:rPr>
              <a:t>Piltdown</a:t>
            </a:r>
            <a:r>
              <a:rPr lang="en-US" sz="2800" b="1" i="1" dirty="0">
                <a:latin typeface="Cambria" pitchFamily="18" charset="0"/>
              </a:rPr>
              <a:t> in Sussex, England. This [find] consisted of the crushed skull of a woman and a jaw which can scarcely be distinguished from that of a </a:t>
            </a:r>
            <a:r>
              <a:rPr lang="en-US" sz="2800" b="1" i="1" dirty="0" smtClean="0">
                <a:latin typeface="Cambria" pitchFamily="18" charset="0"/>
              </a:rPr>
              <a:t>chimpanzee… </a:t>
            </a:r>
            <a:r>
              <a:rPr lang="en-US" sz="2800" b="1" i="1" dirty="0">
                <a:solidFill>
                  <a:srgbClr val="FF0000"/>
                </a:solidFill>
                <a:latin typeface="Cambria" pitchFamily="18" charset="0"/>
              </a:rPr>
              <a:t>The skull is exceedingly thick and its capacity much less than that of a modern man</a:t>
            </a:r>
            <a:r>
              <a:rPr lang="en-US" sz="2800" b="1" i="1" dirty="0">
                <a:latin typeface="Cambria" pitchFamily="18" charset="0"/>
              </a:rPr>
              <a:t>, but is distinctly human, while as indicated, the jaw approaches that of an anthropoid [ape].”</a:t>
            </a:r>
          </a:p>
        </p:txBody>
      </p:sp>
      <p:sp>
        <p:nvSpPr>
          <p:cNvPr id="60420" name="Rectangle 4"/>
          <p:cNvSpPr>
            <a:spLocks noGrp="1" noChangeArrowheads="1"/>
          </p:cNvSpPr>
          <p:nvPr>
            <p:ph type="title"/>
          </p:nvPr>
        </p:nvSpPr>
        <p:spPr>
          <a:xfrm>
            <a:off x="0" y="0"/>
            <a:ext cx="9144000" cy="914400"/>
          </a:xfrm>
        </p:spPr>
        <p:txBody>
          <a:bodyPr/>
          <a:lstStyle/>
          <a:p>
            <a:r>
              <a:rPr lang="en-US" sz="4000" b="1" smtClean="0">
                <a:latin typeface="Tahoma" pitchFamily="34" charset="0"/>
              </a:rPr>
              <a:t>Piltdown Man </a:t>
            </a:r>
            <a:br>
              <a:rPr lang="en-US" sz="4000" b="1" smtClean="0">
                <a:latin typeface="Tahoma" pitchFamily="34" charset="0"/>
              </a:rPr>
            </a:br>
            <a:r>
              <a:rPr lang="en-US" b="1" smtClean="0">
                <a:latin typeface="Tahoma" pitchFamily="34" charset="0"/>
              </a:rPr>
              <a:t>Used as Evidence in the Famous Scopes Trial*</a:t>
            </a:r>
          </a:p>
        </p:txBody>
      </p:sp>
      <p:sp>
        <p:nvSpPr>
          <p:cNvPr id="60421" name="Text Box 5"/>
          <p:cNvSpPr txBox="1">
            <a:spLocks noChangeArrowheads="1"/>
          </p:cNvSpPr>
          <p:nvPr/>
        </p:nvSpPr>
        <p:spPr bwMode="auto">
          <a:xfrm>
            <a:off x="228600" y="6156325"/>
            <a:ext cx="8534400" cy="701675"/>
          </a:xfrm>
          <a:prstGeom prst="rect">
            <a:avLst/>
          </a:prstGeom>
          <a:noFill/>
          <a:ln w="9525" algn="ctr">
            <a:noFill/>
            <a:miter lim="800000"/>
            <a:headEnd/>
            <a:tailEnd/>
          </a:ln>
        </p:spPr>
        <p:txBody>
          <a:bodyPr>
            <a:spAutoFit/>
          </a:bodyPr>
          <a:lstStyle/>
          <a:p>
            <a:pPr>
              <a:spcBef>
                <a:spcPct val="0"/>
              </a:spcBef>
            </a:pPr>
            <a:r>
              <a:rPr lang="en-US" sz="2000"/>
              <a:t>*Quotations from the testimony of Fay-Cooper Cole at the Scopes trial (1925) quoted in </a:t>
            </a:r>
            <a:r>
              <a:rPr lang="en-US" sz="2000" i="1"/>
              <a:t>D-Day at Dayton</a:t>
            </a:r>
            <a:r>
              <a:rPr lang="en-US" sz="2000"/>
              <a:t>, Jerry R. Tompkins, 1965,  pp.169-173</a:t>
            </a:r>
          </a:p>
        </p:txBody>
      </p:sp>
    </p:spTree>
  </p:cSld>
  <p:clrMapOvr>
    <a:masterClrMapping/>
  </p:clrMapOvr>
  <p:transition>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b="-30601"/>
          </a:stretch>
        </a:blipFill>
        <a:effectLst/>
      </p:bgPr>
    </p:bg>
    <p:spTree>
      <p:nvGrpSpPr>
        <p:cNvPr id="1" name=""/>
        <p:cNvGrpSpPr/>
        <p:nvPr/>
      </p:nvGrpSpPr>
      <p:grpSpPr>
        <a:xfrm>
          <a:off x="0" y="0"/>
          <a:ext cx="0" cy="0"/>
          <a:chOff x="0" y="0"/>
          <a:chExt cx="0" cy="0"/>
        </a:xfrm>
      </p:grpSpPr>
      <p:sp>
        <p:nvSpPr>
          <p:cNvPr id="61442" name="Rectangle 6"/>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pPr algn="ctr">
              <a:spcBef>
                <a:spcPct val="0"/>
              </a:spcBef>
            </a:pPr>
            <a:endParaRPr lang="en-US" sz="2400">
              <a:latin typeface="Tahoma" pitchFamily="34" charset="0"/>
            </a:endParaRPr>
          </a:p>
        </p:txBody>
      </p:sp>
      <p:sp>
        <p:nvSpPr>
          <p:cNvPr id="61443" name="Rectangle 2"/>
          <p:cNvSpPr>
            <a:spLocks noGrp="1" noChangeArrowheads="1"/>
          </p:cNvSpPr>
          <p:nvPr>
            <p:ph type="title"/>
          </p:nvPr>
        </p:nvSpPr>
        <p:spPr>
          <a:xfrm>
            <a:off x="685800" y="0"/>
            <a:ext cx="7848600" cy="1371600"/>
          </a:xfrm>
        </p:spPr>
        <p:txBody>
          <a:bodyPr/>
          <a:lstStyle/>
          <a:p>
            <a:r>
              <a:rPr lang="en-US" sz="3200" b="1" smtClean="0">
                <a:latin typeface="Tahoma" pitchFamily="34" charset="0"/>
              </a:rPr>
              <a:t>In 1953, </a:t>
            </a:r>
            <a:r>
              <a:rPr lang="en-US" sz="3200" b="1" u="sng" smtClean="0">
                <a:latin typeface="Tahoma" pitchFamily="34" charset="0"/>
              </a:rPr>
              <a:t>28 years</a:t>
            </a:r>
            <a:r>
              <a:rPr lang="en-US" sz="3200" b="1" smtClean="0">
                <a:latin typeface="Tahoma" pitchFamily="34" charset="0"/>
              </a:rPr>
              <a:t> after the famous Scopes trial, Piltdown Man was shown to be a hoax!*</a:t>
            </a:r>
            <a:r>
              <a:rPr lang="en-US" sz="3200" smtClean="0">
                <a:latin typeface="Tahoma" pitchFamily="34" charset="0"/>
              </a:rPr>
              <a:t> </a:t>
            </a:r>
          </a:p>
        </p:txBody>
      </p:sp>
      <p:sp>
        <p:nvSpPr>
          <p:cNvPr id="68611" name="Rectangle 3"/>
          <p:cNvSpPr>
            <a:spLocks noGrp="1" noChangeArrowheads="1"/>
          </p:cNvSpPr>
          <p:nvPr>
            <p:ph type="body" idx="1"/>
          </p:nvPr>
        </p:nvSpPr>
        <p:spPr>
          <a:xfrm>
            <a:off x="0" y="1676400"/>
            <a:ext cx="9144000" cy="4419600"/>
          </a:xfrm>
        </p:spPr>
        <p:txBody>
          <a:bodyPr/>
          <a:lstStyle/>
          <a:p>
            <a:pPr>
              <a:lnSpc>
                <a:spcPct val="90000"/>
              </a:lnSpc>
            </a:pPr>
            <a:r>
              <a:rPr lang="en-US" sz="2800" b="1" smtClean="0">
                <a:latin typeface="Tahoma" pitchFamily="34" charset="0"/>
              </a:rPr>
              <a:t>As it turns out:</a:t>
            </a:r>
          </a:p>
          <a:p>
            <a:pPr lvl="1">
              <a:lnSpc>
                <a:spcPct val="90000"/>
              </a:lnSpc>
            </a:pPr>
            <a:r>
              <a:rPr lang="en-US" sz="2400" b="1" smtClean="0">
                <a:latin typeface="Tahoma" pitchFamily="34" charset="0"/>
              </a:rPr>
              <a:t>The “fossil” bones had been </a:t>
            </a:r>
            <a:r>
              <a:rPr lang="en-US" sz="2400" b="1" u="sng" smtClean="0">
                <a:latin typeface="Tahoma" pitchFamily="34" charset="0"/>
              </a:rPr>
              <a:t>planted</a:t>
            </a:r>
            <a:r>
              <a:rPr lang="en-US" sz="2400" b="1" smtClean="0">
                <a:latin typeface="Tahoma" pitchFamily="34" charset="0"/>
              </a:rPr>
              <a:t> in the gravel pit.</a:t>
            </a:r>
          </a:p>
          <a:p>
            <a:pPr lvl="1">
              <a:lnSpc>
                <a:spcPct val="90000"/>
              </a:lnSpc>
            </a:pPr>
            <a:r>
              <a:rPr lang="en-US" sz="2400" b="1" smtClean="0">
                <a:latin typeface="Tahoma" pitchFamily="34" charset="0"/>
              </a:rPr>
              <a:t>The </a:t>
            </a:r>
            <a:r>
              <a:rPr lang="en-US" sz="2400" b="1" u="sng" smtClean="0">
                <a:latin typeface="Tahoma" pitchFamily="34" charset="0"/>
              </a:rPr>
              <a:t>jawbone</a:t>
            </a:r>
            <a:r>
              <a:rPr lang="en-US" sz="2400" b="1" smtClean="0">
                <a:latin typeface="Tahoma" pitchFamily="34" charset="0"/>
              </a:rPr>
              <a:t> was from an </a:t>
            </a:r>
            <a:r>
              <a:rPr lang="en-US" sz="2400" b="1" u="sng" smtClean="0">
                <a:latin typeface="Tahoma" pitchFamily="34" charset="0"/>
              </a:rPr>
              <a:t>ape</a:t>
            </a:r>
            <a:r>
              <a:rPr lang="en-US" sz="2400" b="1" smtClean="0">
                <a:latin typeface="Tahoma" pitchFamily="34" charset="0"/>
              </a:rPr>
              <a:t>.</a:t>
            </a:r>
          </a:p>
          <a:p>
            <a:pPr lvl="1">
              <a:lnSpc>
                <a:spcPct val="90000"/>
              </a:lnSpc>
            </a:pPr>
            <a:r>
              <a:rPr lang="en-US" sz="2400" b="1" smtClean="0">
                <a:latin typeface="Tahoma" pitchFamily="34" charset="0"/>
              </a:rPr>
              <a:t>The </a:t>
            </a:r>
            <a:r>
              <a:rPr lang="en-US" sz="2400" b="1" u="sng" smtClean="0">
                <a:latin typeface="Tahoma" pitchFamily="34" charset="0"/>
              </a:rPr>
              <a:t>skull</a:t>
            </a:r>
            <a:r>
              <a:rPr lang="en-US" sz="2400" b="1" smtClean="0">
                <a:latin typeface="Tahoma" pitchFamily="34" charset="0"/>
              </a:rPr>
              <a:t> was that of a </a:t>
            </a:r>
            <a:r>
              <a:rPr lang="en-US" sz="2400" b="1" u="sng" smtClean="0">
                <a:latin typeface="Tahoma" pitchFamily="34" charset="0"/>
              </a:rPr>
              <a:t>modern human</a:t>
            </a:r>
            <a:r>
              <a:rPr lang="en-US" sz="2400" b="1" smtClean="0">
                <a:latin typeface="Tahoma" pitchFamily="34" charset="0"/>
              </a:rPr>
              <a:t>.</a:t>
            </a:r>
          </a:p>
          <a:p>
            <a:pPr lvl="1">
              <a:lnSpc>
                <a:spcPct val="90000"/>
              </a:lnSpc>
            </a:pPr>
            <a:r>
              <a:rPr lang="en-US" sz="2400" b="1" smtClean="0">
                <a:latin typeface="Tahoma" pitchFamily="34" charset="0"/>
              </a:rPr>
              <a:t>The </a:t>
            </a:r>
            <a:r>
              <a:rPr lang="en-US" sz="2400" b="1" u="sng" smtClean="0">
                <a:latin typeface="Tahoma" pitchFamily="34" charset="0"/>
              </a:rPr>
              <a:t>teeth</a:t>
            </a:r>
            <a:r>
              <a:rPr lang="en-US" sz="2400" b="1" smtClean="0">
                <a:latin typeface="Tahoma" pitchFamily="34" charset="0"/>
              </a:rPr>
              <a:t> had been </a:t>
            </a:r>
            <a:r>
              <a:rPr lang="en-US" sz="2400" b="1" u="sng" smtClean="0">
                <a:latin typeface="Tahoma" pitchFamily="34" charset="0"/>
              </a:rPr>
              <a:t>filed</a:t>
            </a:r>
            <a:r>
              <a:rPr lang="en-US" sz="2400" b="1" smtClean="0">
                <a:latin typeface="Tahoma" pitchFamily="34" charset="0"/>
              </a:rPr>
              <a:t> to make them look human like instead of apelike. </a:t>
            </a:r>
          </a:p>
          <a:p>
            <a:pPr lvl="1">
              <a:lnSpc>
                <a:spcPct val="90000"/>
              </a:lnSpc>
            </a:pPr>
            <a:r>
              <a:rPr lang="en-US" sz="2400" b="1" smtClean="0">
                <a:latin typeface="Tahoma" pitchFamily="34" charset="0"/>
              </a:rPr>
              <a:t>The bones had been </a:t>
            </a:r>
            <a:r>
              <a:rPr lang="en-US" sz="2400" b="1" u="sng" smtClean="0">
                <a:latin typeface="Tahoma" pitchFamily="34" charset="0"/>
              </a:rPr>
              <a:t>treated with chemicals</a:t>
            </a:r>
            <a:r>
              <a:rPr lang="en-US" sz="2400" b="1" smtClean="0">
                <a:latin typeface="Tahoma" pitchFamily="34" charset="0"/>
              </a:rPr>
              <a:t> to make them look old.</a:t>
            </a:r>
          </a:p>
          <a:p>
            <a:pPr>
              <a:lnSpc>
                <a:spcPct val="90000"/>
              </a:lnSpc>
            </a:pPr>
            <a:r>
              <a:rPr lang="en-US" sz="2800" b="1" smtClean="0">
                <a:latin typeface="Tahoma" pitchFamily="34" charset="0"/>
              </a:rPr>
              <a:t>The Piltdown hoax fooled scientific “experts” for more than </a:t>
            </a:r>
            <a:r>
              <a:rPr lang="en-US" sz="2800" b="1" u="sng" smtClean="0">
                <a:latin typeface="Tahoma" pitchFamily="34" charset="0"/>
              </a:rPr>
              <a:t>40 years</a:t>
            </a:r>
            <a:r>
              <a:rPr lang="en-US" sz="2800" b="1" smtClean="0">
                <a:latin typeface="Tahoma" pitchFamily="34" charset="0"/>
              </a:rPr>
              <a:t>!</a:t>
            </a:r>
          </a:p>
        </p:txBody>
      </p:sp>
      <p:sp>
        <p:nvSpPr>
          <p:cNvPr id="61445" name="Rectangle 5"/>
          <p:cNvSpPr>
            <a:spLocks noChangeArrowheads="1"/>
          </p:cNvSpPr>
          <p:nvPr/>
        </p:nvSpPr>
        <p:spPr bwMode="auto">
          <a:xfrm>
            <a:off x="533400" y="6156325"/>
            <a:ext cx="7848600" cy="701675"/>
          </a:xfrm>
          <a:prstGeom prst="rect">
            <a:avLst/>
          </a:prstGeom>
          <a:noFill/>
          <a:ln w="9525">
            <a:noFill/>
            <a:miter lim="800000"/>
            <a:headEnd/>
            <a:tailEnd/>
          </a:ln>
        </p:spPr>
        <p:txBody>
          <a:bodyPr>
            <a:spAutoFit/>
          </a:bodyPr>
          <a:lstStyle/>
          <a:p>
            <a:pPr>
              <a:spcBef>
                <a:spcPct val="0"/>
              </a:spcBef>
            </a:pPr>
            <a:r>
              <a:rPr lang="en-US" sz="2000" b="1"/>
              <a:t>*Summarized from </a:t>
            </a:r>
            <a:r>
              <a:rPr lang="en-US" sz="2000" b="1" i="1"/>
              <a:t>Reader’s Digest, “</a:t>
            </a:r>
            <a:r>
              <a:rPr lang="en-US" sz="2000" b="1"/>
              <a:t>The Great Piltdown Hoax”</a:t>
            </a:r>
            <a:r>
              <a:rPr lang="en-US" sz="2000" b="1" i="1"/>
              <a:t>,</a:t>
            </a:r>
            <a:r>
              <a:rPr lang="en-US" sz="2000" b="1"/>
              <a:t> Alden P. Armagnac, 1956,  pp.179-185</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 calcmode="lin" valueType="num">
                                      <p:cBhvr additive="base">
                                        <p:cTn id="7" dur="500" fill="hold"/>
                                        <p:tgtEl>
                                          <p:spTgt spid="6861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86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8611">
                                            <p:txEl>
                                              <p:pRg st="1" end="1"/>
                                            </p:txEl>
                                          </p:spTgt>
                                        </p:tgtEl>
                                        <p:attrNameLst>
                                          <p:attrName>style.visibility</p:attrName>
                                        </p:attrNameLst>
                                      </p:cBhvr>
                                      <p:to>
                                        <p:strVal val="visible"/>
                                      </p:to>
                                    </p:set>
                                    <p:anim calcmode="lin" valueType="num">
                                      <p:cBhvr additive="base">
                                        <p:cTn id="13" dur="500" fill="hold"/>
                                        <p:tgtEl>
                                          <p:spTgt spid="6861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86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8611">
                                            <p:txEl>
                                              <p:pRg st="2" end="2"/>
                                            </p:txEl>
                                          </p:spTgt>
                                        </p:tgtEl>
                                        <p:attrNameLst>
                                          <p:attrName>style.visibility</p:attrName>
                                        </p:attrNameLst>
                                      </p:cBhvr>
                                      <p:to>
                                        <p:strVal val="visible"/>
                                      </p:to>
                                    </p:set>
                                    <p:anim calcmode="lin" valueType="num">
                                      <p:cBhvr additive="base">
                                        <p:cTn id="19" dur="500" fill="hold"/>
                                        <p:tgtEl>
                                          <p:spTgt spid="6861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86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8611">
                                            <p:txEl>
                                              <p:pRg st="3" end="3"/>
                                            </p:txEl>
                                          </p:spTgt>
                                        </p:tgtEl>
                                        <p:attrNameLst>
                                          <p:attrName>style.visibility</p:attrName>
                                        </p:attrNameLst>
                                      </p:cBhvr>
                                      <p:to>
                                        <p:strVal val="visible"/>
                                      </p:to>
                                    </p:set>
                                    <p:anim calcmode="lin" valueType="num">
                                      <p:cBhvr additive="base">
                                        <p:cTn id="25" dur="500" fill="hold"/>
                                        <p:tgtEl>
                                          <p:spTgt spid="6861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86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68611">
                                            <p:txEl>
                                              <p:pRg st="4" end="4"/>
                                            </p:txEl>
                                          </p:spTgt>
                                        </p:tgtEl>
                                        <p:attrNameLst>
                                          <p:attrName>style.visibility</p:attrName>
                                        </p:attrNameLst>
                                      </p:cBhvr>
                                      <p:to>
                                        <p:strVal val="visible"/>
                                      </p:to>
                                    </p:set>
                                    <p:anim calcmode="lin" valueType="num">
                                      <p:cBhvr additive="base">
                                        <p:cTn id="31" dur="500" fill="hold"/>
                                        <p:tgtEl>
                                          <p:spTgt spid="68611">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686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68611">
                                            <p:txEl>
                                              <p:pRg st="5" end="5"/>
                                            </p:txEl>
                                          </p:spTgt>
                                        </p:tgtEl>
                                        <p:attrNameLst>
                                          <p:attrName>style.visibility</p:attrName>
                                        </p:attrNameLst>
                                      </p:cBhvr>
                                      <p:to>
                                        <p:strVal val="visible"/>
                                      </p:to>
                                    </p:set>
                                    <p:anim calcmode="lin" valueType="num">
                                      <p:cBhvr additive="base">
                                        <p:cTn id="37" dur="500" fill="hold"/>
                                        <p:tgtEl>
                                          <p:spTgt spid="68611">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6861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68611">
                                            <p:txEl>
                                              <p:pRg st="6" end="6"/>
                                            </p:txEl>
                                          </p:spTgt>
                                        </p:tgtEl>
                                        <p:attrNameLst>
                                          <p:attrName>style.visibility</p:attrName>
                                        </p:attrNameLst>
                                      </p:cBhvr>
                                      <p:to>
                                        <p:strVal val="visible"/>
                                      </p:to>
                                    </p:set>
                                    <p:anim calcmode="lin" valueType="num">
                                      <p:cBhvr additive="base">
                                        <p:cTn id="43" dur="500" fill="hold"/>
                                        <p:tgtEl>
                                          <p:spTgt spid="68611">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6861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bldLvl="5"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lstStyle/>
          <a:p>
            <a:pPr eaLnBrk="1" hangingPunct="1">
              <a:defRPr/>
            </a:pPr>
            <a:r>
              <a:rPr lang="en-US" smtClean="0"/>
              <a:t>Summary of “Facts”</a:t>
            </a:r>
          </a:p>
        </p:txBody>
      </p:sp>
      <p:sp>
        <p:nvSpPr>
          <p:cNvPr id="282627" name="Rectangle 3"/>
          <p:cNvSpPr>
            <a:spLocks noGrp="1" noChangeArrowheads="1"/>
          </p:cNvSpPr>
          <p:nvPr>
            <p:ph type="body" idx="1"/>
          </p:nvPr>
        </p:nvSpPr>
        <p:spPr>
          <a:xfrm>
            <a:off x="487363" y="1479550"/>
            <a:ext cx="8229600" cy="2681288"/>
          </a:xfrm>
          <a:effectLst/>
        </p:spPr>
        <p:txBody>
          <a:bodyPr/>
          <a:lstStyle/>
          <a:p>
            <a:pPr eaLnBrk="1" hangingPunct="1">
              <a:defRPr/>
            </a:pPr>
            <a:r>
              <a:rPr lang="en-US" sz="3600" dirty="0" err="1" smtClean="0">
                <a:effectLst>
                  <a:outerShdw blurRad="63500" dist="50800" dir="2700000" algn="tl" rotWithShape="0">
                    <a:prstClr val="black"/>
                  </a:outerShdw>
                </a:effectLst>
              </a:rPr>
              <a:t>Ramapithecus</a:t>
            </a:r>
            <a:r>
              <a:rPr lang="en-US" sz="3600" dirty="0" smtClean="0">
                <a:effectLst>
                  <a:outerShdw blurRad="63500" dist="50800" dir="2700000" algn="tl" rotWithShape="0">
                    <a:prstClr val="black"/>
                  </a:outerShdw>
                </a:effectLst>
              </a:rPr>
              <a:t> ……..	 </a:t>
            </a:r>
            <a:r>
              <a:rPr lang="en-US" sz="3600" b="1" dirty="0" smtClean="0">
                <a:solidFill>
                  <a:srgbClr val="FFCC66"/>
                </a:solidFill>
                <a:effectLst>
                  <a:outerShdw blurRad="63500" dist="50800" dir="2700000" algn="tl" rotWithShape="0">
                    <a:prstClr val="black"/>
                  </a:outerShdw>
                </a:effectLst>
              </a:rPr>
              <a:t>Ape</a:t>
            </a:r>
          </a:p>
          <a:p>
            <a:pPr eaLnBrk="1" hangingPunct="1">
              <a:defRPr/>
            </a:pPr>
            <a:r>
              <a:rPr lang="en-US" sz="3600" dirty="0" smtClean="0">
                <a:effectLst>
                  <a:outerShdw blurRad="63500" dist="50800" dir="2700000" algn="tl" rotWithShape="0">
                    <a:prstClr val="black"/>
                  </a:outerShdw>
                </a:effectLst>
              </a:rPr>
              <a:t>Nebraska Man …….. </a:t>
            </a:r>
            <a:r>
              <a:rPr lang="en-US" sz="3600" b="1" dirty="0" smtClean="0">
                <a:solidFill>
                  <a:srgbClr val="FFCC66"/>
                </a:solidFill>
                <a:effectLst>
                  <a:outerShdw blurRad="63500" dist="50800" dir="2700000" algn="tl" rotWithShape="0">
                    <a:prstClr val="black"/>
                  </a:outerShdw>
                </a:effectLst>
              </a:rPr>
              <a:t>Pig</a:t>
            </a:r>
          </a:p>
          <a:p>
            <a:pPr eaLnBrk="1" hangingPunct="1">
              <a:defRPr/>
            </a:pPr>
            <a:r>
              <a:rPr lang="en-US" sz="3600" dirty="0" smtClean="0">
                <a:effectLst>
                  <a:outerShdw blurRad="63500" dist="50800" dir="2700000" algn="tl" rotWithShape="0">
                    <a:prstClr val="black"/>
                  </a:outerShdw>
                </a:effectLst>
              </a:rPr>
              <a:t>Piltdown Man ……… </a:t>
            </a:r>
            <a:r>
              <a:rPr lang="en-US" sz="3600" b="1" dirty="0" smtClean="0">
                <a:solidFill>
                  <a:srgbClr val="FFCC66"/>
                </a:solidFill>
                <a:effectLst>
                  <a:outerShdw blurRad="63500" dist="50800" dir="2700000" algn="tl" rotWithShape="0">
                    <a:prstClr val="black"/>
                  </a:outerShdw>
                </a:effectLst>
              </a:rPr>
              <a:t>Hoax</a:t>
            </a:r>
          </a:p>
        </p:txBody>
      </p:sp>
      <p:sp>
        <p:nvSpPr>
          <p:cNvPr id="282628" name="Text Box 4"/>
          <p:cNvSpPr txBox="1">
            <a:spLocks noChangeArrowheads="1"/>
          </p:cNvSpPr>
          <p:nvPr/>
        </p:nvSpPr>
        <p:spPr bwMode="auto">
          <a:xfrm>
            <a:off x="1592263" y="5260975"/>
            <a:ext cx="5957887" cy="1219200"/>
          </a:xfrm>
          <a:prstGeom prst="rect">
            <a:avLst/>
          </a:prstGeom>
          <a:solidFill>
            <a:schemeClr val="tx1"/>
          </a:solidFill>
          <a:ln w="28575">
            <a:solidFill>
              <a:schemeClr val="accent2"/>
            </a:solidFill>
            <a:miter lim="800000"/>
            <a:headEnd/>
            <a:tailEnd/>
          </a:ln>
        </p:spPr>
        <p:txBody>
          <a:bodyPr>
            <a:spAutoFit/>
          </a:bodyPr>
          <a:lstStyle/>
          <a:p>
            <a:pPr algn="ctr">
              <a:spcBef>
                <a:spcPct val="50000"/>
              </a:spcBef>
              <a:buClr>
                <a:schemeClr val="tx2"/>
              </a:buClr>
              <a:buSzPct val="75000"/>
              <a:buFont typeface="Wingdings" pitchFamily="2" charset="2"/>
              <a:buNone/>
              <a:tabLst>
                <a:tab pos="2686050" algn="l"/>
              </a:tabLst>
            </a:pPr>
            <a:r>
              <a:rPr kumimoji="1" lang="en-US" sz="3600" dirty="0">
                <a:solidFill>
                  <a:schemeClr val="bg1"/>
                </a:solidFill>
                <a:latin typeface="Arial" charset="0"/>
              </a:rPr>
              <a:t>In each case the date (age) was completely WRONG!</a:t>
            </a:r>
          </a:p>
        </p:txBody>
      </p:sp>
      <p:sp>
        <p:nvSpPr>
          <p:cNvPr id="282629" name="Text Box 5"/>
          <p:cNvSpPr txBox="1">
            <a:spLocks noChangeArrowheads="1"/>
          </p:cNvSpPr>
          <p:nvPr/>
        </p:nvSpPr>
        <p:spPr bwMode="auto">
          <a:xfrm>
            <a:off x="2133600" y="4359275"/>
            <a:ext cx="4876800" cy="641350"/>
          </a:xfrm>
          <a:prstGeom prst="rect">
            <a:avLst/>
          </a:prstGeom>
          <a:noFill/>
          <a:ln w="9525">
            <a:noFill/>
            <a:miter lim="800000"/>
            <a:headEnd/>
            <a:tailEnd/>
          </a:ln>
          <a:effectLst/>
        </p:spPr>
        <p:txBody>
          <a:bodyPr>
            <a:spAutoFit/>
          </a:bodyPr>
          <a:lstStyle/>
          <a:p>
            <a:pPr algn="ctr">
              <a:spcBef>
                <a:spcPct val="50000"/>
              </a:spcBef>
              <a:defRPr/>
            </a:pPr>
            <a:r>
              <a:rPr lang="en-US" sz="3600" dirty="0">
                <a:solidFill>
                  <a:srgbClr val="FFCC66"/>
                </a:solidFill>
                <a:effectLst>
                  <a:outerShdw blurRad="63500" dist="50800" dir="2700000" algn="tl" rotWithShape="0">
                    <a:prstClr val="black"/>
                  </a:outerShdw>
                </a:effectLst>
                <a:latin typeface="Arial" charset="0"/>
              </a:rPr>
              <a:t>What about the dates?</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82627">
                                            <p:txEl>
                                              <p:pRg st="0" end="0"/>
                                            </p:txEl>
                                          </p:spTgt>
                                        </p:tgtEl>
                                        <p:attrNameLst>
                                          <p:attrName>style.visibility</p:attrName>
                                        </p:attrNameLst>
                                      </p:cBhvr>
                                      <p:to>
                                        <p:strVal val="visible"/>
                                      </p:to>
                                    </p:set>
                                    <p:animEffect transition="in" filter="wipe(left)">
                                      <p:cBhvr>
                                        <p:cTn id="7" dur="2000"/>
                                        <p:tgtEl>
                                          <p:spTgt spid="282627">
                                            <p:txEl>
                                              <p:pRg st="0" end="0"/>
                                            </p:txEl>
                                          </p:spTgt>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82627">
                                            <p:txEl>
                                              <p:pRg st="1" end="1"/>
                                            </p:txEl>
                                          </p:spTgt>
                                        </p:tgtEl>
                                        <p:attrNameLst>
                                          <p:attrName>style.visibility</p:attrName>
                                        </p:attrNameLst>
                                      </p:cBhvr>
                                      <p:to>
                                        <p:strVal val="visible"/>
                                      </p:to>
                                    </p:set>
                                    <p:animEffect transition="in" filter="wipe(left)">
                                      <p:cBhvr>
                                        <p:cTn id="11" dur="2000"/>
                                        <p:tgtEl>
                                          <p:spTgt spid="282627">
                                            <p:txEl>
                                              <p:pRg st="1" end="1"/>
                                            </p:txEl>
                                          </p:spTgt>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282627">
                                            <p:txEl>
                                              <p:pRg st="2" end="2"/>
                                            </p:txEl>
                                          </p:spTgt>
                                        </p:tgtEl>
                                        <p:attrNameLst>
                                          <p:attrName>style.visibility</p:attrName>
                                        </p:attrNameLst>
                                      </p:cBhvr>
                                      <p:to>
                                        <p:strVal val="visible"/>
                                      </p:to>
                                    </p:set>
                                    <p:animEffect transition="in" filter="wipe(left)">
                                      <p:cBhvr>
                                        <p:cTn id="15" dur="2000"/>
                                        <p:tgtEl>
                                          <p:spTgt spid="282627">
                                            <p:txEl>
                                              <p:pRg st="2" end="2"/>
                                            </p:txEl>
                                          </p:spTgt>
                                        </p:tgtEl>
                                      </p:cBhvr>
                                    </p:animEffect>
                                  </p:childTnLst>
                                </p:cTn>
                              </p:par>
                            </p:childTnLst>
                          </p:cTn>
                        </p:par>
                        <p:par>
                          <p:cTn id="16" fill="hold">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282629"/>
                                        </p:tgtEl>
                                        <p:attrNameLst>
                                          <p:attrName>style.visibility</p:attrName>
                                        </p:attrNameLst>
                                      </p:cBhvr>
                                      <p:to>
                                        <p:strVal val="visible"/>
                                      </p:to>
                                    </p:set>
                                    <p:animEffect transition="in" filter="dissolve">
                                      <p:cBhvr>
                                        <p:cTn id="19" dur="500"/>
                                        <p:tgtEl>
                                          <p:spTgt spid="282629"/>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iterate type="lt">
                                    <p:tmPct val="5000"/>
                                  </p:iterate>
                                  <p:childTnLst>
                                    <p:set>
                                      <p:cBhvr>
                                        <p:cTn id="23" dur="1" fill="hold">
                                          <p:stCondLst>
                                            <p:cond delay="0"/>
                                          </p:stCondLst>
                                        </p:cTn>
                                        <p:tgtEl>
                                          <p:spTgt spid="282628"/>
                                        </p:tgtEl>
                                        <p:attrNameLst>
                                          <p:attrName>style.visibility</p:attrName>
                                        </p:attrNameLst>
                                      </p:cBhvr>
                                      <p:to>
                                        <p:strVal val="visible"/>
                                      </p:to>
                                    </p:set>
                                    <p:anim calcmode="lin" valueType="num">
                                      <p:cBhvr>
                                        <p:cTn id="24" dur="500" fill="hold"/>
                                        <p:tgtEl>
                                          <p:spTgt spid="282628"/>
                                        </p:tgtEl>
                                        <p:attrNameLst>
                                          <p:attrName>ppt_w</p:attrName>
                                        </p:attrNameLst>
                                      </p:cBhvr>
                                      <p:tavLst>
                                        <p:tav tm="0">
                                          <p:val>
                                            <p:fltVal val="0"/>
                                          </p:val>
                                        </p:tav>
                                        <p:tav tm="100000">
                                          <p:val>
                                            <p:strVal val="#ppt_w"/>
                                          </p:val>
                                        </p:tav>
                                      </p:tavLst>
                                    </p:anim>
                                    <p:anim calcmode="lin" valueType="num">
                                      <p:cBhvr>
                                        <p:cTn id="25" dur="500" fill="hold"/>
                                        <p:tgtEl>
                                          <p:spTgt spid="282628"/>
                                        </p:tgtEl>
                                        <p:attrNameLst>
                                          <p:attrName>ppt_h</p:attrName>
                                        </p:attrNameLst>
                                      </p:cBhvr>
                                      <p:tavLst>
                                        <p:tav tm="0">
                                          <p:val>
                                            <p:fltVal val="0"/>
                                          </p:val>
                                        </p:tav>
                                        <p:tav tm="100000">
                                          <p:val>
                                            <p:strVal val="#ppt_h"/>
                                          </p:val>
                                        </p:tav>
                                      </p:tavLst>
                                    </p:anim>
                                    <p:anim calcmode="lin" valueType="num">
                                      <p:cBhvr>
                                        <p:cTn id="26" dur="500" fill="hold"/>
                                        <p:tgtEl>
                                          <p:spTgt spid="282628"/>
                                        </p:tgtEl>
                                        <p:attrNameLst>
                                          <p:attrName>style.rotation</p:attrName>
                                        </p:attrNameLst>
                                      </p:cBhvr>
                                      <p:tavLst>
                                        <p:tav tm="0">
                                          <p:val>
                                            <p:fltVal val="90"/>
                                          </p:val>
                                        </p:tav>
                                        <p:tav tm="100000">
                                          <p:val>
                                            <p:fltVal val="0"/>
                                          </p:val>
                                        </p:tav>
                                      </p:tavLst>
                                    </p:anim>
                                    <p:animEffect transition="in" filter="fade">
                                      <p:cBhvr>
                                        <p:cTn id="27" dur="500"/>
                                        <p:tgtEl>
                                          <p:spTgt spid="282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7" grpId="0" build="p"/>
      <p:bldP spid="282628" grpId="0" animBg="1"/>
      <p:bldP spid="282629"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34000"/>
          </a:stretch>
        </a:blipFill>
        <a:effectLst/>
      </p:bgPr>
    </p:bg>
    <p:spTree>
      <p:nvGrpSpPr>
        <p:cNvPr id="1" name=""/>
        <p:cNvGrpSpPr/>
        <p:nvPr/>
      </p:nvGrpSpPr>
      <p:grpSpPr>
        <a:xfrm>
          <a:off x="0" y="0"/>
          <a:ext cx="0" cy="0"/>
          <a:chOff x="0" y="0"/>
          <a:chExt cx="0" cy="0"/>
        </a:xfrm>
      </p:grpSpPr>
      <p:sp>
        <p:nvSpPr>
          <p:cNvPr id="63490" name="Rectangle 5"/>
          <p:cNvSpPr>
            <a:spLocks noChangeArrowheads="1"/>
          </p:cNvSpPr>
          <p:nvPr/>
        </p:nvSpPr>
        <p:spPr bwMode="auto">
          <a:xfrm>
            <a:off x="609600" y="4114800"/>
            <a:ext cx="8001000" cy="2362200"/>
          </a:xfrm>
          <a:prstGeom prst="rect">
            <a:avLst/>
          </a:prstGeom>
          <a:solidFill>
            <a:schemeClr val="bg1">
              <a:alpha val="50195"/>
            </a:schemeClr>
          </a:solidFill>
          <a:ln w="9525" algn="ctr">
            <a:noFill/>
            <a:miter lim="800000"/>
            <a:headEnd/>
            <a:tailEnd/>
          </a:ln>
        </p:spPr>
        <p:txBody>
          <a:bodyPr wrap="none" anchor="ctr"/>
          <a:lstStyle/>
          <a:p>
            <a:endParaRPr lang="en-US"/>
          </a:p>
        </p:txBody>
      </p:sp>
      <p:sp>
        <p:nvSpPr>
          <p:cNvPr id="183300" name="Rectangle 4"/>
          <p:cNvSpPr>
            <a:spLocks noGrp="1" noChangeArrowheads="1"/>
          </p:cNvSpPr>
          <p:nvPr>
            <p:ph type="title"/>
          </p:nvPr>
        </p:nvSpPr>
        <p:spPr>
          <a:xfrm>
            <a:off x="609600" y="3886200"/>
            <a:ext cx="7924800" cy="2743200"/>
          </a:xfrm>
          <a:effectLst>
            <a:outerShdw dist="35921" dir="2700000" algn="ctr" rotWithShape="0">
              <a:schemeClr val="tx1"/>
            </a:outerShdw>
          </a:effectLst>
        </p:spPr>
        <p:txBody>
          <a:bodyPr/>
          <a:lstStyle/>
          <a:p>
            <a:pPr>
              <a:defRPr/>
            </a:pPr>
            <a:r>
              <a:rPr lang="en-US" sz="4800" b="1" smtClean="0">
                <a:solidFill>
                  <a:srgbClr val="FFFF00"/>
                </a:solidFill>
                <a:latin typeface="Tahoma" pitchFamily="34" charset="0"/>
              </a:rPr>
              <a:t>Note: “Expert” scientists can sometimes be fooled by hoaxes today!</a:t>
            </a:r>
          </a:p>
        </p:txBody>
      </p:sp>
    </p:spTree>
  </p:cSld>
  <p:clrMapOvr>
    <a:masterClrMapping/>
  </p:clrMapOvr>
  <p:transition>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4"/>
          <p:cNvSpPr>
            <a:spLocks noGrp="1" noChangeArrowheads="1"/>
          </p:cNvSpPr>
          <p:nvPr>
            <p:ph type="title"/>
          </p:nvPr>
        </p:nvSpPr>
        <p:spPr>
          <a:xfrm>
            <a:off x="685800" y="0"/>
            <a:ext cx="7772400" cy="457200"/>
          </a:xfrm>
        </p:spPr>
        <p:txBody>
          <a:bodyPr/>
          <a:lstStyle/>
          <a:p>
            <a:r>
              <a:rPr lang="en-US" sz="3600" b="1" smtClean="0">
                <a:solidFill>
                  <a:schemeClr val="tx1"/>
                </a:solidFill>
                <a:latin typeface="Tahoma" pitchFamily="34" charset="0"/>
              </a:rPr>
              <a:t>A Modern Hoax</a:t>
            </a:r>
          </a:p>
        </p:txBody>
      </p:sp>
      <p:sp>
        <p:nvSpPr>
          <p:cNvPr id="1028" name="Text Box 6"/>
          <p:cNvSpPr txBox="1">
            <a:spLocks noChangeArrowheads="1"/>
          </p:cNvSpPr>
          <p:nvPr/>
        </p:nvSpPr>
        <p:spPr bwMode="auto">
          <a:xfrm>
            <a:off x="381001" y="1219200"/>
            <a:ext cx="4648200" cy="1015663"/>
          </a:xfrm>
          <a:prstGeom prst="rect">
            <a:avLst/>
          </a:prstGeom>
          <a:noFill/>
          <a:ln w="9525" algn="ctr">
            <a:noFill/>
            <a:miter lim="800000"/>
            <a:headEnd/>
            <a:tailEnd/>
          </a:ln>
        </p:spPr>
        <p:txBody>
          <a:bodyPr wrap="square">
            <a:spAutoFit/>
          </a:bodyPr>
          <a:lstStyle/>
          <a:p>
            <a:pPr>
              <a:spcBef>
                <a:spcPct val="0"/>
              </a:spcBef>
            </a:pPr>
            <a:r>
              <a:rPr lang="en-US" sz="3200" b="1" dirty="0" smtClean="0">
                <a:latin typeface="Tahoma" pitchFamily="34" charset="0"/>
              </a:rPr>
              <a:t>National </a:t>
            </a:r>
            <a:r>
              <a:rPr lang="en-US" sz="3200" b="1" dirty="0">
                <a:latin typeface="Tahoma" pitchFamily="34" charset="0"/>
              </a:rPr>
              <a:t>Geographic</a:t>
            </a:r>
          </a:p>
          <a:p>
            <a:pPr>
              <a:spcBef>
                <a:spcPct val="0"/>
              </a:spcBef>
            </a:pPr>
            <a:r>
              <a:rPr lang="en-US" sz="2800" b="1" dirty="0">
                <a:latin typeface="Tahoma" pitchFamily="34" charset="0"/>
              </a:rPr>
              <a:t>November 1999</a:t>
            </a:r>
          </a:p>
        </p:txBody>
      </p:sp>
      <p:graphicFrame>
        <p:nvGraphicFramePr>
          <p:cNvPr id="1026" name="Object 7"/>
          <p:cNvGraphicFramePr>
            <a:graphicFrameLocks noChangeAspect="1"/>
          </p:cNvGraphicFramePr>
          <p:nvPr/>
        </p:nvGraphicFramePr>
        <p:xfrm>
          <a:off x="5253038" y="1219200"/>
          <a:ext cx="3606800" cy="5257800"/>
        </p:xfrm>
        <a:graphic>
          <a:graphicData uri="http://schemas.openxmlformats.org/presentationml/2006/ole">
            <p:oleObj spid="_x0000_s1026" name="Photo Editor Photo" r:id="rId3" imgW="6552381" imgH="9554909" progId="">
              <p:embed/>
            </p:oleObj>
          </a:graphicData>
        </a:graphic>
      </p:graphicFrame>
    </p:spTree>
  </p:cSld>
  <p:clrMapOvr>
    <a:masterClrMapping/>
  </p:clrMapOvr>
  <p:transition>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4514" name="Rectangle 13"/>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pPr algn="ctr">
              <a:spcBef>
                <a:spcPct val="0"/>
              </a:spcBef>
            </a:pPr>
            <a:endParaRPr lang="en-US" sz="2400">
              <a:latin typeface="Tahoma" pitchFamily="34" charset="0"/>
            </a:endParaRPr>
          </a:p>
        </p:txBody>
      </p:sp>
      <p:sp>
        <p:nvSpPr>
          <p:cNvPr id="86025" name="Rectangle 9"/>
          <p:cNvSpPr>
            <a:spLocks noGrp="1" noChangeArrowheads="1"/>
          </p:cNvSpPr>
          <p:nvPr>
            <p:ph type="body" idx="1"/>
          </p:nvPr>
        </p:nvSpPr>
        <p:spPr>
          <a:xfrm>
            <a:off x="685800" y="762000"/>
            <a:ext cx="7772400" cy="5715000"/>
          </a:xfrm>
        </p:spPr>
        <p:txBody>
          <a:bodyPr/>
          <a:lstStyle/>
          <a:p>
            <a:r>
              <a:rPr lang="en-US" sz="2800" b="1" dirty="0" smtClean="0">
                <a:latin typeface="Tahoma" pitchFamily="34" charset="0"/>
              </a:rPr>
              <a:t>In the November, 1999, National Geographic published a 10 page article with </a:t>
            </a:r>
            <a:r>
              <a:rPr lang="en-US" sz="2800" b="1" dirty="0" smtClean="0">
                <a:solidFill>
                  <a:srgbClr val="FF0000"/>
                </a:solidFill>
                <a:latin typeface="Tahoma" pitchFamily="34" charset="0"/>
              </a:rPr>
              <a:t>color pictures</a:t>
            </a:r>
            <a:r>
              <a:rPr lang="en-US" sz="2800" b="1" dirty="0" smtClean="0">
                <a:latin typeface="Tahoma" pitchFamily="34" charset="0"/>
              </a:rPr>
              <a:t> in which they stated that clear evidence had been found which proved that dinosaurs had evolved into birds! They wrote:</a:t>
            </a:r>
          </a:p>
          <a:p>
            <a:r>
              <a:rPr lang="en-US" sz="2800" b="1" i="1" dirty="0" smtClean="0">
                <a:latin typeface="Cambria" pitchFamily="18" charset="0"/>
              </a:rPr>
              <a:t>“It’s a missing link between terrestrial dinosaurs and birds that could actually fly”</a:t>
            </a:r>
            <a:r>
              <a:rPr lang="en-US" sz="2800" b="1" dirty="0" smtClean="0">
                <a:latin typeface="Tahoma" pitchFamily="34" charset="0"/>
              </a:rPr>
              <a:t> (p.100)</a:t>
            </a:r>
          </a:p>
          <a:p>
            <a:r>
              <a:rPr lang="en-US" sz="2800" b="1" i="1" dirty="0" smtClean="0">
                <a:latin typeface="Cambria" pitchFamily="18" charset="0"/>
              </a:rPr>
              <a:t>“We can now say that birds are </a:t>
            </a:r>
            <a:r>
              <a:rPr lang="en-US" sz="2800" b="1" i="1" dirty="0" err="1" smtClean="0">
                <a:latin typeface="Cambria" pitchFamily="18" charset="0"/>
              </a:rPr>
              <a:t>theropods</a:t>
            </a:r>
            <a:r>
              <a:rPr lang="en-US" sz="2800" b="1" i="1" dirty="0" smtClean="0">
                <a:latin typeface="Cambria" pitchFamily="18" charset="0"/>
              </a:rPr>
              <a:t> [a type of dinosaur] just as confidently as we say that humans are mammals” </a:t>
            </a:r>
            <a:r>
              <a:rPr lang="en-US" sz="2800" b="1" dirty="0" smtClean="0">
                <a:latin typeface="Tahoma" pitchFamily="34" charset="0"/>
              </a:rPr>
              <a:t>(p.105)</a:t>
            </a:r>
          </a:p>
        </p:txBody>
      </p:sp>
      <p:sp>
        <p:nvSpPr>
          <p:cNvPr id="64516" name="Rectangle 12"/>
          <p:cNvSpPr>
            <a:spLocks noGrp="1" noChangeArrowheads="1"/>
          </p:cNvSpPr>
          <p:nvPr>
            <p:ph type="title"/>
          </p:nvPr>
        </p:nvSpPr>
        <p:spPr>
          <a:xfrm>
            <a:off x="685800" y="0"/>
            <a:ext cx="7772400" cy="457200"/>
          </a:xfrm>
          <a:noFill/>
        </p:spPr>
        <p:txBody>
          <a:bodyPr/>
          <a:lstStyle/>
          <a:p>
            <a:r>
              <a:rPr lang="en-US" sz="3600" b="1" smtClean="0">
                <a:solidFill>
                  <a:schemeClr val="tx1"/>
                </a:solidFill>
                <a:latin typeface="Tahoma" pitchFamily="34" charset="0"/>
              </a:rPr>
              <a:t>A Modern Hoax</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6025">
                                            <p:txEl>
                                              <p:pRg st="1" end="1"/>
                                            </p:txEl>
                                          </p:spTgt>
                                        </p:tgtEl>
                                        <p:attrNameLst>
                                          <p:attrName>style.visibility</p:attrName>
                                        </p:attrNameLst>
                                      </p:cBhvr>
                                      <p:to>
                                        <p:strVal val="visible"/>
                                      </p:to>
                                    </p:set>
                                    <p:animEffect transition="in" filter="dissolve">
                                      <p:cBhvr>
                                        <p:cTn id="7" dur="500"/>
                                        <p:tgtEl>
                                          <p:spTgt spid="8602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6025">
                                            <p:txEl>
                                              <p:pRg st="2" end="2"/>
                                            </p:txEl>
                                          </p:spTgt>
                                        </p:tgtEl>
                                        <p:attrNameLst>
                                          <p:attrName>style.visibility</p:attrName>
                                        </p:attrNameLst>
                                      </p:cBhvr>
                                      <p:to>
                                        <p:strVal val="visible"/>
                                      </p:to>
                                    </p:set>
                                    <p:animEffect transition="in" filter="dissolve">
                                      <p:cBhvr>
                                        <p:cTn id="12" dur="500"/>
                                        <p:tgtEl>
                                          <p:spTgt spid="860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5"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p:cNvPicPr>
            <a:picLocks noChangeAspect="1" noChangeArrowheads="1"/>
          </p:cNvPicPr>
          <p:nvPr/>
        </p:nvPicPr>
        <p:blipFill>
          <a:blip r:embed="rId2" cstate="print"/>
          <a:srcRect/>
          <a:stretch>
            <a:fillRect/>
          </a:stretch>
        </p:blipFill>
        <p:spPr bwMode="auto">
          <a:xfrm>
            <a:off x="457200" y="228600"/>
            <a:ext cx="8077200" cy="6338888"/>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6562" name="Rectangle 5"/>
          <p:cNvSpPr>
            <a:spLocks noChangeArrowheads="1"/>
          </p:cNvSpPr>
          <p:nvPr/>
        </p:nvSpPr>
        <p:spPr bwMode="auto">
          <a:xfrm>
            <a:off x="0" y="0"/>
            <a:ext cx="9144000" cy="6858000"/>
          </a:xfrm>
          <a:prstGeom prst="rect">
            <a:avLst/>
          </a:prstGeom>
          <a:solidFill>
            <a:schemeClr val="bg1">
              <a:alpha val="89803"/>
            </a:schemeClr>
          </a:solidFill>
          <a:ln w="9525">
            <a:solidFill>
              <a:schemeClr val="tx1"/>
            </a:solidFill>
            <a:miter lim="800000"/>
            <a:headEnd/>
            <a:tailEnd/>
          </a:ln>
        </p:spPr>
        <p:txBody>
          <a:bodyPr wrap="none" anchor="ctr"/>
          <a:lstStyle/>
          <a:p>
            <a:pPr algn="ctr">
              <a:spcBef>
                <a:spcPct val="0"/>
              </a:spcBef>
            </a:pPr>
            <a:endParaRPr lang="en-US" sz="2400">
              <a:latin typeface="Tahoma" pitchFamily="34" charset="0"/>
            </a:endParaRPr>
          </a:p>
        </p:txBody>
      </p:sp>
      <p:sp>
        <p:nvSpPr>
          <p:cNvPr id="66563" name="Rectangle 6"/>
          <p:cNvSpPr>
            <a:spLocks noGrp="1" noChangeArrowheads="1"/>
          </p:cNvSpPr>
          <p:nvPr>
            <p:ph type="title"/>
          </p:nvPr>
        </p:nvSpPr>
        <p:spPr>
          <a:xfrm>
            <a:off x="685800" y="0"/>
            <a:ext cx="7772400" cy="457200"/>
          </a:xfrm>
        </p:spPr>
        <p:txBody>
          <a:bodyPr/>
          <a:lstStyle/>
          <a:p>
            <a:r>
              <a:rPr lang="en-US" sz="3600" b="1" smtClean="0">
                <a:solidFill>
                  <a:schemeClr val="tx1"/>
                </a:solidFill>
                <a:latin typeface="Tahoma" pitchFamily="34" charset="0"/>
              </a:rPr>
              <a:t>A Modern Hoax</a:t>
            </a:r>
          </a:p>
        </p:txBody>
      </p:sp>
      <p:sp>
        <p:nvSpPr>
          <p:cNvPr id="66564" name="Rectangle 7"/>
          <p:cNvSpPr>
            <a:spLocks noGrp="1" noChangeArrowheads="1"/>
          </p:cNvSpPr>
          <p:nvPr>
            <p:ph type="body" idx="1"/>
          </p:nvPr>
        </p:nvSpPr>
        <p:spPr>
          <a:xfrm>
            <a:off x="685800" y="914400"/>
            <a:ext cx="7772400" cy="5562600"/>
          </a:xfrm>
        </p:spPr>
        <p:txBody>
          <a:bodyPr>
            <a:normAutofit/>
          </a:bodyPr>
          <a:lstStyle/>
          <a:p>
            <a:pPr>
              <a:lnSpc>
                <a:spcPct val="90000"/>
              </a:lnSpc>
            </a:pPr>
            <a:r>
              <a:rPr lang="en-US" sz="2800" b="1" i="1" dirty="0" smtClean="0">
                <a:latin typeface="Cambria" pitchFamily="18" charset="0"/>
              </a:rPr>
              <a:t>“Then came the </a:t>
            </a:r>
            <a:r>
              <a:rPr lang="en-US" sz="2800" b="1" i="1" dirty="0" smtClean="0">
                <a:solidFill>
                  <a:srgbClr val="FF0000"/>
                </a:solidFill>
                <a:latin typeface="Cambria" pitchFamily="18" charset="0"/>
              </a:rPr>
              <a:t>bad</a:t>
            </a:r>
            <a:r>
              <a:rPr lang="en-US" sz="2800" b="1" i="1" dirty="0" smtClean="0">
                <a:latin typeface="Cambria" pitchFamily="18" charset="0"/>
              </a:rPr>
              <a:t> news. The discovery was </a:t>
            </a:r>
            <a:r>
              <a:rPr lang="en-US" sz="2800" b="1" i="1" dirty="0" smtClean="0">
                <a:solidFill>
                  <a:srgbClr val="FF0000"/>
                </a:solidFill>
                <a:latin typeface="Cambria" pitchFamily="18" charset="0"/>
              </a:rPr>
              <a:t>phony</a:t>
            </a:r>
            <a:r>
              <a:rPr lang="en-US" sz="2800" b="1" i="1" dirty="0" smtClean="0">
                <a:latin typeface="Cambria" pitchFamily="18" charset="0"/>
              </a:rPr>
              <a:t>. An opportunistic Chinese  farmer, finding several sets of old bones in a shed, managed to rearrange them in such a manner that he was later able to persuade a buyer that one tail structure from some large but unidentifiable fowl belonged at the back end of an apparently legitimate dinosaur. That’s all it took to convince some pretty high powered scientists that this remarkable animal was once covered with feathers instead of scales, and that it had been airborne”  </a:t>
            </a:r>
            <a:r>
              <a:rPr lang="en-US" sz="2800" b="1" dirty="0" smtClean="0">
                <a:latin typeface="Tahoma" pitchFamily="34" charset="0"/>
              </a:rPr>
              <a:t>(</a:t>
            </a:r>
            <a:r>
              <a:rPr lang="en-US" sz="2800" b="1" i="1" dirty="0" smtClean="0">
                <a:latin typeface="Tahoma" pitchFamily="34" charset="0"/>
              </a:rPr>
              <a:t>World, </a:t>
            </a:r>
            <a:r>
              <a:rPr lang="en-US" sz="2800" b="1" dirty="0" smtClean="0">
                <a:latin typeface="Tahoma" pitchFamily="34" charset="0"/>
              </a:rPr>
              <a:t>February 19, 2000 issue, p.18)</a:t>
            </a:r>
          </a:p>
          <a:p>
            <a:pPr>
              <a:lnSpc>
                <a:spcPct val="90000"/>
              </a:lnSpc>
            </a:pPr>
            <a:endParaRPr lang="en-US" b="1" dirty="0" smtClean="0">
              <a:latin typeface="Tahoma" pitchFamily="34" charset="0"/>
            </a:endParaRPr>
          </a:p>
        </p:txBody>
      </p:sp>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0" y="0"/>
            <a:ext cx="9144000" cy="685800"/>
          </a:xfrm>
        </p:spPr>
        <p:txBody>
          <a:bodyPr/>
          <a:lstStyle/>
          <a:p>
            <a:pPr eaLnBrk="1" hangingPunct="1">
              <a:defRPr/>
            </a:pPr>
            <a:r>
              <a:rPr lang="en-US" sz="2800" b="1" dirty="0" smtClean="0">
                <a:latin typeface="Tahoma" pitchFamily="34" charset="0"/>
              </a:rPr>
              <a:t>Genesis 2:5-9 – God Prepares a Garden for Man</a:t>
            </a:r>
          </a:p>
        </p:txBody>
      </p:sp>
      <p:sp>
        <p:nvSpPr>
          <p:cNvPr id="21507" name="Rectangle 3"/>
          <p:cNvSpPr>
            <a:spLocks noGrp="1" noChangeArrowheads="1"/>
          </p:cNvSpPr>
          <p:nvPr>
            <p:ph type="body" idx="1"/>
          </p:nvPr>
        </p:nvSpPr>
        <p:spPr>
          <a:xfrm>
            <a:off x="381000" y="685800"/>
            <a:ext cx="8382000" cy="6172200"/>
          </a:xfrm>
        </p:spPr>
        <p:txBody>
          <a:bodyPr>
            <a:normAutofit fontScale="92500" lnSpcReduction="10000"/>
          </a:bodyPr>
          <a:lstStyle/>
          <a:p>
            <a:pPr marL="0" indent="0" eaLnBrk="1" hangingPunct="1">
              <a:spcBef>
                <a:spcPts val="0"/>
              </a:spcBef>
              <a:defRPr/>
            </a:pPr>
            <a:r>
              <a:rPr lang="en-US" sz="2800" i="1" dirty="0" smtClean="0">
                <a:latin typeface="Cambria" pitchFamily="18" charset="0"/>
              </a:rPr>
              <a:t>When no bush of the field was yet </a:t>
            </a:r>
            <a:r>
              <a:rPr lang="en-US" sz="2800" dirty="0" smtClean="0">
                <a:solidFill>
                  <a:schemeClr val="tx2"/>
                </a:solidFill>
                <a:latin typeface="Cambria" pitchFamily="18" charset="0"/>
              </a:rPr>
              <a:t>[or – </a:t>
            </a:r>
            <a:r>
              <a:rPr lang="en-US" sz="2800" i="1" dirty="0" smtClean="0">
                <a:solidFill>
                  <a:schemeClr val="tx2"/>
                </a:solidFill>
                <a:latin typeface="Cambria" pitchFamily="18" charset="0"/>
              </a:rPr>
              <a:t>“had yet grown” </a:t>
            </a:r>
            <a:r>
              <a:rPr lang="en-US" sz="2800" dirty="0" smtClean="0">
                <a:solidFill>
                  <a:schemeClr val="tx2"/>
                </a:solidFill>
                <a:latin typeface="Cambria" pitchFamily="18" charset="0"/>
              </a:rPr>
              <a:t>(NET)] </a:t>
            </a:r>
            <a:r>
              <a:rPr lang="en-US" sz="2800" i="1" dirty="0" smtClean="0">
                <a:latin typeface="Cambria" pitchFamily="18" charset="0"/>
              </a:rPr>
              <a:t>in the land and no small plant of the field had yet sprung up </a:t>
            </a:r>
            <a:r>
              <a:rPr lang="en-US" sz="2800" dirty="0" smtClean="0">
                <a:solidFill>
                  <a:schemeClr val="tx2"/>
                </a:solidFill>
                <a:latin typeface="Cambria" pitchFamily="18" charset="0"/>
              </a:rPr>
              <a:t>[or – </a:t>
            </a:r>
            <a:r>
              <a:rPr lang="en-US" sz="2800" i="1" dirty="0" smtClean="0">
                <a:solidFill>
                  <a:schemeClr val="tx2"/>
                </a:solidFill>
                <a:latin typeface="Cambria" pitchFamily="18" charset="0"/>
              </a:rPr>
              <a:t>“sprouted” </a:t>
            </a:r>
            <a:r>
              <a:rPr lang="en-US" sz="2800" dirty="0" smtClean="0">
                <a:solidFill>
                  <a:schemeClr val="tx2"/>
                </a:solidFill>
                <a:latin typeface="Cambria" pitchFamily="18" charset="0"/>
              </a:rPr>
              <a:t>(NET)] </a:t>
            </a:r>
            <a:r>
              <a:rPr lang="en-US" sz="2800" i="1" dirty="0" smtClean="0">
                <a:latin typeface="Cambria" pitchFamily="18" charset="0"/>
              </a:rPr>
              <a:t>-- for the LORD God had not caused it to rain on the land, and there was no man to work the ground,</a:t>
            </a:r>
          </a:p>
          <a:p>
            <a:pPr marL="0" indent="0" eaLnBrk="1" hangingPunct="1">
              <a:spcBef>
                <a:spcPts val="0"/>
              </a:spcBef>
              <a:defRPr/>
            </a:pPr>
            <a:r>
              <a:rPr lang="en-US" sz="2800" i="1" baseline="30000" dirty="0" smtClean="0">
                <a:solidFill>
                  <a:schemeClr val="tx2"/>
                </a:solidFill>
              </a:rPr>
              <a:t>6</a:t>
            </a:r>
            <a:r>
              <a:rPr lang="en-US" sz="2800" i="1" dirty="0" smtClean="0">
                <a:latin typeface="Cambria" pitchFamily="18" charset="0"/>
              </a:rPr>
              <a:t> and a </a:t>
            </a:r>
            <a:r>
              <a:rPr lang="en-US" sz="2800" i="1" u="sng" dirty="0" smtClean="0">
                <a:latin typeface="Cambria" pitchFamily="18" charset="0"/>
              </a:rPr>
              <a:t>mist</a:t>
            </a:r>
            <a:r>
              <a:rPr lang="en-US" sz="2800" i="1" dirty="0" smtClean="0">
                <a:latin typeface="Cambria" pitchFamily="18" charset="0"/>
              </a:rPr>
              <a:t> was going up from the land and was watering the whole face of the ground-- </a:t>
            </a:r>
            <a:r>
              <a:rPr lang="en-US" sz="2800" i="1" baseline="30000" dirty="0" smtClean="0">
                <a:solidFill>
                  <a:schemeClr val="tx2"/>
                </a:solidFill>
              </a:rPr>
              <a:t>7</a:t>
            </a:r>
            <a:r>
              <a:rPr lang="en-US" sz="2800" i="1" dirty="0" smtClean="0">
                <a:latin typeface="Cambria" pitchFamily="18" charset="0"/>
              </a:rPr>
              <a:t> then the LORD God formed the man of dust from the ground and breathed into his nostrils the breath of life, and the man became a living creature. </a:t>
            </a:r>
          </a:p>
          <a:p>
            <a:pPr marL="0" indent="0" eaLnBrk="1" hangingPunct="1">
              <a:spcBef>
                <a:spcPts val="0"/>
              </a:spcBef>
              <a:defRPr/>
            </a:pPr>
            <a:endParaRPr lang="en-US" sz="2800" i="1" dirty="0" smtClean="0">
              <a:latin typeface="Cambria" pitchFamily="18" charset="0"/>
            </a:endParaRPr>
          </a:p>
          <a:p>
            <a:pPr marL="0" indent="0" eaLnBrk="1" hangingPunct="1">
              <a:spcBef>
                <a:spcPts val="0"/>
              </a:spcBef>
              <a:defRPr/>
            </a:pPr>
            <a:r>
              <a:rPr lang="en-US" sz="2800" dirty="0" smtClean="0">
                <a:solidFill>
                  <a:schemeClr val="tx2"/>
                </a:solidFill>
                <a:latin typeface="Calibri" pitchFamily="34" charset="0"/>
              </a:rPr>
              <a:t>Job 36:27-29 –</a:t>
            </a:r>
            <a:r>
              <a:rPr lang="en-US" sz="2800" i="1" dirty="0" smtClean="0">
                <a:latin typeface="Cambria" pitchFamily="18" charset="0"/>
              </a:rPr>
              <a:t> For [God] draws up the drops of water; they distill his </a:t>
            </a:r>
            <a:r>
              <a:rPr lang="en-US" sz="2800" i="1" u="sng" dirty="0" smtClean="0">
                <a:latin typeface="Cambria" pitchFamily="18" charset="0"/>
              </a:rPr>
              <a:t>mist</a:t>
            </a:r>
            <a:r>
              <a:rPr lang="en-US" sz="2800" i="1" dirty="0" smtClean="0">
                <a:latin typeface="Cambria" pitchFamily="18" charset="0"/>
              </a:rPr>
              <a:t>  </a:t>
            </a:r>
            <a:r>
              <a:rPr lang="en-US" sz="2800" dirty="0" smtClean="0">
                <a:solidFill>
                  <a:schemeClr val="tx2"/>
                </a:solidFill>
                <a:latin typeface="Calibri" pitchFamily="34" charset="0"/>
              </a:rPr>
              <a:t>[same Hebrew word as Gen. 2:6]</a:t>
            </a:r>
            <a:r>
              <a:rPr lang="en-US" sz="2800" dirty="0" smtClean="0">
                <a:solidFill>
                  <a:schemeClr val="tx2"/>
                </a:solidFill>
                <a:latin typeface="Cambria" pitchFamily="18" charset="0"/>
              </a:rPr>
              <a:t> </a:t>
            </a:r>
            <a:r>
              <a:rPr lang="en-US" sz="2800" i="1" dirty="0" smtClean="0">
                <a:latin typeface="Cambria" pitchFamily="18" charset="0"/>
              </a:rPr>
              <a:t>in rain, which the skies pour down and drop on mankind abundantly. Can anyone understand the spreading of the clouds, the </a:t>
            </a:r>
            <a:r>
              <a:rPr lang="en-US" sz="2800" i="1" dirty="0" err="1" smtClean="0">
                <a:latin typeface="Cambria" pitchFamily="18" charset="0"/>
              </a:rPr>
              <a:t>thunderings</a:t>
            </a:r>
            <a:r>
              <a:rPr lang="en-US" sz="2800" i="1" dirty="0" smtClean="0">
                <a:latin typeface="Cambria" pitchFamily="18" charset="0"/>
              </a:rPr>
              <a:t> of his pavilion?</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1507">
                                            <p:txEl>
                                              <p:pRg st="3" end="3"/>
                                            </p:txEl>
                                          </p:spTgt>
                                        </p:tgtEl>
                                        <p:attrNameLst>
                                          <p:attrName>style.visibility</p:attrName>
                                        </p:attrNameLst>
                                      </p:cBhvr>
                                      <p:to>
                                        <p:strVal val="visible"/>
                                      </p:to>
                                    </p:set>
                                    <p:anim calcmode="lin" valueType="num">
                                      <p:cBhvr>
                                        <p:cTn id="7" dur="500" fill="hold"/>
                                        <p:tgtEl>
                                          <p:spTgt spid="21507">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21507">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215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0" y="0"/>
            <a:ext cx="9144000" cy="6858000"/>
          </a:xfrm>
          <a:prstGeom prst="rect">
            <a:avLst/>
          </a:prstGeom>
          <a:solidFill>
            <a:schemeClr val="bg1">
              <a:alpha val="89803"/>
            </a:schemeClr>
          </a:solidFill>
          <a:ln w="9525">
            <a:solidFill>
              <a:schemeClr val="tx1"/>
            </a:solidFill>
            <a:miter lim="800000"/>
            <a:headEnd/>
            <a:tailEnd/>
          </a:ln>
        </p:spPr>
        <p:txBody>
          <a:bodyPr wrap="none" anchor="ctr"/>
          <a:lstStyle/>
          <a:p>
            <a:pPr algn="ctr">
              <a:spcBef>
                <a:spcPct val="0"/>
              </a:spcBef>
            </a:pPr>
            <a:endParaRPr lang="en-US" sz="2400">
              <a:latin typeface="Tahoma" pitchFamily="34" charset="0"/>
            </a:endParaRPr>
          </a:p>
        </p:txBody>
      </p:sp>
      <p:sp>
        <p:nvSpPr>
          <p:cNvPr id="67587" name="Rectangle 3"/>
          <p:cNvSpPr>
            <a:spLocks noGrp="1" noChangeArrowheads="1"/>
          </p:cNvSpPr>
          <p:nvPr>
            <p:ph type="title"/>
          </p:nvPr>
        </p:nvSpPr>
        <p:spPr>
          <a:xfrm>
            <a:off x="685800" y="0"/>
            <a:ext cx="7772400" cy="457200"/>
          </a:xfrm>
        </p:spPr>
        <p:txBody>
          <a:bodyPr/>
          <a:lstStyle/>
          <a:p>
            <a:r>
              <a:rPr lang="en-US" sz="3600" b="1" smtClean="0">
                <a:solidFill>
                  <a:schemeClr val="tx1"/>
                </a:solidFill>
                <a:latin typeface="Tahoma" pitchFamily="34" charset="0"/>
              </a:rPr>
              <a:t>A Modern Hoax</a:t>
            </a:r>
          </a:p>
        </p:txBody>
      </p:sp>
      <p:sp>
        <p:nvSpPr>
          <p:cNvPr id="67588" name="Rectangle 4"/>
          <p:cNvSpPr>
            <a:spLocks noGrp="1" noChangeArrowheads="1"/>
          </p:cNvSpPr>
          <p:nvPr>
            <p:ph type="body" idx="1"/>
          </p:nvPr>
        </p:nvSpPr>
        <p:spPr>
          <a:xfrm>
            <a:off x="685800" y="914400"/>
            <a:ext cx="7772400" cy="5562600"/>
          </a:xfrm>
        </p:spPr>
        <p:txBody>
          <a:bodyPr/>
          <a:lstStyle/>
          <a:p>
            <a:pPr>
              <a:lnSpc>
                <a:spcPct val="90000"/>
              </a:lnSpc>
            </a:pPr>
            <a:r>
              <a:rPr lang="en-US" sz="3200" b="1" dirty="0" smtClean="0">
                <a:latin typeface="Tahoma" pitchFamily="34" charset="0"/>
              </a:rPr>
              <a:t>In March, 2000, National Geographic published a retraction of its earlier article (in small print in the magazine’s obscure, had-to-find “Forum” section):</a:t>
            </a:r>
          </a:p>
          <a:p>
            <a:pPr lvl="1">
              <a:lnSpc>
                <a:spcPct val="90000"/>
              </a:lnSpc>
            </a:pPr>
            <a:r>
              <a:rPr lang="en-US" sz="2800" b="1" i="1" dirty="0" smtClean="0">
                <a:latin typeface="Cambria" pitchFamily="18" charset="0"/>
              </a:rPr>
              <a:t>“After observing a new feathered </a:t>
            </a:r>
            <a:r>
              <a:rPr lang="en-US" sz="2800" b="1" i="1" dirty="0" err="1" smtClean="0">
                <a:latin typeface="Cambria" pitchFamily="18" charset="0"/>
              </a:rPr>
              <a:t>dromaeosaur</a:t>
            </a:r>
            <a:r>
              <a:rPr lang="en-US" sz="2800" b="1" i="1" dirty="0" smtClean="0">
                <a:latin typeface="Cambria" pitchFamily="18" charset="0"/>
              </a:rPr>
              <a:t> . . .  And comparing it with the fossil known as </a:t>
            </a:r>
            <a:r>
              <a:rPr lang="en-US" sz="2800" b="1" i="1" dirty="0" err="1" smtClean="0">
                <a:latin typeface="Cambria" pitchFamily="18" charset="0"/>
              </a:rPr>
              <a:t>Archaeoraptor</a:t>
            </a:r>
            <a:r>
              <a:rPr lang="en-US" sz="2800" b="1" i="1" dirty="0" smtClean="0">
                <a:latin typeface="Cambria" pitchFamily="18" charset="0"/>
              </a:rPr>
              <a:t>, I have concluded that </a:t>
            </a:r>
            <a:r>
              <a:rPr lang="en-US" sz="2800" b="1" i="1" dirty="0" err="1" smtClean="0">
                <a:latin typeface="Cambria" pitchFamily="18" charset="0"/>
              </a:rPr>
              <a:t>Archaeoraptor</a:t>
            </a:r>
            <a:r>
              <a:rPr lang="en-US" sz="2800" b="1" i="1" dirty="0" smtClean="0">
                <a:latin typeface="Cambria" pitchFamily="18" charset="0"/>
              </a:rPr>
              <a:t> is a composite . . . A </a:t>
            </a:r>
            <a:r>
              <a:rPr lang="en-US" sz="2800" b="1" i="1" dirty="0" err="1" smtClean="0">
                <a:latin typeface="Cambria" pitchFamily="18" charset="0"/>
              </a:rPr>
              <a:t>dromaeosaur</a:t>
            </a:r>
            <a:r>
              <a:rPr lang="en-US" sz="2800" b="1" i="1" dirty="0" smtClean="0">
                <a:latin typeface="Cambria" pitchFamily="18" charset="0"/>
              </a:rPr>
              <a:t> tail and a bird body [Letter from </a:t>
            </a:r>
            <a:r>
              <a:rPr lang="en-US" sz="2800" b="1" i="1" dirty="0" err="1" smtClean="0">
                <a:latin typeface="Cambria" pitchFamily="18" charset="0"/>
              </a:rPr>
              <a:t>Xu</a:t>
            </a:r>
            <a:r>
              <a:rPr lang="en-US" sz="2800" b="1" i="1" dirty="0" smtClean="0">
                <a:latin typeface="Cambria" pitchFamily="18" charset="0"/>
              </a:rPr>
              <a:t> Xing] . . .  </a:t>
            </a:r>
            <a:r>
              <a:rPr lang="en-US" sz="2800" b="1" i="1" dirty="0" err="1" smtClean="0">
                <a:latin typeface="Cambria" pitchFamily="18" charset="0"/>
              </a:rPr>
              <a:t>Xu</a:t>
            </a:r>
            <a:r>
              <a:rPr lang="en-US" sz="2800" b="1" i="1" dirty="0" smtClean="0">
                <a:latin typeface="Cambria" pitchFamily="18" charset="0"/>
              </a:rPr>
              <a:t> Xing is one of the scientists who originally examined </a:t>
            </a:r>
            <a:r>
              <a:rPr lang="en-US" sz="2800" b="1" i="1" dirty="0" err="1" smtClean="0">
                <a:latin typeface="Cambria" pitchFamily="18" charset="0"/>
              </a:rPr>
              <a:t>Archaeoraptor</a:t>
            </a:r>
            <a:r>
              <a:rPr lang="en-US" sz="2800" b="1" i="1" dirty="0" smtClean="0">
                <a:latin typeface="Cambria" pitchFamily="18" charset="0"/>
              </a:rPr>
              <a:t>.”</a:t>
            </a:r>
            <a:endParaRPr lang="en-US" sz="2800" b="1" dirty="0" smtClean="0">
              <a:latin typeface="Cambria" pitchFamily="18" charset="0"/>
            </a:endParaRPr>
          </a:p>
        </p:txBody>
      </p:sp>
    </p:spTree>
  </p:cSld>
  <p:clrMapOvr>
    <a:masterClrMapping/>
  </p:clrMapOvr>
  <p:transition>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57028" name="Rectangle 4"/>
          <p:cNvSpPr>
            <a:spLocks noGrp="1" noChangeArrowheads="1"/>
          </p:cNvSpPr>
          <p:nvPr>
            <p:ph type="title"/>
          </p:nvPr>
        </p:nvSpPr>
        <p:spPr>
          <a:xfrm>
            <a:off x="0" y="2133600"/>
            <a:ext cx="9144000" cy="1828800"/>
          </a:xfrm>
          <a:effectLst>
            <a:outerShdw dist="71842" dir="2700000" algn="ctr" rotWithShape="0">
              <a:schemeClr val="tx1"/>
            </a:outerShdw>
          </a:effectLst>
        </p:spPr>
        <p:txBody>
          <a:bodyPr/>
          <a:lstStyle/>
          <a:p>
            <a:pPr>
              <a:defRPr/>
            </a:pPr>
            <a:r>
              <a:rPr lang="en-US" sz="6600" b="1" smtClean="0">
                <a:solidFill>
                  <a:srgbClr val="FFCC66"/>
                </a:solidFill>
              </a:rPr>
              <a:t>What is the Evidence for Human Evolution?</a:t>
            </a:r>
          </a:p>
        </p:txBody>
      </p:sp>
      <p:sp>
        <p:nvSpPr>
          <p:cNvPr id="257030" name="Text Box 6"/>
          <p:cNvSpPr txBox="1">
            <a:spLocks noChangeArrowheads="1"/>
          </p:cNvSpPr>
          <p:nvPr/>
        </p:nvSpPr>
        <p:spPr bwMode="auto">
          <a:xfrm>
            <a:off x="0" y="6491288"/>
            <a:ext cx="8916988" cy="366712"/>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marL="342900" indent="-342900">
              <a:spcBef>
                <a:spcPct val="20000"/>
              </a:spcBef>
              <a:defRPr/>
            </a:pPr>
            <a:r>
              <a:rPr lang="en-US" sz="1800" b="1">
                <a:solidFill>
                  <a:srgbClr val="FFCC66"/>
                </a:solidFill>
                <a:latin typeface="Tahoma" pitchFamily="34" charset="0"/>
              </a:rPr>
              <a:t>http://www.answersingenesis.org/articles/wow/did-humans-really-evolve</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57028"/>
                                        </p:tgtEl>
                                        <p:attrNameLst>
                                          <p:attrName>style.visibility</p:attrName>
                                        </p:attrNameLst>
                                      </p:cBhvr>
                                      <p:to>
                                        <p:strVal val="visible"/>
                                      </p:to>
                                    </p:set>
                                    <p:anim calcmode="lin" valueType="num">
                                      <p:cBhvr>
                                        <p:cTn id="7" dur="3000" fill="hold"/>
                                        <p:tgtEl>
                                          <p:spTgt spid="257028"/>
                                        </p:tgtEl>
                                        <p:attrNameLst>
                                          <p:attrName>ppt_w</p:attrName>
                                        </p:attrNameLst>
                                      </p:cBhvr>
                                      <p:tavLst>
                                        <p:tav tm="0">
                                          <p:val>
                                            <p:fltVal val="0"/>
                                          </p:val>
                                        </p:tav>
                                        <p:tav tm="100000">
                                          <p:val>
                                            <p:strVal val="#ppt_w"/>
                                          </p:val>
                                        </p:tav>
                                      </p:tavLst>
                                    </p:anim>
                                    <p:anim calcmode="lin" valueType="num">
                                      <p:cBhvr>
                                        <p:cTn id="8" dur="3000" fill="hold"/>
                                        <p:tgtEl>
                                          <p:spTgt spid="257028"/>
                                        </p:tgtEl>
                                        <p:attrNameLst>
                                          <p:attrName>ppt_h</p:attrName>
                                        </p:attrNameLst>
                                      </p:cBhvr>
                                      <p:tavLst>
                                        <p:tav tm="0">
                                          <p:val>
                                            <p:fltVal val="0"/>
                                          </p:val>
                                        </p:tav>
                                        <p:tav tm="100000">
                                          <p:val>
                                            <p:strVal val="#ppt_h"/>
                                          </p:val>
                                        </p:tav>
                                      </p:tavLst>
                                    </p:anim>
                                    <p:animEffect transition="in" filter="fade">
                                      <p:cBhvr>
                                        <p:cTn id="9" dur="3000"/>
                                        <p:tgtEl>
                                          <p:spTgt spid="257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8"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9634" name="Rectangle 4"/>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pPr algn="ctr">
              <a:spcBef>
                <a:spcPct val="0"/>
              </a:spcBef>
            </a:pPr>
            <a:endParaRPr lang="en-US" sz="2400">
              <a:latin typeface="Tahoma" pitchFamily="34" charset="0"/>
            </a:endParaRPr>
          </a:p>
        </p:txBody>
      </p:sp>
      <p:sp>
        <p:nvSpPr>
          <p:cNvPr id="69635" name="Rectangle 2"/>
          <p:cNvSpPr>
            <a:spLocks noGrp="1" noChangeArrowheads="1"/>
          </p:cNvSpPr>
          <p:nvPr>
            <p:ph type="title"/>
          </p:nvPr>
        </p:nvSpPr>
        <p:spPr>
          <a:xfrm>
            <a:off x="0" y="304800"/>
            <a:ext cx="9144000" cy="457200"/>
          </a:xfrm>
        </p:spPr>
        <p:txBody>
          <a:bodyPr/>
          <a:lstStyle/>
          <a:p>
            <a:r>
              <a:rPr lang="en-US" sz="3200" b="1" dirty="0" smtClean="0"/>
              <a:t>What is the Evidence for Human Evolution?</a:t>
            </a:r>
          </a:p>
        </p:txBody>
      </p:sp>
      <p:sp>
        <p:nvSpPr>
          <p:cNvPr id="259075" name="Rectangle 3"/>
          <p:cNvSpPr>
            <a:spLocks noGrp="1" noChangeArrowheads="1"/>
          </p:cNvSpPr>
          <p:nvPr>
            <p:ph type="body" idx="1"/>
          </p:nvPr>
        </p:nvSpPr>
        <p:spPr>
          <a:xfrm>
            <a:off x="0" y="914400"/>
            <a:ext cx="9144000" cy="5943600"/>
          </a:xfrm>
        </p:spPr>
        <p:txBody>
          <a:bodyPr/>
          <a:lstStyle/>
          <a:p>
            <a:r>
              <a:rPr lang="en-US" sz="2800" dirty="0" smtClean="0"/>
              <a:t>Outside of what God tells us in the Bible, </a:t>
            </a:r>
            <a:r>
              <a:rPr lang="en-US" sz="2800" u="sng" dirty="0" smtClean="0"/>
              <a:t>fossils</a:t>
            </a:r>
            <a:r>
              <a:rPr lang="en-US" sz="2800" dirty="0" smtClean="0"/>
              <a:t> are the only historical evidence we have that can prove whether or not man evolved from apes.</a:t>
            </a:r>
          </a:p>
          <a:p>
            <a:r>
              <a:rPr lang="en-US" sz="2800" dirty="0" smtClean="0"/>
              <a:t>In order to prove that ancient apes evolved into humans, evolutionists would have to find fossil evidence of a series of apes who were on their way to becoming human – i.e. a series of ape-men.</a:t>
            </a:r>
          </a:p>
          <a:p>
            <a:r>
              <a:rPr lang="en-US" sz="2800" dirty="0" smtClean="0"/>
              <a:t>These ape-man fossils would have a mix of both human and ape characteristics – the earlier fossils having more apelike characteristics, that later fossils having more human characteristics.</a:t>
            </a:r>
          </a:p>
        </p:txBody>
      </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9075">
                                            <p:txEl>
                                              <p:pRg st="1" end="1"/>
                                            </p:txEl>
                                          </p:spTgt>
                                        </p:tgtEl>
                                        <p:attrNameLst>
                                          <p:attrName>style.visibility</p:attrName>
                                        </p:attrNameLst>
                                      </p:cBhvr>
                                      <p:to>
                                        <p:strVal val="visible"/>
                                      </p:to>
                                    </p:set>
                                    <p:animEffect transition="in" filter="dissolve">
                                      <p:cBhvr>
                                        <p:cTn id="7" dur="500"/>
                                        <p:tgtEl>
                                          <p:spTgt spid="2590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9075">
                                            <p:txEl>
                                              <p:pRg st="2" end="2"/>
                                            </p:txEl>
                                          </p:spTgt>
                                        </p:tgtEl>
                                        <p:attrNameLst>
                                          <p:attrName>style.visibility</p:attrName>
                                        </p:attrNameLst>
                                      </p:cBhvr>
                                      <p:to>
                                        <p:strVal val="visible"/>
                                      </p:to>
                                    </p:set>
                                    <p:animEffect transition="in" filter="dissolve">
                                      <p:cBhvr>
                                        <p:cTn id="12" dur="500"/>
                                        <p:tgtEl>
                                          <p:spTgt spid="2590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5"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0" y="304800"/>
            <a:ext cx="9144000" cy="609600"/>
          </a:xfrm>
        </p:spPr>
        <p:txBody>
          <a:bodyPr/>
          <a:lstStyle/>
          <a:p>
            <a:pPr eaLnBrk="1" hangingPunct="1">
              <a:defRPr/>
            </a:pPr>
            <a:r>
              <a:rPr lang="en-US" smtClean="0"/>
              <a:t>Human vs. Ape Anatomy</a:t>
            </a:r>
          </a:p>
        </p:txBody>
      </p:sp>
      <p:sp>
        <p:nvSpPr>
          <p:cNvPr id="278531" name="Rectangle 3"/>
          <p:cNvSpPr>
            <a:spLocks noGrp="1" noChangeArrowheads="1"/>
          </p:cNvSpPr>
          <p:nvPr>
            <p:ph type="body" idx="1"/>
          </p:nvPr>
        </p:nvSpPr>
        <p:spPr>
          <a:xfrm>
            <a:off x="533400" y="1524000"/>
            <a:ext cx="7772400" cy="4191000"/>
          </a:xfrm>
          <a:effectLst/>
        </p:spPr>
        <p:txBody>
          <a:bodyPr/>
          <a:lstStyle/>
          <a:p>
            <a:pPr eaLnBrk="1" hangingPunct="1">
              <a:lnSpc>
                <a:spcPct val="80000"/>
              </a:lnSpc>
              <a:defRPr/>
            </a:pPr>
            <a:r>
              <a:rPr lang="en-US" sz="3600" dirty="0" smtClean="0">
                <a:effectLst>
                  <a:outerShdw blurRad="63500" dist="50800" dir="2700000" algn="tl" rotWithShape="0">
                    <a:prstClr val="black"/>
                  </a:outerShdw>
                </a:effectLst>
              </a:rPr>
              <a:t>Key Areas of Comparison:</a:t>
            </a:r>
          </a:p>
          <a:p>
            <a:pPr lvl="1" eaLnBrk="1" hangingPunct="1">
              <a:lnSpc>
                <a:spcPct val="80000"/>
              </a:lnSpc>
              <a:defRPr/>
            </a:pPr>
            <a:r>
              <a:rPr lang="en-US" sz="3200" dirty="0" smtClean="0">
                <a:effectLst>
                  <a:outerShdw blurRad="63500" dist="50800" dir="2700000" algn="tl" rotWithShape="0">
                    <a:prstClr val="black"/>
                  </a:outerShdw>
                </a:effectLst>
              </a:rPr>
              <a:t>Skulls</a:t>
            </a:r>
          </a:p>
          <a:p>
            <a:pPr lvl="1" eaLnBrk="1" hangingPunct="1">
              <a:lnSpc>
                <a:spcPct val="80000"/>
              </a:lnSpc>
              <a:defRPr/>
            </a:pPr>
            <a:r>
              <a:rPr lang="en-US" sz="3200" dirty="0" smtClean="0">
                <a:effectLst>
                  <a:outerShdw blurRad="63500" dist="50800" dir="2700000" algn="tl" rotWithShape="0">
                    <a:prstClr val="black"/>
                  </a:outerShdw>
                </a:effectLst>
              </a:rPr>
              <a:t>Jaws and Teeth</a:t>
            </a:r>
          </a:p>
          <a:p>
            <a:pPr lvl="1" eaLnBrk="1" hangingPunct="1">
              <a:lnSpc>
                <a:spcPct val="80000"/>
              </a:lnSpc>
              <a:defRPr/>
            </a:pPr>
            <a:r>
              <a:rPr lang="en-US" sz="3200" dirty="0" smtClean="0">
                <a:effectLst>
                  <a:outerShdw blurRad="63500" dist="50800" dir="2700000" algn="tl" rotWithShape="0">
                    <a:prstClr val="black"/>
                  </a:outerShdw>
                </a:effectLst>
              </a:rPr>
              <a:t>Rib Cage</a:t>
            </a:r>
          </a:p>
          <a:p>
            <a:pPr lvl="1" eaLnBrk="1" hangingPunct="1">
              <a:lnSpc>
                <a:spcPct val="80000"/>
              </a:lnSpc>
              <a:defRPr/>
            </a:pPr>
            <a:r>
              <a:rPr lang="en-US" sz="3200" dirty="0" smtClean="0">
                <a:effectLst>
                  <a:outerShdw blurRad="63500" dist="50800" dir="2700000" algn="tl" rotWithShape="0">
                    <a:prstClr val="black"/>
                  </a:outerShdw>
                </a:effectLst>
              </a:rPr>
              <a:t>Pelvis</a:t>
            </a:r>
          </a:p>
          <a:p>
            <a:pPr lvl="1" eaLnBrk="1" hangingPunct="1">
              <a:lnSpc>
                <a:spcPct val="80000"/>
              </a:lnSpc>
              <a:defRPr/>
            </a:pPr>
            <a:r>
              <a:rPr lang="en-US" sz="3200" dirty="0" smtClean="0">
                <a:effectLst>
                  <a:outerShdw blurRad="63500" dist="50800" dir="2700000" algn="tl" rotWithShape="0">
                    <a:prstClr val="black"/>
                  </a:outerShdw>
                </a:effectLst>
              </a:rPr>
              <a:t>Knee Joint</a:t>
            </a:r>
          </a:p>
          <a:p>
            <a:pPr lvl="1" eaLnBrk="1" hangingPunct="1">
              <a:lnSpc>
                <a:spcPct val="80000"/>
              </a:lnSpc>
              <a:defRPr/>
            </a:pPr>
            <a:r>
              <a:rPr lang="en-US" sz="3200" dirty="0" smtClean="0">
                <a:effectLst>
                  <a:outerShdw blurRad="63500" dist="50800" dir="2700000" algn="tl" rotWithShape="0">
                    <a:prstClr val="black"/>
                  </a:outerShdw>
                </a:effectLst>
              </a:rPr>
              <a:t>Hands (and sometimes wrists)</a:t>
            </a:r>
          </a:p>
          <a:p>
            <a:pPr lvl="1" eaLnBrk="1" hangingPunct="1">
              <a:lnSpc>
                <a:spcPct val="80000"/>
              </a:lnSpc>
              <a:defRPr/>
            </a:pPr>
            <a:r>
              <a:rPr lang="en-US" sz="3200" dirty="0" smtClean="0">
                <a:effectLst>
                  <a:outerShdw blurRad="63500" dist="50800" dir="2700000" algn="tl" rotWithShape="0">
                    <a:prstClr val="black"/>
                  </a:outerShdw>
                </a:effectLst>
              </a:rPr>
              <a:t>Feet</a:t>
            </a:r>
          </a:p>
        </p:txBody>
      </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8531">
                                            <p:txEl>
                                              <p:pRg st="0" end="0"/>
                                            </p:txEl>
                                          </p:spTgt>
                                        </p:tgtEl>
                                        <p:attrNameLst>
                                          <p:attrName>style.visibility</p:attrName>
                                        </p:attrNameLst>
                                      </p:cBhvr>
                                      <p:to>
                                        <p:strVal val="visible"/>
                                      </p:to>
                                    </p:set>
                                    <p:animEffect transition="in" filter="dissolve">
                                      <p:cBhvr>
                                        <p:cTn id="7" dur="500"/>
                                        <p:tgtEl>
                                          <p:spTgt spid="278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8531">
                                            <p:txEl>
                                              <p:pRg st="1" end="1"/>
                                            </p:txEl>
                                          </p:spTgt>
                                        </p:tgtEl>
                                        <p:attrNameLst>
                                          <p:attrName>style.visibility</p:attrName>
                                        </p:attrNameLst>
                                      </p:cBhvr>
                                      <p:to>
                                        <p:strVal val="visible"/>
                                      </p:to>
                                    </p:set>
                                    <p:animEffect transition="in" filter="dissolve">
                                      <p:cBhvr>
                                        <p:cTn id="12" dur="500"/>
                                        <p:tgtEl>
                                          <p:spTgt spid="2785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8531">
                                            <p:txEl>
                                              <p:pRg st="2" end="2"/>
                                            </p:txEl>
                                          </p:spTgt>
                                        </p:tgtEl>
                                        <p:attrNameLst>
                                          <p:attrName>style.visibility</p:attrName>
                                        </p:attrNameLst>
                                      </p:cBhvr>
                                      <p:to>
                                        <p:strVal val="visible"/>
                                      </p:to>
                                    </p:set>
                                    <p:animEffect transition="in" filter="dissolve">
                                      <p:cBhvr>
                                        <p:cTn id="17" dur="500"/>
                                        <p:tgtEl>
                                          <p:spTgt spid="2785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8531">
                                            <p:txEl>
                                              <p:pRg st="3" end="3"/>
                                            </p:txEl>
                                          </p:spTgt>
                                        </p:tgtEl>
                                        <p:attrNameLst>
                                          <p:attrName>style.visibility</p:attrName>
                                        </p:attrNameLst>
                                      </p:cBhvr>
                                      <p:to>
                                        <p:strVal val="visible"/>
                                      </p:to>
                                    </p:set>
                                    <p:animEffect transition="in" filter="dissolve">
                                      <p:cBhvr>
                                        <p:cTn id="22" dur="500"/>
                                        <p:tgtEl>
                                          <p:spTgt spid="2785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78531">
                                            <p:txEl>
                                              <p:pRg st="4" end="4"/>
                                            </p:txEl>
                                          </p:spTgt>
                                        </p:tgtEl>
                                        <p:attrNameLst>
                                          <p:attrName>style.visibility</p:attrName>
                                        </p:attrNameLst>
                                      </p:cBhvr>
                                      <p:to>
                                        <p:strVal val="visible"/>
                                      </p:to>
                                    </p:set>
                                    <p:animEffect transition="in" filter="dissolve">
                                      <p:cBhvr>
                                        <p:cTn id="27" dur="500"/>
                                        <p:tgtEl>
                                          <p:spTgt spid="27853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78531">
                                            <p:txEl>
                                              <p:pRg st="5" end="5"/>
                                            </p:txEl>
                                          </p:spTgt>
                                        </p:tgtEl>
                                        <p:attrNameLst>
                                          <p:attrName>style.visibility</p:attrName>
                                        </p:attrNameLst>
                                      </p:cBhvr>
                                      <p:to>
                                        <p:strVal val="visible"/>
                                      </p:to>
                                    </p:set>
                                    <p:animEffect transition="in" filter="dissolve">
                                      <p:cBhvr>
                                        <p:cTn id="32" dur="500"/>
                                        <p:tgtEl>
                                          <p:spTgt spid="27853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78531">
                                            <p:txEl>
                                              <p:pRg st="6" end="6"/>
                                            </p:txEl>
                                          </p:spTgt>
                                        </p:tgtEl>
                                        <p:attrNameLst>
                                          <p:attrName>style.visibility</p:attrName>
                                        </p:attrNameLst>
                                      </p:cBhvr>
                                      <p:to>
                                        <p:strVal val="visible"/>
                                      </p:to>
                                    </p:set>
                                    <p:animEffect transition="in" filter="dissolve">
                                      <p:cBhvr>
                                        <p:cTn id="37" dur="500"/>
                                        <p:tgtEl>
                                          <p:spTgt spid="27853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78531">
                                            <p:txEl>
                                              <p:pRg st="7" end="7"/>
                                            </p:txEl>
                                          </p:spTgt>
                                        </p:tgtEl>
                                        <p:attrNameLst>
                                          <p:attrName>style.visibility</p:attrName>
                                        </p:attrNameLst>
                                      </p:cBhvr>
                                      <p:to>
                                        <p:strVal val="visible"/>
                                      </p:to>
                                    </p:set>
                                    <p:animEffect transition="in" filter="dissolve">
                                      <p:cBhvr>
                                        <p:cTn id="42" dur="500"/>
                                        <p:tgtEl>
                                          <p:spTgt spid="27853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1"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8" name="Rectangle 4"/>
          <p:cNvSpPr>
            <a:spLocks noGrp="1" noChangeArrowheads="1"/>
          </p:cNvSpPr>
          <p:nvPr>
            <p:ph type="title"/>
          </p:nvPr>
        </p:nvSpPr>
        <p:spPr/>
        <p:txBody>
          <a:bodyPr/>
          <a:lstStyle/>
          <a:p>
            <a:pPr eaLnBrk="1" hangingPunct="1">
              <a:defRPr/>
            </a:pPr>
            <a:r>
              <a:rPr lang="en-US" sz="5400" smtClean="0"/>
              <a:t>Skulls</a:t>
            </a:r>
          </a:p>
        </p:txBody>
      </p:sp>
      <p:pic>
        <p:nvPicPr>
          <p:cNvPr id="73731" name="Picture 5" descr="skull -chimp-vs-human"/>
          <p:cNvPicPr>
            <a:picLocks noChangeAspect="1" noChangeArrowheads="1"/>
          </p:cNvPicPr>
          <p:nvPr/>
        </p:nvPicPr>
        <p:blipFill>
          <a:blip r:embed="rId4" cstate="print"/>
          <a:srcRect/>
          <a:stretch>
            <a:fillRect/>
          </a:stretch>
        </p:blipFill>
        <p:spPr bwMode="auto">
          <a:xfrm>
            <a:off x="990600" y="1219200"/>
            <a:ext cx="6934200" cy="4611688"/>
          </a:xfrm>
          <a:prstGeom prst="rect">
            <a:avLst/>
          </a:prstGeom>
          <a:noFill/>
          <a:ln w="9525">
            <a:noFill/>
            <a:miter lim="800000"/>
            <a:headEnd/>
            <a:tailEnd/>
          </a:ln>
        </p:spPr>
      </p:pic>
      <p:grpSp>
        <p:nvGrpSpPr>
          <p:cNvPr id="2" name="Group 21"/>
          <p:cNvGrpSpPr>
            <a:grpSpLocks/>
          </p:cNvGrpSpPr>
          <p:nvPr/>
        </p:nvGrpSpPr>
        <p:grpSpPr bwMode="auto">
          <a:xfrm>
            <a:off x="304800" y="2743200"/>
            <a:ext cx="3297238" cy="3895725"/>
            <a:chOff x="192" y="1728"/>
            <a:chExt cx="2077" cy="2454"/>
          </a:xfrm>
        </p:grpSpPr>
        <p:sp>
          <p:nvSpPr>
            <p:cNvPr id="267274" name="Line 10"/>
            <p:cNvSpPr>
              <a:spLocks noChangeShapeType="1"/>
            </p:cNvSpPr>
            <p:nvPr/>
          </p:nvSpPr>
          <p:spPr bwMode="auto">
            <a:xfrm flipV="1">
              <a:off x="1008" y="1728"/>
              <a:ext cx="480" cy="2160"/>
            </a:xfrm>
            <a:prstGeom prst="line">
              <a:avLst/>
            </a:prstGeom>
            <a:noFill/>
            <a:ln w="38100">
              <a:solidFill>
                <a:srgbClr val="FF0000"/>
              </a:solidFill>
              <a:round/>
              <a:headEnd/>
              <a:tailEnd type="stealth" w="lg" len="lg"/>
            </a:ln>
            <a:effectLst>
              <a:outerShdw dist="35921" dir="2700000" algn="ctr" rotWithShape="0">
                <a:schemeClr val="tx1"/>
              </a:outerShdw>
            </a:effectLst>
          </p:spPr>
          <p:txBody>
            <a:bodyPr/>
            <a:lstStyle/>
            <a:p>
              <a:pPr>
                <a:defRPr/>
              </a:pPr>
              <a:endParaRPr lang="en-US"/>
            </a:p>
          </p:txBody>
        </p:sp>
        <p:sp>
          <p:nvSpPr>
            <p:cNvPr id="73740" name="Text Box 7"/>
            <p:cNvSpPr txBox="1">
              <a:spLocks noChangeArrowheads="1"/>
            </p:cNvSpPr>
            <p:nvPr/>
          </p:nvSpPr>
          <p:spPr bwMode="auto">
            <a:xfrm>
              <a:off x="192" y="3888"/>
              <a:ext cx="2077" cy="294"/>
            </a:xfrm>
            <a:prstGeom prst="rect">
              <a:avLst/>
            </a:prstGeom>
            <a:solidFill>
              <a:schemeClr val="bg1"/>
            </a:solidFill>
            <a:ln w="9525" algn="ctr">
              <a:solidFill>
                <a:schemeClr val="tx1"/>
              </a:solidFill>
              <a:miter lim="800000"/>
              <a:headEnd/>
              <a:tailEnd/>
            </a:ln>
          </p:spPr>
          <p:txBody>
            <a:bodyPr wrap="none">
              <a:spAutoFit/>
            </a:bodyPr>
            <a:lstStyle/>
            <a:p>
              <a:pPr marL="342900" indent="-342900">
                <a:spcBef>
                  <a:spcPct val="20000"/>
                </a:spcBef>
              </a:pPr>
              <a:r>
                <a:rPr lang="en-US" sz="2400">
                  <a:latin typeface="Arial" charset="0"/>
                </a:rPr>
                <a:t>Smaller Brain Capacity</a:t>
              </a:r>
            </a:p>
          </p:txBody>
        </p:sp>
      </p:grpSp>
      <p:grpSp>
        <p:nvGrpSpPr>
          <p:cNvPr id="3" name="Group 22"/>
          <p:cNvGrpSpPr>
            <a:grpSpLocks/>
          </p:cNvGrpSpPr>
          <p:nvPr/>
        </p:nvGrpSpPr>
        <p:grpSpPr bwMode="auto">
          <a:xfrm>
            <a:off x="4038600" y="4800600"/>
            <a:ext cx="3373438" cy="1914525"/>
            <a:chOff x="2544" y="3024"/>
            <a:chExt cx="2125" cy="1206"/>
          </a:xfrm>
        </p:grpSpPr>
        <p:sp>
          <p:nvSpPr>
            <p:cNvPr id="267278" name="Line 14"/>
            <p:cNvSpPr>
              <a:spLocks noChangeShapeType="1"/>
            </p:cNvSpPr>
            <p:nvPr/>
          </p:nvSpPr>
          <p:spPr bwMode="auto">
            <a:xfrm flipH="1" flipV="1">
              <a:off x="2544" y="3024"/>
              <a:ext cx="960" cy="912"/>
            </a:xfrm>
            <a:prstGeom prst="line">
              <a:avLst/>
            </a:prstGeom>
            <a:noFill/>
            <a:ln w="38100">
              <a:solidFill>
                <a:srgbClr val="FF0000"/>
              </a:solidFill>
              <a:round/>
              <a:headEnd/>
              <a:tailEnd type="stealth" w="lg" len="lg"/>
            </a:ln>
            <a:effectLst>
              <a:outerShdw dist="35921" dir="2700000" algn="ctr" rotWithShape="0">
                <a:schemeClr val="tx1"/>
              </a:outerShdw>
            </a:effectLst>
          </p:spPr>
          <p:txBody>
            <a:bodyPr/>
            <a:lstStyle/>
            <a:p>
              <a:pPr>
                <a:defRPr/>
              </a:pPr>
              <a:endParaRPr lang="en-US"/>
            </a:p>
          </p:txBody>
        </p:sp>
        <p:sp>
          <p:nvSpPr>
            <p:cNvPr id="73738" name="Text Box 13"/>
            <p:cNvSpPr txBox="1">
              <a:spLocks noChangeArrowheads="1"/>
            </p:cNvSpPr>
            <p:nvPr/>
          </p:nvSpPr>
          <p:spPr bwMode="auto">
            <a:xfrm>
              <a:off x="2688" y="3936"/>
              <a:ext cx="1981" cy="294"/>
            </a:xfrm>
            <a:prstGeom prst="rect">
              <a:avLst/>
            </a:prstGeom>
            <a:solidFill>
              <a:schemeClr val="bg1"/>
            </a:solidFill>
            <a:ln w="9525" algn="ctr">
              <a:solidFill>
                <a:schemeClr val="tx1"/>
              </a:solidFill>
              <a:miter lim="800000"/>
              <a:headEnd/>
              <a:tailEnd/>
            </a:ln>
          </p:spPr>
          <p:txBody>
            <a:bodyPr wrap="none">
              <a:spAutoFit/>
            </a:bodyPr>
            <a:lstStyle/>
            <a:p>
              <a:pPr marL="342900" indent="-342900">
                <a:spcBef>
                  <a:spcPct val="20000"/>
                </a:spcBef>
              </a:pPr>
              <a:r>
                <a:rPr lang="en-US" sz="2400">
                  <a:latin typeface="Arial" charset="0"/>
                </a:rPr>
                <a:t>Protruding Lower Jaw</a:t>
              </a:r>
            </a:p>
          </p:txBody>
        </p:sp>
      </p:grpSp>
      <p:grpSp>
        <p:nvGrpSpPr>
          <p:cNvPr id="4" name="Group 20"/>
          <p:cNvGrpSpPr>
            <a:grpSpLocks/>
          </p:cNvGrpSpPr>
          <p:nvPr/>
        </p:nvGrpSpPr>
        <p:grpSpPr bwMode="auto">
          <a:xfrm>
            <a:off x="3886200" y="914400"/>
            <a:ext cx="3295650" cy="1676400"/>
            <a:chOff x="2448" y="576"/>
            <a:chExt cx="2076" cy="1056"/>
          </a:xfrm>
        </p:grpSpPr>
        <p:sp>
          <p:nvSpPr>
            <p:cNvPr id="267282" name="Line 18"/>
            <p:cNvSpPr>
              <a:spLocks noChangeShapeType="1"/>
            </p:cNvSpPr>
            <p:nvPr/>
          </p:nvSpPr>
          <p:spPr bwMode="auto">
            <a:xfrm flipH="1">
              <a:off x="2448" y="816"/>
              <a:ext cx="1152" cy="816"/>
            </a:xfrm>
            <a:prstGeom prst="line">
              <a:avLst/>
            </a:prstGeom>
            <a:noFill/>
            <a:ln w="38100">
              <a:solidFill>
                <a:srgbClr val="FF0000"/>
              </a:solidFill>
              <a:round/>
              <a:headEnd/>
              <a:tailEnd type="stealth" w="lg" len="lg"/>
            </a:ln>
            <a:effectLst>
              <a:outerShdw dist="35921" dir="2700000" algn="ctr" rotWithShape="0">
                <a:schemeClr val="tx1"/>
              </a:outerShdw>
            </a:effectLst>
          </p:spPr>
          <p:txBody>
            <a:bodyPr/>
            <a:lstStyle/>
            <a:p>
              <a:pPr>
                <a:defRPr/>
              </a:pPr>
              <a:endParaRPr lang="en-US"/>
            </a:p>
          </p:txBody>
        </p:sp>
        <p:sp>
          <p:nvSpPr>
            <p:cNvPr id="73736" name="Text Box 17"/>
            <p:cNvSpPr txBox="1">
              <a:spLocks noChangeArrowheads="1"/>
            </p:cNvSpPr>
            <p:nvPr/>
          </p:nvSpPr>
          <p:spPr bwMode="auto">
            <a:xfrm>
              <a:off x="3024" y="576"/>
              <a:ext cx="1500" cy="294"/>
            </a:xfrm>
            <a:prstGeom prst="rect">
              <a:avLst/>
            </a:prstGeom>
            <a:solidFill>
              <a:schemeClr val="bg1"/>
            </a:solidFill>
            <a:ln w="9525" algn="ctr">
              <a:solidFill>
                <a:schemeClr val="tx1"/>
              </a:solidFill>
              <a:miter lim="800000"/>
              <a:headEnd/>
              <a:tailEnd/>
            </a:ln>
          </p:spPr>
          <p:txBody>
            <a:bodyPr wrap="none">
              <a:spAutoFit/>
            </a:bodyPr>
            <a:lstStyle/>
            <a:p>
              <a:pPr marL="342900" indent="-342900">
                <a:spcBef>
                  <a:spcPct val="20000"/>
                </a:spcBef>
              </a:pPr>
              <a:r>
                <a:rPr lang="en-US" sz="2400">
                  <a:latin typeface="Arial" charset="0"/>
                </a:rPr>
                <a:t>Bony Eye Ridge</a:t>
              </a:r>
            </a:p>
          </p:txBody>
        </p:sp>
      </p:gr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6" name="Rectangle 4"/>
          <p:cNvSpPr>
            <a:spLocks noGrp="1" noChangeArrowheads="1"/>
          </p:cNvSpPr>
          <p:nvPr>
            <p:ph type="title"/>
          </p:nvPr>
        </p:nvSpPr>
        <p:spPr>
          <a:xfrm>
            <a:off x="0" y="0"/>
            <a:ext cx="9144000" cy="762000"/>
          </a:xfrm>
        </p:spPr>
        <p:txBody>
          <a:bodyPr/>
          <a:lstStyle/>
          <a:p>
            <a:pPr eaLnBrk="1" hangingPunct="1">
              <a:defRPr/>
            </a:pPr>
            <a:r>
              <a:rPr lang="en-US" smtClean="0"/>
              <a:t>Jaws and Teeth</a:t>
            </a:r>
          </a:p>
        </p:txBody>
      </p:sp>
      <p:pic>
        <p:nvPicPr>
          <p:cNvPr id="74755" name="Picture 5" descr="teeth - chimp"/>
          <p:cNvPicPr>
            <a:picLocks noChangeAspect="1" noChangeArrowheads="1"/>
          </p:cNvPicPr>
          <p:nvPr/>
        </p:nvPicPr>
        <p:blipFill>
          <a:blip r:embed="rId4" cstate="print"/>
          <a:srcRect/>
          <a:stretch>
            <a:fillRect/>
          </a:stretch>
        </p:blipFill>
        <p:spPr bwMode="auto">
          <a:xfrm>
            <a:off x="0" y="2133600"/>
            <a:ext cx="3016250" cy="3581400"/>
          </a:xfrm>
          <a:prstGeom prst="rect">
            <a:avLst/>
          </a:prstGeom>
          <a:noFill/>
          <a:ln w="9525">
            <a:noFill/>
            <a:miter lim="800000"/>
            <a:headEnd/>
            <a:tailEnd/>
          </a:ln>
        </p:spPr>
      </p:pic>
      <p:pic>
        <p:nvPicPr>
          <p:cNvPr id="74756" name="Picture 6" descr="Teeth Comparison - Chimp-afarensis-human"/>
          <p:cNvPicPr>
            <a:picLocks noChangeAspect="1" noChangeArrowheads="1"/>
          </p:cNvPicPr>
          <p:nvPr/>
        </p:nvPicPr>
        <p:blipFill>
          <a:blip r:embed="rId5" cstate="print"/>
          <a:srcRect/>
          <a:stretch>
            <a:fillRect/>
          </a:stretch>
        </p:blipFill>
        <p:spPr bwMode="auto">
          <a:xfrm>
            <a:off x="3048000" y="2133600"/>
            <a:ext cx="6096000" cy="3606800"/>
          </a:xfrm>
          <a:prstGeom prst="rect">
            <a:avLst/>
          </a:prstGeom>
          <a:noFill/>
          <a:ln w="9525">
            <a:noFill/>
            <a:miter lim="800000"/>
            <a:headEnd/>
            <a:tailEnd/>
          </a:ln>
        </p:spPr>
      </p:pic>
      <p:grpSp>
        <p:nvGrpSpPr>
          <p:cNvPr id="2" name="Group 17"/>
          <p:cNvGrpSpPr>
            <a:grpSpLocks/>
          </p:cNvGrpSpPr>
          <p:nvPr/>
        </p:nvGrpSpPr>
        <p:grpSpPr bwMode="auto">
          <a:xfrm>
            <a:off x="1371600" y="2819400"/>
            <a:ext cx="4114800" cy="3771900"/>
            <a:chOff x="864" y="1776"/>
            <a:chExt cx="2592" cy="2376"/>
          </a:xfrm>
        </p:grpSpPr>
        <p:sp>
          <p:nvSpPr>
            <p:cNvPr id="264200" name="Line 8"/>
            <p:cNvSpPr>
              <a:spLocks noChangeShapeType="1"/>
            </p:cNvSpPr>
            <p:nvPr/>
          </p:nvSpPr>
          <p:spPr bwMode="auto">
            <a:xfrm flipH="1" flipV="1">
              <a:off x="864" y="2880"/>
              <a:ext cx="864" cy="1056"/>
            </a:xfrm>
            <a:prstGeom prst="line">
              <a:avLst/>
            </a:prstGeom>
            <a:noFill/>
            <a:ln w="38100">
              <a:solidFill>
                <a:srgbClr val="FF0000"/>
              </a:solidFill>
              <a:round/>
              <a:headEnd/>
              <a:tailEnd type="stealth" w="lg" len="lg"/>
            </a:ln>
            <a:effectLst>
              <a:outerShdw dist="35921" dir="2700000" algn="ctr" rotWithShape="0">
                <a:schemeClr val="tx1"/>
              </a:outerShdw>
            </a:effectLst>
          </p:spPr>
          <p:txBody>
            <a:bodyPr/>
            <a:lstStyle/>
            <a:p>
              <a:pPr>
                <a:defRPr/>
              </a:pPr>
              <a:endParaRPr lang="en-US"/>
            </a:p>
          </p:txBody>
        </p:sp>
        <p:sp>
          <p:nvSpPr>
            <p:cNvPr id="264202" name="Line 10"/>
            <p:cNvSpPr>
              <a:spLocks noChangeShapeType="1"/>
            </p:cNvSpPr>
            <p:nvPr/>
          </p:nvSpPr>
          <p:spPr bwMode="auto">
            <a:xfrm flipV="1">
              <a:off x="2496" y="1920"/>
              <a:ext cx="960" cy="2016"/>
            </a:xfrm>
            <a:prstGeom prst="line">
              <a:avLst/>
            </a:prstGeom>
            <a:noFill/>
            <a:ln w="38100">
              <a:solidFill>
                <a:srgbClr val="FF0000"/>
              </a:solidFill>
              <a:round/>
              <a:headEnd/>
              <a:tailEnd type="stealth" w="lg" len="lg"/>
            </a:ln>
            <a:effectLst>
              <a:outerShdw dist="35921" dir="2700000" algn="ctr" rotWithShape="0">
                <a:schemeClr val="tx1"/>
              </a:outerShdw>
            </a:effectLst>
          </p:spPr>
          <p:txBody>
            <a:bodyPr/>
            <a:lstStyle/>
            <a:p>
              <a:pPr>
                <a:defRPr/>
              </a:pPr>
              <a:endParaRPr lang="en-US"/>
            </a:p>
          </p:txBody>
        </p:sp>
        <p:sp>
          <p:nvSpPr>
            <p:cNvPr id="264203" name="Line 11"/>
            <p:cNvSpPr>
              <a:spLocks noChangeShapeType="1"/>
            </p:cNvSpPr>
            <p:nvPr/>
          </p:nvSpPr>
          <p:spPr bwMode="auto">
            <a:xfrm flipH="1" flipV="1">
              <a:off x="2064" y="1776"/>
              <a:ext cx="48" cy="2160"/>
            </a:xfrm>
            <a:prstGeom prst="line">
              <a:avLst/>
            </a:prstGeom>
            <a:noFill/>
            <a:ln w="38100">
              <a:solidFill>
                <a:srgbClr val="FF0000"/>
              </a:solidFill>
              <a:round/>
              <a:headEnd/>
              <a:tailEnd type="stealth" w="lg" len="lg"/>
            </a:ln>
            <a:effectLst>
              <a:outerShdw dist="35921" dir="2700000" algn="ctr" rotWithShape="0">
                <a:schemeClr val="tx1"/>
              </a:outerShdw>
            </a:effectLst>
          </p:spPr>
          <p:txBody>
            <a:bodyPr/>
            <a:lstStyle/>
            <a:p>
              <a:pPr>
                <a:defRPr/>
              </a:pPr>
              <a:endParaRPr lang="en-US"/>
            </a:p>
          </p:txBody>
        </p:sp>
        <p:sp>
          <p:nvSpPr>
            <p:cNvPr id="74766" name="Text Box 7"/>
            <p:cNvSpPr txBox="1">
              <a:spLocks noChangeArrowheads="1"/>
            </p:cNvSpPr>
            <p:nvPr/>
          </p:nvSpPr>
          <p:spPr bwMode="auto">
            <a:xfrm>
              <a:off x="1392" y="3858"/>
              <a:ext cx="1373" cy="294"/>
            </a:xfrm>
            <a:prstGeom prst="rect">
              <a:avLst/>
            </a:prstGeom>
            <a:solidFill>
              <a:schemeClr val="bg1"/>
            </a:solidFill>
            <a:ln w="9525" algn="ctr">
              <a:solidFill>
                <a:schemeClr val="tx1"/>
              </a:solidFill>
              <a:miter lim="800000"/>
              <a:headEnd/>
              <a:tailEnd/>
            </a:ln>
          </p:spPr>
          <p:txBody>
            <a:bodyPr wrap="none">
              <a:spAutoFit/>
            </a:bodyPr>
            <a:lstStyle/>
            <a:p>
              <a:pPr marL="342900" indent="-342900">
                <a:spcBef>
                  <a:spcPct val="20000"/>
                </a:spcBef>
              </a:pPr>
              <a:r>
                <a:rPr lang="en-US" sz="2400">
                  <a:latin typeface="Arial" charset="0"/>
                </a:rPr>
                <a:t>Large Canines</a:t>
              </a:r>
            </a:p>
          </p:txBody>
        </p:sp>
      </p:grpSp>
      <p:grpSp>
        <p:nvGrpSpPr>
          <p:cNvPr id="3" name="Group 19"/>
          <p:cNvGrpSpPr>
            <a:grpSpLocks/>
          </p:cNvGrpSpPr>
          <p:nvPr/>
        </p:nvGrpSpPr>
        <p:grpSpPr bwMode="auto">
          <a:xfrm>
            <a:off x="1371600" y="1323975"/>
            <a:ext cx="4648200" cy="2867025"/>
            <a:chOff x="864" y="834"/>
            <a:chExt cx="2928" cy="1806"/>
          </a:xfrm>
        </p:grpSpPr>
        <p:sp>
          <p:nvSpPr>
            <p:cNvPr id="264201" name="Line 9"/>
            <p:cNvSpPr>
              <a:spLocks noChangeShapeType="1"/>
            </p:cNvSpPr>
            <p:nvPr/>
          </p:nvSpPr>
          <p:spPr bwMode="auto">
            <a:xfrm flipH="1">
              <a:off x="864" y="1104"/>
              <a:ext cx="1152" cy="1536"/>
            </a:xfrm>
            <a:prstGeom prst="line">
              <a:avLst/>
            </a:prstGeom>
            <a:noFill/>
            <a:ln w="38100">
              <a:solidFill>
                <a:srgbClr val="FF0000"/>
              </a:solidFill>
              <a:round/>
              <a:headEnd/>
              <a:tailEnd type="stealth" w="lg" len="lg"/>
            </a:ln>
            <a:effectLst>
              <a:outerShdw dist="35921" dir="2700000" algn="ctr" rotWithShape="0">
                <a:schemeClr val="tx1"/>
              </a:outerShdw>
            </a:effectLst>
          </p:spPr>
          <p:txBody>
            <a:bodyPr/>
            <a:lstStyle/>
            <a:p>
              <a:pPr>
                <a:defRPr/>
              </a:pPr>
              <a:endParaRPr lang="en-US"/>
            </a:p>
          </p:txBody>
        </p:sp>
        <p:sp>
          <p:nvSpPr>
            <p:cNvPr id="264205" name="Line 13"/>
            <p:cNvSpPr>
              <a:spLocks noChangeShapeType="1"/>
            </p:cNvSpPr>
            <p:nvPr/>
          </p:nvSpPr>
          <p:spPr bwMode="auto">
            <a:xfrm>
              <a:off x="2112" y="1104"/>
              <a:ext cx="336" cy="1056"/>
            </a:xfrm>
            <a:prstGeom prst="line">
              <a:avLst/>
            </a:prstGeom>
            <a:noFill/>
            <a:ln w="38100">
              <a:solidFill>
                <a:srgbClr val="FF0000"/>
              </a:solidFill>
              <a:round/>
              <a:headEnd/>
              <a:tailEnd type="stealth" w="lg" len="lg"/>
            </a:ln>
            <a:effectLst>
              <a:outerShdw dist="35921" dir="2700000" algn="ctr" rotWithShape="0">
                <a:schemeClr val="tx1"/>
              </a:outerShdw>
            </a:effectLst>
          </p:spPr>
          <p:txBody>
            <a:bodyPr/>
            <a:lstStyle/>
            <a:p>
              <a:pPr>
                <a:defRPr/>
              </a:pPr>
              <a:endParaRPr lang="en-US"/>
            </a:p>
          </p:txBody>
        </p:sp>
        <p:sp>
          <p:nvSpPr>
            <p:cNvPr id="264206" name="Line 14"/>
            <p:cNvSpPr>
              <a:spLocks noChangeShapeType="1"/>
            </p:cNvSpPr>
            <p:nvPr/>
          </p:nvSpPr>
          <p:spPr bwMode="auto">
            <a:xfrm>
              <a:off x="2448" y="1104"/>
              <a:ext cx="1344" cy="960"/>
            </a:xfrm>
            <a:prstGeom prst="line">
              <a:avLst/>
            </a:prstGeom>
            <a:noFill/>
            <a:ln w="38100">
              <a:solidFill>
                <a:srgbClr val="FF0000"/>
              </a:solidFill>
              <a:round/>
              <a:headEnd/>
              <a:tailEnd type="stealth" w="lg" len="lg"/>
            </a:ln>
            <a:effectLst>
              <a:outerShdw dist="35921" dir="2700000" algn="ctr" rotWithShape="0">
                <a:schemeClr val="tx1"/>
              </a:outerShdw>
            </a:effectLst>
          </p:spPr>
          <p:txBody>
            <a:bodyPr/>
            <a:lstStyle/>
            <a:p>
              <a:pPr>
                <a:defRPr/>
              </a:pPr>
              <a:endParaRPr lang="en-US"/>
            </a:p>
          </p:txBody>
        </p:sp>
        <p:sp>
          <p:nvSpPr>
            <p:cNvPr id="74762" name="Text Box 12"/>
            <p:cNvSpPr txBox="1">
              <a:spLocks noChangeArrowheads="1"/>
            </p:cNvSpPr>
            <p:nvPr/>
          </p:nvSpPr>
          <p:spPr bwMode="auto">
            <a:xfrm>
              <a:off x="1680" y="834"/>
              <a:ext cx="988" cy="294"/>
            </a:xfrm>
            <a:prstGeom prst="rect">
              <a:avLst/>
            </a:prstGeom>
            <a:solidFill>
              <a:schemeClr val="bg1"/>
            </a:solidFill>
            <a:ln w="9525" algn="ctr">
              <a:solidFill>
                <a:schemeClr val="tx1"/>
              </a:solidFill>
              <a:miter lim="800000"/>
              <a:headEnd/>
              <a:tailEnd/>
            </a:ln>
          </p:spPr>
          <p:txBody>
            <a:bodyPr wrap="none">
              <a:spAutoFit/>
            </a:bodyPr>
            <a:lstStyle/>
            <a:p>
              <a:pPr marL="342900" indent="-342900">
                <a:spcBef>
                  <a:spcPct val="20000"/>
                </a:spcBef>
              </a:pPr>
              <a:r>
                <a:rPr lang="en-US" sz="2400">
                  <a:latin typeface="Arial" charset="0"/>
                </a:rPr>
                <a:t>U-Shaped</a:t>
              </a:r>
            </a:p>
          </p:txBody>
        </p:sp>
      </p:grpSp>
    </p:spTree>
  </p:cSld>
  <p:clrMapOvr>
    <a:overrideClrMapping bg1="lt1" tx1="dk1" bg2="lt2" tx2="dk2" accent1="accent1" accent2="accent2" accent3="accent3" accent4="accent4" accent5="accent5" accent6="accent6" hlink="hlink" folHlink="folHlink"/>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p:txBody>
          <a:bodyPr/>
          <a:lstStyle/>
          <a:p>
            <a:pPr eaLnBrk="1" hangingPunct="1">
              <a:defRPr/>
            </a:pPr>
            <a:r>
              <a:rPr lang="en-US" smtClean="0"/>
              <a:t>Rib Cage</a:t>
            </a:r>
          </a:p>
        </p:txBody>
      </p:sp>
      <p:sp>
        <p:nvSpPr>
          <p:cNvPr id="315395" name="Rectangle 3"/>
          <p:cNvSpPr>
            <a:spLocks noGrp="1" noChangeArrowheads="1"/>
          </p:cNvSpPr>
          <p:nvPr>
            <p:ph type="body" idx="1"/>
          </p:nvPr>
        </p:nvSpPr>
        <p:spPr>
          <a:xfrm>
            <a:off x="428625" y="989013"/>
            <a:ext cx="8229600" cy="1274762"/>
          </a:xfrm>
        </p:spPr>
        <p:txBody>
          <a:bodyPr/>
          <a:lstStyle/>
          <a:p>
            <a:pPr eaLnBrk="1" hangingPunct="1">
              <a:defRPr/>
            </a:pPr>
            <a:r>
              <a:rPr lang="en-US" smtClean="0"/>
              <a:t>Ape ribs are conical shaped</a:t>
            </a:r>
          </a:p>
          <a:p>
            <a:pPr eaLnBrk="1" hangingPunct="1">
              <a:defRPr/>
            </a:pPr>
            <a:r>
              <a:rPr lang="en-US" smtClean="0"/>
              <a:t>Human ribs are barrel-like</a:t>
            </a:r>
          </a:p>
        </p:txBody>
      </p:sp>
      <p:grpSp>
        <p:nvGrpSpPr>
          <p:cNvPr id="2" name="Group 4"/>
          <p:cNvGrpSpPr>
            <a:grpSpLocks/>
          </p:cNvGrpSpPr>
          <p:nvPr/>
        </p:nvGrpSpPr>
        <p:grpSpPr bwMode="auto">
          <a:xfrm>
            <a:off x="174625" y="2430463"/>
            <a:ext cx="4497388" cy="4214812"/>
            <a:chOff x="110" y="1531"/>
            <a:chExt cx="2833" cy="2655"/>
          </a:xfrm>
        </p:grpSpPr>
        <p:grpSp>
          <p:nvGrpSpPr>
            <p:cNvPr id="75786" name="Group 5"/>
            <p:cNvGrpSpPr>
              <a:grpSpLocks/>
            </p:cNvGrpSpPr>
            <p:nvPr/>
          </p:nvGrpSpPr>
          <p:grpSpPr bwMode="auto">
            <a:xfrm>
              <a:off x="483" y="1531"/>
              <a:ext cx="2460" cy="2655"/>
              <a:chOff x="483" y="1531"/>
              <a:chExt cx="2460" cy="2655"/>
            </a:xfrm>
          </p:grpSpPr>
          <p:sp>
            <p:nvSpPr>
              <p:cNvPr id="315398" name="Text Box 6"/>
              <p:cNvSpPr txBox="1">
                <a:spLocks noChangeArrowheads="1"/>
              </p:cNvSpPr>
              <p:nvPr/>
            </p:nvSpPr>
            <p:spPr bwMode="auto">
              <a:xfrm>
                <a:off x="483" y="3821"/>
                <a:ext cx="2460" cy="36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en-US" sz="3200">
                    <a:solidFill>
                      <a:srgbClr val="FFFFCC"/>
                    </a:solidFill>
                    <a:latin typeface="Arial" charset="0"/>
                  </a:rPr>
                  <a:t>Circular barrel-like</a:t>
                </a:r>
              </a:p>
            </p:txBody>
          </p:sp>
          <p:pic>
            <p:nvPicPr>
              <p:cNvPr id="75789" name="Picture 7"/>
              <p:cNvPicPr>
                <a:picLocks noChangeAspect="1" noChangeArrowheads="1"/>
              </p:cNvPicPr>
              <p:nvPr/>
            </p:nvPicPr>
            <p:blipFill>
              <a:blip r:embed="rId3" cstate="print"/>
              <a:srcRect/>
              <a:stretch>
                <a:fillRect/>
              </a:stretch>
            </p:blipFill>
            <p:spPr bwMode="auto">
              <a:xfrm>
                <a:off x="1183" y="1531"/>
                <a:ext cx="1138" cy="2345"/>
              </a:xfrm>
              <a:prstGeom prst="rect">
                <a:avLst/>
              </a:prstGeom>
              <a:noFill/>
              <a:ln w="28575">
                <a:solidFill>
                  <a:srgbClr val="000099"/>
                </a:solidFill>
                <a:miter lim="800000"/>
                <a:headEnd/>
                <a:tailEnd/>
              </a:ln>
            </p:spPr>
          </p:pic>
        </p:grpSp>
        <p:sp>
          <p:nvSpPr>
            <p:cNvPr id="315400" name="Text Box 8"/>
            <p:cNvSpPr txBox="1">
              <a:spLocks noChangeArrowheads="1"/>
            </p:cNvSpPr>
            <p:nvPr/>
          </p:nvSpPr>
          <p:spPr bwMode="auto">
            <a:xfrm>
              <a:off x="110" y="2317"/>
              <a:ext cx="1107" cy="404"/>
            </a:xfrm>
            <a:prstGeom prst="rect">
              <a:avLst/>
            </a:prstGeom>
            <a:noFill/>
            <a:ln w="9525">
              <a:noFill/>
              <a:miter lim="800000"/>
              <a:headEnd/>
              <a:tailEnd/>
            </a:ln>
            <a:effectLst>
              <a:outerShdw dist="35921" dir="2700000" algn="ctr" rotWithShape="0">
                <a:schemeClr val="tx1"/>
              </a:outerShdw>
            </a:effectLst>
          </p:spPr>
          <p:txBody>
            <a:bodyPr>
              <a:spAutoFit/>
            </a:bodyPr>
            <a:lstStyle/>
            <a:p>
              <a:pPr algn="r" eaLnBrk="1" hangingPunct="1">
                <a:spcBef>
                  <a:spcPct val="50000"/>
                </a:spcBef>
                <a:defRPr/>
              </a:pPr>
              <a:r>
                <a:rPr lang="en-US" sz="3600" b="1">
                  <a:solidFill>
                    <a:srgbClr val="FFCC66"/>
                  </a:solidFill>
                  <a:latin typeface="Arial" charset="0"/>
                </a:rPr>
                <a:t>Human</a:t>
              </a:r>
            </a:p>
          </p:txBody>
        </p:sp>
      </p:grpSp>
      <p:grpSp>
        <p:nvGrpSpPr>
          <p:cNvPr id="4" name="Group 9"/>
          <p:cNvGrpSpPr>
            <a:grpSpLocks/>
          </p:cNvGrpSpPr>
          <p:nvPr/>
        </p:nvGrpSpPr>
        <p:grpSpPr bwMode="auto">
          <a:xfrm>
            <a:off x="4383088" y="2408238"/>
            <a:ext cx="3938587" cy="4194175"/>
            <a:chOff x="2761" y="1517"/>
            <a:chExt cx="2481" cy="2642"/>
          </a:xfrm>
        </p:grpSpPr>
        <p:grpSp>
          <p:nvGrpSpPr>
            <p:cNvPr id="75782" name="Group 10"/>
            <p:cNvGrpSpPr>
              <a:grpSpLocks/>
            </p:cNvGrpSpPr>
            <p:nvPr/>
          </p:nvGrpSpPr>
          <p:grpSpPr bwMode="auto">
            <a:xfrm>
              <a:off x="3167" y="1517"/>
              <a:ext cx="2075" cy="2642"/>
              <a:chOff x="3167" y="1517"/>
              <a:chExt cx="2075" cy="2642"/>
            </a:xfrm>
          </p:grpSpPr>
          <p:pic>
            <p:nvPicPr>
              <p:cNvPr id="75784" name="Picture 11"/>
              <p:cNvPicPr>
                <a:picLocks noChangeAspect="1" noChangeArrowheads="1"/>
              </p:cNvPicPr>
              <p:nvPr/>
            </p:nvPicPr>
            <p:blipFill>
              <a:blip r:embed="rId4" cstate="print"/>
              <a:srcRect/>
              <a:stretch>
                <a:fillRect/>
              </a:stretch>
            </p:blipFill>
            <p:spPr bwMode="auto">
              <a:xfrm>
                <a:off x="3648" y="1517"/>
                <a:ext cx="1179" cy="2321"/>
              </a:xfrm>
              <a:prstGeom prst="rect">
                <a:avLst/>
              </a:prstGeom>
              <a:noFill/>
              <a:ln w="28575">
                <a:solidFill>
                  <a:srgbClr val="000099"/>
                </a:solidFill>
                <a:miter lim="800000"/>
                <a:headEnd/>
                <a:tailEnd/>
              </a:ln>
            </p:spPr>
          </p:pic>
          <p:sp>
            <p:nvSpPr>
              <p:cNvPr id="315404" name="Text Box 12"/>
              <p:cNvSpPr txBox="1">
                <a:spLocks noChangeArrowheads="1"/>
              </p:cNvSpPr>
              <p:nvPr/>
            </p:nvSpPr>
            <p:spPr bwMode="auto">
              <a:xfrm>
                <a:off x="3167" y="3794"/>
                <a:ext cx="2075" cy="36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defRPr/>
                </a:pPr>
                <a:r>
                  <a:rPr lang="en-US" sz="3200">
                    <a:solidFill>
                      <a:srgbClr val="FFFFCC"/>
                    </a:solidFill>
                    <a:latin typeface="Arial" charset="0"/>
                  </a:rPr>
                  <a:t>Conical shape</a:t>
                </a:r>
              </a:p>
            </p:txBody>
          </p:sp>
        </p:grpSp>
        <p:sp>
          <p:nvSpPr>
            <p:cNvPr id="315405" name="Text Box 13"/>
            <p:cNvSpPr txBox="1">
              <a:spLocks noChangeArrowheads="1"/>
            </p:cNvSpPr>
            <p:nvPr/>
          </p:nvSpPr>
          <p:spPr bwMode="auto">
            <a:xfrm>
              <a:off x="2761" y="2317"/>
              <a:ext cx="874" cy="404"/>
            </a:xfrm>
            <a:prstGeom prst="rect">
              <a:avLst/>
            </a:prstGeom>
            <a:noFill/>
            <a:ln w="9525">
              <a:noFill/>
              <a:miter lim="800000"/>
              <a:headEnd/>
              <a:tailEnd/>
            </a:ln>
            <a:effectLst>
              <a:outerShdw dist="35921" dir="2700000" algn="ctr" rotWithShape="0">
                <a:schemeClr val="tx1"/>
              </a:outerShdw>
            </a:effectLst>
          </p:spPr>
          <p:txBody>
            <a:bodyPr>
              <a:spAutoFit/>
            </a:bodyPr>
            <a:lstStyle/>
            <a:p>
              <a:pPr algn="r" eaLnBrk="1" hangingPunct="1">
                <a:spcBef>
                  <a:spcPct val="50000"/>
                </a:spcBef>
                <a:defRPr/>
              </a:pPr>
              <a:r>
                <a:rPr lang="en-US" sz="3600" b="1">
                  <a:solidFill>
                    <a:srgbClr val="FFCC66"/>
                  </a:solidFill>
                  <a:latin typeface="Arial" charset="0"/>
                </a:rPr>
                <a:t>Ape</a:t>
              </a:r>
            </a:p>
          </p:txBody>
        </p:sp>
      </p:gr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5395">
                                            <p:txEl>
                                              <p:pRg st="0" end="0"/>
                                            </p:txEl>
                                          </p:spTgt>
                                        </p:tgtEl>
                                        <p:attrNameLst>
                                          <p:attrName>style.visibility</p:attrName>
                                        </p:attrNameLst>
                                      </p:cBhvr>
                                      <p:to>
                                        <p:strVal val="visible"/>
                                      </p:to>
                                    </p:set>
                                    <p:animEffect transition="in" filter="fade">
                                      <p:cBhvr>
                                        <p:cTn id="7" dur="500"/>
                                        <p:tgtEl>
                                          <p:spTgt spid="31539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5395">
                                            <p:txEl>
                                              <p:pRg st="1" end="1"/>
                                            </p:txEl>
                                          </p:spTgt>
                                        </p:tgtEl>
                                        <p:attrNameLst>
                                          <p:attrName>style.visibility</p:attrName>
                                        </p:attrNameLst>
                                      </p:cBhvr>
                                      <p:to>
                                        <p:strVal val="visible"/>
                                      </p:to>
                                    </p:set>
                                    <p:animEffect transition="in" filter="fade">
                                      <p:cBhvr>
                                        <p:cTn id="11" dur="500"/>
                                        <p:tgtEl>
                                          <p:spTgt spid="31539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p:txBody>
          <a:bodyPr/>
          <a:lstStyle/>
          <a:p>
            <a:pPr eaLnBrk="1" hangingPunct="1">
              <a:defRPr/>
            </a:pPr>
            <a:r>
              <a:rPr lang="en-US" smtClean="0"/>
              <a:t>Pelvis</a:t>
            </a:r>
          </a:p>
        </p:txBody>
      </p:sp>
      <p:sp>
        <p:nvSpPr>
          <p:cNvPr id="76803" name="Rectangle 3"/>
          <p:cNvSpPr>
            <a:spLocks noChangeArrowheads="1"/>
          </p:cNvSpPr>
          <p:nvPr/>
        </p:nvSpPr>
        <p:spPr bwMode="auto">
          <a:xfrm>
            <a:off x="685800" y="152400"/>
            <a:ext cx="7772400" cy="1143000"/>
          </a:xfrm>
          <a:prstGeom prst="rect">
            <a:avLst/>
          </a:prstGeom>
          <a:noFill/>
          <a:ln w="9525">
            <a:noFill/>
            <a:miter lim="800000"/>
            <a:headEnd/>
            <a:tailEnd/>
          </a:ln>
        </p:spPr>
        <p:txBody>
          <a:bodyPr lIns="92075" tIns="46038" rIns="92075" bIns="46038" anchor="b"/>
          <a:lstStyle/>
          <a:p>
            <a:pPr algn="ctr" eaLnBrk="1" hangingPunct="1">
              <a:spcBef>
                <a:spcPct val="0"/>
              </a:spcBef>
            </a:pPr>
            <a:endParaRPr lang="en-US" sz="4800" b="1">
              <a:solidFill>
                <a:srgbClr val="FFCC66"/>
              </a:solidFill>
              <a:latin typeface="Arial" charset="0"/>
            </a:endParaRPr>
          </a:p>
        </p:txBody>
      </p:sp>
      <p:pic>
        <p:nvPicPr>
          <p:cNvPr id="76804" name="Picture 4" descr="Pelvis2"/>
          <p:cNvPicPr>
            <a:picLocks noChangeAspect="1" noChangeArrowheads="1"/>
          </p:cNvPicPr>
          <p:nvPr/>
        </p:nvPicPr>
        <p:blipFill>
          <a:blip r:embed="rId3" cstate="print"/>
          <a:srcRect/>
          <a:stretch>
            <a:fillRect/>
          </a:stretch>
        </p:blipFill>
        <p:spPr bwMode="auto">
          <a:xfrm>
            <a:off x="3886200" y="1704975"/>
            <a:ext cx="4191000" cy="4772025"/>
          </a:xfrm>
          <a:prstGeom prst="rect">
            <a:avLst/>
          </a:prstGeom>
          <a:noFill/>
          <a:ln w="38100">
            <a:solidFill>
              <a:srgbClr val="000000"/>
            </a:solidFill>
            <a:miter lim="800000"/>
            <a:headEnd/>
            <a:tailEnd/>
          </a:ln>
        </p:spPr>
      </p:pic>
      <p:sp>
        <p:nvSpPr>
          <p:cNvPr id="280581" name="Text Box 5"/>
          <p:cNvSpPr txBox="1">
            <a:spLocks noChangeArrowheads="1"/>
          </p:cNvSpPr>
          <p:nvPr/>
        </p:nvSpPr>
        <p:spPr bwMode="auto">
          <a:xfrm>
            <a:off x="1314450" y="2254250"/>
            <a:ext cx="1504950" cy="641350"/>
          </a:xfrm>
          <a:prstGeom prst="rect">
            <a:avLst/>
          </a:prstGeom>
          <a:noFill/>
          <a:ln w="9525">
            <a:noFill/>
            <a:miter lim="800000"/>
            <a:headEnd/>
            <a:tailEnd/>
          </a:ln>
          <a:effectLst>
            <a:outerShdw dist="28398" dir="1593903" algn="ctr" rotWithShape="0">
              <a:schemeClr val="tx1"/>
            </a:outerShdw>
          </a:effectLst>
        </p:spPr>
        <p:txBody>
          <a:bodyPr wrap="none">
            <a:spAutoFit/>
          </a:bodyPr>
          <a:lstStyle/>
          <a:p>
            <a:pPr>
              <a:spcBef>
                <a:spcPct val="0"/>
              </a:spcBef>
              <a:defRPr/>
            </a:pPr>
            <a:r>
              <a:rPr lang="en-US" sz="3600">
                <a:solidFill>
                  <a:srgbClr val="FFFFCC"/>
                </a:solidFill>
                <a:latin typeface="Arial" charset="0"/>
              </a:rPr>
              <a:t>Chimp</a:t>
            </a:r>
          </a:p>
        </p:txBody>
      </p:sp>
      <p:sp>
        <p:nvSpPr>
          <p:cNvPr id="280582" name="Text Box 6"/>
          <p:cNvSpPr txBox="1">
            <a:spLocks noChangeArrowheads="1"/>
          </p:cNvSpPr>
          <p:nvPr/>
        </p:nvSpPr>
        <p:spPr bwMode="auto">
          <a:xfrm>
            <a:off x="1085850" y="4614863"/>
            <a:ext cx="1657350" cy="641350"/>
          </a:xfrm>
          <a:prstGeom prst="rect">
            <a:avLst/>
          </a:prstGeom>
          <a:noFill/>
          <a:ln w="9525">
            <a:noFill/>
            <a:miter lim="800000"/>
            <a:headEnd/>
            <a:tailEnd/>
          </a:ln>
          <a:effectLst>
            <a:outerShdw dist="28398" dir="1593903" algn="ctr" rotWithShape="0">
              <a:schemeClr val="tx1"/>
            </a:outerShdw>
          </a:effectLst>
        </p:spPr>
        <p:txBody>
          <a:bodyPr wrap="none">
            <a:spAutoFit/>
          </a:bodyPr>
          <a:lstStyle/>
          <a:p>
            <a:pPr>
              <a:spcBef>
                <a:spcPct val="0"/>
              </a:spcBef>
              <a:defRPr/>
            </a:pPr>
            <a:r>
              <a:rPr lang="en-US" sz="3600">
                <a:solidFill>
                  <a:srgbClr val="FFFFCC"/>
                </a:solidFill>
                <a:latin typeface="Arial" charset="0"/>
              </a:rPr>
              <a:t>Human</a:t>
            </a:r>
          </a:p>
        </p:txBody>
      </p:sp>
      <p:sp>
        <p:nvSpPr>
          <p:cNvPr id="76807" name="Line 7"/>
          <p:cNvSpPr>
            <a:spLocks noChangeShapeType="1"/>
          </p:cNvSpPr>
          <p:nvPr/>
        </p:nvSpPr>
        <p:spPr bwMode="auto">
          <a:xfrm>
            <a:off x="2895600" y="2590800"/>
            <a:ext cx="1208088" cy="0"/>
          </a:xfrm>
          <a:prstGeom prst="line">
            <a:avLst/>
          </a:prstGeom>
          <a:noFill/>
          <a:ln w="101600">
            <a:solidFill>
              <a:srgbClr val="FF0000"/>
            </a:solidFill>
            <a:round/>
            <a:headEnd/>
            <a:tailEnd type="triangle" w="med" len="med"/>
          </a:ln>
        </p:spPr>
        <p:txBody>
          <a:bodyPr/>
          <a:lstStyle/>
          <a:p>
            <a:endParaRPr lang="en-US"/>
          </a:p>
        </p:txBody>
      </p:sp>
      <p:sp>
        <p:nvSpPr>
          <p:cNvPr id="76808" name="Line 8"/>
          <p:cNvSpPr>
            <a:spLocks noChangeShapeType="1"/>
          </p:cNvSpPr>
          <p:nvPr/>
        </p:nvSpPr>
        <p:spPr bwMode="auto">
          <a:xfrm>
            <a:off x="2895600" y="4953000"/>
            <a:ext cx="1163638" cy="0"/>
          </a:xfrm>
          <a:prstGeom prst="line">
            <a:avLst/>
          </a:prstGeom>
          <a:noFill/>
          <a:ln w="101600">
            <a:solidFill>
              <a:srgbClr val="FF0000"/>
            </a:solidFill>
            <a:round/>
            <a:headEnd/>
            <a:tailEnd type="triangle" w="med" len="me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transition>
    <p:zoom dir="in"/>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lstStyle/>
          <a:p>
            <a:pPr eaLnBrk="1" hangingPunct="1">
              <a:defRPr/>
            </a:pPr>
            <a:r>
              <a:rPr lang="en-US" smtClean="0"/>
              <a:t>Knee Joint</a:t>
            </a:r>
            <a:endParaRPr lang="en-US" i="1" smtClean="0"/>
          </a:p>
        </p:txBody>
      </p:sp>
      <p:sp>
        <p:nvSpPr>
          <p:cNvPr id="3081" name="Rectangle 3"/>
          <p:cNvSpPr>
            <a:spLocks noChangeArrowheads="1"/>
          </p:cNvSpPr>
          <p:nvPr/>
        </p:nvSpPr>
        <p:spPr bwMode="auto">
          <a:xfrm>
            <a:off x="4800600" y="76200"/>
            <a:ext cx="3657600" cy="1447800"/>
          </a:xfrm>
          <a:prstGeom prst="rect">
            <a:avLst/>
          </a:prstGeom>
          <a:noFill/>
          <a:ln w="9525">
            <a:noFill/>
            <a:miter lim="800000"/>
            <a:headEnd/>
            <a:tailEnd/>
          </a:ln>
        </p:spPr>
        <p:txBody>
          <a:bodyPr lIns="92075" tIns="46038" rIns="92075" bIns="46038" anchor="b"/>
          <a:lstStyle/>
          <a:p>
            <a:pPr algn="ctr" eaLnBrk="1" hangingPunct="1">
              <a:spcBef>
                <a:spcPct val="0"/>
              </a:spcBef>
            </a:pPr>
            <a:endParaRPr lang="en-US" sz="4800" b="1">
              <a:solidFill>
                <a:srgbClr val="FFCC66"/>
              </a:solidFill>
              <a:latin typeface="Arial" charset="0"/>
            </a:endParaRPr>
          </a:p>
        </p:txBody>
      </p:sp>
      <p:pic>
        <p:nvPicPr>
          <p:cNvPr id="271364" name="Picture 4" descr="fltl130"/>
          <p:cNvPicPr>
            <a:picLocks noChangeAspect="1" noChangeArrowheads="1"/>
          </p:cNvPicPr>
          <p:nvPr/>
        </p:nvPicPr>
        <p:blipFill>
          <a:blip r:embed="rId5" cstate="print">
            <a:lum contrast="6000"/>
          </a:blip>
          <a:srcRect/>
          <a:stretch>
            <a:fillRect/>
          </a:stretch>
        </p:blipFill>
        <p:spPr bwMode="auto">
          <a:xfrm>
            <a:off x="211138" y="1385888"/>
            <a:ext cx="2336800" cy="4826000"/>
          </a:xfrm>
          <a:prstGeom prst="rect">
            <a:avLst/>
          </a:prstGeom>
          <a:noFill/>
          <a:ln w="38100">
            <a:solidFill>
              <a:srgbClr val="000000"/>
            </a:solidFill>
            <a:miter lim="800000"/>
            <a:headEnd/>
            <a:tailEnd/>
          </a:ln>
          <a:effectLst>
            <a:outerShdw dist="35921" dir="2700000" algn="ctr" rotWithShape="0">
              <a:srgbClr val="808080"/>
            </a:outerShdw>
          </a:effectLst>
        </p:spPr>
      </p:pic>
      <p:sp>
        <p:nvSpPr>
          <p:cNvPr id="271365" name="Text Box 5"/>
          <p:cNvSpPr txBox="1">
            <a:spLocks noChangeArrowheads="1"/>
          </p:cNvSpPr>
          <p:nvPr/>
        </p:nvSpPr>
        <p:spPr bwMode="auto">
          <a:xfrm>
            <a:off x="5313363" y="1582738"/>
            <a:ext cx="3140075" cy="2306637"/>
          </a:xfrm>
          <a:prstGeom prst="rect">
            <a:avLst/>
          </a:prstGeom>
          <a:noFill/>
          <a:ln w="9525">
            <a:noFill/>
            <a:miter lim="800000"/>
            <a:headEnd/>
            <a:tailEnd/>
          </a:ln>
          <a:effectLst>
            <a:outerShdw dist="28398" dir="1593903" algn="ctr" rotWithShape="0">
              <a:schemeClr val="tx1"/>
            </a:outerShdw>
          </a:effectLst>
        </p:spPr>
        <p:txBody>
          <a:bodyPr>
            <a:spAutoFit/>
          </a:bodyPr>
          <a:lstStyle/>
          <a:p>
            <a:pPr>
              <a:lnSpc>
                <a:spcPct val="85000"/>
              </a:lnSpc>
              <a:spcBef>
                <a:spcPct val="0"/>
              </a:spcBef>
              <a:defRPr/>
            </a:pPr>
            <a:r>
              <a:rPr lang="en-US" sz="3600">
                <a:solidFill>
                  <a:srgbClr val="FFFFCC"/>
                </a:solidFill>
                <a:latin typeface="Arial" charset="0"/>
              </a:rPr>
              <a:t>Carrying angle (valgus)</a:t>
            </a:r>
          </a:p>
          <a:p>
            <a:pPr lvl="1">
              <a:lnSpc>
                <a:spcPct val="90000"/>
              </a:lnSpc>
              <a:defRPr/>
            </a:pPr>
            <a:r>
              <a:rPr lang="en-US" sz="2800">
                <a:solidFill>
                  <a:srgbClr val="FFFFCC"/>
                </a:solidFill>
                <a:latin typeface="Arial" charset="0"/>
              </a:rPr>
              <a:t>Human  = 9</a:t>
            </a:r>
            <a:r>
              <a:rPr lang="en-US" sz="2800">
                <a:solidFill>
                  <a:srgbClr val="FFFFCC"/>
                </a:solidFill>
                <a:latin typeface="Arial" charset="0"/>
                <a:cs typeface="Times New Roman" pitchFamily="18" charset="0"/>
              </a:rPr>
              <a:t>°</a:t>
            </a:r>
          </a:p>
          <a:p>
            <a:pPr lvl="1">
              <a:lnSpc>
                <a:spcPct val="90000"/>
              </a:lnSpc>
              <a:spcBef>
                <a:spcPct val="0"/>
              </a:spcBef>
              <a:defRPr/>
            </a:pPr>
            <a:r>
              <a:rPr lang="en-US" sz="2800">
                <a:solidFill>
                  <a:srgbClr val="FFFFCC"/>
                </a:solidFill>
                <a:latin typeface="Arial" charset="0"/>
              </a:rPr>
              <a:t>Gorilla  = 0</a:t>
            </a:r>
            <a:r>
              <a:rPr lang="en-US" sz="2800">
                <a:solidFill>
                  <a:srgbClr val="FFFFCC"/>
                </a:solidFill>
                <a:latin typeface="Arial" charset="0"/>
                <a:cs typeface="Times New Roman" pitchFamily="18" charset="0"/>
              </a:rPr>
              <a:t>°</a:t>
            </a:r>
            <a:endParaRPr lang="en-US" sz="2800">
              <a:solidFill>
                <a:srgbClr val="FFFFCC"/>
              </a:solidFill>
              <a:latin typeface="Arial" charset="0"/>
            </a:endParaRPr>
          </a:p>
          <a:p>
            <a:pPr lvl="1">
              <a:lnSpc>
                <a:spcPct val="90000"/>
              </a:lnSpc>
              <a:spcBef>
                <a:spcPct val="0"/>
              </a:spcBef>
              <a:defRPr/>
            </a:pPr>
            <a:r>
              <a:rPr lang="en-US" sz="2800">
                <a:solidFill>
                  <a:srgbClr val="FFFFCC"/>
                </a:solidFill>
                <a:latin typeface="Arial" charset="0"/>
              </a:rPr>
              <a:t>Chimp  = 0</a:t>
            </a:r>
            <a:r>
              <a:rPr lang="en-US" sz="2800">
                <a:solidFill>
                  <a:srgbClr val="FFFFCC"/>
                </a:solidFill>
                <a:latin typeface="Arial" charset="0"/>
                <a:cs typeface="Times New Roman" pitchFamily="18" charset="0"/>
              </a:rPr>
              <a:t>°</a:t>
            </a:r>
            <a:endParaRPr lang="en-US" sz="3600">
              <a:solidFill>
                <a:srgbClr val="FFFFCC"/>
              </a:solidFill>
              <a:latin typeface="Arial" charset="0"/>
            </a:endParaRPr>
          </a:p>
        </p:txBody>
      </p:sp>
      <p:sp>
        <p:nvSpPr>
          <p:cNvPr id="271366" name="Text Box 6"/>
          <p:cNvSpPr txBox="1">
            <a:spLocks noChangeArrowheads="1"/>
          </p:cNvSpPr>
          <p:nvPr/>
        </p:nvSpPr>
        <p:spPr bwMode="auto">
          <a:xfrm>
            <a:off x="5257800" y="4294188"/>
            <a:ext cx="3770313" cy="1095375"/>
          </a:xfrm>
          <a:prstGeom prst="rect">
            <a:avLst/>
          </a:prstGeom>
          <a:solidFill>
            <a:schemeClr val="tx2"/>
          </a:solidFill>
          <a:ln w="28575">
            <a:solidFill>
              <a:srgbClr val="0000FF"/>
            </a:solidFill>
            <a:miter lim="800000"/>
            <a:headEnd/>
            <a:tailEnd/>
          </a:ln>
        </p:spPr>
        <p:txBody>
          <a:bodyPr wrap="none">
            <a:spAutoFit/>
          </a:bodyPr>
          <a:lstStyle/>
          <a:p>
            <a:pPr>
              <a:spcBef>
                <a:spcPct val="0"/>
              </a:spcBef>
            </a:pPr>
            <a:r>
              <a:rPr lang="en-US" sz="3200">
                <a:solidFill>
                  <a:schemeClr val="bg1"/>
                </a:solidFill>
                <a:latin typeface="Arial" charset="0"/>
              </a:rPr>
              <a:t>Orangutan        = 9</a:t>
            </a:r>
            <a:r>
              <a:rPr lang="en-US" sz="3200">
                <a:solidFill>
                  <a:schemeClr val="bg1"/>
                </a:solidFill>
                <a:latin typeface="Arial" charset="0"/>
                <a:cs typeface="Times New Roman" pitchFamily="18" charset="0"/>
              </a:rPr>
              <a:t>°</a:t>
            </a:r>
            <a:endParaRPr lang="en-US" sz="3200">
              <a:solidFill>
                <a:schemeClr val="bg1"/>
              </a:solidFill>
              <a:latin typeface="Arial" charset="0"/>
            </a:endParaRPr>
          </a:p>
          <a:p>
            <a:pPr>
              <a:spcBef>
                <a:spcPct val="0"/>
              </a:spcBef>
            </a:pPr>
            <a:r>
              <a:rPr lang="en-US" sz="3200">
                <a:solidFill>
                  <a:schemeClr val="bg1"/>
                </a:solidFill>
                <a:latin typeface="Arial" charset="0"/>
              </a:rPr>
              <a:t>Spider monkey = 9</a:t>
            </a:r>
            <a:r>
              <a:rPr lang="en-US" sz="3200">
                <a:solidFill>
                  <a:schemeClr val="bg1"/>
                </a:solidFill>
                <a:latin typeface="Arial" charset="0"/>
                <a:cs typeface="Times New Roman" pitchFamily="18" charset="0"/>
              </a:rPr>
              <a:t>°</a:t>
            </a:r>
            <a:endParaRPr lang="en-US" sz="3200">
              <a:solidFill>
                <a:schemeClr val="bg1"/>
              </a:solidFill>
              <a:latin typeface="Arial" charset="0"/>
            </a:endParaRPr>
          </a:p>
        </p:txBody>
      </p:sp>
      <p:grpSp>
        <p:nvGrpSpPr>
          <p:cNvPr id="2" name="Group 7"/>
          <p:cNvGrpSpPr>
            <a:grpSpLocks/>
          </p:cNvGrpSpPr>
          <p:nvPr/>
        </p:nvGrpSpPr>
        <p:grpSpPr bwMode="auto">
          <a:xfrm>
            <a:off x="2705100" y="1349375"/>
            <a:ext cx="2424113" cy="4891088"/>
            <a:chOff x="1704" y="850"/>
            <a:chExt cx="1527" cy="3081"/>
          </a:xfrm>
        </p:grpSpPr>
        <p:sp>
          <p:nvSpPr>
            <p:cNvPr id="3087" name="Rectangle 8"/>
            <p:cNvSpPr>
              <a:spLocks noChangeArrowheads="1"/>
            </p:cNvSpPr>
            <p:nvPr/>
          </p:nvSpPr>
          <p:spPr bwMode="auto">
            <a:xfrm>
              <a:off x="1704" y="850"/>
              <a:ext cx="1527" cy="3081"/>
            </a:xfrm>
            <a:prstGeom prst="rect">
              <a:avLst/>
            </a:prstGeom>
            <a:solidFill>
              <a:srgbClr val="009999"/>
            </a:solidFill>
            <a:ln w="9525">
              <a:noFill/>
              <a:miter lim="800000"/>
              <a:headEnd/>
              <a:tailEnd/>
            </a:ln>
            <a:effectLst>
              <a:prstShdw prst="shdw17" dist="17961" dir="2700000">
                <a:srgbClr val="005C5C"/>
              </a:prstShdw>
            </a:effectLst>
          </p:spPr>
          <p:txBody>
            <a:bodyPr wrap="none" anchor="ctr"/>
            <a:lstStyle/>
            <a:p>
              <a:endParaRPr lang="en-US"/>
            </a:p>
          </p:txBody>
        </p:sp>
        <p:grpSp>
          <p:nvGrpSpPr>
            <p:cNvPr id="3088" name="Group 9"/>
            <p:cNvGrpSpPr>
              <a:grpSpLocks/>
            </p:cNvGrpSpPr>
            <p:nvPr/>
          </p:nvGrpSpPr>
          <p:grpSpPr bwMode="auto">
            <a:xfrm>
              <a:off x="1782" y="923"/>
              <a:ext cx="1253" cy="2911"/>
              <a:chOff x="2592" y="1344"/>
              <a:chExt cx="997" cy="2765"/>
            </a:xfrm>
          </p:grpSpPr>
          <p:graphicFrame>
            <p:nvGraphicFramePr>
              <p:cNvPr id="3074" name="Object 10"/>
              <p:cNvGraphicFramePr>
                <a:graphicFrameLocks noChangeAspect="1"/>
              </p:cNvGraphicFramePr>
              <p:nvPr/>
            </p:nvGraphicFramePr>
            <p:xfrm>
              <a:off x="2592" y="1536"/>
              <a:ext cx="397" cy="1325"/>
            </p:xfrm>
            <a:graphic>
              <a:graphicData uri="http://schemas.openxmlformats.org/presentationml/2006/ole">
                <p:oleObj spid="_x0000_s3074" name="Designer Drawing" r:id="rId6" imgW="631440" imgH="2103840" progId="">
                  <p:embed/>
                </p:oleObj>
              </a:graphicData>
            </a:graphic>
          </p:graphicFrame>
          <p:graphicFrame>
            <p:nvGraphicFramePr>
              <p:cNvPr id="3075" name="Object 11"/>
              <p:cNvGraphicFramePr>
                <a:graphicFrameLocks noChangeAspect="1"/>
              </p:cNvGraphicFramePr>
              <p:nvPr/>
            </p:nvGraphicFramePr>
            <p:xfrm>
              <a:off x="2784" y="2832"/>
              <a:ext cx="227" cy="1075"/>
            </p:xfrm>
            <a:graphic>
              <a:graphicData uri="http://schemas.openxmlformats.org/presentationml/2006/ole">
                <p:oleObj spid="_x0000_s3075" name="Designer Drawing" r:id="rId7" imgW="360360" imgH="1707480" progId="">
                  <p:embed/>
                </p:oleObj>
              </a:graphicData>
            </a:graphic>
          </p:graphicFrame>
          <p:graphicFrame>
            <p:nvGraphicFramePr>
              <p:cNvPr id="3076" name="Object 12"/>
              <p:cNvGraphicFramePr>
                <a:graphicFrameLocks noChangeAspect="1"/>
              </p:cNvGraphicFramePr>
              <p:nvPr/>
            </p:nvGraphicFramePr>
            <p:xfrm>
              <a:off x="3312" y="2832"/>
              <a:ext cx="227" cy="1075"/>
            </p:xfrm>
            <a:graphic>
              <a:graphicData uri="http://schemas.openxmlformats.org/presentationml/2006/ole">
                <p:oleObj spid="_x0000_s3076" name="Designer Drawing" r:id="rId8" imgW="360360" imgH="1707480" progId="">
                  <p:embed/>
                </p:oleObj>
              </a:graphicData>
            </a:graphic>
          </p:graphicFrame>
          <p:graphicFrame>
            <p:nvGraphicFramePr>
              <p:cNvPr id="3077" name="Object 13"/>
              <p:cNvGraphicFramePr>
                <a:graphicFrameLocks noChangeAspect="1"/>
              </p:cNvGraphicFramePr>
              <p:nvPr/>
            </p:nvGraphicFramePr>
            <p:xfrm>
              <a:off x="2736" y="3888"/>
              <a:ext cx="286" cy="221"/>
            </p:xfrm>
            <a:graphic>
              <a:graphicData uri="http://schemas.openxmlformats.org/presentationml/2006/ole">
                <p:oleObj spid="_x0000_s3077" name="Designer Drawing" r:id="rId9" imgW="454680" imgH="351000" progId="">
                  <p:embed/>
                </p:oleObj>
              </a:graphicData>
            </a:graphic>
          </p:graphicFrame>
          <p:graphicFrame>
            <p:nvGraphicFramePr>
              <p:cNvPr id="3078" name="Object 14"/>
              <p:cNvGraphicFramePr>
                <a:graphicFrameLocks noChangeAspect="1"/>
              </p:cNvGraphicFramePr>
              <p:nvPr/>
            </p:nvGraphicFramePr>
            <p:xfrm>
              <a:off x="3264" y="3888"/>
              <a:ext cx="286" cy="221"/>
            </p:xfrm>
            <a:graphic>
              <a:graphicData uri="http://schemas.openxmlformats.org/presentationml/2006/ole">
                <p:oleObj spid="_x0000_s3078" name="Designer Drawing" r:id="rId10" imgW="454680" imgH="351000" progId="">
                  <p:embed/>
                </p:oleObj>
              </a:graphicData>
            </a:graphic>
          </p:graphicFrame>
          <p:graphicFrame>
            <p:nvGraphicFramePr>
              <p:cNvPr id="3079" name="Object 15"/>
              <p:cNvGraphicFramePr>
                <a:graphicFrameLocks noChangeAspect="1"/>
              </p:cNvGraphicFramePr>
              <p:nvPr/>
            </p:nvGraphicFramePr>
            <p:xfrm>
              <a:off x="2736" y="1344"/>
              <a:ext cx="853" cy="565"/>
            </p:xfrm>
            <a:graphic>
              <a:graphicData uri="http://schemas.openxmlformats.org/presentationml/2006/ole">
                <p:oleObj spid="_x0000_s3079" name="Designer Drawing" r:id="rId11" imgW="1353960" imgH="896760" progId="">
                  <p:embed/>
                </p:oleObj>
              </a:graphicData>
            </a:graphic>
          </p:graphicFrame>
        </p:grpSp>
      </p:grpSp>
      <p:sp>
        <p:nvSpPr>
          <p:cNvPr id="271376" name="Freeform 16"/>
          <p:cNvSpPr>
            <a:spLocks/>
          </p:cNvSpPr>
          <p:nvPr/>
        </p:nvSpPr>
        <p:spPr bwMode="auto">
          <a:xfrm>
            <a:off x="3649663" y="2424113"/>
            <a:ext cx="1668462" cy="1335087"/>
          </a:xfrm>
          <a:custGeom>
            <a:avLst/>
            <a:gdLst>
              <a:gd name="T0" fmla="*/ 2147483647 w 1051"/>
              <a:gd name="T1" fmla="*/ 0 h 841"/>
              <a:gd name="T2" fmla="*/ 945057475 w 1051"/>
              <a:gd name="T3" fmla="*/ 761086880 h 841"/>
              <a:gd name="T4" fmla="*/ 0 w 1051"/>
              <a:gd name="T5" fmla="*/ 2119449997 h 841"/>
              <a:gd name="T6" fmla="*/ 0 60000 65536"/>
              <a:gd name="T7" fmla="*/ 0 60000 65536"/>
              <a:gd name="T8" fmla="*/ 0 60000 65536"/>
              <a:gd name="T9" fmla="*/ 0 w 1051"/>
              <a:gd name="T10" fmla="*/ 0 h 841"/>
              <a:gd name="T11" fmla="*/ 1051 w 1051"/>
              <a:gd name="T12" fmla="*/ 841 h 841"/>
            </a:gdLst>
            <a:ahLst/>
            <a:cxnLst>
              <a:cxn ang="T6">
                <a:pos x="T0" y="T1"/>
              </a:cxn>
              <a:cxn ang="T7">
                <a:pos x="T2" y="T3"/>
              </a:cxn>
              <a:cxn ang="T8">
                <a:pos x="T4" y="T5"/>
              </a:cxn>
            </a:cxnLst>
            <a:rect l="T9" t="T10" r="T11" b="T12"/>
            <a:pathLst>
              <a:path w="1051" h="841">
                <a:moveTo>
                  <a:pt x="1051" y="0"/>
                </a:moveTo>
                <a:cubicBezTo>
                  <a:pt x="800" y="81"/>
                  <a:pt x="550" y="162"/>
                  <a:pt x="375" y="302"/>
                </a:cubicBezTo>
                <a:cubicBezTo>
                  <a:pt x="200" y="442"/>
                  <a:pt x="64" y="751"/>
                  <a:pt x="0" y="841"/>
                </a:cubicBezTo>
              </a:path>
            </a:pathLst>
          </a:custGeom>
          <a:noFill/>
          <a:ln w="101600">
            <a:solidFill>
              <a:srgbClr val="FF0000"/>
            </a:solidFill>
            <a:round/>
            <a:headEnd/>
            <a:tailEnd type="triangle" w="med" len="me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1364"/>
                                        </p:tgtEl>
                                        <p:attrNameLst>
                                          <p:attrName>style.visibility</p:attrName>
                                        </p:attrNameLst>
                                      </p:cBhvr>
                                      <p:to>
                                        <p:strVal val="visible"/>
                                      </p:to>
                                    </p:set>
                                    <p:animEffect transition="in" filter="fade">
                                      <p:cBhvr>
                                        <p:cTn id="7" dur="500"/>
                                        <p:tgtEl>
                                          <p:spTgt spid="27136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71365"/>
                                        </p:tgtEl>
                                        <p:attrNameLst>
                                          <p:attrName>style.visibility</p:attrName>
                                        </p:attrNameLst>
                                      </p:cBhvr>
                                      <p:to>
                                        <p:strVal val="visible"/>
                                      </p:to>
                                    </p:set>
                                    <p:animEffect transition="in" filter="fade">
                                      <p:cBhvr>
                                        <p:cTn id="15" dur="500"/>
                                        <p:tgtEl>
                                          <p:spTgt spid="271365"/>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271376"/>
                                        </p:tgtEl>
                                        <p:attrNameLst>
                                          <p:attrName>style.visibility</p:attrName>
                                        </p:attrNameLst>
                                      </p:cBhvr>
                                      <p:to>
                                        <p:strVal val="visible"/>
                                      </p:to>
                                    </p:set>
                                    <p:animEffect transition="in" filter="wipe(right)">
                                      <p:cBhvr>
                                        <p:cTn id="19" dur="500"/>
                                        <p:tgtEl>
                                          <p:spTgt spid="27137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1366"/>
                                        </p:tgtEl>
                                        <p:attrNameLst>
                                          <p:attrName>style.visibility</p:attrName>
                                        </p:attrNameLst>
                                      </p:cBhvr>
                                      <p:to>
                                        <p:strVal val="visible"/>
                                      </p:to>
                                    </p:set>
                                    <p:animEffect transition="in" filter="fade">
                                      <p:cBhvr>
                                        <p:cTn id="24" dur="500"/>
                                        <p:tgtEl>
                                          <p:spTgt spid="271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5" grpId="0"/>
      <p:bldP spid="271366" grpId="0" animBg="1"/>
      <p:bldP spid="27137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title" idx="4294967295"/>
          </p:nvPr>
        </p:nvSpPr>
        <p:spPr/>
        <p:txBody>
          <a:bodyPr/>
          <a:lstStyle/>
          <a:p>
            <a:pPr eaLnBrk="1" hangingPunct="1">
              <a:defRPr/>
            </a:pPr>
            <a:r>
              <a:rPr lang="en-US" smtClean="0"/>
              <a:t>Hands and Feet</a:t>
            </a:r>
          </a:p>
        </p:txBody>
      </p:sp>
      <p:pic>
        <p:nvPicPr>
          <p:cNvPr id="78851" name="Picture 5" descr="Hands - Ape versus Human"/>
          <p:cNvPicPr>
            <a:picLocks noGrp="1" noChangeAspect="1" noChangeArrowheads="1"/>
          </p:cNvPicPr>
          <p:nvPr>
            <p:ph/>
          </p:nvPr>
        </p:nvPicPr>
        <p:blipFill>
          <a:blip r:embed="rId3" cstate="print"/>
          <a:srcRect/>
          <a:stretch>
            <a:fillRect/>
          </a:stretch>
        </p:blipFill>
        <p:spPr>
          <a:xfrm>
            <a:off x="533400" y="1676400"/>
            <a:ext cx="8153400" cy="4343400"/>
          </a:xfrm>
        </p:spPr>
      </p:pic>
    </p:spTree>
  </p:cSld>
  <p:clrMapOvr>
    <a:overrideClrMapping bg1="lt1" tx1="dk1" bg2="lt2" tx2="dk2" accent1="accent1" accent2="accent2" accent3="accent3" accent4="accent4" accent5="accent5" accent6="accent6" hlink="hlink" folHlink="folHlink"/>
  </p:clrMapOvr>
  <p:transition>
    <p:zoom dir="in"/>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0" y="0"/>
            <a:ext cx="9144000" cy="685800"/>
          </a:xfrm>
        </p:spPr>
        <p:txBody>
          <a:bodyPr/>
          <a:lstStyle/>
          <a:p>
            <a:pPr eaLnBrk="1" hangingPunct="1">
              <a:defRPr/>
            </a:pPr>
            <a:r>
              <a:rPr lang="en-US" sz="2800" b="1" dirty="0" smtClean="0">
                <a:latin typeface="Tahoma" pitchFamily="34" charset="0"/>
              </a:rPr>
              <a:t>Genesis 2:5-9 – God Prepares a Garden for Man</a:t>
            </a:r>
          </a:p>
        </p:txBody>
      </p:sp>
      <p:sp>
        <p:nvSpPr>
          <p:cNvPr id="23555" name="Rectangle 3"/>
          <p:cNvSpPr>
            <a:spLocks noGrp="1" noChangeArrowheads="1"/>
          </p:cNvSpPr>
          <p:nvPr>
            <p:ph type="body" idx="1"/>
          </p:nvPr>
        </p:nvSpPr>
        <p:spPr>
          <a:xfrm>
            <a:off x="457200" y="1066800"/>
            <a:ext cx="8229600" cy="5791200"/>
          </a:xfrm>
        </p:spPr>
        <p:txBody>
          <a:bodyPr/>
          <a:lstStyle/>
          <a:p>
            <a:pPr marL="0" indent="0" eaLnBrk="1" hangingPunct="1">
              <a:lnSpc>
                <a:spcPct val="80000"/>
              </a:lnSpc>
            </a:pPr>
            <a:r>
              <a:rPr lang="en-US" sz="2800" i="1" baseline="30000" dirty="0" smtClean="0">
                <a:solidFill>
                  <a:schemeClr val="tx2"/>
                </a:solidFill>
              </a:rPr>
              <a:t>8</a:t>
            </a:r>
            <a:r>
              <a:rPr lang="en-US" sz="2800" i="1" dirty="0" smtClean="0">
                <a:latin typeface="Cambria" pitchFamily="18" charset="0"/>
              </a:rPr>
              <a:t> And the LORD God planted </a:t>
            </a:r>
            <a:r>
              <a:rPr lang="en-US" sz="2800" i="1" dirty="0" smtClean="0">
                <a:solidFill>
                  <a:schemeClr val="tx2"/>
                </a:solidFill>
                <a:latin typeface="Cambria" pitchFamily="18" charset="0"/>
              </a:rPr>
              <a:t>[or – “</a:t>
            </a:r>
            <a:r>
              <a:rPr lang="en-US" sz="2800" i="1" u="sng" dirty="0" smtClean="0">
                <a:solidFill>
                  <a:schemeClr val="tx2"/>
                </a:solidFill>
                <a:latin typeface="Cambria" pitchFamily="18" charset="0"/>
              </a:rPr>
              <a:t>had</a:t>
            </a:r>
            <a:r>
              <a:rPr lang="en-US" sz="2800" i="1" dirty="0" smtClean="0">
                <a:solidFill>
                  <a:schemeClr val="tx2"/>
                </a:solidFill>
                <a:latin typeface="Cambria" pitchFamily="18" charset="0"/>
              </a:rPr>
              <a:t> planted”(NIV)]</a:t>
            </a:r>
            <a:r>
              <a:rPr lang="en-US" sz="2800" i="1" dirty="0" smtClean="0">
                <a:latin typeface="Cambria" pitchFamily="18" charset="0"/>
              </a:rPr>
              <a:t> a garden in Eden, in the east, and there he put the man whom he had formed. </a:t>
            </a:r>
            <a:r>
              <a:rPr lang="en-US" sz="2800" i="1" baseline="30000" dirty="0" smtClean="0">
                <a:solidFill>
                  <a:schemeClr val="tx2"/>
                </a:solidFill>
              </a:rPr>
              <a:t>9</a:t>
            </a:r>
            <a:r>
              <a:rPr lang="en-US" sz="2800" i="1" dirty="0" smtClean="0">
                <a:latin typeface="Cambria" pitchFamily="18" charset="0"/>
              </a:rPr>
              <a:t> And out of the ground the LORD God made to spring up every tree that is pleasant to the sight and good for food. The tree of life was in the midst of the garden, and the tree of the knowledge of good and evil. </a:t>
            </a:r>
          </a:p>
        </p:txBody>
      </p:sp>
    </p:spTree>
  </p:cSld>
  <p:clrMapOvr>
    <a:masterClrMapping/>
  </p:clrMapOvr>
  <p:transition>
    <p:plus/>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p:txBody>
          <a:bodyPr/>
          <a:lstStyle/>
          <a:p>
            <a:pPr eaLnBrk="1" hangingPunct="1">
              <a:defRPr/>
            </a:pPr>
            <a:r>
              <a:rPr lang="en-US" smtClean="0"/>
              <a:t>Footprints</a:t>
            </a:r>
          </a:p>
        </p:txBody>
      </p:sp>
      <p:grpSp>
        <p:nvGrpSpPr>
          <p:cNvPr id="2" name="Group 4"/>
          <p:cNvGrpSpPr>
            <a:grpSpLocks/>
          </p:cNvGrpSpPr>
          <p:nvPr/>
        </p:nvGrpSpPr>
        <p:grpSpPr bwMode="auto">
          <a:xfrm>
            <a:off x="2743200" y="1371600"/>
            <a:ext cx="3952875" cy="4594225"/>
            <a:chOff x="406" y="831"/>
            <a:chExt cx="2490" cy="2894"/>
          </a:xfrm>
        </p:grpSpPr>
        <p:pic>
          <p:nvPicPr>
            <p:cNvPr id="78852" name="Picture 5" descr="ape and human feet"/>
            <p:cNvPicPr>
              <a:picLocks noChangeAspect="1" noChangeArrowheads="1"/>
            </p:cNvPicPr>
            <p:nvPr/>
          </p:nvPicPr>
          <p:blipFill>
            <a:blip r:embed="rId3" cstate="print"/>
            <a:srcRect/>
            <a:stretch>
              <a:fillRect/>
            </a:stretch>
          </p:blipFill>
          <p:spPr bwMode="auto">
            <a:xfrm flipH="1">
              <a:off x="408" y="831"/>
              <a:ext cx="2488" cy="2511"/>
            </a:xfrm>
            <a:prstGeom prst="rect">
              <a:avLst/>
            </a:prstGeom>
            <a:noFill/>
            <a:ln w="28575">
              <a:solidFill>
                <a:srgbClr val="000066"/>
              </a:solidFill>
              <a:miter lim="800000"/>
              <a:headEnd/>
              <a:tailEnd/>
            </a:ln>
          </p:spPr>
        </p:pic>
        <p:sp>
          <p:nvSpPr>
            <p:cNvPr id="276486" name="Text Box 6"/>
            <p:cNvSpPr txBox="1">
              <a:spLocks noChangeArrowheads="1"/>
            </p:cNvSpPr>
            <p:nvPr/>
          </p:nvSpPr>
          <p:spPr bwMode="auto">
            <a:xfrm>
              <a:off x="1758" y="3360"/>
              <a:ext cx="1122" cy="334"/>
            </a:xfrm>
            <a:prstGeom prst="rect">
              <a:avLst/>
            </a:prstGeom>
            <a:noFill/>
            <a:ln w="9525">
              <a:noFill/>
              <a:miter lim="800000"/>
              <a:headEnd/>
              <a:tailEnd/>
            </a:ln>
            <a:effectLst>
              <a:outerShdw dist="28398" dir="1593903" algn="ctr" rotWithShape="0">
                <a:schemeClr val="tx1"/>
              </a:outerShdw>
            </a:effectLst>
          </p:spPr>
          <p:txBody>
            <a:bodyPr>
              <a:spAutoFit/>
            </a:bodyPr>
            <a:lstStyle/>
            <a:p>
              <a:pPr algn="ctr" eaLnBrk="1" hangingPunct="1">
                <a:lnSpc>
                  <a:spcPct val="90000"/>
                </a:lnSpc>
                <a:spcBef>
                  <a:spcPct val="0"/>
                </a:spcBef>
                <a:defRPr/>
              </a:pPr>
              <a:r>
                <a:rPr lang="en-US" sz="3200">
                  <a:solidFill>
                    <a:srgbClr val="FFFFCC"/>
                  </a:solidFill>
                  <a:latin typeface="Arial" charset="0"/>
                </a:rPr>
                <a:t>Ape</a:t>
              </a:r>
            </a:p>
          </p:txBody>
        </p:sp>
        <p:sp>
          <p:nvSpPr>
            <p:cNvPr id="276487" name="Text Box 7"/>
            <p:cNvSpPr txBox="1">
              <a:spLocks noChangeArrowheads="1"/>
            </p:cNvSpPr>
            <p:nvPr/>
          </p:nvSpPr>
          <p:spPr bwMode="auto">
            <a:xfrm>
              <a:off x="406" y="3360"/>
              <a:ext cx="1066" cy="365"/>
            </a:xfrm>
            <a:prstGeom prst="rect">
              <a:avLst/>
            </a:prstGeom>
            <a:noFill/>
            <a:ln w="9525">
              <a:noFill/>
              <a:miter lim="800000"/>
              <a:headEnd/>
              <a:tailEnd/>
            </a:ln>
            <a:effectLst>
              <a:outerShdw dist="28398" dir="1593903" algn="ctr" rotWithShape="0">
                <a:schemeClr val="tx1"/>
              </a:outerShdw>
            </a:effectLst>
          </p:spPr>
          <p:txBody>
            <a:bodyPr>
              <a:spAutoFit/>
            </a:bodyPr>
            <a:lstStyle/>
            <a:p>
              <a:pPr algn="ctr" eaLnBrk="1" hangingPunct="1">
                <a:spcBef>
                  <a:spcPct val="0"/>
                </a:spcBef>
                <a:defRPr/>
              </a:pPr>
              <a:r>
                <a:rPr lang="en-US" sz="3200">
                  <a:solidFill>
                    <a:srgbClr val="FFFFCC"/>
                  </a:solidFill>
                  <a:latin typeface="Arial" charset="0"/>
                </a:rPr>
                <a:t>Human</a:t>
              </a:r>
            </a:p>
          </p:txBody>
        </p:sp>
      </p:gr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p:txBody>
          <a:bodyPr/>
          <a:lstStyle/>
          <a:p>
            <a:pPr eaLnBrk="1" hangingPunct="1">
              <a:defRPr/>
            </a:pPr>
            <a:r>
              <a:rPr lang="en-US" smtClean="0"/>
              <a:t>Skeleton</a:t>
            </a:r>
          </a:p>
        </p:txBody>
      </p:sp>
      <p:grpSp>
        <p:nvGrpSpPr>
          <p:cNvPr id="79875" name="Group 4"/>
          <p:cNvGrpSpPr>
            <a:grpSpLocks/>
          </p:cNvGrpSpPr>
          <p:nvPr/>
        </p:nvGrpSpPr>
        <p:grpSpPr bwMode="auto">
          <a:xfrm>
            <a:off x="1676400" y="1676400"/>
            <a:ext cx="5486400" cy="4724400"/>
            <a:chOff x="3473" y="782"/>
            <a:chExt cx="2105" cy="2125"/>
          </a:xfrm>
        </p:grpSpPr>
        <p:pic>
          <p:nvPicPr>
            <p:cNvPr id="79876" name="Picture 5" descr="ape posture2"/>
            <p:cNvPicPr>
              <a:picLocks noChangeAspect="1" noChangeArrowheads="1"/>
            </p:cNvPicPr>
            <p:nvPr/>
          </p:nvPicPr>
          <p:blipFill>
            <a:blip r:embed="rId4" cstate="print"/>
            <a:srcRect/>
            <a:stretch>
              <a:fillRect/>
            </a:stretch>
          </p:blipFill>
          <p:spPr bwMode="auto">
            <a:xfrm>
              <a:off x="3473" y="1424"/>
              <a:ext cx="1217" cy="1481"/>
            </a:xfrm>
            <a:prstGeom prst="rect">
              <a:avLst/>
            </a:prstGeom>
            <a:noFill/>
            <a:ln w="28575">
              <a:solidFill>
                <a:srgbClr val="000066"/>
              </a:solidFill>
              <a:miter lim="800000"/>
              <a:headEnd/>
              <a:tailEnd/>
            </a:ln>
          </p:spPr>
        </p:pic>
        <p:pic>
          <p:nvPicPr>
            <p:cNvPr id="79877" name="Picture 6" descr="human posture2"/>
            <p:cNvPicPr>
              <a:picLocks noChangeAspect="1" noChangeArrowheads="1"/>
            </p:cNvPicPr>
            <p:nvPr/>
          </p:nvPicPr>
          <p:blipFill>
            <a:blip r:embed="rId5" cstate="print"/>
            <a:srcRect/>
            <a:stretch>
              <a:fillRect/>
            </a:stretch>
          </p:blipFill>
          <p:spPr bwMode="auto">
            <a:xfrm>
              <a:off x="4693" y="782"/>
              <a:ext cx="885" cy="2123"/>
            </a:xfrm>
            <a:prstGeom prst="rect">
              <a:avLst/>
            </a:prstGeom>
            <a:noFill/>
            <a:ln w="28575">
              <a:solidFill>
                <a:srgbClr val="000066"/>
              </a:solidFill>
              <a:miter lim="800000"/>
              <a:headEnd/>
              <a:tailEnd/>
            </a:ln>
          </p:spPr>
        </p:pic>
        <p:sp>
          <p:nvSpPr>
            <p:cNvPr id="79878" name="Rectangle 7"/>
            <p:cNvSpPr>
              <a:spLocks noChangeArrowheads="1"/>
            </p:cNvSpPr>
            <p:nvPr/>
          </p:nvSpPr>
          <p:spPr bwMode="auto">
            <a:xfrm>
              <a:off x="5476" y="1403"/>
              <a:ext cx="102" cy="427"/>
            </a:xfrm>
            <a:prstGeom prst="rect">
              <a:avLst/>
            </a:prstGeom>
            <a:solidFill>
              <a:srgbClr val="FFFFFF"/>
            </a:solidFill>
            <a:ln w="9525">
              <a:noFill/>
              <a:miter lim="800000"/>
              <a:headEnd/>
              <a:tailEnd/>
            </a:ln>
          </p:spPr>
          <p:txBody>
            <a:bodyPr wrap="none" anchor="ctr"/>
            <a:lstStyle/>
            <a:p>
              <a:endParaRPr lang="en-US"/>
            </a:p>
          </p:txBody>
        </p:sp>
        <p:sp>
          <p:nvSpPr>
            <p:cNvPr id="79879" name="Line 8"/>
            <p:cNvSpPr>
              <a:spLocks noChangeShapeType="1"/>
            </p:cNvSpPr>
            <p:nvPr/>
          </p:nvSpPr>
          <p:spPr bwMode="auto">
            <a:xfrm>
              <a:off x="4681" y="1417"/>
              <a:ext cx="0" cy="1180"/>
            </a:xfrm>
            <a:prstGeom prst="line">
              <a:avLst/>
            </a:prstGeom>
            <a:noFill/>
            <a:ln w="57150">
              <a:solidFill>
                <a:schemeClr val="bg1"/>
              </a:solidFill>
              <a:round/>
              <a:headEnd/>
              <a:tailEnd/>
            </a:ln>
          </p:spPr>
          <p:txBody>
            <a:bodyPr/>
            <a:lstStyle/>
            <a:p>
              <a:endParaRPr lang="en-US"/>
            </a:p>
          </p:txBody>
        </p:sp>
        <p:sp>
          <p:nvSpPr>
            <p:cNvPr id="79880" name="Line 9"/>
            <p:cNvSpPr>
              <a:spLocks noChangeShapeType="1"/>
            </p:cNvSpPr>
            <p:nvPr/>
          </p:nvSpPr>
          <p:spPr bwMode="auto">
            <a:xfrm>
              <a:off x="4681" y="2596"/>
              <a:ext cx="0" cy="311"/>
            </a:xfrm>
            <a:prstGeom prst="line">
              <a:avLst/>
            </a:prstGeom>
            <a:noFill/>
            <a:ln w="57150">
              <a:solidFill>
                <a:srgbClr val="99CC00"/>
              </a:solidFill>
              <a:round/>
              <a:headEnd/>
              <a:tailEnd/>
            </a:ln>
          </p:spPr>
          <p:txBody>
            <a:bodyPr/>
            <a:lstStyle/>
            <a:p>
              <a:endParaRPr lang="en-US"/>
            </a:p>
          </p:txBody>
        </p:sp>
      </p:grpSp>
    </p:spTree>
  </p:cSld>
  <p:clrMapOvr>
    <a:overrideClrMapping bg1="lt1" tx1="dk1" bg2="lt2" tx2="dk2" accent1="accent1" accent2="accent2" accent3="accent3" accent4="accent4" accent5="accent5" accent6="accent6" hlink="hlink" folHlink="folHlink"/>
  </p:clrMapOvr>
  <p:transition>
    <p:zoom dir="in"/>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0898" name="Rectangle 4"/>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pPr algn="ctr">
              <a:spcBef>
                <a:spcPct val="0"/>
              </a:spcBef>
            </a:pPr>
            <a:endParaRPr lang="en-US" sz="2400">
              <a:latin typeface="Tahoma" pitchFamily="34" charset="0"/>
            </a:endParaRPr>
          </a:p>
        </p:txBody>
      </p:sp>
      <p:sp>
        <p:nvSpPr>
          <p:cNvPr id="80899" name="Rectangle 2"/>
          <p:cNvSpPr>
            <a:spLocks noGrp="1" noChangeArrowheads="1"/>
          </p:cNvSpPr>
          <p:nvPr>
            <p:ph type="title"/>
          </p:nvPr>
        </p:nvSpPr>
        <p:spPr>
          <a:xfrm>
            <a:off x="0" y="0"/>
            <a:ext cx="9144000" cy="457200"/>
          </a:xfrm>
        </p:spPr>
        <p:txBody>
          <a:bodyPr/>
          <a:lstStyle/>
          <a:p>
            <a:r>
              <a:rPr lang="en-US" sz="3600" b="1" smtClean="0"/>
              <a:t>Only Three Ways to Make an “Apeman” *</a:t>
            </a:r>
          </a:p>
        </p:txBody>
      </p:sp>
      <p:sp>
        <p:nvSpPr>
          <p:cNvPr id="285699" name="Rectangle 3"/>
          <p:cNvSpPr>
            <a:spLocks noGrp="1" noChangeArrowheads="1"/>
          </p:cNvSpPr>
          <p:nvPr>
            <p:ph type="body" idx="1"/>
          </p:nvPr>
        </p:nvSpPr>
        <p:spPr>
          <a:xfrm>
            <a:off x="0" y="609600"/>
            <a:ext cx="8763000" cy="5791200"/>
          </a:xfrm>
        </p:spPr>
        <p:txBody>
          <a:bodyPr/>
          <a:lstStyle/>
          <a:p>
            <a:pPr>
              <a:lnSpc>
                <a:spcPct val="90000"/>
              </a:lnSpc>
            </a:pPr>
            <a:r>
              <a:rPr lang="en-US" sz="2800" dirty="0" smtClean="0"/>
              <a:t>Knowing from Scripture that God didn’t create any ape-men, there are only </a:t>
            </a:r>
            <a:r>
              <a:rPr lang="en-US" sz="2800" b="1" dirty="0" smtClean="0">
                <a:solidFill>
                  <a:srgbClr val="FF3300"/>
                </a:solidFill>
              </a:rPr>
              <a:t>three</a:t>
            </a:r>
            <a:r>
              <a:rPr lang="en-US" sz="2800" dirty="0" smtClean="0"/>
              <a:t> ways for the evolutionist to create one:</a:t>
            </a:r>
          </a:p>
          <a:p>
            <a:pPr lvl="1">
              <a:lnSpc>
                <a:spcPct val="90000"/>
              </a:lnSpc>
            </a:pPr>
            <a:r>
              <a:rPr lang="en-US" sz="2400" b="1" dirty="0" smtClean="0"/>
              <a:t>Combining Men and Apes </a:t>
            </a:r>
            <a:r>
              <a:rPr lang="en-US" sz="2400" dirty="0" smtClean="0"/>
              <a:t>- Combine ape fossil bones with human fossil bones and declare the two to be one individual-a real “ape-man.” (e.g. “Piltdown Man”)</a:t>
            </a:r>
          </a:p>
          <a:p>
            <a:pPr lvl="1">
              <a:lnSpc>
                <a:spcPct val="90000"/>
              </a:lnSpc>
            </a:pPr>
            <a:r>
              <a:rPr lang="en-US" sz="2400" b="1" dirty="0" smtClean="0"/>
              <a:t>Making Man Out of Apes </a:t>
            </a:r>
            <a:r>
              <a:rPr lang="en-US" sz="2400" dirty="0" smtClean="0"/>
              <a:t>- Emphasize certain humanlike qualities of fossilized ape bones, and with imagination upgrade apes to be more humanlike. </a:t>
            </a:r>
          </a:p>
          <a:p>
            <a:pPr lvl="1">
              <a:lnSpc>
                <a:spcPct val="90000"/>
              </a:lnSpc>
            </a:pPr>
            <a:r>
              <a:rPr lang="en-US" sz="2400" b="1" dirty="0" smtClean="0"/>
              <a:t>Making Apes Out of Man </a:t>
            </a:r>
            <a:r>
              <a:rPr lang="en-US" sz="2400" dirty="0" smtClean="0"/>
              <a:t>- Emphasize certain apelike qualities of fossilized human bones, and with imagination downgrade humans to be more apelike. </a:t>
            </a:r>
          </a:p>
          <a:p>
            <a:pPr>
              <a:lnSpc>
                <a:spcPct val="90000"/>
              </a:lnSpc>
            </a:pPr>
            <a:r>
              <a:rPr lang="en-US" sz="2800" dirty="0" smtClean="0"/>
              <a:t>These three approaches account for </a:t>
            </a:r>
            <a:r>
              <a:rPr lang="en-US" sz="2800" b="1" i="1" dirty="0" smtClean="0"/>
              <a:t>all</a:t>
            </a:r>
            <a:r>
              <a:rPr lang="en-US" sz="2800" dirty="0" smtClean="0"/>
              <a:t> of the attempts by evolutionists to fill the unbridgeable gap between apes and men with fossil </a:t>
            </a:r>
            <a:r>
              <a:rPr lang="en-US" sz="2800" dirty="0" err="1" smtClean="0"/>
              <a:t>apemen</a:t>
            </a:r>
            <a:r>
              <a:rPr lang="en-US" sz="2800" dirty="0" smtClean="0"/>
              <a:t>.</a:t>
            </a:r>
          </a:p>
        </p:txBody>
      </p:sp>
      <p:sp>
        <p:nvSpPr>
          <p:cNvPr id="80901" name="Text Box 5"/>
          <p:cNvSpPr txBox="1">
            <a:spLocks noChangeArrowheads="1"/>
          </p:cNvSpPr>
          <p:nvPr/>
        </p:nvSpPr>
        <p:spPr bwMode="auto">
          <a:xfrm>
            <a:off x="0" y="6324600"/>
            <a:ext cx="7808913" cy="396875"/>
          </a:xfrm>
          <a:prstGeom prst="rect">
            <a:avLst/>
          </a:prstGeom>
          <a:noFill/>
          <a:ln w="9525" algn="ctr">
            <a:noFill/>
            <a:miter lim="800000"/>
            <a:headEnd/>
            <a:tailEnd/>
          </a:ln>
        </p:spPr>
        <p:txBody>
          <a:bodyPr wrap="none">
            <a:spAutoFit/>
          </a:bodyPr>
          <a:lstStyle/>
          <a:p>
            <a:r>
              <a:rPr lang="en-US" sz="2000"/>
              <a:t>* http://www.answersingenesis.org/articles/wow/did-humans-really-evolve</a:t>
            </a:r>
          </a:p>
        </p:txBody>
      </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5699">
                                            <p:txEl>
                                              <p:pRg st="0" end="0"/>
                                            </p:txEl>
                                          </p:spTgt>
                                        </p:tgtEl>
                                        <p:attrNameLst>
                                          <p:attrName>style.visibility</p:attrName>
                                        </p:attrNameLst>
                                      </p:cBhvr>
                                      <p:to>
                                        <p:strVal val="visible"/>
                                      </p:to>
                                    </p:set>
                                    <p:animEffect transition="in" filter="dissolve">
                                      <p:cBhvr>
                                        <p:cTn id="7" dur="500"/>
                                        <p:tgtEl>
                                          <p:spTgt spid="285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5699">
                                            <p:txEl>
                                              <p:pRg st="1" end="1"/>
                                            </p:txEl>
                                          </p:spTgt>
                                        </p:tgtEl>
                                        <p:attrNameLst>
                                          <p:attrName>style.visibility</p:attrName>
                                        </p:attrNameLst>
                                      </p:cBhvr>
                                      <p:to>
                                        <p:strVal val="visible"/>
                                      </p:to>
                                    </p:set>
                                    <p:animEffect transition="in" filter="dissolve">
                                      <p:cBhvr>
                                        <p:cTn id="12" dur="500"/>
                                        <p:tgtEl>
                                          <p:spTgt spid="2856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5699">
                                            <p:txEl>
                                              <p:pRg st="2" end="2"/>
                                            </p:txEl>
                                          </p:spTgt>
                                        </p:tgtEl>
                                        <p:attrNameLst>
                                          <p:attrName>style.visibility</p:attrName>
                                        </p:attrNameLst>
                                      </p:cBhvr>
                                      <p:to>
                                        <p:strVal val="visible"/>
                                      </p:to>
                                    </p:set>
                                    <p:animEffect transition="in" filter="dissolve">
                                      <p:cBhvr>
                                        <p:cTn id="17" dur="500"/>
                                        <p:tgtEl>
                                          <p:spTgt spid="2856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5699">
                                            <p:txEl>
                                              <p:pRg st="3" end="3"/>
                                            </p:txEl>
                                          </p:spTgt>
                                        </p:tgtEl>
                                        <p:attrNameLst>
                                          <p:attrName>style.visibility</p:attrName>
                                        </p:attrNameLst>
                                      </p:cBhvr>
                                      <p:to>
                                        <p:strVal val="visible"/>
                                      </p:to>
                                    </p:set>
                                    <p:animEffect transition="in" filter="dissolve">
                                      <p:cBhvr>
                                        <p:cTn id="22" dur="500"/>
                                        <p:tgtEl>
                                          <p:spTgt spid="2856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85699">
                                            <p:txEl>
                                              <p:pRg st="4" end="4"/>
                                            </p:txEl>
                                          </p:spTgt>
                                        </p:tgtEl>
                                        <p:attrNameLst>
                                          <p:attrName>style.visibility</p:attrName>
                                        </p:attrNameLst>
                                      </p:cBhvr>
                                      <p:to>
                                        <p:strVal val="visible"/>
                                      </p:to>
                                    </p:set>
                                    <p:animEffect transition="in" filter="dissolve">
                                      <p:cBhvr>
                                        <p:cTn id="27" dur="500"/>
                                        <p:tgtEl>
                                          <p:spTgt spid="2856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9"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apeman2"/>
          <p:cNvPicPr>
            <a:picLocks noChangeAspect="1" noChangeArrowheads="1"/>
          </p:cNvPicPr>
          <p:nvPr/>
        </p:nvPicPr>
        <p:blipFill>
          <a:blip r:embed="rId2" cstate="print">
            <a:lum bright="36000" contrast="-70000"/>
          </a:blip>
          <a:srcRect/>
          <a:stretch>
            <a:fillRect/>
          </a:stretch>
        </p:blipFill>
        <p:spPr bwMode="auto">
          <a:xfrm>
            <a:off x="0" y="12700"/>
            <a:ext cx="9144000" cy="6845300"/>
          </a:xfrm>
          <a:prstGeom prst="rect">
            <a:avLst/>
          </a:prstGeom>
          <a:noFill/>
          <a:ln w="9525">
            <a:noFill/>
            <a:miter lim="800000"/>
            <a:headEnd/>
            <a:tailEnd/>
          </a:ln>
        </p:spPr>
      </p:pic>
      <p:sp>
        <p:nvSpPr>
          <p:cNvPr id="83971" name="Text Box 3"/>
          <p:cNvSpPr txBox="1">
            <a:spLocks noChangeArrowheads="1"/>
          </p:cNvSpPr>
          <p:nvPr/>
        </p:nvSpPr>
        <p:spPr bwMode="auto">
          <a:xfrm>
            <a:off x="857250" y="250825"/>
            <a:ext cx="7550150" cy="762000"/>
          </a:xfrm>
          <a:prstGeom prst="rect">
            <a:avLst/>
          </a:prstGeom>
          <a:noFill/>
          <a:ln w="9525">
            <a:noFill/>
            <a:miter lim="800000"/>
            <a:headEnd/>
            <a:tailEnd/>
          </a:ln>
        </p:spPr>
        <p:txBody>
          <a:bodyPr>
            <a:spAutoFit/>
          </a:bodyPr>
          <a:lstStyle/>
          <a:p>
            <a:pPr algn="ctr">
              <a:spcBef>
                <a:spcPct val="50000"/>
              </a:spcBef>
            </a:pPr>
            <a:r>
              <a:rPr lang="en-US" sz="4400" b="1">
                <a:solidFill>
                  <a:srgbClr val="000066"/>
                </a:solidFill>
                <a:latin typeface="Arial" charset="0"/>
              </a:rPr>
              <a:t>Making Man Out of Apes</a:t>
            </a:r>
          </a:p>
        </p:txBody>
      </p:sp>
      <p:pic>
        <p:nvPicPr>
          <p:cNvPr id="83972" name="Picture 4" descr="Lucy and human skull"/>
          <p:cNvPicPr>
            <a:picLocks noChangeAspect="1" noChangeArrowheads="1"/>
          </p:cNvPicPr>
          <p:nvPr/>
        </p:nvPicPr>
        <p:blipFill>
          <a:blip r:embed="rId3" cstate="print">
            <a:lum bright="12000" contrast="-10000"/>
          </a:blip>
          <a:srcRect/>
          <a:stretch>
            <a:fillRect/>
          </a:stretch>
        </p:blipFill>
        <p:spPr bwMode="auto">
          <a:xfrm>
            <a:off x="2646363" y="3081338"/>
            <a:ext cx="4143375" cy="2957512"/>
          </a:xfrm>
          <a:prstGeom prst="rect">
            <a:avLst/>
          </a:prstGeom>
          <a:noFill/>
          <a:ln w="28575">
            <a:solidFill>
              <a:schemeClr val="accent2"/>
            </a:solidFill>
            <a:miter lim="800000"/>
            <a:headEnd/>
            <a:tailEnd/>
          </a:ln>
        </p:spPr>
      </p:pic>
      <p:sp>
        <p:nvSpPr>
          <p:cNvPr id="83973" name="Text Box 5"/>
          <p:cNvSpPr txBox="1">
            <a:spLocks noChangeArrowheads="1"/>
          </p:cNvSpPr>
          <p:nvPr/>
        </p:nvSpPr>
        <p:spPr bwMode="auto">
          <a:xfrm>
            <a:off x="974725" y="1098550"/>
            <a:ext cx="7315200" cy="1311275"/>
          </a:xfrm>
          <a:prstGeom prst="rect">
            <a:avLst/>
          </a:prstGeom>
          <a:noFill/>
          <a:ln w="9525">
            <a:noFill/>
            <a:miter lim="800000"/>
            <a:headEnd/>
            <a:tailEnd/>
          </a:ln>
        </p:spPr>
        <p:txBody>
          <a:bodyPr>
            <a:spAutoFit/>
          </a:bodyPr>
          <a:lstStyle/>
          <a:p>
            <a:pPr algn="ctr" eaLnBrk="1" hangingPunct="1">
              <a:spcBef>
                <a:spcPct val="50000"/>
              </a:spcBef>
            </a:pPr>
            <a:r>
              <a:rPr lang="en-US" sz="4000" b="1">
                <a:solidFill>
                  <a:srgbClr val="000066"/>
                </a:solidFill>
                <a:latin typeface="Arial" charset="0"/>
              </a:rPr>
              <a:t>Lucy and the Australopithecines</a:t>
            </a:r>
          </a:p>
        </p:txBody>
      </p:sp>
    </p:spTree>
  </p:cSld>
  <p:clrMapOvr>
    <a:masterClrMapping/>
  </p:clrMapOvr>
  <p:transition>
    <p:newsflash/>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pPr algn="ctr">
              <a:spcBef>
                <a:spcPct val="0"/>
              </a:spcBef>
            </a:pPr>
            <a:endParaRPr lang="en-US" sz="2400"/>
          </a:p>
        </p:txBody>
      </p:sp>
      <p:sp>
        <p:nvSpPr>
          <p:cNvPr id="88067" name="Rectangle 3"/>
          <p:cNvSpPr>
            <a:spLocks noGrp="1" noChangeArrowheads="1"/>
          </p:cNvSpPr>
          <p:nvPr>
            <p:ph type="title"/>
          </p:nvPr>
        </p:nvSpPr>
        <p:spPr>
          <a:xfrm>
            <a:off x="609600" y="152400"/>
            <a:ext cx="8077200" cy="609600"/>
          </a:xfrm>
        </p:spPr>
        <p:txBody>
          <a:bodyPr/>
          <a:lstStyle/>
          <a:p>
            <a:pPr eaLnBrk="1" hangingPunct="1"/>
            <a:r>
              <a:rPr lang="en-US" sz="3600" b="1" smtClean="0">
                <a:latin typeface="Tahoma" pitchFamily="34" charset="0"/>
              </a:rPr>
              <a:t>Lucy (Australopithecus afarensis)</a:t>
            </a:r>
          </a:p>
        </p:txBody>
      </p:sp>
      <p:sp>
        <p:nvSpPr>
          <p:cNvPr id="325636" name="Rectangle 4"/>
          <p:cNvSpPr>
            <a:spLocks noGrp="1" noChangeArrowheads="1"/>
          </p:cNvSpPr>
          <p:nvPr>
            <p:ph type="body" idx="1"/>
          </p:nvPr>
        </p:nvSpPr>
        <p:spPr>
          <a:xfrm>
            <a:off x="0" y="838200"/>
            <a:ext cx="8991600" cy="6019800"/>
          </a:xfrm>
        </p:spPr>
        <p:txBody>
          <a:bodyPr/>
          <a:lstStyle/>
          <a:p>
            <a:pPr eaLnBrk="1" hangingPunct="1">
              <a:lnSpc>
                <a:spcPct val="80000"/>
              </a:lnSpc>
            </a:pPr>
            <a:r>
              <a:rPr lang="en-US" sz="2800" smtClean="0">
                <a:latin typeface="Tahoma" pitchFamily="34" charset="0"/>
              </a:rPr>
              <a:t>In 1974, Dr. Donald Johanson, an American anthropologist, discovered the fossilized skeletal remains (about 40%) of an extinct ape species in the Afar Depression of Ethiopia.</a:t>
            </a:r>
          </a:p>
          <a:p>
            <a:pPr eaLnBrk="1" hangingPunct="1">
              <a:lnSpc>
                <a:spcPct val="80000"/>
              </a:lnSpc>
            </a:pPr>
            <a:r>
              <a:rPr lang="en-US" sz="2800" smtClean="0">
                <a:latin typeface="Tahoma" pitchFamily="34" charset="0"/>
              </a:rPr>
              <a:t>It was later classified as an Australopithecus </a:t>
            </a:r>
            <a:r>
              <a:rPr lang="en-US" sz="2800" smtClean="0">
                <a:solidFill>
                  <a:srgbClr val="FF3300"/>
                </a:solidFill>
                <a:latin typeface="Tahoma" pitchFamily="34" charset="0"/>
              </a:rPr>
              <a:t>afar</a:t>
            </a:r>
            <a:r>
              <a:rPr lang="en-US" sz="2800" smtClean="0">
                <a:latin typeface="Tahoma" pitchFamily="34" charset="0"/>
              </a:rPr>
              <a:t>ensis and was given the nickname “Lucy”.</a:t>
            </a:r>
          </a:p>
          <a:p>
            <a:pPr eaLnBrk="1" hangingPunct="1">
              <a:lnSpc>
                <a:spcPct val="80000"/>
              </a:lnSpc>
            </a:pPr>
            <a:r>
              <a:rPr lang="en-US" sz="2800" smtClean="0">
                <a:latin typeface="Tahoma" pitchFamily="34" charset="0"/>
              </a:rPr>
              <a:t>Evolutionists </a:t>
            </a:r>
            <a:r>
              <a:rPr lang="en-US" sz="2800" i="1" smtClean="0">
                <a:latin typeface="Tahoma" pitchFamily="34" charset="0"/>
              </a:rPr>
              <a:t>claim</a:t>
            </a:r>
            <a:r>
              <a:rPr lang="en-US" sz="2800" smtClean="0">
                <a:latin typeface="Tahoma" pitchFamily="34" charset="0"/>
              </a:rPr>
              <a:t> it is 3.5 million years old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25636">
                                            <p:txEl>
                                              <p:pRg st="1" end="1"/>
                                            </p:txEl>
                                          </p:spTgt>
                                        </p:tgtEl>
                                        <p:attrNameLst>
                                          <p:attrName>style.visibility</p:attrName>
                                        </p:attrNameLst>
                                      </p:cBhvr>
                                      <p:to>
                                        <p:strVal val="visible"/>
                                      </p:to>
                                    </p:set>
                                    <p:anim calcmode="lin" valueType="num">
                                      <p:cBhvr additive="base">
                                        <p:cTn id="7" dur="500" fill="hold"/>
                                        <p:tgtEl>
                                          <p:spTgt spid="325636">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2563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25636">
                                            <p:txEl>
                                              <p:pRg st="2" end="2"/>
                                            </p:txEl>
                                          </p:spTgt>
                                        </p:tgtEl>
                                        <p:attrNameLst>
                                          <p:attrName>style.visibility</p:attrName>
                                        </p:attrNameLst>
                                      </p:cBhvr>
                                      <p:to>
                                        <p:strVal val="visible"/>
                                      </p:to>
                                    </p:set>
                                    <p:anim calcmode="lin" valueType="num">
                                      <p:cBhvr additive="base">
                                        <p:cTn id="13" dur="500" fill="hold"/>
                                        <p:tgtEl>
                                          <p:spTgt spid="325636">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2563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6" grpId="0" uiExpand="1" build="p" bldLvl="2"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38595" name="Rectangle 3"/>
          <p:cNvSpPr>
            <a:spLocks noGrp="1" noChangeArrowheads="1"/>
          </p:cNvSpPr>
          <p:nvPr>
            <p:ph type="ctrTitle"/>
          </p:nvPr>
        </p:nvSpPr>
        <p:spPr>
          <a:xfrm>
            <a:off x="762000" y="0"/>
            <a:ext cx="7772400" cy="1470025"/>
          </a:xfrm>
          <a:effectLst>
            <a:outerShdw dist="53882" dir="2700000" algn="ctr" rotWithShape="0">
              <a:schemeClr val="tx1"/>
            </a:outerShdw>
          </a:effectLst>
        </p:spPr>
        <p:txBody>
          <a:bodyPr/>
          <a:lstStyle/>
          <a:p>
            <a:pPr eaLnBrk="1" hangingPunct="1">
              <a:defRPr/>
            </a:pPr>
            <a:r>
              <a:rPr lang="en-US" sz="7200" b="1" smtClean="0">
                <a:solidFill>
                  <a:srgbClr val="FFCC66"/>
                </a:solidFill>
                <a:latin typeface="Tahoma" pitchFamily="34" charset="0"/>
              </a:rPr>
              <a:t>Lucy</a:t>
            </a:r>
          </a:p>
        </p:txBody>
      </p:sp>
      <p:sp>
        <p:nvSpPr>
          <p:cNvPr id="238602" name="Rectangle 10"/>
          <p:cNvSpPr>
            <a:spLocks noGrp="1" noChangeArrowheads="1"/>
          </p:cNvSpPr>
          <p:nvPr>
            <p:ph type="subTitle" idx="1"/>
          </p:nvPr>
        </p:nvSpPr>
        <p:spPr>
          <a:xfrm>
            <a:off x="0" y="1295400"/>
            <a:ext cx="9144000" cy="838200"/>
          </a:xfrm>
          <a:effectLst>
            <a:outerShdw dist="53882" dir="2700000" algn="ctr" rotWithShape="0">
              <a:schemeClr val="tx1"/>
            </a:outerShdw>
          </a:effectLst>
        </p:spPr>
        <p:txBody>
          <a:bodyPr/>
          <a:lstStyle/>
          <a:p>
            <a:pPr eaLnBrk="1" hangingPunct="1">
              <a:defRPr/>
            </a:pPr>
            <a:r>
              <a:rPr lang="en-US" sz="4400" b="1" smtClean="0">
                <a:solidFill>
                  <a:srgbClr val="FFCC66"/>
                </a:solidFill>
                <a:latin typeface="Tahoma" pitchFamily="34" charset="0"/>
              </a:rPr>
              <a:t>(Australopithecus afarensis)</a:t>
            </a:r>
          </a:p>
        </p:txBody>
      </p:sp>
      <p:grpSp>
        <p:nvGrpSpPr>
          <p:cNvPr id="2" name="Group 17"/>
          <p:cNvGrpSpPr>
            <a:grpSpLocks/>
          </p:cNvGrpSpPr>
          <p:nvPr/>
        </p:nvGrpSpPr>
        <p:grpSpPr bwMode="auto">
          <a:xfrm>
            <a:off x="1143000" y="2362200"/>
            <a:ext cx="4343400" cy="4191000"/>
            <a:chOff x="720" y="1488"/>
            <a:chExt cx="2736" cy="2640"/>
          </a:xfrm>
        </p:grpSpPr>
        <p:cxnSp>
          <p:nvCxnSpPr>
            <p:cNvPr id="238603" name="AutoShape 11"/>
            <p:cNvCxnSpPr>
              <a:cxnSpLocks noChangeShapeType="1"/>
            </p:cNvCxnSpPr>
            <p:nvPr/>
          </p:nvCxnSpPr>
          <p:spPr bwMode="auto">
            <a:xfrm rot="10800000" flipV="1">
              <a:off x="2016" y="1968"/>
              <a:ext cx="1440" cy="1392"/>
            </a:xfrm>
            <a:prstGeom prst="curvedConnector3">
              <a:avLst>
                <a:gd name="adj1" fmla="val 50000"/>
              </a:avLst>
            </a:prstGeom>
            <a:noFill/>
            <a:ln w="203200">
              <a:solidFill>
                <a:srgbClr val="FF0000"/>
              </a:solidFill>
              <a:round/>
              <a:headEnd/>
              <a:tailEnd type="stealth" w="lg" len="lg"/>
            </a:ln>
            <a:effectLst>
              <a:outerShdw dist="35921" dir="2700000" algn="ctr" rotWithShape="0">
                <a:schemeClr val="tx1"/>
              </a:outerShdw>
            </a:effectLst>
          </p:spPr>
        </p:cxnSp>
        <p:grpSp>
          <p:nvGrpSpPr>
            <p:cNvPr id="87046" name="Group 14"/>
            <p:cNvGrpSpPr>
              <a:grpSpLocks/>
            </p:cNvGrpSpPr>
            <p:nvPr/>
          </p:nvGrpSpPr>
          <p:grpSpPr bwMode="auto">
            <a:xfrm>
              <a:off x="720" y="1488"/>
              <a:ext cx="1296" cy="2640"/>
              <a:chOff x="96" y="672"/>
              <a:chExt cx="1632" cy="3648"/>
            </a:xfrm>
          </p:grpSpPr>
          <p:sp>
            <p:nvSpPr>
              <p:cNvPr id="87047" name="Rectangle 15"/>
              <p:cNvSpPr>
                <a:spLocks noChangeArrowheads="1"/>
              </p:cNvSpPr>
              <p:nvPr/>
            </p:nvSpPr>
            <p:spPr bwMode="auto">
              <a:xfrm>
                <a:off x="96" y="672"/>
                <a:ext cx="1632" cy="3648"/>
              </a:xfrm>
              <a:prstGeom prst="rect">
                <a:avLst/>
              </a:prstGeom>
              <a:solidFill>
                <a:srgbClr val="800080"/>
              </a:solidFill>
              <a:ln w="9525">
                <a:noFill/>
                <a:miter lim="800000"/>
                <a:headEnd/>
                <a:tailEnd/>
              </a:ln>
            </p:spPr>
            <p:txBody>
              <a:bodyPr wrap="none" anchor="ctr"/>
              <a:lstStyle/>
              <a:p>
                <a:endParaRPr lang="en-US"/>
              </a:p>
            </p:txBody>
          </p:sp>
          <p:pic>
            <p:nvPicPr>
              <p:cNvPr id="87048" name="Picture 16" descr="Lucy Bones2"/>
              <p:cNvPicPr>
                <a:picLocks noChangeAspect="1" noChangeArrowheads="1"/>
              </p:cNvPicPr>
              <p:nvPr/>
            </p:nvPicPr>
            <p:blipFill>
              <a:blip r:embed="rId4" cstate="print"/>
              <a:srcRect/>
              <a:stretch>
                <a:fillRect/>
              </a:stretch>
            </p:blipFill>
            <p:spPr bwMode="auto">
              <a:xfrm>
                <a:off x="192" y="816"/>
                <a:ext cx="1412" cy="3408"/>
              </a:xfrm>
              <a:prstGeom prst="rect">
                <a:avLst/>
              </a:prstGeom>
              <a:noFill/>
              <a:ln w="9525">
                <a:noFill/>
                <a:miter lim="800000"/>
                <a:headEnd/>
                <a:tailEnd/>
              </a:ln>
            </p:spPr>
          </p:pic>
        </p:grpSp>
      </p:gr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pPr algn="ctr">
              <a:spcBef>
                <a:spcPct val="0"/>
              </a:spcBef>
            </a:pPr>
            <a:endParaRPr lang="en-US" sz="2400"/>
          </a:p>
        </p:txBody>
      </p:sp>
      <p:sp>
        <p:nvSpPr>
          <p:cNvPr id="92163" name="Rectangle 3"/>
          <p:cNvSpPr>
            <a:spLocks noGrp="1" noChangeArrowheads="1"/>
          </p:cNvSpPr>
          <p:nvPr>
            <p:ph type="title"/>
          </p:nvPr>
        </p:nvSpPr>
        <p:spPr>
          <a:xfrm>
            <a:off x="609600" y="152400"/>
            <a:ext cx="8077200" cy="609600"/>
          </a:xfrm>
        </p:spPr>
        <p:txBody>
          <a:bodyPr/>
          <a:lstStyle/>
          <a:p>
            <a:pPr eaLnBrk="1" hangingPunct="1"/>
            <a:r>
              <a:rPr lang="en-US" sz="3600" b="1" smtClean="0">
                <a:latin typeface="Tahoma" pitchFamily="34" charset="0"/>
              </a:rPr>
              <a:t>Lucy (Australopithecus afarensis)</a:t>
            </a:r>
          </a:p>
        </p:txBody>
      </p:sp>
      <p:sp>
        <p:nvSpPr>
          <p:cNvPr id="403460" name="Rectangle 4"/>
          <p:cNvSpPr>
            <a:spLocks noGrp="1" noChangeArrowheads="1"/>
          </p:cNvSpPr>
          <p:nvPr>
            <p:ph type="body" idx="1"/>
          </p:nvPr>
        </p:nvSpPr>
        <p:spPr>
          <a:xfrm>
            <a:off x="0" y="838200"/>
            <a:ext cx="8991600" cy="6019800"/>
          </a:xfrm>
        </p:spPr>
        <p:txBody>
          <a:bodyPr/>
          <a:lstStyle/>
          <a:p>
            <a:pPr eaLnBrk="1" hangingPunct="1">
              <a:lnSpc>
                <a:spcPct val="80000"/>
              </a:lnSpc>
            </a:pPr>
            <a:r>
              <a:rPr lang="en-US" sz="2800" dirty="0" smtClean="0">
                <a:latin typeface="Tahoma" pitchFamily="34" charset="0"/>
              </a:rPr>
              <a:t>In 1974, Dr. Donald </a:t>
            </a:r>
            <a:r>
              <a:rPr lang="en-US" sz="2800" dirty="0" err="1" smtClean="0">
                <a:latin typeface="Tahoma" pitchFamily="34" charset="0"/>
              </a:rPr>
              <a:t>Johanson</a:t>
            </a:r>
            <a:r>
              <a:rPr lang="en-US" sz="2800" dirty="0" smtClean="0">
                <a:latin typeface="Tahoma" pitchFamily="34" charset="0"/>
              </a:rPr>
              <a:t>, an American anthropologist, discovered the fossilized skeletal remains (about 40%) of an extinct ape species in the Afar Depression of Ethiopia.</a:t>
            </a:r>
          </a:p>
          <a:p>
            <a:pPr eaLnBrk="1" hangingPunct="1">
              <a:lnSpc>
                <a:spcPct val="80000"/>
              </a:lnSpc>
            </a:pPr>
            <a:r>
              <a:rPr lang="en-US" sz="2800" dirty="0" smtClean="0">
                <a:latin typeface="Tahoma" pitchFamily="34" charset="0"/>
              </a:rPr>
              <a:t>It was later classified as an Australopithecus </a:t>
            </a:r>
            <a:r>
              <a:rPr lang="en-US" sz="2800" dirty="0" err="1" smtClean="0">
                <a:solidFill>
                  <a:srgbClr val="FF3300"/>
                </a:solidFill>
                <a:latin typeface="Tahoma" pitchFamily="34" charset="0"/>
              </a:rPr>
              <a:t>afar</a:t>
            </a:r>
            <a:r>
              <a:rPr lang="en-US" sz="2800" dirty="0" err="1" smtClean="0">
                <a:latin typeface="Tahoma" pitchFamily="34" charset="0"/>
              </a:rPr>
              <a:t>ensis</a:t>
            </a:r>
            <a:r>
              <a:rPr lang="en-US" sz="2800" dirty="0" smtClean="0">
                <a:latin typeface="Tahoma" pitchFamily="34" charset="0"/>
              </a:rPr>
              <a:t> and was given the nickname “Lucy”.</a:t>
            </a:r>
          </a:p>
          <a:p>
            <a:pPr eaLnBrk="1" hangingPunct="1">
              <a:lnSpc>
                <a:spcPct val="80000"/>
              </a:lnSpc>
            </a:pPr>
            <a:r>
              <a:rPr lang="en-US" sz="2800" dirty="0" smtClean="0">
                <a:latin typeface="Tahoma" pitchFamily="34" charset="0"/>
              </a:rPr>
              <a:t>Evolutionists </a:t>
            </a:r>
            <a:r>
              <a:rPr lang="en-US" sz="2800" i="1" dirty="0" smtClean="0">
                <a:latin typeface="Tahoma" pitchFamily="34" charset="0"/>
              </a:rPr>
              <a:t>claim</a:t>
            </a:r>
            <a:r>
              <a:rPr lang="en-US" sz="2800" dirty="0" smtClean="0">
                <a:latin typeface="Tahoma" pitchFamily="34" charset="0"/>
              </a:rPr>
              <a:t> it is 3.5 million years old</a:t>
            </a:r>
          </a:p>
          <a:p>
            <a:pPr eaLnBrk="1" hangingPunct="1">
              <a:lnSpc>
                <a:spcPct val="80000"/>
              </a:lnSpc>
            </a:pPr>
            <a:r>
              <a:rPr lang="en-US" sz="2800" b="1" dirty="0" smtClean="0">
                <a:solidFill>
                  <a:srgbClr val="FF0000"/>
                </a:solidFill>
                <a:latin typeface="Tahoma" pitchFamily="34" charset="0"/>
              </a:rPr>
              <a:t>All</a:t>
            </a:r>
            <a:r>
              <a:rPr lang="en-US" sz="2800" dirty="0" smtClean="0">
                <a:latin typeface="Tahoma" pitchFamily="34" charset="0"/>
              </a:rPr>
              <a:t> the parts of Lucy’s anatomy that they actually found are </a:t>
            </a:r>
            <a:r>
              <a:rPr lang="en-US" sz="2800" b="1" dirty="0" smtClean="0">
                <a:solidFill>
                  <a:srgbClr val="FF0000"/>
                </a:solidFill>
                <a:latin typeface="Tahoma" pitchFamily="34" charset="0"/>
              </a:rPr>
              <a:t>ape-like</a:t>
            </a:r>
            <a:r>
              <a:rPr lang="en-US" sz="2800" dirty="0" smtClean="0">
                <a:latin typeface="Tahoma" pitchFamily="34" charset="0"/>
              </a:rPr>
              <a:t> – </a:t>
            </a:r>
            <a:r>
              <a:rPr lang="en-US" sz="2800" b="1" dirty="0" smtClean="0">
                <a:solidFill>
                  <a:srgbClr val="FF0000"/>
                </a:solidFill>
                <a:latin typeface="Tahoma" pitchFamily="34" charset="0"/>
              </a:rPr>
              <a:t>none</a:t>
            </a:r>
            <a:r>
              <a:rPr lang="en-US" sz="2800" dirty="0" smtClean="0">
                <a:latin typeface="Tahoma" pitchFamily="34" charset="0"/>
              </a:rPr>
              <a:t> of them resemble the bones of a </a:t>
            </a:r>
            <a:r>
              <a:rPr lang="en-US" sz="2800" b="1" dirty="0" smtClean="0">
                <a:solidFill>
                  <a:srgbClr val="FF0000"/>
                </a:solidFill>
                <a:latin typeface="Tahoma" pitchFamily="34" charset="0"/>
              </a:rPr>
              <a:t>human</a:t>
            </a:r>
            <a:r>
              <a:rPr lang="en-US" sz="2800" dirty="0" smtClean="0">
                <a:latin typeface="Tahoma" pitchFamily="34" charset="0"/>
              </a:rPr>
              <a: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03460">
                                            <p:txEl>
                                              <p:pRg st="3" end="3"/>
                                            </p:txEl>
                                          </p:spTgt>
                                        </p:tgtEl>
                                        <p:attrNameLst>
                                          <p:attrName>style.visibility</p:attrName>
                                        </p:attrNameLst>
                                      </p:cBhvr>
                                      <p:to>
                                        <p:strVal val="visible"/>
                                      </p:to>
                                    </p:set>
                                    <p:anim calcmode="lin" valueType="num">
                                      <p:cBhvr additive="base">
                                        <p:cTn id="7" dur="500" fill="hold"/>
                                        <p:tgtEl>
                                          <p:spTgt spid="403460">
                                            <p:txEl>
                                              <p:pRg st="3" end="3"/>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0346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60" grpId="0" build="p" bldLvl="2"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p:txBody>
          <a:bodyPr/>
          <a:lstStyle/>
          <a:p>
            <a:pPr eaLnBrk="1" hangingPunct="1">
              <a:defRPr/>
            </a:pPr>
            <a:r>
              <a:rPr lang="en-US" smtClean="0"/>
              <a:t>Lucy’s Brain Size is Apelike</a:t>
            </a:r>
          </a:p>
        </p:txBody>
      </p:sp>
      <p:sp>
        <p:nvSpPr>
          <p:cNvPr id="390149" name="Rectangle 5"/>
          <p:cNvSpPr>
            <a:spLocks noGrp="1" noChangeArrowheads="1"/>
          </p:cNvSpPr>
          <p:nvPr>
            <p:ph type="body" idx="1"/>
          </p:nvPr>
        </p:nvSpPr>
        <p:spPr/>
        <p:txBody>
          <a:bodyPr/>
          <a:lstStyle/>
          <a:p>
            <a:pPr eaLnBrk="1" hangingPunct="1">
              <a:defRPr/>
            </a:pPr>
            <a:r>
              <a:rPr lang="en-US" smtClean="0">
                <a:solidFill>
                  <a:srgbClr val="FFFFCC"/>
                </a:solidFill>
              </a:rPr>
              <a:t>““Although brain organization is more important than brain size alone, the </a:t>
            </a:r>
            <a:r>
              <a:rPr lang="en-US" smtClean="0">
                <a:solidFill>
                  <a:srgbClr val="FF3300"/>
                </a:solidFill>
              </a:rPr>
              <a:t>significant </a:t>
            </a:r>
            <a:r>
              <a:rPr lang="en-US" u="sng" smtClean="0">
                <a:solidFill>
                  <a:srgbClr val="FF3300"/>
                </a:solidFill>
              </a:rPr>
              <a:t>gap</a:t>
            </a:r>
            <a:r>
              <a:rPr lang="en-US" smtClean="0">
                <a:solidFill>
                  <a:srgbClr val="FF3300"/>
                </a:solidFill>
              </a:rPr>
              <a:t> between</a:t>
            </a:r>
            <a:r>
              <a:rPr lang="en-US" smtClean="0">
                <a:solidFill>
                  <a:srgbClr val="FFFFCC"/>
                </a:solidFill>
              </a:rPr>
              <a:t> the cranial capacities of the </a:t>
            </a:r>
            <a:r>
              <a:rPr lang="en-US" u="sng" smtClean="0">
                <a:solidFill>
                  <a:srgbClr val="FF3300"/>
                </a:solidFill>
              </a:rPr>
              <a:t>largest</a:t>
            </a:r>
            <a:r>
              <a:rPr lang="en-US" smtClean="0">
                <a:solidFill>
                  <a:srgbClr val="FF3300"/>
                </a:solidFill>
              </a:rPr>
              <a:t> australopithecine</a:t>
            </a:r>
            <a:r>
              <a:rPr lang="en-US" smtClean="0">
                <a:solidFill>
                  <a:srgbClr val="FFFFCC"/>
                </a:solidFill>
              </a:rPr>
              <a:t> and the </a:t>
            </a:r>
            <a:r>
              <a:rPr lang="en-US" u="sng" smtClean="0">
                <a:solidFill>
                  <a:srgbClr val="FF3300"/>
                </a:solidFill>
              </a:rPr>
              <a:t>smallest</a:t>
            </a:r>
            <a:r>
              <a:rPr lang="en-US" smtClean="0">
                <a:solidFill>
                  <a:srgbClr val="FF3300"/>
                </a:solidFill>
              </a:rPr>
              <a:t> human</a:t>
            </a:r>
            <a:r>
              <a:rPr lang="en-US" smtClean="0">
                <a:solidFill>
                  <a:srgbClr val="FFFFCC"/>
                </a:solidFill>
              </a:rPr>
              <a:t>, fossil or living, has not been bridged.” </a:t>
            </a:r>
            <a:r>
              <a:rPr lang="en-US" b="1" smtClean="0">
                <a:solidFill>
                  <a:srgbClr val="FFCC66"/>
                </a:solidFill>
              </a:rPr>
              <a:t>(Marvin Lubenow in </a:t>
            </a:r>
            <a:r>
              <a:rPr lang="en-US" b="1" i="1" smtClean="0">
                <a:solidFill>
                  <a:srgbClr val="FFCC66"/>
                </a:solidFill>
              </a:rPr>
              <a:t>Bones of Contention, </a:t>
            </a:r>
            <a:r>
              <a:rPr lang="en-US" b="1" smtClean="0">
                <a:solidFill>
                  <a:srgbClr val="FFCC66"/>
                </a:solidFill>
              </a:rPr>
              <a:t>1992 ,p.168)</a:t>
            </a:r>
          </a:p>
          <a:p>
            <a:pPr eaLnBrk="1" hangingPunct="1">
              <a:defRPr/>
            </a:pPr>
            <a:endParaRPr lang="en-US" smtClean="0"/>
          </a:p>
        </p:txBody>
      </p:sp>
    </p:spTree>
  </p:cSld>
  <p:clrMapOvr>
    <a:overrideClrMapping bg1="lt1" tx1="dk1" bg2="lt2" tx2="dk2" accent1="accent1" accent2="accent2" accent3="accent3" accent4="accent4" accent5="accent5" accent6="accent6" hlink="hlink" folHlink="folHlink"/>
  </p:clrMapOvr>
  <p:transition>
    <p:zoom dir="in"/>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0" y="0"/>
            <a:ext cx="9144000" cy="762000"/>
          </a:xfrm>
        </p:spPr>
        <p:txBody>
          <a:bodyPr/>
          <a:lstStyle/>
          <a:p>
            <a:pPr eaLnBrk="1" hangingPunct="1">
              <a:defRPr/>
            </a:pPr>
            <a:r>
              <a:rPr lang="en-US" sz="3600" smtClean="0"/>
              <a:t>Lucy’s Jaw and Teeth are Apelike</a:t>
            </a:r>
          </a:p>
        </p:txBody>
      </p:sp>
      <p:pic>
        <p:nvPicPr>
          <p:cNvPr id="94211" name="Picture 4" descr="Teeth Comparison - Chimp-afarensis-human"/>
          <p:cNvPicPr>
            <a:picLocks noChangeAspect="1" noChangeArrowheads="1"/>
          </p:cNvPicPr>
          <p:nvPr/>
        </p:nvPicPr>
        <p:blipFill>
          <a:blip r:embed="rId4" cstate="print"/>
          <a:srcRect/>
          <a:stretch>
            <a:fillRect/>
          </a:stretch>
        </p:blipFill>
        <p:spPr bwMode="auto">
          <a:xfrm>
            <a:off x="1447800" y="1981200"/>
            <a:ext cx="6096000" cy="3606800"/>
          </a:xfrm>
          <a:prstGeom prst="rect">
            <a:avLst/>
          </a:prstGeom>
          <a:noFill/>
          <a:ln w="9525">
            <a:noFill/>
            <a:miter lim="800000"/>
            <a:headEnd/>
            <a:tailEnd/>
          </a:ln>
        </p:spPr>
      </p:pic>
      <p:sp>
        <p:nvSpPr>
          <p:cNvPr id="4" name="Rectangle 3"/>
          <p:cNvSpPr/>
          <p:nvPr/>
        </p:nvSpPr>
        <p:spPr>
          <a:xfrm>
            <a:off x="381000" y="6248400"/>
            <a:ext cx="8382000" cy="369332"/>
          </a:xfrm>
          <a:prstGeom prst="rect">
            <a:avLst/>
          </a:prstGeom>
        </p:spPr>
        <p:txBody>
          <a:bodyPr wrap="square">
            <a:spAutoFit/>
          </a:bodyPr>
          <a:lstStyle/>
          <a:p>
            <a:r>
              <a:rPr lang="en-US" sz="1800" b="1" dirty="0" smtClean="0">
                <a:solidFill>
                  <a:schemeClr val="bg1"/>
                </a:solidFill>
              </a:rPr>
              <a:t>http://www.nwcreation.net/riddle/FactsAboutApemenwithGospel_files/frame.htm</a:t>
            </a:r>
            <a:endParaRPr lang="en-US" sz="1800" b="1" dirty="0">
              <a:solidFill>
                <a:schemeClr val="bg1"/>
              </a:solidFill>
            </a:endParaRPr>
          </a:p>
        </p:txBody>
      </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p:txBody>
          <a:bodyPr/>
          <a:lstStyle/>
          <a:p>
            <a:pPr eaLnBrk="1" hangingPunct="1">
              <a:defRPr/>
            </a:pPr>
            <a:r>
              <a:rPr lang="en-US" smtClean="0"/>
              <a:t>Lucy’s Rib Cage is Apelike</a:t>
            </a:r>
          </a:p>
        </p:txBody>
      </p:sp>
      <p:sp>
        <p:nvSpPr>
          <p:cNvPr id="381955" name="Rectangle 3"/>
          <p:cNvSpPr>
            <a:spLocks noGrp="1" noChangeArrowheads="1"/>
          </p:cNvSpPr>
          <p:nvPr>
            <p:ph type="body" sz="half" idx="1"/>
          </p:nvPr>
        </p:nvSpPr>
        <p:spPr>
          <a:xfrm>
            <a:off x="487363" y="1479550"/>
            <a:ext cx="8351837" cy="1416050"/>
          </a:xfrm>
        </p:spPr>
        <p:txBody>
          <a:bodyPr/>
          <a:lstStyle/>
          <a:p>
            <a:pPr marL="0" indent="0" eaLnBrk="1" hangingPunct="1">
              <a:buFont typeface="Wingdings" pitchFamily="2" charset="2"/>
              <a:buNone/>
              <a:defRPr/>
            </a:pPr>
            <a:r>
              <a:rPr lang="en-US" smtClean="0"/>
              <a:t>“In Lucy’s case, her </a:t>
            </a:r>
            <a:r>
              <a:rPr lang="en-US" smtClean="0">
                <a:solidFill>
                  <a:srgbClr val="FF3300"/>
                </a:solidFill>
              </a:rPr>
              <a:t>ribs</a:t>
            </a:r>
            <a:r>
              <a:rPr lang="en-US" smtClean="0"/>
              <a:t> are conical, </a:t>
            </a:r>
            <a:r>
              <a:rPr lang="en-US" smtClean="0">
                <a:solidFill>
                  <a:srgbClr val="FF3300"/>
                </a:solidFill>
              </a:rPr>
              <a:t>like those found in apes</a:t>
            </a:r>
            <a:r>
              <a:rPr lang="en-US" smtClean="0"/>
              <a:t>.”</a:t>
            </a:r>
          </a:p>
        </p:txBody>
      </p:sp>
      <p:sp>
        <p:nvSpPr>
          <p:cNvPr id="381956" name="Text Box 4"/>
          <p:cNvSpPr txBox="1">
            <a:spLocks noChangeArrowheads="1"/>
          </p:cNvSpPr>
          <p:nvPr/>
        </p:nvSpPr>
        <p:spPr bwMode="auto">
          <a:xfrm>
            <a:off x="533400" y="3352800"/>
            <a:ext cx="8258175" cy="1373188"/>
          </a:xfrm>
          <a:prstGeom prst="rect">
            <a:avLst/>
          </a:prstGeom>
          <a:noFill/>
          <a:ln w="9525">
            <a:noFill/>
            <a:miter lim="800000"/>
            <a:headEnd/>
            <a:tailEnd/>
          </a:ln>
          <a:effectLst>
            <a:outerShdw dist="28398" dir="1593903" algn="ctr" rotWithShape="0">
              <a:schemeClr val="tx1"/>
            </a:outerShdw>
          </a:effectLst>
        </p:spPr>
        <p:txBody>
          <a:bodyPr>
            <a:spAutoFit/>
          </a:bodyPr>
          <a:lstStyle/>
          <a:p>
            <a:pPr eaLnBrk="1" hangingPunct="1">
              <a:spcBef>
                <a:spcPct val="50000"/>
              </a:spcBef>
              <a:defRPr/>
            </a:pPr>
            <a:r>
              <a:rPr lang="en-US" sz="2800">
                <a:solidFill>
                  <a:srgbClr val="FFFFCC"/>
                </a:solidFill>
                <a:latin typeface="Arial" charset="0"/>
              </a:rPr>
              <a:t>Brad Harrub (Ph.D. Anatomy and Neurobiology) and Bert Thompson (Ph.D. Microbiology), </a:t>
            </a:r>
            <a:r>
              <a:rPr lang="en-US" sz="2800" i="1">
                <a:solidFill>
                  <a:srgbClr val="FFFFCC"/>
                </a:solidFill>
                <a:latin typeface="Arial" charset="0"/>
              </a:rPr>
              <a:t>The Truth About Human Origins</a:t>
            </a:r>
            <a:r>
              <a:rPr lang="en-US" sz="2800">
                <a:solidFill>
                  <a:srgbClr val="FFFFCC"/>
                </a:solidFill>
                <a:latin typeface="Arial" charset="0"/>
              </a:rPr>
              <a:t>, 2003, p. 47.</a:t>
            </a:r>
          </a:p>
        </p:txBody>
      </p:sp>
      <p:pic>
        <p:nvPicPr>
          <p:cNvPr id="96261" name="Picture 15" descr="Book - Truth About Human Origins"/>
          <p:cNvPicPr>
            <a:picLocks noGrp="1" noChangeAspect="1" noChangeArrowheads="1"/>
          </p:cNvPicPr>
          <p:nvPr>
            <p:ph sz="half" idx="2"/>
          </p:nvPr>
        </p:nvPicPr>
        <p:blipFill>
          <a:blip r:embed="rId3" cstate="print"/>
          <a:srcRect/>
          <a:stretch>
            <a:fillRect/>
          </a:stretch>
        </p:blipFill>
        <p:spPr>
          <a:xfrm>
            <a:off x="7391400" y="4581525"/>
            <a:ext cx="1752600" cy="2276475"/>
          </a:xfrm>
        </p:spPr>
      </p:pic>
    </p:spTree>
  </p:cSld>
  <p:clrMapOvr>
    <a:overrideClrMapping bg1="lt1" tx1="dk1" bg2="lt2" tx2="dk2" accent1="accent1" accent2="accent2" accent3="accent3" accent4="accent4" accent5="accent5" accent6="accent6" hlink="hlink" folHlink="folHlink"/>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1955">
                                            <p:txEl>
                                              <p:pRg st="0" end="0"/>
                                            </p:txEl>
                                          </p:spTgt>
                                        </p:tgtEl>
                                        <p:attrNameLst>
                                          <p:attrName>style.visibility</p:attrName>
                                        </p:attrNameLst>
                                      </p:cBhvr>
                                      <p:to>
                                        <p:strVal val="visible"/>
                                      </p:to>
                                    </p:set>
                                    <p:animEffect transition="in" filter="fade">
                                      <p:cBhvr>
                                        <p:cTn id="7" dur="500"/>
                                        <p:tgtEl>
                                          <p:spTgt spid="38195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1956"/>
                                        </p:tgtEl>
                                        <p:attrNameLst>
                                          <p:attrName>style.visibility</p:attrName>
                                        </p:attrNameLst>
                                      </p:cBhvr>
                                      <p:to>
                                        <p:strVal val="visible"/>
                                      </p:to>
                                    </p:set>
                                    <p:animEffect transition="in" filter="fade">
                                      <p:cBhvr>
                                        <p:cTn id="11" dur="500"/>
                                        <p:tgtEl>
                                          <p:spTgt spid="381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5" grpId="0" build="p"/>
      <p:bldP spid="38195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228600" y="0"/>
            <a:ext cx="8458200" cy="609600"/>
          </a:xfrm>
        </p:spPr>
        <p:txBody>
          <a:bodyPr/>
          <a:lstStyle/>
          <a:p>
            <a:pPr eaLnBrk="1" hangingPunct="1">
              <a:defRPr/>
            </a:pPr>
            <a:r>
              <a:rPr lang="en-US" sz="2800" b="1" dirty="0" smtClean="0">
                <a:latin typeface="Tahoma" pitchFamily="34" charset="0"/>
              </a:rPr>
              <a:t>Genesis 2:10-14 – The Rivers in the Garden</a:t>
            </a:r>
          </a:p>
        </p:txBody>
      </p:sp>
      <p:sp>
        <p:nvSpPr>
          <p:cNvPr id="24579" name="Rectangle 3"/>
          <p:cNvSpPr>
            <a:spLocks noGrp="1" noChangeArrowheads="1"/>
          </p:cNvSpPr>
          <p:nvPr>
            <p:ph type="body" idx="1"/>
          </p:nvPr>
        </p:nvSpPr>
        <p:spPr>
          <a:xfrm>
            <a:off x="457200" y="914400"/>
            <a:ext cx="8229600" cy="5943600"/>
          </a:xfrm>
        </p:spPr>
        <p:txBody>
          <a:bodyPr/>
          <a:lstStyle/>
          <a:p>
            <a:pPr marL="0" indent="0" eaLnBrk="1" hangingPunct="1"/>
            <a:r>
              <a:rPr lang="en-US" sz="2800" i="1" dirty="0" smtClean="0">
                <a:latin typeface="Cambria" pitchFamily="18" charset="0"/>
              </a:rPr>
              <a:t>A river flowed out of Eden to water the garden, and there it divided and became four rivers. </a:t>
            </a:r>
            <a:r>
              <a:rPr lang="en-US" sz="2800" i="1" baseline="30000" dirty="0" smtClean="0">
                <a:solidFill>
                  <a:schemeClr val="tx1"/>
                </a:solidFill>
                <a:latin typeface="Cambria" pitchFamily="18" charset="0"/>
              </a:rPr>
              <a:t>11</a:t>
            </a:r>
            <a:r>
              <a:rPr lang="en-US" sz="2800" i="1" dirty="0" smtClean="0">
                <a:latin typeface="Cambria" pitchFamily="18" charset="0"/>
              </a:rPr>
              <a:t> The name of the first is the </a:t>
            </a:r>
            <a:r>
              <a:rPr lang="en-US" sz="2800" i="1" dirty="0" err="1" smtClean="0">
                <a:latin typeface="Cambria" pitchFamily="18" charset="0"/>
              </a:rPr>
              <a:t>Pishon</a:t>
            </a:r>
            <a:r>
              <a:rPr lang="en-US" sz="2800" i="1" dirty="0" smtClean="0">
                <a:latin typeface="Cambria" pitchFamily="18" charset="0"/>
              </a:rPr>
              <a:t>. It is the one that flowed around the whole land of </a:t>
            </a:r>
            <a:r>
              <a:rPr lang="en-US" sz="2800" i="1" dirty="0" err="1" smtClean="0">
                <a:latin typeface="Cambria" pitchFamily="18" charset="0"/>
              </a:rPr>
              <a:t>Havilah</a:t>
            </a:r>
            <a:r>
              <a:rPr lang="en-US" sz="2800" i="1" dirty="0" smtClean="0">
                <a:latin typeface="Cambria" pitchFamily="18" charset="0"/>
              </a:rPr>
              <a:t>, where there is gold. </a:t>
            </a:r>
            <a:r>
              <a:rPr lang="en-US" sz="2800" i="1" baseline="30000" dirty="0" smtClean="0">
                <a:solidFill>
                  <a:schemeClr val="tx1"/>
                </a:solidFill>
                <a:latin typeface="Cambria" pitchFamily="18" charset="0"/>
              </a:rPr>
              <a:t>12</a:t>
            </a:r>
            <a:r>
              <a:rPr lang="en-US" sz="2800" i="1" dirty="0" smtClean="0">
                <a:latin typeface="Cambria" pitchFamily="18" charset="0"/>
              </a:rPr>
              <a:t> And the gold of that land is good; bdellium and onyx stone are there. </a:t>
            </a:r>
            <a:r>
              <a:rPr lang="en-US" sz="2800" i="1" baseline="30000" dirty="0" smtClean="0">
                <a:solidFill>
                  <a:schemeClr val="tx1"/>
                </a:solidFill>
                <a:latin typeface="Cambria" pitchFamily="18" charset="0"/>
              </a:rPr>
              <a:t>13</a:t>
            </a:r>
            <a:r>
              <a:rPr lang="en-US" sz="2800" i="1" dirty="0" smtClean="0">
                <a:latin typeface="Cambria" pitchFamily="18" charset="0"/>
              </a:rPr>
              <a:t> The name of the second river is the </a:t>
            </a:r>
            <a:r>
              <a:rPr lang="en-US" sz="2800" i="1" dirty="0" err="1" smtClean="0">
                <a:latin typeface="Cambria" pitchFamily="18" charset="0"/>
              </a:rPr>
              <a:t>Gihon</a:t>
            </a:r>
            <a:r>
              <a:rPr lang="en-US" sz="2800" i="1" dirty="0" smtClean="0">
                <a:latin typeface="Cambria" pitchFamily="18" charset="0"/>
              </a:rPr>
              <a:t>. It is the one that flowed around the whole land of Cush. </a:t>
            </a:r>
            <a:r>
              <a:rPr lang="en-US" sz="2800" i="1" baseline="30000" dirty="0" smtClean="0">
                <a:solidFill>
                  <a:schemeClr val="tx1"/>
                </a:solidFill>
                <a:latin typeface="Cambria" pitchFamily="18" charset="0"/>
              </a:rPr>
              <a:t>14</a:t>
            </a:r>
            <a:r>
              <a:rPr lang="en-US" sz="2800" i="1" dirty="0" smtClean="0">
                <a:latin typeface="Cambria" pitchFamily="18" charset="0"/>
              </a:rPr>
              <a:t> And the name of the third river is the Tigris, which flows east of Assyria. And the fourth river is the Euphrates</a:t>
            </a:r>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p:cTn id="7" dur="500" fill="hold"/>
                                        <p:tgtEl>
                                          <p:spTgt spid="245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57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45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pPr eaLnBrk="1" hangingPunct="1">
              <a:defRPr/>
            </a:pPr>
            <a:r>
              <a:rPr lang="en-US" smtClean="0"/>
              <a:t>Lucy’s Pelvis is Apelike</a:t>
            </a:r>
          </a:p>
        </p:txBody>
      </p:sp>
      <p:sp>
        <p:nvSpPr>
          <p:cNvPr id="382979" name="Rectangle 3"/>
          <p:cNvSpPr>
            <a:spLocks noGrp="1" noChangeArrowheads="1"/>
          </p:cNvSpPr>
          <p:nvPr>
            <p:ph type="body" idx="1"/>
          </p:nvPr>
        </p:nvSpPr>
        <p:spPr>
          <a:xfrm>
            <a:off x="428625" y="4038600"/>
            <a:ext cx="8229600" cy="2444750"/>
          </a:xfrm>
          <a:effectLst/>
        </p:spPr>
        <p:txBody>
          <a:bodyPr/>
          <a:lstStyle/>
          <a:p>
            <a:pPr marL="0" indent="0" eaLnBrk="1" hangingPunct="1">
              <a:lnSpc>
                <a:spcPct val="90000"/>
              </a:lnSpc>
              <a:buFont typeface="Wingdings" pitchFamily="2" charset="2"/>
              <a:buNone/>
              <a:defRPr/>
            </a:pPr>
            <a:r>
              <a:rPr lang="en-US" dirty="0" smtClean="0">
                <a:effectLst>
                  <a:outerShdw blurRad="63500" dist="50800" dir="2700000" algn="tl" rotWithShape="0">
                    <a:prstClr val="black"/>
                  </a:outerShdw>
                </a:effectLst>
              </a:rPr>
              <a:t>Stern and </a:t>
            </a:r>
            <a:r>
              <a:rPr lang="en-US" dirty="0" err="1" smtClean="0">
                <a:effectLst>
                  <a:outerShdw blurRad="63500" dist="50800" dir="2700000" algn="tl" rotWithShape="0">
                    <a:prstClr val="black"/>
                  </a:outerShdw>
                </a:effectLst>
              </a:rPr>
              <a:t>Sussman</a:t>
            </a:r>
            <a:r>
              <a:rPr lang="en-US" dirty="0" smtClean="0">
                <a:effectLst>
                  <a:outerShdw blurRad="63500" dist="50800" dir="2700000" algn="tl" rotWithShape="0">
                    <a:prstClr val="black"/>
                  </a:outerShdw>
                </a:effectLst>
              </a:rPr>
              <a:t> go on to say that even though they believe Lucy walked upright, because of the shape of Lucy’s pelvis they believe her method of standing was </a:t>
            </a:r>
            <a:r>
              <a:rPr lang="en-US" dirty="0" smtClean="0">
                <a:solidFill>
                  <a:srgbClr val="FFFF00"/>
                </a:solidFill>
                <a:effectLst>
                  <a:outerShdw blurRad="63500" dist="50800" dir="2700000" algn="tl" rotWithShape="0">
                    <a:prstClr val="black"/>
                  </a:outerShdw>
                </a:effectLst>
              </a:rPr>
              <a:t>more like that of a chimp than a human</a:t>
            </a:r>
            <a:r>
              <a:rPr lang="en-US" dirty="0" smtClean="0">
                <a:effectLst>
                  <a:outerShdw blurRad="63500" dist="50800" dir="2700000" algn="tl" rotWithShape="0">
                    <a:prstClr val="black"/>
                  </a:outerShdw>
                </a:effectLst>
              </a:rPr>
              <a:t>.</a:t>
            </a:r>
          </a:p>
        </p:txBody>
      </p:sp>
      <p:sp>
        <p:nvSpPr>
          <p:cNvPr id="382980" name="Text Box 4"/>
          <p:cNvSpPr txBox="1">
            <a:spLocks noChangeArrowheads="1"/>
          </p:cNvSpPr>
          <p:nvPr/>
        </p:nvSpPr>
        <p:spPr bwMode="auto">
          <a:xfrm>
            <a:off x="381000" y="1174750"/>
            <a:ext cx="8008938" cy="2554545"/>
          </a:xfrm>
          <a:prstGeom prst="rect">
            <a:avLst/>
          </a:prstGeom>
          <a:noFill/>
          <a:ln w="9525">
            <a:noFill/>
            <a:miter lim="800000"/>
            <a:headEnd/>
            <a:tailEnd/>
          </a:ln>
          <a:effectLst/>
        </p:spPr>
        <p:txBody>
          <a:bodyPr>
            <a:spAutoFit/>
          </a:bodyPr>
          <a:lstStyle/>
          <a:p>
            <a:pPr eaLnBrk="1" hangingPunct="1">
              <a:spcBef>
                <a:spcPct val="0"/>
              </a:spcBef>
              <a:defRPr/>
            </a:pPr>
            <a:r>
              <a:rPr lang="en-US" sz="3200" dirty="0">
                <a:solidFill>
                  <a:srgbClr val="FFFFFF"/>
                </a:solidFill>
                <a:effectLst>
                  <a:outerShdw blurRad="63500" dist="50800" dir="2700000" algn="tl" rotWithShape="0">
                    <a:prstClr val="black"/>
                  </a:outerShdw>
                </a:effectLst>
                <a:latin typeface="Arial" charset="0"/>
              </a:rPr>
              <a:t>“The marked </a:t>
            </a:r>
            <a:r>
              <a:rPr lang="en-US" sz="3200" dirty="0">
                <a:solidFill>
                  <a:srgbClr val="FFFF00"/>
                </a:solidFill>
                <a:effectLst>
                  <a:outerShdw blurRad="63500" dist="50800" dir="2700000" algn="tl" rotWithShape="0">
                    <a:prstClr val="black"/>
                  </a:outerShdw>
                </a:effectLst>
                <a:latin typeface="Arial" charset="0"/>
              </a:rPr>
              <a:t>resemblance</a:t>
            </a:r>
            <a:r>
              <a:rPr lang="en-US" sz="3200" dirty="0">
                <a:solidFill>
                  <a:srgbClr val="FFFFFF"/>
                </a:solidFill>
                <a:effectLst>
                  <a:outerShdw blurRad="63500" dist="50800" dir="2700000" algn="tl" rotWithShape="0">
                    <a:prstClr val="black"/>
                  </a:outerShdw>
                </a:effectLst>
                <a:latin typeface="Arial" charset="0"/>
              </a:rPr>
              <a:t> of AL 288-1 (Lucy) </a:t>
            </a:r>
            <a:r>
              <a:rPr lang="en-US" sz="3200" dirty="0">
                <a:solidFill>
                  <a:srgbClr val="FFFF00"/>
                </a:solidFill>
                <a:effectLst>
                  <a:outerShdw blurRad="63500" dist="50800" dir="2700000" algn="tl" rotWithShape="0">
                    <a:prstClr val="black"/>
                  </a:outerShdw>
                </a:effectLst>
                <a:latin typeface="Arial" charset="0"/>
              </a:rPr>
              <a:t>to the chimpanzee</a:t>
            </a:r>
            <a:r>
              <a:rPr lang="en-US" sz="3200" dirty="0">
                <a:solidFill>
                  <a:srgbClr val="FFFFFF"/>
                </a:solidFill>
                <a:effectLst>
                  <a:outerShdw blurRad="63500" dist="50800" dir="2700000" algn="tl" rotWithShape="0">
                    <a:prstClr val="black"/>
                  </a:outerShdw>
                </a:effectLst>
                <a:latin typeface="Arial" charset="0"/>
              </a:rPr>
              <a:t> is equally obvious…” </a:t>
            </a:r>
            <a:r>
              <a:rPr lang="en-US" sz="3200" dirty="0">
                <a:solidFill>
                  <a:srgbClr val="FFFFCC"/>
                </a:solidFill>
                <a:effectLst>
                  <a:outerShdw blurRad="63500" dist="50800" dir="2700000" algn="tl" rotWithShape="0">
                    <a:prstClr val="black"/>
                  </a:outerShdw>
                </a:effectLst>
                <a:latin typeface="Arial" charset="0"/>
              </a:rPr>
              <a:t>(J. Stern &amp; R. </a:t>
            </a:r>
            <a:r>
              <a:rPr lang="en-US" sz="3200" dirty="0" err="1">
                <a:solidFill>
                  <a:srgbClr val="FFFFCC"/>
                </a:solidFill>
                <a:effectLst>
                  <a:outerShdw blurRad="63500" dist="50800" dir="2700000" algn="tl" rotWithShape="0">
                    <a:prstClr val="black"/>
                  </a:outerShdw>
                </a:effectLst>
                <a:latin typeface="Arial" charset="0"/>
              </a:rPr>
              <a:t>Sussman</a:t>
            </a:r>
            <a:r>
              <a:rPr lang="en-US" sz="3200" dirty="0">
                <a:solidFill>
                  <a:srgbClr val="FFFFCC"/>
                </a:solidFill>
                <a:effectLst>
                  <a:outerShdw blurRad="63500" dist="50800" dir="2700000" algn="tl" rotWithShape="0">
                    <a:prstClr val="black"/>
                  </a:outerShdw>
                </a:effectLst>
                <a:latin typeface="Arial" charset="0"/>
              </a:rPr>
              <a:t>, </a:t>
            </a:r>
            <a:r>
              <a:rPr lang="en-US" sz="3200" i="1" dirty="0">
                <a:solidFill>
                  <a:srgbClr val="FFFFCC"/>
                </a:solidFill>
                <a:effectLst>
                  <a:outerShdw blurRad="63500" dist="50800" dir="2700000" algn="tl" rotWithShape="0">
                    <a:prstClr val="black"/>
                  </a:outerShdw>
                </a:effectLst>
                <a:latin typeface="Arial" charset="0"/>
              </a:rPr>
              <a:t>American Journal of Physical Anthropology</a:t>
            </a:r>
            <a:r>
              <a:rPr lang="en-US" sz="3200" dirty="0">
                <a:solidFill>
                  <a:srgbClr val="FFFFCC"/>
                </a:solidFill>
                <a:effectLst>
                  <a:outerShdw blurRad="63500" dist="50800" dir="2700000" algn="tl" rotWithShape="0">
                    <a:prstClr val="black"/>
                  </a:outerShdw>
                </a:effectLst>
                <a:latin typeface="Arial" charset="0"/>
              </a:rPr>
              <a:t>, 1983, pp. 291 &amp; 292)</a:t>
            </a:r>
          </a:p>
        </p:txBody>
      </p:sp>
      <p:sp>
        <p:nvSpPr>
          <p:cNvPr id="5" name="Rectangle 4"/>
          <p:cNvSpPr/>
          <p:nvPr/>
        </p:nvSpPr>
        <p:spPr>
          <a:xfrm>
            <a:off x="381000" y="6324600"/>
            <a:ext cx="8382000" cy="369332"/>
          </a:xfrm>
          <a:prstGeom prst="rect">
            <a:avLst/>
          </a:prstGeom>
        </p:spPr>
        <p:txBody>
          <a:bodyPr wrap="square">
            <a:spAutoFit/>
          </a:bodyPr>
          <a:lstStyle/>
          <a:p>
            <a:r>
              <a:rPr lang="en-US" sz="1800" b="1" dirty="0" smtClean="0">
                <a:solidFill>
                  <a:schemeClr val="bg1"/>
                </a:solidFill>
              </a:rPr>
              <a:t>http://www.nwcreation.net/riddle/FactsAboutApemenwithGospel_files/frame.htm</a:t>
            </a:r>
            <a:endParaRPr lang="en-US" sz="1800" b="1" dirty="0">
              <a:solidFill>
                <a:schemeClr val="bg1"/>
              </a:solidFill>
            </a:endParaRPr>
          </a:p>
        </p:txBody>
      </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2980"/>
                                        </p:tgtEl>
                                        <p:attrNameLst>
                                          <p:attrName>style.visibility</p:attrName>
                                        </p:attrNameLst>
                                      </p:cBhvr>
                                      <p:to>
                                        <p:strVal val="visible"/>
                                      </p:to>
                                    </p:set>
                                    <p:animEffect transition="in" filter="fade">
                                      <p:cBhvr>
                                        <p:cTn id="7" dur="500"/>
                                        <p:tgtEl>
                                          <p:spTgt spid="3829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2979">
                                            <p:txEl>
                                              <p:pRg st="0" end="0"/>
                                            </p:txEl>
                                          </p:spTgt>
                                        </p:tgtEl>
                                        <p:attrNameLst>
                                          <p:attrName>style.visibility</p:attrName>
                                        </p:attrNameLst>
                                      </p:cBhvr>
                                      <p:to>
                                        <p:strVal val="visible"/>
                                      </p:to>
                                    </p:set>
                                    <p:animEffect transition="in" filter="fade">
                                      <p:cBhvr>
                                        <p:cTn id="12" dur="500"/>
                                        <p:tgtEl>
                                          <p:spTgt spid="3829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79" grpId="0" build="p"/>
      <p:bldP spid="38298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Lucy and the Australopithecines</a:t>
            </a:r>
            <a:endParaRPr lang="en-US" sz="4400" dirty="0"/>
          </a:p>
        </p:txBody>
      </p:sp>
      <p:sp>
        <p:nvSpPr>
          <p:cNvPr id="3" name="Content Placeholder 2"/>
          <p:cNvSpPr>
            <a:spLocks noGrp="1"/>
          </p:cNvSpPr>
          <p:nvPr>
            <p:ph idx="1"/>
          </p:nvPr>
        </p:nvSpPr>
        <p:spPr>
          <a:xfrm>
            <a:off x="487363" y="1219200"/>
            <a:ext cx="8229600" cy="5181600"/>
          </a:xfrm>
          <a:effectLst/>
        </p:spPr>
        <p:txBody>
          <a:bodyPr/>
          <a:lstStyle/>
          <a:p>
            <a:r>
              <a:rPr lang="en-US" sz="2800" dirty="0" smtClean="0"/>
              <a:t>Long arms identical to </a:t>
            </a:r>
            <a:r>
              <a:rPr lang="en-US" sz="2800" dirty="0" smtClean="0">
                <a:effectLst>
                  <a:outerShdw blurRad="63500" dist="50800" dir="2700000" algn="tl" rotWithShape="0">
                    <a:prstClr val="black"/>
                  </a:outerShdw>
                </a:effectLst>
              </a:rPr>
              <a:t>chimpanzees</a:t>
            </a:r>
          </a:p>
          <a:p>
            <a:r>
              <a:rPr lang="en-US" sz="2800" dirty="0" smtClean="0"/>
              <a:t>Upper leg bone is similar to chimpanzees</a:t>
            </a:r>
          </a:p>
          <a:p>
            <a:r>
              <a:rPr lang="en-US" sz="2800" dirty="0" smtClean="0"/>
              <a:t>Legs were very ape-like</a:t>
            </a:r>
          </a:p>
          <a:p>
            <a:r>
              <a:rPr lang="en-US" sz="2800" dirty="0" smtClean="0"/>
              <a:t>Hands were similar to pygmy chimpanzee</a:t>
            </a:r>
          </a:p>
          <a:p>
            <a:r>
              <a:rPr lang="en-US" sz="2800" dirty="0" smtClean="0"/>
              <a:t>Feet were long and curved</a:t>
            </a:r>
          </a:p>
          <a:p>
            <a:r>
              <a:rPr lang="en-US" sz="2800" dirty="0" smtClean="0"/>
              <a:t>No similarity in appearance to humans</a:t>
            </a:r>
          </a:p>
          <a:p>
            <a:r>
              <a:rPr lang="en-US" sz="2800" dirty="0" smtClean="0"/>
              <a:t>And yet, according to evolutionists,  </a:t>
            </a:r>
            <a:r>
              <a:rPr lang="en-US" sz="2800" dirty="0" smtClean="0"/>
              <a:t>Lucy and the Australopithecines were </a:t>
            </a:r>
            <a:r>
              <a:rPr lang="en-US" sz="2800" dirty="0" smtClean="0"/>
              <a:t>on </a:t>
            </a:r>
            <a:r>
              <a:rPr lang="en-US" sz="2800" dirty="0" smtClean="0"/>
              <a:t>their way </a:t>
            </a:r>
            <a:r>
              <a:rPr lang="en-US" sz="2800" dirty="0" smtClean="0"/>
              <a:t>to becoming human!</a:t>
            </a:r>
          </a:p>
          <a:p>
            <a:r>
              <a:rPr lang="en-US" sz="2800" dirty="0" smtClean="0"/>
              <a:t>Why do they make this claim?</a:t>
            </a:r>
            <a:endParaRPr lang="en-US" sz="2800" dirty="0" smtClean="0"/>
          </a:p>
          <a:p>
            <a:endParaRPr lang="en-US" sz="2800" dirty="0"/>
          </a:p>
        </p:txBody>
      </p:sp>
      <p:sp>
        <p:nvSpPr>
          <p:cNvPr id="4" name="Rectangle 3"/>
          <p:cNvSpPr/>
          <p:nvPr/>
        </p:nvSpPr>
        <p:spPr>
          <a:xfrm>
            <a:off x="533400" y="6400800"/>
            <a:ext cx="8382000" cy="369332"/>
          </a:xfrm>
          <a:prstGeom prst="rect">
            <a:avLst/>
          </a:prstGeom>
        </p:spPr>
        <p:txBody>
          <a:bodyPr wrap="square">
            <a:spAutoFit/>
          </a:bodyPr>
          <a:lstStyle/>
          <a:p>
            <a:r>
              <a:rPr lang="en-US" sz="1800" b="1" dirty="0" smtClean="0">
                <a:solidFill>
                  <a:schemeClr val="bg1"/>
                </a:solidFill>
              </a:rPr>
              <a:t>http://www.nwcreation.net/riddle/FactsAboutApemenwithGospel_files/frame.htm</a:t>
            </a:r>
            <a:endParaRPr lang="en-US" sz="1800" b="1" dirty="0">
              <a:solidFill>
                <a:schemeClr val="bg1"/>
              </a:solidFill>
            </a:endParaRP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0" y="0"/>
            <a:ext cx="9144000" cy="914400"/>
          </a:xfrm>
        </p:spPr>
        <p:txBody>
          <a:bodyPr/>
          <a:lstStyle/>
          <a:p>
            <a:pPr eaLnBrk="1" hangingPunct="1">
              <a:defRPr/>
            </a:pPr>
            <a:r>
              <a:rPr lang="en-US" sz="3600" smtClean="0"/>
              <a:t>Evolutionists Begin With a </a:t>
            </a:r>
            <a:br>
              <a:rPr lang="en-US" sz="3600" smtClean="0"/>
            </a:br>
            <a:r>
              <a:rPr lang="en-US" sz="3600" smtClean="0"/>
              <a:t>Preconceived Bias. . .</a:t>
            </a:r>
          </a:p>
        </p:txBody>
      </p:sp>
      <p:sp>
        <p:nvSpPr>
          <p:cNvPr id="316419" name="Rectangle 3"/>
          <p:cNvSpPr>
            <a:spLocks noGrp="1" noChangeArrowheads="1"/>
          </p:cNvSpPr>
          <p:nvPr>
            <p:ph type="body" idx="1"/>
          </p:nvPr>
        </p:nvSpPr>
        <p:spPr>
          <a:xfrm>
            <a:off x="533400" y="3657600"/>
            <a:ext cx="8305800" cy="1981200"/>
          </a:xfrm>
          <a:effectLst/>
        </p:spPr>
        <p:txBody>
          <a:bodyPr/>
          <a:lstStyle/>
          <a:p>
            <a:pPr marL="0" indent="0">
              <a:lnSpc>
                <a:spcPct val="90000"/>
              </a:lnSpc>
              <a:spcBef>
                <a:spcPct val="0"/>
              </a:spcBef>
              <a:buClrTx/>
              <a:buFontTx/>
              <a:buNone/>
              <a:defRPr/>
            </a:pPr>
            <a:r>
              <a:rPr lang="en-US" dirty="0" smtClean="0">
                <a:effectLst>
                  <a:outerShdw blurRad="63500" dist="50800" dir="2700000" algn="tl" rotWithShape="0">
                    <a:prstClr val="black"/>
                  </a:outerShdw>
                </a:effectLst>
              </a:rPr>
              <a:t>“I wanted to get a human soul into this ape-like face, to indicate something about where he was headed.” </a:t>
            </a:r>
            <a:r>
              <a:rPr lang="en-US" sz="2800" dirty="0" smtClean="0">
                <a:solidFill>
                  <a:srgbClr val="FFFFCC"/>
                </a:solidFill>
                <a:effectLst>
                  <a:outerShdw blurRad="63500" dist="50800" dir="2700000" algn="tl" rotWithShape="0">
                    <a:prstClr val="black"/>
                  </a:outerShdw>
                </a:effectLst>
              </a:rPr>
              <a:t>(John </a:t>
            </a:r>
            <a:r>
              <a:rPr lang="en-US" sz="2800" dirty="0" err="1" smtClean="0">
                <a:solidFill>
                  <a:srgbClr val="FFFFCC"/>
                </a:solidFill>
                <a:effectLst>
                  <a:outerShdw blurRad="63500" dist="50800" dir="2700000" algn="tl" rotWithShape="0">
                    <a:prstClr val="black"/>
                  </a:outerShdw>
                </a:effectLst>
              </a:rPr>
              <a:t>Gurche</a:t>
            </a:r>
            <a:r>
              <a:rPr lang="en-US" sz="2800" dirty="0" smtClean="0">
                <a:solidFill>
                  <a:srgbClr val="FFFFCC"/>
                </a:solidFill>
                <a:effectLst>
                  <a:outerShdw blurRad="63500" dist="50800" dir="2700000" algn="tl" rotWithShape="0">
                    <a:prstClr val="black"/>
                  </a:outerShdw>
                </a:effectLst>
              </a:rPr>
              <a:t>, artist, </a:t>
            </a:r>
            <a:r>
              <a:rPr lang="en-US" sz="2800" i="1" dirty="0" smtClean="0">
                <a:solidFill>
                  <a:srgbClr val="FFFFCC"/>
                </a:solidFill>
                <a:effectLst>
                  <a:outerShdw blurRad="63500" dist="50800" dir="2700000" algn="tl" rotWithShape="0">
                    <a:prstClr val="black"/>
                  </a:outerShdw>
                </a:effectLst>
              </a:rPr>
              <a:t>National Geographic, </a:t>
            </a:r>
            <a:r>
              <a:rPr lang="en-US" sz="2800" dirty="0" smtClean="0">
                <a:solidFill>
                  <a:srgbClr val="FFFFCC"/>
                </a:solidFill>
                <a:effectLst>
                  <a:outerShdw blurRad="63500" dist="50800" dir="2700000" algn="tl" rotWithShape="0">
                    <a:prstClr val="black"/>
                  </a:outerShdw>
                </a:effectLst>
              </a:rPr>
              <a:t>March, 1996 p. 109).</a:t>
            </a:r>
            <a:r>
              <a:rPr lang="en-US" sz="2800" dirty="0" smtClean="0">
                <a:effectLst>
                  <a:outerShdw blurRad="63500" dist="50800" dir="2700000" algn="tl" rotWithShape="0">
                    <a:prstClr val="black"/>
                  </a:outerShdw>
                </a:effectLst>
              </a:rPr>
              <a:t> </a:t>
            </a:r>
          </a:p>
        </p:txBody>
      </p:sp>
      <p:sp>
        <p:nvSpPr>
          <p:cNvPr id="316420" name="Text Box 4"/>
          <p:cNvSpPr txBox="1">
            <a:spLocks noChangeArrowheads="1"/>
          </p:cNvSpPr>
          <p:nvPr/>
        </p:nvSpPr>
        <p:spPr bwMode="auto">
          <a:xfrm>
            <a:off x="457200" y="1371600"/>
            <a:ext cx="8185150" cy="2062103"/>
          </a:xfrm>
          <a:prstGeom prst="rect">
            <a:avLst/>
          </a:prstGeom>
          <a:noFill/>
          <a:ln w="9525">
            <a:noFill/>
            <a:miter lim="800000"/>
            <a:headEnd/>
            <a:tailEnd/>
          </a:ln>
          <a:effectLst/>
        </p:spPr>
        <p:txBody>
          <a:bodyPr>
            <a:spAutoFit/>
          </a:bodyPr>
          <a:lstStyle/>
          <a:p>
            <a:pPr eaLnBrk="1" hangingPunct="1">
              <a:spcBef>
                <a:spcPct val="0"/>
              </a:spcBef>
              <a:defRPr/>
            </a:pPr>
            <a:r>
              <a:rPr lang="en-US" sz="3200" dirty="0">
                <a:solidFill>
                  <a:srgbClr val="FFFFCC"/>
                </a:solidFill>
                <a:effectLst>
                  <a:outerShdw blurRad="63500" dist="50800" dir="2700000" algn="tl" rotWithShape="0">
                    <a:prstClr val="black"/>
                  </a:outerShdw>
                </a:effectLst>
                <a:latin typeface="Arial" charset="0"/>
              </a:rPr>
              <a:t>Commenting on the facial reconstruction of </a:t>
            </a:r>
            <a:r>
              <a:rPr lang="en-US" sz="3200" dirty="0" smtClean="0">
                <a:solidFill>
                  <a:srgbClr val="FFFFCC"/>
                </a:solidFill>
                <a:effectLst>
                  <a:outerShdw blurRad="63500" dist="50800" dir="2700000" algn="tl" rotWithShape="0">
                    <a:prstClr val="black"/>
                  </a:outerShdw>
                </a:effectLst>
                <a:latin typeface="Arial" charset="0"/>
              </a:rPr>
              <a:t>the </a:t>
            </a:r>
            <a:r>
              <a:rPr lang="en-US" sz="3200" dirty="0" smtClean="0">
                <a:solidFill>
                  <a:srgbClr val="FF3300"/>
                </a:solidFill>
                <a:effectLst>
                  <a:outerShdw blurRad="63500" dist="50800" dir="2700000" algn="tl" rotWithShape="0">
                    <a:prstClr val="black"/>
                  </a:outerShdw>
                </a:effectLst>
                <a:latin typeface="Arial" charset="0"/>
              </a:rPr>
              <a:t>Australopithecus </a:t>
            </a:r>
            <a:r>
              <a:rPr lang="en-US" sz="3200" dirty="0" err="1" smtClean="0">
                <a:solidFill>
                  <a:srgbClr val="FF3300"/>
                </a:solidFill>
                <a:effectLst>
                  <a:outerShdw blurRad="63500" dist="50800" dir="2700000" algn="tl" rotWithShape="0">
                    <a:prstClr val="black"/>
                  </a:outerShdw>
                </a:effectLst>
                <a:latin typeface="Arial" charset="0"/>
              </a:rPr>
              <a:t>afarensis</a:t>
            </a:r>
            <a:r>
              <a:rPr lang="en-US" sz="3200" dirty="0" smtClean="0">
                <a:solidFill>
                  <a:srgbClr val="FFFFCC"/>
                </a:solidFill>
                <a:effectLst>
                  <a:outerShdw blurRad="63500" dist="50800" dir="2700000" algn="tl" rotWithShape="0">
                    <a:prstClr val="black"/>
                  </a:outerShdw>
                </a:effectLst>
                <a:latin typeface="Arial" charset="0"/>
              </a:rPr>
              <a:t>,(Lucy’s family) </a:t>
            </a:r>
            <a:r>
              <a:rPr lang="en-US" sz="3200" dirty="0">
                <a:solidFill>
                  <a:srgbClr val="FFFFCC"/>
                </a:solidFill>
                <a:effectLst>
                  <a:outerShdw blurRad="63500" dist="50800" dir="2700000" algn="tl" rotWithShape="0">
                    <a:prstClr val="black"/>
                  </a:outerShdw>
                </a:effectLst>
                <a:latin typeface="Arial" charset="0"/>
              </a:rPr>
              <a:t>artist John </a:t>
            </a:r>
            <a:r>
              <a:rPr lang="en-US" sz="3200" dirty="0" err="1">
                <a:solidFill>
                  <a:srgbClr val="FFFFCC"/>
                </a:solidFill>
                <a:effectLst>
                  <a:outerShdw blurRad="63500" dist="50800" dir="2700000" algn="tl" rotWithShape="0">
                    <a:prstClr val="black"/>
                  </a:outerShdw>
                </a:effectLst>
                <a:latin typeface="Arial" charset="0"/>
              </a:rPr>
              <a:t>Gurche</a:t>
            </a:r>
            <a:r>
              <a:rPr lang="en-US" sz="3200" dirty="0">
                <a:solidFill>
                  <a:srgbClr val="FFFFCC"/>
                </a:solidFill>
                <a:effectLst>
                  <a:outerShdw blurRad="63500" dist="50800" dir="2700000" algn="tl" rotWithShape="0">
                    <a:prstClr val="black"/>
                  </a:outerShdw>
                </a:effectLst>
                <a:latin typeface="Arial" charset="0"/>
              </a:rPr>
              <a:t> </a:t>
            </a:r>
            <a:r>
              <a:rPr lang="en-US" sz="3200" dirty="0" smtClean="0">
                <a:solidFill>
                  <a:srgbClr val="FFFFCC"/>
                </a:solidFill>
                <a:effectLst>
                  <a:outerShdw blurRad="63500" dist="50800" dir="2700000" algn="tl" rotWithShape="0">
                    <a:prstClr val="black"/>
                  </a:outerShdw>
                </a:effectLst>
                <a:latin typeface="Arial" charset="0"/>
              </a:rPr>
              <a:t>told National Geographic:</a:t>
            </a:r>
            <a:endParaRPr lang="en-US" sz="3200" dirty="0">
              <a:solidFill>
                <a:srgbClr val="FFFFCC"/>
              </a:solidFill>
              <a:effectLst>
                <a:outerShdw blurRad="63500" dist="50800" dir="2700000" algn="tl" rotWithShape="0">
                  <a:prstClr val="black"/>
                </a:outerShdw>
              </a:effectLst>
              <a:latin typeface="Arial" charset="0"/>
            </a:endParaRPr>
          </a:p>
        </p:txBody>
      </p:sp>
      <p:sp>
        <p:nvSpPr>
          <p:cNvPr id="84997" name="Text Box 5"/>
          <p:cNvSpPr txBox="1">
            <a:spLocks noChangeArrowheads="1"/>
          </p:cNvSpPr>
          <p:nvPr/>
        </p:nvSpPr>
        <p:spPr bwMode="auto">
          <a:xfrm>
            <a:off x="685800" y="6248400"/>
            <a:ext cx="3417730" cy="400110"/>
          </a:xfrm>
          <a:prstGeom prst="rect">
            <a:avLst/>
          </a:prstGeom>
          <a:noFill/>
          <a:ln w="9525" algn="ctr">
            <a:noFill/>
            <a:miter lim="800000"/>
            <a:headEnd/>
            <a:tailEnd/>
          </a:ln>
        </p:spPr>
        <p:txBody>
          <a:bodyPr wrap="none">
            <a:spAutoFit/>
          </a:bodyPr>
          <a:lstStyle/>
          <a:p>
            <a:r>
              <a:rPr lang="en-US" sz="2000" dirty="0" smtClean="0">
                <a:solidFill>
                  <a:schemeClr val="bg1"/>
                </a:solidFill>
              </a:rPr>
              <a:t>http://www.icr.org/article/5306/</a:t>
            </a:r>
            <a:endParaRPr lang="en-US" sz="2000" dirty="0">
              <a:solidFill>
                <a:schemeClr val="bg1"/>
              </a:solidFill>
            </a:endParaRPr>
          </a:p>
        </p:txBody>
      </p:sp>
    </p:spTree>
  </p:cSld>
  <p:clrMapOvr>
    <a:overrideClrMapping bg1="lt1" tx1="dk1" bg2="lt2" tx2="dk2" accent1="accent1" accent2="accent2" accent3="accent3" accent4="accent4" accent5="accent5" accent6="accent6" hlink="hlink" folHlink="folHlink"/>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6420"/>
                                        </p:tgtEl>
                                        <p:attrNameLst>
                                          <p:attrName>style.visibility</p:attrName>
                                        </p:attrNameLst>
                                      </p:cBhvr>
                                      <p:to>
                                        <p:strVal val="visible"/>
                                      </p:to>
                                    </p:set>
                                    <p:animEffect transition="in" filter="fade">
                                      <p:cBhvr>
                                        <p:cTn id="7" dur="500"/>
                                        <p:tgtEl>
                                          <p:spTgt spid="3164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6419">
                                            <p:txEl>
                                              <p:pRg st="0" end="0"/>
                                            </p:txEl>
                                          </p:spTgt>
                                        </p:tgtEl>
                                        <p:attrNameLst>
                                          <p:attrName>style.visibility</p:attrName>
                                        </p:attrNameLst>
                                      </p:cBhvr>
                                      <p:to>
                                        <p:strVal val="visible"/>
                                      </p:to>
                                    </p:set>
                                    <p:animEffect transition="in" filter="fade">
                                      <p:cBhvr>
                                        <p:cTn id="12" dur="500"/>
                                        <p:tgtEl>
                                          <p:spTgt spid="3164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19" grpId="0" build="p"/>
      <p:bldP spid="31642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p:txBody>
          <a:bodyPr/>
          <a:lstStyle/>
          <a:p>
            <a:pPr eaLnBrk="1" hangingPunct="1">
              <a:defRPr/>
            </a:pPr>
            <a:r>
              <a:rPr lang="en-US" sz="3600" smtClean="0"/>
              <a:t>Evolutionists then create misleading stories, pictures, models, etc. . .</a:t>
            </a:r>
          </a:p>
        </p:txBody>
      </p:sp>
      <p:pic>
        <p:nvPicPr>
          <p:cNvPr id="318467" name="Picture 3" descr="Africans"/>
          <p:cNvPicPr>
            <a:picLocks noChangeAspect="1" noChangeArrowheads="1"/>
          </p:cNvPicPr>
          <p:nvPr/>
        </p:nvPicPr>
        <p:blipFill>
          <a:blip r:embed="rId4" cstate="print">
            <a:lum bright="30000" contrast="36000"/>
          </a:blip>
          <a:srcRect/>
          <a:stretch>
            <a:fillRect/>
          </a:stretch>
        </p:blipFill>
        <p:spPr bwMode="auto">
          <a:xfrm>
            <a:off x="5029200" y="1371600"/>
            <a:ext cx="3448050" cy="5051425"/>
          </a:xfrm>
          <a:prstGeom prst="rect">
            <a:avLst/>
          </a:prstGeom>
          <a:noFill/>
          <a:ln w="38100">
            <a:solidFill>
              <a:schemeClr val="tx1"/>
            </a:solidFill>
            <a:miter lim="800000"/>
            <a:headEnd/>
            <a:tailEnd/>
          </a:ln>
          <a:effectLst>
            <a:outerShdw dist="35921" dir="2700000" algn="ctr" rotWithShape="0">
              <a:schemeClr val="bg2"/>
            </a:outerShdw>
          </a:effectLst>
        </p:spPr>
      </p:pic>
      <p:sp>
        <p:nvSpPr>
          <p:cNvPr id="318468" name="Rectangle 4"/>
          <p:cNvSpPr>
            <a:spLocks noChangeArrowheads="1"/>
          </p:cNvSpPr>
          <p:nvPr/>
        </p:nvSpPr>
        <p:spPr bwMode="auto">
          <a:xfrm>
            <a:off x="450850" y="1241425"/>
            <a:ext cx="4337050" cy="674688"/>
          </a:xfrm>
          <a:prstGeom prst="rect">
            <a:avLst/>
          </a:prstGeom>
          <a:noFill/>
          <a:ln w="9525">
            <a:noFill/>
            <a:miter lim="800000"/>
            <a:headEnd/>
            <a:tailEnd/>
          </a:ln>
          <a:effectLst>
            <a:outerShdw dist="28398" dir="1593903" algn="ctr" rotWithShape="0">
              <a:schemeClr val="tx1"/>
            </a:outerShdw>
          </a:effectLst>
        </p:spPr>
        <p:txBody>
          <a:bodyPr lIns="92075" tIns="46038" rIns="92075" bIns="46038" anchor="b"/>
          <a:lstStyle/>
          <a:p>
            <a:pPr algn="ctr" eaLnBrk="1" hangingPunct="1">
              <a:spcBef>
                <a:spcPct val="0"/>
              </a:spcBef>
              <a:defRPr/>
            </a:pPr>
            <a:r>
              <a:rPr lang="en-US" sz="3600" b="1" dirty="0">
                <a:solidFill>
                  <a:srgbClr val="FFFFCC"/>
                </a:solidFill>
                <a:latin typeface="Arial" charset="0"/>
              </a:rPr>
              <a:t>Artistic conception</a:t>
            </a:r>
          </a:p>
        </p:txBody>
      </p:sp>
      <p:sp>
        <p:nvSpPr>
          <p:cNvPr id="318469" name="Text Box 5"/>
          <p:cNvSpPr txBox="1">
            <a:spLocks noChangeArrowheads="1"/>
          </p:cNvSpPr>
          <p:nvPr/>
        </p:nvSpPr>
        <p:spPr bwMode="auto">
          <a:xfrm>
            <a:off x="609600" y="4267200"/>
            <a:ext cx="3892550" cy="2062103"/>
          </a:xfrm>
          <a:prstGeom prst="rect">
            <a:avLst/>
          </a:prstGeom>
          <a:solidFill>
            <a:schemeClr val="tx2"/>
          </a:solidFill>
          <a:ln w="28575">
            <a:solidFill>
              <a:srgbClr val="3366FF"/>
            </a:solidFill>
            <a:miter lim="800000"/>
            <a:headEnd/>
            <a:tailEnd/>
          </a:ln>
        </p:spPr>
        <p:txBody>
          <a:bodyPr>
            <a:spAutoFit/>
          </a:bodyPr>
          <a:lstStyle/>
          <a:p>
            <a:pPr algn="ctr">
              <a:spcBef>
                <a:spcPct val="0"/>
              </a:spcBef>
            </a:pPr>
            <a:r>
              <a:rPr lang="en-US" sz="3200" dirty="0">
                <a:solidFill>
                  <a:schemeClr val="bg1"/>
                </a:solidFill>
                <a:latin typeface="Arial" charset="0"/>
              </a:rPr>
              <a:t>Note </a:t>
            </a:r>
            <a:r>
              <a:rPr lang="en-US" sz="3200" dirty="0" smtClean="0">
                <a:solidFill>
                  <a:schemeClr val="bg1"/>
                </a:solidFill>
                <a:latin typeface="Arial" charset="0"/>
              </a:rPr>
              <a:t>the contemplative </a:t>
            </a:r>
            <a:r>
              <a:rPr lang="en-US" sz="3200" dirty="0">
                <a:solidFill>
                  <a:schemeClr val="bg1"/>
                </a:solidFill>
                <a:latin typeface="Arial" charset="0"/>
              </a:rPr>
              <a:t>gaze, human hands and use of tools. </a:t>
            </a:r>
          </a:p>
        </p:txBody>
      </p:sp>
      <p:sp>
        <p:nvSpPr>
          <p:cNvPr id="318470" name="Text Box 6"/>
          <p:cNvSpPr txBox="1">
            <a:spLocks noChangeArrowheads="1"/>
          </p:cNvSpPr>
          <p:nvPr/>
        </p:nvSpPr>
        <p:spPr bwMode="auto">
          <a:xfrm>
            <a:off x="920750" y="1803400"/>
            <a:ext cx="3184525" cy="1066800"/>
          </a:xfrm>
          <a:prstGeom prst="rect">
            <a:avLst/>
          </a:prstGeom>
          <a:noFill/>
          <a:ln w="9525">
            <a:noFill/>
            <a:miter lim="800000"/>
            <a:headEnd/>
            <a:tailEnd/>
          </a:ln>
          <a:effectLst>
            <a:outerShdw dist="28398" dir="1593903" algn="ctr" rotWithShape="0">
              <a:schemeClr val="tx1"/>
            </a:outerShdw>
          </a:effectLst>
        </p:spPr>
        <p:txBody>
          <a:bodyPr wrap="none">
            <a:spAutoFit/>
          </a:bodyPr>
          <a:lstStyle/>
          <a:p>
            <a:pPr algn="ctr">
              <a:spcBef>
                <a:spcPct val="0"/>
              </a:spcBef>
              <a:defRPr/>
            </a:pPr>
            <a:r>
              <a:rPr lang="en-US" sz="3200" i="1" dirty="0">
                <a:solidFill>
                  <a:srgbClr val="FFFFCC"/>
                </a:solidFill>
                <a:latin typeface="Arial" charset="0"/>
              </a:rPr>
              <a:t>Australopithecus</a:t>
            </a:r>
          </a:p>
          <a:p>
            <a:pPr algn="ctr">
              <a:spcBef>
                <a:spcPct val="0"/>
              </a:spcBef>
              <a:defRPr/>
            </a:pPr>
            <a:r>
              <a:rPr lang="en-US" sz="3200" i="1" dirty="0" err="1">
                <a:solidFill>
                  <a:srgbClr val="FFFFCC"/>
                </a:solidFill>
                <a:latin typeface="Arial" charset="0"/>
              </a:rPr>
              <a:t>africanus</a:t>
            </a:r>
            <a:endParaRPr lang="en-US" sz="3200" i="1" dirty="0">
              <a:solidFill>
                <a:srgbClr val="FFFFCC"/>
              </a:solidFill>
              <a:latin typeface="Arial" charset="0"/>
            </a:endParaRPr>
          </a:p>
        </p:txBody>
      </p:sp>
      <p:sp>
        <p:nvSpPr>
          <p:cNvPr id="318471" name="Text Box 7"/>
          <p:cNvSpPr txBox="1">
            <a:spLocks noChangeArrowheads="1"/>
          </p:cNvSpPr>
          <p:nvPr/>
        </p:nvSpPr>
        <p:spPr bwMode="auto">
          <a:xfrm>
            <a:off x="381000" y="3048000"/>
            <a:ext cx="4310062" cy="1066800"/>
          </a:xfrm>
          <a:prstGeom prst="rect">
            <a:avLst/>
          </a:prstGeom>
          <a:noFill/>
          <a:ln w="38100">
            <a:noFill/>
            <a:miter lim="800000"/>
            <a:headEnd/>
            <a:tailEnd/>
          </a:ln>
          <a:effectLst>
            <a:outerShdw dist="28398" dir="1593903" algn="ctr" rotWithShape="0">
              <a:schemeClr val="tx1"/>
            </a:outerShdw>
          </a:effectLst>
        </p:spPr>
        <p:txBody>
          <a:bodyPr>
            <a:spAutoFit/>
          </a:bodyPr>
          <a:lstStyle/>
          <a:p>
            <a:pPr algn="ctr" eaLnBrk="1" hangingPunct="1">
              <a:spcBef>
                <a:spcPct val="50000"/>
              </a:spcBef>
              <a:defRPr/>
            </a:pPr>
            <a:r>
              <a:rPr lang="en-US" sz="3200" dirty="0">
                <a:solidFill>
                  <a:srgbClr val="FFFFCC"/>
                </a:solidFill>
                <a:latin typeface="Arial" charset="0"/>
              </a:rPr>
              <a:t>What do you notice about this picture?</a:t>
            </a:r>
          </a:p>
        </p:txBody>
      </p:sp>
      <p:sp>
        <p:nvSpPr>
          <p:cNvPr id="86024" name="Text Box 8"/>
          <p:cNvSpPr txBox="1">
            <a:spLocks noChangeArrowheads="1"/>
          </p:cNvSpPr>
          <p:nvPr/>
        </p:nvSpPr>
        <p:spPr bwMode="auto">
          <a:xfrm>
            <a:off x="304800" y="6457890"/>
            <a:ext cx="8686800" cy="400110"/>
          </a:xfrm>
          <a:prstGeom prst="rect">
            <a:avLst/>
          </a:prstGeom>
          <a:noFill/>
          <a:ln w="9525" algn="ctr">
            <a:noFill/>
            <a:miter lim="800000"/>
            <a:headEnd/>
            <a:tailEnd/>
          </a:ln>
        </p:spPr>
        <p:txBody>
          <a:bodyPr wrap="square">
            <a:spAutoFit/>
          </a:bodyPr>
          <a:lstStyle/>
          <a:p>
            <a:r>
              <a:rPr lang="en-US" sz="2000" dirty="0" smtClean="0">
                <a:solidFill>
                  <a:schemeClr val="bg1"/>
                </a:solidFill>
              </a:rPr>
              <a:t>http://www.nwcreation.net/riddle/FactsAboutApemenwithGospel_files/frame.htm</a:t>
            </a:r>
            <a:endParaRPr lang="en-US" sz="2000" dirty="0">
              <a:solidFill>
                <a:schemeClr val="bg1"/>
              </a:solidFill>
            </a:endParaRPr>
          </a:p>
        </p:txBody>
      </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8468"/>
                                        </p:tgtEl>
                                        <p:attrNameLst>
                                          <p:attrName>style.visibility</p:attrName>
                                        </p:attrNameLst>
                                      </p:cBhvr>
                                      <p:to>
                                        <p:strVal val="visible"/>
                                      </p:to>
                                    </p:set>
                                    <p:animEffect transition="in" filter="fade">
                                      <p:cBhvr>
                                        <p:cTn id="7" dur="500"/>
                                        <p:tgtEl>
                                          <p:spTgt spid="31846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8470"/>
                                        </p:tgtEl>
                                        <p:attrNameLst>
                                          <p:attrName>style.visibility</p:attrName>
                                        </p:attrNameLst>
                                      </p:cBhvr>
                                      <p:to>
                                        <p:strVal val="visible"/>
                                      </p:to>
                                    </p:set>
                                    <p:animEffect transition="in" filter="fade">
                                      <p:cBhvr>
                                        <p:cTn id="11" dur="500"/>
                                        <p:tgtEl>
                                          <p:spTgt spid="31847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8471"/>
                                        </p:tgtEl>
                                        <p:attrNameLst>
                                          <p:attrName>style.visibility</p:attrName>
                                        </p:attrNameLst>
                                      </p:cBhvr>
                                      <p:to>
                                        <p:strVal val="visible"/>
                                      </p:to>
                                    </p:set>
                                    <p:animEffect transition="in" filter="fade">
                                      <p:cBhvr>
                                        <p:cTn id="15" dur="500"/>
                                        <p:tgtEl>
                                          <p:spTgt spid="31847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18469"/>
                                        </p:tgtEl>
                                        <p:attrNameLst>
                                          <p:attrName>style.visibility</p:attrName>
                                        </p:attrNameLst>
                                      </p:cBhvr>
                                      <p:to>
                                        <p:strVal val="visible"/>
                                      </p:to>
                                    </p:set>
                                    <p:animEffect transition="in" filter="fade">
                                      <p:cBhvr>
                                        <p:cTn id="20" dur="500"/>
                                        <p:tgtEl>
                                          <p:spTgt spid="318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8" grpId="0"/>
      <p:bldP spid="318469" grpId="0" animBg="1"/>
      <p:bldP spid="318470" grpId="0"/>
      <p:bldP spid="31847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7" name="Rectangle 5"/>
          <p:cNvSpPr>
            <a:spLocks noGrp="1" noChangeArrowheads="1"/>
          </p:cNvSpPr>
          <p:nvPr>
            <p:ph type="title"/>
          </p:nvPr>
        </p:nvSpPr>
        <p:spPr/>
        <p:txBody>
          <a:bodyPr/>
          <a:lstStyle/>
          <a:p>
            <a:pPr eaLnBrk="1" hangingPunct="1">
              <a:defRPr/>
            </a:pPr>
            <a:r>
              <a:rPr lang="en-US" smtClean="0"/>
              <a:t>Lucy – What They Found:</a:t>
            </a:r>
          </a:p>
        </p:txBody>
      </p:sp>
      <p:grpSp>
        <p:nvGrpSpPr>
          <p:cNvPr id="89091" name="Group 12"/>
          <p:cNvGrpSpPr>
            <a:grpSpLocks/>
          </p:cNvGrpSpPr>
          <p:nvPr/>
        </p:nvGrpSpPr>
        <p:grpSpPr bwMode="auto">
          <a:xfrm>
            <a:off x="3429000" y="1905000"/>
            <a:ext cx="2057400" cy="4191000"/>
            <a:chOff x="96" y="672"/>
            <a:chExt cx="1632" cy="3648"/>
          </a:xfrm>
        </p:grpSpPr>
        <p:sp>
          <p:nvSpPr>
            <p:cNvPr id="89092" name="Rectangle 9"/>
            <p:cNvSpPr>
              <a:spLocks noChangeArrowheads="1"/>
            </p:cNvSpPr>
            <p:nvPr/>
          </p:nvSpPr>
          <p:spPr bwMode="auto">
            <a:xfrm>
              <a:off x="96" y="672"/>
              <a:ext cx="1632" cy="3648"/>
            </a:xfrm>
            <a:prstGeom prst="rect">
              <a:avLst/>
            </a:prstGeom>
            <a:solidFill>
              <a:srgbClr val="800080"/>
            </a:solidFill>
            <a:ln w="9525">
              <a:noFill/>
              <a:miter lim="800000"/>
              <a:headEnd/>
              <a:tailEnd/>
            </a:ln>
          </p:spPr>
          <p:txBody>
            <a:bodyPr wrap="none" anchor="ctr"/>
            <a:lstStyle/>
            <a:p>
              <a:endParaRPr lang="en-US"/>
            </a:p>
          </p:txBody>
        </p:sp>
        <p:pic>
          <p:nvPicPr>
            <p:cNvPr id="89093" name="Picture 11" descr="Lucy Bones2"/>
            <p:cNvPicPr>
              <a:picLocks noChangeAspect="1" noChangeArrowheads="1"/>
            </p:cNvPicPr>
            <p:nvPr/>
          </p:nvPicPr>
          <p:blipFill>
            <a:blip r:embed="rId4" cstate="print"/>
            <a:srcRect/>
            <a:stretch>
              <a:fillRect/>
            </a:stretch>
          </p:blipFill>
          <p:spPr bwMode="auto">
            <a:xfrm>
              <a:off x="192" y="816"/>
              <a:ext cx="1412" cy="3408"/>
            </a:xfrm>
            <a:prstGeom prst="rect">
              <a:avLst/>
            </a:prstGeom>
            <a:noFill/>
            <a:ln w="9525">
              <a:noFill/>
              <a:miter lim="800000"/>
              <a:headEnd/>
              <a:tailEnd/>
            </a:ln>
          </p:spPr>
        </p:pic>
      </p:grpSp>
      <p:sp>
        <p:nvSpPr>
          <p:cNvPr id="6" name="Text Box 8"/>
          <p:cNvSpPr txBox="1">
            <a:spLocks noChangeArrowheads="1"/>
          </p:cNvSpPr>
          <p:nvPr/>
        </p:nvSpPr>
        <p:spPr bwMode="auto">
          <a:xfrm>
            <a:off x="304800" y="6457890"/>
            <a:ext cx="8686800" cy="400110"/>
          </a:xfrm>
          <a:prstGeom prst="rect">
            <a:avLst/>
          </a:prstGeom>
          <a:noFill/>
          <a:ln w="9525" algn="ctr">
            <a:noFill/>
            <a:miter lim="800000"/>
            <a:headEnd/>
            <a:tailEnd/>
          </a:ln>
        </p:spPr>
        <p:txBody>
          <a:bodyPr wrap="square">
            <a:spAutoFit/>
          </a:bodyPr>
          <a:lstStyle/>
          <a:p>
            <a:r>
              <a:rPr lang="en-US" sz="2000" dirty="0" smtClean="0">
                <a:solidFill>
                  <a:schemeClr val="bg1"/>
                </a:solidFill>
              </a:rPr>
              <a:t>http://www.nwcreation.net/riddle/FactsAboutApemenwithGospel_files/frame.htm</a:t>
            </a:r>
            <a:endParaRPr lang="en-US" sz="2000" dirty="0">
              <a:solidFill>
                <a:schemeClr val="bg1"/>
              </a:solidFill>
            </a:endParaRPr>
          </a:p>
        </p:txBody>
      </p:sp>
    </p:spTree>
  </p:cSld>
  <p:clrMapOvr>
    <a:overrideClrMapping bg1="lt1" tx1="dk1" bg2="lt2" tx2="dk2" accent1="accent1" accent2="accent2" accent3="accent3" accent4="accent4" accent5="accent5" accent6="accent6" hlink="hlink" folHlink="folHlink"/>
  </p:clrMapOvr>
  <p:transition>
    <p:zoom dir="in"/>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7" name="Rectangle 5"/>
          <p:cNvSpPr>
            <a:spLocks noGrp="1" noChangeArrowheads="1"/>
          </p:cNvSpPr>
          <p:nvPr>
            <p:ph type="title"/>
          </p:nvPr>
        </p:nvSpPr>
        <p:spPr/>
        <p:txBody>
          <a:bodyPr/>
          <a:lstStyle/>
          <a:p>
            <a:pPr eaLnBrk="1" hangingPunct="1">
              <a:defRPr/>
            </a:pPr>
            <a:r>
              <a:rPr lang="en-US" smtClean="0"/>
              <a:t>Lucy – What They Drew:</a:t>
            </a:r>
          </a:p>
        </p:txBody>
      </p:sp>
      <p:pic>
        <p:nvPicPr>
          <p:cNvPr id="90115" name="Picture 15" descr="LucyWithBaby-lucyexhibition-dotcom"/>
          <p:cNvPicPr>
            <a:picLocks noChangeAspect="1" noChangeArrowheads="1"/>
          </p:cNvPicPr>
          <p:nvPr/>
        </p:nvPicPr>
        <p:blipFill>
          <a:blip r:embed="rId4" cstate="print"/>
          <a:srcRect/>
          <a:stretch>
            <a:fillRect/>
          </a:stretch>
        </p:blipFill>
        <p:spPr bwMode="auto">
          <a:xfrm>
            <a:off x="2819400" y="1447800"/>
            <a:ext cx="3479800" cy="4889500"/>
          </a:xfrm>
          <a:prstGeom prst="rect">
            <a:avLst/>
          </a:prstGeom>
          <a:noFill/>
          <a:ln w="9525">
            <a:noFill/>
            <a:miter lim="800000"/>
            <a:headEnd/>
            <a:tailEnd/>
          </a:ln>
        </p:spPr>
      </p:pic>
      <p:sp>
        <p:nvSpPr>
          <p:cNvPr id="90116" name="Text Box 16"/>
          <p:cNvSpPr txBox="1">
            <a:spLocks noChangeArrowheads="1"/>
          </p:cNvSpPr>
          <p:nvPr/>
        </p:nvSpPr>
        <p:spPr bwMode="auto">
          <a:xfrm>
            <a:off x="1828800" y="6461125"/>
            <a:ext cx="5119688" cy="396875"/>
          </a:xfrm>
          <a:prstGeom prst="rect">
            <a:avLst/>
          </a:prstGeom>
          <a:noFill/>
          <a:ln w="9525" algn="ctr">
            <a:noFill/>
            <a:miter lim="800000"/>
            <a:headEnd/>
            <a:tailEnd/>
          </a:ln>
        </p:spPr>
        <p:txBody>
          <a:bodyPr wrap="none">
            <a:spAutoFit/>
          </a:bodyPr>
          <a:lstStyle/>
          <a:p>
            <a:r>
              <a:rPr lang="en-US" sz="2000">
                <a:solidFill>
                  <a:srgbClr val="FFCC66"/>
                </a:solidFill>
              </a:rPr>
              <a:t>http://lucyexhibition.com/life-in-lucys-time.aspx</a:t>
            </a:r>
          </a:p>
        </p:txBody>
      </p:sp>
      <p:grpSp>
        <p:nvGrpSpPr>
          <p:cNvPr id="2" name="Group 17"/>
          <p:cNvGrpSpPr>
            <a:grpSpLocks/>
          </p:cNvGrpSpPr>
          <p:nvPr/>
        </p:nvGrpSpPr>
        <p:grpSpPr bwMode="auto">
          <a:xfrm>
            <a:off x="1905000" y="5410200"/>
            <a:ext cx="2686050" cy="798513"/>
            <a:chOff x="3154" y="3703"/>
            <a:chExt cx="1692" cy="503"/>
          </a:xfrm>
        </p:grpSpPr>
        <p:sp>
          <p:nvSpPr>
            <p:cNvPr id="320530" name="Oval 18"/>
            <p:cNvSpPr>
              <a:spLocks noChangeArrowheads="1"/>
            </p:cNvSpPr>
            <p:nvPr/>
          </p:nvSpPr>
          <p:spPr bwMode="auto">
            <a:xfrm>
              <a:off x="4315" y="3703"/>
              <a:ext cx="531" cy="503"/>
            </a:xfrm>
            <a:prstGeom prst="ellipse">
              <a:avLst/>
            </a:prstGeom>
            <a:noFill/>
            <a:ln w="76200">
              <a:solidFill>
                <a:srgbClr val="FFFF66"/>
              </a:solidFill>
              <a:round/>
              <a:headEnd/>
              <a:tailEnd/>
            </a:ln>
            <a:effectLst>
              <a:outerShdw dist="35921" dir="2700000" algn="ctr" rotWithShape="0">
                <a:schemeClr val="tx1"/>
              </a:outerShdw>
            </a:effectLst>
          </p:spPr>
          <p:txBody>
            <a:bodyPr wrap="none" anchor="ctr"/>
            <a:lstStyle/>
            <a:p>
              <a:pPr>
                <a:defRPr/>
              </a:pPr>
              <a:endParaRPr lang="en-US"/>
            </a:p>
          </p:txBody>
        </p:sp>
        <p:sp>
          <p:nvSpPr>
            <p:cNvPr id="320531" name="Line 19"/>
            <p:cNvSpPr>
              <a:spLocks noChangeShapeType="1"/>
            </p:cNvSpPr>
            <p:nvPr/>
          </p:nvSpPr>
          <p:spPr bwMode="auto">
            <a:xfrm>
              <a:off x="3154" y="3941"/>
              <a:ext cx="1152" cy="0"/>
            </a:xfrm>
            <a:prstGeom prst="line">
              <a:avLst/>
            </a:prstGeom>
            <a:noFill/>
            <a:ln w="101600">
              <a:solidFill>
                <a:srgbClr val="FFFF66"/>
              </a:solidFill>
              <a:round/>
              <a:headEnd/>
              <a:tailEnd type="triangle" w="med" len="med"/>
            </a:ln>
            <a:effectLst>
              <a:outerShdw dist="35921" dir="2700000" algn="ctr" rotWithShape="0">
                <a:schemeClr val="tx1"/>
              </a:outerShdw>
            </a:effectLst>
          </p:spPr>
          <p:txBody>
            <a:bodyPr/>
            <a:lstStyle/>
            <a:p>
              <a:pPr>
                <a:defRPr/>
              </a:pPr>
              <a:endParaRPr lang="en-US"/>
            </a:p>
          </p:txBody>
        </p:sp>
      </p:grpSp>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p:txBody>
          <a:bodyPr/>
          <a:lstStyle/>
          <a:p>
            <a:pPr eaLnBrk="1" hangingPunct="1">
              <a:defRPr/>
            </a:pPr>
            <a:r>
              <a:rPr lang="en-US" sz="5400" smtClean="0"/>
              <a:t>Lucy – What They Said:</a:t>
            </a:r>
          </a:p>
        </p:txBody>
      </p:sp>
      <p:pic>
        <p:nvPicPr>
          <p:cNvPr id="91139" name="Picture 4" descr="lucy book cover"/>
          <p:cNvPicPr>
            <a:picLocks noChangeAspect="1" noChangeArrowheads="1"/>
          </p:cNvPicPr>
          <p:nvPr/>
        </p:nvPicPr>
        <p:blipFill>
          <a:blip r:embed="rId3" cstate="print"/>
          <a:srcRect/>
          <a:stretch>
            <a:fillRect/>
          </a:stretch>
        </p:blipFill>
        <p:spPr bwMode="auto">
          <a:xfrm>
            <a:off x="5562600" y="1600200"/>
            <a:ext cx="3235325" cy="4827588"/>
          </a:xfrm>
          <a:prstGeom prst="rect">
            <a:avLst/>
          </a:prstGeom>
          <a:noFill/>
          <a:ln w="9525">
            <a:noFill/>
            <a:miter lim="800000"/>
            <a:headEnd/>
            <a:tailEnd/>
          </a:ln>
        </p:spPr>
      </p:pic>
      <p:grpSp>
        <p:nvGrpSpPr>
          <p:cNvPr id="2" name="Group 5"/>
          <p:cNvGrpSpPr>
            <a:grpSpLocks/>
          </p:cNvGrpSpPr>
          <p:nvPr/>
        </p:nvGrpSpPr>
        <p:grpSpPr bwMode="auto">
          <a:xfrm>
            <a:off x="1089025" y="3878263"/>
            <a:ext cx="4933950" cy="1289050"/>
            <a:chOff x="686" y="2443"/>
            <a:chExt cx="3108" cy="812"/>
          </a:xfrm>
        </p:grpSpPr>
        <p:sp>
          <p:nvSpPr>
            <p:cNvPr id="91141" name="Text Box 6"/>
            <p:cNvSpPr txBox="1">
              <a:spLocks noChangeArrowheads="1"/>
            </p:cNvSpPr>
            <p:nvPr/>
          </p:nvSpPr>
          <p:spPr bwMode="auto">
            <a:xfrm>
              <a:off x="686" y="2443"/>
              <a:ext cx="1873" cy="768"/>
            </a:xfrm>
            <a:prstGeom prst="rect">
              <a:avLst/>
            </a:prstGeom>
            <a:solidFill>
              <a:schemeClr val="tx1"/>
            </a:solidFill>
            <a:ln w="28575">
              <a:solidFill>
                <a:srgbClr val="3366FF"/>
              </a:solidFill>
              <a:miter lim="800000"/>
              <a:headEnd/>
              <a:tailEnd/>
            </a:ln>
          </p:spPr>
          <p:txBody>
            <a:bodyPr>
              <a:spAutoFit/>
            </a:bodyPr>
            <a:lstStyle/>
            <a:p>
              <a:pPr eaLnBrk="1" hangingPunct="1">
                <a:spcBef>
                  <a:spcPct val="50000"/>
                </a:spcBef>
              </a:pPr>
              <a:r>
                <a:rPr lang="en-US" sz="3600">
                  <a:solidFill>
                    <a:schemeClr val="bg1"/>
                  </a:solidFill>
                  <a:latin typeface="Arial" charset="0"/>
                </a:rPr>
                <a:t>Note: Lucy is our ancestor</a:t>
              </a:r>
            </a:p>
          </p:txBody>
        </p:sp>
        <p:sp>
          <p:nvSpPr>
            <p:cNvPr id="91142" name="Line 7"/>
            <p:cNvSpPr>
              <a:spLocks noChangeShapeType="1"/>
            </p:cNvSpPr>
            <p:nvPr/>
          </p:nvSpPr>
          <p:spPr bwMode="auto">
            <a:xfrm>
              <a:off x="2570" y="2825"/>
              <a:ext cx="1224" cy="430"/>
            </a:xfrm>
            <a:prstGeom prst="line">
              <a:avLst/>
            </a:prstGeom>
            <a:noFill/>
            <a:ln w="101600">
              <a:solidFill>
                <a:srgbClr val="FF0000"/>
              </a:solidFill>
              <a:round/>
              <a:headEnd/>
              <a:tailEnd type="stealth" w="med" len="med"/>
            </a:ln>
          </p:spPr>
          <p:txBody>
            <a:bodyPr/>
            <a:lstStyle/>
            <a:p>
              <a:endParaRPr lang="en-US"/>
            </a:p>
          </p:txBody>
        </p:sp>
      </p:gr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p:txBody>
          <a:bodyPr/>
          <a:lstStyle/>
          <a:p>
            <a:pPr eaLnBrk="1" hangingPunct="1">
              <a:defRPr/>
            </a:pPr>
            <a:r>
              <a:rPr lang="en-US" smtClean="0"/>
              <a:t>Lucy: What They Modeled:</a:t>
            </a:r>
          </a:p>
        </p:txBody>
      </p:sp>
      <p:graphicFrame>
        <p:nvGraphicFramePr>
          <p:cNvPr id="5122" name="Object 3"/>
          <p:cNvGraphicFramePr>
            <a:graphicFrameLocks noChangeAspect="1"/>
          </p:cNvGraphicFramePr>
          <p:nvPr/>
        </p:nvGraphicFramePr>
        <p:xfrm>
          <a:off x="500063" y="1466850"/>
          <a:ext cx="2244725" cy="4979988"/>
        </p:xfrm>
        <a:graphic>
          <a:graphicData uri="http://schemas.openxmlformats.org/presentationml/2006/ole">
            <p:oleObj spid="_x0000_s5122" name="Photo Editor Photo" r:id="rId4" imgW="4439270" imgH="6609524" progId="">
              <p:embed/>
            </p:oleObj>
          </a:graphicData>
        </a:graphic>
      </p:graphicFrame>
      <p:graphicFrame>
        <p:nvGraphicFramePr>
          <p:cNvPr id="5123" name="Object 4"/>
          <p:cNvGraphicFramePr>
            <a:graphicFrameLocks noChangeAspect="1"/>
          </p:cNvGraphicFramePr>
          <p:nvPr/>
        </p:nvGraphicFramePr>
        <p:xfrm>
          <a:off x="3246438" y="1993900"/>
          <a:ext cx="5486400" cy="3546475"/>
        </p:xfrm>
        <a:graphic>
          <a:graphicData uri="http://schemas.openxmlformats.org/presentationml/2006/ole">
            <p:oleObj spid="_x0000_s5123" name="Photo Editor Photo" r:id="rId5" imgW="6523810" imgH="4219048" progId="">
              <p:embed/>
            </p:oleObj>
          </a:graphicData>
        </a:graphic>
      </p:graphicFrame>
      <p:sp>
        <p:nvSpPr>
          <p:cNvPr id="358405" name="AutoShape 5"/>
          <p:cNvSpPr>
            <a:spLocks noChangeArrowheads="1"/>
          </p:cNvSpPr>
          <p:nvPr/>
        </p:nvSpPr>
        <p:spPr bwMode="auto">
          <a:xfrm rot="1542289">
            <a:off x="6064250" y="4854575"/>
            <a:ext cx="560388" cy="1497013"/>
          </a:xfrm>
          <a:prstGeom prst="upArrow">
            <a:avLst>
              <a:gd name="adj1" fmla="val 50000"/>
              <a:gd name="adj2" fmla="val 66785"/>
            </a:avLst>
          </a:prstGeom>
          <a:solidFill>
            <a:srgbClr val="3366FF"/>
          </a:solidFill>
          <a:ln w="9525">
            <a:solidFill>
              <a:schemeClr val="tx1"/>
            </a:solidFill>
            <a:miter lim="800000"/>
            <a:headEnd/>
            <a:tailEnd/>
          </a:ln>
        </p:spPr>
        <p:txBody>
          <a:bodyPr wrap="none" anchor="ctr"/>
          <a:lstStyle/>
          <a:p>
            <a:endParaRPr lang="en-US"/>
          </a:p>
        </p:txBody>
      </p:sp>
      <p:sp>
        <p:nvSpPr>
          <p:cNvPr id="5127" name="Text Box 7"/>
          <p:cNvSpPr txBox="1">
            <a:spLocks noChangeArrowheads="1"/>
          </p:cNvSpPr>
          <p:nvPr/>
        </p:nvSpPr>
        <p:spPr bwMode="auto">
          <a:xfrm>
            <a:off x="3505200" y="5562600"/>
            <a:ext cx="4770438" cy="519113"/>
          </a:xfrm>
          <a:prstGeom prst="rect">
            <a:avLst/>
          </a:prstGeom>
          <a:noFill/>
          <a:ln w="9525" algn="ctr">
            <a:noFill/>
            <a:miter lim="800000"/>
            <a:headEnd/>
            <a:tailEnd/>
          </a:ln>
        </p:spPr>
        <p:txBody>
          <a:bodyPr wrap="none">
            <a:spAutoFit/>
          </a:bodyPr>
          <a:lstStyle/>
          <a:p>
            <a:r>
              <a:rPr lang="en-US" sz="2800" b="1">
                <a:solidFill>
                  <a:srgbClr val="FFCC66"/>
                </a:solidFill>
                <a:latin typeface="Arial" charset="0"/>
              </a:rPr>
              <a:t>Exhibit at the St. Louis Zoo</a:t>
            </a:r>
          </a:p>
        </p:txBody>
      </p:sp>
      <p:sp>
        <p:nvSpPr>
          <p:cNvPr id="9" name="Rectangle 8"/>
          <p:cNvSpPr/>
          <p:nvPr/>
        </p:nvSpPr>
        <p:spPr>
          <a:xfrm>
            <a:off x="381000" y="6488668"/>
            <a:ext cx="8382000" cy="369332"/>
          </a:xfrm>
          <a:prstGeom prst="rect">
            <a:avLst/>
          </a:prstGeom>
        </p:spPr>
        <p:txBody>
          <a:bodyPr wrap="square">
            <a:spAutoFit/>
          </a:bodyPr>
          <a:lstStyle/>
          <a:p>
            <a:r>
              <a:rPr lang="en-US" sz="1800" b="1" dirty="0" smtClean="0">
                <a:solidFill>
                  <a:schemeClr val="bg1"/>
                </a:solidFill>
              </a:rPr>
              <a:t>http://www.nwcreation.net/riddle/FactsAboutApemenwithGospel_files/frame.htm</a:t>
            </a:r>
            <a:endParaRPr lang="en-US" sz="1800" b="1" dirty="0">
              <a:solidFill>
                <a:schemeClr val="bg1"/>
              </a:solidFill>
            </a:endParaRPr>
          </a:p>
        </p:txBody>
      </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58405"/>
                                        </p:tgtEl>
                                        <p:attrNameLst>
                                          <p:attrName>style.visibility</p:attrName>
                                        </p:attrNameLst>
                                      </p:cBhvr>
                                      <p:to>
                                        <p:strVal val="visible"/>
                                      </p:to>
                                    </p:set>
                                    <p:animEffect transition="in" filter="wipe(down)">
                                      <p:cBhvr>
                                        <p:cTn id="7" dur="500"/>
                                        <p:tgtEl>
                                          <p:spTgt spid="358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
            <a:ext cx="8991600" cy="990600"/>
          </a:xfrm>
        </p:spPr>
        <p:txBody>
          <a:bodyPr/>
          <a:lstStyle/>
          <a:p>
            <a:r>
              <a:rPr lang="en-US" sz="4400" dirty="0" smtClean="0"/>
              <a:t>And If the Evidence Doesn’t Fit…</a:t>
            </a:r>
            <a:endParaRPr lang="en-US" sz="4400" dirty="0"/>
          </a:p>
        </p:txBody>
      </p:sp>
      <p:sp>
        <p:nvSpPr>
          <p:cNvPr id="4" name="Subtitle 3"/>
          <p:cNvSpPr>
            <a:spLocks noGrp="1"/>
          </p:cNvSpPr>
          <p:nvPr>
            <p:ph type="subTitle" idx="1"/>
          </p:nvPr>
        </p:nvSpPr>
        <p:spPr>
          <a:xfrm>
            <a:off x="381000" y="1752600"/>
            <a:ext cx="7848600" cy="1371600"/>
          </a:xfrm>
          <a:effectLst/>
        </p:spPr>
        <p:txBody>
          <a:bodyPr/>
          <a:lstStyle/>
          <a:p>
            <a:r>
              <a:rPr lang="en-US" sz="3600" dirty="0" smtClean="0">
                <a:effectLst>
                  <a:outerShdw blurRad="63500" dist="50800" dir="2700000" algn="tl" rotWithShape="0">
                    <a:prstClr val="black"/>
                  </a:outerShdw>
                </a:effectLst>
              </a:rPr>
              <a:t>No problem! </a:t>
            </a:r>
          </a:p>
          <a:p>
            <a:r>
              <a:rPr lang="en-US" sz="3600" dirty="0" smtClean="0">
                <a:effectLst>
                  <a:outerShdw blurRad="63500" dist="50800" dir="2700000" algn="tl" rotWithShape="0">
                    <a:prstClr val="black"/>
                  </a:outerShdw>
                </a:effectLst>
              </a:rPr>
              <a:t>The evolutionists just </a:t>
            </a:r>
            <a:r>
              <a:rPr lang="en-US" sz="3600" b="1" i="1" u="sng" dirty="0" smtClean="0">
                <a:effectLst>
                  <a:outerShdw blurRad="63500" dist="50800" dir="2700000" algn="tl" rotWithShape="0">
                    <a:prstClr val="black"/>
                  </a:outerShdw>
                </a:effectLst>
              </a:rPr>
              <a:t>make</a:t>
            </a:r>
            <a:r>
              <a:rPr lang="en-US" sz="3600" dirty="0" smtClean="0">
                <a:effectLst>
                  <a:outerShdw blurRad="63500" dist="50800" dir="2700000" algn="tl" rotWithShape="0">
                    <a:prstClr val="black"/>
                  </a:outerShdw>
                </a:effectLst>
              </a:rPr>
              <a:t> it fit!</a:t>
            </a:r>
            <a:endParaRPr lang="en-US" sz="3600" dirty="0">
              <a:effectLst>
                <a:outerShdw blurRad="63500" dist="50800" dir="2700000" algn="tl" rotWithShape="0">
                  <a:prstClr val="black"/>
                </a:outerShdw>
              </a:effectLst>
            </a:endParaRPr>
          </a:p>
        </p:txBody>
      </p:sp>
    </p:spTree>
  </p:cSld>
  <p:clrMapOvr>
    <a:overrideClrMapping bg1="lt1" tx1="dk1" bg2="lt2" tx2="dk2" accent1="accent1" accent2="accent2" accent3="accent3" accent4="accent4" accent5="accent5" accent6="accent6" hlink="hlink" folHlink="folHlink"/>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435202" name="Text Box 2"/>
          <p:cNvSpPr txBox="1">
            <a:spLocks noChangeArrowheads="1"/>
          </p:cNvSpPr>
          <p:nvPr/>
        </p:nvSpPr>
        <p:spPr bwMode="auto">
          <a:xfrm>
            <a:off x="387350" y="5867400"/>
            <a:ext cx="8335963" cy="946150"/>
          </a:xfrm>
          <a:prstGeom prst="rect">
            <a:avLst/>
          </a:prstGeom>
          <a:noFill/>
          <a:ln w="9525">
            <a:noFill/>
            <a:miter lim="800000"/>
            <a:headEnd/>
            <a:tailEnd/>
          </a:ln>
          <a:effectLst>
            <a:outerShdw dist="28398" dir="1593903" algn="ctr" rotWithShape="0">
              <a:schemeClr val="tx1"/>
            </a:outerShdw>
          </a:effectLst>
        </p:spPr>
        <p:txBody>
          <a:bodyPr>
            <a:spAutoFit/>
          </a:bodyPr>
          <a:lstStyle/>
          <a:p>
            <a:pPr algn="ctr">
              <a:spcBef>
                <a:spcPct val="0"/>
              </a:spcBef>
            </a:pPr>
            <a:r>
              <a:rPr lang="en-US" sz="2800" i="1" dirty="0">
                <a:solidFill>
                  <a:srgbClr val="FFFFCC"/>
                </a:solidFill>
                <a:latin typeface="Arial" charset="0"/>
              </a:rPr>
              <a:t>PBS Nova Series; In Search of Human Origins</a:t>
            </a:r>
          </a:p>
          <a:p>
            <a:pPr algn="ctr">
              <a:spcBef>
                <a:spcPct val="0"/>
              </a:spcBef>
            </a:pPr>
            <a:r>
              <a:rPr lang="en-US" sz="2800" i="1" dirty="0">
                <a:solidFill>
                  <a:srgbClr val="FFFFCC"/>
                </a:solidFill>
                <a:latin typeface="Arial" charset="0"/>
              </a:rPr>
              <a:t>episode one 1994 (Dr. Owen Lovejoy)</a:t>
            </a:r>
          </a:p>
        </p:txBody>
      </p:sp>
      <p:pic>
        <p:nvPicPr>
          <p:cNvPr id="435203" name="lucy wrong.mpg">
            <a:hlinkClick r:id="" action="ppaction://media"/>
          </p:cNvPr>
          <p:cNvPicPr>
            <a:picLocks noGrp="1" noRot="1" noChangeAspect="1" noChangeArrowheads="1"/>
          </p:cNvPicPr>
          <p:nvPr>
            <p:ph idx="1"/>
            <a:videoFile r:link="rId2"/>
          </p:nvPr>
        </p:nvPicPr>
        <p:blipFill>
          <a:blip r:embed="rId6" cstate="print"/>
          <a:srcRect/>
          <a:stretch>
            <a:fillRect/>
          </a:stretch>
        </p:blipFill>
        <p:spPr>
          <a:xfrm>
            <a:off x="1939925" y="1828800"/>
            <a:ext cx="5264150" cy="3948113"/>
          </a:xfrm>
          <a:ln w="57150">
            <a:solidFill>
              <a:schemeClr val="tx1"/>
            </a:solidFill>
          </a:ln>
          <a:effectLst>
            <a:outerShdw dist="28398" dir="1593903" algn="ctr" rotWithShape="0">
              <a:srgbClr val="808080"/>
            </a:outerShdw>
          </a:effectLst>
        </p:spPr>
      </p:pic>
      <p:sp>
        <p:nvSpPr>
          <p:cNvPr id="435204" name="Rectangle 4"/>
          <p:cNvSpPr>
            <a:spLocks noChangeArrowheads="1"/>
          </p:cNvSpPr>
          <p:nvPr/>
        </p:nvSpPr>
        <p:spPr bwMode="auto">
          <a:xfrm>
            <a:off x="0" y="82550"/>
            <a:ext cx="9144000" cy="1289050"/>
          </a:xfrm>
          <a:prstGeom prst="rect">
            <a:avLst/>
          </a:prstGeom>
          <a:solidFill>
            <a:schemeClr val="tx1"/>
          </a:solidFill>
          <a:ln w="9525">
            <a:noFill/>
            <a:miter lim="800000"/>
            <a:headEnd/>
            <a:tailEnd/>
          </a:ln>
          <a:effectLst>
            <a:outerShdw dist="35921" dir="2700000" algn="ctr" rotWithShape="0">
              <a:schemeClr val="tx1"/>
            </a:outerShdw>
          </a:effectLst>
        </p:spPr>
        <p:txBody>
          <a:bodyPr lIns="92075" tIns="46038" rIns="92075" bIns="46038" anchor="b"/>
          <a:lstStyle/>
          <a:p>
            <a:pPr algn="ctr">
              <a:lnSpc>
                <a:spcPct val="90000"/>
              </a:lnSpc>
              <a:spcBef>
                <a:spcPct val="0"/>
              </a:spcBef>
            </a:pPr>
            <a:r>
              <a:rPr lang="en-US" sz="4000" b="1" dirty="0" smtClean="0">
                <a:solidFill>
                  <a:srgbClr val="FFFFCC"/>
                </a:solidFill>
                <a:latin typeface="Arial" charset="0"/>
              </a:rPr>
              <a:t>Example: Lucy’s </a:t>
            </a:r>
            <a:r>
              <a:rPr lang="en-US" sz="4000" b="1" dirty="0">
                <a:solidFill>
                  <a:srgbClr val="FFFFCC"/>
                </a:solidFill>
                <a:latin typeface="Arial" charset="0"/>
              </a:rPr>
              <a:t>pelvis is “wrong” because it is very ape-like</a:t>
            </a:r>
          </a:p>
        </p:txBody>
      </p:sp>
    </p:spTree>
  </p:cSld>
  <p:clrMapOvr>
    <a:overrideClrMapping bg1="lt1" tx1="dk1" bg2="lt2" tx2="dk2" accent1="accent1" accent2="accent2" accent3="accent3" accent4="accent4" accent5="accent5" accent6="accent6" hlink="hlink" folHlink="folHlink"/>
  </p:clrMapOvr>
  <p:transition>
    <p:zoom dir="in"/>
  </p:transition>
  <p:timing>
    <p:tnLst>
      <p:par>
        <p:cTn id="1" dur="indefinite" restart="never" nodeType="tmRoot">
          <p:childTnLst>
            <p:video fullScrn="1">
              <p:cMediaNode>
                <p:cTn id="2" fill="hold" display="0">
                  <p:stCondLst>
                    <p:cond delay="indefinite"/>
                  </p:stCondLst>
                  <p:endCondLst>
                    <p:cond evt="onNext" delay="0">
                      <p:tgtEl>
                        <p:sldTgt/>
                      </p:tgtEl>
                    </p:cond>
                    <p:cond evt="onPrev" delay="0">
                      <p:tgtEl>
                        <p:sldTgt/>
                      </p:tgtEl>
                    </p:cond>
                  </p:endCondLst>
                </p:cTn>
                <p:tgtEl>
                  <p:spTgt spid="43520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Where was Garden of Eden located"/>
          <p:cNvPicPr>
            <a:picLocks noChangeAspect="1" noChangeArrowheads="1"/>
          </p:cNvPicPr>
          <p:nvPr/>
        </p:nvPicPr>
        <p:blipFill>
          <a:blip r:embed="rId2" cstate="print"/>
          <a:srcRect/>
          <a:stretch>
            <a:fillRect/>
          </a:stretch>
        </p:blipFill>
        <p:spPr bwMode="auto">
          <a:xfrm>
            <a:off x="152400" y="4763"/>
            <a:ext cx="8991600" cy="6853237"/>
          </a:xfrm>
          <a:prstGeom prst="rect">
            <a:avLst/>
          </a:prstGeom>
          <a:noFill/>
          <a:ln w="9525">
            <a:noFill/>
            <a:miter lim="800000"/>
            <a:headEnd/>
            <a:tailEnd/>
          </a:ln>
        </p:spPr>
      </p:pic>
    </p:spTree>
  </p:cSld>
  <p:clrMapOvr>
    <a:masterClrMapping/>
  </p:clrMapOvr>
  <p:transition>
    <p:plus/>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a:xfrm>
            <a:off x="0" y="0"/>
            <a:ext cx="9144000" cy="1143000"/>
          </a:xfrm>
        </p:spPr>
        <p:txBody>
          <a:bodyPr/>
          <a:lstStyle/>
          <a:p>
            <a:r>
              <a:rPr lang="en-US" sz="4400" dirty="0"/>
              <a:t>“Fixing” Lucy with a power saw!</a:t>
            </a:r>
          </a:p>
        </p:txBody>
      </p:sp>
      <p:pic>
        <p:nvPicPr>
          <p:cNvPr id="437251" name="fixing lucy.mpg">
            <a:hlinkClick r:id="" action="ppaction://media"/>
          </p:cNvPr>
          <p:cNvPicPr>
            <a:picLocks noRot="1" noChangeAspect="1" noChangeArrowheads="1"/>
          </p:cNvPicPr>
          <p:nvPr>
            <a:videoFile r:link="rId1"/>
          </p:nvPr>
        </p:nvPicPr>
        <p:blipFill>
          <a:blip r:embed="rId3" cstate="print"/>
          <a:srcRect/>
          <a:stretch>
            <a:fillRect/>
          </a:stretch>
        </p:blipFill>
        <p:spPr bwMode="auto">
          <a:xfrm>
            <a:off x="1828800" y="1898650"/>
            <a:ext cx="5486400" cy="3740150"/>
          </a:xfrm>
          <a:prstGeom prst="rect">
            <a:avLst/>
          </a:prstGeom>
          <a:noFill/>
          <a:ln w="38100">
            <a:solidFill>
              <a:schemeClr val="tx1"/>
            </a:solidFill>
            <a:miter lim="800000"/>
            <a:headEnd/>
            <a:tailEnd/>
          </a:ln>
        </p:spPr>
      </p:pic>
      <p:sp>
        <p:nvSpPr>
          <p:cNvPr id="437252" name="Text Box 4"/>
          <p:cNvSpPr txBox="1">
            <a:spLocks noChangeArrowheads="1"/>
          </p:cNvSpPr>
          <p:nvPr/>
        </p:nvSpPr>
        <p:spPr bwMode="auto">
          <a:xfrm>
            <a:off x="914400" y="5854648"/>
            <a:ext cx="7304087" cy="941796"/>
          </a:xfrm>
          <a:prstGeom prst="rect">
            <a:avLst/>
          </a:prstGeom>
          <a:noFill/>
          <a:ln w="9525">
            <a:noFill/>
            <a:miter lim="800000"/>
            <a:headEnd/>
            <a:tailEnd/>
          </a:ln>
          <a:effectLst>
            <a:outerShdw dist="28398" dir="1593903" algn="ctr" rotWithShape="0">
              <a:schemeClr val="tx1"/>
            </a:outerShdw>
          </a:effectLst>
        </p:spPr>
        <p:txBody>
          <a:bodyPr>
            <a:spAutoFit/>
          </a:bodyPr>
          <a:lstStyle/>
          <a:p>
            <a:pPr algn="ctr" eaLnBrk="0" hangingPunct="0"/>
            <a:r>
              <a:rPr lang="en-US" sz="2400" i="1" dirty="0">
                <a:solidFill>
                  <a:srgbClr val="FFFFCC"/>
                </a:solidFill>
                <a:latin typeface="Arial" charset="0"/>
              </a:rPr>
              <a:t>PBS Nova Series; In Search of Human Origins</a:t>
            </a:r>
          </a:p>
          <a:p>
            <a:pPr algn="ctr" eaLnBrk="0" hangingPunct="0"/>
            <a:r>
              <a:rPr lang="en-US" sz="2400" i="1" dirty="0">
                <a:solidFill>
                  <a:srgbClr val="FFFFCC"/>
                </a:solidFill>
                <a:latin typeface="Arial" charset="0"/>
              </a:rPr>
              <a:t>episode one 1994 (Dr. Owen Lovejoy)</a:t>
            </a:r>
          </a:p>
        </p:txBody>
      </p:sp>
      <p:sp>
        <p:nvSpPr>
          <p:cNvPr id="5" name="AutoShape 7">
            <a:hlinkClick r:id="rId4" action="ppaction://program" highlightClick="1"/>
          </p:cNvPr>
          <p:cNvSpPr>
            <a:spLocks noChangeArrowheads="1"/>
          </p:cNvSpPr>
          <p:nvPr/>
        </p:nvSpPr>
        <p:spPr bwMode="auto">
          <a:xfrm>
            <a:off x="7924800" y="1905000"/>
            <a:ext cx="838200" cy="914400"/>
          </a:xfrm>
          <a:prstGeom prst="actionButtonForwardNext">
            <a:avLst/>
          </a:prstGeom>
          <a:solidFill>
            <a:srgbClr val="FFCC66"/>
          </a:solidFill>
          <a:ln w="9525">
            <a:solidFill>
              <a:schemeClr val="tx1"/>
            </a:solidFill>
            <a:miter lim="800000"/>
            <a:headEnd/>
            <a:tailEnd/>
          </a:ln>
        </p:spPr>
        <p:txBody>
          <a:bodyPr wrap="none" anchor="ctr"/>
          <a:lstStyle/>
          <a:p>
            <a:endParaRPr lang="en-US"/>
          </a:p>
        </p:txBody>
      </p:sp>
    </p:spTree>
  </p:cSld>
  <p:clrMapOvr>
    <a:masterClrMapping/>
  </p:clrMapOvr>
  <p:transition>
    <p:zoom/>
  </p:transition>
  <p:timing>
    <p:tnLst>
      <p:par>
        <p:cTn id="1" dur="indefinite" restart="never" nodeType="tmRoot">
          <p:childTnLst>
            <p:video fullScrn="1">
              <p:cMediaNode>
                <p:cTn id="2" fill="hold" display="0">
                  <p:stCondLst>
                    <p:cond delay="indefinite"/>
                  </p:stCondLst>
                  <p:endCondLst>
                    <p:cond evt="onNext" delay="0">
                      <p:tgtEl>
                        <p:sldTgt/>
                      </p:tgtEl>
                    </p:cond>
                    <p:cond evt="onPrev" delay="0">
                      <p:tgtEl>
                        <p:sldTgt/>
                      </p:tgtEl>
                    </p:cond>
                  </p:endCondLst>
                </p:cTn>
                <p:tgtEl>
                  <p:spTgt spid="437251"/>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Grp="1" noChangeArrowheads="1"/>
          </p:cNvSpPr>
          <p:nvPr>
            <p:ph type="title"/>
          </p:nvPr>
        </p:nvSpPr>
        <p:spPr>
          <a:xfrm>
            <a:off x="228600" y="0"/>
            <a:ext cx="8458200" cy="609600"/>
          </a:xfrm>
        </p:spPr>
        <p:txBody>
          <a:bodyPr/>
          <a:lstStyle/>
          <a:p>
            <a:pPr eaLnBrk="1" hangingPunct="1">
              <a:defRPr/>
            </a:pPr>
            <a:r>
              <a:rPr lang="en-US" b="1" smtClean="0">
                <a:latin typeface="Tahoma" pitchFamily="34" charset="0"/>
              </a:rPr>
              <a:t>Romans 1:22,25</a:t>
            </a:r>
          </a:p>
        </p:txBody>
      </p:sp>
      <p:sp>
        <p:nvSpPr>
          <p:cNvPr id="110595" name="Rectangle 3"/>
          <p:cNvSpPr>
            <a:spLocks noGrp="1" noChangeArrowheads="1"/>
          </p:cNvSpPr>
          <p:nvPr>
            <p:ph type="body" idx="1"/>
          </p:nvPr>
        </p:nvSpPr>
        <p:spPr>
          <a:xfrm>
            <a:off x="457200" y="914400"/>
            <a:ext cx="8229600" cy="5943600"/>
          </a:xfrm>
        </p:spPr>
        <p:txBody>
          <a:bodyPr/>
          <a:lstStyle/>
          <a:p>
            <a:pPr marL="0" indent="0" eaLnBrk="1" hangingPunct="1"/>
            <a:r>
              <a:rPr lang="en-US" sz="4800" i="1" smtClean="0"/>
              <a:t>Claiming to be wise, they became fools . . . they exchanged the truth about God for a lie and worshiped and served the creature rather than the Creator. . .</a:t>
            </a:r>
          </a:p>
        </p:txBody>
      </p:sp>
    </p:spTree>
  </p:cSld>
  <p:clrMapOvr>
    <a:masterClrMapping/>
  </p:clrMapOvr>
  <p:transition>
    <p:plus/>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descr="apeman2"/>
          <p:cNvPicPr>
            <a:picLocks noChangeAspect="1" noChangeArrowheads="1"/>
          </p:cNvPicPr>
          <p:nvPr/>
        </p:nvPicPr>
        <p:blipFill>
          <a:blip r:embed="rId3" cstate="print">
            <a:lum bright="36000" contrast="-70000"/>
          </a:blip>
          <a:srcRect/>
          <a:stretch>
            <a:fillRect/>
          </a:stretch>
        </p:blipFill>
        <p:spPr bwMode="auto">
          <a:xfrm>
            <a:off x="0" y="0"/>
            <a:ext cx="9144000" cy="6845300"/>
          </a:xfrm>
          <a:prstGeom prst="rect">
            <a:avLst/>
          </a:prstGeom>
          <a:noFill/>
          <a:ln w="9525">
            <a:noFill/>
            <a:miter lim="800000"/>
            <a:headEnd/>
            <a:tailEnd/>
          </a:ln>
        </p:spPr>
      </p:pic>
      <p:sp>
        <p:nvSpPr>
          <p:cNvPr id="7172" name="WordArt 3"/>
          <p:cNvSpPr>
            <a:spLocks noChangeArrowheads="1" noChangeShapeType="1" noTextEdit="1"/>
          </p:cNvSpPr>
          <p:nvPr/>
        </p:nvSpPr>
        <p:spPr bwMode="auto">
          <a:xfrm>
            <a:off x="1371600" y="0"/>
            <a:ext cx="6515100" cy="1017588"/>
          </a:xfrm>
          <a:prstGeom prst="rect">
            <a:avLst/>
          </a:prstGeom>
        </p:spPr>
        <p:txBody>
          <a:bodyPr wrap="none" fromWordArt="1">
            <a:prstTxWarp prst="textPlain">
              <a:avLst>
                <a:gd name="adj" fmla="val 50000"/>
              </a:avLst>
            </a:prstTxWarp>
          </a:bodyPr>
          <a:lstStyle/>
          <a:p>
            <a:pPr algn="ctr"/>
            <a:r>
              <a:rPr lang="en-US" sz="3600" kern="10" dirty="0" smtClean="0">
                <a:ln w="9525">
                  <a:noFill/>
                  <a:round/>
                  <a:headEnd/>
                  <a:tailEnd/>
                </a:ln>
                <a:solidFill>
                  <a:srgbClr val="000066"/>
                </a:solidFill>
                <a:effectLst>
                  <a:prstShdw prst="shdw17" dist="17961" dir="2700000">
                    <a:srgbClr val="00003D"/>
                  </a:prstShdw>
                </a:effectLst>
                <a:latin typeface="Arial Black"/>
              </a:rPr>
              <a:t>Neanderthals</a:t>
            </a:r>
            <a:endParaRPr lang="en-US" sz="3600" kern="10" dirty="0">
              <a:ln w="9525">
                <a:noFill/>
                <a:round/>
                <a:headEnd/>
                <a:tailEnd/>
              </a:ln>
              <a:solidFill>
                <a:srgbClr val="000066"/>
              </a:solidFill>
              <a:effectLst>
                <a:prstShdw prst="shdw17" dist="17961" dir="2700000">
                  <a:srgbClr val="00003D"/>
                </a:prstShdw>
              </a:effectLst>
              <a:latin typeface="Arial Black"/>
            </a:endParaRPr>
          </a:p>
        </p:txBody>
      </p:sp>
      <p:pic>
        <p:nvPicPr>
          <p:cNvPr id="7173" name="Picture 5" descr="neandertal5"/>
          <p:cNvPicPr>
            <a:picLocks noChangeAspect="1" noChangeArrowheads="1"/>
          </p:cNvPicPr>
          <p:nvPr/>
        </p:nvPicPr>
        <p:blipFill>
          <a:blip r:embed="rId4" cstate="print"/>
          <a:srcRect/>
          <a:stretch>
            <a:fillRect/>
          </a:stretch>
        </p:blipFill>
        <p:spPr bwMode="auto">
          <a:xfrm>
            <a:off x="1828800" y="1981200"/>
            <a:ext cx="1917028" cy="4584700"/>
          </a:xfrm>
          <a:prstGeom prst="rect">
            <a:avLst/>
          </a:prstGeom>
          <a:noFill/>
          <a:ln w="38100">
            <a:solidFill>
              <a:srgbClr val="000066"/>
            </a:solidFill>
            <a:miter lim="800000"/>
            <a:headEnd/>
            <a:tailEnd/>
          </a:ln>
        </p:spPr>
      </p:pic>
      <p:grpSp>
        <p:nvGrpSpPr>
          <p:cNvPr id="7174" name="Group 7"/>
          <p:cNvGrpSpPr>
            <a:grpSpLocks/>
          </p:cNvGrpSpPr>
          <p:nvPr/>
        </p:nvGrpSpPr>
        <p:grpSpPr bwMode="auto">
          <a:xfrm>
            <a:off x="4877210" y="1981755"/>
            <a:ext cx="3429000" cy="4612821"/>
            <a:chOff x="2187" y="249"/>
            <a:chExt cx="2784" cy="3834"/>
          </a:xfrm>
        </p:grpSpPr>
        <p:graphicFrame>
          <p:nvGraphicFramePr>
            <p:cNvPr id="7170" name="Object 8"/>
            <p:cNvGraphicFramePr>
              <a:graphicFrameLocks noChangeAspect="1"/>
            </p:cNvGraphicFramePr>
            <p:nvPr/>
          </p:nvGraphicFramePr>
          <p:xfrm>
            <a:off x="2187" y="249"/>
            <a:ext cx="2770" cy="2928"/>
          </p:xfrm>
          <a:graphic>
            <a:graphicData uri="http://schemas.openxmlformats.org/presentationml/2006/ole">
              <p:oleObj spid="_x0000_s7170" name="Photo Editor Photo" r:id="rId5" imgW="4334480" imgH="4580952" progId="">
                <p:embed/>
              </p:oleObj>
            </a:graphicData>
          </a:graphic>
        </p:graphicFrame>
        <p:sp>
          <p:nvSpPr>
            <p:cNvPr id="432137" name="Text Box 9"/>
            <p:cNvSpPr txBox="1">
              <a:spLocks noChangeArrowheads="1"/>
            </p:cNvSpPr>
            <p:nvPr/>
          </p:nvSpPr>
          <p:spPr bwMode="auto">
            <a:xfrm>
              <a:off x="2187" y="3177"/>
              <a:ext cx="2784" cy="906"/>
            </a:xfrm>
            <a:prstGeom prst="rect">
              <a:avLst/>
            </a:prstGeom>
            <a:solidFill>
              <a:schemeClr val="tx1"/>
            </a:solidFill>
            <a:ln w="9525" algn="ctr">
              <a:noFill/>
              <a:miter lim="800000"/>
              <a:headEnd/>
              <a:tailEnd/>
            </a:ln>
            <a:effectLst>
              <a:outerShdw dist="35921" dir="2700000" algn="ctr" rotWithShape="0">
                <a:srgbClr val="000000"/>
              </a:outerShdw>
            </a:effectLst>
          </p:spPr>
          <p:txBody>
            <a:bodyPr>
              <a:spAutoFit/>
            </a:bodyPr>
            <a:lstStyle/>
            <a:p>
              <a:pPr>
                <a:spcBef>
                  <a:spcPct val="0"/>
                </a:spcBef>
                <a:defRPr/>
              </a:pPr>
              <a:r>
                <a:rPr lang="en-US" sz="2400" dirty="0">
                  <a:solidFill>
                    <a:schemeClr val="bg1"/>
                  </a:solidFill>
                </a:rPr>
                <a:t>http://dsc.discovery.com/convergence/cavemen/evolve/evolve.html</a:t>
              </a:r>
            </a:p>
          </p:txBody>
        </p:sp>
      </p:grpSp>
      <p:sp>
        <p:nvSpPr>
          <p:cNvPr id="8" name="Title 7"/>
          <p:cNvSpPr>
            <a:spLocks noGrp="1"/>
          </p:cNvSpPr>
          <p:nvPr>
            <p:ph type="ctrTitle"/>
          </p:nvPr>
        </p:nvSpPr>
        <p:spPr>
          <a:xfrm>
            <a:off x="0" y="1066800"/>
            <a:ext cx="9144000" cy="688975"/>
          </a:xfrm>
        </p:spPr>
        <p:txBody>
          <a:bodyPr/>
          <a:lstStyle/>
          <a:p>
            <a:r>
              <a:rPr lang="en-US" dirty="0" smtClean="0"/>
              <a:t>Making humans more ape-like</a:t>
            </a:r>
            <a:endParaRPr lang="en-US" dirty="0"/>
          </a:p>
        </p:txBody>
      </p:sp>
    </p:spTree>
  </p:cSld>
  <p:clrMapOvr>
    <a:masterClrMapping/>
  </p:clrMapOvr>
  <p:transition>
    <p:newsflash/>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pPr algn="ctr">
              <a:spcBef>
                <a:spcPct val="0"/>
              </a:spcBef>
            </a:pPr>
            <a:endParaRPr lang="en-US" sz="2400">
              <a:latin typeface="Tahoma" pitchFamily="34" charset="0"/>
            </a:endParaRPr>
          </a:p>
        </p:txBody>
      </p:sp>
      <p:sp>
        <p:nvSpPr>
          <p:cNvPr id="113667" name="Rectangle 3"/>
          <p:cNvSpPr>
            <a:spLocks noGrp="1" noChangeArrowheads="1"/>
          </p:cNvSpPr>
          <p:nvPr>
            <p:ph type="title"/>
          </p:nvPr>
        </p:nvSpPr>
        <p:spPr>
          <a:xfrm>
            <a:off x="0" y="0"/>
            <a:ext cx="9144000" cy="457200"/>
          </a:xfrm>
        </p:spPr>
        <p:txBody>
          <a:bodyPr/>
          <a:lstStyle/>
          <a:p>
            <a:r>
              <a:rPr lang="en-US" sz="3600" b="1" smtClean="0"/>
              <a:t>Neandertals*</a:t>
            </a:r>
          </a:p>
        </p:txBody>
      </p:sp>
      <p:sp>
        <p:nvSpPr>
          <p:cNvPr id="442372" name="Rectangle 4"/>
          <p:cNvSpPr>
            <a:spLocks noGrp="1" noChangeArrowheads="1"/>
          </p:cNvSpPr>
          <p:nvPr>
            <p:ph type="body" idx="1"/>
          </p:nvPr>
        </p:nvSpPr>
        <p:spPr>
          <a:xfrm>
            <a:off x="0" y="609600"/>
            <a:ext cx="8763000" cy="5791200"/>
          </a:xfrm>
        </p:spPr>
        <p:txBody>
          <a:bodyPr/>
          <a:lstStyle/>
          <a:p>
            <a:r>
              <a:rPr lang="en-US" smtClean="0"/>
              <a:t>Neandertal man was first discovered in 1856 by workmen digging in a limestone cave in the Neander valley near Dusseldorf, Germany. </a:t>
            </a:r>
          </a:p>
          <a:p>
            <a:r>
              <a:rPr lang="en-US" smtClean="0"/>
              <a:t>The fossil bones were examined by an anatomist (professor Schaafhausen) who concluded that they were human.</a:t>
            </a:r>
          </a:p>
          <a:p>
            <a:r>
              <a:rPr lang="en-US" smtClean="0"/>
              <a:t>At first, not much attention was given to these finds, but with the publication of Darwin’s </a:t>
            </a:r>
            <a:r>
              <a:rPr lang="en-US" i="1" smtClean="0"/>
              <a:t>Origin of Species</a:t>
            </a:r>
            <a:r>
              <a:rPr lang="en-US" smtClean="0"/>
              <a:t> in 1859, the search began for the imagined “apelike ancestors” of man. </a:t>
            </a:r>
          </a:p>
          <a:p>
            <a:r>
              <a:rPr lang="en-US" smtClean="0"/>
              <a:t>Darwinians argued that Neandertal man was an apelike creature, while many critical of Darwin (like the great anatomist Rudolph Virchow) argued that Neandertals were human in every respect, though some appeared to be suffering from rickets or arthritis.</a:t>
            </a:r>
          </a:p>
        </p:txBody>
      </p:sp>
      <p:sp>
        <p:nvSpPr>
          <p:cNvPr id="113669" name="Text Box 5"/>
          <p:cNvSpPr txBox="1">
            <a:spLocks noChangeArrowheads="1"/>
          </p:cNvSpPr>
          <p:nvPr/>
        </p:nvSpPr>
        <p:spPr bwMode="auto">
          <a:xfrm>
            <a:off x="0" y="6324600"/>
            <a:ext cx="7808913" cy="396875"/>
          </a:xfrm>
          <a:prstGeom prst="rect">
            <a:avLst/>
          </a:prstGeom>
          <a:noFill/>
          <a:ln w="9525" algn="ctr">
            <a:noFill/>
            <a:miter lim="800000"/>
            <a:headEnd/>
            <a:tailEnd/>
          </a:ln>
        </p:spPr>
        <p:txBody>
          <a:bodyPr wrap="none">
            <a:spAutoFit/>
          </a:bodyPr>
          <a:lstStyle/>
          <a:p>
            <a:r>
              <a:rPr lang="en-US" sz="2000"/>
              <a:t>* http://www.answersingenesis.org/articles/wow/did-humans-really-evolve</a:t>
            </a:r>
          </a:p>
        </p:txBody>
      </p:sp>
    </p:spTree>
  </p:cSld>
  <p:clrMapOvr>
    <a:overrideClrMapping bg1="lt1" tx1="dk1" bg2="lt2" tx2="dk2" accent1="accent1" accent2="accent2" accent3="accent3" accent4="accent4" accent5="accent5" accent6="accent6" hlink="hlink" folHlink="folHlink"/>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2372">
                                            <p:txEl>
                                              <p:pRg st="1" end="1"/>
                                            </p:txEl>
                                          </p:spTgt>
                                        </p:tgtEl>
                                        <p:attrNameLst>
                                          <p:attrName>style.visibility</p:attrName>
                                        </p:attrNameLst>
                                      </p:cBhvr>
                                      <p:to>
                                        <p:strVal val="visible"/>
                                      </p:to>
                                    </p:set>
                                    <p:animEffect transition="in" filter="dissolve">
                                      <p:cBhvr>
                                        <p:cTn id="7" dur="500"/>
                                        <p:tgtEl>
                                          <p:spTgt spid="44237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2372">
                                            <p:txEl>
                                              <p:pRg st="2" end="2"/>
                                            </p:txEl>
                                          </p:spTgt>
                                        </p:tgtEl>
                                        <p:attrNameLst>
                                          <p:attrName>style.visibility</p:attrName>
                                        </p:attrNameLst>
                                      </p:cBhvr>
                                      <p:to>
                                        <p:strVal val="visible"/>
                                      </p:to>
                                    </p:set>
                                    <p:animEffect transition="in" filter="dissolve">
                                      <p:cBhvr>
                                        <p:cTn id="12" dur="500"/>
                                        <p:tgtEl>
                                          <p:spTgt spid="44237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42372">
                                            <p:txEl>
                                              <p:pRg st="3" end="3"/>
                                            </p:txEl>
                                          </p:spTgt>
                                        </p:tgtEl>
                                        <p:attrNameLst>
                                          <p:attrName>style.visibility</p:attrName>
                                        </p:attrNameLst>
                                      </p:cBhvr>
                                      <p:to>
                                        <p:strVal val="visible"/>
                                      </p:to>
                                    </p:set>
                                    <p:animEffect transition="in" filter="dissolve">
                                      <p:cBhvr>
                                        <p:cTn id="17" dur="500"/>
                                        <p:tgtEl>
                                          <p:spTgt spid="44237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72"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p:txBody>
          <a:bodyPr/>
          <a:lstStyle/>
          <a:p>
            <a:pPr eaLnBrk="1" hangingPunct="1">
              <a:defRPr/>
            </a:pPr>
            <a:r>
              <a:rPr lang="en-US" smtClean="0"/>
              <a:t>Neandertals</a:t>
            </a:r>
          </a:p>
        </p:txBody>
      </p:sp>
      <p:sp>
        <p:nvSpPr>
          <p:cNvPr id="433155" name="Text Box 3"/>
          <p:cNvSpPr txBox="1">
            <a:spLocks noChangeArrowheads="1"/>
          </p:cNvSpPr>
          <p:nvPr/>
        </p:nvSpPr>
        <p:spPr bwMode="auto">
          <a:xfrm>
            <a:off x="1300163" y="5710238"/>
            <a:ext cx="645795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3600">
                <a:solidFill>
                  <a:srgbClr val="FFFFCC"/>
                </a:solidFill>
                <a:latin typeface="Arial" charset="0"/>
              </a:rPr>
              <a:t>Original Drawing of Neandertal</a:t>
            </a:r>
          </a:p>
        </p:txBody>
      </p:sp>
      <p:grpSp>
        <p:nvGrpSpPr>
          <p:cNvPr id="114692" name="Group 4"/>
          <p:cNvGrpSpPr>
            <a:grpSpLocks/>
          </p:cNvGrpSpPr>
          <p:nvPr/>
        </p:nvGrpSpPr>
        <p:grpSpPr bwMode="auto">
          <a:xfrm>
            <a:off x="1538288" y="1481138"/>
            <a:ext cx="6024562" cy="4181475"/>
            <a:chOff x="969" y="933"/>
            <a:chExt cx="3795" cy="2634"/>
          </a:xfrm>
        </p:grpSpPr>
        <p:sp>
          <p:nvSpPr>
            <p:cNvPr id="114693" name="Rectangle 5"/>
            <p:cNvSpPr>
              <a:spLocks noChangeArrowheads="1"/>
            </p:cNvSpPr>
            <p:nvPr/>
          </p:nvSpPr>
          <p:spPr bwMode="auto">
            <a:xfrm>
              <a:off x="969" y="933"/>
              <a:ext cx="3795" cy="2634"/>
            </a:xfrm>
            <a:prstGeom prst="rect">
              <a:avLst/>
            </a:prstGeom>
            <a:solidFill>
              <a:srgbClr val="000066"/>
            </a:solidFill>
            <a:ln w="9525">
              <a:noFill/>
              <a:miter lim="800000"/>
              <a:headEnd/>
              <a:tailEnd/>
            </a:ln>
            <a:effectLst>
              <a:prstShdw prst="shdw17" dist="17961" dir="2700000">
                <a:srgbClr val="00003D"/>
              </a:prstShdw>
            </a:effectLst>
          </p:spPr>
          <p:txBody>
            <a:bodyPr wrap="none" anchor="ctr"/>
            <a:lstStyle/>
            <a:p>
              <a:endParaRPr lang="en-US"/>
            </a:p>
          </p:txBody>
        </p:sp>
        <p:pic>
          <p:nvPicPr>
            <p:cNvPr id="114694" name="Picture 6" descr="neandertal3"/>
            <p:cNvPicPr>
              <a:picLocks noChangeAspect="1" noChangeArrowheads="1"/>
            </p:cNvPicPr>
            <p:nvPr/>
          </p:nvPicPr>
          <p:blipFill>
            <a:blip r:embed="rId2" cstate="print"/>
            <a:srcRect/>
            <a:stretch>
              <a:fillRect/>
            </a:stretch>
          </p:blipFill>
          <p:spPr bwMode="auto">
            <a:xfrm>
              <a:off x="1144" y="1115"/>
              <a:ext cx="3448" cy="2263"/>
            </a:xfrm>
            <a:prstGeom prst="rect">
              <a:avLst/>
            </a:prstGeom>
            <a:noFill/>
            <a:ln w="9525">
              <a:noFill/>
              <a:miter lim="800000"/>
              <a:headEnd/>
              <a:tailEnd/>
            </a:ln>
          </p:spPr>
        </p:pic>
      </p:grpSp>
      <p:sp>
        <p:nvSpPr>
          <p:cNvPr id="7" name="Text Box 8"/>
          <p:cNvSpPr txBox="1">
            <a:spLocks noChangeArrowheads="1"/>
          </p:cNvSpPr>
          <p:nvPr/>
        </p:nvSpPr>
        <p:spPr bwMode="auto">
          <a:xfrm>
            <a:off x="304800" y="6457890"/>
            <a:ext cx="8686800" cy="400110"/>
          </a:xfrm>
          <a:prstGeom prst="rect">
            <a:avLst/>
          </a:prstGeom>
          <a:noFill/>
          <a:ln w="9525" algn="ctr">
            <a:noFill/>
            <a:miter lim="800000"/>
            <a:headEnd/>
            <a:tailEnd/>
          </a:ln>
        </p:spPr>
        <p:txBody>
          <a:bodyPr wrap="square">
            <a:spAutoFit/>
          </a:bodyPr>
          <a:lstStyle/>
          <a:p>
            <a:r>
              <a:rPr lang="en-US" sz="2000" dirty="0" smtClean="0">
                <a:solidFill>
                  <a:schemeClr val="bg1"/>
                </a:solidFill>
              </a:rPr>
              <a:t>http://www.nwcreation.net/riddle/FactsAboutApemenwithGospel_files/frame.htm</a:t>
            </a:r>
            <a:endParaRPr lang="en-US" sz="2000" dirty="0">
              <a:solidFill>
                <a:schemeClr val="bg1"/>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33155"/>
                                        </p:tgtEl>
                                        <p:attrNameLst>
                                          <p:attrName>style.visibility</p:attrName>
                                        </p:attrNameLst>
                                      </p:cBhvr>
                                      <p:to>
                                        <p:strVal val="visible"/>
                                      </p:to>
                                    </p:set>
                                    <p:animEffect transition="in" filter="slide(fromBottom)">
                                      <p:cBhvr>
                                        <p:cTn id="7" dur="500"/>
                                        <p:tgtEl>
                                          <p:spTgt spid="433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5"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15714" name="Rectangle 2"/>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pPr algn="ctr">
              <a:spcBef>
                <a:spcPct val="0"/>
              </a:spcBef>
            </a:pPr>
            <a:endParaRPr lang="en-US" sz="2400">
              <a:latin typeface="Tahoma" pitchFamily="34" charset="0"/>
            </a:endParaRPr>
          </a:p>
        </p:txBody>
      </p:sp>
      <p:sp>
        <p:nvSpPr>
          <p:cNvPr id="115715" name="Rectangle 3"/>
          <p:cNvSpPr>
            <a:spLocks noGrp="1" noChangeArrowheads="1"/>
          </p:cNvSpPr>
          <p:nvPr>
            <p:ph type="title"/>
          </p:nvPr>
        </p:nvSpPr>
        <p:spPr>
          <a:xfrm>
            <a:off x="0" y="0"/>
            <a:ext cx="9144000" cy="457200"/>
          </a:xfrm>
        </p:spPr>
        <p:txBody>
          <a:bodyPr/>
          <a:lstStyle/>
          <a:p>
            <a:r>
              <a:rPr lang="en-US" sz="3600" b="1" smtClean="0"/>
              <a:t>Neandertals*</a:t>
            </a:r>
          </a:p>
        </p:txBody>
      </p:sp>
      <p:sp>
        <p:nvSpPr>
          <p:cNvPr id="443396" name="Rectangle 4"/>
          <p:cNvSpPr>
            <a:spLocks noGrp="1" noChangeArrowheads="1"/>
          </p:cNvSpPr>
          <p:nvPr>
            <p:ph type="body" idx="1"/>
          </p:nvPr>
        </p:nvSpPr>
        <p:spPr>
          <a:xfrm>
            <a:off x="0" y="609600"/>
            <a:ext cx="8763000" cy="5791200"/>
          </a:xfrm>
        </p:spPr>
        <p:txBody>
          <a:bodyPr/>
          <a:lstStyle/>
          <a:p>
            <a:pPr>
              <a:lnSpc>
                <a:spcPct val="90000"/>
              </a:lnSpc>
            </a:pPr>
            <a:r>
              <a:rPr lang="en-US" smtClean="0"/>
              <a:t>Over 300 Neandertal specimens have now been found scattered throughout most of the world, including Belgium, China, Central and North Africa, Iraq, the Czech republic, Hungary, Greece, northwestern Europe, and the Middle East. </a:t>
            </a:r>
          </a:p>
          <a:p>
            <a:pPr>
              <a:lnSpc>
                <a:spcPct val="90000"/>
              </a:lnSpc>
            </a:pPr>
            <a:r>
              <a:rPr lang="en-US" smtClean="0"/>
              <a:t>This race of men was characterized by prominent eyebrow ridges (like modern Australian Aborigines), a low forehead, a long narrow skull, a protruding upper jaw and a strong lower jaw with a short chin. </a:t>
            </a:r>
          </a:p>
          <a:p>
            <a:pPr>
              <a:lnSpc>
                <a:spcPct val="90000"/>
              </a:lnSpc>
            </a:pPr>
            <a:r>
              <a:rPr lang="en-US" smtClean="0"/>
              <a:t>They were deep-chested, large-boned individuals with a powerful build. </a:t>
            </a:r>
          </a:p>
          <a:p>
            <a:pPr>
              <a:lnSpc>
                <a:spcPct val="90000"/>
              </a:lnSpc>
            </a:pPr>
            <a:r>
              <a:rPr lang="en-US" smtClean="0"/>
              <a:t>It should be emphasized, however, that none of these features fall outside the range of normal human anatomy. </a:t>
            </a:r>
          </a:p>
          <a:p>
            <a:pPr>
              <a:lnSpc>
                <a:spcPct val="90000"/>
              </a:lnSpc>
            </a:pPr>
            <a:r>
              <a:rPr lang="en-US" smtClean="0"/>
              <a:t>Interestingly, the brain size (based on cranial capacity) of Neandertal man was actually </a:t>
            </a:r>
            <a:r>
              <a:rPr lang="en-US" i="1" smtClean="0"/>
              <a:t>larger</a:t>
            </a:r>
            <a:r>
              <a:rPr lang="en-US" smtClean="0"/>
              <a:t> than average for that of modern man, though this is rarely emphasized.</a:t>
            </a:r>
          </a:p>
        </p:txBody>
      </p:sp>
      <p:sp>
        <p:nvSpPr>
          <p:cNvPr id="115717" name="Text Box 5"/>
          <p:cNvSpPr txBox="1">
            <a:spLocks noChangeArrowheads="1"/>
          </p:cNvSpPr>
          <p:nvPr/>
        </p:nvSpPr>
        <p:spPr bwMode="auto">
          <a:xfrm>
            <a:off x="0" y="6324600"/>
            <a:ext cx="7808913" cy="396875"/>
          </a:xfrm>
          <a:prstGeom prst="rect">
            <a:avLst/>
          </a:prstGeom>
          <a:noFill/>
          <a:ln w="9525" algn="ctr">
            <a:noFill/>
            <a:miter lim="800000"/>
            <a:headEnd/>
            <a:tailEnd/>
          </a:ln>
        </p:spPr>
        <p:txBody>
          <a:bodyPr wrap="none">
            <a:spAutoFit/>
          </a:bodyPr>
          <a:lstStyle/>
          <a:p>
            <a:r>
              <a:rPr lang="en-US" sz="2000"/>
              <a:t>* http://www.answersingenesis.org/articles/wow/did-humans-really-evolve</a:t>
            </a:r>
          </a:p>
        </p:txBody>
      </p:sp>
    </p:spTree>
  </p:cSld>
  <p:clrMapOvr>
    <a:overrideClrMapping bg1="lt1" tx1="dk1" bg2="lt2" tx2="dk2" accent1="accent1" accent2="accent2" accent3="accent3" accent4="accent4" accent5="accent5" accent6="accent6" hlink="hlink" folHlink="folHlink"/>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3396">
                                            <p:txEl>
                                              <p:pRg st="1" end="1"/>
                                            </p:txEl>
                                          </p:spTgt>
                                        </p:tgtEl>
                                        <p:attrNameLst>
                                          <p:attrName>style.visibility</p:attrName>
                                        </p:attrNameLst>
                                      </p:cBhvr>
                                      <p:to>
                                        <p:strVal val="visible"/>
                                      </p:to>
                                    </p:set>
                                    <p:animEffect transition="in" filter="dissolve">
                                      <p:cBhvr>
                                        <p:cTn id="7" dur="500"/>
                                        <p:tgtEl>
                                          <p:spTgt spid="44339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3396">
                                            <p:txEl>
                                              <p:pRg st="2" end="2"/>
                                            </p:txEl>
                                          </p:spTgt>
                                        </p:tgtEl>
                                        <p:attrNameLst>
                                          <p:attrName>style.visibility</p:attrName>
                                        </p:attrNameLst>
                                      </p:cBhvr>
                                      <p:to>
                                        <p:strVal val="visible"/>
                                      </p:to>
                                    </p:set>
                                    <p:animEffect transition="in" filter="dissolve">
                                      <p:cBhvr>
                                        <p:cTn id="12" dur="500"/>
                                        <p:tgtEl>
                                          <p:spTgt spid="44339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43396">
                                            <p:txEl>
                                              <p:pRg st="3" end="3"/>
                                            </p:txEl>
                                          </p:spTgt>
                                        </p:tgtEl>
                                        <p:attrNameLst>
                                          <p:attrName>style.visibility</p:attrName>
                                        </p:attrNameLst>
                                      </p:cBhvr>
                                      <p:to>
                                        <p:strVal val="visible"/>
                                      </p:to>
                                    </p:set>
                                    <p:animEffect transition="in" filter="dissolve">
                                      <p:cBhvr>
                                        <p:cTn id="17" dur="500"/>
                                        <p:tgtEl>
                                          <p:spTgt spid="44339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43396">
                                            <p:txEl>
                                              <p:pRg st="4" end="4"/>
                                            </p:txEl>
                                          </p:spTgt>
                                        </p:tgtEl>
                                        <p:attrNameLst>
                                          <p:attrName>style.visibility</p:attrName>
                                        </p:attrNameLst>
                                      </p:cBhvr>
                                      <p:to>
                                        <p:strVal val="visible"/>
                                      </p:to>
                                    </p:set>
                                    <p:animEffect transition="in" filter="dissolve">
                                      <p:cBhvr>
                                        <p:cTn id="22" dur="500"/>
                                        <p:tgtEl>
                                          <p:spTgt spid="44339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6"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a:lstStyle/>
          <a:p>
            <a:pPr eaLnBrk="1" hangingPunct="1">
              <a:defRPr/>
            </a:pPr>
            <a:r>
              <a:rPr lang="en-US" smtClean="0"/>
              <a:t>Neandertal Anatomy</a:t>
            </a:r>
          </a:p>
        </p:txBody>
      </p:sp>
      <p:grpSp>
        <p:nvGrpSpPr>
          <p:cNvPr id="2" name="Group 3"/>
          <p:cNvGrpSpPr>
            <a:grpSpLocks/>
          </p:cNvGrpSpPr>
          <p:nvPr/>
        </p:nvGrpSpPr>
        <p:grpSpPr bwMode="auto">
          <a:xfrm>
            <a:off x="1089025" y="1944688"/>
            <a:ext cx="3468688" cy="3541712"/>
            <a:chOff x="686" y="1225"/>
            <a:chExt cx="2185" cy="2231"/>
          </a:xfrm>
        </p:grpSpPr>
        <p:sp>
          <p:nvSpPr>
            <p:cNvPr id="8203" name="Rectangle 4"/>
            <p:cNvSpPr>
              <a:spLocks noChangeArrowheads="1"/>
            </p:cNvSpPr>
            <p:nvPr/>
          </p:nvSpPr>
          <p:spPr bwMode="auto">
            <a:xfrm>
              <a:off x="686" y="1225"/>
              <a:ext cx="2185" cy="2231"/>
            </a:xfrm>
            <a:prstGeom prst="rect">
              <a:avLst/>
            </a:prstGeom>
            <a:solidFill>
              <a:srgbClr val="0000CC"/>
            </a:solidFill>
            <a:ln w="9525">
              <a:noFill/>
              <a:miter lim="800000"/>
              <a:headEnd/>
              <a:tailEnd/>
            </a:ln>
            <a:effectLst>
              <a:prstShdw prst="shdw17" dist="17961" dir="2700000">
                <a:srgbClr val="00007A"/>
              </a:prstShdw>
            </a:effectLst>
          </p:spPr>
          <p:txBody>
            <a:bodyPr wrap="none" anchor="ctr"/>
            <a:lstStyle/>
            <a:p>
              <a:endParaRPr lang="en-US"/>
            </a:p>
          </p:txBody>
        </p:sp>
        <p:graphicFrame>
          <p:nvGraphicFramePr>
            <p:cNvPr id="8194" name="Object 5"/>
            <p:cNvGraphicFramePr>
              <a:graphicFrameLocks/>
            </p:cNvGraphicFramePr>
            <p:nvPr/>
          </p:nvGraphicFramePr>
          <p:xfrm>
            <a:off x="792" y="1344"/>
            <a:ext cx="1961" cy="1975"/>
          </p:xfrm>
          <a:graphic>
            <a:graphicData uri="http://schemas.openxmlformats.org/presentationml/2006/ole">
              <p:oleObj spid="_x0000_s8194" name="EasyPhoto Photograph" r:id="rId3" imgW="3533760" imgH="4276440" progId="">
                <p:embed/>
              </p:oleObj>
            </a:graphicData>
          </a:graphic>
        </p:graphicFrame>
      </p:grpSp>
      <p:sp>
        <p:nvSpPr>
          <p:cNvPr id="440326" name="Text Box 6"/>
          <p:cNvSpPr txBox="1">
            <a:spLocks noChangeArrowheads="1"/>
          </p:cNvSpPr>
          <p:nvPr/>
        </p:nvSpPr>
        <p:spPr bwMode="auto">
          <a:xfrm>
            <a:off x="5429250" y="1466850"/>
            <a:ext cx="2895600" cy="641350"/>
          </a:xfrm>
          <a:prstGeom prst="rect">
            <a:avLst/>
          </a:prstGeom>
          <a:noFill/>
          <a:ln w="9525">
            <a:noFill/>
            <a:miter lim="800000"/>
            <a:headEnd/>
            <a:tailEnd/>
          </a:ln>
          <a:effectLst>
            <a:outerShdw dist="28398" dir="1593903" algn="ctr" rotWithShape="0">
              <a:schemeClr val="tx1"/>
            </a:outerShdw>
          </a:effectLst>
        </p:spPr>
        <p:txBody>
          <a:bodyPr>
            <a:spAutoFit/>
          </a:bodyPr>
          <a:lstStyle/>
          <a:p>
            <a:pPr>
              <a:spcBef>
                <a:spcPct val="50000"/>
              </a:spcBef>
              <a:defRPr/>
            </a:pPr>
            <a:r>
              <a:rPr lang="en-US" sz="3600">
                <a:solidFill>
                  <a:srgbClr val="FFFFCC"/>
                </a:solidFill>
                <a:latin typeface="Arial" charset="0"/>
              </a:rPr>
              <a:t>Thick brow</a:t>
            </a:r>
          </a:p>
        </p:txBody>
      </p:sp>
      <p:sp>
        <p:nvSpPr>
          <p:cNvPr id="440327" name="Line 7"/>
          <p:cNvSpPr>
            <a:spLocks noChangeShapeType="1"/>
          </p:cNvSpPr>
          <p:nvPr/>
        </p:nvSpPr>
        <p:spPr bwMode="auto">
          <a:xfrm flipH="1">
            <a:off x="4038600" y="2038350"/>
            <a:ext cx="1885950" cy="895350"/>
          </a:xfrm>
          <a:prstGeom prst="line">
            <a:avLst/>
          </a:prstGeom>
          <a:noFill/>
          <a:ln w="101600">
            <a:solidFill>
              <a:srgbClr val="FFFF66"/>
            </a:solidFill>
            <a:round/>
            <a:headEnd/>
            <a:tailEnd type="triangle" w="med" len="med"/>
          </a:ln>
          <a:effectLst>
            <a:outerShdw dist="35921" dir="2700000" algn="ctr" rotWithShape="0">
              <a:schemeClr val="tx1"/>
            </a:outerShdw>
          </a:effectLst>
        </p:spPr>
        <p:txBody>
          <a:bodyPr/>
          <a:lstStyle/>
          <a:p>
            <a:pPr>
              <a:defRPr/>
            </a:pPr>
            <a:endParaRPr lang="en-US"/>
          </a:p>
        </p:txBody>
      </p:sp>
      <p:sp>
        <p:nvSpPr>
          <p:cNvPr id="440328" name="Text Box 8"/>
          <p:cNvSpPr txBox="1">
            <a:spLocks noChangeArrowheads="1"/>
          </p:cNvSpPr>
          <p:nvPr/>
        </p:nvSpPr>
        <p:spPr bwMode="auto">
          <a:xfrm>
            <a:off x="5207000" y="2408238"/>
            <a:ext cx="3700463" cy="992187"/>
          </a:xfrm>
          <a:prstGeom prst="rect">
            <a:avLst/>
          </a:prstGeom>
          <a:noFill/>
          <a:ln w="9525">
            <a:noFill/>
            <a:miter lim="800000"/>
            <a:headEnd/>
            <a:tailEnd/>
          </a:ln>
          <a:effectLst>
            <a:outerShdw dist="28398" dir="1593903" algn="ctr" rotWithShape="0">
              <a:schemeClr val="tx1"/>
            </a:outerShdw>
          </a:effectLst>
        </p:spPr>
        <p:txBody>
          <a:bodyPr>
            <a:spAutoFit/>
          </a:bodyPr>
          <a:lstStyle/>
          <a:p>
            <a:pPr algn="ctr">
              <a:lnSpc>
                <a:spcPct val="90000"/>
              </a:lnSpc>
              <a:spcBef>
                <a:spcPct val="5000"/>
              </a:spcBef>
              <a:buClr>
                <a:schemeClr val="tx2"/>
              </a:buClr>
              <a:buSzPct val="75000"/>
              <a:buFont typeface="Wingdings" pitchFamily="2" charset="2"/>
              <a:buNone/>
              <a:defRPr/>
            </a:pPr>
            <a:r>
              <a:rPr lang="en-US" sz="3200">
                <a:solidFill>
                  <a:srgbClr val="FFFFCC"/>
                </a:solidFill>
                <a:latin typeface="Arial" charset="0"/>
              </a:rPr>
              <a:t>Stocky body build</a:t>
            </a:r>
          </a:p>
          <a:p>
            <a:pPr algn="ctr">
              <a:lnSpc>
                <a:spcPct val="90000"/>
              </a:lnSpc>
              <a:spcBef>
                <a:spcPct val="5000"/>
              </a:spcBef>
              <a:buClr>
                <a:schemeClr val="tx2"/>
              </a:buClr>
              <a:buSzPct val="75000"/>
              <a:buFont typeface="Wingdings" pitchFamily="2" charset="2"/>
              <a:buNone/>
              <a:defRPr/>
            </a:pPr>
            <a:r>
              <a:rPr lang="en-US" sz="3200">
                <a:solidFill>
                  <a:srgbClr val="FFFFCC"/>
                </a:solidFill>
                <a:latin typeface="Arial" charset="0"/>
              </a:rPr>
              <a:t>Short extremities</a:t>
            </a:r>
          </a:p>
        </p:txBody>
      </p:sp>
      <p:grpSp>
        <p:nvGrpSpPr>
          <p:cNvPr id="3" name="Group 9"/>
          <p:cNvGrpSpPr>
            <a:grpSpLocks/>
          </p:cNvGrpSpPr>
          <p:nvPr/>
        </p:nvGrpSpPr>
        <p:grpSpPr bwMode="auto">
          <a:xfrm>
            <a:off x="6035675" y="3521075"/>
            <a:ext cx="2047875" cy="3087688"/>
            <a:chOff x="3918" y="2063"/>
            <a:chExt cx="1290" cy="1945"/>
          </a:xfrm>
        </p:grpSpPr>
        <p:pic>
          <p:nvPicPr>
            <p:cNvPr id="8201" name="Picture 10" descr="neander4"/>
            <p:cNvPicPr>
              <a:picLocks noChangeAspect="1" noChangeArrowheads="1"/>
            </p:cNvPicPr>
            <p:nvPr/>
          </p:nvPicPr>
          <p:blipFill>
            <a:blip r:embed="rId4" cstate="print"/>
            <a:srcRect/>
            <a:stretch>
              <a:fillRect/>
            </a:stretch>
          </p:blipFill>
          <p:spPr bwMode="auto">
            <a:xfrm>
              <a:off x="3918" y="2063"/>
              <a:ext cx="1278" cy="1933"/>
            </a:xfrm>
            <a:prstGeom prst="rect">
              <a:avLst/>
            </a:prstGeom>
            <a:noFill/>
            <a:ln w="9525">
              <a:solidFill>
                <a:srgbClr val="0033CC"/>
              </a:solidFill>
              <a:miter lim="800000"/>
              <a:headEnd/>
              <a:tailEnd/>
            </a:ln>
          </p:spPr>
        </p:pic>
        <p:sp>
          <p:nvSpPr>
            <p:cNvPr id="8202" name="Rectangle 11"/>
            <p:cNvSpPr>
              <a:spLocks noChangeArrowheads="1"/>
            </p:cNvSpPr>
            <p:nvPr/>
          </p:nvSpPr>
          <p:spPr bwMode="auto">
            <a:xfrm>
              <a:off x="3924" y="2064"/>
              <a:ext cx="1284" cy="1944"/>
            </a:xfrm>
            <a:prstGeom prst="rect">
              <a:avLst/>
            </a:prstGeom>
            <a:noFill/>
            <a:ln w="9525">
              <a:solidFill>
                <a:srgbClr val="0033CC"/>
              </a:solidFill>
              <a:miter lim="800000"/>
              <a:headEnd/>
              <a:tailEnd/>
            </a:ln>
            <a:effectLst>
              <a:prstShdw prst="shdw17" dist="17961" dir="2700000">
                <a:srgbClr val="001F7A"/>
              </a:prstShdw>
            </a:effectLst>
          </p:spPr>
          <p:txBody>
            <a:bodyPr wrap="none" anchor="ctr"/>
            <a:lstStyle/>
            <a:p>
              <a:endParaRPr lang="en-US"/>
            </a:p>
          </p:txBody>
        </p:sp>
      </p:grpSp>
      <p:sp>
        <p:nvSpPr>
          <p:cNvPr id="12" name="Text Box 8"/>
          <p:cNvSpPr txBox="1">
            <a:spLocks noChangeArrowheads="1"/>
          </p:cNvSpPr>
          <p:nvPr/>
        </p:nvSpPr>
        <p:spPr bwMode="auto">
          <a:xfrm>
            <a:off x="304800" y="6457890"/>
            <a:ext cx="8686800" cy="400110"/>
          </a:xfrm>
          <a:prstGeom prst="rect">
            <a:avLst/>
          </a:prstGeom>
          <a:noFill/>
          <a:ln w="9525" algn="ctr">
            <a:noFill/>
            <a:miter lim="800000"/>
            <a:headEnd/>
            <a:tailEnd/>
          </a:ln>
        </p:spPr>
        <p:txBody>
          <a:bodyPr wrap="square">
            <a:spAutoFit/>
          </a:bodyPr>
          <a:lstStyle/>
          <a:p>
            <a:r>
              <a:rPr lang="en-US" sz="2000" dirty="0" smtClean="0">
                <a:solidFill>
                  <a:schemeClr val="bg1"/>
                </a:solidFill>
              </a:rPr>
              <a:t>http://www.nwcreation.net/riddle/FactsAboutApemenwithGospel_files/frame.htm</a:t>
            </a:r>
            <a:endParaRPr lang="en-US" sz="2000" dirty="0">
              <a:solidFill>
                <a:schemeClr val="bg1"/>
              </a:solidFill>
            </a:endParaRP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440326"/>
                                        </p:tgtEl>
                                        <p:attrNameLst>
                                          <p:attrName>style.visibility</p:attrName>
                                        </p:attrNameLst>
                                      </p:cBhvr>
                                      <p:to>
                                        <p:strVal val="visible"/>
                                      </p:to>
                                    </p:set>
                                    <p:animEffect transition="in" filter="slide(fromBottom)">
                                      <p:cBhvr>
                                        <p:cTn id="11" dur="500"/>
                                        <p:tgtEl>
                                          <p:spTgt spid="440326"/>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440327"/>
                                        </p:tgtEl>
                                        <p:attrNameLst>
                                          <p:attrName>style.visibility</p:attrName>
                                        </p:attrNameLst>
                                      </p:cBhvr>
                                      <p:to>
                                        <p:strVal val="visible"/>
                                      </p:to>
                                    </p:set>
                                    <p:animEffect transition="in" filter="wipe(right)">
                                      <p:cBhvr>
                                        <p:cTn id="15" dur="500"/>
                                        <p:tgtEl>
                                          <p:spTgt spid="4403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40328"/>
                                        </p:tgtEl>
                                        <p:attrNameLst>
                                          <p:attrName>style.visibility</p:attrName>
                                        </p:attrNameLst>
                                      </p:cBhvr>
                                      <p:to>
                                        <p:strVal val="visible"/>
                                      </p:to>
                                    </p:set>
                                    <p:animEffect transition="in" filter="fade">
                                      <p:cBhvr>
                                        <p:cTn id="20" dur="1000"/>
                                        <p:tgtEl>
                                          <p:spTgt spid="440328"/>
                                        </p:tgtEl>
                                      </p:cBhvr>
                                    </p:animEffect>
                                  </p:childTnLst>
                                </p:cTn>
                              </p:par>
                            </p:childTnLst>
                          </p:cTn>
                        </p:par>
                        <p:par>
                          <p:cTn id="21" fill="hold">
                            <p:stCondLst>
                              <p:cond delay="1000"/>
                            </p:stCondLst>
                            <p:childTnLst>
                              <p:par>
                                <p:cTn id="22" presetID="9"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dissolv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26" grpId="0" autoUpdateAnimBg="0"/>
      <p:bldP spid="440328"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pPr algn="ctr">
              <a:spcBef>
                <a:spcPct val="0"/>
              </a:spcBef>
            </a:pPr>
            <a:endParaRPr lang="en-US" sz="2400">
              <a:latin typeface="Tahoma" pitchFamily="34" charset="0"/>
            </a:endParaRPr>
          </a:p>
        </p:txBody>
      </p:sp>
      <p:sp>
        <p:nvSpPr>
          <p:cNvPr id="118787" name="Rectangle 3"/>
          <p:cNvSpPr>
            <a:spLocks noGrp="1" noChangeArrowheads="1"/>
          </p:cNvSpPr>
          <p:nvPr>
            <p:ph type="title"/>
          </p:nvPr>
        </p:nvSpPr>
        <p:spPr>
          <a:xfrm>
            <a:off x="0" y="0"/>
            <a:ext cx="9144000" cy="457200"/>
          </a:xfrm>
        </p:spPr>
        <p:txBody>
          <a:bodyPr/>
          <a:lstStyle/>
          <a:p>
            <a:r>
              <a:rPr lang="en-US" sz="3600" b="1" smtClean="0"/>
              <a:t>Neandertals*</a:t>
            </a:r>
          </a:p>
        </p:txBody>
      </p:sp>
      <p:sp>
        <p:nvSpPr>
          <p:cNvPr id="446468" name="Rectangle 4"/>
          <p:cNvSpPr>
            <a:spLocks noGrp="1" noChangeArrowheads="1"/>
          </p:cNvSpPr>
          <p:nvPr>
            <p:ph type="body" idx="1"/>
          </p:nvPr>
        </p:nvSpPr>
        <p:spPr>
          <a:xfrm>
            <a:off x="0" y="533400"/>
            <a:ext cx="8763000" cy="5943600"/>
          </a:xfrm>
        </p:spPr>
        <p:txBody>
          <a:bodyPr>
            <a:normAutofit lnSpcReduction="10000"/>
          </a:bodyPr>
          <a:lstStyle/>
          <a:p>
            <a:r>
              <a:rPr lang="en-US" sz="2800" dirty="0" smtClean="0"/>
              <a:t>In addition to the fact that their </a:t>
            </a:r>
            <a:r>
              <a:rPr lang="en-US" sz="2800" u="sng" dirty="0" smtClean="0"/>
              <a:t>bodies</a:t>
            </a:r>
            <a:r>
              <a:rPr lang="en-US" sz="2800" dirty="0" smtClean="0"/>
              <a:t> are consistent with those of modern humans, there is also a great deal of </a:t>
            </a:r>
            <a:r>
              <a:rPr lang="en-US" sz="2800" u="sng" dirty="0" smtClean="0"/>
              <a:t>cultural</a:t>
            </a:r>
            <a:r>
              <a:rPr lang="en-US" sz="2800" dirty="0" smtClean="0"/>
              <a:t> evidence that Neanderthals are fully human: </a:t>
            </a:r>
          </a:p>
          <a:p>
            <a:pPr lvl="1"/>
            <a:r>
              <a:rPr lang="en-US" sz="2400" dirty="0" smtClean="0"/>
              <a:t>They </a:t>
            </a:r>
            <a:r>
              <a:rPr lang="en-US" sz="2400" u="sng" dirty="0" smtClean="0"/>
              <a:t>buried their dead</a:t>
            </a:r>
            <a:r>
              <a:rPr lang="en-US" sz="2400" dirty="0" smtClean="0"/>
              <a:t> and had elaborate funeral customs that included arranging the body and covering it with flowers. </a:t>
            </a:r>
          </a:p>
          <a:p>
            <a:pPr lvl="1"/>
            <a:r>
              <a:rPr lang="en-US" sz="2400" dirty="0" smtClean="0"/>
              <a:t>They made a variety of stone </a:t>
            </a:r>
            <a:r>
              <a:rPr lang="en-US" sz="2400" u="sng" dirty="0" smtClean="0"/>
              <a:t>tools</a:t>
            </a:r>
            <a:r>
              <a:rPr lang="en-US" sz="2400" dirty="0" smtClean="0"/>
              <a:t> and worked with skins and leather. </a:t>
            </a:r>
          </a:p>
          <a:p>
            <a:pPr lvl="1"/>
            <a:r>
              <a:rPr lang="en-US" sz="2400" dirty="0" smtClean="0"/>
              <a:t>A wood flute was recently discovered among Neanderthal remains. </a:t>
            </a:r>
          </a:p>
          <a:p>
            <a:pPr lvl="1"/>
            <a:r>
              <a:rPr lang="en-US" sz="2400" dirty="0" smtClean="0"/>
              <a:t>There is even evidence that suggests that he engaged in medical care. </a:t>
            </a:r>
          </a:p>
          <a:p>
            <a:pPr lvl="1"/>
            <a:r>
              <a:rPr lang="en-US" sz="2400" dirty="0" smtClean="0"/>
              <a:t>Some Neanderthal specimens show evidence of survival to old age despite numerous wounds, broken bones, blindness and disease. </a:t>
            </a:r>
          </a:p>
        </p:txBody>
      </p:sp>
      <p:sp>
        <p:nvSpPr>
          <p:cNvPr id="118789" name="Text Box 5"/>
          <p:cNvSpPr txBox="1">
            <a:spLocks noChangeArrowheads="1"/>
          </p:cNvSpPr>
          <p:nvPr/>
        </p:nvSpPr>
        <p:spPr bwMode="auto">
          <a:xfrm>
            <a:off x="0" y="6461125"/>
            <a:ext cx="7808913" cy="396875"/>
          </a:xfrm>
          <a:prstGeom prst="rect">
            <a:avLst/>
          </a:prstGeom>
          <a:noFill/>
          <a:ln w="9525" algn="ctr">
            <a:noFill/>
            <a:miter lim="800000"/>
            <a:headEnd/>
            <a:tailEnd/>
          </a:ln>
        </p:spPr>
        <p:txBody>
          <a:bodyPr wrap="none">
            <a:spAutoFit/>
          </a:bodyPr>
          <a:lstStyle/>
          <a:p>
            <a:r>
              <a:rPr lang="en-US" sz="2000" dirty="0"/>
              <a:t>* http://www.answersingenesis.org/articles/wow/did-humans-really-evolve</a:t>
            </a:r>
          </a:p>
        </p:txBody>
      </p:sp>
    </p:spTree>
  </p:cSld>
  <p:clrMapOvr>
    <a:overrideClrMapping bg1="lt1" tx1="dk1" bg2="lt2" tx2="dk2" accent1="accent1" accent2="accent2" accent3="accent3" accent4="accent4" accent5="accent5" accent6="accent6" hlink="hlink" folHlink="folHlink"/>
  </p:clrMapOvr>
  <p:transition spd="med">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6468">
                                            <p:txEl>
                                              <p:pRg st="1" end="1"/>
                                            </p:txEl>
                                          </p:spTgt>
                                        </p:tgtEl>
                                        <p:attrNameLst>
                                          <p:attrName>style.visibility</p:attrName>
                                        </p:attrNameLst>
                                      </p:cBhvr>
                                      <p:to>
                                        <p:strVal val="visible"/>
                                      </p:to>
                                    </p:set>
                                    <p:animEffect transition="in" filter="dissolve">
                                      <p:cBhvr>
                                        <p:cTn id="7" dur="500"/>
                                        <p:tgtEl>
                                          <p:spTgt spid="44646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6468">
                                            <p:txEl>
                                              <p:pRg st="2" end="2"/>
                                            </p:txEl>
                                          </p:spTgt>
                                        </p:tgtEl>
                                        <p:attrNameLst>
                                          <p:attrName>style.visibility</p:attrName>
                                        </p:attrNameLst>
                                      </p:cBhvr>
                                      <p:to>
                                        <p:strVal val="visible"/>
                                      </p:to>
                                    </p:set>
                                    <p:animEffect transition="in" filter="dissolve">
                                      <p:cBhvr>
                                        <p:cTn id="12" dur="500"/>
                                        <p:tgtEl>
                                          <p:spTgt spid="44646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46468">
                                            <p:txEl>
                                              <p:pRg st="3" end="3"/>
                                            </p:txEl>
                                          </p:spTgt>
                                        </p:tgtEl>
                                        <p:attrNameLst>
                                          <p:attrName>style.visibility</p:attrName>
                                        </p:attrNameLst>
                                      </p:cBhvr>
                                      <p:to>
                                        <p:strVal val="visible"/>
                                      </p:to>
                                    </p:set>
                                    <p:animEffect transition="in" filter="dissolve">
                                      <p:cBhvr>
                                        <p:cTn id="17" dur="500"/>
                                        <p:tgtEl>
                                          <p:spTgt spid="44646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46468">
                                            <p:txEl>
                                              <p:pRg st="4" end="4"/>
                                            </p:txEl>
                                          </p:spTgt>
                                        </p:tgtEl>
                                        <p:attrNameLst>
                                          <p:attrName>style.visibility</p:attrName>
                                        </p:attrNameLst>
                                      </p:cBhvr>
                                      <p:to>
                                        <p:strVal val="visible"/>
                                      </p:to>
                                    </p:set>
                                    <p:animEffect transition="in" filter="dissolve">
                                      <p:cBhvr>
                                        <p:cTn id="22" dur="500"/>
                                        <p:tgtEl>
                                          <p:spTgt spid="44646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46468">
                                            <p:txEl>
                                              <p:pRg st="5" end="5"/>
                                            </p:txEl>
                                          </p:spTgt>
                                        </p:tgtEl>
                                        <p:attrNameLst>
                                          <p:attrName>style.visibility</p:attrName>
                                        </p:attrNameLst>
                                      </p:cBhvr>
                                      <p:to>
                                        <p:strVal val="visible"/>
                                      </p:to>
                                    </p:set>
                                    <p:animEffect transition="in" filter="dissolve">
                                      <p:cBhvr>
                                        <p:cTn id="27" dur="500"/>
                                        <p:tgtEl>
                                          <p:spTgt spid="44646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468"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p:txBody>
          <a:bodyPr/>
          <a:lstStyle/>
          <a:p>
            <a:pPr eaLnBrk="1" hangingPunct="1">
              <a:defRPr/>
            </a:pPr>
            <a:r>
              <a:rPr lang="en-US" smtClean="0"/>
              <a:t>Conclusion About Neandertals</a:t>
            </a:r>
          </a:p>
        </p:txBody>
      </p:sp>
      <p:sp>
        <p:nvSpPr>
          <p:cNvPr id="441347" name="Rectangle 3"/>
          <p:cNvSpPr>
            <a:spLocks noGrp="1" noChangeArrowheads="1"/>
          </p:cNvSpPr>
          <p:nvPr>
            <p:ph type="body" idx="1"/>
          </p:nvPr>
        </p:nvSpPr>
        <p:spPr>
          <a:xfrm>
            <a:off x="357188" y="1262063"/>
            <a:ext cx="8520112" cy="2909887"/>
          </a:xfrm>
          <a:effectLst/>
        </p:spPr>
        <p:txBody>
          <a:bodyPr/>
          <a:lstStyle/>
          <a:p>
            <a:pPr eaLnBrk="1" hangingPunct="1">
              <a:lnSpc>
                <a:spcPct val="90000"/>
              </a:lnSpc>
              <a:defRPr/>
            </a:pPr>
            <a:r>
              <a:rPr lang="en-US" sz="3600" dirty="0" smtClean="0"/>
              <a:t>Protruding brow ridge</a:t>
            </a:r>
          </a:p>
          <a:p>
            <a:pPr eaLnBrk="1" hangingPunct="1">
              <a:lnSpc>
                <a:spcPct val="90000"/>
              </a:lnSpc>
              <a:defRPr/>
            </a:pPr>
            <a:r>
              <a:rPr lang="en-US" sz="3600" dirty="0" smtClean="0"/>
              <a:t>Stocky </a:t>
            </a:r>
            <a:r>
              <a:rPr lang="en-US" sz="3600" dirty="0" smtClean="0">
                <a:effectLst>
                  <a:outerShdw blurRad="63500" dist="50800" dir="2700000" algn="tl" rotWithShape="0">
                    <a:prstClr val="black"/>
                  </a:outerShdw>
                </a:effectLst>
              </a:rPr>
              <a:t>body</a:t>
            </a:r>
            <a:r>
              <a:rPr lang="en-US" sz="3600" dirty="0" smtClean="0"/>
              <a:t> build and short extremities</a:t>
            </a:r>
          </a:p>
          <a:p>
            <a:pPr eaLnBrk="1" hangingPunct="1">
              <a:lnSpc>
                <a:spcPct val="90000"/>
              </a:lnSpc>
              <a:defRPr/>
            </a:pPr>
            <a:r>
              <a:rPr lang="en-US" sz="3600" dirty="0" smtClean="0"/>
              <a:t>Isolated population of people</a:t>
            </a:r>
          </a:p>
          <a:p>
            <a:pPr eaLnBrk="1" hangingPunct="1">
              <a:lnSpc>
                <a:spcPct val="90000"/>
              </a:lnSpc>
              <a:defRPr/>
            </a:pPr>
            <a:r>
              <a:rPr lang="en-US" sz="3600" dirty="0" smtClean="0"/>
              <a:t>Lived in a cold, harsh climate</a:t>
            </a:r>
          </a:p>
          <a:p>
            <a:pPr eaLnBrk="1" hangingPunct="1">
              <a:lnSpc>
                <a:spcPct val="90000"/>
              </a:lnSpc>
              <a:defRPr/>
            </a:pPr>
            <a:r>
              <a:rPr lang="en-US" sz="3600" dirty="0" smtClean="0"/>
              <a:t>100% human</a:t>
            </a:r>
          </a:p>
        </p:txBody>
      </p:sp>
      <p:grpSp>
        <p:nvGrpSpPr>
          <p:cNvPr id="121860" name="Group 4"/>
          <p:cNvGrpSpPr>
            <a:grpSpLocks/>
          </p:cNvGrpSpPr>
          <p:nvPr/>
        </p:nvGrpSpPr>
        <p:grpSpPr bwMode="auto">
          <a:xfrm>
            <a:off x="3124200" y="3810000"/>
            <a:ext cx="5722937" cy="2635250"/>
            <a:chOff x="1963" y="2514"/>
            <a:chExt cx="3605" cy="1660"/>
          </a:xfrm>
        </p:grpSpPr>
        <p:grpSp>
          <p:nvGrpSpPr>
            <p:cNvPr id="121861" name="Group 5"/>
            <p:cNvGrpSpPr>
              <a:grpSpLocks/>
            </p:cNvGrpSpPr>
            <p:nvPr/>
          </p:nvGrpSpPr>
          <p:grpSpPr bwMode="auto">
            <a:xfrm>
              <a:off x="3994" y="2514"/>
              <a:ext cx="1574" cy="1660"/>
              <a:chOff x="381" y="864"/>
              <a:chExt cx="1878" cy="1980"/>
            </a:xfrm>
          </p:grpSpPr>
          <p:pic>
            <p:nvPicPr>
              <p:cNvPr id="121863" name="Picture 6" descr="neander5"/>
              <p:cNvPicPr>
                <a:picLocks noChangeAspect="1" noChangeArrowheads="1"/>
              </p:cNvPicPr>
              <p:nvPr/>
            </p:nvPicPr>
            <p:blipFill>
              <a:blip r:embed="rId2" cstate="print"/>
              <a:srcRect/>
              <a:stretch>
                <a:fillRect/>
              </a:stretch>
            </p:blipFill>
            <p:spPr bwMode="auto">
              <a:xfrm>
                <a:off x="381" y="874"/>
                <a:ext cx="1878" cy="1961"/>
              </a:xfrm>
              <a:prstGeom prst="rect">
                <a:avLst/>
              </a:prstGeom>
              <a:noFill/>
              <a:ln w="9525">
                <a:solidFill>
                  <a:srgbClr val="0033CC"/>
                </a:solidFill>
                <a:miter lim="800000"/>
                <a:headEnd/>
                <a:tailEnd/>
              </a:ln>
            </p:spPr>
          </p:pic>
          <p:sp>
            <p:nvSpPr>
              <p:cNvPr id="121864" name="Rectangle 7"/>
              <p:cNvSpPr>
                <a:spLocks noChangeArrowheads="1"/>
              </p:cNvSpPr>
              <p:nvPr/>
            </p:nvSpPr>
            <p:spPr bwMode="auto">
              <a:xfrm>
                <a:off x="384" y="864"/>
                <a:ext cx="1848" cy="1980"/>
              </a:xfrm>
              <a:prstGeom prst="rect">
                <a:avLst/>
              </a:prstGeom>
              <a:noFill/>
              <a:ln w="9525">
                <a:solidFill>
                  <a:srgbClr val="0033CC"/>
                </a:solidFill>
                <a:miter lim="800000"/>
                <a:headEnd/>
                <a:tailEnd/>
              </a:ln>
              <a:effectLst>
                <a:prstShdw prst="shdw17" dist="17961" dir="2700000">
                  <a:srgbClr val="001F7A"/>
                </a:prstShdw>
              </a:effectLst>
            </p:spPr>
            <p:txBody>
              <a:bodyPr wrap="none" anchor="ctr"/>
              <a:lstStyle/>
              <a:p>
                <a:endParaRPr lang="en-US"/>
              </a:p>
            </p:txBody>
          </p:sp>
        </p:grpSp>
        <p:sp>
          <p:nvSpPr>
            <p:cNvPr id="441352" name="Text Box 8"/>
            <p:cNvSpPr txBox="1">
              <a:spLocks noChangeArrowheads="1"/>
            </p:cNvSpPr>
            <p:nvPr/>
          </p:nvSpPr>
          <p:spPr bwMode="auto">
            <a:xfrm>
              <a:off x="1963" y="2936"/>
              <a:ext cx="2112" cy="1208"/>
            </a:xfrm>
            <a:prstGeom prst="rect">
              <a:avLst/>
            </a:prstGeom>
            <a:noFill/>
            <a:ln w="9525">
              <a:noFill/>
              <a:miter lim="800000"/>
              <a:headEnd/>
              <a:tailEnd/>
            </a:ln>
            <a:effectLst>
              <a:outerShdw dist="28398" dir="1593903" algn="ctr" rotWithShape="0">
                <a:schemeClr val="tx1"/>
              </a:outerShdw>
            </a:effectLst>
          </p:spPr>
          <p:txBody>
            <a:bodyPr>
              <a:spAutoFit/>
            </a:bodyPr>
            <a:lstStyle/>
            <a:p>
              <a:pPr eaLnBrk="1" hangingPunct="1">
                <a:spcBef>
                  <a:spcPct val="50000"/>
                </a:spcBef>
                <a:defRPr/>
              </a:pPr>
              <a:r>
                <a:rPr lang="en-US" sz="2400">
                  <a:solidFill>
                    <a:srgbClr val="FFFFCC"/>
                  </a:solidFill>
                  <a:latin typeface="Arial" charset="0"/>
                </a:rPr>
                <a:t>Neandertal man, reconstructed from a skull found in La Chapelle-aux-Saints, France </a:t>
              </a:r>
              <a:endParaRPr lang="en-US" sz="3600">
                <a:solidFill>
                  <a:srgbClr val="FFFFCC"/>
                </a:solidFill>
                <a:latin typeface="Arial" charset="0"/>
              </a:endParaRPr>
            </a:p>
          </p:txBody>
        </p:sp>
      </p:grpSp>
      <p:sp>
        <p:nvSpPr>
          <p:cNvPr id="9" name="Text Box 8"/>
          <p:cNvSpPr txBox="1">
            <a:spLocks noChangeArrowheads="1"/>
          </p:cNvSpPr>
          <p:nvPr/>
        </p:nvSpPr>
        <p:spPr bwMode="auto">
          <a:xfrm>
            <a:off x="304800" y="6457890"/>
            <a:ext cx="8686800" cy="400110"/>
          </a:xfrm>
          <a:prstGeom prst="rect">
            <a:avLst/>
          </a:prstGeom>
          <a:noFill/>
          <a:ln w="9525" algn="ctr">
            <a:noFill/>
            <a:miter lim="800000"/>
            <a:headEnd/>
            <a:tailEnd/>
          </a:ln>
        </p:spPr>
        <p:txBody>
          <a:bodyPr wrap="square">
            <a:spAutoFit/>
          </a:bodyPr>
          <a:lstStyle/>
          <a:p>
            <a:r>
              <a:rPr lang="en-US" sz="2000" dirty="0" smtClean="0">
                <a:solidFill>
                  <a:schemeClr val="bg1"/>
                </a:solidFill>
              </a:rPr>
              <a:t>http://www.nwcreation.net/riddle/FactsAboutApemenwithGospel_files/frame.htm</a:t>
            </a:r>
            <a:endParaRPr lang="en-US" sz="2000" dirty="0">
              <a:solidFill>
                <a:schemeClr val="bg1"/>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1347">
                                            <p:txEl>
                                              <p:pRg st="0" end="0"/>
                                            </p:txEl>
                                          </p:spTgt>
                                        </p:tgtEl>
                                        <p:attrNameLst>
                                          <p:attrName>style.visibility</p:attrName>
                                        </p:attrNameLst>
                                      </p:cBhvr>
                                      <p:to>
                                        <p:strVal val="visible"/>
                                      </p:to>
                                    </p:set>
                                    <p:animEffect transition="in" filter="fade">
                                      <p:cBhvr>
                                        <p:cTn id="7" dur="500"/>
                                        <p:tgtEl>
                                          <p:spTgt spid="44134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41347">
                                            <p:txEl>
                                              <p:pRg st="1" end="1"/>
                                            </p:txEl>
                                          </p:spTgt>
                                        </p:tgtEl>
                                        <p:attrNameLst>
                                          <p:attrName>style.visibility</p:attrName>
                                        </p:attrNameLst>
                                      </p:cBhvr>
                                      <p:to>
                                        <p:strVal val="visible"/>
                                      </p:to>
                                    </p:set>
                                    <p:animEffect transition="in" filter="fade">
                                      <p:cBhvr>
                                        <p:cTn id="11" dur="500"/>
                                        <p:tgtEl>
                                          <p:spTgt spid="441347">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41347">
                                            <p:txEl>
                                              <p:pRg st="2" end="2"/>
                                            </p:txEl>
                                          </p:spTgt>
                                        </p:tgtEl>
                                        <p:attrNameLst>
                                          <p:attrName>style.visibility</p:attrName>
                                        </p:attrNameLst>
                                      </p:cBhvr>
                                      <p:to>
                                        <p:strVal val="visible"/>
                                      </p:to>
                                    </p:set>
                                    <p:animEffect transition="in" filter="fade">
                                      <p:cBhvr>
                                        <p:cTn id="15" dur="500"/>
                                        <p:tgtEl>
                                          <p:spTgt spid="441347">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41347">
                                            <p:txEl>
                                              <p:pRg st="3" end="3"/>
                                            </p:txEl>
                                          </p:spTgt>
                                        </p:tgtEl>
                                        <p:attrNameLst>
                                          <p:attrName>style.visibility</p:attrName>
                                        </p:attrNameLst>
                                      </p:cBhvr>
                                      <p:to>
                                        <p:strVal val="visible"/>
                                      </p:to>
                                    </p:set>
                                    <p:animEffect transition="in" filter="fade">
                                      <p:cBhvr>
                                        <p:cTn id="19" dur="500"/>
                                        <p:tgtEl>
                                          <p:spTgt spid="441347">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41347">
                                            <p:txEl>
                                              <p:pRg st="4" end="4"/>
                                            </p:txEl>
                                          </p:spTgt>
                                        </p:tgtEl>
                                        <p:attrNameLst>
                                          <p:attrName>style.visibility</p:attrName>
                                        </p:attrNameLst>
                                      </p:cBhvr>
                                      <p:to>
                                        <p:strVal val="visible"/>
                                      </p:to>
                                    </p:set>
                                    <p:animEffect transition="in" filter="fade">
                                      <p:cBhvr>
                                        <p:cTn id="23" dur="500"/>
                                        <p:tgtEl>
                                          <p:spTgt spid="4413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47"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Bones of Contention"/>
          <p:cNvPicPr>
            <a:picLocks noChangeAspect="1" noChangeArrowheads="1"/>
          </p:cNvPicPr>
          <p:nvPr/>
        </p:nvPicPr>
        <p:blipFill>
          <a:blip r:embed="rId3" cstate="print"/>
          <a:srcRect/>
          <a:stretch>
            <a:fillRect/>
          </a:stretch>
        </p:blipFill>
        <p:spPr bwMode="auto">
          <a:xfrm>
            <a:off x="4537075" y="0"/>
            <a:ext cx="4606925" cy="6858000"/>
          </a:xfrm>
          <a:prstGeom prst="rect">
            <a:avLst/>
          </a:prstGeom>
          <a:noFill/>
          <a:ln w="9525">
            <a:noFill/>
            <a:miter lim="800000"/>
            <a:headEnd/>
            <a:tailEnd/>
          </a:ln>
        </p:spPr>
      </p:pic>
      <p:sp>
        <p:nvSpPr>
          <p:cNvPr id="122883" name="Rectangle 3"/>
          <p:cNvSpPr>
            <a:spLocks noChangeArrowheads="1"/>
          </p:cNvSpPr>
          <p:nvPr/>
        </p:nvSpPr>
        <p:spPr bwMode="auto">
          <a:xfrm>
            <a:off x="304800" y="609600"/>
            <a:ext cx="3810000" cy="4111625"/>
          </a:xfrm>
          <a:prstGeom prst="rect">
            <a:avLst/>
          </a:prstGeom>
          <a:noFill/>
          <a:ln w="9525" algn="ctr">
            <a:noFill/>
            <a:miter lim="800000"/>
            <a:headEnd/>
            <a:tailEnd/>
          </a:ln>
        </p:spPr>
        <p:txBody>
          <a:bodyPr>
            <a:spAutoFit/>
          </a:bodyPr>
          <a:lstStyle/>
          <a:p>
            <a:pPr algn="ctr">
              <a:spcBef>
                <a:spcPct val="0"/>
              </a:spcBef>
            </a:pPr>
            <a:r>
              <a:rPr lang="en-US" sz="3200" b="1" dirty="0">
                <a:solidFill>
                  <a:schemeClr val="tx2"/>
                </a:solidFill>
                <a:latin typeface="Tahoma" pitchFamily="34" charset="0"/>
              </a:rPr>
              <a:t>A Creationist Response to the Evolutionary View of Human Origins</a:t>
            </a:r>
          </a:p>
          <a:p>
            <a:pPr algn="ctr">
              <a:spcBef>
                <a:spcPct val="0"/>
              </a:spcBef>
            </a:pPr>
            <a:endParaRPr lang="en-US" sz="3200" b="1" dirty="0">
              <a:solidFill>
                <a:schemeClr val="tx2"/>
              </a:solidFill>
              <a:latin typeface="Tahoma" pitchFamily="34" charset="0"/>
            </a:endParaRPr>
          </a:p>
          <a:p>
            <a:pPr algn="ctr">
              <a:spcBef>
                <a:spcPct val="0"/>
              </a:spcBef>
            </a:pPr>
            <a:r>
              <a:rPr lang="en-US" sz="2400" b="1" dirty="0"/>
              <a:t>As Given by Marvin </a:t>
            </a:r>
            <a:r>
              <a:rPr lang="en-US" sz="2400" b="1" dirty="0" err="1"/>
              <a:t>Lubenow</a:t>
            </a:r>
            <a:r>
              <a:rPr lang="en-US" sz="2400" b="1" dirty="0"/>
              <a:t> in </a:t>
            </a:r>
            <a:r>
              <a:rPr lang="en-US" sz="2400" b="1" i="1" dirty="0"/>
              <a:t>Bones of Contention, 1992</a:t>
            </a:r>
          </a:p>
        </p:txBody>
      </p:sp>
    </p:spTree>
  </p:cSld>
  <p:clrMapOvr>
    <a:overrideClrMapping bg1="lt1" tx1="dk1" bg2="lt2" tx2="dk2" accent1="accent1" accent2="accent2" accent3="accent3" accent4="accent4" accent5="accent5" accent6="accent6" hlink="hlink" folHlink="folHlink"/>
  </p:clrMapOvr>
  <p:transition>
    <p:newsfla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Modern Mesopotamia"/>
          <p:cNvPicPr>
            <a:picLocks noChangeAspect="1" noChangeArrowheads="1"/>
          </p:cNvPicPr>
          <p:nvPr/>
        </p:nvPicPr>
        <p:blipFill>
          <a:blip r:embed="rId2" cstate="print"/>
          <a:srcRect/>
          <a:stretch>
            <a:fillRect/>
          </a:stretch>
        </p:blipFill>
        <p:spPr bwMode="auto">
          <a:xfrm>
            <a:off x="0" y="-55563"/>
            <a:ext cx="9144000" cy="6969126"/>
          </a:xfrm>
          <a:prstGeom prst="rect">
            <a:avLst/>
          </a:prstGeom>
          <a:noFill/>
          <a:ln w="9525">
            <a:noFill/>
            <a:miter lim="800000"/>
            <a:headEnd/>
            <a:tailEnd/>
          </a:ln>
        </p:spPr>
      </p:pic>
    </p:spTree>
  </p:cSld>
  <p:clrMapOvr>
    <a:masterClrMapping/>
  </p:clrMapOvr>
  <p:transition>
    <p:plus/>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alphaModFix amt="26000"/>
            <a:lum/>
          </a:blip>
          <a:srcRect/>
          <a:stretch>
            <a:fillRect r="-15605"/>
          </a:stretch>
        </a:blipFill>
        <a:effectLst/>
      </p:bgPr>
    </p:bg>
    <p:spTree>
      <p:nvGrpSpPr>
        <p:cNvPr id="1" name=""/>
        <p:cNvGrpSpPr/>
        <p:nvPr/>
      </p:nvGrpSpPr>
      <p:grpSpPr>
        <a:xfrm>
          <a:off x="0" y="0"/>
          <a:ext cx="0" cy="0"/>
          <a:chOff x="0" y="0"/>
          <a:chExt cx="0" cy="0"/>
        </a:xfrm>
      </p:grpSpPr>
      <p:sp>
        <p:nvSpPr>
          <p:cNvPr id="126979" name="Rectangle 3"/>
          <p:cNvSpPr>
            <a:spLocks noGrp="1" noChangeArrowheads="1"/>
          </p:cNvSpPr>
          <p:nvPr>
            <p:ph type="title"/>
          </p:nvPr>
        </p:nvSpPr>
        <p:spPr>
          <a:xfrm>
            <a:off x="0" y="0"/>
            <a:ext cx="9144000" cy="762000"/>
          </a:xfrm>
        </p:spPr>
        <p:txBody>
          <a:bodyPr/>
          <a:lstStyle/>
          <a:p>
            <a:r>
              <a:rPr lang="en-US" sz="3600" b="1" dirty="0" smtClean="0">
                <a:solidFill>
                  <a:schemeClr val="tx1"/>
                </a:solidFill>
                <a:latin typeface="Tahoma" pitchFamily="34" charset="0"/>
              </a:rPr>
              <a:t>Humans Did Not Evolve From Apes*</a:t>
            </a:r>
            <a:endParaRPr lang="en-US" sz="3600" b="1" dirty="0" smtClean="0">
              <a:solidFill>
                <a:schemeClr val="tx1"/>
              </a:solidFill>
              <a:latin typeface="Tahoma" pitchFamily="34" charset="0"/>
            </a:endParaRPr>
          </a:p>
        </p:txBody>
      </p:sp>
      <p:sp>
        <p:nvSpPr>
          <p:cNvPr id="181252" name="Rectangle 4"/>
          <p:cNvSpPr>
            <a:spLocks noGrp="1" noChangeArrowheads="1"/>
          </p:cNvSpPr>
          <p:nvPr>
            <p:ph type="body" idx="1"/>
          </p:nvPr>
        </p:nvSpPr>
        <p:spPr>
          <a:xfrm>
            <a:off x="304800" y="1066800"/>
            <a:ext cx="8610600" cy="5181600"/>
          </a:xfrm>
        </p:spPr>
        <p:txBody>
          <a:bodyPr/>
          <a:lstStyle/>
          <a:p>
            <a:r>
              <a:rPr lang="en-US" sz="2800" b="1" i="1" dirty="0" smtClean="0">
                <a:latin typeface="Cambria" pitchFamily="18" charset="0"/>
              </a:rPr>
              <a:t>“There are fossils that are indistinguishable from modern humans that extend all the way back to 4.5 million years on the evolutionary time scale.” (p.169)</a:t>
            </a:r>
          </a:p>
          <a:p>
            <a:r>
              <a:rPr lang="en-US" sz="2800" b="1" i="1" dirty="0" smtClean="0">
                <a:latin typeface="Cambria" pitchFamily="18" charset="0"/>
              </a:rPr>
              <a:t>“As far back as the human fossil record goes the human body has remained substantially the same and has not evolved from something else.” (p.140)</a:t>
            </a:r>
          </a:p>
        </p:txBody>
      </p:sp>
      <p:sp>
        <p:nvSpPr>
          <p:cNvPr id="7" name="TextBox 6"/>
          <p:cNvSpPr txBox="1"/>
          <p:nvPr/>
        </p:nvSpPr>
        <p:spPr>
          <a:xfrm>
            <a:off x="304800" y="6248400"/>
            <a:ext cx="8458200" cy="400110"/>
          </a:xfrm>
          <a:prstGeom prst="rect">
            <a:avLst/>
          </a:prstGeom>
          <a:noFill/>
        </p:spPr>
        <p:txBody>
          <a:bodyPr wrap="square" rtlCol="0">
            <a:spAutoFit/>
          </a:bodyPr>
          <a:lstStyle/>
          <a:p>
            <a:r>
              <a:rPr lang="en-US" sz="2000" b="1" dirty="0" smtClean="0"/>
              <a:t>*Marvin </a:t>
            </a:r>
            <a:r>
              <a:rPr lang="en-US" sz="2000" b="1" dirty="0" err="1" smtClean="0"/>
              <a:t>Lubenow</a:t>
            </a:r>
            <a:r>
              <a:rPr lang="en-US" sz="2000" b="1" dirty="0" smtClean="0"/>
              <a:t> in </a:t>
            </a:r>
            <a:r>
              <a:rPr lang="en-US" sz="2000" b="1" i="1" dirty="0" smtClean="0"/>
              <a:t>Bones of Contention, </a:t>
            </a:r>
            <a:r>
              <a:rPr lang="en-US" sz="2000" b="1" i="1" dirty="0" smtClean="0"/>
              <a:t>1992</a:t>
            </a:r>
            <a:endParaRPr lang="en-US" sz="2000" dirty="0"/>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1252">
                                            <p:txEl>
                                              <p:pRg st="0" end="0"/>
                                            </p:txEl>
                                          </p:spTgt>
                                        </p:tgtEl>
                                        <p:attrNameLst>
                                          <p:attrName>style.visibility</p:attrName>
                                        </p:attrNameLst>
                                      </p:cBhvr>
                                      <p:to>
                                        <p:strVal val="visible"/>
                                      </p:to>
                                    </p:set>
                                    <p:anim calcmode="lin" valueType="num">
                                      <p:cBhvr additive="base">
                                        <p:cTn id="7" dur="500" fill="hold"/>
                                        <p:tgtEl>
                                          <p:spTgt spid="18125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812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1252">
                                            <p:txEl>
                                              <p:pRg st="1" end="1"/>
                                            </p:txEl>
                                          </p:spTgt>
                                        </p:tgtEl>
                                        <p:attrNameLst>
                                          <p:attrName>style.visibility</p:attrName>
                                        </p:attrNameLst>
                                      </p:cBhvr>
                                      <p:to>
                                        <p:strVal val="visible"/>
                                      </p:to>
                                    </p:set>
                                    <p:anim calcmode="lin" valueType="num">
                                      <p:cBhvr additive="base">
                                        <p:cTn id="13" dur="500" fill="hold"/>
                                        <p:tgtEl>
                                          <p:spTgt spid="181252">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8125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2" grpId="0" build="p" bldLvl="2"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r="-15605"/>
          </a:stretch>
        </a:blipFill>
        <a:effectLst/>
      </p:bgPr>
    </p:bg>
    <p:spTree>
      <p:nvGrpSpPr>
        <p:cNvPr id="1" name=""/>
        <p:cNvGrpSpPr/>
        <p:nvPr/>
      </p:nvGrpSpPr>
      <p:grpSpPr>
        <a:xfrm>
          <a:off x="0" y="0"/>
          <a:ext cx="0" cy="0"/>
          <a:chOff x="0" y="0"/>
          <a:chExt cx="0" cy="0"/>
        </a:xfrm>
      </p:grpSpPr>
      <p:sp>
        <p:nvSpPr>
          <p:cNvPr id="128002" name="Rectangle 7"/>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pPr algn="ctr">
              <a:spcBef>
                <a:spcPct val="0"/>
              </a:spcBef>
            </a:pPr>
            <a:endParaRPr lang="en-US" sz="2400"/>
          </a:p>
        </p:txBody>
      </p:sp>
      <p:sp>
        <p:nvSpPr>
          <p:cNvPr id="128003" name="Text Box 2"/>
          <p:cNvSpPr txBox="1">
            <a:spLocks noChangeArrowheads="1"/>
          </p:cNvSpPr>
          <p:nvPr/>
        </p:nvSpPr>
        <p:spPr bwMode="auto">
          <a:xfrm>
            <a:off x="0" y="0"/>
            <a:ext cx="3810000" cy="1006475"/>
          </a:xfrm>
          <a:prstGeom prst="rect">
            <a:avLst/>
          </a:prstGeom>
          <a:noFill/>
          <a:ln w="9525">
            <a:noFill/>
            <a:miter lim="800000"/>
            <a:headEnd/>
            <a:tailEnd/>
          </a:ln>
        </p:spPr>
        <p:txBody>
          <a:bodyPr>
            <a:spAutoFit/>
          </a:bodyPr>
          <a:lstStyle/>
          <a:p>
            <a:pPr algn="ctr">
              <a:spcBef>
                <a:spcPct val="0"/>
              </a:spcBef>
            </a:pPr>
            <a:r>
              <a:rPr lang="en-US" sz="2800" b="1">
                <a:latin typeface="Tahoma" pitchFamily="34" charset="0"/>
              </a:rPr>
              <a:t>Chart </a:t>
            </a:r>
            <a:r>
              <a:rPr lang="en-US" sz="3200" b="1">
                <a:latin typeface="Tahoma" pitchFamily="34" charset="0"/>
              </a:rPr>
              <a:t>of</a:t>
            </a:r>
            <a:r>
              <a:rPr lang="en-US" sz="2800" b="1">
                <a:latin typeface="Tahoma" pitchFamily="34" charset="0"/>
              </a:rPr>
              <a:t> Ape/Man Fossil Evidence   </a:t>
            </a:r>
            <a:endParaRPr lang="en-US" sz="2800">
              <a:latin typeface="Tahoma" pitchFamily="34" charset="0"/>
            </a:endParaRPr>
          </a:p>
        </p:txBody>
      </p:sp>
      <p:sp>
        <p:nvSpPr>
          <p:cNvPr id="128004" name="Text Box 3"/>
          <p:cNvSpPr txBox="1">
            <a:spLocks noChangeArrowheads="1"/>
          </p:cNvSpPr>
          <p:nvPr/>
        </p:nvSpPr>
        <p:spPr bwMode="auto">
          <a:xfrm>
            <a:off x="228600" y="1676400"/>
            <a:ext cx="3657600" cy="1800225"/>
          </a:xfrm>
          <a:prstGeom prst="rect">
            <a:avLst/>
          </a:prstGeom>
          <a:noFill/>
          <a:ln w="9525">
            <a:noFill/>
            <a:miter lim="800000"/>
            <a:headEnd/>
            <a:tailEnd/>
          </a:ln>
        </p:spPr>
        <p:txBody>
          <a:bodyPr>
            <a:spAutoFit/>
          </a:bodyPr>
          <a:lstStyle/>
          <a:p>
            <a:pPr>
              <a:spcBef>
                <a:spcPct val="0"/>
              </a:spcBef>
            </a:pPr>
            <a:r>
              <a:rPr lang="en-US" sz="2800" b="1"/>
              <a:t>As Given by Marvin Lubenow in </a:t>
            </a:r>
            <a:r>
              <a:rPr lang="en-US" sz="2800" b="1" i="1"/>
              <a:t>Bones of Contention, 1992, p.171</a:t>
            </a:r>
            <a:endParaRPr lang="en-US" sz="2800" b="1"/>
          </a:p>
        </p:txBody>
      </p:sp>
      <p:sp>
        <p:nvSpPr>
          <p:cNvPr id="128005" name="Text Box 5"/>
          <p:cNvSpPr txBox="1">
            <a:spLocks noChangeArrowheads="1"/>
          </p:cNvSpPr>
          <p:nvPr/>
        </p:nvSpPr>
        <p:spPr bwMode="auto">
          <a:xfrm>
            <a:off x="898525" y="1336675"/>
            <a:ext cx="184150" cy="457200"/>
          </a:xfrm>
          <a:prstGeom prst="rect">
            <a:avLst/>
          </a:prstGeom>
          <a:noFill/>
          <a:ln w="9525">
            <a:noFill/>
            <a:miter lim="800000"/>
            <a:headEnd/>
            <a:tailEnd/>
          </a:ln>
        </p:spPr>
        <p:txBody>
          <a:bodyPr wrap="none">
            <a:spAutoFit/>
          </a:bodyPr>
          <a:lstStyle/>
          <a:p>
            <a:pPr>
              <a:spcBef>
                <a:spcPct val="0"/>
              </a:spcBef>
            </a:pPr>
            <a:endParaRPr lang="en-US" sz="2400"/>
          </a:p>
        </p:txBody>
      </p:sp>
      <p:pic>
        <p:nvPicPr>
          <p:cNvPr id="128006" name="Picture 6"/>
          <p:cNvPicPr>
            <a:picLocks noChangeAspect="1" noChangeArrowheads="1"/>
          </p:cNvPicPr>
          <p:nvPr/>
        </p:nvPicPr>
        <p:blipFill>
          <a:blip r:embed="rId4" cstate="print"/>
          <a:srcRect/>
          <a:stretch>
            <a:fillRect/>
          </a:stretch>
        </p:blipFill>
        <p:spPr bwMode="auto">
          <a:xfrm>
            <a:off x="4114800" y="0"/>
            <a:ext cx="4729163" cy="685800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29026" name="Rectangle 4"/>
          <p:cNvSpPr>
            <a:spLocks noChangeArrowheads="1"/>
          </p:cNvSpPr>
          <p:nvPr/>
        </p:nvSpPr>
        <p:spPr bwMode="auto">
          <a:xfrm>
            <a:off x="0" y="0"/>
            <a:ext cx="9144000" cy="6858000"/>
          </a:xfrm>
          <a:prstGeom prst="rect">
            <a:avLst/>
          </a:prstGeom>
          <a:solidFill>
            <a:schemeClr val="bg1">
              <a:alpha val="65097"/>
            </a:schemeClr>
          </a:solidFill>
          <a:ln w="9525">
            <a:solidFill>
              <a:schemeClr val="tx1"/>
            </a:solidFill>
            <a:miter lim="800000"/>
            <a:headEnd/>
            <a:tailEnd/>
          </a:ln>
        </p:spPr>
        <p:txBody>
          <a:bodyPr wrap="none" anchor="ctr"/>
          <a:lstStyle/>
          <a:p>
            <a:pPr algn="ctr">
              <a:spcBef>
                <a:spcPct val="0"/>
              </a:spcBef>
            </a:pPr>
            <a:endParaRPr lang="en-US" sz="2400"/>
          </a:p>
        </p:txBody>
      </p:sp>
      <p:sp>
        <p:nvSpPr>
          <p:cNvPr id="129027" name="Rectangle 2"/>
          <p:cNvSpPr>
            <a:spLocks noGrp="1" noChangeArrowheads="1"/>
          </p:cNvSpPr>
          <p:nvPr>
            <p:ph type="title"/>
          </p:nvPr>
        </p:nvSpPr>
        <p:spPr>
          <a:xfrm>
            <a:off x="0" y="0"/>
            <a:ext cx="9144000" cy="609600"/>
          </a:xfrm>
        </p:spPr>
        <p:txBody>
          <a:bodyPr/>
          <a:lstStyle/>
          <a:p>
            <a:r>
              <a:rPr lang="en-US" b="1" smtClean="0">
                <a:latin typeface="Tahoma" pitchFamily="34" charset="0"/>
              </a:rPr>
              <a:t>Man is NOT Just Another Kind of Animal</a:t>
            </a:r>
          </a:p>
        </p:txBody>
      </p:sp>
      <p:sp>
        <p:nvSpPr>
          <p:cNvPr id="129028" name="Text Box 3"/>
          <p:cNvSpPr txBox="1">
            <a:spLocks noChangeArrowheads="1"/>
          </p:cNvSpPr>
          <p:nvPr/>
        </p:nvSpPr>
        <p:spPr bwMode="auto">
          <a:xfrm>
            <a:off x="838200" y="609600"/>
            <a:ext cx="7635875" cy="5562600"/>
          </a:xfrm>
          <a:prstGeom prst="rect">
            <a:avLst/>
          </a:prstGeom>
          <a:noFill/>
          <a:ln w="9525">
            <a:noFill/>
            <a:miter lim="800000"/>
            <a:headEnd/>
            <a:tailEnd/>
          </a:ln>
        </p:spPr>
        <p:txBody>
          <a:bodyPr wrap="square">
            <a:normAutofit fontScale="92500" lnSpcReduction="10000"/>
          </a:bodyPr>
          <a:lstStyle/>
          <a:p>
            <a:pPr>
              <a:spcBef>
                <a:spcPct val="0"/>
              </a:spcBef>
            </a:pPr>
            <a:r>
              <a:rPr lang="en-US" sz="2800" b="1" i="1" dirty="0">
                <a:latin typeface="Cambria" pitchFamily="18" charset="0"/>
              </a:rPr>
              <a:t>“Most eight-year-olds can write an understandable letter to their grandparents describing a trip to the zoo, or can move to a foreign country and learn any other language in the world, and we think it entirely normal.  But no animal will ever write such a letter to its grandparents, or give the past, present, and future of even one French verb, or read a detective story and understand it, or understand the meaning of even one verse from the Bible.  Human children do all these things quite readily, and in so doing they show themselves so far superior to the whole animal kingdom that we wonder why people have sometimes thought that we are merely another kind of animal.” </a:t>
            </a:r>
          </a:p>
        </p:txBody>
      </p:sp>
      <p:sp>
        <p:nvSpPr>
          <p:cNvPr id="129029" name="Text Box 5"/>
          <p:cNvSpPr txBox="1">
            <a:spLocks noChangeArrowheads="1"/>
          </p:cNvSpPr>
          <p:nvPr/>
        </p:nvSpPr>
        <p:spPr bwMode="auto">
          <a:xfrm>
            <a:off x="838200" y="6248400"/>
            <a:ext cx="6869113" cy="457200"/>
          </a:xfrm>
          <a:prstGeom prst="rect">
            <a:avLst/>
          </a:prstGeom>
          <a:noFill/>
          <a:ln w="9525" algn="ctr">
            <a:noFill/>
            <a:miter lim="800000"/>
            <a:headEnd/>
            <a:tailEnd/>
          </a:ln>
        </p:spPr>
        <p:txBody>
          <a:bodyPr wrap="none">
            <a:spAutoFit/>
          </a:bodyPr>
          <a:lstStyle/>
          <a:p>
            <a:pPr>
              <a:spcBef>
                <a:spcPct val="0"/>
              </a:spcBef>
            </a:pPr>
            <a:r>
              <a:rPr lang="en-US" sz="2400" b="1"/>
              <a:t>(Wayne Grudem</a:t>
            </a:r>
            <a:r>
              <a:rPr lang="en-US" sz="2400" b="1" i="1"/>
              <a:t>, Systematic Theology, </a:t>
            </a:r>
            <a:r>
              <a:rPr lang="en-US" sz="2400" b="1"/>
              <a:t>pp. 446-447)</a:t>
            </a:r>
            <a:endParaRPr lang="en-US"/>
          </a:p>
        </p:txBody>
      </p:sp>
    </p:spTree>
  </p:cSld>
  <p:clrMapOvr>
    <a:masterClrMapping/>
  </p:clrMapOvr>
  <p:transition>
    <p:dissolv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Grp="1" noChangeArrowheads="1"/>
          </p:cNvSpPr>
          <p:nvPr>
            <p:ph type="title"/>
          </p:nvPr>
        </p:nvSpPr>
        <p:spPr>
          <a:xfrm>
            <a:off x="228600" y="0"/>
            <a:ext cx="8458200" cy="609600"/>
          </a:xfrm>
        </p:spPr>
        <p:txBody>
          <a:bodyPr/>
          <a:lstStyle/>
          <a:p>
            <a:pPr eaLnBrk="1" hangingPunct="1">
              <a:defRPr/>
            </a:pPr>
            <a:r>
              <a:rPr lang="en-US" b="1" dirty="0" smtClean="0">
                <a:latin typeface="Tahoma" pitchFamily="34" charset="0"/>
              </a:rPr>
              <a:t>Psalm 139:14</a:t>
            </a:r>
          </a:p>
        </p:txBody>
      </p:sp>
      <p:sp>
        <p:nvSpPr>
          <p:cNvPr id="110595" name="Rectangle 3"/>
          <p:cNvSpPr>
            <a:spLocks noGrp="1" noChangeArrowheads="1"/>
          </p:cNvSpPr>
          <p:nvPr>
            <p:ph type="body" idx="1"/>
          </p:nvPr>
        </p:nvSpPr>
        <p:spPr>
          <a:xfrm>
            <a:off x="457200" y="914400"/>
            <a:ext cx="8229600" cy="5943600"/>
          </a:xfrm>
        </p:spPr>
        <p:txBody>
          <a:bodyPr/>
          <a:lstStyle/>
          <a:p>
            <a:pPr marL="0" indent="0" eaLnBrk="1" hangingPunct="1"/>
            <a:r>
              <a:rPr lang="en-US" sz="4800" i="1" dirty="0" smtClean="0"/>
              <a:t>I praise you, for I am fearfully and wonderfully made. Wonderful are your works; my soul knows it very well. </a:t>
            </a:r>
          </a:p>
        </p:txBody>
      </p:sp>
    </p:spTree>
  </p:cSld>
  <p:clrMapOvr>
    <a:masterClrMapping/>
  </p:clrMapOvr>
  <p:transition>
    <p:plus/>
  </p:transition>
  <p:timing>
    <p:tnLst>
      <p:par>
        <p:cTn id="1" dur="indefinite" restart="never" nodeType="tmRoot"/>
      </p:par>
    </p:tnLst>
  </p:timing>
</p:sld>
</file>

<file path=ppt/theme/theme1.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FFFFCC"/>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FFFFCC"/>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 Word of God">
  <a:themeElements>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fontScheme name="The Word of God">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he Word of Go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e Word of Go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e Word of Go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e Word of Go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e Word of Go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e Word of Go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e Word of Go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e Word of Go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e Word of Go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e Word of Go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e Word of Go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e Word of Go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he Word of God 13">
        <a:dk1>
          <a:srgbClr val="0000FF"/>
        </a:dk1>
        <a:lt1>
          <a:srgbClr val="FFFFFF"/>
        </a:lt1>
        <a:dk2>
          <a:srgbClr val="000000"/>
        </a:dk2>
        <a:lt2>
          <a:srgbClr val="808080"/>
        </a:lt2>
        <a:accent1>
          <a:srgbClr val="BBE0E3"/>
        </a:accent1>
        <a:accent2>
          <a:srgbClr val="FF0000"/>
        </a:accent2>
        <a:accent3>
          <a:srgbClr val="FFFFFF"/>
        </a:accent3>
        <a:accent4>
          <a:srgbClr val="0000DA"/>
        </a:accent4>
        <a:accent5>
          <a:srgbClr val="DAEDEF"/>
        </a:accent5>
        <a:accent6>
          <a:srgbClr val="E700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e Word of God 14">
        <a:dk1>
          <a:srgbClr val="FFFF00"/>
        </a:dk1>
        <a:lt1>
          <a:srgbClr val="FFFFFF"/>
        </a:lt1>
        <a:dk2>
          <a:srgbClr val="000000"/>
        </a:dk2>
        <a:lt2>
          <a:srgbClr val="808080"/>
        </a:lt2>
        <a:accent1>
          <a:srgbClr val="BBE0E3"/>
        </a:accent1>
        <a:accent2>
          <a:srgbClr val="00FF00"/>
        </a:accent2>
        <a:accent3>
          <a:srgbClr val="FFFFFF"/>
        </a:accent3>
        <a:accent4>
          <a:srgbClr val="DADA00"/>
        </a:accent4>
        <a:accent5>
          <a:srgbClr val="DAEDEF"/>
        </a:accent5>
        <a:accent6>
          <a:srgbClr val="00E7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e Word of God 15">
        <a:dk1>
          <a:srgbClr val="FFFFFF"/>
        </a:dk1>
        <a:lt1>
          <a:srgbClr val="FFFFFF"/>
        </a:lt1>
        <a:dk2>
          <a:srgbClr val="FF9933"/>
        </a:dk2>
        <a:lt2>
          <a:srgbClr val="00000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e Word of God 16">
        <a:dk1>
          <a:srgbClr val="000000"/>
        </a:dk1>
        <a:lt1>
          <a:srgbClr val="FFFFFF"/>
        </a:lt1>
        <a:dk2>
          <a:srgbClr val="FF9933"/>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Default Design">
  <a:themeElements>
    <a:clrScheme name="1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The Word of Go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themeOverride>
</file>

<file path=ppt/theme/themeOverride20.xml><?xml version="1.0" encoding="utf-8"?>
<a:themeOverride xmlns:a="http://schemas.openxmlformats.org/drawingml/2006/main">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1.xml><?xml version="1.0" encoding="utf-8"?>
<a:themeOverride xmlns:a="http://schemas.openxmlformats.org/drawingml/2006/main">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2.xml><?xml version="1.0" encoding="utf-8"?>
<a:themeOverride xmlns:a="http://schemas.openxmlformats.org/drawingml/2006/main">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3.xml><?xml version="1.0" encoding="utf-8"?>
<a:themeOverride xmlns:a="http://schemas.openxmlformats.org/drawingml/2006/main">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4.xml><?xml version="1.0" encoding="utf-8"?>
<a:themeOverride xmlns:a="http://schemas.openxmlformats.org/drawingml/2006/main">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5.xml><?xml version="1.0" encoding="utf-8"?>
<a:themeOverride xmlns:a="http://schemas.openxmlformats.org/drawingml/2006/main">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6.xml><?xml version="1.0" encoding="utf-8"?>
<a:themeOverride xmlns:a="http://schemas.openxmlformats.org/drawingml/2006/main">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7.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8.xml><?xml version="1.0" encoding="utf-8"?>
<a:themeOverride xmlns:a="http://schemas.openxmlformats.org/drawingml/2006/main">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9.xml><?xml version="1.0" encoding="utf-8"?>
<a:themeOverride xmlns:a="http://schemas.openxmlformats.org/drawingml/2006/main">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themeOverride>
</file>

<file path=ppt/theme/themeOverride30.xml><?xml version="1.0" encoding="utf-8"?>
<a:themeOverride xmlns:a="http://schemas.openxmlformats.org/drawingml/2006/main">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1.xml><?xml version="1.0" encoding="utf-8"?>
<a:themeOverride xmlns:a="http://schemas.openxmlformats.org/drawingml/2006/main">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2.xml><?xml version="1.0" encoding="utf-8"?>
<a:themeOverride xmlns:a="http://schemas.openxmlformats.org/drawingml/2006/main">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3.xml><?xml version="1.0" encoding="utf-8"?>
<a:themeOverride xmlns:a="http://schemas.openxmlformats.org/drawingml/2006/main">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4.xml><?xml version="1.0" encoding="utf-8"?>
<a:themeOverride xmlns:a="http://schemas.openxmlformats.org/drawingml/2006/main">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5.xml><?xml version="1.0" encoding="utf-8"?>
<a:themeOverride xmlns:a="http://schemas.openxmlformats.org/drawingml/2006/main">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6.xml><?xml version="1.0" encoding="utf-8"?>
<a:themeOverride xmlns:a="http://schemas.openxmlformats.org/drawingml/2006/main">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7.xml><?xml version="1.0" encoding="utf-8"?>
<a:themeOverride xmlns:a="http://schemas.openxmlformats.org/drawingml/2006/main">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8.xml><?xml version="1.0" encoding="utf-8"?>
<a:themeOverride xmlns:a="http://schemas.openxmlformats.org/drawingml/2006/main">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themeOverride>
</file>

<file path=ppt/theme/themeOverride40.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2.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3.xml><?xml version="1.0" encoding="utf-8"?>
<a:themeOverride xmlns:a="http://schemas.openxmlformats.org/drawingml/2006/main">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4.xml><?xml version="1.0" encoding="utf-8"?>
<a:themeOverride xmlns:a="http://schemas.openxmlformats.org/drawingml/2006/main">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5.xml><?xml version="1.0" encoding="utf-8"?>
<a:themeOverride xmlns:a="http://schemas.openxmlformats.org/drawingml/2006/main">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themeOverride>
</file>

<file path=ppt/theme/themeOverride6.xml><?xml version="1.0" encoding="utf-8"?>
<a:themeOverride xmlns:a="http://schemas.openxmlformats.org/drawingml/2006/main">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19836</TotalTime>
  <Words>6721</Words>
  <Application>Microsoft Office PowerPoint</Application>
  <PresentationFormat>On-screen Show (4:3)</PresentationFormat>
  <Paragraphs>423</Paragraphs>
  <Slides>93</Slides>
  <Notes>15</Notes>
  <HiddenSlides>0</HiddenSlides>
  <MMClips>2</MMClips>
  <ScaleCrop>false</ScaleCrop>
  <HeadingPairs>
    <vt:vector size="6" baseType="variant">
      <vt:variant>
        <vt:lpstr>Theme</vt:lpstr>
      </vt:variant>
      <vt:variant>
        <vt:i4>10</vt:i4>
      </vt:variant>
      <vt:variant>
        <vt:lpstr>Embedded OLE Servers</vt:lpstr>
      </vt:variant>
      <vt:variant>
        <vt:i4>3</vt:i4>
      </vt:variant>
      <vt:variant>
        <vt:lpstr>Slide Titles</vt:lpstr>
      </vt:variant>
      <vt:variant>
        <vt:i4>93</vt:i4>
      </vt:variant>
    </vt:vector>
  </HeadingPairs>
  <TitlesOfParts>
    <vt:vector size="106" baseType="lpstr">
      <vt:lpstr>Digital Dots</vt:lpstr>
      <vt:lpstr>The Word of God</vt:lpstr>
      <vt:lpstr>1_Default Design</vt:lpstr>
      <vt:lpstr>2_Default Design</vt:lpstr>
      <vt:lpstr>Default Design</vt:lpstr>
      <vt:lpstr>3_Default Design</vt:lpstr>
      <vt:lpstr>13_Default Design</vt:lpstr>
      <vt:lpstr>4_Default Design</vt:lpstr>
      <vt:lpstr>5_Default Design</vt:lpstr>
      <vt:lpstr>6_Default Design</vt:lpstr>
      <vt:lpstr>Photo Editor Photo</vt:lpstr>
      <vt:lpstr>Designer Drawing</vt:lpstr>
      <vt:lpstr>EasyPhoto Photograph</vt:lpstr>
      <vt:lpstr> Genesis 2 - The Creation of Man</vt:lpstr>
      <vt:lpstr>Genesis 2:4ff – The “Generations” of the Heavens and the Earth</vt:lpstr>
      <vt:lpstr>Genesis 2:5-9 – God Prepares a Garden for Man</vt:lpstr>
      <vt:lpstr>Genesis 2:5-9 – God Prepares a Garden for Man</vt:lpstr>
      <vt:lpstr>Genesis 2:5-9 – God Prepares a Garden for Man</vt:lpstr>
      <vt:lpstr>Genesis 2:5-9 – God Prepares a Garden for Man</vt:lpstr>
      <vt:lpstr>Genesis 2:10-14 – The Rivers in the Garden</vt:lpstr>
      <vt:lpstr>Slide 8</vt:lpstr>
      <vt:lpstr>Slide 9</vt:lpstr>
      <vt:lpstr>Genesis 2:15-20 – God’s First Interaction with Adam</vt:lpstr>
      <vt:lpstr>Genesis 2:21-25 – God Makes a Companion for Adam</vt:lpstr>
      <vt:lpstr>The Supposed Conflict Between Genesis 1 and 2</vt:lpstr>
      <vt:lpstr>The Supposed Conflict Between Genesis 1 and 2</vt:lpstr>
      <vt:lpstr>Hebrew Style of Writing  An Example from 1 Kings 6-7</vt:lpstr>
      <vt:lpstr>Comparison of Genesis 1 and 2</vt:lpstr>
      <vt:lpstr>Comparison of Genesis 1 and 2</vt:lpstr>
      <vt:lpstr>Comparison of Genesis 1 and 2</vt:lpstr>
      <vt:lpstr>Comparison of Genesis 1 and 2</vt:lpstr>
      <vt:lpstr>Did Man Descend from Adam or Apes?</vt:lpstr>
      <vt:lpstr>Did Man Descend from Adam or Apes? The Biblical Answer:</vt:lpstr>
      <vt:lpstr>Did Man Descend from Adam or Apes? The Biblical Answer:</vt:lpstr>
      <vt:lpstr>Two Contrasting Views</vt:lpstr>
      <vt:lpstr>The Evolution of Man According to the 1996 World Book Encyclopedia</vt:lpstr>
      <vt:lpstr>For example,  according to Time magazine (Aug 1999):</vt:lpstr>
      <vt:lpstr>But though the details may change. . .</vt:lpstr>
      <vt:lpstr>The Evolutionary Approach to Man’s Origins</vt:lpstr>
      <vt:lpstr>Evolutionary Stories</vt:lpstr>
      <vt:lpstr>Ramapithecus</vt:lpstr>
      <vt:lpstr>Ramapithecus</vt:lpstr>
      <vt:lpstr>Ramapithecus</vt:lpstr>
      <vt:lpstr>Ramapithecus</vt:lpstr>
      <vt:lpstr>Nebraska Man</vt:lpstr>
      <vt:lpstr>Nebraska Man</vt:lpstr>
      <vt:lpstr>Nebraska Man</vt:lpstr>
      <vt:lpstr>The Evolution of Man According to the 1996 World Book Encyclopedia</vt:lpstr>
      <vt:lpstr>Slide 36</vt:lpstr>
      <vt:lpstr>Piltdown Man</vt:lpstr>
      <vt:lpstr>Piltdown Man</vt:lpstr>
      <vt:lpstr>Piltdown Man</vt:lpstr>
      <vt:lpstr>Piltdown Man </vt:lpstr>
      <vt:lpstr>Piltdown Man  Used as Evidence in the Famous Scopes Trial*</vt:lpstr>
      <vt:lpstr>Piltdown Man  Used as Evidence in the Famous Scopes Trial*</vt:lpstr>
      <vt:lpstr>In 1953, 28 years after the famous Scopes trial, Piltdown Man was shown to be a hoax!* </vt:lpstr>
      <vt:lpstr>Summary of “Facts”</vt:lpstr>
      <vt:lpstr>Note: “Expert” scientists can sometimes be fooled by hoaxes today!</vt:lpstr>
      <vt:lpstr>A Modern Hoax</vt:lpstr>
      <vt:lpstr>A Modern Hoax</vt:lpstr>
      <vt:lpstr>Slide 48</vt:lpstr>
      <vt:lpstr>A Modern Hoax</vt:lpstr>
      <vt:lpstr>A Modern Hoax</vt:lpstr>
      <vt:lpstr>What is the Evidence for Human Evolution?</vt:lpstr>
      <vt:lpstr>What is the Evidence for Human Evolution?</vt:lpstr>
      <vt:lpstr>Human vs. Ape Anatomy</vt:lpstr>
      <vt:lpstr>Skulls</vt:lpstr>
      <vt:lpstr>Jaws and Teeth</vt:lpstr>
      <vt:lpstr>Rib Cage</vt:lpstr>
      <vt:lpstr>Pelvis</vt:lpstr>
      <vt:lpstr>Knee Joint</vt:lpstr>
      <vt:lpstr>Hands and Feet</vt:lpstr>
      <vt:lpstr>Footprints</vt:lpstr>
      <vt:lpstr>Skeleton</vt:lpstr>
      <vt:lpstr>Only Three Ways to Make an “Apeman” *</vt:lpstr>
      <vt:lpstr>Slide 63</vt:lpstr>
      <vt:lpstr>Lucy (Australopithecus afarensis)</vt:lpstr>
      <vt:lpstr>Lucy</vt:lpstr>
      <vt:lpstr>Lucy (Australopithecus afarensis)</vt:lpstr>
      <vt:lpstr>Lucy’s Brain Size is Apelike</vt:lpstr>
      <vt:lpstr>Lucy’s Jaw and Teeth are Apelike</vt:lpstr>
      <vt:lpstr>Lucy’s Rib Cage is Apelike</vt:lpstr>
      <vt:lpstr>Lucy’s Pelvis is Apelike</vt:lpstr>
      <vt:lpstr>Lucy and the Australopithecines</vt:lpstr>
      <vt:lpstr>Evolutionists Begin With a  Preconceived Bias. . .</vt:lpstr>
      <vt:lpstr>Evolutionists then create misleading stories, pictures, models, etc. . .</vt:lpstr>
      <vt:lpstr>Lucy – What They Found:</vt:lpstr>
      <vt:lpstr>Lucy – What They Drew:</vt:lpstr>
      <vt:lpstr>Lucy – What They Said:</vt:lpstr>
      <vt:lpstr>Lucy: What They Modeled:</vt:lpstr>
      <vt:lpstr>And If the Evidence Doesn’t Fit…</vt:lpstr>
      <vt:lpstr>Slide 79</vt:lpstr>
      <vt:lpstr>“Fixing” Lucy with a power saw!</vt:lpstr>
      <vt:lpstr>Romans 1:22,25</vt:lpstr>
      <vt:lpstr>Making humans more ape-like</vt:lpstr>
      <vt:lpstr>Neandertals*</vt:lpstr>
      <vt:lpstr>Neandertals</vt:lpstr>
      <vt:lpstr>Neandertals*</vt:lpstr>
      <vt:lpstr>Neandertal Anatomy</vt:lpstr>
      <vt:lpstr>Neandertals*</vt:lpstr>
      <vt:lpstr>Conclusion About Neandertals</vt:lpstr>
      <vt:lpstr>Slide 89</vt:lpstr>
      <vt:lpstr>Humans Did Not Evolve From Apes*</vt:lpstr>
      <vt:lpstr>Slide 91</vt:lpstr>
      <vt:lpstr>Man is NOT Just Another Kind of Animal</vt:lpstr>
      <vt:lpstr>Psalm 139:14</vt:lpstr>
    </vt:vector>
  </TitlesOfParts>
  <Company>ALLTEL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Closer Look  At  Creation versus Evolution</dc:title>
  <dc:creator>Bob Connolly</dc:creator>
  <cp:lastModifiedBy>rsconnolly</cp:lastModifiedBy>
  <cp:revision>502</cp:revision>
  <dcterms:created xsi:type="dcterms:W3CDTF">2001-04-15T20:09:07Z</dcterms:created>
  <dcterms:modified xsi:type="dcterms:W3CDTF">2013-04-07T12:19:25Z</dcterms:modified>
</cp:coreProperties>
</file>