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theme/theme5.xml" ContentType="application/vnd.openxmlformats-officedocument.theme+xml"/>
  <Override PartName="/ppt/theme/themeOverride12.xml" ContentType="application/vnd.openxmlformats-officedocument.themeOverride+xml"/>
  <Override PartName="/ppt/notesSlides/notesSlide2.xml" ContentType="application/vnd.openxmlformats-officedocument.presentationml.notesSlide+xml"/>
  <Override PartName="/ppt/theme/themeOverride30.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24.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Override39.xml" ContentType="application/vnd.openxmlformats-officedocument.themeOverride+xml"/>
  <Override PartName="/ppt/theme/themeOverride17.xml" ContentType="application/vnd.openxmlformats-officedocument.themeOverride+xml"/>
  <Override PartName="/ppt/theme/themeOverride28.xml" ContentType="application/vnd.openxmlformats-officedocument.themeOverride+xml"/>
  <Override PartName="/ppt/theme/themeOverride24.xml" ContentType="application/vnd.openxmlformats-officedocument.themeOverride+xml"/>
  <Override PartName="/ppt/theme/themeOverride35.xml" ContentType="application/vnd.openxmlformats-officedocument.themeOverride+xml"/>
  <Override PartName="/ppt/slides/slide9.xml" ContentType="application/vnd.openxmlformats-officedocument.presentationml.slide+xml"/>
  <Override PartName="/ppt/viewProps.xml" ContentType="application/vnd.openxmlformats-officedocument.presentationml.viewProps+xml"/>
  <Override PartName="/ppt/theme/themeOverride13.xml" ContentType="application/vnd.openxmlformats-officedocument.themeOverride+xml"/>
  <Override PartName="/ppt/theme/themeOverride4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Default Extension="bin" ContentType="application/vnd.openxmlformats-officedocument.oleObject"/>
  <Override PartName="/ppt/theme/themeOverride20.xml" ContentType="application/vnd.openxmlformats-officedocument.themeOverride+xml"/>
  <Override PartName="/ppt/notesSlides/notesSlide3.xml" ContentType="application/vnd.openxmlformats-officedocument.presentationml.notesSlide+xml"/>
  <Override PartName="/ppt/theme/themeOverride31.xml" ContentType="application/vnd.openxmlformats-officedocument.themeOverr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heme/themeOverride29.xml" ContentType="application/vnd.openxmlformats-officedocument.themeOverride+xml"/>
  <Override PartName="/ppt/theme/themeOverride38.xml" ContentType="application/vnd.openxmlformats-officedocument.themeOverride+xml"/>
  <Override PartName="/ppt/slideLayouts/slideLayout10.xml" ContentType="application/vnd.openxmlformats-officedocument.presentationml.slideLayout+xml"/>
  <Default Extension="vml" ContentType="application/vnd.openxmlformats-officedocument.vmlDrawing"/>
  <Override PartName="/ppt/theme/themeOverride18.xml" ContentType="application/vnd.openxmlformats-officedocument.themeOverride+xml"/>
  <Override PartName="/ppt/theme/themeOverride27.xml" ContentType="application/vnd.openxmlformats-officedocument.themeOverride+xml"/>
  <Override PartName="/ppt/theme/themeOverride36.xml" ContentType="application/vnd.openxmlformats-officedocument.themeOverride+xml"/>
  <Override PartName="/ppt/theme/themeOverride16.xml" ContentType="application/vnd.openxmlformats-officedocument.themeOverride+xml"/>
  <Override PartName="/ppt/theme/themeOverride25.xml" ContentType="application/vnd.openxmlformats-officedocument.themeOverride+xml"/>
  <Override PartName="/ppt/theme/themeOverride34.xml" ContentType="application/vnd.openxmlformats-officedocument.themeOverride+xml"/>
  <Override PartName="/ppt/theme/themeOverride43.xml" ContentType="application/vnd.openxmlformats-officedocument.themeOverr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Override9.xml" ContentType="application/vnd.openxmlformats-officedocument.themeOverride+xml"/>
  <Override PartName="/ppt/theme/themeOverride14.xml" ContentType="application/vnd.openxmlformats-officedocument.themeOverride+xml"/>
  <Override PartName="/ppt/theme/themeOverride23.xml" ContentType="application/vnd.openxmlformats-officedocument.themeOverride+xml"/>
  <Override PartName="/ppt/theme/themeOverride32.xml" ContentType="application/vnd.openxmlformats-officedocument.themeOverride+xml"/>
  <Override PartName="/ppt/notesSlides/notesSlide4.xml" ContentType="application/vnd.openxmlformats-officedocument.presentationml.notesSlide+xml"/>
  <Override PartName="/ppt/theme/themeOverride41.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Override19.xml" ContentType="application/vnd.openxmlformats-officedocument.themeOverride+xml"/>
  <Override PartName="/ppt/theme/themeOverride37.xml" ContentType="application/vnd.openxmlformats-officedocument.themeOverride+xml"/>
  <Override PartName="/ppt/theme/themeOverride15.xml" ContentType="application/vnd.openxmlformats-officedocument.themeOverride+xml"/>
  <Override PartName="/ppt/theme/themeOverride26.xml" ContentType="application/vnd.openxmlformats-officedocument.themeOverride+xml"/>
  <Override PartName="/ppt/slides/slide7.xml" ContentType="application/vnd.openxmlformats-officedocument.presentationml.slide+xml"/>
  <Override PartName="/ppt/slideLayouts/slideLayout9.xml" ContentType="application/vnd.openxmlformats-officedocument.presentationml.slideLayout+xml"/>
  <Override PartName="/ppt/theme/themeOverride22.xml" ContentType="application/vnd.openxmlformats-officedocument.themeOverride+xml"/>
  <Override PartName="/ppt/theme/themeOverride33.xml" ContentType="application/vnd.openxmlformats-officedocument.themeOverr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theme/theme4.xml" ContentType="application/vnd.openxmlformats-officedocument.theme+xml"/>
  <Override PartName="/ppt/theme/themeOverride8.xml" ContentType="application/vnd.openxmlformats-officedocument.themeOverride+xml"/>
  <Override PartName="/ppt/theme/themeOverride11.xml" ContentType="application/vnd.openxmlformats-officedocument.themeOverride+xml"/>
  <Override PartName="/ppt/notesSlides/notesSlide1.xml" ContentType="application/vnd.openxmlformats-officedocument.presentationml.notesSlide+xml"/>
  <Override PartName="/ppt/theme/themeOverride4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theme/themeOverride4.xml" ContentType="application/vnd.openxmlformats-officedocument.themeOverr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1" r:id="rId3"/>
  </p:sldMasterIdLst>
  <p:notesMasterIdLst>
    <p:notesMasterId r:id="rId61"/>
  </p:notesMasterIdLst>
  <p:handoutMasterIdLst>
    <p:handoutMasterId r:id="rId62"/>
  </p:handoutMasterIdLst>
  <p:sldIdLst>
    <p:sldId id="257" r:id="rId4"/>
    <p:sldId id="301" r:id="rId5"/>
    <p:sldId id="302" r:id="rId6"/>
    <p:sldId id="303" r:id="rId7"/>
    <p:sldId id="304" r:id="rId8"/>
    <p:sldId id="305" r:id="rId9"/>
    <p:sldId id="306" r:id="rId10"/>
    <p:sldId id="258" r:id="rId11"/>
    <p:sldId id="307" r:id="rId12"/>
    <p:sldId id="300" r:id="rId13"/>
    <p:sldId id="313" r:id="rId14"/>
    <p:sldId id="315" r:id="rId15"/>
    <p:sldId id="314" r:id="rId16"/>
    <p:sldId id="316" r:id="rId17"/>
    <p:sldId id="317" r:id="rId18"/>
    <p:sldId id="318" r:id="rId19"/>
    <p:sldId id="319" r:id="rId20"/>
    <p:sldId id="308" r:id="rId21"/>
    <p:sldId id="259" r:id="rId22"/>
    <p:sldId id="341" r:id="rId23"/>
    <p:sldId id="309" r:id="rId24"/>
    <p:sldId id="260" r:id="rId25"/>
    <p:sldId id="310" r:id="rId26"/>
    <p:sldId id="290" r:id="rId27"/>
    <p:sldId id="268" r:id="rId28"/>
    <p:sldId id="288" r:id="rId29"/>
    <p:sldId id="269" r:id="rId30"/>
    <p:sldId id="287" r:id="rId31"/>
    <p:sldId id="311" r:id="rId32"/>
    <p:sldId id="270" r:id="rId33"/>
    <p:sldId id="271" r:id="rId34"/>
    <p:sldId id="272" r:id="rId35"/>
    <p:sldId id="312" r:id="rId36"/>
    <p:sldId id="329" r:id="rId37"/>
    <p:sldId id="330" r:id="rId38"/>
    <p:sldId id="331" r:id="rId39"/>
    <p:sldId id="332" r:id="rId40"/>
    <p:sldId id="333" r:id="rId41"/>
    <p:sldId id="340" r:id="rId42"/>
    <p:sldId id="334" r:id="rId43"/>
    <p:sldId id="335" r:id="rId44"/>
    <p:sldId id="336" r:id="rId45"/>
    <p:sldId id="274" r:id="rId46"/>
    <p:sldId id="293" r:id="rId47"/>
    <p:sldId id="275" r:id="rId48"/>
    <p:sldId id="323" r:id="rId49"/>
    <p:sldId id="324" r:id="rId50"/>
    <p:sldId id="325" r:id="rId51"/>
    <p:sldId id="326" r:id="rId52"/>
    <p:sldId id="327" r:id="rId53"/>
    <p:sldId id="328" r:id="rId54"/>
    <p:sldId id="337" r:id="rId55"/>
    <p:sldId id="291" r:id="rId56"/>
    <p:sldId id="338" r:id="rId57"/>
    <p:sldId id="339" r:id="rId58"/>
    <p:sldId id="298" r:id="rId59"/>
    <p:sldId id="299" r:id="rId60"/>
  </p:sldIdLst>
  <p:sldSz cx="9144000" cy="6858000" type="screen4x3"/>
  <p:notesSz cx="6858000" cy="9117013"/>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a:srgbClr val="FF0000"/>
    <a:srgbClr val="0033CC"/>
    <a:srgbClr val="FFFF00"/>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52" autoAdjust="0"/>
    <p:restoredTop sz="94713" autoAdjust="0"/>
  </p:normalViewPr>
  <p:slideViewPr>
    <p:cSldViewPr>
      <p:cViewPr varScale="1">
        <p:scale>
          <a:sx n="106" d="100"/>
          <a:sy n="106" d="100"/>
        </p:scale>
        <p:origin x="-119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42"/>
    </p:cViewPr>
  </p:sorterViewPr>
  <p:notesViewPr>
    <p:cSldViewPr>
      <p:cViewPr varScale="1">
        <p:scale>
          <a:sx n="55" d="100"/>
          <a:sy n="55" d="100"/>
        </p:scale>
        <p:origin x="-1656" y="-84"/>
      </p:cViewPr>
      <p:guideLst>
        <p:guide orient="horz" pos="2872"/>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22883" name="Rectangle 3"/>
          <p:cNvSpPr>
            <a:spLocks noGrp="1" noChangeArrowheads="1"/>
          </p:cNvSpPr>
          <p:nvPr>
            <p:ph type="dt" sz="quarter" idx="1"/>
          </p:nvPr>
        </p:nvSpPr>
        <p:spPr bwMode="auto">
          <a:xfrm>
            <a:off x="3884613"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22884" name="Rectangle 4"/>
          <p:cNvSpPr>
            <a:spLocks noGrp="1" noChangeArrowheads="1"/>
          </p:cNvSpPr>
          <p:nvPr>
            <p:ph type="ftr" sz="quarter" idx="2"/>
          </p:nvPr>
        </p:nvSpPr>
        <p:spPr bwMode="auto">
          <a:xfrm>
            <a:off x="0"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22885" name="Rectangle 5"/>
          <p:cNvSpPr>
            <a:spLocks noGrp="1" noChangeArrowheads="1"/>
          </p:cNvSpPr>
          <p:nvPr>
            <p:ph type="sldNum" sz="quarter" idx="3"/>
          </p:nvPr>
        </p:nvSpPr>
        <p:spPr bwMode="auto">
          <a:xfrm>
            <a:off x="3884613" y="8659813"/>
            <a:ext cx="2971800" cy="45561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2AFF8AA-0C03-4B59-96CD-D574E63B04F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1507" name="Rectangle 3"/>
          <p:cNvSpPr>
            <a:spLocks noGrp="1" noChangeArrowheads="1"/>
          </p:cNvSpPr>
          <p:nvPr>
            <p:ph type="dt" idx="1"/>
          </p:nvPr>
        </p:nvSpPr>
        <p:spPr bwMode="auto">
          <a:xfrm>
            <a:off x="3886200" y="0"/>
            <a:ext cx="2971800" cy="4556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8612" name="Rectangle 4"/>
          <p:cNvSpPr>
            <a:spLocks noGrp="1" noRot="1" noChangeAspect="1" noChangeArrowheads="1" noTextEdit="1"/>
          </p:cNvSpPr>
          <p:nvPr>
            <p:ph type="sldImg" idx="2"/>
          </p:nvPr>
        </p:nvSpPr>
        <p:spPr bwMode="auto">
          <a:xfrm>
            <a:off x="1150938" y="684213"/>
            <a:ext cx="4557712" cy="3417887"/>
          </a:xfrm>
          <a:prstGeom prst="rect">
            <a:avLst/>
          </a:prstGeom>
          <a:noFill/>
          <a:ln w="9525">
            <a:solidFill>
              <a:srgbClr val="000000"/>
            </a:solidFill>
            <a:miter lim="800000"/>
            <a:headEnd/>
            <a:tailEnd/>
          </a:ln>
        </p:spPr>
      </p:sp>
      <p:sp>
        <p:nvSpPr>
          <p:cNvPr id="21509" name="Rectangle 5"/>
          <p:cNvSpPr>
            <a:spLocks noGrp="1" noChangeArrowheads="1"/>
          </p:cNvSpPr>
          <p:nvPr>
            <p:ph type="body" sz="quarter" idx="3"/>
          </p:nvPr>
        </p:nvSpPr>
        <p:spPr bwMode="auto">
          <a:xfrm>
            <a:off x="914400" y="4330700"/>
            <a:ext cx="5029200" cy="41021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1510" name="Rectangle 6"/>
          <p:cNvSpPr>
            <a:spLocks noGrp="1" noChangeArrowheads="1"/>
          </p:cNvSpPr>
          <p:nvPr>
            <p:ph type="ftr" sz="quarter" idx="4"/>
          </p:nvPr>
        </p:nvSpPr>
        <p:spPr bwMode="auto">
          <a:xfrm>
            <a:off x="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1511" name="Rectangle 7"/>
          <p:cNvSpPr>
            <a:spLocks noGrp="1" noChangeArrowheads="1"/>
          </p:cNvSpPr>
          <p:nvPr>
            <p:ph type="sldNum" sz="quarter" idx="5"/>
          </p:nvPr>
        </p:nvSpPr>
        <p:spPr bwMode="auto">
          <a:xfrm>
            <a:off x="3886200" y="8661400"/>
            <a:ext cx="2971800" cy="4556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835F37E-EBB6-4F24-A04E-E7E13C0584CD}"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0FAAD2B9-90FA-429B-BFDE-93BA54890353}" type="slidenum">
              <a:rPr lang="en-US" smtClean="0"/>
              <a:pPr/>
              <a:t>25</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251A7F05-A7D5-4BFE-9958-F13E1F887D0B}" type="slidenum">
              <a:rPr lang="en-US" smtClean="0"/>
              <a:pPr/>
              <a:t>32</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47530E0-DF59-4FFA-8350-3C50BEC3E213}" type="slidenum">
              <a:rPr lang="en-US" smtClean="0"/>
              <a:pPr/>
              <a:t>33</a:t>
            </a:fld>
            <a:endParaRPr lang="en-US"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D5C44E55-1E8A-473B-9FB1-B83BDAD0F5CE}" type="slidenum">
              <a:rPr lang="en-US" smtClean="0"/>
              <a:pPr/>
              <a:t>43</a:t>
            </a:fld>
            <a:endParaRPr 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D77D0F-D55F-45E4-90C1-9BF099955B5B}"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4342B77-8D33-4A8D-A689-804F501000D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858C8052-6735-47B7-9176-7930F35E43D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9144000" cy="6858000"/>
          </a:xfrm>
          <a:prstGeom prst="rect">
            <a:avLst/>
          </a:prstGeom>
          <a:solidFill>
            <a:srgbClr val="808080">
              <a:alpha val="25000"/>
            </a:srgbClr>
          </a:solidFill>
          <a:ln w="9525">
            <a:solidFill>
              <a:schemeClr val="tx1"/>
            </a:solidFill>
            <a:miter lim="800000"/>
            <a:headEnd/>
            <a:tailEnd/>
          </a:ln>
          <a:effectLst/>
        </p:spPr>
        <p:txBody>
          <a:bodyPr wrap="none" anchor="ctr"/>
          <a:lstStyle/>
          <a:p>
            <a:pPr>
              <a:defRPr/>
            </a:pPr>
            <a:endParaRPr lang="en-US"/>
          </a:p>
        </p:txBody>
      </p:sp>
      <p:sp>
        <p:nvSpPr>
          <p:cNvPr id="59395" name="Rectangle 3"/>
          <p:cNvSpPr>
            <a:spLocks noGrp="1" noChangeArrowheads="1"/>
          </p:cNvSpPr>
          <p:nvPr>
            <p:ph type="ctrTitle"/>
          </p:nvPr>
        </p:nvSpPr>
        <p:spPr>
          <a:xfrm>
            <a:off x="685800" y="2130425"/>
            <a:ext cx="7772400" cy="1470025"/>
          </a:xfrm>
        </p:spPr>
        <p:txBody>
          <a:bodyPr/>
          <a:lstStyle>
            <a:lvl1pPr>
              <a:defRPr/>
            </a:lvl1pPr>
          </a:lstStyle>
          <a:p>
            <a:r>
              <a:rPr lang="en-US"/>
              <a:t>Click to edit Master title style</a:t>
            </a:r>
          </a:p>
        </p:txBody>
      </p:sp>
      <p:sp>
        <p:nvSpPr>
          <p:cNvPr id="59396" name="Rectangle 4"/>
          <p:cNvSpPr>
            <a:spLocks noGrp="1" noChangeArrowheads="1"/>
          </p:cNvSpPr>
          <p:nvPr>
            <p:ph type="subTitle" idx="1"/>
          </p:nvPr>
        </p:nvSpPr>
        <p:spPr>
          <a:xfrm>
            <a:off x="1371600" y="3886200"/>
            <a:ext cx="6400800" cy="1752600"/>
          </a:xfrm>
          <a:effectLst>
            <a:outerShdw dist="17961" dir="2700000" algn="ctr" rotWithShape="0">
              <a:schemeClr val="bg1"/>
            </a:outerShdw>
          </a:effectLst>
        </p:spPr>
        <p:txBody>
          <a:bodyPr/>
          <a:lstStyle>
            <a:lvl1pPr algn="ctr">
              <a:defRPr b="0">
                <a:solidFill>
                  <a:schemeClr val="tx1"/>
                </a:solidFill>
                <a:latin typeface="Arial" charset="0"/>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3C762DB0-8869-4FF2-AE33-9A1CCAA51D43}" type="slidenum">
              <a:rPr lang="en-US"/>
              <a:pPr>
                <a:defRPr/>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62690F-F331-4A88-803C-B43EBC63151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4DD0A9D-9DE8-48DF-B8E6-D00AA542A602}"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9691CCF-4BF2-4D69-9D87-10E8D549125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CF65EC1-EE64-48BE-92C1-3476AC569305}"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D8B04E5-9410-4293-AEBD-D6C9056617B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C97DAEB8-504E-492C-80FE-5D65FCE8DAE9}"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D9853E-D10B-4978-A8DA-BFEFA4F4A7F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21FDBBEE-8BFD-4A8E-901A-6100BF077B24}"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42B46BB-FE21-4082-970C-2CE7E3D73E3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989FE13-8D82-428E-BD20-2BFA60F5A736}"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079953F-5AB1-4228-A07A-C5A889AB0979}"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a:spLocks noChangeArrowheads="1"/>
          </p:cNvSpPr>
          <p:nvPr/>
        </p:nvSpPr>
        <p:spPr bwMode="auto">
          <a:xfrm>
            <a:off x="463550" y="2700338"/>
            <a:ext cx="161925" cy="4157662"/>
          </a:xfrm>
          <a:prstGeom prst="rect">
            <a:avLst/>
          </a:prstGeom>
          <a:noFill/>
          <a:ln w="9525">
            <a:noFill/>
            <a:miter lim="800000"/>
            <a:headEnd/>
            <a:tailEnd/>
          </a:ln>
        </p:spPr>
        <p:txBody>
          <a:bodyPr wrap="none" anchor="ctr"/>
          <a:lstStyle/>
          <a:p>
            <a:pPr>
              <a:defRPr/>
            </a:pPr>
            <a:endParaRPr lang="en-US"/>
          </a:p>
        </p:txBody>
      </p:sp>
      <p:sp>
        <p:nvSpPr>
          <p:cNvPr id="5" name="Rectangle 4"/>
          <p:cNvSpPr>
            <a:spLocks noChangeArrowheads="1"/>
          </p:cNvSpPr>
          <p:nvPr/>
        </p:nvSpPr>
        <p:spPr bwMode="auto">
          <a:xfrm>
            <a:off x="484188" y="2760663"/>
            <a:ext cx="8751887" cy="190500"/>
          </a:xfrm>
          <a:prstGeom prst="rect">
            <a:avLst/>
          </a:prstGeom>
          <a:noFill/>
          <a:ln w="9525">
            <a:noFill/>
            <a:miter lim="800000"/>
            <a:headEnd/>
            <a:tailEnd/>
          </a:ln>
        </p:spPr>
        <p:txBody>
          <a:bodyPr wrap="none" anchor="ctr"/>
          <a:lstStyle/>
          <a:p>
            <a:pPr>
              <a:defRPr/>
            </a:pPr>
            <a:endParaRPr lang="en-US"/>
          </a:p>
        </p:txBody>
      </p:sp>
      <p:sp>
        <p:nvSpPr>
          <p:cNvPr id="108546" name="Rectangle 2"/>
          <p:cNvSpPr>
            <a:spLocks noGrp="1" noChangeArrowheads="1"/>
          </p:cNvSpPr>
          <p:nvPr>
            <p:ph type="ctrTitle"/>
          </p:nvPr>
        </p:nvSpPr>
        <p:spPr>
          <a:xfrm>
            <a:off x="1295400" y="1524000"/>
            <a:ext cx="7772400" cy="1143000"/>
          </a:xfrm>
        </p:spPr>
        <p:txBody>
          <a:bodyPr/>
          <a:lstStyle>
            <a:lvl1pPr>
              <a:defRPr b="0"/>
            </a:lvl1pPr>
          </a:lstStyle>
          <a:p>
            <a:r>
              <a:rPr lang="en-US"/>
              <a:t>Click to edit Master title style</a:t>
            </a:r>
          </a:p>
        </p:txBody>
      </p:sp>
      <p:sp>
        <p:nvSpPr>
          <p:cNvPr id="108547" name="Rectangle 3"/>
          <p:cNvSpPr>
            <a:spLocks noGrp="1" noChangeArrowheads="1"/>
          </p:cNvSpPr>
          <p:nvPr>
            <p:ph type="subTitle" idx="1"/>
          </p:nvPr>
        </p:nvSpPr>
        <p:spPr>
          <a:xfrm>
            <a:off x="1371600" y="3886200"/>
            <a:ext cx="6400800" cy="1752600"/>
          </a:xfrm>
        </p:spPr>
        <p:txBody>
          <a:bodyPr/>
          <a:lstStyle>
            <a:lvl1pPr marL="0" indent="0">
              <a:buFont typeface="Monotype Sorts" pitchFamily="2" charset="2"/>
              <a:buNone/>
              <a:defRPr b="0"/>
            </a:lvl1pPr>
          </a:lstStyle>
          <a:p>
            <a:r>
              <a:rPr lang="en-US"/>
              <a:t>Click to edit Master subtitle style</a:t>
            </a: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893D148-9135-44A0-B6A1-EE2D133F6FB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419100"/>
            <a:ext cx="1943100" cy="5740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19200" y="419100"/>
            <a:ext cx="5676900" cy="5740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82D8BEC-3CD2-4653-8A76-45DE0EA12D1F}"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C470DD14-1C53-4480-9CA6-2338838BA68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8F959FCD-094A-45BA-9DDF-396F60E611FD}"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66AFE929-52A2-4DA1-A21A-B9823EB348D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B1E5F313-44DF-46D2-A87C-747410F1C89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1E53D01-8127-486F-A820-F0ED8F44AAC9}"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381000"/>
            <a:ext cx="7772400" cy="533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685800" y="1295400"/>
            <a:ext cx="7772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30" name="Rectangle 6"/>
          <p:cNvSpPr>
            <a:spLocks noGrp="1" noChangeArrowheads="1"/>
          </p:cNvSpPr>
          <p:nvPr>
            <p:ph type="sldNum" sz="quarter" idx="4"/>
          </p:nvPr>
        </p:nvSpPr>
        <p:spPr bwMode="auto">
          <a:xfrm>
            <a:off x="65532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E7E56EA4-8779-414C-91DA-038A1D355B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eaLnBrk="0" fontAlgn="base" hangingPunct="0">
        <a:spcBef>
          <a:spcPct val="0"/>
        </a:spcBef>
        <a:spcAft>
          <a:spcPct val="0"/>
        </a:spcAft>
        <a:defRPr sz="2400" b="1">
          <a:solidFill>
            <a:schemeClr val="tx2"/>
          </a:solidFill>
          <a:latin typeface="Arial" charset="0"/>
        </a:defRPr>
      </a:lvl6pPr>
      <a:lvl7pPr marL="914400" algn="ctr" rtl="0" eaLnBrk="0" fontAlgn="base" hangingPunct="0">
        <a:spcBef>
          <a:spcPct val="0"/>
        </a:spcBef>
        <a:spcAft>
          <a:spcPct val="0"/>
        </a:spcAft>
        <a:defRPr sz="2400" b="1">
          <a:solidFill>
            <a:schemeClr val="tx2"/>
          </a:solidFill>
          <a:latin typeface="Arial" charset="0"/>
        </a:defRPr>
      </a:lvl7pPr>
      <a:lvl8pPr marL="1371600" algn="ctr" rtl="0" eaLnBrk="0" fontAlgn="base" hangingPunct="0">
        <a:spcBef>
          <a:spcPct val="0"/>
        </a:spcBef>
        <a:spcAft>
          <a:spcPct val="0"/>
        </a:spcAft>
        <a:defRPr sz="2400" b="1">
          <a:solidFill>
            <a:schemeClr val="tx2"/>
          </a:solidFill>
          <a:latin typeface="Arial" charset="0"/>
        </a:defRPr>
      </a:lvl8pPr>
      <a:lvl9pPr marL="1828800" algn="ctr" rtl="0" eaLnBrk="0" fontAlgn="base" hangingPunct="0">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0" fontAlgn="base" hangingPunct="0">
        <a:spcBef>
          <a:spcPct val="20000"/>
        </a:spcBef>
        <a:spcAft>
          <a:spcPct val="0"/>
        </a:spcAft>
        <a:buChar char="»"/>
        <a:defRPr sz="1400">
          <a:solidFill>
            <a:schemeClr val="tx1"/>
          </a:solidFill>
          <a:latin typeface="+mn-lt"/>
        </a:defRPr>
      </a:lvl6pPr>
      <a:lvl7pPr marL="2971800" indent="-228600" algn="l" rtl="0" eaLnBrk="0" fontAlgn="base" hangingPunct="0">
        <a:spcBef>
          <a:spcPct val="20000"/>
        </a:spcBef>
        <a:spcAft>
          <a:spcPct val="0"/>
        </a:spcAft>
        <a:buChar char="»"/>
        <a:defRPr sz="1400">
          <a:solidFill>
            <a:schemeClr val="tx1"/>
          </a:solidFill>
          <a:latin typeface="+mn-lt"/>
        </a:defRPr>
      </a:lvl7pPr>
      <a:lvl8pPr marL="3429000" indent="-228600" algn="l" rtl="0" eaLnBrk="0" fontAlgn="base" hangingPunct="0">
        <a:spcBef>
          <a:spcPct val="20000"/>
        </a:spcBef>
        <a:spcAft>
          <a:spcPct val="0"/>
        </a:spcAft>
        <a:buChar char="»"/>
        <a:defRPr sz="1400">
          <a:solidFill>
            <a:schemeClr val="tx1"/>
          </a:solidFill>
          <a:latin typeface="+mn-lt"/>
        </a:defRPr>
      </a:lvl8pPr>
      <a:lvl9pPr marL="3886200" indent="-228600" algn="l" rtl="0" eaLnBrk="0" fontAlgn="base" hangingPunct="0">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solidFill>
            <a:schemeClr val="bg1">
              <a:alpha val="75000"/>
            </a:schemeClr>
          </a:solidFill>
          <a:ln w="9525">
            <a:solidFill>
              <a:schemeClr val="tx1"/>
            </a:solidFill>
            <a:miter lim="800000"/>
            <a:headEnd/>
            <a:tailEnd/>
          </a:ln>
          <a:effectLst/>
        </p:spPr>
        <p:txBody>
          <a:bodyPr wrap="none" anchor="ctr"/>
          <a:lstStyle/>
          <a:p>
            <a:pPr>
              <a:defRPr/>
            </a:pPr>
            <a:endParaRPr lang="en-US"/>
          </a:p>
        </p:txBody>
      </p:sp>
      <p:sp>
        <p:nvSpPr>
          <p:cNvPr id="58371" name="Rectangle 3"/>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dist="17961" dir="2700000"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4"/>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8373" name="Rectangle 5"/>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j-lt"/>
              </a:defRPr>
            </a:lvl1pPr>
          </a:lstStyle>
          <a:p>
            <a:pPr>
              <a:defRPr/>
            </a:pPr>
            <a:endParaRPr lang="en-US"/>
          </a:p>
        </p:txBody>
      </p:sp>
      <p:sp>
        <p:nvSpPr>
          <p:cNvPr id="58374" name="Rectangle 6"/>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j-lt"/>
              </a:defRPr>
            </a:lvl1pPr>
          </a:lstStyle>
          <a:p>
            <a:pPr>
              <a:defRPr/>
            </a:pPr>
            <a:endParaRPr lang="en-US"/>
          </a:p>
        </p:txBody>
      </p:sp>
      <p:sp>
        <p:nvSpPr>
          <p:cNvPr id="58375" name="Rectangle 7"/>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j-lt"/>
              </a:defRPr>
            </a:lvl1pPr>
          </a:lstStyle>
          <a:p>
            <a:pPr>
              <a:defRPr/>
            </a:pPr>
            <a:fld id="{38B25830-CD19-4CA4-84F0-B35B9ADE3C2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87"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algn="l" rtl="0" eaLnBrk="0" fontAlgn="base" hangingPunct="0">
        <a:spcBef>
          <a:spcPct val="20000"/>
        </a:spcBef>
        <a:spcAft>
          <a:spcPct val="0"/>
        </a:spcAft>
        <a:defRPr sz="3200" b="1">
          <a:solidFill>
            <a:srgbClr val="000099"/>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99"/>
          </a:solidFill>
          <a:latin typeface="+mj-lt"/>
        </a:defRPr>
      </a:lvl2pPr>
      <a:lvl3pPr marL="1143000" indent="-228600" algn="l" rtl="0" eaLnBrk="0" fontAlgn="base" hangingPunct="0">
        <a:spcBef>
          <a:spcPct val="20000"/>
        </a:spcBef>
        <a:spcAft>
          <a:spcPct val="0"/>
        </a:spcAft>
        <a:buChar char="•"/>
        <a:defRPr sz="2400">
          <a:solidFill>
            <a:srgbClr val="000099"/>
          </a:solidFill>
          <a:latin typeface="+mj-lt"/>
        </a:defRPr>
      </a:lvl3pPr>
      <a:lvl4pPr marL="1600200" indent="-228600" algn="l" rtl="0" eaLnBrk="0" fontAlgn="base" hangingPunct="0">
        <a:spcBef>
          <a:spcPct val="20000"/>
        </a:spcBef>
        <a:spcAft>
          <a:spcPct val="0"/>
        </a:spcAft>
        <a:buChar char="–"/>
        <a:defRPr sz="2000">
          <a:solidFill>
            <a:srgbClr val="000099"/>
          </a:solidFill>
          <a:latin typeface="+mj-lt"/>
        </a:defRPr>
      </a:lvl4pPr>
      <a:lvl5pPr marL="2057400" indent="-228600" algn="l" rtl="0" eaLnBrk="0" fontAlgn="base" hangingPunct="0">
        <a:spcBef>
          <a:spcPct val="20000"/>
        </a:spcBef>
        <a:spcAft>
          <a:spcPct val="0"/>
        </a:spcAft>
        <a:buChar char="»"/>
        <a:defRPr sz="2000">
          <a:solidFill>
            <a:srgbClr val="000099"/>
          </a:solidFill>
          <a:latin typeface="+mj-lt"/>
        </a:defRPr>
      </a:lvl5pPr>
      <a:lvl6pPr marL="2514600" indent="-228600" algn="l" rtl="0" fontAlgn="base">
        <a:spcBef>
          <a:spcPct val="20000"/>
        </a:spcBef>
        <a:spcAft>
          <a:spcPct val="0"/>
        </a:spcAft>
        <a:buChar char="»"/>
        <a:defRPr sz="2000">
          <a:solidFill>
            <a:srgbClr val="000099"/>
          </a:solidFill>
          <a:latin typeface="+mj-lt"/>
        </a:defRPr>
      </a:lvl6pPr>
      <a:lvl7pPr marL="2971800" indent="-228600" algn="l" rtl="0" fontAlgn="base">
        <a:spcBef>
          <a:spcPct val="20000"/>
        </a:spcBef>
        <a:spcAft>
          <a:spcPct val="0"/>
        </a:spcAft>
        <a:buChar char="»"/>
        <a:defRPr sz="2000">
          <a:solidFill>
            <a:srgbClr val="000099"/>
          </a:solidFill>
          <a:latin typeface="+mj-lt"/>
        </a:defRPr>
      </a:lvl7pPr>
      <a:lvl8pPr marL="3429000" indent="-228600" algn="l" rtl="0" fontAlgn="base">
        <a:spcBef>
          <a:spcPct val="20000"/>
        </a:spcBef>
        <a:spcAft>
          <a:spcPct val="0"/>
        </a:spcAft>
        <a:buChar char="»"/>
        <a:defRPr sz="2000">
          <a:solidFill>
            <a:srgbClr val="000099"/>
          </a:solidFill>
          <a:latin typeface="+mj-lt"/>
        </a:defRPr>
      </a:lvl8pPr>
      <a:lvl9pPr marL="3886200" indent="-228600" algn="l" rtl="0" fontAlgn="base">
        <a:spcBef>
          <a:spcPct val="20000"/>
        </a:spcBef>
        <a:spcAft>
          <a:spcPct val="0"/>
        </a:spcAft>
        <a:buChar char="»"/>
        <a:defRPr sz="2000">
          <a:solidFill>
            <a:srgbClr val="000099"/>
          </a:solidFill>
          <a:latin typeface="+mj-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219200" y="419100"/>
            <a:ext cx="7772400" cy="11430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7523" name="Rectangle 3"/>
          <p:cNvSpPr>
            <a:spLocks noGrp="1" noChangeArrowheads="1"/>
          </p:cNvSpPr>
          <p:nvPr>
            <p:ph type="body" idx="1"/>
          </p:nvPr>
        </p:nvSpPr>
        <p:spPr bwMode="auto">
          <a:xfrm>
            <a:off x="1219200" y="2044700"/>
            <a:ext cx="7772400" cy="4114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7524" name="Rectangle 4"/>
          <p:cNvSpPr>
            <a:spLocks noChangeArrowheads="1"/>
          </p:cNvSpPr>
          <p:nvPr/>
        </p:nvSpPr>
        <p:spPr bwMode="auto">
          <a:xfrm>
            <a:off x="463550" y="1912938"/>
            <a:ext cx="190500" cy="4678362"/>
          </a:xfrm>
          <a:prstGeom prst="rect">
            <a:avLst/>
          </a:prstGeom>
          <a:noFill/>
          <a:ln w="9525">
            <a:noFill/>
            <a:miter lim="800000"/>
            <a:headEnd/>
            <a:tailEnd/>
          </a:ln>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788"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ransition/>
  <p:txStyles>
    <p:titleStyle>
      <a:lvl1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mj-lt"/>
          <a:ea typeface="+mj-ea"/>
          <a:cs typeface="+mj-cs"/>
        </a:defRPr>
      </a:lvl1pPr>
      <a:lvl2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2pPr>
      <a:lvl3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3pPr>
      <a:lvl4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4pPr>
      <a:lvl5pPr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5pPr>
      <a:lvl6pPr marL="4572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6pPr>
      <a:lvl7pPr marL="9144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7pPr>
      <a:lvl8pPr marL="13716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8pPr>
      <a:lvl9pPr marL="1828800" algn="l" rtl="0" eaLnBrk="0" fontAlgn="base" hangingPunct="0">
        <a:spcBef>
          <a:spcPct val="0"/>
        </a:spcBef>
        <a:spcAft>
          <a:spcPct val="0"/>
        </a:spcAft>
        <a:defRPr kumimoji="1" sz="4400" b="1">
          <a:solidFill>
            <a:schemeClr val="tx2"/>
          </a:solidFill>
          <a:effectLst>
            <a:outerShdw blurRad="38100" dist="38100" dir="2700000" algn="tl">
              <a:srgbClr val="FFFFFF"/>
            </a:outerShdw>
          </a:effectLst>
          <a:latin typeface="GoudyOlSt BT" pitchFamily="18"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b"/>
        <a:defRPr kumimoji="1" sz="3200" b="1">
          <a:solidFill>
            <a:schemeClr val="tx1"/>
          </a:solidFill>
          <a:effectLst>
            <a:outerShdw blurRad="38100" dist="38100" dir="2700000" algn="tl">
              <a:srgbClr val="001932"/>
            </a:outerShdw>
          </a:effectLst>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b="1">
          <a:solidFill>
            <a:schemeClr val="tx1"/>
          </a:solidFill>
          <a:effectLst>
            <a:outerShdw blurRad="38100" dist="38100" dir="2700000" algn="tl">
              <a:srgbClr val="001932"/>
            </a:outerShdw>
          </a:effectLst>
          <a:latin typeface="+mn-lt"/>
        </a:defRPr>
      </a:lvl2pPr>
      <a:lvl3pPr marL="1143000" indent="-228600" algn="l" rtl="0" eaLnBrk="0" fontAlgn="base" hangingPunct="0">
        <a:spcBef>
          <a:spcPct val="20000"/>
        </a:spcBef>
        <a:spcAft>
          <a:spcPct val="0"/>
        </a:spcAft>
        <a:buChar char="–"/>
        <a:defRPr kumimoji="1" sz="2400" b="1">
          <a:solidFill>
            <a:schemeClr val="tx1"/>
          </a:solidFill>
          <a:effectLst>
            <a:outerShdw blurRad="38100" dist="38100" dir="2700000" algn="tl">
              <a:srgbClr val="001932"/>
            </a:outerShdw>
          </a:effectLst>
          <a:latin typeface="+mn-lt"/>
        </a:defRPr>
      </a:lvl3pPr>
      <a:lvl4pPr marL="1600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4pPr>
      <a:lvl5pPr marL="20574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5pPr>
      <a:lvl6pPr marL="25146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6pPr>
      <a:lvl7pPr marL="29718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7pPr>
      <a:lvl8pPr marL="34290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8pPr>
      <a:lvl9pPr marL="3886200" indent="-228600" algn="l" rtl="0" eaLnBrk="0" fontAlgn="base" hangingPunct="0">
        <a:spcBef>
          <a:spcPct val="20000"/>
        </a:spcBef>
        <a:spcAft>
          <a:spcPct val="0"/>
        </a:spcAft>
        <a:buChar char="»"/>
        <a:defRPr kumimoji="1" sz="2000" b="1">
          <a:solidFill>
            <a:schemeClr val="tx1"/>
          </a:solidFill>
          <a:effectLst>
            <a:outerShdw blurRad="38100" dist="38100" dir="2700000" algn="tl">
              <a:srgbClr val="001932"/>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17.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4.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oleObject" Target="../embeddings/oleObject12.bin"/><Relationship Id="rId3" Type="http://schemas.openxmlformats.org/officeDocument/2006/relationships/oleObject" Target="../embeddings/oleObject2.bin"/><Relationship Id="rId7" Type="http://schemas.openxmlformats.org/officeDocument/2006/relationships/oleObject" Target="../embeddings/oleObject6.bin"/><Relationship Id="rId12" Type="http://schemas.openxmlformats.org/officeDocument/2006/relationships/oleObject" Target="../embeddings/oleObject11.bin"/><Relationship Id="rId17" Type="http://schemas.openxmlformats.org/officeDocument/2006/relationships/oleObject" Target="../embeddings/oleObject16.bin"/><Relationship Id="rId2" Type="http://schemas.openxmlformats.org/officeDocument/2006/relationships/slideLayout" Target="../slideLayouts/slideLayout6.xml"/><Relationship Id="rId16" Type="http://schemas.openxmlformats.org/officeDocument/2006/relationships/oleObject" Target="../embeddings/oleObject15.bin"/><Relationship Id="rId1" Type="http://schemas.openxmlformats.org/officeDocument/2006/relationships/vmlDrawing" Target="../drawings/vmlDrawing2.vml"/><Relationship Id="rId6" Type="http://schemas.openxmlformats.org/officeDocument/2006/relationships/oleObject" Target="../embeddings/oleObject5.bin"/><Relationship Id="rId11" Type="http://schemas.openxmlformats.org/officeDocument/2006/relationships/oleObject" Target="../embeddings/oleObject10.bin"/><Relationship Id="rId5" Type="http://schemas.openxmlformats.org/officeDocument/2006/relationships/oleObject" Target="../embeddings/oleObject4.bin"/><Relationship Id="rId15" Type="http://schemas.openxmlformats.org/officeDocument/2006/relationships/oleObject" Target="../embeddings/oleObject14.bin"/><Relationship Id="rId10" Type="http://schemas.openxmlformats.org/officeDocument/2006/relationships/oleObject" Target="../embeddings/oleObject9.bin"/><Relationship Id="rId4" Type="http://schemas.openxmlformats.org/officeDocument/2006/relationships/oleObject" Target="../embeddings/oleObject3.bin"/><Relationship Id="rId9" Type="http://schemas.openxmlformats.org/officeDocument/2006/relationships/oleObject" Target="../embeddings/oleObject8.bin"/><Relationship Id="rId14" Type="http://schemas.openxmlformats.org/officeDocument/2006/relationships/oleObject" Target="../embeddings/oleObject13.bin"/></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6.xml"/><Relationship Id="rId1" Type="http://schemas.openxmlformats.org/officeDocument/2006/relationships/vmlDrawing" Target="../drawings/vmlDrawing3.v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mlDrawing" Target="../drawings/vmlDrawing4.vml"/><Relationship Id="rId1" Type="http://schemas.openxmlformats.org/officeDocument/2006/relationships/themeOverride" Target="../theme/themeOverride21.xml"/><Relationship Id="rId5" Type="http://schemas.openxmlformats.org/officeDocument/2006/relationships/oleObject" Target="../embeddings/oleObject18.bin"/><Relationship Id="rId4"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2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4.xml"/><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25.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9.xml"/><Relationship Id="rId1" Type="http://schemas.openxmlformats.org/officeDocument/2006/relationships/themeOverride" Target="../theme/themeOverr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9.xml"/><Relationship Id="rId1" Type="http://schemas.openxmlformats.org/officeDocument/2006/relationships/themeOverride" Target="../theme/themeOverr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9.xml"/><Relationship Id="rId1" Type="http://schemas.openxmlformats.org/officeDocument/2006/relationships/themeOverride" Target="../theme/themeOverride28.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8.xml"/><Relationship Id="rId1" Type="http://schemas.openxmlformats.org/officeDocument/2006/relationships/themeOverride" Target="../theme/themeOverride29.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9.xml"/><Relationship Id="rId1" Type="http://schemas.openxmlformats.org/officeDocument/2006/relationships/themeOverride" Target="../theme/themeOverride30.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9.xml"/><Relationship Id="rId1" Type="http://schemas.openxmlformats.org/officeDocument/2006/relationships/themeOverride" Target="../theme/themeOverride31.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8.xml"/><Relationship Id="rId1" Type="http://schemas.openxmlformats.org/officeDocument/2006/relationships/themeOverride" Target="../theme/themeOverr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8.xml"/><Relationship Id="rId1" Type="http://schemas.openxmlformats.org/officeDocument/2006/relationships/themeOverride" Target="../theme/themeOverride3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8.xml"/><Relationship Id="rId1" Type="http://schemas.openxmlformats.org/officeDocument/2006/relationships/themeOverride" Target="../theme/themeOverride3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hemeOverride" Target="../theme/themeOverride35.xml"/><Relationship Id="rId4" Type="http://schemas.openxmlformats.org/officeDocument/2006/relationships/image" Target="../media/image23.jpeg"/></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2.xml"/><Relationship Id="rId1" Type="http://schemas.openxmlformats.org/officeDocument/2006/relationships/themeOverride" Target="../theme/themeOverride36.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6.xml"/><Relationship Id="rId1" Type="http://schemas.openxmlformats.org/officeDocument/2006/relationships/vmlDrawing" Target="../drawings/vmlDrawing5.v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37.xml"/></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38.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3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themeOverride" Target="../theme/themeOverride41.xml"/></Relationships>
</file>

<file path=ppt/slides/_rels/slide5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6.xml"/><Relationship Id="rId1" Type="http://schemas.openxmlformats.org/officeDocument/2006/relationships/themeOverride" Target="../theme/themeOverride42.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themeOverride" Target="../theme/themeOverride43.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mlDrawing" Target="../drawings/vmlDrawing1.vml"/><Relationship Id="rId1" Type="http://schemas.openxmlformats.org/officeDocument/2006/relationships/themeOverride" Target="../theme/themeOverride8.xml"/><Relationship Id="rId5" Type="http://schemas.openxmlformats.org/officeDocument/2006/relationships/oleObject" Target="../embeddings/oleObject1.bin"/><Relationship Id="rId4" Type="http://schemas.openxmlformats.org/officeDocument/2006/relationships/image" Target="../media/image2.jpe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hemeOverride" Target="../theme/themeOverr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228600"/>
            <a:ext cx="7772400" cy="685800"/>
          </a:xfrm>
          <a:effectLst>
            <a:outerShdw dist="35921" dir="2700000" algn="ctr" rotWithShape="0">
              <a:schemeClr val="tx1"/>
            </a:outerShdw>
          </a:effectLst>
        </p:spPr>
        <p:txBody>
          <a:bodyPr/>
          <a:lstStyle/>
          <a:p>
            <a:pPr>
              <a:defRPr/>
            </a:pPr>
            <a:r>
              <a:rPr lang="en-US" sz="4800" dirty="0" smtClean="0">
                <a:solidFill>
                  <a:srgbClr val="FFFF00"/>
                </a:solidFill>
                <a:latin typeface="Tahoma" pitchFamily="34" charset="0"/>
              </a:rPr>
              <a:t>Genesis 3-4</a:t>
            </a:r>
            <a:endParaRPr lang="en-US" sz="4800" b="0" dirty="0" smtClean="0">
              <a:solidFill>
                <a:srgbClr val="FFFF00"/>
              </a:solidFill>
              <a:latin typeface="Tahoma" pitchFamily="34" charset="0"/>
            </a:endParaRPr>
          </a:p>
        </p:txBody>
      </p:sp>
      <p:sp>
        <p:nvSpPr>
          <p:cNvPr id="3075" name="Rectangle 3"/>
          <p:cNvSpPr>
            <a:spLocks noGrp="1" noChangeArrowheads="1"/>
          </p:cNvSpPr>
          <p:nvPr>
            <p:ph type="body" idx="1"/>
          </p:nvPr>
        </p:nvSpPr>
        <p:spPr>
          <a:xfrm>
            <a:off x="304800" y="1295400"/>
            <a:ext cx="8534400" cy="4800600"/>
          </a:xfrm>
        </p:spPr>
        <p:txBody>
          <a:bodyPr/>
          <a:lstStyle/>
          <a:p>
            <a:pPr>
              <a:spcBef>
                <a:spcPts val="2400"/>
              </a:spcBef>
              <a:buFont typeface="Symbol" pitchFamily="18" charset="2"/>
              <a:buChar char="·"/>
            </a:pPr>
            <a:r>
              <a:rPr lang="en-US" sz="3600" b="1" dirty="0" smtClean="0">
                <a:solidFill>
                  <a:srgbClr val="FFFF00"/>
                </a:solidFill>
                <a:effectLst>
                  <a:outerShdw blurRad="63500" dist="50800" dir="2700000" algn="tl" rotWithShape="0">
                    <a:prstClr val="black"/>
                  </a:outerShdw>
                </a:effectLst>
                <a:latin typeface="Tahoma" pitchFamily="34" charset="0"/>
              </a:rPr>
              <a:t>The Fall and Its Implications</a:t>
            </a:r>
          </a:p>
          <a:p>
            <a:pPr>
              <a:spcBef>
                <a:spcPts val="2400"/>
              </a:spcBef>
              <a:buFont typeface="Symbol" pitchFamily="18" charset="2"/>
              <a:buChar char="·"/>
            </a:pPr>
            <a:r>
              <a:rPr lang="en-US" sz="3600" b="1" dirty="0" smtClean="0">
                <a:solidFill>
                  <a:srgbClr val="FFFF00"/>
                </a:solidFill>
                <a:effectLst>
                  <a:outerShdw blurRad="63500" dist="50800" dir="2700000" algn="tl" rotWithShape="0">
                    <a:prstClr val="black"/>
                  </a:outerShdw>
                </a:effectLst>
                <a:latin typeface="Tahoma" pitchFamily="34" charset="0"/>
              </a:rPr>
              <a:t>Where Did Cain Get His Wife?</a:t>
            </a:r>
          </a:p>
          <a:p>
            <a:pPr>
              <a:spcBef>
                <a:spcPts val="2400"/>
              </a:spcBef>
              <a:buFont typeface="Symbol" pitchFamily="18" charset="2"/>
              <a:buChar char="·"/>
            </a:pPr>
            <a:r>
              <a:rPr lang="en-US" sz="3600" b="1" dirty="0" smtClean="0">
                <a:solidFill>
                  <a:srgbClr val="FFFF00"/>
                </a:solidFill>
                <a:effectLst>
                  <a:outerShdw blurRad="63500" dist="50800" dir="2700000" algn="tl" rotWithShape="0">
                    <a:prstClr val="black"/>
                  </a:outerShdw>
                </a:effectLst>
                <a:latin typeface="Tahoma" pitchFamily="34" charset="0"/>
              </a:rPr>
              <a:t>What Happened to the Dinosaurs?</a:t>
            </a:r>
          </a:p>
        </p:txBody>
      </p:sp>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075">
                                            <p:txEl>
                                              <p:pRg st="0" end="0"/>
                                            </p:txEl>
                                          </p:spTgt>
                                        </p:tgtEl>
                                        <p:attrNameLst>
                                          <p:attrName>style.visibility</p:attrName>
                                        </p:attrNameLst>
                                      </p:cBhvr>
                                      <p:to>
                                        <p:strVal val="visible"/>
                                      </p:to>
                                    </p:set>
                                    <p:anim calcmode="lin" valueType="num">
                                      <p:cBhvr additive="base">
                                        <p:cTn id="7" dur="500" fill="hold"/>
                                        <p:tgtEl>
                                          <p:spTgt spid="307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0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0"/>
            <a:ext cx="8229600" cy="838200"/>
          </a:xfrm>
          <a:effectLst>
            <a:outerShdw dist="35921" dir="2700000" algn="ctr" rotWithShape="0">
              <a:schemeClr val="bg1"/>
            </a:outerShdw>
          </a:effectLst>
        </p:spPr>
        <p:txBody>
          <a:bodyPr/>
          <a:lstStyle/>
          <a:p>
            <a:pPr eaLnBrk="1" hangingPunct="1">
              <a:defRPr/>
            </a:pPr>
            <a:r>
              <a:rPr lang="en-US" sz="4800" b="1" smtClean="0">
                <a:latin typeface="Tahoma" pitchFamily="34" charset="0"/>
              </a:rPr>
              <a:t>The Extent of the Curse </a:t>
            </a:r>
          </a:p>
        </p:txBody>
      </p:sp>
      <p:sp>
        <p:nvSpPr>
          <p:cNvPr id="19459" name="Rectangle 3"/>
          <p:cNvSpPr>
            <a:spLocks noGrp="1" noChangeArrowheads="1"/>
          </p:cNvSpPr>
          <p:nvPr>
            <p:ph type="body" idx="1"/>
          </p:nvPr>
        </p:nvSpPr>
        <p:spPr>
          <a:xfrm>
            <a:off x="533400" y="1066800"/>
            <a:ext cx="8229600" cy="5791200"/>
          </a:xfrm>
          <a:noFill/>
        </p:spPr>
        <p:txBody>
          <a:bodyPr/>
          <a:lstStyle/>
          <a:p>
            <a:pPr eaLnBrk="1" hangingPunct="1">
              <a:lnSpc>
                <a:spcPct val="90000"/>
              </a:lnSpc>
            </a:pPr>
            <a:r>
              <a:rPr lang="en-US" smtClean="0">
                <a:solidFill>
                  <a:schemeClr val="tx2"/>
                </a:solidFill>
                <a:latin typeface="Times New Roman" pitchFamily="18" charset="0"/>
              </a:rPr>
              <a:t>Romans 8:19-22 – </a:t>
            </a:r>
            <a:r>
              <a:rPr lang="en-US" i="1" smtClean="0">
                <a:latin typeface="Cambria" pitchFamily="18" charset="0"/>
              </a:rPr>
              <a:t>For the creation waits with eager longing for the revealing of the sons of God. </a:t>
            </a:r>
            <a:r>
              <a:rPr lang="en-US" i="1" baseline="30000" smtClean="0">
                <a:latin typeface="Cambria" pitchFamily="18" charset="0"/>
              </a:rPr>
              <a:t>20</a:t>
            </a:r>
            <a:r>
              <a:rPr lang="en-US" i="1" smtClean="0">
                <a:latin typeface="Cambria" pitchFamily="18" charset="0"/>
              </a:rPr>
              <a:t> For the </a:t>
            </a:r>
            <a:r>
              <a:rPr lang="en-US" i="1" smtClean="0">
                <a:solidFill>
                  <a:srgbClr val="FF0000"/>
                </a:solidFill>
                <a:latin typeface="Cambria" pitchFamily="18" charset="0"/>
              </a:rPr>
              <a:t>creation was subjected to futility</a:t>
            </a:r>
            <a:r>
              <a:rPr lang="en-US" i="1" smtClean="0">
                <a:latin typeface="Cambria" pitchFamily="18" charset="0"/>
              </a:rPr>
              <a:t>, not willingly, but because of him </a:t>
            </a:r>
            <a:r>
              <a:rPr lang="en-US" smtClean="0">
                <a:solidFill>
                  <a:schemeClr val="tx2"/>
                </a:solidFill>
                <a:latin typeface="Cambria" pitchFamily="18" charset="0"/>
              </a:rPr>
              <a:t>[God] </a:t>
            </a:r>
            <a:r>
              <a:rPr lang="en-US" i="1" smtClean="0">
                <a:latin typeface="Cambria" pitchFamily="18" charset="0"/>
              </a:rPr>
              <a:t>who subjected it, in hope </a:t>
            </a:r>
            <a:r>
              <a:rPr lang="en-US" i="1" baseline="30000" smtClean="0">
                <a:latin typeface="Cambria" pitchFamily="18" charset="0"/>
              </a:rPr>
              <a:t>21</a:t>
            </a:r>
            <a:r>
              <a:rPr lang="en-US" i="1" smtClean="0">
                <a:latin typeface="Cambria" pitchFamily="18" charset="0"/>
              </a:rPr>
              <a:t> that the </a:t>
            </a:r>
            <a:r>
              <a:rPr lang="en-US" i="1" smtClean="0">
                <a:solidFill>
                  <a:srgbClr val="FF0000"/>
                </a:solidFill>
                <a:latin typeface="Cambria" pitchFamily="18" charset="0"/>
              </a:rPr>
              <a:t>creation itself will be set free</a:t>
            </a:r>
            <a:r>
              <a:rPr lang="en-US" i="1" smtClean="0">
                <a:latin typeface="Cambria" pitchFamily="18" charset="0"/>
              </a:rPr>
              <a:t> </a:t>
            </a:r>
            <a:r>
              <a:rPr lang="en-US" smtClean="0">
                <a:solidFill>
                  <a:schemeClr val="tx2"/>
                </a:solidFill>
                <a:latin typeface="Cambria" pitchFamily="18" charset="0"/>
              </a:rPr>
              <a:t>[in the new heavens and new earth] </a:t>
            </a:r>
            <a:r>
              <a:rPr lang="en-US" i="1" smtClean="0">
                <a:latin typeface="Cambria" pitchFamily="18" charset="0"/>
              </a:rPr>
              <a:t>from its bondage to corruption and obtain the freedom of the glory of the children of God. </a:t>
            </a:r>
            <a:r>
              <a:rPr lang="en-US" i="1" baseline="30000" smtClean="0">
                <a:latin typeface="Cambria" pitchFamily="18" charset="0"/>
              </a:rPr>
              <a:t>22</a:t>
            </a:r>
            <a:r>
              <a:rPr lang="en-US" i="1" smtClean="0">
                <a:latin typeface="Cambria" pitchFamily="18" charset="0"/>
              </a:rPr>
              <a:t> For we know that </a:t>
            </a:r>
            <a:r>
              <a:rPr lang="en-US" i="1" smtClean="0">
                <a:solidFill>
                  <a:srgbClr val="FF0000"/>
                </a:solidFill>
                <a:latin typeface="Cambria" pitchFamily="18" charset="0"/>
              </a:rPr>
              <a:t>the whole creation has been groaning </a:t>
            </a:r>
            <a:r>
              <a:rPr lang="en-US" i="1" smtClean="0">
                <a:latin typeface="Cambria" pitchFamily="18" charset="0"/>
              </a:rPr>
              <a:t>together in the pains of childbirth until now. </a:t>
            </a:r>
            <a:endParaRPr lang="en-US" i="1"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4:1-2 – The Birth of Cain and Abel</a:t>
            </a:r>
          </a:p>
        </p:txBody>
      </p:sp>
      <p:sp>
        <p:nvSpPr>
          <p:cNvPr id="20483" name="Rectangle 3"/>
          <p:cNvSpPr>
            <a:spLocks noGrp="1" noChangeArrowheads="1"/>
          </p:cNvSpPr>
          <p:nvPr>
            <p:ph type="body" idx="1"/>
          </p:nvPr>
        </p:nvSpPr>
        <p:spPr>
          <a:xfrm>
            <a:off x="457200" y="1066800"/>
            <a:ext cx="8229600" cy="5791200"/>
          </a:xfrm>
        </p:spPr>
        <p:txBody>
          <a:bodyPr/>
          <a:lstStyle/>
          <a:p>
            <a:pPr eaLnBrk="1" hangingPunct="1"/>
            <a:r>
              <a:rPr lang="en-US" sz="3600" i="1" smtClean="0">
                <a:latin typeface="Times New Roman" pitchFamily="18" charset="0"/>
              </a:rPr>
              <a:t> </a:t>
            </a:r>
            <a:r>
              <a:rPr lang="en-US" sz="3600" i="1" baseline="30000" smtClean="0">
                <a:latin typeface="Cambria" pitchFamily="18" charset="0"/>
              </a:rPr>
              <a:t>1</a:t>
            </a:r>
            <a:r>
              <a:rPr lang="en-US" sz="3600" i="1" smtClean="0">
                <a:latin typeface="Times New Roman" pitchFamily="18" charset="0"/>
              </a:rPr>
              <a:t> </a:t>
            </a:r>
            <a:r>
              <a:rPr lang="en-US" sz="3600" i="1" smtClean="0">
                <a:latin typeface="Cambria" pitchFamily="18" charset="0"/>
              </a:rPr>
              <a:t>Now Adam knew Eve his wife, and she conceived and bore Cain, saying, "I have gotten a man with the help of the LORD." </a:t>
            </a:r>
            <a:r>
              <a:rPr lang="en-US" sz="3600" i="1" baseline="30000" smtClean="0">
                <a:latin typeface="Cambria" pitchFamily="18" charset="0"/>
              </a:rPr>
              <a:t>2</a:t>
            </a:r>
            <a:r>
              <a:rPr lang="en-US" sz="3600" i="1" smtClean="0">
                <a:latin typeface="Cambria" pitchFamily="18" charset="0"/>
              </a:rPr>
              <a:t> And again, she bore his brother Abel. Now Abel was a keeper of sheep, and Cain a worker of the ground. </a:t>
            </a:r>
            <a:endParaRPr lang="en-US" sz="3600" i="1"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0" y="0"/>
            <a:ext cx="9144000" cy="914400"/>
          </a:xfrm>
        </p:spPr>
        <p:txBody>
          <a:bodyPr/>
          <a:lstStyle/>
          <a:p>
            <a:pPr eaLnBrk="1" hangingPunct="1">
              <a:defRPr/>
            </a:pPr>
            <a:r>
              <a:rPr lang="en-US" sz="3200" b="1" dirty="0" smtClean="0">
                <a:latin typeface="Tahoma" pitchFamily="34" charset="0"/>
              </a:rPr>
              <a:t>Genesis 4:3-7 – Cain and Abel Interact With the Lord</a:t>
            </a:r>
          </a:p>
        </p:txBody>
      </p:sp>
      <p:sp>
        <p:nvSpPr>
          <p:cNvPr id="21507" name="Rectangle 3"/>
          <p:cNvSpPr>
            <a:spLocks noGrp="1" noChangeArrowheads="1"/>
          </p:cNvSpPr>
          <p:nvPr>
            <p:ph type="body" idx="1"/>
          </p:nvPr>
        </p:nvSpPr>
        <p:spPr>
          <a:xfrm>
            <a:off x="457200" y="1066800"/>
            <a:ext cx="8229600" cy="5791200"/>
          </a:xfrm>
        </p:spPr>
        <p:txBody>
          <a:bodyPr/>
          <a:lstStyle/>
          <a:p>
            <a:pPr eaLnBrk="1" hangingPunct="1">
              <a:lnSpc>
                <a:spcPct val="90000"/>
              </a:lnSpc>
            </a:pPr>
            <a:r>
              <a:rPr lang="en-US" i="1" baseline="30000" smtClean="0">
                <a:latin typeface="Cambria" pitchFamily="18" charset="0"/>
              </a:rPr>
              <a:t>3</a:t>
            </a:r>
            <a:r>
              <a:rPr lang="en-US" i="1" smtClean="0">
                <a:latin typeface="Cambria" pitchFamily="18" charset="0"/>
              </a:rPr>
              <a:t> In the course of time Cain brought to the LORD an offering of the fruit of the ground, </a:t>
            </a:r>
            <a:r>
              <a:rPr lang="en-US" i="1" baseline="30000" smtClean="0">
                <a:latin typeface="Cambria" pitchFamily="18" charset="0"/>
              </a:rPr>
              <a:t>4</a:t>
            </a:r>
            <a:r>
              <a:rPr lang="en-US" i="1" smtClean="0">
                <a:latin typeface="Cambria" pitchFamily="18" charset="0"/>
              </a:rPr>
              <a:t> and Abel also brought of the firstborn of his flock and of their fat portions. And the LORD had regard for Abel and his offering, </a:t>
            </a:r>
            <a:r>
              <a:rPr lang="en-US" i="1" baseline="30000" smtClean="0">
                <a:latin typeface="Cambria" pitchFamily="18" charset="0"/>
              </a:rPr>
              <a:t>5</a:t>
            </a:r>
            <a:r>
              <a:rPr lang="en-US" i="1" smtClean="0">
                <a:latin typeface="Cambria" pitchFamily="18" charset="0"/>
              </a:rPr>
              <a:t> but for Cain and his offering he had no regard. So Cain was very angry, and his face fell. </a:t>
            </a:r>
            <a:r>
              <a:rPr lang="en-US" i="1" baseline="30000" smtClean="0">
                <a:latin typeface="Cambria" pitchFamily="18" charset="0"/>
              </a:rPr>
              <a:t>6</a:t>
            </a:r>
            <a:r>
              <a:rPr lang="en-US" i="1" smtClean="0">
                <a:latin typeface="Cambria" pitchFamily="18" charset="0"/>
              </a:rPr>
              <a:t> The LORD said to Cain, "Why are you angry, and why has your face fallen? </a:t>
            </a:r>
            <a:r>
              <a:rPr lang="en-US" i="1" baseline="30000" smtClean="0">
                <a:latin typeface="Cambria" pitchFamily="18" charset="0"/>
              </a:rPr>
              <a:t>7</a:t>
            </a:r>
            <a:r>
              <a:rPr lang="en-US" i="1" smtClean="0">
                <a:latin typeface="Cambria" pitchFamily="18" charset="0"/>
              </a:rPr>
              <a:t> If you do well, will you not be accepted? And if you do not do well, sin is crouching at the door. Its desire is for you, but you must rule over it.”</a:t>
            </a:r>
            <a:endParaRPr lang="en-US" i="1"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4:8-12 – The First Murder</a:t>
            </a:r>
          </a:p>
        </p:txBody>
      </p:sp>
      <p:sp>
        <p:nvSpPr>
          <p:cNvPr id="22531" name="Rectangle 3"/>
          <p:cNvSpPr>
            <a:spLocks noGrp="1" noChangeArrowheads="1"/>
          </p:cNvSpPr>
          <p:nvPr>
            <p:ph type="body" idx="1"/>
          </p:nvPr>
        </p:nvSpPr>
        <p:spPr>
          <a:xfrm>
            <a:off x="457200" y="1066800"/>
            <a:ext cx="8229600" cy="5791200"/>
          </a:xfrm>
        </p:spPr>
        <p:txBody>
          <a:bodyPr/>
          <a:lstStyle/>
          <a:p>
            <a:pPr eaLnBrk="1" hangingPunct="1">
              <a:lnSpc>
                <a:spcPct val="80000"/>
              </a:lnSpc>
            </a:pPr>
            <a:r>
              <a:rPr lang="en-US" i="1" smtClean="0">
                <a:latin typeface="Cambria" pitchFamily="18" charset="0"/>
              </a:rPr>
              <a:t>Cain spoke to Abel his brother. And when they were in the field, Cain rose up against his brother Abel and killed him. </a:t>
            </a:r>
            <a:r>
              <a:rPr lang="en-US" i="1" baseline="30000" smtClean="0">
                <a:latin typeface="Cambria" pitchFamily="18" charset="0"/>
              </a:rPr>
              <a:t>9</a:t>
            </a:r>
            <a:r>
              <a:rPr lang="en-US" i="1" smtClean="0">
                <a:latin typeface="Cambria" pitchFamily="18" charset="0"/>
              </a:rPr>
              <a:t> Then the LORD said to Cain, "Where is Abel your brother?" He said, "I do not know; am I my brother's keeper?" </a:t>
            </a:r>
            <a:r>
              <a:rPr lang="en-US" i="1" baseline="30000" smtClean="0">
                <a:latin typeface="Cambria" pitchFamily="18" charset="0"/>
              </a:rPr>
              <a:t>10</a:t>
            </a:r>
            <a:r>
              <a:rPr lang="en-US" i="1" smtClean="0">
                <a:latin typeface="Cambria" pitchFamily="18" charset="0"/>
              </a:rPr>
              <a:t> And the LORD said, "What have you done? The voice of your brother's blood is crying to me from the ground. </a:t>
            </a:r>
            <a:r>
              <a:rPr lang="en-US" i="1" baseline="30000" smtClean="0">
                <a:latin typeface="Cambria" pitchFamily="18" charset="0"/>
              </a:rPr>
              <a:t>11</a:t>
            </a:r>
            <a:r>
              <a:rPr lang="en-US" i="1" smtClean="0">
                <a:latin typeface="Cambria" pitchFamily="18" charset="0"/>
              </a:rPr>
              <a:t> And now you are cursed from the ground, which has opened its mouth to receive your brother's blood from your hand. </a:t>
            </a:r>
            <a:r>
              <a:rPr lang="en-US" i="1" baseline="30000" smtClean="0">
                <a:latin typeface="Cambria" pitchFamily="18" charset="0"/>
              </a:rPr>
              <a:t>12</a:t>
            </a:r>
            <a:r>
              <a:rPr lang="en-US" i="1" smtClean="0">
                <a:latin typeface="Cambria" pitchFamily="18" charset="0"/>
              </a:rPr>
              <a:t> When you work the ground, it shall no longer yield to you its strength. You shall be a fugitive and a wanderer on the earth.”</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0" y="0"/>
            <a:ext cx="9144000" cy="838200"/>
          </a:xfrm>
        </p:spPr>
        <p:txBody>
          <a:bodyPr/>
          <a:lstStyle/>
          <a:p>
            <a:pPr eaLnBrk="1" hangingPunct="1">
              <a:defRPr/>
            </a:pPr>
            <a:r>
              <a:rPr lang="en-US" sz="3200" b="1" dirty="0" smtClean="0">
                <a:latin typeface="Tahoma" pitchFamily="34" charset="0"/>
              </a:rPr>
              <a:t>Genesis 4:13-15 – Cain’s Response to His Punishment</a:t>
            </a:r>
          </a:p>
        </p:txBody>
      </p:sp>
      <p:sp>
        <p:nvSpPr>
          <p:cNvPr id="23555" name="Rectangle 3"/>
          <p:cNvSpPr>
            <a:spLocks noGrp="1" noChangeArrowheads="1"/>
          </p:cNvSpPr>
          <p:nvPr>
            <p:ph type="body" idx="1"/>
          </p:nvPr>
        </p:nvSpPr>
        <p:spPr>
          <a:xfrm>
            <a:off x="457200" y="1066800"/>
            <a:ext cx="8229600" cy="5791200"/>
          </a:xfrm>
        </p:spPr>
        <p:txBody>
          <a:bodyPr>
            <a:normAutofit fontScale="92500" lnSpcReduction="10000"/>
          </a:bodyPr>
          <a:lstStyle/>
          <a:p>
            <a:pPr>
              <a:defRPr/>
            </a:pPr>
            <a:r>
              <a:rPr lang="en-US" sz="3600" i="1" dirty="0" smtClean="0">
                <a:latin typeface="Cambria" pitchFamily="18" charset="0"/>
              </a:rPr>
              <a:t>Cain said to the LORD, "My punishment is greater than I can bear. </a:t>
            </a:r>
            <a:r>
              <a:rPr lang="en-US" sz="3600" i="1" baseline="30000" dirty="0" smtClean="0">
                <a:latin typeface="Cambria" pitchFamily="18" charset="0"/>
              </a:rPr>
              <a:t>14</a:t>
            </a:r>
            <a:r>
              <a:rPr lang="en-US" sz="3600" i="1" dirty="0" smtClean="0">
                <a:latin typeface="Cambria" pitchFamily="18" charset="0"/>
              </a:rPr>
              <a:t> Behold, you have driven me today away from the ground, and from your face I shall be hidden. I shall be a fugitive and a wanderer on the earth, and whoever finds me will kill me." </a:t>
            </a:r>
            <a:r>
              <a:rPr lang="en-US" sz="3600" i="1" baseline="30000" dirty="0" smtClean="0">
                <a:latin typeface="Cambria" pitchFamily="18" charset="0"/>
              </a:rPr>
              <a:t>15</a:t>
            </a:r>
            <a:r>
              <a:rPr lang="en-US" sz="3600" i="1" dirty="0" smtClean="0">
                <a:latin typeface="Cambria" pitchFamily="18" charset="0"/>
              </a:rPr>
              <a:t> Then the LORD said to him, "Not so! If anyone kills Cain, vengeance shall be taken on him sevenfold." And the LORD put a mark on Cain, lest any who found him should attack him.</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0" y="0"/>
            <a:ext cx="9144000" cy="838200"/>
          </a:xfrm>
        </p:spPr>
        <p:txBody>
          <a:bodyPr/>
          <a:lstStyle/>
          <a:p>
            <a:pPr eaLnBrk="1" hangingPunct="1">
              <a:defRPr/>
            </a:pPr>
            <a:r>
              <a:rPr lang="en-US" sz="3200" b="1" dirty="0" smtClean="0">
                <a:latin typeface="Tahoma" pitchFamily="34" charset="0"/>
              </a:rPr>
              <a:t>Genesis 4:16-18 – Cain’s Offspring</a:t>
            </a:r>
          </a:p>
        </p:txBody>
      </p:sp>
      <p:sp>
        <p:nvSpPr>
          <p:cNvPr id="24579" name="Rectangle 3"/>
          <p:cNvSpPr>
            <a:spLocks noGrp="1" noChangeArrowheads="1"/>
          </p:cNvSpPr>
          <p:nvPr>
            <p:ph type="body" idx="1"/>
          </p:nvPr>
        </p:nvSpPr>
        <p:spPr>
          <a:xfrm>
            <a:off x="457200" y="1066800"/>
            <a:ext cx="8229600" cy="5791200"/>
          </a:xfrm>
        </p:spPr>
        <p:txBody>
          <a:bodyPr/>
          <a:lstStyle/>
          <a:p>
            <a:pPr eaLnBrk="1" hangingPunct="1"/>
            <a:r>
              <a:rPr lang="en-US" sz="3600" i="1" smtClean="0">
                <a:latin typeface="Cambria" pitchFamily="18" charset="0"/>
              </a:rPr>
              <a:t>Then Cain went away from the presence of the LORD and settled in the land of Nod, east of Eden. </a:t>
            </a:r>
            <a:r>
              <a:rPr lang="en-US" sz="3600" i="1" baseline="30000" smtClean="0">
                <a:latin typeface="Cambria" pitchFamily="18" charset="0"/>
              </a:rPr>
              <a:t>17</a:t>
            </a:r>
            <a:r>
              <a:rPr lang="en-US" sz="3600" i="1" smtClean="0">
                <a:latin typeface="Cambria" pitchFamily="18" charset="0"/>
              </a:rPr>
              <a:t> Cain knew his wife, and she conceived and bore Enoch. When he built a city, he called the name of the city after the name of his son, Enoch. </a:t>
            </a:r>
            <a:r>
              <a:rPr lang="en-US" sz="3600" i="1" baseline="30000" smtClean="0">
                <a:latin typeface="Cambria" pitchFamily="18" charset="0"/>
              </a:rPr>
              <a:t>18</a:t>
            </a:r>
            <a:r>
              <a:rPr lang="en-US" sz="3600" i="1" smtClean="0">
                <a:latin typeface="Cambria" pitchFamily="18" charset="0"/>
              </a:rPr>
              <a:t> To Enoch was born Irad, and Irad fathered Mehujael, and Mehujael fathered Methushael, and Methushael fathered Lamech</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0" y="0"/>
            <a:ext cx="9144000" cy="838200"/>
          </a:xfrm>
        </p:spPr>
        <p:txBody>
          <a:bodyPr/>
          <a:lstStyle/>
          <a:p>
            <a:pPr eaLnBrk="1" hangingPunct="1">
              <a:defRPr/>
            </a:pPr>
            <a:r>
              <a:rPr lang="en-US" sz="3200" b="1" dirty="0" smtClean="0">
                <a:latin typeface="Tahoma" pitchFamily="34" charset="0"/>
              </a:rPr>
              <a:t>Genesis 4:19-24 – </a:t>
            </a:r>
            <a:r>
              <a:rPr lang="en-US" sz="3200" b="1" dirty="0" err="1" smtClean="0">
                <a:latin typeface="Tahoma" pitchFamily="34" charset="0"/>
              </a:rPr>
              <a:t>Lamech</a:t>
            </a:r>
            <a:endParaRPr lang="en-US" sz="3200" b="1" dirty="0" smtClean="0">
              <a:latin typeface="Tahoma" pitchFamily="34" charset="0"/>
            </a:endParaRPr>
          </a:p>
        </p:txBody>
      </p:sp>
      <p:sp>
        <p:nvSpPr>
          <p:cNvPr id="25603" name="Rectangle 3"/>
          <p:cNvSpPr>
            <a:spLocks noGrp="1" noChangeArrowheads="1"/>
          </p:cNvSpPr>
          <p:nvPr>
            <p:ph type="body" idx="1"/>
          </p:nvPr>
        </p:nvSpPr>
        <p:spPr>
          <a:xfrm>
            <a:off x="457200" y="1066800"/>
            <a:ext cx="8229600" cy="5791200"/>
          </a:xfrm>
        </p:spPr>
        <p:txBody>
          <a:bodyPr>
            <a:normAutofit lnSpcReduction="10000"/>
          </a:bodyPr>
          <a:lstStyle/>
          <a:p>
            <a:pPr eaLnBrk="1" hangingPunct="1">
              <a:lnSpc>
                <a:spcPct val="80000"/>
              </a:lnSpc>
              <a:defRPr/>
            </a:pPr>
            <a:r>
              <a:rPr lang="en-US" i="1" dirty="0" smtClean="0">
                <a:latin typeface="Cambria" pitchFamily="18" charset="0"/>
              </a:rPr>
              <a:t>And </a:t>
            </a:r>
            <a:r>
              <a:rPr lang="en-US" i="1" dirty="0" err="1" smtClean="0">
                <a:latin typeface="Cambria" pitchFamily="18" charset="0"/>
              </a:rPr>
              <a:t>Lamech</a:t>
            </a:r>
            <a:r>
              <a:rPr lang="en-US" i="1" dirty="0" smtClean="0">
                <a:latin typeface="Cambria" pitchFamily="18" charset="0"/>
              </a:rPr>
              <a:t> took two wives. The name of the one was </a:t>
            </a:r>
            <a:r>
              <a:rPr lang="en-US" i="1" dirty="0" err="1" smtClean="0">
                <a:latin typeface="Cambria" pitchFamily="18" charset="0"/>
              </a:rPr>
              <a:t>Adah</a:t>
            </a:r>
            <a:r>
              <a:rPr lang="en-US" i="1" dirty="0" smtClean="0">
                <a:latin typeface="Cambria" pitchFamily="18" charset="0"/>
              </a:rPr>
              <a:t>, and the name of the other Zillah. </a:t>
            </a:r>
            <a:r>
              <a:rPr lang="en-US" i="1" baseline="30000" dirty="0" smtClean="0">
                <a:latin typeface="Cambria" pitchFamily="18" charset="0"/>
              </a:rPr>
              <a:t>20</a:t>
            </a:r>
            <a:r>
              <a:rPr lang="en-US" i="1" dirty="0" smtClean="0">
                <a:latin typeface="Cambria" pitchFamily="18" charset="0"/>
              </a:rPr>
              <a:t> </a:t>
            </a:r>
            <a:r>
              <a:rPr lang="en-US" i="1" dirty="0" err="1" smtClean="0">
                <a:latin typeface="Cambria" pitchFamily="18" charset="0"/>
              </a:rPr>
              <a:t>Adah</a:t>
            </a:r>
            <a:r>
              <a:rPr lang="en-US" i="1" dirty="0" smtClean="0">
                <a:latin typeface="Cambria" pitchFamily="18" charset="0"/>
              </a:rPr>
              <a:t> bore </a:t>
            </a:r>
            <a:r>
              <a:rPr lang="en-US" i="1" dirty="0" err="1" smtClean="0">
                <a:latin typeface="Cambria" pitchFamily="18" charset="0"/>
              </a:rPr>
              <a:t>Jabal</a:t>
            </a:r>
            <a:r>
              <a:rPr lang="en-US" i="1" dirty="0" smtClean="0">
                <a:latin typeface="Cambria" pitchFamily="18" charset="0"/>
              </a:rPr>
              <a:t>; he was the father of those who dwell in tents and have livestock. </a:t>
            </a:r>
            <a:r>
              <a:rPr lang="en-US" i="1" baseline="30000" dirty="0" smtClean="0">
                <a:latin typeface="Cambria" pitchFamily="18" charset="0"/>
              </a:rPr>
              <a:t>21</a:t>
            </a:r>
            <a:r>
              <a:rPr lang="en-US" i="1" dirty="0" smtClean="0">
                <a:latin typeface="Cambria" pitchFamily="18" charset="0"/>
              </a:rPr>
              <a:t> His brother's name was Jubal; he was the father of all those who play the lyre and pipe. </a:t>
            </a:r>
            <a:r>
              <a:rPr lang="en-US" i="1" baseline="30000" dirty="0" smtClean="0">
                <a:latin typeface="Cambria" pitchFamily="18" charset="0"/>
              </a:rPr>
              <a:t>22</a:t>
            </a:r>
            <a:r>
              <a:rPr lang="en-US" i="1" dirty="0" smtClean="0">
                <a:latin typeface="Cambria" pitchFamily="18" charset="0"/>
              </a:rPr>
              <a:t> Zillah also bore Tubal-</a:t>
            </a:r>
            <a:r>
              <a:rPr lang="en-US" i="1" dirty="0" err="1" smtClean="0">
                <a:latin typeface="Cambria" pitchFamily="18" charset="0"/>
              </a:rPr>
              <a:t>cain</a:t>
            </a:r>
            <a:r>
              <a:rPr lang="en-US" i="1" dirty="0" smtClean="0">
                <a:latin typeface="Cambria" pitchFamily="18" charset="0"/>
              </a:rPr>
              <a:t>; he was the forger of all instruments of bronze and iron. The sister of Tubal-</a:t>
            </a:r>
            <a:r>
              <a:rPr lang="en-US" i="1" dirty="0" err="1" smtClean="0">
                <a:latin typeface="Cambria" pitchFamily="18" charset="0"/>
              </a:rPr>
              <a:t>cain</a:t>
            </a:r>
            <a:r>
              <a:rPr lang="en-US" i="1" dirty="0" smtClean="0">
                <a:latin typeface="Cambria" pitchFamily="18" charset="0"/>
              </a:rPr>
              <a:t> was </a:t>
            </a:r>
            <a:r>
              <a:rPr lang="en-US" i="1" dirty="0" err="1" smtClean="0">
                <a:latin typeface="Cambria" pitchFamily="18" charset="0"/>
              </a:rPr>
              <a:t>Naamah</a:t>
            </a:r>
            <a:r>
              <a:rPr lang="en-US" i="1" dirty="0" smtClean="0">
                <a:latin typeface="Cambria" pitchFamily="18" charset="0"/>
              </a:rPr>
              <a:t>. </a:t>
            </a:r>
            <a:r>
              <a:rPr lang="en-US" i="1" baseline="30000" dirty="0" smtClean="0">
                <a:latin typeface="Cambria" pitchFamily="18" charset="0"/>
              </a:rPr>
              <a:t>23</a:t>
            </a:r>
            <a:r>
              <a:rPr lang="en-US" i="1" dirty="0" smtClean="0">
                <a:latin typeface="Cambria" pitchFamily="18" charset="0"/>
              </a:rPr>
              <a:t> </a:t>
            </a:r>
            <a:r>
              <a:rPr lang="en-US" i="1" dirty="0" err="1" smtClean="0">
                <a:latin typeface="Cambria" pitchFamily="18" charset="0"/>
              </a:rPr>
              <a:t>Lamech</a:t>
            </a:r>
            <a:r>
              <a:rPr lang="en-US" i="1" dirty="0" smtClean="0">
                <a:latin typeface="Cambria" pitchFamily="18" charset="0"/>
              </a:rPr>
              <a:t> said to his wives: "</a:t>
            </a:r>
            <a:r>
              <a:rPr lang="en-US" i="1" dirty="0" err="1" smtClean="0">
                <a:latin typeface="Cambria" pitchFamily="18" charset="0"/>
              </a:rPr>
              <a:t>Adah</a:t>
            </a:r>
            <a:r>
              <a:rPr lang="en-US" i="1" dirty="0" smtClean="0">
                <a:latin typeface="Cambria" pitchFamily="18" charset="0"/>
              </a:rPr>
              <a:t> and Zillah, hear my voice; you wives of </a:t>
            </a:r>
            <a:r>
              <a:rPr lang="en-US" i="1" dirty="0" err="1" smtClean="0">
                <a:latin typeface="Cambria" pitchFamily="18" charset="0"/>
              </a:rPr>
              <a:t>Lamech</a:t>
            </a:r>
            <a:r>
              <a:rPr lang="en-US" i="1" dirty="0" smtClean="0">
                <a:latin typeface="Cambria" pitchFamily="18" charset="0"/>
              </a:rPr>
              <a:t>, listen to what I say: I have killed a man for wounding me, a young man for striking me. </a:t>
            </a:r>
            <a:r>
              <a:rPr lang="en-US" i="1" baseline="30000" dirty="0" smtClean="0">
                <a:latin typeface="Cambria" pitchFamily="18" charset="0"/>
              </a:rPr>
              <a:t>24</a:t>
            </a:r>
            <a:r>
              <a:rPr lang="en-US" i="1" dirty="0" smtClean="0">
                <a:latin typeface="Cambria" pitchFamily="18" charset="0"/>
              </a:rPr>
              <a:t> If Cain's revenge is sevenfold, then </a:t>
            </a:r>
            <a:r>
              <a:rPr lang="en-US" i="1" dirty="0" err="1" smtClean="0">
                <a:latin typeface="Cambria" pitchFamily="18" charset="0"/>
              </a:rPr>
              <a:t>Lamech's</a:t>
            </a:r>
            <a:r>
              <a:rPr lang="en-US" i="1" dirty="0" smtClean="0">
                <a:latin typeface="Cambria" pitchFamily="18" charset="0"/>
              </a:rPr>
              <a:t> is seventy-sevenfold."</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0" y="0"/>
            <a:ext cx="9144000" cy="838200"/>
          </a:xfrm>
        </p:spPr>
        <p:txBody>
          <a:bodyPr/>
          <a:lstStyle/>
          <a:p>
            <a:pPr eaLnBrk="1" hangingPunct="1">
              <a:defRPr/>
            </a:pPr>
            <a:r>
              <a:rPr lang="en-US" sz="3200" b="1" dirty="0" smtClean="0">
                <a:latin typeface="Tahoma" pitchFamily="34" charset="0"/>
              </a:rPr>
              <a:t>Genesis 4:25-26 – The Birth of Seth</a:t>
            </a:r>
          </a:p>
        </p:txBody>
      </p:sp>
      <p:sp>
        <p:nvSpPr>
          <p:cNvPr id="26627" name="Rectangle 3"/>
          <p:cNvSpPr>
            <a:spLocks noGrp="1" noChangeArrowheads="1"/>
          </p:cNvSpPr>
          <p:nvPr>
            <p:ph type="body" idx="1"/>
          </p:nvPr>
        </p:nvSpPr>
        <p:spPr>
          <a:xfrm>
            <a:off x="457200" y="1066800"/>
            <a:ext cx="8229600" cy="5791200"/>
          </a:xfrm>
        </p:spPr>
        <p:txBody>
          <a:bodyPr/>
          <a:lstStyle/>
          <a:p>
            <a:pPr eaLnBrk="1" hangingPunct="1"/>
            <a:r>
              <a:rPr lang="en-US" sz="3600" i="1" smtClean="0">
                <a:latin typeface="Cambria" pitchFamily="18" charset="0"/>
              </a:rPr>
              <a:t>And Adam knew his wife again, and she bore a son and called his name Seth, for she said, "God has appointed for me another offspring instead of Abel, for Cain killed him." </a:t>
            </a:r>
            <a:r>
              <a:rPr lang="en-US" sz="3600" i="1" baseline="30000" smtClean="0">
                <a:latin typeface="Cambria" pitchFamily="18" charset="0"/>
              </a:rPr>
              <a:t>26</a:t>
            </a:r>
            <a:r>
              <a:rPr lang="en-US" sz="3600" i="1" smtClean="0">
                <a:latin typeface="Cambria" pitchFamily="18" charset="0"/>
              </a:rPr>
              <a:t> To Seth also a son was born, and he called his name Enosh. At that time people began to call upon the name of the LORD.</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2708" name="Rectangle 4"/>
          <p:cNvSpPr>
            <a:spLocks noGrp="1" noChangeArrowheads="1"/>
          </p:cNvSpPr>
          <p:nvPr>
            <p:ph type="ctrTitle"/>
          </p:nvPr>
        </p:nvSpPr>
        <p:spPr>
          <a:effectLst>
            <a:outerShdw dist="35921" dir="2700000" algn="ctr" rotWithShape="0">
              <a:schemeClr val="tx2"/>
            </a:outerShdw>
          </a:effectLst>
        </p:spPr>
        <p:txBody>
          <a:bodyPr/>
          <a:lstStyle/>
          <a:p>
            <a:pPr>
              <a:defRPr/>
            </a:pPr>
            <a:r>
              <a:rPr lang="en-US" sz="5400" smtClean="0">
                <a:solidFill>
                  <a:schemeClr val="bg1"/>
                </a:solidFill>
                <a:latin typeface="Tahoma" pitchFamily="34" charset="0"/>
              </a:rPr>
              <a:t>Where Did Cain Get His Wife?</a:t>
            </a:r>
          </a:p>
        </p:txBody>
      </p:sp>
      <p:sp>
        <p:nvSpPr>
          <p:cNvPr id="27651" name="Rectangle 5"/>
          <p:cNvSpPr>
            <a:spLocks noGrp="1" noChangeArrowheads="1"/>
          </p:cNvSpPr>
          <p:nvPr>
            <p:ph type="subTitle" idx="1"/>
          </p:nvPr>
        </p:nvSpPr>
        <p:spPr/>
        <p:txBody>
          <a:bodyPr/>
          <a:lstStyle/>
          <a:p>
            <a:endParaRPr lang="en-US" smtClean="0"/>
          </a:p>
        </p:txBody>
      </p:sp>
    </p:spTree>
  </p:cSld>
  <p:clrMapOvr>
    <a:masterClrMapping/>
  </p:clrMapOvr>
  <p:transition>
    <p:plus/>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8674" name="Rectangle 8"/>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28675" name="Rectangle 2"/>
          <p:cNvSpPr>
            <a:spLocks noGrp="1" noChangeArrowheads="1"/>
          </p:cNvSpPr>
          <p:nvPr>
            <p:ph type="title"/>
          </p:nvPr>
        </p:nvSpPr>
        <p:spPr>
          <a:xfrm>
            <a:off x="685800" y="0"/>
            <a:ext cx="7772400" cy="381000"/>
          </a:xfrm>
        </p:spPr>
        <p:txBody>
          <a:bodyPr/>
          <a:lstStyle/>
          <a:p>
            <a:r>
              <a:rPr lang="en-US" sz="3600" smtClean="0">
                <a:solidFill>
                  <a:schemeClr val="tx1"/>
                </a:solidFill>
                <a:latin typeface="Tahoma" pitchFamily="34" charset="0"/>
              </a:rPr>
              <a:t>Where Did Cain Get His Wife?</a:t>
            </a:r>
            <a:endParaRPr lang="en-US" sz="3600" b="0" smtClean="0">
              <a:solidFill>
                <a:schemeClr val="tx1"/>
              </a:solidFill>
              <a:latin typeface="Tahoma" pitchFamily="34" charset="0"/>
            </a:endParaRPr>
          </a:p>
        </p:txBody>
      </p:sp>
      <p:sp>
        <p:nvSpPr>
          <p:cNvPr id="5123" name="Rectangle 3"/>
          <p:cNvSpPr>
            <a:spLocks noGrp="1" noChangeArrowheads="1"/>
          </p:cNvSpPr>
          <p:nvPr>
            <p:ph type="body" idx="1"/>
          </p:nvPr>
        </p:nvSpPr>
        <p:spPr>
          <a:xfrm>
            <a:off x="685800" y="1600200"/>
            <a:ext cx="7772400" cy="5105400"/>
          </a:xfrm>
        </p:spPr>
        <p:txBody>
          <a:bodyPr>
            <a:normAutofit lnSpcReduction="10000"/>
          </a:bodyPr>
          <a:lstStyle/>
          <a:p>
            <a:pPr>
              <a:spcAft>
                <a:spcPts val="600"/>
              </a:spcAft>
              <a:defRPr/>
            </a:pPr>
            <a:r>
              <a:rPr lang="en-US" sz="3200" b="1" dirty="0" smtClean="0">
                <a:latin typeface="Tahoma" pitchFamily="34" charset="0"/>
              </a:rPr>
              <a:t>Adam and Eve Were the </a:t>
            </a:r>
            <a:r>
              <a:rPr lang="en-US" sz="3200" b="1" dirty="0" smtClean="0">
                <a:solidFill>
                  <a:srgbClr val="FF0000"/>
                </a:solidFill>
                <a:latin typeface="Tahoma" pitchFamily="34" charset="0"/>
              </a:rPr>
              <a:t>First</a:t>
            </a:r>
            <a:r>
              <a:rPr lang="en-US" sz="3200" b="1" dirty="0" smtClean="0">
                <a:latin typeface="Tahoma" pitchFamily="34" charset="0"/>
              </a:rPr>
              <a:t> Human Couple </a:t>
            </a:r>
          </a:p>
          <a:p>
            <a:pPr lvl="1">
              <a:defRPr/>
            </a:pPr>
            <a:r>
              <a:rPr lang="en-US" sz="2800" b="1" dirty="0" smtClean="0">
                <a:solidFill>
                  <a:srgbClr val="000000"/>
                </a:solidFill>
                <a:latin typeface="Tahoma" pitchFamily="34" charset="0"/>
                <a:ea typeface="Tahoma" pitchFamily="34" charset="0"/>
                <a:cs typeface="Tahoma" pitchFamily="34" charset="0"/>
              </a:rPr>
              <a:t>Genesis 2:7,18 – </a:t>
            </a:r>
            <a:r>
              <a:rPr lang="en-US" sz="2800" b="1" i="1" dirty="0" smtClean="0">
                <a:solidFill>
                  <a:srgbClr val="0000FF"/>
                </a:solidFill>
                <a:latin typeface="Cambria" pitchFamily="18" charset="0"/>
              </a:rPr>
              <a:t>the LORD </a:t>
            </a:r>
            <a:r>
              <a:rPr lang="en-US" sz="2800" b="1" i="1" dirty="0" smtClean="0">
                <a:solidFill>
                  <a:srgbClr val="FF0000"/>
                </a:solidFill>
                <a:latin typeface="Cambria" pitchFamily="18" charset="0"/>
              </a:rPr>
              <a:t>God formed the man </a:t>
            </a:r>
            <a:r>
              <a:rPr lang="en-US" sz="2800" b="1" i="1" dirty="0" smtClean="0">
                <a:solidFill>
                  <a:srgbClr val="0000FF"/>
                </a:solidFill>
                <a:latin typeface="Cambria" pitchFamily="18" charset="0"/>
              </a:rPr>
              <a:t>of dust from the ground and breathed into his nostrils the breath of life, and </a:t>
            </a:r>
            <a:r>
              <a:rPr lang="en-US" sz="2800" b="1" i="1" dirty="0" smtClean="0">
                <a:solidFill>
                  <a:srgbClr val="FF0000"/>
                </a:solidFill>
                <a:latin typeface="Cambria" pitchFamily="18" charset="0"/>
              </a:rPr>
              <a:t>the man became a living creature </a:t>
            </a:r>
            <a:r>
              <a:rPr lang="en-US" sz="2800" b="1" i="1" dirty="0" smtClean="0">
                <a:solidFill>
                  <a:srgbClr val="0000FF"/>
                </a:solidFill>
                <a:latin typeface="Cambria" pitchFamily="18" charset="0"/>
              </a:rPr>
              <a:t>…Then the LORD God said, “It is not good that the man should be </a:t>
            </a:r>
            <a:r>
              <a:rPr lang="en-US" sz="2800" b="1" i="1" dirty="0" smtClean="0">
                <a:solidFill>
                  <a:srgbClr val="FF0000"/>
                </a:solidFill>
                <a:latin typeface="Cambria" pitchFamily="18" charset="0"/>
              </a:rPr>
              <a:t>alone</a:t>
            </a:r>
            <a:r>
              <a:rPr lang="en-US" sz="2800" b="1" i="1" dirty="0" smtClean="0">
                <a:solidFill>
                  <a:srgbClr val="0000FF"/>
                </a:solidFill>
                <a:latin typeface="Cambria" pitchFamily="18" charset="0"/>
              </a:rPr>
              <a:t>; I will make him a </a:t>
            </a:r>
            <a:r>
              <a:rPr lang="en-US" sz="2800" b="1" i="1" dirty="0" smtClean="0">
                <a:solidFill>
                  <a:srgbClr val="FF0000"/>
                </a:solidFill>
                <a:latin typeface="Cambria" pitchFamily="18" charset="0"/>
              </a:rPr>
              <a:t>helper</a:t>
            </a:r>
            <a:r>
              <a:rPr lang="en-US" sz="2800" b="1" i="1" dirty="0" smtClean="0">
                <a:solidFill>
                  <a:srgbClr val="0000FF"/>
                </a:solidFill>
                <a:latin typeface="Cambria" pitchFamily="18" charset="0"/>
              </a:rPr>
              <a:t> fit for him.”</a:t>
            </a:r>
          </a:p>
          <a:p>
            <a:pPr lvl="1">
              <a:defRPr/>
            </a:pPr>
            <a:r>
              <a:rPr lang="en-US" sz="2800" b="1" dirty="0" smtClean="0">
                <a:solidFill>
                  <a:srgbClr val="000000"/>
                </a:solidFill>
                <a:latin typeface="Tahoma" pitchFamily="34" charset="0"/>
                <a:ea typeface="Tahoma" pitchFamily="34" charset="0"/>
                <a:cs typeface="Tahoma" pitchFamily="34" charset="0"/>
              </a:rPr>
              <a:t>1 Corinthians 15:45 –</a:t>
            </a:r>
            <a:r>
              <a:rPr lang="en-US" sz="2800" b="1" i="1" dirty="0" smtClean="0">
                <a:solidFill>
                  <a:srgbClr val="0000FF"/>
                </a:solidFill>
                <a:latin typeface="Times New Roman" pitchFamily="18" charset="0"/>
              </a:rPr>
              <a:t> </a:t>
            </a:r>
            <a:r>
              <a:rPr lang="en-US" sz="2800" b="1" i="1" dirty="0" smtClean="0">
                <a:solidFill>
                  <a:srgbClr val="0000FF"/>
                </a:solidFill>
                <a:latin typeface="Cambria" pitchFamily="18" charset="0"/>
              </a:rPr>
              <a:t>Thus it is written, “The </a:t>
            </a:r>
            <a:r>
              <a:rPr lang="en-US" sz="2800" b="1" i="1" dirty="0" smtClean="0">
                <a:solidFill>
                  <a:srgbClr val="FF0000"/>
                </a:solidFill>
                <a:latin typeface="Cambria" pitchFamily="18" charset="0"/>
              </a:rPr>
              <a:t>first man Adam became a living being</a:t>
            </a:r>
            <a:r>
              <a:rPr lang="en-US" sz="2800" b="1" i="1" dirty="0" smtClean="0">
                <a:solidFill>
                  <a:srgbClr val="0000FF"/>
                </a:solidFill>
                <a:latin typeface="Cambria" pitchFamily="18" charset="0"/>
              </a:rPr>
              <a:t>”</a:t>
            </a:r>
          </a:p>
        </p:txBody>
      </p:sp>
      <p:sp>
        <p:nvSpPr>
          <p:cNvPr id="5127" name="Text Box 7"/>
          <p:cNvSpPr txBox="1">
            <a:spLocks noChangeArrowheads="1"/>
          </p:cNvSpPr>
          <p:nvPr/>
        </p:nvSpPr>
        <p:spPr bwMode="auto">
          <a:xfrm>
            <a:off x="685800" y="609600"/>
            <a:ext cx="7405688" cy="946150"/>
          </a:xfrm>
          <a:prstGeom prst="rect">
            <a:avLst/>
          </a:prstGeom>
          <a:noFill/>
          <a:ln w="9525">
            <a:noFill/>
            <a:miter lim="800000"/>
            <a:headEnd/>
            <a:tailEnd/>
          </a:ln>
        </p:spPr>
        <p:txBody>
          <a:bodyPr>
            <a:spAutoFit/>
          </a:bodyPr>
          <a:lstStyle/>
          <a:p>
            <a:r>
              <a:rPr lang="en-US" sz="2800" b="1">
                <a:latin typeface="Tahoma" pitchFamily="34" charset="0"/>
              </a:rPr>
              <a:t>Adam’s Sons Married Adam’s Daughters</a:t>
            </a:r>
            <a:r>
              <a:rPr lang="en-US" sz="2800">
                <a:latin typeface="Tahoma" pitchFamily="34" charset="0"/>
              </a:rPr>
              <a:t> </a:t>
            </a:r>
          </a:p>
          <a:p>
            <a:r>
              <a:rPr lang="en-US" sz="2800">
                <a:latin typeface="Tahoma" pitchFamily="34" charset="0"/>
              </a:rPr>
              <a:t>Logically this has to be the case:</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randombar(vertical)">
                                      <p:cBhvr>
                                        <p:cTn id="7" dur="5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randombar(vertical)">
                                      <p:cBhvr>
                                        <p:cTn id="12" dur="5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randombar(vertical)">
                                      <p:cBhvr>
                                        <p:cTn id="17" dur="5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randombar(vertic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bldLvl="2" autoUpdateAnimBg="0"/>
      <p:bldP spid="5127"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3:1-5 – The Temptation</a:t>
            </a:r>
          </a:p>
        </p:txBody>
      </p:sp>
      <p:sp>
        <p:nvSpPr>
          <p:cNvPr id="60419" name="Rectangle 3"/>
          <p:cNvSpPr>
            <a:spLocks noGrp="1" noChangeArrowheads="1"/>
          </p:cNvSpPr>
          <p:nvPr>
            <p:ph type="body" idx="1"/>
          </p:nvPr>
        </p:nvSpPr>
        <p:spPr>
          <a:xfrm>
            <a:off x="457200" y="1066800"/>
            <a:ext cx="8229600" cy="5791200"/>
          </a:xfrm>
        </p:spPr>
        <p:txBody>
          <a:bodyPr>
            <a:normAutofit lnSpcReduction="10000"/>
          </a:bodyPr>
          <a:lstStyle/>
          <a:p>
            <a:pPr eaLnBrk="1" hangingPunct="1">
              <a:lnSpc>
                <a:spcPct val="90000"/>
              </a:lnSpc>
              <a:defRPr/>
            </a:pPr>
            <a:r>
              <a:rPr lang="en-US" i="1" dirty="0" smtClean="0">
                <a:latin typeface="Cambria" pitchFamily="18" charset="0"/>
              </a:rPr>
              <a:t>Now the serpent was more crafty than any other beast of the field that the LORD God had made. He said to the woman, “Did God actually say, 'You shall not eat of any tree in the garden’?” </a:t>
            </a:r>
            <a:r>
              <a:rPr lang="en-US" i="1" baseline="30000" dirty="0" smtClean="0">
                <a:latin typeface="Cambria" pitchFamily="18" charset="0"/>
              </a:rPr>
              <a:t>2</a:t>
            </a:r>
            <a:r>
              <a:rPr lang="en-US" i="1" dirty="0" smtClean="0">
                <a:latin typeface="Cambria" pitchFamily="18" charset="0"/>
              </a:rPr>
              <a:t> And the woman said to the serpent, "We may eat of the fruit of the trees in the garden, </a:t>
            </a:r>
            <a:r>
              <a:rPr lang="en-US" i="1" baseline="30000" dirty="0" smtClean="0">
                <a:latin typeface="Cambria" pitchFamily="18" charset="0"/>
              </a:rPr>
              <a:t>3</a:t>
            </a:r>
            <a:r>
              <a:rPr lang="en-US" i="1" dirty="0" smtClean="0">
                <a:latin typeface="Cambria" pitchFamily="18" charset="0"/>
              </a:rPr>
              <a:t> but God said, ‘You shall not eat of the fruit of the tree that is in the midst of the garden, neither shall you touch it, lest you die.’” </a:t>
            </a:r>
            <a:r>
              <a:rPr lang="en-US" i="1" baseline="30000" dirty="0" smtClean="0">
                <a:latin typeface="Cambria" pitchFamily="18" charset="0"/>
              </a:rPr>
              <a:t>4</a:t>
            </a:r>
            <a:r>
              <a:rPr lang="en-US" i="1" dirty="0" smtClean="0">
                <a:latin typeface="Cambria" pitchFamily="18" charset="0"/>
              </a:rPr>
              <a:t> But the serpent said to the woman, "You will not surely die. </a:t>
            </a:r>
            <a:r>
              <a:rPr lang="en-US" i="1" baseline="30000" dirty="0" smtClean="0">
                <a:latin typeface="Cambria" pitchFamily="18" charset="0"/>
              </a:rPr>
              <a:t>5</a:t>
            </a:r>
            <a:r>
              <a:rPr lang="en-US" i="1" dirty="0" smtClean="0">
                <a:latin typeface="Cambria" pitchFamily="18" charset="0"/>
              </a:rPr>
              <a:t> For God knows that when you eat of it your eyes will be opened, and you will be like God, knowing good and evil.”</a:t>
            </a:r>
            <a:endParaRPr lang="en-US" i="1" dirty="0" smtClean="0">
              <a:latin typeface="Times New Roman" pitchFamily="18" charset="0"/>
            </a:endParaRPr>
          </a:p>
          <a:p>
            <a:pPr eaLnBrk="1" hangingPunct="1">
              <a:lnSpc>
                <a:spcPct val="90000"/>
              </a:lnSpc>
              <a:defRPr/>
            </a:pPr>
            <a:endParaRPr lang="en-US" i="1" dirty="0"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29699" name="Rectangle 3"/>
          <p:cNvSpPr>
            <a:spLocks noGrp="1" noChangeArrowheads="1"/>
          </p:cNvSpPr>
          <p:nvPr>
            <p:ph type="title"/>
          </p:nvPr>
        </p:nvSpPr>
        <p:spPr>
          <a:xfrm>
            <a:off x="685800" y="0"/>
            <a:ext cx="7772400" cy="381000"/>
          </a:xfrm>
        </p:spPr>
        <p:txBody>
          <a:bodyPr/>
          <a:lstStyle/>
          <a:p>
            <a:r>
              <a:rPr lang="en-US" sz="3600" smtClean="0">
                <a:solidFill>
                  <a:schemeClr val="tx1"/>
                </a:solidFill>
                <a:latin typeface="Tahoma" pitchFamily="34" charset="0"/>
              </a:rPr>
              <a:t>Where Did Cain Get His Wife?</a:t>
            </a:r>
            <a:endParaRPr lang="en-US" sz="3600" b="0" smtClean="0">
              <a:solidFill>
                <a:schemeClr val="tx1"/>
              </a:solidFill>
              <a:latin typeface="Tahoma" pitchFamily="34" charset="0"/>
            </a:endParaRPr>
          </a:p>
        </p:txBody>
      </p:sp>
      <p:sp>
        <p:nvSpPr>
          <p:cNvPr id="128004" name="Rectangle 4"/>
          <p:cNvSpPr>
            <a:spLocks noGrp="1" noChangeArrowheads="1"/>
          </p:cNvSpPr>
          <p:nvPr>
            <p:ph type="body" idx="1"/>
          </p:nvPr>
        </p:nvSpPr>
        <p:spPr>
          <a:xfrm>
            <a:off x="685800" y="762000"/>
            <a:ext cx="7772400" cy="5943600"/>
          </a:xfrm>
        </p:spPr>
        <p:txBody>
          <a:bodyPr/>
          <a:lstStyle/>
          <a:p>
            <a:r>
              <a:rPr lang="en-US" sz="3200" b="1" dirty="0" smtClean="0">
                <a:solidFill>
                  <a:srgbClr val="FF0000"/>
                </a:solidFill>
                <a:latin typeface="Tahoma" pitchFamily="34" charset="0"/>
              </a:rPr>
              <a:t>All</a:t>
            </a:r>
            <a:r>
              <a:rPr lang="en-US" sz="3200" b="1" dirty="0" smtClean="0">
                <a:latin typeface="Tahoma" pitchFamily="34" charset="0"/>
              </a:rPr>
              <a:t> Other Human Beings Come From Adam and Eve </a:t>
            </a:r>
          </a:p>
          <a:p>
            <a:pPr lvl="1"/>
            <a:r>
              <a:rPr lang="en-US" sz="2800" b="1" dirty="0" smtClean="0">
                <a:solidFill>
                  <a:srgbClr val="000000"/>
                </a:solidFill>
                <a:latin typeface="Tahoma" pitchFamily="34" charset="0"/>
                <a:cs typeface="Tahoma" pitchFamily="34" charset="0"/>
              </a:rPr>
              <a:t>Acts 17:26a – </a:t>
            </a:r>
            <a:r>
              <a:rPr lang="en-US" sz="2800" b="1" i="1" dirty="0" smtClean="0">
                <a:solidFill>
                  <a:srgbClr val="0000FF"/>
                </a:solidFill>
                <a:latin typeface="Cambria" pitchFamily="18" charset="0"/>
              </a:rPr>
              <a:t>And he made from </a:t>
            </a:r>
            <a:r>
              <a:rPr lang="en-US" sz="2800" b="1" i="1" dirty="0" smtClean="0">
                <a:solidFill>
                  <a:srgbClr val="FF0000"/>
                </a:solidFill>
                <a:latin typeface="Cambria" pitchFamily="18" charset="0"/>
              </a:rPr>
              <a:t>one man </a:t>
            </a:r>
            <a:r>
              <a:rPr lang="en-US" sz="2800" b="1" i="1" dirty="0" smtClean="0">
                <a:solidFill>
                  <a:srgbClr val="0000FF"/>
                </a:solidFill>
                <a:latin typeface="Cambria" pitchFamily="18" charset="0"/>
              </a:rPr>
              <a:t>[Adam] every nation of mankind to live on all the face of the earth…</a:t>
            </a:r>
            <a:endParaRPr lang="en-US" sz="2800" b="1" i="1" dirty="0" smtClean="0">
              <a:solidFill>
                <a:srgbClr val="0000FF"/>
              </a:solidFill>
              <a:latin typeface="Times New Roman" pitchFamily="18" charset="0"/>
            </a:endParaRPr>
          </a:p>
          <a:p>
            <a:pPr lvl="1"/>
            <a:r>
              <a:rPr lang="en-US" sz="2800" b="1" dirty="0" smtClean="0">
                <a:solidFill>
                  <a:srgbClr val="000000"/>
                </a:solidFill>
                <a:latin typeface="Tahoma" pitchFamily="34" charset="0"/>
                <a:cs typeface="Tahoma" pitchFamily="34" charset="0"/>
              </a:rPr>
              <a:t>Genesis 3:20 – </a:t>
            </a:r>
            <a:r>
              <a:rPr lang="en-US" sz="2800" b="1" i="1" dirty="0" smtClean="0">
                <a:solidFill>
                  <a:srgbClr val="0000FF"/>
                </a:solidFill>
                <a:latin typeface="Cambria" pitchFamily="18" charset="0"/>
              </a:rPr>
              <a:t>The man called his wife's name </a:t>
            </a:r>
            <a:r>
              <a:rPr lang="en-US" sz="2800" b="1" i="1" dirty="0" smtClean="0">
                <a:solidFill>
                  <a:srgbClr val="FF0000"/>
                </a:solidFill>
                <a:latin typeface="Cambria" pitchFamily="18" charset="0"/>
              </a:rPr>
              <a:t>Eve </a:t>
            </a:r>
            <a:r>
              <a:rPr lang="en-US" sz="2800" b="1" dirty="0" smtClean="0">
                <a:solidFill>
                  <a:srgbClr val="0000FF"/>
                </a:solidFill>
                <a:latin typeface="Cambria" pitchFamily="18" charset="0"/>
              </a:rPr>
              <a:t>[which means “life-giver”]</a:t>
            </a:r>
            <a:r>
              <a:rPr lang="en-US" sz="2800" b="1" i="1" dirty="0" smtClean="0">
                <a:solidFill>
                  <a:srgbClr val="0000FF"/>
                </a:solidFill>
                <a:latin typeface="Cambria" pitchFamily="18" charset="0"/>
              </a:rPr>
              <a:t>, because </a:t>
            </a:r>
            <a:r>
              <a:rPr lang="en-US" sz="2800" b="1" i="1" dirty="0" smtClean="0">
                <a:solidFill>
                  <a:srgbClr val="FF0000"/>
                </a:solidFill>
                <a:latin typeface="Cambria" pitchFamily="18" charset="0"/>
              </a:rPr>
              <a:t>she was the mother of all living</a:t>
            </a:r>
            <a:r>
              <a:rPr lang="en-US" sz="2800" b="1" i="1" dirty="0" smtClean="0">
                <a:solidFill>
                  <a:srgbClr val="0000FF"/>
                </a:solidFill>
                <a:latin typeface="Cambria" pitchFamily="18" charset="0"/>
              </a:rPr>
              <a:t>. </a:t>
            </a:r>
            <a:endParaRPr lang="en-US" sz="3200" b="1" i="1" dirty="0" smtClean="0">
              <a:solidFill>
                <a:srgbClr val="0000FF"/>
              </a:solidFill>
              <a:latin typeface="Times New Roman" pitchFamily="18" charset="0"/>
            </a:endParaRP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28004">
                                            <p:txEl>
                                              <p:pRg st="1" end="1"/>
                                            </p:txEl>
                                          </p:spTgt>
                                        </p:tgtEl>
                                        <p:attrNameLst>
                                          <p:attrName>style.visibility</p:attrName>
                                        </p:attrNameLst>
                                      </p:cBhvr>
                                      <p:to>
                                        <p:strVal val="visible"/>
                                      </p:to>
                                    </p:set>
                                    <p:animEffect transition="in" filter="randombar(vertical)">
                                      <p:cBhvr>
                                        <p:cTn id="7" dur="500"/>
                                        <p:tgtEl>
                                          <p:spTgt spid="12800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28004">
                                            <p:txEl>
                                              <p:pRg st="2" end="2"/>
                                            </p:txEl>
                                          </p:spTgt>
                                        </p:tgtEl>
                                        <p:attrNameLst>
                                          <p:attrName>style.visibility</p:attrName>
                                        </p:attrNameLst>
                                      </p:cBhvr>
                                      <p:to>
                                        <p:strVal val="visible"/>
                                      </p:to>
                                    </p:set>
                                    <p:animEffect transition="in" filter="randombar(vertical)">
                                      <p:cBhvr>
                                        <p:cTn id="12" dur="500"/>
                                        <p:tgtEl>
                                          <p:spTgt spid="1280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4" grpId="0" uiExpand="1" build="p" bldLvl="2"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0723" name="Rectangle 3"/>
          <p:cNvSpPr>
            <a:spLocks noGrp="1" noChangeArrowheads="1"/>
          </p:cNvSpPr>
          <p:nvPr>
            <p:ph type="title"/>
          </p:nvPr>
        </p:nvSpPr>
        <p:spPr>
          <a:xfrm>
            <a:off x="685800" y="0"/>
            <a:ext cx="7772400" cy="381000"/>
          </a:xfrm>
        </p:spPr>
        <p:txBody>
          <a:bodyPr/>
          <a:lstStyle/>
          <a:p>
            <a:r>
              <a:rPr lang="en-US" sz="3600" smtClean="0">
                <a:solidFill>
                  <a:schemeClr val="tx1"/>
                </a:solidFill>
                <a:latin typeface="Tahoma" pitchFamily="34" charset="0"/>
              </a:rPr>
              <a:t>Where Did Cain Get His Wife?</a:t>
            </a:r>
            <a:endParaRPr lang="en-US" sz="3600" b="0" smtClean="0">
              <a:solidFill>
                <a:schemeClr val="tx1"/>
              </a:solidFill>
              <a:latin typeface="Tahoma" pitchFamily="34" charset="0"/>
            </a:endParaRPr>
          </a:p>
        </p:txBody>
      </p:sp>
      <p:sp>
        <p:nvSpPr>
          <p:cNvPr id="75780" name="Rectangle 4"/>
          <p:cNvSpPr>
            <a:spLocks noGrp="1" noChangeArrowheads="1"/>
          </p:cNvSpPr>
          <p:nvPr>
            <p:ph type="body" idx="1"/>
          </p:nvPr>
        </p:nvSpPr>
        <p:spPr>
          <a:xfrm>
            <a:off x="685800" y="762000"/>
            <a:ext cx="7772400" cy="5867400"/>
          </a:xfrm>
        </p:spPr>
        <p:txBody>
          <a:bodyPr/>
          <a:lstStyle/>
          <a:p>
            <a:pPr>
              <a:spcAft>
                <a:spcPts val="600"/>
              </a:spcAft>
            </a:pPr>
            <a:r>
              <a:rPr lang="en-US" sz="3200" b="1" dirty="0" smtClean="0">
                <a:latin typeface="Tahoma" pitchFamily="34" charset="0"/>
              </a:rPr>
              <a:t>Adam Had “Other </a:t>
            </a:r>
            <a:r>
              <a:rPr lang="en-US" sz="3200" b="1" dirty="0" smtClean="0">
                <a:solidFill>
                  <a:srgbClr val="FF0000"/>
                </a:solidFill>
                <a:latin typeface="Tahoma" pitchFamily="34" charset="0"/>
              </a:rPr>
              <a:t>Sons</a:t>
            </a:r>
            <a:r>
              <a:rPr lang="en-US" sz="3200" b="1" dirty="0" smtClean="0">
                <a:latin typeface="Tahoma" pitchFamily="34" charset="0"/>
              </a:rPr>
              <a:t> and </a:t>
            </a:r>
            <a:r>
              <a:rPr lang="en-US" sz="3200" b="1" dirty="0" smtClean="0">
                <a:solidFill>
                  <a:srgbClr val="FF0000"/>
                </a:solidFill>
                <a:latin typeface="Tahoma" pitchFamily="34" charset="0"/>
              </a:rPr>
              <a:t>Daughters</a:t>
            </a:r>
            <a:r>
              <a:rPr lang="en-US" sz="3200" b="1" dirty="0" smtClean="0">
                <a:latin typeface="Tahoma" pitchFamily="34" charset="0"/>
              </a:rPr>
              <a:t>”</a:t>
            </a:r>
            <a:r>
              <a:rPr lang="en-US" sz="3200" b="1" dirty="0" smtClean="0"/>
              <a:t>  </a:t>
            </a:r>
          </a:p>
          <a:p>
            <a:pPr lvl="1"/>
            <a:r>
              <a:rPr lang="en-US" sz="2800" b="1" dirty="0" smtClean="0">
                <a:solidFill>
                  <a:srgbClr val="000000"/>
                </a:solidFill>
                <a:latin typeface="Tahoma" pitchFamily="34" charset="0"/>
                <a:cs typeface="Tahoma" pitchFamily="34" charset="0"/>
              </a:rPr>
              <a:t>Genesis 5:4 – </a:t>
            </a:r>
            <a:r>
              <a:rPr lang="en-US" sz="2800" b="1" i="1" dirty="0" smtClean="0">
                <a:solidFill>
                  <a:srgbClr val="0000FF"/>
                </a:solidFill>
                <a:latin typeface="Cambria" pitchFamily="18" charset="0"/>
              </a:rPr>
              <a:t>The days of Adam after he fathered Seth were 800 years; and he had </a:t>
            </a:r>
            <a:r>
              <a:rPr lang="en-US" sz="2800" b="1" i="1" dirty="0" smtClean="0">
                <a:solidFill>
                  <a:srgbClr val="FF0000"/>
                </a:solidFill>
                <a:latin typeface="Cambria" pitchFamily="18" charset="0"/>
              </a:rPr>
              <a:t>other sons and daughters</a:t>
            </a:r>
            <a:r>
              <a:rPr lang="en-US" sz="2800" b="1" i="1" dirty="0" smtClean="0">
                <a:solidFill>
                  <a:srgbClr val="0000FF"/>
                </a:solidFill>
                <a:latin typeface="Cambria" pitchFamily="18" charset="0"/>
              </a:rPr>
              <a:t>. </a:t>
            </a:r>
          </a:p>
          <a:p>
            <a:pPr>
              <a:spcAft>
                <a:spcPts val="600"/>
              </a:spcAft>
            </a:pPr>
            <a:r>
              <a:rPr lang="en-US" sz="3200" b="1" dirty="0" smtClean="0">
                <a:latin typeface="Tahoma" pitchFamily="34" charset="0"/>
              </a:rPr>
              <a:t>Therefore Adam’s Sons (e.g. Cain) Would Have to Have Married Adam’s Daughters</a:t>
            </a:r>
            <a:r>
              <a:rPr lang="en-US" sz="3200" dirty="0" smtClean="0">
                <a:latin typeface="Tahoma" pitchFamily="34" charset="0"/>
              </a:rPr>
              <a:t> - There was no one else around to marry!</a:t>
            </a:r>
          </a:p>
        </p:txBody>
      </p:sp>
    </p:spTree>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75780">
                                            <p:txEl>
                                              <p:pRg st="1" end="1"/>
                                            </p:txEl>
                                          </p:spTgt>
                                        </p:tgtEl>
                                        <p:attrNameLst>
                                          <p:attrName>style.visibility</p:attrName>
                                        </p:attrNameLst>
                                      </p:cBhvr>
                                      <p:to>
                                        <p:strVal val="visible"/>
                                      </p:to>
                                    </p:set>
                                    <p:animEffect transition="in" filter="randombar(vertical)">
                                      <p:cBhvr>
                                        <p:cTn id="7" dur="500"/>
                                        <p:tgtEl>
                                          <p:spTgt spid="7578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75780">
                                            <p:txEl>
                                              <p:pRg st="2" end="2"/>
                                            </p:txEl>
                                          </p:spTgt>
                                        </p:tgtEl>
                                        <p:attrNameLst>
                                          <p:attrName>style.visibility</p:attrName>
                                        </p:attrNameLst>
                                      </p:cBhvr>
                                      <p:to>
                                        <p:strVal val="visible"/>
                                      </p:to>
                                    </p:set>
                                    <p:animEffect transition="in" filter="randombar(vertical)">
                                      <p:cBhvr>
                                        <p:cTn id="12" dur="500"/>
                                        <p:tgtEl>
                                          <p:spTgt spid="757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uiExpand="1"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1747" name="Rectangle 2"/>
          <p:cNvSpPr>
            <a:spLocks noGrp="1" noChangeArrowheads="1"/>
          </p:cNvSpPr>
          <p:nvPr>
            <p:ph type="title"/>
          </p:nvPr>
        </p:nvSpPr>
        <p:spPr>
          <a:xfrm>
            <a:off x="0" y="0"/>
            <a:ext cx="9144000" cy="1600200"/>
          </a:xfrm>
        </p:spPr>
        <p:txBody>
          <a:bodyPr/>
          <a:lstStyle/>
          <a:p>
            <a:r>
              <a:rPr lang="en-US" sz="3600" smtClean="0">
                <a:latin typeface="Tahoma" pitchFamily="34" charset="0"/>
              </a:rPr>
              <a:t>Objections to View That Brothers Married Sisters in Adam’s Day:</a:t>
            </a:r>
            <a:endParaRPr lang="en-US" sz="3600" b="0" smtClean="0">
              <a:latin typeface="Tahoma" pitchFamily="34" charset="0"/>
            </a:endParaRPr>
          </a:p>
        </p:txBody>
      </p:sp>
      <p:sp>
        <p:nvSpPr>
          <p:cNvPr id="6147" name="Rectangle 3"/>
          <p:cNvSpPr>
            <a:spLocks noGrp="1" noChangeArrowheads="1"/>
          </p:cNvSpPr>
          <p:nvPr>
            <p:ph type="body" idx="1"/>
          </p:nvPr>
        </p:nvSpPr>
        <p:spPr>
          <a:xfrm>
            <a:off x="685800" y="1752600"/>
            <a:ext cx="7772400" cy="4876800"/>
          </a:xfrm>
        </p:spPr>
        <p:txBody>
          <a:bodyPr>
            <a:normAutofit lnSpcReduction="10000"/>
          </a:bodyPr>
          <a:lstStyle/>
          <a:p>
            <a:pPr>
              <a:spcAft>
                <a:spcPts val="600"/>
              </a:spcAft>
              <a:defRPr/>
            </a:pPr>
            <a:r>
              <a:rPr lang="en-US" sz="3200" b="1" dirty="0" smtClean="0">
                <a:latin typeface="Tahoma" pitchFamily="34" charset="0"/>
              </a:rPr>
              <a:t>Objection #1: The Bible </a:t>
            </a:r>
            <a:r>
              <a:rPr lang="en-US" sz="3200" b="1" dirty="0" smtClean="0">
                <a:solidFill>
                  <a:srgbClr val="FF0000"/>
                </a:solidFill>
                <a:latin typeface="Tahoma" pitchFamily="34" charset="0"/>
              </a:rPr>
              <a:t>forbids</a:t>
            </a:r>
            <a:r>
              <a:rPr lang="en-US" sz="3200" b="1" dirty="0" smtClean="0">
                <a:latin typeface="Tahoma" pitchFamily="34" charset="0"/>
              </a:rPr>
              <a:t> family intermarriage.</a:t>
            </a:r>
            <a:r>
              <a:rPr lang="en-US" sz="3200" dirty="0" smtClean="0">
                <a:latin typeface="Tahoma" pitchFamily="34" charset="0"/>
              </a:rPr>
              <a:t> </a:t>
            </a:r>
          </a:p>
          <a:p>
            <a:pPr lvl="1">
              <a:spcAft>
                <a:spcPts val="600"/>
              </a:spcAft>
              <a:defRPr/>
            </a:pPr>
            <a:r>
              <a:rPr lang="en-US" sz="2800" b="1" dirty="0" smtClean="0">
                <a:solidFill>
                  <a:srgbClr val="000000"/>
                </a:solidFill>
                <a:latin typeface="Tahoma" pitchFamily="34" charset="0"/>
                <a:ea typeface="Tahoma" pitchFamily="34" charset="0"/>
                <a:cs typeface="Tahoma" pitchFamily="34" charset="0"/>
              </a:rPr>
              <a:t>Leviticus 18:9 – </a:t>
            </a:r>
            <a:r>
              <a:rPr lang="en-US" sz="2800" b="1" i="1" dirty="0" smtClean="0">
                <a:solidFill>
                  <a:srgbClr val="FF0000"/>
                </a:solidFill>
                <a:latin typeface="Cambria" pitchFamily="18" charset="0"/>
              </a:rPr>
              <a:t>Do not have sexual relations with your sister</a:t>
            </a:r>
            <a:r>
              <a:rPr lang="en-US" sz="2800" b="1" i="1" dirty="0" smtClean="0">
                <a:solidFill>
                  <a:srgbClr val="0000FF"/>
                </a:solidFill>
                <a:latin typeface="Cambria" pitchFamily="18" charset="0"/>
              </a:rPr>
              <a:t>, either your father's daughter or your mother's daughter, whether she was born in the same home or elsewhere.</a:t>
            </a:r>
          </a:p>
          <a:p>
            <a:pPr lvl="1">
              <a:spcAft>
                <a:spcPts val="600"/>
              </a:spcAft>
              <a:defRPr/>
            </a:pPr>
            <a:r>
              <a:rPr lang="en-US" sz="3200" b="1" dirty="0" smtClean="0">
                <a:latin typeface="Tahoma" pitchFamily="34" charset="0"/>
              </a:rPr>
              <a:t>Response:</a:t>
            </a:r>
          </a:p>
          <a:p>
            <a:pPr lvl="2">
              <a:spcAft>
                <a:spcPts val="600"/>
              </a:spcAft>
              <a:defRPr/>
            </a:pPr>
            <a:r>
              <a:rPr lang="en-US" sz="2800" dirty="0" smtClean="0">
                <a:latin typeface="Tahoma" pitchFamily="34" charset="0"/>
              </a:rPr>
              <a:t>The laws against incest were not given until the time of Moses around 1400 BC.</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checkerboard(across)">
                                      <p:cBhvr>
                                        <p:cTn id="7" dur="500"/>
                                        <p:tgtEl>
                                          <p:spTgt spid="61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checkerboard(across)">
                                      <p:cBhvr>
                                        <p:cTn id="12" dur="500"/>
                                        <p:tgtEl>
                                          <p:spTgt spid="61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checkerboard(across)">
                                      <p:cBhvr>
                                        <p:cTn id="17" dur="500"/>
                                        <p:tgtEl>
                                          <p:spTgt spid="61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checkerboard(across)">
                                      <p:cBhvr>
                                        <p:cTn id="22" dur="500"/>
                                        <p:tgtEl>
                                          <p:spTgt spid="61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3"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2771" name="Rectangle 3"/>
          <p:cNvSpPr>
            <a:spLocks noGrp="1" noChangeArrowheads="1"/>
          </p:cNvSpPr>
          <p:nvPr>
            <p:ph type="title"/>
          </p:nvPr>
        </p:nvSpPr>
        <p:spPr>
          <a:xfrm>
            <a:off x="0" y="0"/>
            <a:ext cx="9144000" cy="1600200"/>
          </a:xfrm>
        </p:spPr>
        <p:txBody>
          <a:bodyPr/>
          <a:lstStyle/>
          <a:p>
            <a:r>
              <a:rPr lang="en-US" sz="3600" smtClean="0">
                <a:latin typeface="Tahoma" pitchFamily="34" charset="0"/>
              </a:rPr>
              <a:t>Objections to View That Brothers Married Sisters in Adam’s Day:</a:t>
            </a:r>
            <a:endParaRPr lang="en-US" sz="3600" b="0" smtClean="0">
              <a:latin typeface="Tahoma" pitchFamily="34" charset="0"/>
            </a:endParaRPr>
          </a:p>
        </p:txBody>
      </p:sp>
      <p:sp>
        <p:nvSpPr>
          <p:cNvPr id="77828" name="Rectangle 4"/>
          <p:cNvSpPr>
            <a:spLocks noGrp="1" noChangeArrowheads="1"/>
          </p:cNvSpPr>
          <p:nvPr>
            <p:ph type="body" idx="1"/>
          </p:nvPr>
        </p:nvSpPr>
        <p:spPr>
          <a:xfrm>
            <a:off x="685800" y="1752600"/>
            <a:ext cx="7772400" cy="4876800"/>
          </a:xfrm>
        </p:spPr>
        <p:txBody>
          <a:bodyPr/>
          <a:lstStyle/>
          <a:p>
            <a:pPr>
              <a:spcAft>
                <a:spcPts val="600"/>
              </a:spcAft>
            </a:pPr>
            <a:r>
              <a:rPr lang="en-US" sz="3200" b="1" dirty="0" smtClean="0">
                <a:latin typeface="Tahoma" pitchFamily="34" charset="0"/>
              </a:rPr>
              <a:t>Objection #2: It would have caused </a:t>
            </a:r>
            <a:r>
              <a:rPr lang="en-US" sz="3200" b="1" dirty="0" smtClean="0">
                <a:solidFill>
                  <a:srgbClr val="FF0000"/>
                </a:solidFill>
                <a:latin typeface="Tahoma" pitchFamily="34" charset="0"/>
              </a:rPr>
              <a:t>physical</a:t>
            </a:r>
            <a:r>
              <a:rPr lang="en-US" sz="3200" b="1" dirty="0" smtClean="0">
                <a:latin typeface="Tahoma" pitchFamily="34" charset="0"/>
              </a:rPr>
              <a:t> problems in the offspring.</a:t>
            </a:r>
            <a:r>
              <a:rPr lang="en-US" sz="3200" dirty="0" smtClean="0">
                <a:latin typeface="Tahoma" pitchFamily="34" charset="0"/>
              </a:rPr>
              <a:t> </a:t>
            </a:r>
          </a:p>
          <a:p>
            <a:pPr lvl="1">
              <a:spcAft>
                <a:spcPts val="600"/>
              </a:spcAft>
            </a:pPr>
            <a:r>
              <a:rPr lang="en-US" sz="3200" b="1" dirty="0" smtClean="0">
                <a:latin typeface="Tahoma" pitchFamily="34" charset="0"/>
              </a:rPr>
              <a:t>Response:</a:t>
            </a:r>
          </a:p>
          <a:p>
            <a:pPr lvl="2">
              <a:spcAft>
                <a:spcPts val="600"/>
              </a:spcAft>
            </a:pPr>
            <a:r>
              <a:rPr lang="en-US" sz="2800" dirty="0" smtClean="0">
                <a:latin typeface="Tahoma" pitchFamily="34" charset="0"/>
              </a:rPr>
              <a:t>Family intermarriage </a:t>
            </a:r>
            <a:r>
              <a:rPr lang="en-US" sz="2800" i="1" dirty="0" smtClean="0">
                <a:latin typeface="Tahoma" pitchFamily="34" charset="0"/>
              </a:rPr>
              <a:t>sometimes</a:t>
            </a:r>
            <a:r>
              <a:rPr lang="en-US" sz="2800" dirty="0" smtClean="0">
                <a:latin typeface="Tahoma" pitchFamily="34" charset="0"/>
              </a:rPr>
              <a:t> results in deformed children in </a:t>
            </a:r>
            <a:r>
              <a:rPr lang="en-US" sz="2800" i="1" dirty="0" smtClean="0">
                <a:latin typeface="Tahoma" pitchFamily="34" charset="0"/>
              </a:rPr>
              <a:t>modern</a:t>
            </a:r>
            <a:r>
              <a:rPr lang="en-US" sz="2800" dirty="0" smtClean="0">
                <a:latin typeface="Tahoma" pitchFamily="34" charset="0"/>
              </a:rPr>
              <a:t> times </a:t>
            </a:r>
          </a:p>
          <a:p>
            <a:pPr lvl="2"/>
            <a:r>
              <a:rPr lang="en-US" sz="2800" dirty="0" smtClean="0">
                <a:latin typeface="Tahoma" pitchFamily="34" charset="0"/>
              </a:rPr>
              <a:t>But Family intermarriage does not </a:t>
            </a:r>
            <a:r>
              <a:rPr lang="en-US" sz="2800" i="1" dirty="0" smtClean="0">
                <a:latin typeface="Tahoma" pitchFamily="34" charset="0"/>
              </a:rPr>
              <a:t>seem</a:t>
            </a:r>
            <a:r>
              <a:rPr lang="en-US" sz="2800" dirty="0" smtClean="0">
                <a:latin typeface="Tahoma" pitchFamily="34" charset="0"/>
              </a:rPr>
              <a:t> to have caused such problems in </a:t>
            </a:r>
            <a:r>
              <a:rPr lang="en-US" sz="2800" i="1" dirty="0" smtClean="0">
                <a:latin typeface="Tahoma" pitchFamily="34" charset="0"/>
              </a:rPr>
              <a:t>ancient</a:t>
            </a:r>
            <a:r>
              <a:rPr lang="en-US" sz="2800" dirty="0" smtClean="0">
                <a:latin typeface="Tahoma" pitchFamily="34" charset="0"/>
              </a:rPr>
              <a:t> times</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7828">
                                            <p:txEl>
                                              <p:pRg st="1" end="1"/>
                                            </p:txEl>
                                          </p:spTgt>
                                        </p:tgtEl>
                                        <p:attrNameLst>
                                          <p:attrName>style.visibility</p:attrName>
                                        </p:attrNameLst>
                                      </p:cBhvr>
                                      <p:to>
                                        <p:strVal val="visible"/>
                                      </p:to>
                                    </p:set>
                                    <p:animEffect transition="in" filter="checkerboard(across)">
                                      <p:cBhvr>
                                        <p:cTn id="7" dur="500"/>
                                        <p:tgtEl>
                                          <p:spTgt spid="7782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7828">
                                            <p:txEl>
                                              <p:pRg st="2" end="2"/>
                                            </p:txEl>
                                          </p:spTgt>
                                        </p:tgtEl>
                                        <p:attrNameLst>
                                          <p:attrName>style.visibility</p:attrName>
                                        </p:attrNameLst>
                                      </p:cBhvr>
                                      <p:to>
                                        <p:strVal val="visible"/>
                                      </p:to>
                                    </p:set>
                                    <p:animEffect transition="in" filter="checkerboard(across)">
                                      <p:cBhvr>
                                        <p:cTn id="12" dur="500"/>
                                        <p:tgtEl>
                                          <p:spTgt spid="7782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7828">
                                            <p:txEl>
                                              <p:pRg st="3" end="3"/>
                                            </p:txEl>
                                          </p:spTgt>
                                        </p:tgtEl>
                                        <p:attrNameLst>
                                          <p:attrName>style.visibility</p:attrName>
                                        </p:attrNameLst>
                                      </p:cBhvr>
                                      <p:to>
                                        <p:strVal val="visible"/>
                                      </p:to>
                                    </p:set>
                                    <p:animEffect transition="in" filter="checkerboard(across)">
                                      <p:cBhvr>
                                        <p:cTn id="17" dur="500"/>
                                        <p:tgtEl>
                                          <p:spTgt spid="7782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8" grpId="0" uiExpand="1" build="p" bldLvl="3"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5" name="Rectangle 2"/>
          <p:cNvSpPr>
            <a:spLocks noGrp="1" noChangeArrowheads="1"/>
          </p:cNvSpPr>
          <p:nvPr>
            <p:ph type="title"/>
          </p:nvPr>
        </p:nvSpPr>
        <p:spPr>
          <a:xfrm>
            <a:off x="685800" y="152400"/>
            <a:ext cx="7772400" cy="533400"/>
          </a:xfrm>
        </p:spPr>
        <p:txBody>
          <a:bodyPr/>
          <a:lstStyle/>
          <a:p>
            <a:r>
              <a:rPr lang="en-US" sz="3200" smtClean="0">
                <a:latin typeface="Tahoma" pitchFamily="34" charset="0"/>
              </a:rPr>
              <a:t>What Happened to the Dinosaurs?</a:t>
            </a:r>
          </a:p>
        </p:txBody>
      </p:sp>
      <p:graphicFrame>
        <p:nvGraphicFramePr>
          <p:cNvPr id="41987" name="Object 3"/>
          <p:cNvGraphicFramePr>
            <a:graphicFrameLocks noChangeAspect="1"/>
          </p:cNvGraphicFramePr>
          <p:nvPr/>
        </p:nvGraphicFramePr>
        <p:xfrm>
          <a:off x="990600" y="5822950"/>
          <a:ext cx="2238375" cy="1035050"/>
        </p:xfrm>
        <a:graphic>
          <a:graphicData uri="http://schemas.openxmlformats.org/presentationml/2006/ole">
            <p:oleObj spid="_x0000_s2050" name="Photo Editor Photo" r:id="rId3" imgW="2800741" imgH="1295238" progId="">
              <p:embed/>
            </p:oleObj>
          </a:graphicData>
        </a:graphic>
      </p:graphicFrame>
      <p:graphicFrame>
        <p:nvGraphicFramePr>
          <p:cNvPr id="2051" name="Object 4"/>
          <p:cNvGraphicFramePr>
            <a:graphicFrameLocks noChangeAspect="1"/>
          </p:cNvGraphicFramePr>
          <p:nvPr/>
        </p:nvGraphicFramePr>
        <p:xfrm>
          <a:off x="3276600" y="2343150"/>
          <a:ext cx="2916238" cy="2460625"/>
        </p:xfrm>
        <a:graphic>
          <a:graphicData uri="http://schemas.openxmlformats.org/presentationml/2006/ole">
            <p:oleObj spid="_x0000_s2051" name="Photo Editor Photo" r:id="rId4" imgW="5372850" imgH="4533333" progId="">
              <p:embed/>
            </p:oleObj>
          </a:graphicData>
        </a:graphic>
      </p:graphicFrame>
      <p:graphicFrame>
        <p:nvGraphicFramePr>
          <p:cNvPr id="41989" name="Object 5"/>
          <p:cNvGraphicFramePr>
            <a:graphicFrameLocks noChangeAspect="1"/>
          </p:cNvGraphicFramePr>
          <p:nvPr/>
        </p:nvGraphicFramePr>
        <p:xfrm>
          <a:off x="0" y="819150"/>
          <a:ext cx="2133600" cy="1003300"/>
        </p:xfrm>
        <a:graphic>
          <a:graphicData uri="http://schemas.openxmlformats.org/presentationml/2006/ole">
            <p:oleObj spid="_x0000_s2052" name="Photo Editor Photo" r:id="rId5" imgW="2734057" imgH="1286055" progId="">
              <p:embed/>
            </p:oleObj>
          </a:graphicData>
        </a:graphic>
      </p:graphicFrame>
      <p:graphicFrame>
        <p:nvGraphicFramePr>
          <p:cNvPr id="41990" name="Object 6"/>
          <p:cNvGraphicFramePr>
            <a:graphicFrameLocks noChangeAspect="1"/>
          </p:cNvGraphicFramePr>
          <p:nvPr/>
        </p:nvGraphicFramePr>
        <p:xfrm>
          <a:off x="2209800" y="819150"/>
          <a:ext cx="2133600" cy="1006475"/>
        </p:xfrm>
        <a:graphic>
          <a:graphicData uri="http://schemas.openxmlformats.org/presentationml/2006/ole">
            <p:oleObj spid="_x0000_s2053" name="Photo Editor Photo" r:id="rId6" imgW="2685714" imgH="1267002" progId="">
              <p:embed/>
            </p:oleObj>
          </a:graphicData>
        </a:graphic>
      </p:graphicFrame>
      <p:graphicFrame>
        <p:nvGraphicFramePr>
          <p:cNvPr id="41991" name="Object 7"/>
          <p:cNvGraphicFramePr>
            <a:graphicFrameLocks noChangeAspect="1"/>
          </p:cNvGraphicFramePr>
          <p:nvPr/>
        </p:nvGraphicFramePr>
        <p:xfrm>
          <a:off x="4343400" y="819150"/>
          <a:ext cx="2057400" cy="946150"/>
        </p:xfrm>
        <a:graphic>
          <a:graphicData uri="http://schemas.openxmlformats.org/presentationml/2006/ole">
            <p:oleObj spid="_x0000_s2054" name="Photo Editor Photo" r:id="rId7" imgW="2734057" imgH="1257476" progId="">
              <p:embed/>
            </p:oleObj>
          </a:graphicData>
        </a:graphic>
      </p:graphicFrame>
      <p:graphicFrame>
        <p:nvGraphicFramePr>
          <p:cNvPr id="41992" name="Object 8"/>
          <p:cNvGraphicFramePr>
            <a:graphicFrameLocks noChangeAspect="1"/>
          </p:cNvGraphicFramePr>
          <p:nvPr/>
        </p:nvGraphicFramePr>
        <p:xfrm>
          <a:off x="7019925" y="895350"/>
          <a:ext cx="2124075" cy="1006475"/>
        </p:xfrm>
        <a:graphic>
          <a:graphicData uri="http://schemas.openxmlformats.org/presentationml/2006/ole">
            <p:oleObj spid="_x0000_s2055" name="Photo Editor Photo" r:id="rId8" imgW="2734057" imgH="1295238" progId="">
              <p:embed/>
            </p:oleObj>
          </a:graphicData>
        </a:graphic>
      </p:graphicFrame>
      <p:graphicFrame>
        <p:nvGraphicFramePr>
          <p:cNvPr id="41993" name="Object 9"/>
          <p:cNvGraphicFramePr>
            <a:graphicFrameLocks noChangeAspect="1"/>
          </p:cNvGraphicFramePr>
          <p:nvPr/>
        </p:nvGraphicFramePr>
        <p:xfrm>
          <a:off x="6781800" y="2114550"/>
          <a:ext cx="2362200" cy="1050925"/>
        </p:xfrm>
        <a:graphic>
          <a:graphicData uri="http://schemas.openxmlformats.org/presentationml/2006/ole">
            <p:oleObj spid="_x0000_s2056" name="Photo Editor Photo" r:id="rId9" imgW="2847619" imgH="1267002" progId="">
              <p:embed/>
            </p:oleObj>
          </a:graphicData>
        </a:graphic>
      </p:graphicFrame>
      <p:graphicFrame>
        <p:nvGraphicFramePr>
          <p:cNvPr id="41994" name="Object 10"/>
          <p:cNvGraphicFramePr>
            <a:graphicFrameLocks noChangeAspect="1"/>
          </p:cNvGraphicFramePr>
          <p:nvPr/>
        </p:nvGraphicFramePr>
        <p:xfrm>
          <a:off x="6934200" y="3562350"/>
          <a:ext cx="2209800" cy="1023938"/>
        </p:xfrm>
        <a:graphic>
          <a:graphicData uri="http://schemas.openxmlformats.org/presentationml/2006/ole">
            <p:oleObj spid="_x0000_s2057" name="Photo Editor Photo" r:id="rId10" imgW="2715004" imgH="1257476" progId="">
              <p:embed/>
            </p:oleObj>
          </a:graphicData>
        </a:graphic>
      </p:graphicFrame>
      <p:graphicFrame>
        <p:nvGraphicFramePr>
          <p:cNvPr id="41995" name="Object 11"/>
          <p:cNvGraphicFramePr>
            <a:graphicFrameLocks noChangeAspect="1"/>
          </p:cNvGraphicFramePr>
          <p:nvPr/>
        </p:nvGraphicFramePr>
        <p:xfrm>
          <a:off x="5867400" y="5772150"/>
          <a:ext cx="2362200" cy="1085850"/>
        </p:xfrm>
        <a:graphic>
          <a:graphicData uri="http://schemas.openxmlformats.org/presentationml/2006/ole">
            <p:oleObj spid="_x0000_s2058" name="Photo Editor Photo" r:id="rId11" imgW="2819794" imgH="1295238" progId="">
              <p:embed/>
            </p:oleObj>
          </a:graphicData>
        </a:graphic>
      </p:graphicFrame>
      <p:graphicFrame>
        <p:nvGraphicFramePr>
          <p:cNvPr id="41996" name="Object 12"/>
          <p:cNvGraphicFramePr>
            <a:graphicFrameLocks noChangeAspect="1"/>
          </p:cNvGraphicFramePr>
          <p:nvPr/>
        </p:nvGraphicFramePr>
        <p:xfrm>
          <a:off x="4648200" y="4724400"/>
          <a:ext cx="2162175" cy="1035050"/>
        </p:xfrm>
        <a:graphic>
          <a:graphicData uri="http://schemas.openxmlformats.org/presentationml/2006/ole">
            <p:oleObj spid="_x0000_s2059" name="Photo Editor Photo" r:id="rId12" imgW="2647619" imgH="1267002" progId="">
              <p:embed/>
            </p:oleObj>
          </a:graphicData>
        </a:graphic>
      </p:graphicFrame>
      <p:graphicFrame>
        <p:nvGraphicFramePr>
          <p:cNvPr id="41997" name="Object 13"/>
          <p:cNvGraphicFramePr>
            <a:graphicFrameLocks noChangeAspect="1"/>
          </p:cNvGraphicFramePr>
          <p:nvPr/>
        </p:nvGraphicFramePr>
        <p:xfrm>
          <a:off x="0" y="4629150"/>
          <a:ext cx="2281238" cy="1089025"/>
        </p:xfrm>
        <a:graphic>
          <a:graphicData uri="http://schemas.openxmlformats.org/presentationml/2006/ole">
            <p:oleObj spid="_x0000_s2060" name="Photo Editor Photo" r:id="rId13" imgW="2734057" imgH="1305107" progId="">
              <p:embed/>
            </p:oleObj>
          </a:graphicData>
        </a:graphic>
      </p:graphicFrame>
      <p:graphicFrame>
        <p:nvGraphicFramePr>
          <p:cNvPr id="41998" name="Object 14"/>
          <p:cNvGraphicFramePr>
            <a:graphicFrameLocks noChangeAspect="1"/>
          </p:cNvGraphicFramePr>
          <p:nvPr/>
        </p:nvGraphicFramePr>
        <p:xfrm>
          <a:off x="0" y="3409950"/>
          <a:ext cx="2209800" cy="1020763"/>
        </p:xfrm>
        <a:graphic>
          <a:graphicData uri="http://schemas.openxmlformats.org/presentationml/2006/ole">
            <p:oleObj spid="_x0000_s2061" name="Photo Editor Photo" r:id="rId14" imgW="2762636" imgH="1276190" progId="">
              <p:embed/>
            </p:oleObj>
          </a:graphicData>
        </a:graphic>
      </p:graphicFrame>
      <p:graphicFrame>
        <p:nvGraphicFramePr>
          <p:cNvPr id="41999" name="Object 15"/>
          <p:cNvGraphicFramePr>
            <a:graphicFrameLocks noChangeAspect="1"/>
          </p:cNvGraphicFramePr>
          <p:nvPr/>
        </p:nvGraphicFramePr>
        <p:xfrm>
          <a:off x="0" y="1962150"/>
          <a:ext cx="2324100" cy="1060450"/>
        </p:xfrm>
        <a:graphic>
          <a:graphicData uri="http://schemas.openxmlformats.org/presentationml/2006/ole">
            <p:oleObj spid="_x0000_s2062" name="Photo Editor Photo" r:id="rId15" imgW="2819794" imgH="1286055" progId="">
              <p:embed/>
            </p:oleObj>
          </a:graphicData>
        </a:graphic>
      </p:graphicFrame>
      <p:graphicFrame>
        <p:nvGraphicFramePr>
          <p:cNvPr id="42000" name="Object 16"/>
          <p:cNvGraphicFramePr>
            <a:graphicFrameLocks noChangeAspect="1"/>
          </p:cNvGraphicFramePr>
          <p:nvPr/>
        </p:nvGraphicFramePr>
        <p:xfrm>
          <a:off x="7096125" y="4933950"/>
          <a:ext cx="2047875" cy="923925"/>
        </p:xfrm>
        <a:graphic>
          <a:graphicData uri="http://schemas.openxmlformats.org/presentationml/2006/ole">
            <p:oleObj spid="_x0000_s2063" name="Photo Editor Photo" r:id="rId16" imgW="2723810" imgH="1228571" progId="">
              <p:embed/>
            </p:oleObj>
          </a:graphicData>
        </a:graphic>
      </p:graphicFrame>
      <p:sp>
        <p:nvSpPr>
          <p:cNvPr id="2066" name="Text Box 17"/>
          <p:cNvSpPr txBox="1">
            <a:spLocks noChangeArrowheads="1"/>
          </p:cNvSpPr>
          <p:nvPr/>
        </p:nvSpPr>
        <p:spPr bwMode="auto">
          <a:xfrm>
            <a:off x="3200400" y="2286000"/>
            <a:ext cx="3028950" cy="366713"/>
          </a:xfrm>
          <a:prstGeom prst="rect">
            <a:avLst/>
          </a:prstGeom>
          <a:noFill/>
          <a:ln w="9525">
            <a:noFill/>
            <a:miter lim="800000"/>
            <a:headEnd/>
            <a:tailEnd/>
          </a:ln>
        </p:spPr>
        <p:txBody>
          <a:bodyPr wrap="none">
            <a:spAutoFit/>
          </a:bodyPr>
          <a:lstStyle/>
          <a:p>
            <a:r>
              <a:rPr lang="en-US" sz="1800">
                <a:latin typeface="Arial" charset="0"/>
              </a:rPr>
              <a:t>T-Rex Attack on Triceratops</a:t>
            </a:r>
          </a:p>
        </p:txBody>
      </p:sp>
      <p:graphicFrame>
        <p:nvGraphicFramePr>
          <p:cNvPr id="42002" name="Object 18"/>
          <p:cNvGraphicFramePr>
            <a:graphicFrameLocks noChangeAspect="1"/>
          </p:cNvGraphicFramePr>
          <p:nvPr/>
        </p:nvGraphicFramePr>
        <p:xfrm>
          <a:off x="2590800" y="4724400"/>
          <a:ext cx="2066925" cy="933450"/>
        </p:xfrm>
        <a:graphic>
          <a:graphicData uri="http://schemas.openxmlformats.org/presentationml/2006/ole">
            <p:oleObj spid="_x0000_s2064" name="Photo Editor Photo" r:id="rId17" imgW="2762636" imgH="1247619" progId="">
              <p:embed/>
            </p:oleObj>
          </a:graphicData>
        </a:graphic>
      </p:graphicFrame>
    </p:spTree>
  </p:cSld>
  <p:clrMapOvr>
    <a:masterClrMapping/>
  </p:clrMapOvr>
  <p:transition>
    <p:newsfla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
                                  </p:stCondLst>
                                  <p:childTnLst>
                                    <p:set>
                                      <p:cBhvr>
                                        <p:cTn id="6" dur="1" fill="hold">
                                          <p:stCondLst>
                                            <p:cond delay="499"/>
                                          </p:stCondLst>
                                        </p:cTn>
                                        <p:tgtEl>
                                          <p:spTgt spid="41989"/>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nodeType="afterEffect">
                                  <p:stCondLst>
                                    <p:cond delay="100"/>
                                  </p:stCondLst>
                                  <p:childTnLst>
                                    <p:set>
                                      <p:cBhvr>
                                        <p:cTn id="9" dur="1" fill="hold">
                                          <p:stCondLst>
                                            <p:cond delay="499"/>
                                          </p:stCondLst>
                                        </p:cTn>
                                        <p:tgtEl>
                                          <p:spTgt spid="41990"/>
                                        </p:tgtEl>
                                        <p:attrNameLst>
                                          <p:attrName>style.visibility</p:attrName>
                                        </p:attrNameLst>
                                      </p:cBhvr>
                                      <p:to>
                                        <p:strVal val="visible"/>
                                      </p:to>
                                    </p:set>
                                  </p:childTnLst>
                                </p:cTn>
                              </p:par>
                            </p:childTnLst>
                          </p:cTn>
                        </p:par>
                        <p:par>
                          <p:cTn id="10" fill="hold">
                            <p:stCondLst>
                              <p:cond delay="1200"/>
                            </p:stCondLst>
                            <p:childTnLst>
                              <p:par>
                                <p:cTn id="11" presetID="1" presetClass="entr" presetSubtype="0" fill="hold" nodeType="afterEffect">
                                  <p:stCondLst>
                                    <p:cond delay="100"/>
                                  </p:stCondLst>
                                  <p:childTnLst>
                                    <p:set>
                                      <p:cBhvr>
                                        <p:cTn id="12" dur="1" fill="hold">
                                          <p:stCondLst>
                                            <p:cond delay="499"/>
                                          </p:stCondLst>
                                        </p:cTn>
                                        <p:tgtEl>
                                          <p:spTgt spid="41991"/>
                                        </p:tgtEl>
                                        <p:attrNameLst>
                                          <p:attrName>style.visibility</p:attrName>
                                        </p:attrNameLst>
                                      </p:cBhvr>
                                      <p:to>
                                        <p:strVal val="visible"/>
                                      </p:to>
                                    </p:set>
                                  </p:childTnLst>
                                </p:cTn>
                              </p:par>
                            </p:childTnLst>
                          </p:cTn>
                        </p:par>
                        <p:par>
                          <p:cTn id="13" fill="hold">
                            <p:stCondLst>
                              <p:cond delay="1800"/>
                            </p:stCondLst>
                            <p:childTnLst>
                              <p:par>
                                <p:cTn id="14" presetID="1" presetClass="entr" presetSubtype="0" fill="hold" nodeType="afterEffect">
                                  <p:stCondLst>
                                    <p:cond delay="100"/>
                                  </p:stCondLst>
                                  <p:childTnLst>
                                    <p:set>
                                      <p:cBhvr>
                                        <p:cTn id="15" dur="1" fill="hold">
                                          <p:stCondLst>
                                            <p:cond delay="499"/>
                                          </p:stCondLst>
                                        </p:cTn>
                                        <p:tgtEl>
                                          <p:spTgt spid="41992"/>
                                        </p:tgtEl>
                                        <p:attrNameLst>
                                          <p:attrName>style.visibility</p:attrName>
                                        </p:attrNameLst>
                                      </p:cBhvr>
                                      <p:to>
                                        <p:strVal val="visible"/>
                                      </p:to>
                                    </p:set>
                                  </p:childTnLst>
                                </p:cTn>
                              </p:par>
                            </p:childTnLst>
                          </p:cTn>
                        </p:par>
                        <p:par>
                          <p:cTn id="16" fill="hold">
                            <p:stCondLst>
                              <p:cond delay="2400"/>
                            </p:stCondLst>
                            <p:childTnLst>
                              <p:par>
                                <p:cTn id="17" presetID="1" presetClass="entr" presetSubtype="0" fill="hold" nodeType="afterEffect">
                                  <p:stCondLst>
                                    <p:cond delay="100"/>
                                  </p:stCondLst>
                                  <p:childTnLst>
                                    <p:set>
                                      <p:cBhvr>
                                        <p:cTn id="18" dur="1" fill="hold">
                                          <p:stCondLst>
                                            <p:cond delay="499"/>
                                          </p:stCondLst>
                                        </p:cTn>
                                        <p:tgtEl>
                                          <p:spTgt spid="41993"/>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
                                  </p:stCondLst>
                                  <p:childTnLst>
                                    <p:set>
                                      <p:cBhvr>
                                        <p:cTn id="21" dur="1" fill="hold">
                                          <p:stCondLst>
                                            <p:cond delay="499"/>
                                          </p:stCondLst>
                                        </p:cTn>
                                        <p:tgtEl>
                                          <p:spTgt spid="41994"/>
                                        </p:tgtEl>
                                        <p:attrNameLst>
                                          <p:attrName>style.visibility</p:attrName>
                                        </p:attrNameLst>
                                      </p:cBhvr>
                                      <p:to>
                                        <p:strVal val="visible"/>
                                      </p:to>
                                    </p:set>
                                  </p:childTnLst>
                                </p:cTn>
                              </p:par>
                            </p:childTnLst>
                          </p:cTn>
                        </p:par>
                        <p:par>
                          <p:cTn id="22" fill="hold">
                            <p:stCondLst>
                              <p:cond delay="3600"/>
                            </p:stCondLst>
                            <p:childTnLst>
                              <p:par>
                                <p:cTn id="23" presetID="1" presetClass="entr" presetSubtype="0" fill="hold" nodeType="afterEffect">
                                  <p:stCondLst>
                                    <p:cond delay="100"/>
                                  </p:stCondLst>
                                  <p:childTnLst>
                                    <p:set>
                                      <p:cBhvr>
                                        <p:cTn id="24" dur="1" fill="hold">
                                          <p:stCondLst>
                                            <p:cond delay="499"/>
                                          </p:stCondLst>
                                        </p:cTn>
                                        <p:tgtEl>
                                          <p:spTgt spid="42000"/>
                                        </p:tgtEl>
                                        <p:attrNameLst>
                                          <p:attrName>style.visibility</p:attrName>
                                        </p:attrNameLst>
                                      </p:cBhvr>
                                      <p:to>
                                        <p:strVal val="visible"/>
                                      </p:to>
                                    </p:set>
                                  </p:childTnLst>
                                </p:cTn>
                              </p:par>
                            </p:childTnLst>
                          </p:cTn>
                        </p:par>
                        <p:par>
                          <p:cTn id="25" fill="hold">
                            <p:stCondLst>
                              <p:cond delay="4200"/>
                            </p:stCondLst>
                            <p:childTnLst>
                              <p:par>
                                <p:cTn id="26" presetID="1" presetClass="entr" presetSubtype="0" fill="hold" nodeType="afterEffect">
                                  <p:stCondLst>
                                    <p:cond delay="100"/>
                                  </p:stCondLst>
                                  <p:childTnLst>
                                    <p:set>
                                      <p:cBhvr>
                                        <p:cTn id="27" dur="1" fill="hold">
                                          <p:stCondLst>
                                            <p:cond delay="499"/>
                                          </p:stCondLst>
                                        </p:cTn>
                                        <p:tgtEl>
                                          <p:spTgt spid="41995"/>
                                        </p:tgtEl>
                                        <p:attrNameLst>
                                          <p:attrName>style.visibility</p:attrName>
                                        </p:attrNameLst>
                                      </p:cBhvr>
                                      <p:to>
                                        <p:strVal val="visible"/>
                                      </p:to>
                                    </p:set>
                                  </p:childTnLst>
                                </p:cTn>
                              </p:par>
                            </p:childTnLst>
                          </p:cTn>
                        </p:par>
                        <p:par>
                          <p:cTn id="28" fill="hold">
                            <p:stCondLst>
                              <p:cond delay="4800"/>
                            </p:stCondLst>
                            <p:childTnLst>
                              <p:par>
                                <p:cTn id="29" presetID="1" presetClass="entr" presetSubtype="0" fill="hold" nodeType="afterEffect">
                                  <p:stCondLst>
                                    <p:cond delay="100"/>
                                  </p:stCondLst>
                                  <p:childTnLst>
                                    <p:set>
                                      <p:cBhvr>
                                        <p:cTn id="30" dur="1" fill="hold">
                                          <p:stCondLst>
                                            <p:cond delay="499"/>
                                          </p:stCondLst>
                                        </p:cTn>
                                        <p:tgtEl>
                                          <p:spTgt spid="41996"/>
                                        </p:tgtEl>
                                        <p:attrNameLst>
                                          <p:attrName>style.visibility</p:attrName>
                                        </p:attrNameLst>
                                      </p:cBhvr>
                                      <p:to>
                                        <p:strVal val="visible"/>
                                      </p:to>
                                    </p:set>
                                  </p:childTnLst>
                                </p:cTn>
                              </p:par>
                            </p:childTnLst>
                          </p:cTn>
                        </p:par>
                        <p:par>
                          <p:cTn id="31" fill="hold">
                            <p:stCondLst>
                              <p:cond delay="5400"/>
                            </p:stCondLst>
                            <p:childTnLst>
                              <p:par>
                                <p:cTn id="32" presetID="1" presetClass="entr" presetSubtype="0" fill="hold" nodeType="afterEffect">
                                  <p:stCondLst>
                                    <p:cond delay="100"/>
                                  </p:stCondLst>
                                  <p:childTnLst>
                                    <p:set>
                                      <p:cBhvr>
                                        <p:cTn id="33" dur="1" fill="hold">
                                          <p:stCondLst>
                                            <p:cond delay="499"/>
                                          </p:stCondLst>
                                        </p:cTn>
                                        <p:tgtEl>
                                          <p:spTgt spid="42002"/>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100"/>
                                  </p:stCondLst>
                                  <p:childTnLst>
                                    <p:set>
                                      <p:cBhvr>
                                        <p:cTn id="36" dur="1" fill="hold">
                                          <p:stCondLst>
                                            <p:cond delay="499"/>
                                          </p:stCondLst>
                                        </p:cTn>
                                        <p:tgtEl>
                                          <p:spTgt spid="41987"/>
                                        </p:tgtEl>
                                        <p:attrNameLst>
                                          <p:attrName>style.visibility</p:attrName>
                                        </p:attrNameLst>
                                      </p:cBhvr>
                                      <p:to>
                                        <p:strVal val="visible"/>
                                      </p:to>
                                    </p:set>
                                  </p:childTnLst>
                                </p:cTn>
                              </p:par>
                            </p:childTnLst>
                          </p:cTn>
                        </p:par>
                        <p:par>
                          <p:cTn id="37" fill="hold">
                            <p:stCondLst>
                              <p:cond delay="6600"/>
                            </p:stCondLst>
                            <p:childTnLst>
                              <p:par>
                                <p:cTn id="38" presetID="1" presetClass="entr" presetSubtype="0" fill="hold" nodeType="afterEffect">
                                  <p:stCondLst>
                                    <p:cond delay="100"/>
                                  </p:stCondLst>
                                  <p:childTnLst>
                                    <p:set>
                                      <p:cBhvr>
                                        <p:cTn id="39" dur="1" fill="hold">
                                          <p:stCondLst>
                                            <p:cond delay="499"/>
                                          </p:stCondLst>
                                        </p:cTn>
                                        <p:tgtEl>
                                          <p:spTgt spid="41997"/>
                                        </p:tgtEl>
                                        <p:attrNameLst>
                                          <p:attrName>style.visibility</p:attrName>
                                        </p:attrNameLst>
                                      </p:cBhvr>
                                      <p:to>
                                        <p:strVal val="visible"/>
                                      </p:to>
                                    </p:set>
                                  </p:childTnLst>
                                </p:cTn>
                              </p:par>
                            </p:childTnLst>
                          </p:cTn>
                        </p:par>
                        <p:par>
                          <p:cTn id="40" fill="hold">
                            <p:stCondLst>
                              <p:cond delay="7200"/>
                            </p:stCondLst>
                            <p:childTnLst>
                              <p:par>
                                <p:cTn id="41" presetID="1" presetClass="entr" presetSubtype="0" fill="hold" nodeType="afterEffect">
                                  <p:stCondLst>
                                    <p:cond delay="100"/>
                                  </p:stCondLst>
                                  <p:childTnLst>
                                    <p:set>
                                      <p:cBhvr>
                                        <p:cTn id="42" dur="1" fill="hold">
                                          <p:stCondLst>
                                            <p:cond delay="499"/>
                                          </p:stCondLst>
                                        </p:cTn>
                                        <p:tgtEl>
                                          <p:spTgt spid="41998"/>
                                        </p:tgtEl>
                                        <p:attrNameLst>
                                          <p:attrName>style.visibility</p:attrName>
                                        </p:attrNameLst>
                                      </p:cBhvr>
                                      <p:to>
                                        <p:strVal val="visible"/>
                                      </p:to>
                                    </p:set>
                                  </p:childTnLst>
                                </p:cTn>
                              </p:par>
                            </p:childTnLst>
                          </p:cTn>
                        </p:par>
                        <p:par>
                          <p:cTn id="43" fill="hold">
                            <p:stCondLst>
                              <p:cond delay="7800"/>
                            </p:stCondLst>
                            <p:childTnLst>
                              <p:par>
                                <p:cTn id="44" presetID="1" presetClass="entr" presetSubtype="0" fill="hold" nodeType="afterEffect">
                                  <p:stCondLst>
                                    <p:cond delay="100"/>
                                  </p:stCondLst>
                                  <p:childTnLst>
                                    <p:set>
                                      <p:cBhvr>
                                        <p:cTn id="45" dur="1" fill="hold">
                                          <p:stCondLst>
                                            <p:cond delay="499"/>
                                          </p:stCondLst>
                                        </p:cTn>
                                        <p:tgtEl>
                                          <p:spTgt spid="41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794"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3795" name="Rectangle 2"/>
          <p:cNvSpPr>
            <a:spLocks noGrp="1" noChangeArrowheads="1"/>
          </p:cNvSpPr>
          <p:nvPr>
            <p:ph type="title"/>
          </p:nvPr>
        </p:nvSpPr>
        <p:spPr/>
        <p:txBody>
          <a:bodyPr/>
          <a:lstStyle/>
          <a:p>
            <a:r>
              <a:rPr lang="en-US" sz="3200" smtClean="0">
                <a:latin typeface="Tahoma" pitchFamily="34" charset="0"/>
              </a:rPr>
              <a:t>The Discovery of Dinosaurs</a:t>
            </a:r>
          </a:p>
        </p:txBody>
      </p:sp>
      <p:sp>
        <p:nvSpPr>
          <p:cNvPr id="14339" name="Rectangle 3"/>
          <p:cNvSpPr>
            <a:spLocks noGrp="1" noChangeArrowheads="1"/>
          </p:cNvSpPr>
          <p:nvPr>
            <p:ph type="body" idx="1"/>
          </p:nvPr>
        </p:nvSpPr>
        <p:spPr>
          <a:xfrm>
            <a:off x="685800" y="1295400"/>
            <a:ext cx="7772400" cy="5181600"/>
          </a:xfrm>
        </p:spPr>
        <p:txBody>
          <a:bodyPr/>
          <a:lstStyle/>
          <a:p>
            <a:r>
              <a:rPr lang="en-US" sz="2400" b="1" smtClean="0">
                <a:latin typeface="Tahoma" pitchFamily="34" charset="0"/>
              </a:rPr>
              <a:t>Dinosaur fossils were first discovered in the early </a:t>
            </a:r>
            <a:r>
              <a:rPr lang="en-US" sz="2400" b="1" smtClean="0">
                <a:solidFill>
                  <a:srgbClr val="FF0000"/>
                </a:solidFill>
                <a:latin typeface="Tahoma" pitchFamily="34" charset="0"/>
              </a:rPr>
              <a:t>1800s</a:t>
            </a:r>
            <a:endParaRPr lang="en-US" sz="2400" b="1" smtClean="0">
              <a:latin typeface="Tahoma" pitchFamily="34" charset="0"/>
            </a:endParaRPr>
          </a:p>
          <a:p>
            <a:r>
              <a:rPr lang="en-US" sz="2400" b="1" smtClean="0">
                <a:latin typeface="Tahoma" pitchFamily="34" charset="0"/>
              </a:rPr>
              <a:t>The term "dinosaur", which means "</a:t>
            </a:r>
            <a:r>
              <a:rPr lang="en-US" sz="2400" b="1" smtClean="0">
                <a:solidFill>
                  <a:srgbClr val="FF0000"/>
                </a:solidFill>
                <a:latin typeface="Tahoma" pitchFamily="34" charset="0"/>
              </a:rPr>
              <a:t>terrible</a:t>
            </a:r>
            <a:r>
              <a:rPr lang="en-US" sz="2400" b="1" smtClean="0">
                <a:latin typeface="Tahoma" pitchFamily="34" charset="0"/>
              </a:rPr>
              <a:t> </a:t>
            </a:r>
            <a:r>
              <a:rPr lang="en-US" sz="2400" b="1" smtClean="0">
                <a:solidFill>
                  <a:srgbClr val="FF0000"/>
                </a:solidFill>
                <a:latin typeface="Tahoma" pitchFamily="34" charset="0"/>
              </a:rPr>
              <a:t>lizard</a:t>
            </a:r>
            <a:r>
              <a:rPr lang="en-US" sz="2400" b="1" smtClean="0">
                <a:latin typeface="Tahoma" pitchFamily="34" charset="0"/>
              </a:rPr>
              <a:t>", was coined in </a:t>
            </a:r>
            <a:r>
              <a:rPr lang="en-US" sz="2400" b="1" smtClean="0">
                <a:solidFill>
                  <a:srgbClr val="FF0000"/>
                </a:solidFill>
                <a:latin typeface="Tahoma" pitchFamily="34" charset="0"/>
              </a:rPr>
              <a:t>1841</a:t>
            </a:r>
            <a:r>
              <a:rPr lang="en-US" sz="2400" b="1" smtClean="0">
                <a:latin typeface="Tahoma" pitchFamily="34" charset="0"/>
              </a:rPr>
              <a:t> by the famous paleontologist, Sir Richard Owen.  </a:t>
            </a:r>
          </a:p>
          <a:p>
            <a:r>
              <a:rPr lang="en-US" sz="2400" b="1" smtClean="0">
                <a:latin typeface="Tahoma" pitchFamily="34" charset="0"/>
              </a:rPr>
              <a:t>Since these early finds, more than </a:t>
            </a:r>
            <a:r>
              <a:rPr lang="en-US" sz="2400" b="1" smtClean="0">
                <a:solidFill>
                  <a:srgbClr val="FF0000"/>
                </a:solidFill>
                <a:latin typeface="Tahoma" pitchFamily="34" charset="0"/>
              </a:rPr>
              <a:t>1,000</a:t>
            </a:r>
            <a:r>
              <a:rPr lang="en-US" sz="2400" b="1" smtClean="0">
                <a:latin typeface="Tahoma" pitchFamily="34" charset="0"/>
              </a:rPr>
              <a:t>  different sites containing dinosaur fossils have been uncovered around the </a:t>
            </a:r>
            <a:r>
              <a:rPr lang="en-US" sz="2400" b="1" smtClean="0">
                <a:solidFill>
                  <a:srgbClr val="000000"/>
                </a:solidFill>
                <a:latin typeface="Tahoma" pitchFamily="34" charset="0"/>
              </a:rPr>
              <a:t>world</a:t>
            </a:r>
            <a:endParaRPr lang="en-US" sz="2400" b="1" smtClean="0">
              <a:latin typeface="Tahoma" pitchFamily="34" charset="0"/>
            </a:endParaRPr>
          </a:p>
          <a:p>
            <a:r>
              <a:rPr lang="en-US" sz="2400" b="1" smtClean="0">
                <a:latin typeface="Tahoma" pitchFamily="34" charset="0"/>
              </a:rPr>
              <a:t>From </a:t>
            </a:r>
            <a:r>
              <a:rPr lang="en-US" sz="2400" b="1" smtClean="0">
                <a:solidFill>
                  <a:srgbClr val="000000"/>
                </a:solidFill>
                <a:latin typeface="Tahoma" pitchFamily="34" charset="0"/>
              </a:rPr>
              <a:t>1870</a:t>
            </a:r>
            <a:r>
              <a:rPr lang="en-US" sz="2400" b="1" smtClean="0">
                <a:latin typeface="Tahoma" pitchFamily="34" charset="0"/>
              </a:rPr>
              <a:t> into the early </a:t>
            </a:r>
            <a:r>
              <a:rPr lang="en-US" sz="2400" b="1" smtClean="0">
                <a:solidFill>
                  <a:srgbClr val="000000"/>
                </a:solidFill>
                <a:latin typeface="Tahoma" pitchFamily="34" charset="0"/>
              </a:rPr>
              <a:t>1900s</a:t>
            </a:r>
            <a:r>
              <a:rPr lang="en-US" sz="2400" b="1" smtClean="0">
                <a:latin typeface="Tahoma" pitchFamily="34" charset="0"/>
              </a:rPr>
              <a:t>, </a:t>
            </a:r>
            <a:r>
              <a:rPr lang="en-US" sz="2400" b="1" smtClean="0">
                <a:solidFill>
                  <a:srgbClr val="FF0000"/>
                </a:solidFill>
                <a:latin typeface="Tahoma" pitchFamily="34" charset="0"/>
              </a:rPr>
              <a:t>two</a:t>
            </a:r>
            <a:r>
              <a:rPr lang="en-US" sz="2400" b="1" smtClean="0">
                <a:latin typeface="Tahoma" pitchFamily="34" charset="0"/>
              </a:rPr>
              <a:t> men dominated the search for dinosaurs in the western United States: </a:t>
            </a:r>
          </a:p>
          <a:p>
            <a:pPr lvl="1"/>
            <a:r>
              <a:rPr lang="en-US" sz="2000" b="1" smtClean="0">
                <a:latin typeface="Tahoma" pitchFamily="34" charset="0"/>
              </a:rPr>
              <a:t>Othniel Charles Marsh and </a:t>
            </a:r>
          </a:p>
          <a:p>
            <a:pPr lvl="1"/>
            <a:r>
              <a:rPr lang="en-US" sz="2000" b="1" smtClean="0">
                <a:latin typeface="Tahoma" pitchFamily="34" charset="0"/>
              </a:rPr>
              <a:t>Edward Drinker Cope.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randombar(vertical)">
                                      <p:cBhvr>
                                        <p:cTn id="7" dur="500"/>
                                        <p:tgtEl>
                                          <p:spTgt spid="1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4339">
                                            <p:txEl>
                                              <p:pRg st="1" end="1"/>
                                            </p:txEl>
                                          </p:spTgt>
                                        </p:tgtEl>
                                        <p:attrNameLst>
                                          <p:attrName>style.visibility</p:attrName>
                                        </p:attrNameLst>
                                      </p:cBhvr>
                                      <p:to>
                                        <p:strVal val="visible"/>
                                      </p:to>
                                    </p:set>
                                    <p:animEffect transition="in" filter="randombar(vertical)">
                                      <p:cBhvr>
                                        <p:cTn id="12" dur="500"/>
                                        <p:tgtEl>
                                          <p:spTgt spid="1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animEffect transition="in" filter="randombar(vertical)">
                                      <p:cBhvr>
                                        <p:cTn id="17" dur="500"/>
                                        <p:tgtEl>
                                          <p:spTgt spid="1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4339">
                                            <p:txEl>
                                              <p:pRg st="3" end="3"/>
                                            </p:txEl>
                                          </p:spTgt>
                                        </p:tgtEl>
                                        <p:attrNameLst>
                                          <p:attrName>style.visibility</p:attrName>
                                        </p:attrNameLst>
                                      </p:cBhvr>
                                      <p:to>
                                        <p:strVal val="visible"/>
                                      </p:to>
                                    </p:set>
                                    <p:animEffect transition="in" filter="randombar(vertical)">
                                      <p:cBhvr>
                                        <p:cTn id="22" dur="500"/>
                                        <p:tgtEl>
                                          <p:spTgt spid="1433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5" fill="hold" grpId="0" nodeType="clickEffect">
                                  <p:stCondLst>
                                    <p:cond delay="0"/>
                                  </p:stCondLst>
                                  <p:childTnLst>
                                    <p:set>
                                      <p:cBhvr>
                                        <p:cTn id="26" dur="1" fill="hold">
                                          <p:stCondLst>
                                            <p:cond delay="0"/>
                                          </p:stCondLst>
                                        </p:cTn>
                                        <p:tgtEl>
                                          <p:spTgt spid="14339">
                                            <p:txEl>
                                              <p:pRg st="4" end="4"/>
                                            </p:txEl>
                                          </p:spTgt>
                                        </p:tgtEl>
                                        <p:attrNameLst>
                                          <p:attrName>style.visibility</p:attrName>
                                        </p:attrNameLst>
                                      </p:cBhvr>
                                      <p:to>
                                        <p:strVal val="visible"/>
                                      </p:to>
                                    </p:set>
                                    <p:animEffect transition="in" filter="randombar(vertical)">
                                      <p:cBhvr>
                                        <p:cTn id="27" dur="500"/>
                                        <p:tgtEl>
                                          <p:spTgt spid="1433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5" fill="hold" grpId="0" nodeType="clickEffect">
                                  <p:stCondLst>
                                    <p:cond delay="0"/>
                                  </p:stCondLst>
                                  <p:childTnLst>
                                    <p:set>
                                      <p:cBhvr>
                                        <p:cTn id="31" dur="1" fill="hold">
                                          <p:stCondLst>
                                            <p:cond delay="0"/>
                                          </p:stCondLst>
                                        </p:cTn>
                                        <p:tgtEl>
                                          <p:spTgt spid="14339">
                                            <p:txEl>
                                              <p:pRg st="5" end="5"/>
                                            </p:txEl>
                                          </p:spTgt>
                                        </p:tgtEl>
                                        <p:attrNameLst>
                                          <p:attrName>style.visibility</p:attrName>
                                        </p:attrNameLst>
                                      </p:cBhvr>
                                      <p:to>
                                        <p:strVal val="visible"/>
                                      </p:to>
                                    </p:set>
                                    <p:animEffect transition="in" filter="randombar(vertical)">
                                      <p:cBhvr>
                                        <p:cTn id="32" dur="5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bldLvl="2"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0" y="381000"/>
            <a:ext cx="9144000" cy="533400"/>
          </a:xfrm>
        </p:spPr>
        <p:txBody>
          <a:bodyPr/>
          <a:lstStyle/>
          <a:p>
            <a:r>
              <a:rPr lang="en-US" sz="2800" smtClean="0">
                <a:latin typeface="Tahoma" pitchFamily="34" charset="0"/>
              </a:rPr>
              <a:t>Places Where Dinosaur Fossils Have Been Found</a:t>
            </a:r>
          </a:p>
        </p:txBody>
      </p:sp>
      <p:graphicFrame>
        <p:nvGraphicFramePr>
          <p:cNvPr id="3074" name="Object 3"/>
          <p:cNvGraphicFramePr>
            <a:graphicFrameLocks noChangeAspect="1"/>
          </p:cNvGraphicFramePr>
          <p:nvPr/>
        </p:nvGraphicFramePr>
        <p:xfrm>
          <a:off x="304800" y="1219200"/>
          <a:ext cx="8610600" cy="4918075"/>
        </p:xfrm>
        <a:graphic>
          <a:graphicData uri="http://schemas.openxmlformats.org/presentationml/2006/ole">
            <p:oleObj spid="_x0000_s3074" name="Photo Editor Photo" r:id="rId3" imgW="5285714" imgH="3019048" progId="">
              <p:embed/>
            </p:oleObj>
          </a:graphicData>
        </a:graphic>
      </p:graphicFrame>
    </p:spTree>
  </p:cSld>
  <p:clrMapOvr>
    <a:masterClrMapping/>
  </p:clrMapOvr>
  <p:transition>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4819" name="Rectangle 2"/>
          <p:cNvSpPr>
            <a:spLocks noGrp="1" noChangeArrowheads="1"/>
          </p:cNvSpPr>
          <p:nvPr>
            <p:ph type="title"/>
          </p:nvPr>
        </p:nvSpPr>
        <p:spPr/>
        <p:txBody>
          <a:bodyPr/>
          <a:lstStyle/>
          <a:p>
            <a:r>
              <a:rPr lang="en-US" sz="3200" smtClean="0">
                <a:latin typeface="Tahoma" pitchFamily="34" charset="0"/>
              </a:rPr>
              <a:t>Evolutionary Theory on Dinosaurs</a:t>
            </a:r>
          </a:p>
        </p:txBody>
      </p:sp>
      <p:sp>
        <p:nvSpPr>
          <p:cNvPr id="15363" name="Rectangle 3"/>
          <p:cNvSpPr>
            <a:spLocks noGrp="1" noChangeArrowheads="1"/>
          </p:cNvSpPr>
          <p:nvPr>
            <p:ph type="body" idx="1"/>
          </p:nvPr>
        </p:nvSpPr>
        <p:spPr/>
        <p:txBody>
          <a:bodyPr/>
          <a:lstStyle/>
          <a:p>
            <a:r>
              <a:rPr lang="en-US" sz="2400" b="1" smtClean="0">
                <a:latin typeface="Tahoma" pitchFamily="34" charset="0"/>
              </a:rPr>
              <a:t>Evolutionists believe that dinosaurs "evolved" about </a:t>
            </a:r>
            <a:r>
              <a:rPr lang="en-US" sz="2400" b="1" smtClean="0">
                <a:solidFill>
                  <a:srgbClr val="FF0000"/>
                </a:solidFill>
                <a:latin typeface="Tahoma" pitchFamily="34" charset="0"/>
              </a:rPr>
              <a:t>230</a:t>
            </a:r>
            <a:r>
              <a:rPr lang="en-US" sz="2400" b="1" smtClean="0">
                <a:latin typeface="Tahoma" pitchFamily="34" charset="0"/>
              </a:rPr>
              <a:t> </a:t>
            </a:r>
            <a:r>
              <a:rPr lang="en-US" sz="2400" b="1" smtClean="0">
                <a:solidFill>
                  <a:srgbClr val="000000"/>
                </a:solidFill>
                <a:latin typeface="Tahoma" pitchFamily="34" charset="0"/>
              </a:rPr>
              <a:t>million</a:t>
            </a:r>
            <a:r>
              <a:rPr lang="en-US" sz="2400" b="1" smtClean="0">
                <a:latin typeface="Tahoma" pitchFamily="34" charset="0"/>
              </a:rPr>
              <a:t> years ago and then died out about </a:t>
            </a:r>
            <a:r>
              <a:rPr lang="en-US" sz="2400" b="1" smtClean="0">
                <a:solidFill>
                  <a:srgbClr val="FF0000"/>
                </a:solidFill>
                <a:latin typeface="Tahoma" pitchFamily="34" charset="0"/>
              </a:rPr>
              <a:t>65</a:t>
            </a:r>
            <a:r>
              <a:rPr lang="en-US" sz="2400" b="1" smtClean="0">
                <a:latin typeface="Tahoma" pitchFamily="34" charset="0"/>
              </a:rPr>
              <a:t> </a:t>
            </a:r>
            <a:r>
              <a:rPr lang="en-US" sz="2400" b="1" smtClean="0">
                <a:solidFill>
                  <a:srgbClr val="000000"/>
                </a:solidFill>
                <a:latin typeface="Tahoma" pitchFamily="34" charset="0"/>
              </a:rPr>
              <a:t>million</a:t>
            </a:r>
            <a:r>
              <a:rPr lang="en-US" sz="2400" b="1" smtClean="0">
                <a:latin typeface="Tahoma" pitchFamily="34" charset="0"/>
              </a:rPr>
              <a:t> years ago.</a:t>
            </a:r>
          </a:p>
          <a:p>
            <a:endParaRPr lang="en-US" sz="2400" b="1" smtClean="0">
              <a:latin typeface="Tahoma" pitchFamily="34" charset="0"/>
            </a:endParaRPr>
          </a:p>
          <a:p>
            <a:r>
              <a:rPr lang="en-US" sz="2400" b="1" smtClean="0">
                <a:latin typeface="Tahoma" pitchFamily="34" charset="0"/>
              </a:rPr>
              <a:t>Evolutionists are </a:t>
            </a:r>
            <a:r>
              <a:rPr lang="en-US" sz="2400" b="1" smtClean="0">
                <a:solidFill>
                  <a:srgbClr val="FF0000"/>
                </a:solidFill>
                <a:latin typeface="Tahoma" pitchFamily="34" charset="0"/>
              </a:rPr>
              <a:t>uncertain</a:t>
            </a:r>
            <a:r>
              <a:rPr lang="en-US" sz="2400" b="1" smtClean="0">
                <a:latin typeface="Tahoma" pitchFamily="34" charset="0"/>
              </a:rPr>
              <a:t> as to why dinosaurs went extinct.</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randombar(vertical)">
                                      <p:cBhvr>
                                        <p:cTn id="7" dur="500"/>
                                        <p:tgtEl>
                                          <p:spTgt spid="15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randombar(vertical)">
                                      <p:cBhvr>
                                        <p:cTn id="12"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1219200"/>
            <a:ext cx="3810000" cy="2667000"/>
          </a:xfrm>
          <a:solidFill>
            <a:schemeClr val="bg1"/>
          </a:solidFill>
          <a:ln>
            <a:solidFill>
              <a:schemeClr val="tx1"/>
            </a:solidFill>
          </a:ln>
          <a:effectLst>
            <a:outerShdw dist="35921" dir="2700000" algn="ctr" rotWithShape="0">
              <a:schemeClr val="bg1"/>
            </a:outerShdw>
          </a:effectLst>
        </p:spPr>
        <p:txBody>
          <a:bodyPr/>
          <a:lstStyle/>
          <a:p>
            <a:pPr>
              <a:defRPr/>
            </a:pPr>
            <a:r>
              <a:rPr lang="en-US" sz="4800" smtClean="0">
                <a:latin typeface="Tahoma" pitchFamily="34" charset="0"/>
              </a:rPr>
              <a:t>Supposed Dinosaur Evolution</a:t>
            </a:r>
          </a:p>
        </p:txBody>
      </p:sp>
      <p:graphicFrame>
        <p:nvGraphicFramePr>
          <p:cNvPr id="4098" name="Object 4"/>
          <p:cNvGraphicFramePr>
            <a:graphicFrameLocks noChangeAspect="1"/>
          </p:cNvGraphicFramePr>
          <p:nvPr/>
        </p:nvGraphicFramePr>
        <p:xfrm>
          <a:off x="4572000" y="0"/>
          <a:ext cx="4316413" cy="6858000"/>
        </p:xfrm>
        <a:graphic>
          <a:graphicData uri="http://schemas.openxmlformats.org/presentationml/2006/ole">
            <p:oleObj spid="_x0000_s4098" name="Photo Editor Photo" r:id="rId5" imgW="5304762" imgH="8430802" progId="">
              <p:embed/>
            </p:oleObj>
          </a:graphicData>
        </a:graphic>
      </p:graphicFrame>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9876" name="Rectangle 4"/>
          <p:cNvSpPr>
            <a:spLocks noGrp="1" noChangeArrowheads="1"/>
          </p:cNvSpPr>
          <p:nvPr>
            <p:ph type="ctrTitle"/>
          </p:nvPr>
        </p:nvSpPr>
        <p:spPr>
          <a:xfrm>
            <a:off x="1066800" y="1371600"/>
            <a:ext cx="7772400" cy="2971800"/>
          </a:xfrm>
          <a:effectLst>
            <a:outerShdw dist="35921" dir="2700000" algn="ctr" rotWithShape="0">
              <a:schemeClr val="tx1"/>
            </a:outerShdw>
          </a:effectLst>
        </p:spPr>
        <p:txBody>
          <a:bodyPr/>
          <a:lstStyle/>
          <a:p>
            <a:pPr>
              <a:defRPr/>
            </a:pPr>
            <a:r>
              <a:rPr lang="en-US" sz="6600" smtClean="0">
                <a:solidFill>
                  <a:srgbClr val="FFFF00"/>
                </a:solidFill>
                <a:latin typeface="Tahoma" pitchFamily="34" charset="0"/>
              </a:rPr>
              <a:t>Biblical Perspective on Dinosaurs</a:t>
            </a:r>
          </a:p>
        </p:txBody>
      </p:sp>
      <p:sp>
        <p:nvSpPr>
          <p:cNvPr id="35843" name="Rectangle 5"/>
          <p:cNvSpPr>
            <a:spLocks noGrp="1" noChangeArrowheads="1"/>
          </p:cNvSpPr>
          <p:nvPr>
            <p:ph type="subTitle" idx="1"/>
          </p:nvPr>
        </p:nvSpPr>
        <p:spPr>
          <a:xfrm>
            <a:off x="1371600" y="4648200"/>
            <a:ext cx="6400800" cy="1752600"/>
          </a:xfrm>
        </p:spPr>
        <p:txBody>
          <a:bodyPr/>
          <a:lstStyle/>
          <a:p>
            <a:endParaRPr lang="en-US" smtClean="0"/>
          </a:p>
        </p:txBody>
      </p:sp>
    </p:spTree>
  </p:cSld>
  <p:clrMapOvr>
    <a:masterClrMapping/>
  </p:clrMapOvr>
  <p:transition>
    <p:newsfla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3:6-8 – The Sin</a:t>
            </a:r>
          </a:p>
        </p:txBody>
      </p:sp>
      <p:sp>
        <p:nvSpPr>
          <p:cNvPr id="61443" name="Rectangle 3"/>
          <p:cNvSpPr>
            <a:spLocks noGrp="1" noChangeArrowheads="1"/>
          </p:cNvSpPr>
          <p:nvPr>
            <p:ph type="body" idx="1"/>
          </p:nvPr>
        </p:nvSpPr>
        <p:spPr>
          <a:xfrm>
            <a:off x="457200" y="1066800"/>
            <a:ext cx="8229600" cy="5791200"/>
          </a:xfrm>
        </p:spPr>
        <p:txBody>
          <a:bodyPr>
            <a:normAutofit fontScale="92500" lnSpcReduction="10000"/>
          </a:bodyPr>
          <a:lstStyle/>
          <a:p>
            <a:pPr eaLnBrk="1" hangingPunct="1">
              <a:lnSpc>
                <a:spcPct val="90000"/>
              </a:lnSpc>
              <a:defRPr/>
            </a:pPr>
            <a:r>
              <a:rPr lang="en-US" i="1" dirty="0" smtClean="0">
                <a:latin typeface="Cambria" pitchFamily="18" charset="0"/>
              </a:rPr>
              <a:t>So when the woman saw that the tree was good for food, and that it was a delight to the eyes, and that the tree was to be desired to make one wise, she took of its fruit and ate, and she also gave some to her husband who was with her, and he ate. </a:t>
            </a:r>
            <a:r>
              <a:rPr lang="en-US" i="1" baseline="30000" dirty="0" smtClean="0">
                <a:latin typeface="Cambria" pitchFamily="18" charset="0"/>
              </a:rPr>
              <a:t>7</a:t>
            </a:r>
            <a:r>
              <a:rPr lang="en-US" i="1" dirty="0" smtClean="0">
                <a:latin typeface="Cambria" pitchFamily="18" charset="0"/>
              </a:rPr>
              <a:t> Then the eyes of both were opened, and they knew that they were naked. And they sewed fig leaves together and made themselves loincloths. </a:t>
            </a:r>
            <a:r>
              <a:rPr lang="en-US" i="1" baseline="30000" dirty="0" smtClean="0">
                <a:latin typeface="Cambria" pitchFamily="18" charset="0"/>
              </a:rPr>
              <a:t>8</a:t>
            </a:r>
            <a:r>
              <a:rPr lang="en-US" i="1" dirty="0" smtClean="0">
                <a:latin typeface="Cambria" pitchFamily="18" charset="0"/>
              </a:rPr>
              <a:t> And they heard the sound of the LORD God walking in the garden in the cool of the day, and the man and his wife hid themselves from the presence of the LORD God among the trees of the garden. </a:t>
            </a:r>
            <a:endParaRPr lang="en-US" i="1" dirty="0"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866"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16386" name="Rectangle 2"/>
          <p:cNvSpPr>
            <a:spLocks noGrp="1" noChangeArrowheads="1"/>
          </p:cNvSpPr>
          <p:nvPr>
            <p:ph type="title"/>
          </p:nvPr>
        </p:nvSpPr>
        <p:spPr>
          <a:xfrm>
            <a:off x="685800" y="0"/>
            <a:ext cx="7772400" cy="533400"/>
          </a:xfrm>
          <a:effectLst>
            <a:outerShdw dist="35921" dir="2700000" algn="ctr" rotWithShape="0">
              <a:schemeClr val="bg1"/>
            </a:outerShdw>
          </a:effectLst>
        </p:spPr>
        <p:txBody>
          <a:bodyPr/>
          <a:lstStyle/>
          <a:p>
            <a:pPr>
              <a:defRPr/>
            </a:pPr>
            <a:r>
              <a:rPr lang="en-US" sz="3200" dirty="0" smtClean="0">
                <a:latin typeface="Tahoma" pitchFamily="34" charset="0"/>
              </a:rPr>
              <a:t>Biblical Perspective on Dinosaurs</a:t>
            </a:r>
          </a:p>
        </p:txBody>
      </p:sp>
      <p:sp>
        <p:nvSpPr>
          <p:cNvPr id="16387" name="Rectangle 3"/>
          <p:cNvSpPr>
            <a:spLocks noGrp="1" noChangeArrowheads="1"/>
          </p:cNvSpPr>
          <p:nvPr>
            <p:ph type="body" idx="1"/>
          </p:nvPr>
        </p:nvSpPr>
        <p:spPr>
          <a:xfrm>
            <a:off x="685800" y="609600"/>
            <a:ext cx="7772400" cy="5943600"/>
          </a:xfrm>
        </p:spPr>
        <p:txBody>
          <a:bodyPr/>
          <a:lstStyle/>
          <a:p>
            <a:r>
              <a:rPr lang="en-US" sz="2800" b="1" dirty="0" smtClean="0">
                <a:latin typeface="Tahoma" pitchFamily="34" charset="0"/>
              </a:rPr>
              <a:t>Dinosaurs would have been included in the animals created on the </a:t>
            </a:r>
            <a:r>
              <a:rPr lang="en-US" sz="2800" b="1" dirty="0" smtClean="0">
                <a:solidFill>
                  <a:srgbClr val="FF0000"/>
                </a:solidFill>
                <a:latin typeface="Tahoma" pitchFamily="34" charset="0"/>
              </a:rPr>
              <a:t>fifth</a:t>
            </a:r>
            <a:r>
              <a:rPr lang="en-US" sz="2800" b="1" dirty="0" smtClean="0">
                <a:latin typeface="Tahoma" pitchFamily="34" charset="0"/>
              </a:rPr>
              <a:t> and </a:t>
            </a:r>
            <a:r>
              <a:rPr lang="en-US" sz="2800" b="1" dirty="0" smtClean="0">
                <a:solidFill>
                  <a:srgbClr val="FF0000"/>
                </a:solidFill>
                <a:latin typeface="Tahoma" pitchFamily="34" charset="0"/>
              </a:rPr>
              <a:t>sixth</a:t>
            </a:r>
            <a:r>
              <a:rPr lang="en-US" sz="2800" b="1" dirty="0" smtClean="0">
                <a:latin typeface="Tahoma" pitchFamily="34" charset="0"/>
              </a:rPr>
              <a:t> days of creation.</a:t>
            </a:r>
          </a:p>
          <a:p>
            <a:r>
              <a:rPr lang="en-US" sz="2800" b="1" dirty="0" smtClean="0">
                <a:latin typeface="Tahoma" pitchFamily="34" charset="0"/>
              </a:rPr>
              <a:t>If the dinosaurs lived until the time of Noah's flood . . . </a:t>
            </a:r>
          </a:p>
          <a:p>
            <a:pPr lvl="1"/>
            <a:r>
              <a:rPr lang="en-US" sz="2600" b="1" dirty="0" smtClean="0">
                <a:latin typeface="Tahoma" pitchFamily="34" charset="0"/>
              </a:rPr>
              <a:t>Many dinosaurs would have </a:t>
            </a:r>
            <a:r>
              <a:rPr lang="en-US" sz="2600" b="1" dirty="0" smtClean="0">
                <a:solidFill>
                  <a:srgbClr val="FF0000"/>
                </a:solidFill>
                <a:latin typeface="Tahoma" pitchFamily="34" charset="0"/>
              </a:rPr>
              <a:t>perished</a:t>
            </a:r>
            <a:r>
              <a:rPr lang="en-US" sz="2600" b="1" dirty="0" smtClean="0">
                <a:latin typeface="Tahoma" pitchFamily="34" charset="0"/>
              </a:rPr>
              <a:t> in the flood - leaving numerous </a:t>
            </a:r>
            <a:r>
              <a:rPr lang="en-US" sz="2600" b="1" dirty="0" smtClean="0">
                <a:solidFill>
                  <a:srgbClr val="FF0000"/>
                </a:solidFill>
                <a:latin typeface="Tahoma" pitchFamily="34" charset="0"/>
              </a:rPr>
              <a:t>fossils</a:t>
            </a:r>
            <a:r>
              <a:rPr lang="en-US" sz="2600" b="1" dirty="0" smtClean="0">
                <a:latin typeface="Tahoma" pitchFamily="34" charset="0"/>
              </a:rPr>
              <a:t>.</a:t>
            </a:r>
          </a:p>
          <a:p>
            <a:pPr lvl="1"/>
            <a:r>
              <a:rPr lang="en-US" sz="2600" b="1" dirty="0" smtClean="0">
                <a:latin typeface="Tahoma" pitchFamily="34" charset="0"/>
              </a:rPr>
              <a:t>Dinosaurs would have been among those animals that God </a:t>
            </a:r>
            <a:r>
              <a:rPr lang="en-US" sz="2600" b="1" dirty="0" smtClean="0">
                <a:solidFill>
                  <a:srgbClr val="FF0000"/>
                </a:solidFill>
                <a:latin typeface="Tahoma" pitchFamily="34" charset="0"/>
              </a:rPr>
              <a:t>preserved</a:t>
            </a:r>
            <a:r>
              <a:rPr lang="en-US" sz="2600" b="1" dirty="0" smtClean="0">
                <a:latin typeface="Tahoma" pitchFamily="34" charset="0"/>
              </a:rPr>
              <a:t> on the ark.</a:t>
            </a:r>
          </a:p>
          <a:p>
            <a:pPr lvl="1"/>
            <a:r>
              <a:rPr lang="en-US" sz="2600" b="1" dirty="0" smtClean="0">
                <a:latin typeface="Tahoma" pitchFamily="34" charset="0"/>
              </a:rPr>
              <a:t>The apparent </a:t>
            </a:r>
            <a:r>
              <a:rPr lang="en-US" sz="2600" b="1" dirty="0" smtClean="0">
                <a:solidFill>
                  <a:srgbClr val="000000"/>
                </a:solidFill>
                <a:latin typeface="Tahoma" pitchFamily="34" charset="0"/>
              </a:rPr>
              <a:t>extinction</a:t>
            </a:r>
            <a:r>
              <a:rPr lang="en-US" sz="2600" b="1" dirty="0" smtClean="0">
                <a:latin typeface="Tahoma" pitchFamily="34" charset="0"/>
              </a:rPr>
              <a:t> of dinosaurs today would have taken place </a:t>
            </a:r>
            <a:r>
              <a:rPr lang="en-US" sz="2600" b="1" dirty="0" smtClean="0">
                <a:solidFill>
                  <a:srgbClr val="FF0000"/>
                </a:solidFill>
                <a:latin typeface="Tahoma" pitchFamily="34" charset="0"/>
              </a:rPr>
              <a:t>after</a:t>
            </a:r>
            <a:r>
              <a:rPr lang="en-US" sz="2600" b="1" dirty="0" smtClean="0">
                <a:latin typeface="Tahoma" pitchFamily="34" charset="0"/>
              </a:rPr>
              <a:t> the flood - perhaps due to </a:t>
            </a:r>
            <a:r>
              <a:rPr lang="en-US" sz="2600" b="1" dirty="0" smtClean="0">
                <a:solidFill>
                  <a:srgbClr val="FF0000"/>
                </a:solidFill>
                <a:latin typeface="Tahoma" pitchFamily="34" charset="0"/>
              </a:rPr>
              <a:t>changing</a:t>
            </a:r>
            <a:r>
              <a:rPr lang="en-US" sz="2600" b="1" dirty="0" smtClean="0">
                <a:latin typeface="Tahoma" pitchFamily="34" charset="0"/>
              </a:rPr>
              <a:t> conditions on the earth.</a:t>
            </a:r>
          </a:p>
          <a:p>
            <a:endParaRPr lang="en-US" sz="2400" b="1" dirty="0" smtClean="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6387">
                                            <p:txEl>
                                              <p:pRg st="1" end="1"/>
                                            </p:txEl>
                                          </p:spTgt>
                                        </p:tgtEl>
                                        <p:attrNameLst>
                                          <p:attrName>style.visibility</p:attrName>
                                        </p:attrNameLst>
                                      </p:cBhvr>
                                      <p:to>
                                        <p:strVal val="visible"/>
                                      </p:to>
                                    </p:set>
                                    <p:animEffect transition="in" filter="randombar(vertical)">
                                      <p:cBhvr>
                                        <p:cTn id="7" dur="500"/>
                                        <p:tgtEl>
                                          <p:spTgt spid="163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16387">
                                            <p:txEl>
                                              <p:pRg st="2" end="2"/>
                                            </p:txEl>
                                          </p:spTgt>
                                        </p:tgtEl>
                                        <p:attrNameLst>
                                          <p:attrName>style.visibility</p:attrName>
                                        </p:attrNameLst>
                                      </p:cBhvr>
                                      <p:to>
                                        <p:strVal val="visible"/>
                                      </p:to>
                                    </p:set>
                                    <p:animEffect transition="in" filter="randombar(vertical)">
                                      <p:cBhvr>
                                        <p:cTn id="12" dur="500"/>
                                        <p:tgtEl>
                                          <p:spTgt spid="163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16387">
                                            <p:txEl>
                                              <p:pRg st="3" end="3"/>
                                            </p:txEl>
                                          </p:spTgt>
                                        </p:tgtEl>
                                        <p:attrNameLst>
                                          <p:attrName>style.visibility</p:attrName>
                                        </p:attrNameLst>
                                      </p:cBhvr>
                                      <p:to>
                                        <p:strVal val="visible"/>
                                      </p:to>
                                    </p:set>
                                    <p:animEffect transition="in" filter="randombar(vertical)">
                                      <p:cBhvr>
                                        <p:cTn id="17" dur="500"/>
                                        <p:tgtEl>
                                          <p:spTgt spid="163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5" fill="hold" grpId="0" nodeType="clickEffect">
                                  <p:stCondLst>
                                    <p:cond delay="0"/>
                                  </p:stCondLst>
                                  <p:childTnLst>
                                    <p:set>
                                      <p:cBhvr>
                                        <p:cTn id="21" dur="1" fill="hold">
                                          <p:stCondLst>
                                            <p:cond delay="0"/>
                                          </p:stCondLst>
                                        </p:cTn>
                                        <p:tgtEl>
                                          <p:spTgt spid="16387">
                                            <p:txEl>
                                              <p:pRg st="4" end="4"/>
                                            </p:txEl>
                                          </p:spTgt>
                                        </p:tgtEl>
                                        <p:attrNameLst>
                                          <p:attrName>style.visibility</p:attrName>
                                        </p:attrNameLst>
                                      </p:cBhvr>
                                      <p:to>
                                        <p:strVal val="visible"/>
                                      </p:to>
                                    </p:set>
                                    <p:animEffect transition="in" filter="randombar(vertical)">
                                      <p:cBhvr>
                                        <p:cTn id="22" dur="500"/>
                                        <p:tgtEl>
                                          <p:spTgt spid="163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uiExpand="1" build="p" bldLvl="2"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7891" name="Rectangle 2"/>
          <p:cNvSpPr>
            <a:spLocks noGrp="1" noChangeArrowheads="1"/>
          </p:cNvSpPr>
          <p:nvPr>
            <p:ph type="title"/>
          </p:nvPr>
        </p:nvSpPr>
        <p:spPr>
          <a:xfrm>
            <a:off x="685800" y="228600"/>
            <a:ext cx="7848600" cy="914400"/>
          </a:xfrm>
        </p:spPr>
        <p:txBody>
          <a:bodyPr/>
          <a:lstStyle/>
          <a:p>
            <a:r>
              <a:rPr lang="en-US" sz="3200" smtClean="0">
                <a:latin typeface="Tahoma" pitchFamily="34" charset="0"/>
              </a:rPr>
              <a:t>Evidence That Dinosaurs and Man Coexisted</a:t>
            </a:r>
          </a:p>
        </p:txBody>
      </p:sp>
      <p:sp>
        <p:nvSpPr>
          <p:cNvPr id="17411" name="Rectangle 3"/>
          <p:cNvSpPr>
            <a:spLocks noGrp="1" noChangeArrowheads="1"/>
          </p:cNvSpPr>
          <p:nvPr>
            <p:ph type="body" idx="1"/>
          </p:nvPr>
        </p:nvSpPr>
        <p:spPr/>
        <p:txBody>
          <a:bodyPr/>
          <a:lstStyle/>
          <a:p>
            <a:r>
              <a:rPr lang="en-US" sz="2800" b="1" smtClean="0">
                <a:latin typeface="Tahoma" pitchFamily="34" charset="0"/>
              </a:rPr>
              <a:t>Ancient Legends</a:t>
            </a:r>
            <a:endParaRPr lang="en-US" sz="2800" smtClean="0">
              <a:latin typeface="Tahoma" pitchFamily="34" charset="0"/>
            </a:endParaRPr>
          </a:p>
          <a:p>
            <a:endParaRPr lang="en-US" sz="2800" b="1" smtClean="0">
              <a:latin typeface="Tahoma" pitchFamily="34" charset="0"/>
            </a:endParaRPr>
          </a:p>
          <a:p>
            <a:r>
              <a:rPr lang="en-US" sz="2800" b="1" smtClean="0">
                <a:latin typeface="Tahoma" pitchFamily="34" charset="0"/>
              </a:rPr>
              <a:t>Possible Biblical References</a:t>
            </a:r>
            <a:endParaRPr lang="en-US" sz="2800" smtClean="0">
              <a:latin typeface="Tahoma" pitchFamily="34" charset="0"/>
            </a:endParaRPr>
          </a:p>
          <a:p>
            <a:endParaRPr lang="en-US" sz="2800" b="1" smtClean="0">
              <a:latin typeface="Tahoma" pitchFamily="34" charset="0"/>
            </a:endParaRPr>
          </a:p>
          <a:p>
            <a:pPr lvl="1"/>
            <a:r>
              <a:rPr lang="en-US" sz="2400" b="1" smtClean="0">
                <a:latin typeface="Tahoma" pitchFamily="34" charset="0"/>
              </a:rPr>
              <a:t>Behemoth (Job 40)</a:t>
            </a:r>
            <a:r>
              <a:rPr lang="en-US" sz="2400" smtClean="0">
                <a:latin typeface="Tahoma" pitchFamily="34" charset="0"/>
              </a:rPr>
              <a:t> </a:t>
            </a:r>
          </a:p>
          <a:p>
            <a:pPr lvl="1"/>
            <a:endParaRPr lang="en-US" sz="2400" b="1" smtClean="0">
              <a:latin typeface="Tahoma" pitchFamily="34" charset="0"/>
            </a:endParaRPr>
          </a:p>
          <a:p>
            <a:pPr lvl="1"/>
            <a:r>
              <a:rPr lang="en-US" sz="2400" b="1" smtClean="0">
                <a:latin typeface="Tahoma" pitchFamily="34" charset="0"/>
              </a:rPr>
              <a:t>Leviathan (Job 41)</a:t>
            </a:r>
            <a:endParaRPr lang="en-US" sz="2400" smtClean="0">
              <a:latin typeface="Tahoma" pitchFamily="34" charset="0"/>
            </a:endParaRPr>
          </a:p>
          <a:p>
            <a:endParaRPr lang="en-US" sz="2800" b="1" smtClean="0">
              <a:latin typeface="Tahoma" pitchFamily="34" charset="0"/>
            </a:endParaRPr>
          </a:p>
          <a:p>
            <a:r>
              <a:rPr lang="en-US" sz="2800" b="1" smtClean="0">
                <a:latin typeface="Tahoma" pitchFamily="34" charset="0"/>
              </a:rPr>
              <a:t>Present Day Examples?</a:t>
            </a:r>
            <a:endParaRPr lang="en-US" sz="2800" smtClean="0">
              <a:latin typeface="Tahoma" pitchFamily="34" charset="0"/>
            </a:endParaRPr>
          </a:p>
          <a:p>
            <a:endParaRPr lang="en-US" sz="2800" smtClean="0">
              <a:latin typeface="Tahoma" pitchFamily="34" charset="0"/>
            </a:endParaRPr>
          </a:p>
          <a:p>
            <a:endParaRPr lang="en-US" sz="2800" smtClean="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7411">
                                            <p:txEl>
                                              <p:pRg st="2" end="2"/>
                                            </p:txEl>
                                          </p:spTgt>
                                        </p:tgtEl>
                                        <p:attrNameLst>
                                          <p:attrName>style.visibility</p:attrName>
                                        </p:attrNameLst>
                                      </p:cBhvr>
                                      <p:to>
                                        <p:strVal val="visible"/>
                                      </p:to>
                                    </p:set>
                                    <p:anim calcmode="lin" valueType="num">
                                      <p:cBhvr additive="base">
                                        <p:cTn id="13" dur="500" fill="hold"/>
                                        <p:tgtEl>
                                          <p:spTgt spid="1741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74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1">
                                            <p:txEl>
                                              <p:pRg st="4" end="4"/>
                                            </p:txEl>
                                          </p:spTgt>
                                        </p:tgtEl>
                                        <p:attrNameLst>
                                          <p:attrName>style.visibility</p:attrName>
                                        </p:attrNameLst>
                                      </p:cBhvr>
                                      <p:to>
                                        <p:strVal val="visible"/>
                                      </p:to>
                                    </p:set>
                                    <p:anim calcmode="lin" valueType="num">
                                      <p:cBhvr additive="base">
                                        <p:cTn id="19" dur="500" fill="hold"/>
                                        <p:tgtEl>
                                          <p:spTgt spid="1741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74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7411">
                                            <p:txEl>
                                              <p:pRg st="6" end="6"/>
                                            </p:txEl>
                                          </p:spTgt>
                                        </p:tgtEl>
                                        <p:attrNameLst>
                                          <p:attrName>style.visibility</p:attrName>
                                        </p:attrNameLst>
                                      </p:cBhvr>
                                      <p:to>
                                        <p:strVal val="visible"/>
                                      </p:to>
                                    </p:set>
                                    <p:anim calcmode="lin" valueType="num">
                                      <p:cBhvr additive="base">
                                        <p:cTn id="25" dur="500" fill="hold"/>
                                        <p:tgtEl>
                                          <p:spTgt spid="17411">
                                            <p:txEl>
                                              <p:pRg st="6" end="6"/>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741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17411">
                                            <p:txEl>
                                              <p:pRg st="8" end="8"/>
                                            </p:txEl>
                                          </p:spTgt>
                                        </p:tgtEl>
                                        <p:attrNameLst>
                                          <p:attrName>style.visibility</p:attrName>
                                        </p:attrNameLst>
                                      </p:cBhvr>
                                      <p:to>
                                        <p:strVal val="visible"/>
                                      </p:to>
                                    </p:set>
                                    <p:anim calcmode="lin" valueType="num">
                                      <p:cBhvr additive="base">
                                        <p:cTn id="31" dur="500" fill="hold"/>
                                        <p:tgtEl>
                                          <p:spTgt spid="17411">
                                            <p:txEl>
                                              <p:pRg st="8" end="8"/>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7411">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bldLvl="2"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8914" name="Rectangle 6"/>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8915" name="Rectangle 2"/>
          <p:cNvSpPr>
            <a:spLocks noGrp="1" noChangeArrowheads="1"/>
          </p:cNvSpPr>
          <p:nvPr>
            <p:ph type="title"/>
          </p:nvPr>
        </p:nvSpPr>
        <p:spPr>
          <a:xfrm>
            <a:off x="685800" y="228600"/>
            <a:ext cx="7848600" cy="838200"/>
          </a:xfrm>
        </p:spPr>
        <p:txBody>
          <a:bodyPr/>
          <a:lstStyle/>
          <a:p>
            <a:r>
              <a:rPr lang="en-US" sz="3200" smtClean="0">
                <a:solidFill>
                  <a:schemeClr val="tx1"/>
                </a:solidFill>
                <a:latin typeface="Tahoma" pitchFamily="34" charset="0"/>
              </a:rPr>
              <a:t>Ancient Legends </a:t>
            </a:r>
            <a:r>
              <a:rPr lang="en-US" sz="3200" i="1" smtClean="0">
                <a:solidFill>
                  <a:schemeClr val="tx1"/>
                </a:solidFill>
                <a:latin typeface="Tahoma" pitchFamily="34" charset="0"/>
              </a:rPr>
              <a:t>May</a:t>
            </a:r>
            <a:r>
              <a:rPr lang="en-US" sz="3200" smtClean="0">
                <a:solidFill>
                  <a:schemeClr val="tx1"/>
                </a:solidFill>
                <a:latin typeface="Tahoma" pitchFamily="34" charset="0"/>
              </a:rPr>
              <a:t> Show That Man Co-Existed With Dinosaurs*</a:t>
            </a:r>
          </a:p>
        </p:txBody>
      </p:sp>
      <p:sp>
        <p:nvSpPr>
          <p:cNvPr id="18435" name="Rectangle 3"/>
          <p:cNvSpPr>
            <a:spLocks noGrp="1" noChangeArrowheads="1"/>
          </p:cNvSpPr>
          <p:nvPr>
            <p:ph type="body" idx="1"/>
          </p:nvPr>
        </p:nvSpPr>
        <p:spPr>
          <a:xfrm>
            <a:off x="609600" y="2438400"/>
            <a:ext cx="7772400" cy="3733800"/>
          </a:xfrm>
        </p:spPr>
        <p:txBody>
          <a:bodyPr/>
          <a:lstStyle/>
          <a:p>
            <a:pPr>
              <a:lnSpc>
                <a:spcPct val="90000"/>
              </a:lnSpc>
            </a:pPr>
            <a:r>
              <a:rPr lang="en-US" b="1" dirty="0" smtClean="0"/>
              <a:t>China</a:t>
            </a:r>
            <a:r>
              <a:rPr lang="en-US" dirty="0" smtClean="0"/>
              <a:t> - China has always been renowned for its dragon stories. Dragons have always been prominent on Chinese pottery, embroidery and carvings.</a:t>
            </a:r>
          </a:p>
          <a:p>
            <a:pPr>
              <a:lnSpc>
                <a:spcPct val="90000"/>
              </a:lnSpc>
            </a:pPr>
            <a:r>
              <a:rPr lang="en-US" b="1" dirty="0" smtClean="0"/>
              <a:t>England</a:t>
            </a:r>
            <a:r>
              <a:rPr lang="en-US" dirty="0" smtClean="0"/>
              <a:t> - England has its story of St. George, who slew a dragon that lived in a cave. </a:t>
            </a:r>
          </a:p>
          <a:p>
            <a:pPr>
              <a:lnSpc>
                <a:spcPct val="90000"/>
              </a:lnSpc>
            </a:pPr>
            <a:r>
              <a:rPr lang="en-US" b="1" dirty="0" smtClean="0"/>
              <a:t>Ireland</a:t>
            </a:r>
            <a:r>
              <a:rPr lang="en-US" dirty="0" smtClean="0"/>
              <a:t> - In the tenth century, an Irishman wrote of his encounter with what appears to have been a Stegosaurus.</a:t>
            </a:r>
          </a:p>
          <a:p>
            <a:pPr>
              <a:lnSpc>
                <a:spcPct val="90000"/>
              </a:lnSpc>
            </a:pPr>
            <a:r>
              <a:rPr lang="en-US" b="1" dirty="0" smtClean="0"/>
              <a:t>Italy</a:t>
            </a:r>
            <a:r>
              <a:rPr lang="en-US" dirty="0" smtClean="0"/>
              <a:t> - A well-known naturalist of the time, Ulysses </a:t>
            </a:r>
            <a:r>
              <a:rPr lang="en-US" dirty="0" err="1" smtClean="0"/>
              <a:t>Aldrovandus</a:t>
            </a:r>
            <a:r>
              <a:rPr lang="en-US" dirty="0" smtClean="0"/>
              <a:t>, recorded an encounter between a peasant named </a:t>
            </a:r>
            <a:r>
              <a:rPr lang="en-US" dirty="0" err="1" smtClean="0"/>
              <a:t>Baptista</a:t>
            </a:r>
            <a:r>
              <a:rPr lang="en-US" dirty="0" smtClean="0"/>
              <a:t> and a dragon whose description fits that of the dinosaur </a:t>
            </a:r>
            <a:r>
              <a:rPr lang="en-US" dirty="0" err="1" smtClean="0"/>
              <a:t>Tanystropheus</a:t>
            </a:r>
            <a:r>
              <a:rPr lang="en-US" dirty="0" smtClean="0"/>
              <a:t>. The encounter was on May 13, 1572 near Bologna in Italy, and the peasant killed the dragon.</a:t>
            </a:r>
          </a:p>
        </p:txBody>
      </p:sp>
      <p:sp>
        <p:nvSpPr>
          <p:cNvPr id="38917" name="Text Box 4"/>
          <p:cNvSpPr txBox="1">
            <a:spLocks noChangeArrowheads="1"/>
          </p:cNvSpPr>
          <p:nvPr/>
        </p:nvSpPr>
        <p:spPr bwMode="auto">
          <a:xfrm>
            <a:off x="381000" y="6156325"/>
            <a:ext cx="8321675" cy="701675"/>
          </a:xfrm>
          <a:prstGeom prst="rect">
            <a:avLst/>
          </a:prstGeom>
          <a:noFill/>
          <a:ln w="9525">
            <a:noFill/>
            <a:miter lim="800000"/>
            <a:headEnd/>
            <a:tailEnd/>
          </a:ln>
        </p:spPr>
        <p:txBody>
          <a:bodyPr>
            <a:spAutoFit/>
          </a:bodyPr>
          <a:lstStyle/>
          <a:p>
            <a:pPr>
              <a:spcBef>
                <a:spcPct val="20000"/>
              </a:spcBef>
            </a:pPr>
            <a:r>
              <a:rPr lang="en-US" sz="2000"/>
              <a:t>*Examples given by Ham, Snelling, and Wieland, </a:t>
            </a:r>
            <a:r>
              <a:rPr lang="en-US" sz="2000" i="1"/>
              <a:t>The Answers Book - Answers to the 12 most-asked questions on Genesis and Creation/Evolution</a:t>
            </a:r>
            <a:r>
              <a:rPr lang="en-US" sz="2000"/>
              <a:t>, pp.21-39</a:t>
            </a:r>
          </a:p>
        </p:txBody>
      </p:sp>
      <p:sp>
        <p:nvSpPr>
          <p:cNvPr id="38918" name="Text Box 5"/>
          <p:cNvSpPr txBox="1">
            <a:spLocks noChangeArrowheads="1"/>
          </p:cNvSpPr>
          <p:nvPr/>
        </p:nvSpPr>
        <p:spPr bwMode="auto">
          <a:xfrm>
            <a:off x="609600" y="1219200"/>
            <a:ext cx="8077200" cy="1077913"/>
          </a:xfrm>
          <a:prstGeom prst="rect">
            <a:avLst/>
          </a:prstGeom>
          <a:noFill/>
          <a:ln w="9525">
            <a:noFill/>
            <a:miter lim="800000"/>
            <a:headEnd/>
            <a:tailEnd/>
          </a:ln>
        </p:spPr>
        <p:txBody>
          <a:bodyPr>
            <a:spAutoFit/>
          </a:bodyPr>
          <a:lstStyle/>
          <a:p>
            <a:pPr>
              <a:lnSpc>
                <a:spcPct val="90000"/>
              </a:lnSpc>
              <a:spcBef>
                <a:spcPct val="20000"/>
              </a:spcBef>
            </a:pPr>
            <a:r>
              <a:rPr lang="en-US" b="1">
                <a:latin typeface="Tahoma" pitchFamily="34" charset="0"/>
              </a:rPr>
              <a:t>Just as nearly every culture of the world has flood stories similar to the account given in Genesis 6-9, many different cultures also have dragon legends.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dissolve">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dissolve">
                                      <p:cBhvr>
                                        <p:cTn id="12" dur="500"/>
                                        <p:tgtEl>
                                          <p:spTgt spid="18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5">
                                            <p:txEl>
                                              <p:pRg st="2" end="2"/>
                                            </p:txEl>
                                          </p:spTgt>
                                        </p:tgtEl>
                                        <p:attrNameLst>
                                          <p:attrName>style.visibility</p:attrName>
                                        </p:attrNameLst>
                                      </p:cBhvr>
                                      <p:to>
                                        <p:strVal val="visible"/>
                                      </p:to>
                                    </p:set>
                                    <p:animEffect transition="in" filter="dissolve">
                                      <p:cBhvr>
                                        <p:cTn id="17" dur="500"/>
                                        <p:tgtEl>
                                          <p:spTgt spid="184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435">
                                            <p:txEl>
                                              <p:pRg st="3" end="3"/>
                                            </p:txEl>
                                          </p:spTgt>
                                        </p:tgtEl>
                                        <p:attrNameLst>
                                          <p:attrName>style.visibility</p:attrName>
                                        </p:attrNameLst>
                                      </p:cBhvr>
                                      <p:to>
                                        <p:strVal val="visible"/>
                                      </p:to>
                                    </p:set>
                                    <p:animEffect transition="in" filter="dissolve">
                                      <p:cBhvr>
                                        <p:cTn id="22" dur="500"/>
                                        <p:tgtEl>
                                          <p:spTgt spid="184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bldLvl="2"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39939" name="Rectangle 3"/>
          <p:cNvSpPr>
            <a:spLocks noGrp="1" noChangeArrowheads="1"/>
          </p:cNvSpPr>
          <p:nvPr>
            <p:ph type="title"/>
          </p:nvPr>
        </p:nvSpPr>
        <p:spPr>
          <a:xfrm>
            <a:off x="457200" y="0"/>
            <a:ext cx="8305800" cy="1143000"/>
          </a:xfrm>
        </p:spPr>
        <p:txBody>
          <a:bodyPr/>
          <a:lstStyle/>
          <a:p>
            <a:r>
              <a:rPr lang="en-US" sz="3200" smtClean="0">
                <a:solidFill>
                  <a:schemeClr val="tx1"/>
                </a:solidFill>
                <a:latin typeface="Tahoma" pitchFamily="34" charset="0"/>
              </a:rPr>
              <a:t>Ancient Legends </a:t>
            </a:r>
            <a:r>
              <a:rPr lang="en-US" sz="3200" i="1" smtClean="0">
                <a:solidFill>
                  <a:schemeClr val="tx1"/>
                </a:solidFill>
                <a:latin typeface="Tahoma" pitchFamily="34" charset="0"/>
              </a:rPr>
              <a:t>May</a:t>
            </a:r>
            <a:r>
              <a:rPr lang="en-US" sz="3200" smtClean="0">
                <a:solidFill>
                  <a:schemeClr val="tx1"/>
                </a:solidFill>
                <a:latin typeface="Tahoma" pitchFamily="34" charset="0"/>
              </a:rPr>
              <a:t> Show That Man Co-Existed With Dinosaurs*</a:t>
            </a:r>
          </a:p>
        </p:txBody>
      </p:sp>
      <p:sp>
        <p:nvSpPr>
          <p:cNvPr id="81924" name="Rectangle 4"/>
          <p:cNvSpPr>
            <a:spLocks noGrp="1" noChangeArrowheads="1"/>
          </p:cNvSpPr>
          <p:nvPr>
            <p:ph type="body" idx="1"/>
          </p:nvPr>
        </p:nvSpPr>
        <p:spPr>
          <a:xfrm>
            <a:off x="685800" y="2438400"/>
            <a:ext cx="7772400" cy="3581400"/>
          </a:xfrm>
        </p:spPr>
        <p:txBody>
          <a:bodyPr/>
          <a:lstStyle/>
          <a:p>
            <a:r>
              <a:rPr lang="en-US" b="1" smtClean="0">
                <a:latin typeface="Tahoma" pitchFamily="34" charset="0"/>
              </a:rPr>
              <a:t>Ancient Sumeria</a:t>
            </a:r>
            <a:r>
              <a:rPr lang="en-US" smtClean="0">
                <a:latin typeface="Tahoma" pitchFamily="34" charset="0"/>
              </a:rPr>
              <a:t> - There is a Sumerian story dating back to 3,000 BC that tells of a hero named Gilgamesh who, when he went to a remote forest, encountered a huge dragon which he slew, cutting off its head as a trophy. </a:t>
            </a:r>
          </a:p>
          <a:p>
            <a:r>
              <a:rPr lang="en-US" b="1" smtClean="0">
                <a:latin typeface="Tahoma" pitchFamily="34" charset="0"/>
              </a:rPr>
              <a:t>India</a:t>
            </a:r>
            <a:r>
              <a:rPr lang="en-US" smtClean="0">
                <a:latin typeface="Tahoma" pitchFamily="34" charset="0"/>
              </a:rPr>
              <a:t> -  When Alexander the Great and his soldiers marched into India, they found that the Indians worshipped huge hissing reptiles that they kept in caves.</a:t>
            </a:r>
          </a:p>
          <a:p>
            <a:r>
              <a:rPr lang="en-US" b="1" smtClean="0"/>
              <a:t>Europe</a:t>
            </a:r>
            <a:r>
              <a:rPr lang="en-US" smtClean="0"/>
              <a:t> - In the 1500s, a European scientific book </a:t>
            </a:r>
            <a:r>
              <a:rPr lang="en-US" i="1" smtClean="0"/>
              <a:t>Historia Animalum</a:t>
            </a:r>
            <a:r>
              <a:rPr lang="en-US" smtClean="0"/>
              <a:t>, listed several animals as still being alive that we would classify as dinosaurs. </a:t>
            </a:r>
            <a:endParaRPr lang="en-US" smtClean="0">
              <a:latin typeface="Tahoma" pitchFamily="34" charset="0"/>
            </a:endParaRPr>
          </a:p>
        </p:txBody>
      </p:sp>
      <p:sp>
        <p:nvSpPr>
          <p:cNvPr id="39941" name="Text Box 5"/>
          <p:cNvSpPr txBox="1">
            <a:spLocks noChangeArrowheads="1"/>
          </p:cNvSpPr>
          <p:nvPr/>
        </p:nvSpPr>
        <p:spPr bwMode="auto">
          <a:xfrm>
            <a:off x="381000" y="6156325"/>
            <a:ext cx="8321675" cy="701675"/>
          </a:xfrm>
          <a:prstGeom prst="rect">
            <a:avLst/>
          </a:prstGeom>
          <a:noFill/>
          <a:ln w="9525">
            <a:noFill/>
            <a:miter lim="800000"/>
            <a:headEnd/>
            <a:tailEnd/>
          </a:ln>
        </p:spPr>
        <p:txBody>
          <a:bodyPr>
            <a:spAutoFit/>
          </a:bodyPr>
          <a:lstStyle/>
          <a:p>
            <a:pPr>
              <a:spcBef>
                <a:spcPct val="20000"/>
              </a:spcBef>
            </a:pPr>
            <a:r>
              <a:rPr lang="en-US" sz="2000"/>
              <a:t>*Examples given by Ham, Snelling, and Wieland, </a:t>
            </a:r>
            <a:r>
              <a:rPr lang="en-US" sz="2000" i="1"/>
              <a:t>The Answers Book - Answers to the 12 most-asked questions on Genesis and Creation/Evolution</a:t>
            </a:r>
            <a:r>
              <a:rPr lang="en-US" sz="2000"/>
              <a:t>, pp.21-39</a:t>
            </a:r>
          </a:p>
        </p:txBody>
      </p:sp>
      <p:sp>
        <p:nvSpPr>
          <p:cNvPr id="39942" name="Text Box 6"/>
          <p:cNvSpPr txBox="1">
            <a:spLocks noChangeArrowheads="1"/>
          </p:cNvSpPr>
          <p:nvPr/>
        </p:nvSpPr>
        <p:spPr bwMode="auto">
          <a:xfrm>
            <a:off x="609600" y="1219200"/>
            <a:ext cx="8077200" cy="1077913"/>
          </a:xfrm>
          <a:prstGeom prst="rect">
            <a:avLst/>
          </a:prstGeom>
          <a:noFill/>
          <a:ln w="9525">
            <a:noFill/>
            <a:miter lim="800000"/>
            <a:headEnd/>
            <a:tailEnd/>
          </a:ln>
        </p:spPr>
        <p:txBody>
          <a:bodyPr>
            <a:spAutoFit/>
          </a:bodyPr>
          <a:lstStyle/>
          <a:p>
            <a:pPr>
              <a:lnSpc>
                <a:spcPct val="90000"/>
              </a:lnSpc>
              <a:spcBef>
                <a:spcPct val="20000"/>
              </a:spcBef>
            </a:pPr>
            <a:r>
              <a:rPr lang="en-US" b="1">
                <a:latin typeface="Tahoma" pitchFamily="34" charset="0"/>
              </a:rPr>
              <a:t>Just as nearly every culture of the world has flood stories similar to the account given in Genesis 6-9, many different cultures also have dragon legends. </a:t>
            </a:r>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1924">
                                            <p:txEl>
                                              <p:pRg st="1" end="1"/>
                                            </p:txEl>
                                          </p:spTgt>
                                        </p:tgtEl>
                                        <p:attrNameLst>
                                          <p:attrName>style.visibility</p:attrName>
                                        </p:attrNameLst>
                                      </p:cBhvr>
                                      <p:to>
                                        <p:strVal val="visible"/>
                                      </p:to>
                                    </p:set>
                                    <p:animEffect transition="in" filter="dissolve">
                                      <p:cBhvr>
                                        <p:cTn id="7" dur="500"/>
                                        <p:tgtEl>
                                          <p:spTgt spid="8192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1924">
                                            <p:txEl>
                                              <p:pRg st="2" end="2"/>
                                            </p:txEl>
                                          </p:spTgt>
                                        </p:tgtEl>
                                        <p:attrNameLst>
                                          <p:attrName>style.visibility</p:attrName>
                                        </p:attrNameLst>
                                      </p:cBhvr>
                                      <p:to>
                                        <p:strVal val="visible"/>
                                      </p:to>
                                    </p:set>
                                    <p:animEffect transition="in" filter="dissolve">
                                      <p:cBhvr>
                                        <p:cTn id="12" dur="500"/>
                                        <p:tgtEl>
                                          <p:spTgt spid="819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uiExpand="1" build="p" bldLvl="2"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no one"/>
          <p:cNvPicPr>
            <a:picLocks noChangeAspect="1" noChangeArrowheads="1"/>
          </p:cNvPicPr>
          <p:nvPr/>
        </p:nvPicPr>
        <p:blipFill>
          <a:blip r:embed="rId3" cstate="print"/>
          <a:srcRect/>
          <a:stretch>
            <a:fillRect/>
          </a:stretch>
        </p:blipFill>
        <p:spPr bwMode="auto">
          <a:xfrm>
            <a:off x="0" y="-381000"/>
            <a:ext cx="9144000" cy="5060950"/>
          </a:xfrm>
          <a:prstGeom prst="rect">
            <a:avLst/>
          </a:prstGeom>
          <a:noFill/>
          <a:ln w="9525">
            <a:noFill/>
            <a:miter lim="800000"/>
            <a:headEnd/>
            <a:tailEnd/>
          </a:ln>
        </p:spPr>
      </p:pic>
      <p:sp>
        <p:nvSpPr>
          <p:cNvPr id="106499" name="Rectangle 3"/>
          <p:cNvSpPr>
            <a:spLocks noChangeArrowheads="1"/>
          </p:cNvSpPr>
          <p:nvPr/>
        </p:nvSpPr>
        <p:spPr bwMode="auto">
          <a:xfrm>
            <a:off x="0" y="3200400"/>
            <a:ext cx="2895600" cy="609600"/>
          </a:xfrm>
          <a:prstGeom prst="rect">
            <a:avLst/>
          </a:prstGeom>
          <a:noFill/>
          <a:ln w="76200">
            <a:solidFill>
              <a:srgbClr val="FF0000"/>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a:p>
        </p:txBody>
      </p:sp>
      <p:sp>
        <p:nvSpPr>
          <p:cNvPr id="40964" name="Text Box 4"/>
          <p:cNvSpPr txBox="1">
            <a:spLocks noChangeArrowheads="1"/>
          </p:cNvSpPr>
          <p:nvPr/>
        </p:nvSpPr>
        <p:spPr bwMode="auto">
          <a:xfrm>
            <a:off x="228600" y="4762500"/>
            <a:ext cx="8610600" cy="1312863"/>
          </a:xfrm>
          <a:prstGeom prst="rect">
            <a:avLst/>
          </a:prstGeom>
          <a:noFill/>
          <a:ln w="12700">
            <a:noFill/>
            <a:miter lim="800000"/>
            <a:headEnd type="none" w="sm" len="sm"/>
            <a:tailEnd type="none" w="sm" len="sm"/>
          </a:ln>
        </p:spPr>
        <p:txBody>
          <a:bodyPr>
            <a:spAutoFit/>
          </a:bodyPr>
          <a:lstStyle/>
          <a:p>
            <a:pPr algn="ctr">
              <a:lnSpc>
                <a:spcPct val="80000"/>
              </a:lnSpc>
            </a:pPr>
            <a:r>
              <a:rPr lang="en-US" sz="3600" b="1">
                <a:solidFill>
                  <a:srgbClr val="FFFF00"/>
                </a:solidFill>
                <a:latin typeface="Tahoma" pitchFamily="34" charset="0"/>
              </a:rPr>
              <a:t>“No human being has ever seen a live dinosaur.”</a:t>
            </a:r>
            <a:r>
              <a:rPr lang="en-US" sz="4400" b="1">
                <a:solidFill>
                  <a:srgbClr val="FFFF00"/>
                </a:solidFill>
                <a:latin typeface="GoudySans Md BT" pitchFamily="34" charset="0"/>
              </a:rPr>
              <a:t>  </a:t>
            </a:r>
          </a:p>
          <a:p>
            <a:pPr algn="ctr">
              <a:lnSpc>
                <a:spcPct val="80000"/>
              </a:lnSpc>
            </a:pPr>
            <a:r>
              <a:rPr lang="en-US" sz="2000" b="1" i="1">
                <a:latin typeface="Tahoma" pitchFamily="34" charset="0"/>
              </a:rPr>
              <a:t>National Geographic </a:t>
            </a:r>
            <a:r>
              <a:rPr lang="en-US" sz="2000" b="1">
                <a:latin typeface="Tahoma" pitchFamily="34" charset="0"/>
              </a:rPr>
              <a:t>Jan. 1993</a:t>
            </a:r>
            <a:endParaRPr lang="en-US" sz="2000" b="1" i="1">
              <a:latin typeface="Tahoma" pitchFamily="34" charset="0"/>
            </a:endParaRPr>
          </a:p>
        </p:txBody>
      </p:sp>
      <p:sp>
        <p:nvSpPr>
          <p:cNvPr id="106501" name="Text Box 5"/>
          <p:cNvSpPr txBox="1">
            <a:spLocks noChangeArrowheads="1"/>
          </p:cNvSpPr>
          <p:nvPr/>
        </p:nvSpPr>
        <p:spPr bwMode="auto">
          <a:xfrm>
            <a:off x="228600" y="6129338"/>
            <a:ext cx="8686800" cy="822325"/>
          </a:xfrm>
          <a:prstGeom prst="rect">
            <a:avLst/>
          </a:prstGeom>
          <a:noFill/>
          <a:ln w="12700">
            <a:noFill/>
            <a:miter lim="800000"/>
            <a:headEnd type="none" w="sm" len="sm"/>
            <a:tailEnd type="none" w="sm" len="sm"/>
          </a:ln>
        </p:spPr>
        <p:txBody>
          <a:bodyPr>
            <a:spAutoFit/>
          </a:bodyPr>
          <a:lstStyle/>
          <a:p>
            <a:pPr algn="ctr"/>
            <a:r>
              <a:rPr lang="en-US" b="1">
                <a:latin typeface="Tahoma" pitchFamily="34" charset="0"/>
              </a:rPr>
              <a:t>Then why did they draw them, carve them, and write about them?</a:t>
            </a:r>
          </a:p>
        </p:txBody>
      </p:sp>
    </p:spTree>
  </p:cSld>
  <p:clrMapOvr>
    <a:overrideClrMapping bg1="dk2" tx1="lt1" bg2="dk1" tx2="lt2" accent1="accent1" accent2="accent2" accent3="accent3" accent4="accent4" accent5="accent5" accent6="accent6" hlink="hlink" folHlink="folHlink"/>
  </p:clrMapOvr>
  <p:transition>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grpId="0" nodeType="afterEffect">
                                  <p:stCondLst>
                                    <p:cond delay="1000"/>
                                  </p:stCondLst>
                                  <p:childTnLst>
                                    <p:set>
                                      <p:cBhvr>
                                        <p:cTn id="6" dur="1" fill="hold">
                                          <p:stCondLst>
                                            <p:cond delay="0"/>
                                          </p:stCondLst>
                                        </p:cTn>
                                        <p:tgtEl>
                                          <p:spTgt spid="106499"/>
                                        </p:tgtEl>
                                        <p:attrNameLst>
                                          <p:attrName>style.visibility</p:attrName>
                                        </p:attrNameLst>
                                      </p:cBhvr>
                                      <p:to>
                                        <p:strVal val="visible"/>
                                      </p:to>
                                    </p:set>
                                    <p:anim calcmode="lin" valueType="num">
                                      <p:cBhvr>
                                        <p:cTn id="7" dur="500" fill="hold"/>
                                        <p:tgtEl>
                                          <p:spTgt spid="106499"/>
                                        </p:tgtEl>
                                        <p:attrNameLst>
                                          <p:attrName>ppt_w</p:attrName>
                                        </p:attrNameLst>
                                      </p:cBhvr>
                                      <p:tavLst>
                                        <p:tav tm="0">
                                          <p:val>
                                            <p:strVal val="2/3*#ppt_w"/>
                                          </p:val>
                                        </p:tav>
                                        <p:tav tm="100000">
                                          <p:val>
                                            <p:strVal val="#ppt_w"/>
                                          </p:val>
                                        </p:tav>
                                      </p:tavLst>
                                    </p:anim>
                                    <p:anim calcmode="lin" valueType="num">
                                      <p:cBhvr>
                                        <p:cTn id="8" dur="500" fill="hold"/>
                                        <p:tgtEl>
                                          <p:spTgt spid="106499"/>
                                        </p:tgtEl>
                                        <p:attrNameLst>
                                          <p:attrName>ppt_h</p:attrName>
                                        </p:attrNameLst>
                                      </p:cBhvr>
                                      <p:tavLst>
                                        <p:tav tm="0">
                                          <p:val>
                                            <p:strVal val="2/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0" fill="hold" grpId="0" nodeType="clickEffect">
                                  <p:stCondLst>
                                    <p:cond delay="0"/>
                                  </p:stCondLst>
                                  <p:childTnLst>
                                    <p:set>
                                      <p:cBhvr>
                                        <p:cTn id="12" dur="1" fill="hold">
                                          <p:stCondLst>
                                            <p:cond delay="0"/>
                                          </p:stCondLst>
                                        </p:cTn>
                                        <p:tgtEl>
                                          <p:spTgt spid="106501"/>
                                        </p:tgtEl>
                                        <p:attrNameLst>
                                          <p:attrName>style.visibility</p:attrName>
                                        </p:attrNameLst>
                                      </p:cBhvr>
                                      <p:to>
                                        <p:strVal val="visible"/>
                                      </p:to>
                                    </p:set>
                                    <p:anim calcmode="lin" valueType="num">
                                      <p:cBhvr>
                                        <p:cTn id="13" dur="2000" fill="hold"/>
                                        <p:tgtEl>
                                          <p:spTgt spid="106501"/>
                                        </p:tgtEl>
                                        <p:attrNameLst>
                                          <p:attrName>ppt_w</p:attrName>
                                        </p:attrNameLst>
                                      </p:cBhvr>
                                      <p:tavLst>
                                        <p:tav tm="0">
                                          <p:val>
                                            <p:fltVal val="0"/>
                                          </p:val>
                                        </p:tav>
                                        <p:tav tm="100000">
                                          <p:val>
                                            <p:strVal val="#ppt_w"/>
                                          </p:val>
                                        </p:tav>
                                      </p:tavLst>
                                    </p:anim>
                                    <p:anim calcmode="lin" valueType="num">
                                      <p:cBhvr>
                                        <p:cTn id="14" dur="2000" fill="hold"/>
                                        <p:tgtEl>
                                          <p:spTgt spid="106501"/>
                                        </p:tgtEl>
                                        <p:attrNameLst>
                                          <p:attrName>ppt_h</p:attrName>
                                        </p:attrNameLst>
                                      </p:cBhvr>
                                      <p:tavLst>
                                        <p:tav tm="0">
                                          <p:val>
                                            <p:fltVal val="0"/>
                                          </p:val>
                                        </p:tav>
                                        <p:tav tm="100000">
                                          <p:val>
                                            <p:strVal val="#ppt_h"/>
                                          </p:val>
                                        </p:tav>
                                      </p:tavLst>
                                    </p:anim>
                                    <p:animEffect transition="in" filter="fade">
                                      <p:cBhvr>
                                        <p:cTn id="15" dur="2000"/>
                                        <p:tgtEl>
                                          <p:spTgt spid="106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animBg="1"/>
      <p:bldP spid="10650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ino-hippotusk"/>
          <p:cNvPicPr>
            <a:picLocks noChangeAspect="1" noChangeArrowheads="1"/>
          </p:cNvPicPr>
          <p:nvPr/>
        </p:nvPicPr>
        <p:blipFill>
          <a:blip r:embed="rId3" cstate="print"/>
          <a:srcRect/>
          <a:stretch>
            <a:fillRect/>
          </a:stretch>
        </p:blipFill>
        <p:spPr bwMode="auto">
          <a:xfrm>
            <a:off x="0" y="0"/>
            <a:ext cx="9144000" cy="3976688"/>
          </a:xfrm>
          <a:prstGeom prst="rect">
            <a:avLst/>
          </a:prstGeom>
          <a:noFill/>
          <a:ln w="9525">
            <a:noFill/>
            <a:miter lim="800000"/>
            <a:headEnd/>
            <a:tailEnd/>
          </a:ln>
        </p:spPr>
      </p:pic>
      <p:sp>
        <p:nvSpPr>
          <p:cNvPr id="41987" name="Text Box 3"/>
          <p:cNvSpPr txBox="1">
            <a:spLocks noChangeArrowheads="1"/>
          </p:cNvSpPr>
          <p:nvPr/>
        </p:nvSpPr>
        <p:spPr bwMode="auto">
          <a:xfrm>
            <a:off x="228600" y="4572000"/>
            <a:ext cx="8778875" cy="1569660"/>
          </a:xfrm>
          <a:prstGeom prst="rect">
            <a:avLst/>
          </a:prstGeom>
          <a:noFill/>
          <a:ln w="12700">
            <a:noFill/>
            <a:miter lim="800000"/>
            <a:headEnd type="none" w="sm" len="sm"/>
            <a:tailEnd type="none" w="sm" len="sm"/>
          </a:ln>
        </p:spPr>
        <p:txBody>
          <a:bodyPr>
            <a:spAutoFit/>
          </a:bodyPr>
          <a:lstStyle/>
          <a:p>
            <a:pPr algn="ctr"/>
            <a:r>
              <a:rPr lang="en-US" sz="3200" b="1" dirty="0">
                <a:latin typeface="GoudySans Md BT" pitchFamily="34" charset="0"/>
              </a:rPr>
              <a:t>Long necked creature found on hippo tusk “magic wand” in tomb of </a:t>
            </a:r>
            <a:r>
              <a:rPr lang="en-US" sz="3200" b="1" dirty="0" err="1">
                <a:latin typeface="GoudySans Md BT" pitchFamily="34" charset="0"/>
              </a:rPr>
              <a:t>Inherka</a:t>
            </a:r>
            <a:r>
              <a:rPr lang="en-US" sz="3200" b="1" dirty="0">
                <a:latin typeface="GoudySans Md BT" pitchFamily="34" charset="0"/>
              </a:rPr>
              <a:t>.</a:t>
            </a:r>
          </a:p>
          <a:p>
            <a:pPr algn="ctr"/>
            <a:r>
              <a:rPr lang="en-US" sz="3200" b="1" dirty="0">
                <a:latin typeface="GoudySans Md BT" pitchFamily="34" charset="0"/>
              </a:rPr>
              <a:t>12th century BC in Egypt</a:t>
            </a:r>
            <a:r>
              <a:rPr lang="en-US" sz="3200" b="1" dirty="0" smtClean="0">
                <a:latin typeface="GoudySans Md BT" pitchFamily="34" charset="0"/>
              </a:rPr>
              <a:t>.</a:t>
            </a:r>
            <a:endParaRPr lang="en-US" sz="2800" b="1" dirty="0">
              <a:latin typeface="GoudySans Md BT" pitchFamily="34" charset="0"/>
            </a:endParaRPr>
          </a:p>
        </p:txBody>
      </p:sp>
      <p:sp>
        <p:nvSpPr>
          <p:cNvPr id="109572" name="AutoShape 4"/>
          <p:cNvSpPr>
            <a:spLocks noChangeArrowheads="1"/>
          </p:cNvSpPr>
          <p:nvPr/>
        </p:nvSpPr>
        <p:spPr bwMode="auto">
          <a:xfrm rot="5986660">
            <a:off x="3169443" y="1859757"/>
            <a:ext cx="976313" cy="2286000"/>
          </a:xfrm>
          <a:prstGeom prst="upArrow">
            <a:avLst>
              <a:gd name="adj1" fmla="val 50000"/>
              <a:gd name="adj2" fmla="val 58537"/>
            </a:avLst>
          </a:prstGeom>
          <a:solidFill>
            <a:schemeClr val="tx1"/>
          </a:solidFill>
          <a:ln w="57150">
            <a:solidFill>
              <a:srgbClr val="FF0000"/>
            </a:solidFill>
            <a:miter lim="800000"/>
            <a:headEnd type="none" w="sm" len="sm"/>
            <a:tailEnd type="none" w="sm" len="sm"/>
          </a:ln>
          <a:effectLst>
            <a:outerShdw dist="35921" dir="2700000" algn="ctr" rotWithShape="0">
              <a:schemeClr val="bg2"/>
            </a:outerShdw>
          </a:effectLst>
        </p:spPr>
        <p:txBody>
          <a:bodyPr wrap="none" anchor="ctr"/>
          <a:lstStyle/>
          <a:p>
            <a:pPr>
              <a:defRPr/>
            </a:pPr>
            <a:endParaRPr lang="en-US"/>
          </a:p>
        </p:txBody>
      </p:sp>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kah1"/>
          <p:cNvPicPr>
            <a:picLocks noChangeAspect="1" noChangeArrowheads="1"/>
          </p:cNvPicPr>
          <p:nvPr/>
        </p:nvPicPr>
        <p:blipFill>
          <a:blip r:embed="rId3" cstate="print"/>
          <a:srcRect/>
          <a:stretch>
            <a:fillRect/>
          </a:stretch>
        </p:blipFill>
        <p:spPr bwMode="auto">
          <a:xfrm>
            <a:off x="3095625" y="0"/>
            <a:ext cx="6048375" cy="6858000"/>
          </a:xfrm>
          <a:prstGeom prst="rect">
            <a:avLst/>
          </a:prstGeom>
          <a:noFill/>
          <a:ln w="9525">
            <a:noFill/>
            <a:miter lim="800000"/>
            <a:headEnd/>
            <a:tailEnd/>
          </a:ln>
        </p:spPr>
      </p:pic>
      <p:sp>
        <p:nvSpPr>
          <p:cNvPr id="43011" name="Text Box 3"/>
          <p:cNvSpPr txBox="1">
            <a:spLocks noChangeArrowheads="1"/>
          </p:cNvSpPr>
          <p:nvPr/>
        </p:nvSpPr>
        <p:spPr bwMode="auto">
          <a:xfrm>
            <a:off x="103188" y="1568450"/>
            <a:ext cx="3173412" cy="1555750"/>
          </a:xfrm>
          <a:prstGeom prst="rect">
            <a:avLst/>
          </a:prstGeom>
          <a:noFill/>
          <a:ln w="12700">
            <a:noFill/>
            <a:miter lim="800000"/>
            <a:headEnd type="none" w="sm" len="sm"/>
            <a:tailEnd type="none" w="sm" len="sm"/>
          </a:ln>
        </p:spPr>
        <p:txBody>
          <a:bodyPr>
            <a:spAutoFit/>
          </a:bodyPr>
          <a:lstStyle/>
          <a:p>
            <a:r>
              <a:rPr lang="en-US" sz="4800" b="1">
                <a:latin typeface="GoudySans Md BT" pitchFamily="34" charset="0"/>
              </a:rPr>
              <a:t>Russian medallion</a:t>
            </a:r>
          </a:p>
        </p:txBody>
      </p:sp>
    </p:spTree>
  </p:cSld>
  <p:clrMapOvr>
    <a:overrideClrMapping bg1="dk2" tx1="lt1" bg2="dk1" tx2="lt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0" y="419100"/>
            <a:ext cx="1676400" cy="5981700"/>
          </a:xfrm>
        </p:spPr>
        <p:txBody>
          <a:bodyPr/>
          <a:lstStyle/>
          <a:p>
            <a:pPr>
              <a:defRPr/>
            </a:pPr>
            <a:r>
              <a:rPr lang="en-US" sz="3200" smtClean="0">
                <a:solidFill>
                  <a:schemeClr val="tx1"/>
                </a:solidFill>
                <a:effectLst>
                  <a:outerShdw blurRad="38100" dist="38100" dir="2700000" algn="tl">
                    <a:srgbClr val="001932"/>
                  </a:outerShdw>
                </a:effectLst>
                <a:latin typeface="GoudySans Md BT" pitchFamily="34" charset="0"/>
              </a:rPr>
              <a:t>Viking ships often had a dragon head.  </a:t>
            </a:r>
            <a:br>
              <a:rPr lang="en-US" sz="3200" smtClean="0">
                <a:solidFill>
                  <a:schemeClr val="tx1"/>
                </a:solidFill>
                <a:effectLst>
                  <a:outerShdw blurRad="38100" dist="38100" dir="2700000" algn="tl">
                    <a:srgbClr val="001932"/>
                  </a:outerShdw>
                </a:effectLst>
                <a:latin typeface="GoudySans Md BT" pitchFamily="34" charset="0"/>
              </a:rPr>
            </a:br>
            <a:r>
              <a:rPr lang="en-US" sz="2800" smtClean="0">
                <a:solidFill>
                  <a:schemeClr val="tx1"/>
                </a:solidFill>
                <a:effectLst>
                  <a:outerShdw blurRad="38100" dist="38100" dir="2700000" algn="tl">
                    <a:srgbClr val="001932"/>
                  </a:outerShdw>
                </a:effectLst>
                <a:latin typeface="GoudySans Md BT" pitchFamily="34" charset="0"/>
              </a:rPr>
              <a:t>1000 A.D.</a:t>
            </a:r>
            <a:br>
              <a:rPr lang="en-US" sz="2800" smtClean="0">
                <a:solidFill>
                  <a:schemeClr val="tx1"/>
                </a:solidFill>
                <a:effectLst>
                  <a:outerShdw blurRad="38100" dist="38100" dir="2700000" algn="tl">
                    <a:srgbClr val="001932"/>
                  </a:outerShdw>
                </a:effectLst>
                <a:latin typeface="GoudySans Md BT" pitchFamily="34" charset="0"/>
              </a:rPr>
            </a:br>
            <a:r>
              <a:rPr lang="en-US" sz="2800" smtClean="0">
                <a:solidFill>
                  <a:schemeClr val="tx1"/>
                </a:solidFill>
                <a:effectLst>
                  <a:outerShdw blurRad="38100" dist="38100" dir="2700000" algn="tl">
                    <a:srgbClr val="001932"/>
                  </a:outerShdw>
                </a:effectLst>
                <a:latin typeface="GoudySans Md BT" pitchFamily="34" charset="0"/>
              </a:rPr>
              <a:t/>
            </a:r>
            <a:br>
              <a:rPr lang="en-US" sz="2800" smtClean="0">
                <a:solidFill>
                  <a:schemeClr val="tx1"/>
                </a:solidFill>
                <a:effectLst>
                  <a:outerShdw blurRad="38100" dist="38100" dir="2700000" algn="tl">
                    <a:srgbClr val="001932"/>
                  </a:outerShdw>
                </a:effectLst>
                <a:latin typeface="GoudySans Md BT" pitchFamily="34" charset="0"/>
              </a:rPr>
            </a:br>
            <a:r>
              <a:rPr lang="en-US" sz="3200" i="1" smtClean="0">
                <a:solidFill>
                  <a:schemeClr val="tx1"/>
                </a:solidFill>
                <a:effectLst>
                  <a:outerShdw blurRad="38100" dist="38100" dir="2700000" algn="tl">
                    <a:srgbClr val="001932"/>
                  </a:outerShdw>
                </a:effectLst>
                <a:latin typeface="GoudySans Md BT" pitchFamily="34" charset="0"/>
              </a:rPr>
              <a:t>The Vikings</a:t>
            </a:r>
            <a:r>
              <a:rPr lang="en-US" sz="3200" smtClean="0">
                <a:solidFill>
                  <a:schemeClr val="tx1"/>
                </a:solidFill>
                <a:effectLst>
                  <a:outerShdw blurRad="38100" dist="38100" dir="2700000" algn="tl">
                    <a:srgbClr val="001932"/>
                  </a:outerShdw>
                </a:effectLst>
                <a:latin typeface="GoudySans Md BT" pitchFamily="34" charset="0"/>
              </a:rPr>
              <a:t> </a:t>
            </a:r>
            <a:br>
              <a:rPr lang="en-US" sz="3200" smtClean="0">
                <a:solidFill>
                  <a:schemeClr val="tx1"/>
                </a:solidFill>
                <a:effectLst>
                  <a:outerShdw blurRad="38100" dist="38100" dir="2700000" algn="tl">
                    <a:srgbClr val="001932"/>
                  </a:outerShdw>
                </a:effectLst>
                <a:latin typeface="GoudySans Md BT" pitchFamily="34" charset="0"/>
              </a:rPr>
            </a:br>
            <a:r>
              <a:rPr lang="en-US" sz="3200" smtClean="0">
                <a:solidFill>
                  <a:schemeClr val="tx1"/>
                </a:solidFill>
                <a:effectLst>
                  <a:outerShdw blurRad="38100" dist="38100" dir="2700000" algn="tl">
                    <a:srgbClr val="001932"/>
                  </a:outerShdw>
                </a:effectLst>
                <a:latin typeface="GoudySans Md BT" pitchFamily="34" charset="0"/>
              </a:rPr>
              <a:t>p.17</a:t>
            </a:r>
          </a:p>
        </p:txBody>
      </p:sp>
      <p:pic>
        <p:nvPicPr>
          <p:cNvPr id="44035" name="Picture 3" descr="Viking head"/>
          <p:cNvPicPr>
            <a:picLocks noChangeAspect="1" noChangeArrowheads="1"/>
          </p:cNvPicPr>
          <p:nvPr/>
        </p:nvPicPr>
        <p:blipFill>
          <a:blip r:embed="rId3" cstate="print"/>
          <a:srcRect/>
          <a:stretch>
            <a:fillRect/>
          </a:stretch>
        </p:blipFill>
        <p:spPr bwMode="auto">
          <a:xfrm>
            <a:off x="1752600" y="0"/>
            <a:ext cx="7391400" cy="681355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76200" y="3505200"/>
            <a:ext cx="8991600" cy="2136775"/>
          </a:xfrm>
          <a:prstGeom prst="rect">
            <a:avLst/>
          </a:prstGeom>
          <a:noFill/>
          <a:ln w="12700">
            <a:noFill/>
            <a:miter lim="800000"/>
            <a:headEnd type="none" w="sm" len="sm"/>
            <a:tailEnd type="none" w="sm" len="sm"/>
          </a:ln>
        </p:spPr>
        <p:txBody>
          <a:bodyPr>
            <a:spAutoFit/>
          </a:bodyPr>
          <a:lstStyle/>
          <a:p>
            <a:pPr algn="ctr">
              <a:lnSpc>
                <a:spcPct val="80000"/>
              </a:lnSpc>
            </a:pPr>
            <a:r>
              <a:rPr lang="en-US" sz="4200" b="1">
                <a:latin typeface="GoudySans Md BT" pitchFamily="34" charset="0"/>
              </a:rPr>
              <a:t>Marco Polo lived in China for 17 yrs. around 1271 A.D. and reported that the emperor raised  </a:t>
            </a:r>
            <a:r>
              <a:rPr lang="en-US" sz="4200" b="1">
                <a:solidFill>
                  <a:srgbClr val="FFFF00"/>
                </a:solidFill>
                <a:latin typeface="GoudySans Md BT" pitchFamily="34" charset="0"/>
              </a:rPr>
              <a:t>dragons </a:t>
            </a:r>
            <a:r>
              <a:rPr lang="en-US" sz="4200" b="1">
                <a:latin typeface="GoudySans Md BT" pitchFamily="34" charset="0"/>
              </a:rPr>
              <a:t>to pull his chariots in parades.</a:t>
            </a:r>
            <a:endParaRPr lang="en-US" sz="4400" b="1">
              <a:latin typeface="GoudySans Md BT" pitchFamily="34" charset="0"/>
            </a:endParaRPr>
          </a:p>
        </p:txBody>
      </p:sp>
      <p:pic>
        <p:nvPicPr>
          <p:cNvPr id="45059" name="Picture 3" descr="marco"/>
          <p:cNvPicPr>
            <a:picLocks noChangeAspect="1" noChangeArrowheads="1"/>
          </p:cNvPicPr>
          <p:nvPr/>
        </p:nvPicPr>
        <p:blipFill>
          <a:blip r:embed="rId3" cstate="print"/>
          <a:srcRect/>
          <a:stretch>
            <a:fillRect/>
          </a:stretch>
        </p:blipFill>
        <p:spPr bwMode="auto">
          <a:xfrm>
            <a:off x="0" y="0"/>
            <a:ext cx="9144000" cy="3473450"/>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descr="marco"/>
          <p:cNvPicPr>
            <a:picLocks noChangeAspect="1" noChangeArrowheads="1"/>
          </p:cNvPicPr>
          <p:nvPr/>
        </p:nvPicPr>
        <p:blipFill>
          <a:blip r:embed="rId3" cstate="print"/>
          <a:srcRect/>
          <a:stretch>
            <a:fillRect/>
          </a:stretch>
        </p:blipFill>
        <p:spPr bwMode="auto">
          <a:xfrm>
            <a:off x="0" y="0"/>
            <a:ext cx="9144000" cy="3473450"/>
          </a:xfrm>
          <a:prstGeom prst="rect">
            <a:avLst/>
          </a:prstGeom>
          <a:noFill/>
          <a:ln w="9525">
            <a:noFill/>
            <a:miter lim="800000"/>
            <a:headEnd/>
            <a:tailEnd/>
          </a:ln>
        </p:spPr>
      </p:pic>
      <p:sp>
        <p:nvSpPr>
          <p:cNvPr id="124932" name="Text Box 4"/>
          <p:cNvSpPr txBox="1">
            <a:spLocks noChangeArrowheads="1"/>
          </p:cNvSpPr>
          <p:nvPr/>
        </p:nvSpPr>
        <p:spPr bwMode="auto">
          <a:xfrm>
            <a:off x="0" y="3657600"/>
            <a:ext cx="8991600" cy="3121025"/>
          </a:xfrm>
          <a:prstGeom prst="rect">
            <a:avLst/>
          </a:prstGeom>
          <a:noFill/>
          <a:ln w="12700">
            <a:noFill/>
            <a:miter lim="800000"/>
            <a:headEnd type="none" w="sm" len="sm"/>
            <a:tailEnd type="none" w="sm" len="sm"/>
          </a:ln>
        </p:spPr>
        <p:txBody>
          <a:bodyPr>
            <a:spAutoFit/>
          </a:bodyPr>
          <a:lstStyle/>
          <a:p>
            <a:pPr algn="ctr">
              <a:lnSpc>
                <a:spcPct val="80000"/>
              </a:lnSpc>
            </a:pPr>
            <a:r>
              <a:rPr lang="en-US" sz="3600" b="1" dirty="0">
                <a:latin typeface="GoudySans Md BT" pitchFamily="34" charset="0"/>
              </a:rPr>
              <a:t>In </a:t>
            </a:r>
            <a:r>
              <a:rPr lang="en-US" sz="3600" b="1" dirty="0">
                <a:solidFill>
                  <a:srgbClr val="FFFF00"/>
                </a:solidFill>
                <a:latin typeface="GoudySans Md BT" pitchFamily="34" charset="0"/>
              </a:rPr>
              <a:t>1611 </a:t>
            </a:r>
            <a:r>
              <a:rPr lang="en-US" sz="3600" b="1" dirty="0">
                <a:latin typeface="GoudySans Md BT" pitchFamily="34" charset="0"/>
              </a:rPr>
              <a:t>the emperor appointed the post of a </a:t>
            </a:r>
            <a:r>
              <a:rPr lang="en-US" sz="3600" b="1" dirty="0">
                <a:solidFill>
                  <a:srgbClr val="FFFF00"/>
                </a:solidFill>
                <a:latin typeface="GoudySans Md BT" pitchFamily="34" charset="0"/>
              </a:rPr>
              <a:t>“Royal </a:t>
            </a:r>
            <a:r>
              <a:rPr lang="en-US" sz="3600" b="1" dirty="0" err="1" smtClean="0">
                <a:solidFill>
                  <a:srgbClr val="FFFF00"/>
                </a:solidFill>
                <a:latin typeface="GoudySans Md BT" pitchFamily="34" charset="0"/>
              </a:rPr>
              <a:t>Drago</a:t>
            </a:r>
            <a:r>
              <a:rPr lang="en-US" sz="3600" b="1" dirty="0" smtClean="0">
                <a:solidFill>
                  <a:srgbClr val="FFFF00"/>
                </a:solidFill>
                <a:latin typeface="GoudySans Md BT" pitchFamily="34" charset="0"/>
              </a:rPr>
              <a:t> </a:t>
            </a:r>
            <a:r>
              <a:rPr lang="en-US" sz="3600" b="1" dirty="0">
                <a:solidFill>
                  <a:srgbClr val="FFFF00"/>
                </a:solidFill>
                <a:latin typeface="GoudySans Md BT" pitchFamily="34" charset="0"/>
              </a:rPr>
              <a:t>Feeder.”</a:t>
            </a:r>
            <a:r>
              <a:rPr lang="en-US" sz="3600" b="1" dirty="0">
                <a:latin typeface="GoudySans Md BT" pitchFamily="34" charset="0"/>
              </a:rPr>
              <a:t> Books even tell of Chinese families raising dragons to use their </a:t>
            </a:r>
            <a:r>
              <a:rPr lang="en-US" sz="3600" b="1" dirty="0">
                <a:solidFill>
                  <a:srgbClr val="FFFF00"/>
                </a:solidFill>
                <a:latin typeface="GoudySans Md BT" pitchFamily="34" charset="0"/>
              </a:rPr>
              <a:t>blood for medicines </a:t>
            </a:r>
            <a:r>
              <a:rPr lang="en-US" sz="3600" b="1" dirty="0">
                <a:latin typeface="GoudySans Md BT" pitchFamily="34" charset="0"/>
              </a:rPr>
              <a:t>and highly prizing their eggs. (</a:t>
            </a:r>
            <a:r>
              <a:rPr lang="en-US" sz="3200" b="1" dirty="0" err="1">
                <a:latin typeface="GoudySans Md BT" pitchFamily="34" charset="0"/>
              </a:rPr>
              <a:t>DeVisser</a:t>
            </a:r>
            <a:r>
              <a:rPr lang="en-US" sz="3200" b="1" dirty="0">
                <a:latin typeface="GoudySans Md BT" pitchFamily="34" charset="0"/>
              </a:rPr>
              <a:t>, </a:t>
            </a:r>
            <a:r>
              <a:rPr lang="en-US" sz="3200" b="1" dirty="0" err="1">
                <a:latin typeface="GoudySans Md BT" pitchFamily="34" charset="0"/>
              </a:rPr>
              <a:t>Marinus</a:t>
            </a:r>
            <a:r>
              <a:rPr lang="en-US" sz="3200" b="1" dirty="0">
                <a:latin typeface="GoudySans Md BT" pitchFamily="34" charset="0"/>
              </a:rPr>
              <a:t> Willem, </a:t>
            </a:r>
            <a:r>
              <a:rPr lang="en-US" sz="3200" b="1" i="1" dirty="0">
                <a:latin typeface="GoudySans Md BT" pitchFamily="34" charset="0"/>
              </a:rPr>
              <a:t>The Dragon in China &amp; Japan</a:t>
            </a:r>
            <a:r>
              <a:rPr lang="en-US" sz="3200" b="1" dirty="0">
                <a:latin typeface="GoudySans Md BT" pitchFamily="34" charset="0"/>
              </a:rPr>
              <a:t>, 1969.)</a:t>
            </a:r>
          </a:p>
        </p:txBody>
      </p:sp>
    </p:spTree>
  </p:cSld>
  <p:clrMapOvr>
    <a:overrideClrMapping bg1="dk2" tx1="lt1" bg2="dk1" tx2="lt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3:9-13 – “Passing the Buck”</a:t>
            </a:r>
          </a:p>
        </p:txBody>
      </p:sp>
      <p:sp>
        <p:nvSpPr>
          <p:cNvPr id="62467" name="Rectangle 3"/>
          <p:cNvSpPr>
            <a:spLocks noGrp="1" noChangeArrowheads="1"/>
          </p:cNvSpPr>
          <p:nvPr>
            <p:ph type="body" idx="1"/>
          </p:nvPr>
        </p:nvSpPr>
        <p:spPr>
          <a:xfrm>
            <a:off x="457200" y="914400"/>
            <a:ext cx="8229600" cy="5943600"/>
          </a:xfrm>
        </p:spPr>
        <p:txBody>
          <a:bodyPr>
            <a:normAutofit lnSpcReduction="10000"/>
          </a:bodyPr>
          <a:lstStyle/>
          <a:p>
            <a:pPr eaLnBrk="1" hangingPunct="1">
              <a:defRPr/>
            </a:pPr>
            <a:r>
              <a:rPr lang="en-US" i="1" dirty="0" smtClean="0">
                <a:latin typeface="Cambria" pitchFamily="18" charset="0"/>
              </a:rPr>
              <a:t>But the LORD God called to the man and said to him, “Where are you?” </a:t>
            </a:r>
            <a:r>
              <a:rPr lang="en-US" i="1" baseline="30000" dirty="0" smtClean="0">
                <a:latin typeface="Cambria" pitchFamily="18" charset="0"/>
              </a:rPr>
              <a:t>10</a:t>
            </a:r>
            <a:r>
              <a:rPr lang="en-US" i="1" dirty="0" smtClean="0">
                <a:latin typeface="Cambria" pitchFamily="18" charset="0"/>
              </a:rPr>
              <a:t> And he said, "I heard the sound of you in the garden, and I was afraid, because I was naked, and I hid myself." </a:t>
            </a:r>
            <a:r>
              <a:rPr lang="en-US" i="1" baseline="30000" dirty="0" smtClean="0">
                <a:latin typeface="Cambria" pitchFamily="18" charset="0"/>
              </a:rPr>
              <a:t>11</a:t>
            </a:r>
            <a:r>
              <a:rPr lang="en-US" i="1" dirty="0" smtClean="0">
                <a:latin typeface="Cambria" pitchFamily="18" charset="0"/>
              </a:rPr>
              <a:t> He said, “Who told you that you were naked? Have you eaten of the tree of which I commanded you not to eat?” </a:t>
            </a:r>
            <a:r>
              <a:rPr lang="en-US" i="1" baseline="30000" dirty="0" smtClean="0">
                <a:latin typeface="Cambria" pitchFamily="18" charset="0"/>
              </a:rPr>
              <a:t>12</a:t>
            </a:r>
            <a:r>
              <a:rPr lang="en-US" i="1" dirty="0" smtClean="0">
                <a:latin typeface="Cambria" pitchFamily="18" charset="0"/>
              </a:rPr>
              <a:t> The man said, “The woman whom you gave to be with me, she gave me fruit of the tree, and I ate.” </a:t>
            </a:r>
            <a:r>
              <a:rPr lang="en-US" i="1" baseline="30000" dirty="0" smtClean="0">
                <a:latin typeface="Cambria" pitchFamily="18" charset="0"/>
              </a:rPr>
              <a:t>13</a:t>
            </a:r>
            <a:r>
              <a:rPr lang="en-US" i="1" dirty="0" smtClean="0">
                <a:latin typeface="Cambria" pitchFamily="18" charset="0"/>
              </a:rPr>
              <a:t> Then the LORD God said to the woman, “What is this that you have done?” The woman said, “The serpent deceived me, and I ate.”</a:t>
            </a:r>
            <a:endParaRPr lang="en-US" i="1" dirty="0"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Indian Drawings"/>
          <p:cNvPicPr>
            <a:picLocks noChangeAspect="1" noChangeArrowheads="1"/>
          </p:cNvPicPr>
          <p:nvPr/>
        </p:nvPicPr>
        <p:blipFill>
          <a:blip r:embed="rId3" cstate="print"/>
          <a:srcRect/>
          <a:stretch>
            <a:fillRect/>
          </a:stretch>
        </p:blipFill>
        <p:spPr bwMode="auto">
          <a:xfrm>
            <a:off x="4243388" y="0"/>
            <a:ext cx="4900612" cy="6858000"/>
          </a:xfrm>
          <a:prstGeom prst="rect">
            <a:avLst/>
          </a:prstGeom>
          <a:noFill/>
          <a:ln w="9525">
            <a:noFill/>
            <a:miter lim="800000"/>
            <a:headEnd/>
            <a:tailEnd/>
          </a:ln>
        </p:spPr>
      </p:pic>
      <p:sp>
        <p:nvSpPr>
          <p:cNvPr id="47107" name="Text Box 3"/>
          <p:cNvSpPr txBox="1">
            <a:spLocks noChangeArrowheads="1"/>
          </p:cNvSpPr>
          <p:nvPr/>
        </p:nvSpPr>
        <p:spPr bwMode="auto">
          <a:xfrm>
            <a:off x="0" y="0"/>
            <a:ext cx="4191000" cy="6308725"/>
          </a:xfrm>
          <a:prstGeom prst="rect">
            <a:avLst/>
          </a:prstGeom>
          <a:noFill/>
          <a:ln w="12700">
            <a:noFill/>
            <a:miter lim="800000"/>
            <a:headEnd type="none" w="sm" len="sm"/>
            <a:tailEnd type="none" w="sm" len="sm"/>
          </a:ln>
        </p:spPr>
        <p:txBody>
          <a:bodyPr>
            <a:spAutoFit/>
          </a:bodyPr>
          <a:lstStyle/>
          <a:p>
            <a:pPr algn="ctr"/>
            <a:r>
              <a:rPr lang="en-US" sz="4000" b="1">
                <a:latin typeface="GoudySans Md BT" pitchFamily="34" charset="0"/>
              </a:rPr>
              <a:t>Indian pictograph, from the Grand Canyon.</a:t>
            </a:r>
            <a:r>
              <a:rPr lang="en-US" sz="3200" b="1">
                <a:latin typeface="GoudySans Md BT" pitchFamily="34" charset="0"/>
              </a:rPr>
              <a:t> </a:t>
            </a:r>
          </a:p>
          <a:p>
            <a:pPr algn="ctr"/>
            <a:endParaRPr lang="en-US" sz="3200" b="1">
              <a:latin typeface="GoudySans Md BT" pitchFamily="34" charset="0"/>
            </a:endParaRPr>
          </a:p>
          <a:p>
            <a:pPr algn="ctr"/>
            <a:r>
              <a:rPr lang="en-US" sz="3200" b="1">
                <a:latin typeface="GoudySans Md BT" pitchFamily="34" charset="0"/>
              </a:rPr>
              <a:t>Found in the Havasupai canyon in Grand Canyon.</a:t>
            </a:r>
          </a:p>
          <a:p>
            <a:pPr algn="ctr"/>
            <a:endParaRPr lang="en-US" sz="2000" b="1">
              <a:latin typeface="GoudySans Md BT" pitchFamily="34" charset="0"/>
            </a:endParaRPr>
          </a:p>
          <a:p>
            <a:pPr algn="ctr"/>
            <a:r>
              <a:rPr lang="en-US" sz="2000" b="1">
                <a:latin typeface="GoudySans Md BT" pitchFamily="34" charset="0"/>
              </a:rPr>
              <a:t>photo taken by </a:t>
            </a:r>
          </a:p>
          <a:p>
            <a:pPr algn="ctr"/>
            <a:r>
              <a:rPr lang="en-US" sz="2000" b="1">
                <a:latin typeface="GoudySans Md BT" pitchFamily="34" charset="0"/>
              </a:rPr>
              <a:t>Dr. DeLancy </a:t>
            </a:r>
          </a:p>
          <a:p>
            <a:pPr algn="ctr"/>
            <a:r>
              <a:rPr lang="en-US" sz="2000" b="1">
                <a:latin typeface="GoudySans Md BT" pitchFamily="34" charset="0"/>
              </a:rPr>
              <a:t>719 S. Main St. Perkasie, PA 18944</a:t>
            </a:r>
          </a:p>
          <a:p>
            <a:pPr algn="ctr"/>
            <a:r>
              <a:rPr lang="en-US" sz="2000" b="1">
                <a:latin typeface="GoudySans Md BT" pitchFamily="34" charset="0"/>
              </a:rPr>
              <a:t>His widow has the originals.</a:t>
            </a:r>
          </a:p>
        </p:txBody>
      </p:sp>
    </p:spTree>
  </p:cSld>
  <p:clrMapOvr>
    <a:overrideClrMapping bg1="dk2" tx1="lt1" bg2="dk1" tx2="lt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a:defRPr/>
            </a:pPr>
            <a:r>
              <a:rPr lang="en-US" b="0" i="1" smtClean="0">
                <a:latin typeface="Goudy Old Style" pitchFamily="18" charset="0"/>
              </a:rPr>
              <a:t>carving compared to dinosaur (great dinosaur mystery)</a:t>
            </a:r>
          </a:p>
        </p:txBody>
      </p:sp>
      <p:pic>
        <p:nvPicPr>
          <p:cNvPr id="48131" name="Picture 3" descr="Edmontosaurus and drawing"/>
          <p:cNvPicPr>
            <a:picLocks noChangeAspect="1" noChangeArrowheads="1"/>
          </p:cNvPicPr>
          <p:nvPr/>
        </p:nvPicPr>
        <p:blipFill>
          <a:blip r:embed="rId3" cstate="print"/>
          <a:srcRect/>
          <a:stretch>
            <a:fillRect/>
          </a:stretch>
        </p:blipFill>
        <p:spPr bwMode="auto">
          <a:xfrm>
            <a:off x="0" y="168275"/>
            <a:ext cx="9144000" cy="6523038"/>
          </a:xfrm>
          <a:prstGeom prst="rect">
            <a:avLst/>
          </a:prstGeom>
          <a:noFill/>
          <a:ln w="9525">
            <a:noFill/>
            <a:miter lim="800000"/>
            <a:headEnd/>
            <a:tailEnd/>
          </a:ln>
        </p:spPr>
      </p:pic>
    </p:spTree>
  </p:cSld>
  <p:clrMapOvr>
    <a:overrideClrMapping bg1="dk2" tx1="lt1" bg2="dk1" tx2="lt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990600"/>
            <a:ext cx="7772400" cy="1143000"/>
          </a:xfrm>
        </p:spPr>
        <p:txBody>
          <a:bodyPr/>
          <a:lstStyle/>
          <a:p>
            <a:pPr>
              <a:defRPr/>
            </a:pPr>
            <a:r>
              <a:rPr lang="en-US" sz="4000" smtClean="0">
                <a:solidFill>
                  <a:schemeClr val="tx1"/>
                </a:solidFill>
                <a:effectLst>
                  <a:outerShdw blurRad="38100" dist="38100" dir="2700000" algn="tl">
                    <a:srgbClr val="001932"/>
                  </a:outerShdw>
                </a:effectLst>
                <a:latin typeface="GoudySans Md BT" pitchFamily="34" charset="0"/>
              </a:rPr>
              <a:t>sea monster and sailing ship  “””</a:t>
            </a:r>
          </a:p>
        </p:txBody>
      </p:sp>
      <p:pic>
        <p:nvPicPr>
          <p:cNvPr id="49155" name="Picture 3" descr="Hans' Sea Serpent"/>
          <p:cNvPicPr>
            <a:picLocks noChangeAspect="1" noChangeArrowheads="1"/>
          </p:cNvPicPr>
          <p:nvPr/>
        </p:nvPicPr>
        <p:blipFill>
          <a:blip r:embed="rId3" cstate="print"/>
          <a:srcRect/>
          <a:stretch>
            <a:fillRect/>
          </a:stretch>
        </p:blipFill>
        <p:spPr bwMode="auto">
          <a:xfrm>
            <a:off x="0" y="0"/>
            <a:ext cx="9144000" cy="5715000"/>
          </a:xfrm>
          <a:prstGeom prst="rect">
            <a:avLst/>
          </a:prstGeom>
          <a:noFill/>
          <a:ln w="9525">
            <a:noFill/>
            <a:miter lim="800000"/>
            <a:headEnd/>
            <a:tailEnd/>
          </a:ln>
        </p:spPr>
      </p:pic>
      <p:sp>
        <p:nvSpPr>
          <p:cNvPr id="49156" name="Text Box 4"/>
          <p:cNvSpPr txBox="1">
            <a:spLocks noChangeArrowheads="1"/>
          </p:cNvSpPr>
          <p:nvPr/>
        </p:nvSpPr>
        <p:spPr bwMode="auto">
          <a:xfrm>
            <a:off x="0" y="5783263"/>
            <a:ext cx="9294813" cy="1096962"/>
          </a:xfrm>
          <a:prstGeom prst="rect">
            <a:avLst/>
          </a:prstGeom>
          <a:noFill/>
          <a:ln w="12700">
            <a:noFill/>
            <a:miter lim="800000"/>
            <a:headEnd type="none" w="sm" len="sm"/>
            <a:tailEnd type="none" w="sm" len="sm"/>
          </a:ln>
        </p:spPr>
        <p:txBody>
          <a:bodyPr>
            <a:spAutoFit/>
          </a:bodyPr>
          <a:lstStyle/>
          <a:p>
            <a:pPr algn="ctr"/>
            <a:r>
              <a:rPr lang="en-US" b="1">
                <a:latin typeface="GoudySans Md BT" pitchFamily="34" charset="0"/>
              </a:rPr>
              <a:t>Hans Egede, Missionary to Greenland, drew this sketch of the </a:t>
            </a:r>
            <a:r>
              <a:rPr lang="en-US" b="1">
                <a:solidFill>
                  <a:srgbClr val="FFFF00"/>
                </a:solidFill>
                <a:latin typeface="GoudySans Md BT" pitchFamily="34" charset="0"/>
              </a:rPr>
              <a:t>“sea monster”</a:t>
            </a:r>
            <a:r>
              <a:rPr lang="en-US" b="1">
                <a:latin typeface="GoudySans Md BT" pitchFamily="34" charset="0"/>
              </a:rPr>
              <a:t> he saw off the coast of Greenland in </a:t>
            </a:r>
            <a:r>
              <a:rPr lang="en-US" b="1">
                <a:solidFill>
                  <a:srgbClr val="FFFF00"/>
                </a:solidFill>
                <a:latin typeface="GoudySans Md BT" pitchFamily="34" charset="0"/>
              </a:rPr>
              <a:t>1734.</a:t>
            </a:r>
            <a:endParaRPr lang="en-US" b="1">
              <a:latin typeface="GoudySans Md BT" pitchFamily="34" charset="0"/>
            </a:endParaRPr>
          </a:p>
          <a:p>
            <a:pPr algn="ctr"/>
            <a:r>
              <a:rPr lang="en-US" sz="1800" b="1">
                <a:latin typeface="GoudySans Md BT" pitchFamily="34" charset="0"/>
              </a:rPr>
              <a:t>S.M. McAllister 205-773-7823 is a living descendant.</a:t>
            </a:r>
            <a:endParaRPr lang="en-US" b="1">
              <a:latin typeface="GoudySans Md BT" pitchFamily="34" charset="0"/>
            </a:endParaRPr>
          </a:p>
        </p:txBody>
      </p:sp>
    </p:spTree>
  </p:cSld>
  <p:clrMapOvr>
    <a:overrideClrMapping bg1="dk2" tx1="lt1" bg2="dk1" tx2="lt2" accent1="accent1" accent2="accent2" accent3="accent3" accent4="accent4" accent5="accent5" accent6="accent6" hlink="hlink" folHlink="folHlink"/>
  </p:clrMapOvr>
  <p:transition>
    <p:zoom dir="in"/>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50179" name="Rectangle 2"/>
          <p:cNvSpPr>
            <a:spLocks noGrp="1" noChangeArrowheads="1"/>
          </p:cNvSpPr>
          <p:nvPr>
            <p:ph type="ctrTitle"/>
          </p:nvPr>
        </p:nvSpPr>
        <p:spPr>
          <a:xfrm>
            <a:off x="457200" y="152400"/>
            <a:ext cx="8305800" cy="914400"/>
          </a:xfrm>
        </p:spPr>
        <p:txBody>
          <a:bodyPr/>
          <a:lstStyle/>
          <a:p>
            <a:r>
              <a:rPr lang="en-US" sz="3200" smtClean="0">
                <a:solidFill>
                  <a:schemeClr val="tx1"/>
                </a:solidFill>
                <a:latin typeface="Tahoma" pitchFamily="34" charset="0"/>
              </a:rPr>
              <a:t>Ancient Legends </a:t>
            </a:r>
            <a:r>
              <a:rPr lang="en-US" sz="3200" i="1" smtClean="0">
                <a:solidFill>
                  <a:schemeClr val="tx1"/>
                </a:solidFill>
                <a:latin typeface="Tahoma" pitchFamily="34" charset="0"/>
              </a:rPr>
              <a:t>May</a:t>
            </a:r>
            <a:r>
              <a:rPr lang="en-US" sz="3200" smtClean="0">
                <a:solidFill>
                  <a:schemeClr val="tx1"/>
                </a:solidFill>
                <a:latin typeface="Tahoma" pitchFamily="34" charset="0"/>
              </a:rPr>
              <a:t> Show That Man Co-Existed With Dinosaurs</a:t>
            </a:r>
          </a:p>
        </p:txBody>
      </p:sp>
      <p:sp>
        <p:nvSpPr>
          <p:cNvPr id="50180" name="Rectangle 3"/>
          <p:cNvSpPr>
            <a:spLocks noGrp="1" noChangeArrowheads="1"/>
          </p:cNvSpPr>
          <p:nvPr>
            <p:ph type="subTitle" idx="1"/>
          </p:nvPr>
        </p:nvSpPr>
        <p:spPr>
          <a:xfrm>
            <a:off x="609600" y="1905000"/>
            <a:ext cx="7924800" cy="4343400"/>
          </a:xfrm>
        </p:spPr>
        <p:txBody>
          <a:bodyPr/>
          <a:lstStyle/>
          <a:p>
            <a:pPr algn="l"/>
            <a:r>
              <a:rPr lang="en-US" sz="3200" b="1" u="sng" smtClean="0">
                <a:latin typeface="Tahoma" pitchFamily="34" charset="0"/>
              </a:rPr>
              <a:t>If</a:t>
            </a:r>
            <a:r>
              <a:rPr lang="en-US" sz="3200" b="1" smtClean="0">
                <a:latin typeface="Tahoma" pitchFamily="34" charset="0"/>
              </a:rPr>
              <a:t> the accounts given in ancient histories of dragons are really descriptions of encounters of men with (what we would classify as) dinosaurs, </a:t>
            </a:r>
            <a:r>
              <a:rPr lang="en-US" sz="3200" b="1" u="sng" smtClean="0">
                <a:latin typeface="Tahoma" pitchFamily="34" charset="0"/>
              </a:rPr>
              <a:t>then</a:t>
            </a:r>
            <a:r>
              <a:rPr lang="en-US" sz="3200" b="1" smtClean="0">
                <a:latin typeface="Tahoma" pitchFamily="34" charset="0"/>
              </a:rPr>
              <a:t> there is </a:t>
            </a:r>
            <a:r>
              <a:rPr lang="en-US" sz="3200" b="1" u="sng" smtClean="0">
                <a:latin typeface="Tahoma" pitchFamily="34" charset="0"/>
              </a:rPr>
              <a:t>quite a bit of evidence</a:t>
            </a:r>
            <a:r>
              <a:rPr lang="en-US" sz="3200" b="1" smtClean="0">
                <a:latin typeface="Tahoma" pitchFamily="34" charset="0"/>
              </a:rPr>
              <a:t> that man and dinosaurs coexisted!</a:t>
            </a:r>
          </a:p>
          <a:p>
            <a:pPr algn="l"/>
            <a:endParaRPr lang="en-US" sz="3200" b="1" smtClean="0">
              <a:latin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51203" name="Rectangle 2"/>
          <p:cNvSpPr>
            <a:spLocks noGrp="1" noChangeArrowheads="1"/>
          </p:cNvSpPr>
          <p:nvPr>
            <p:ph type="title"/>
          </p:nvPr>
        </p:nvSpPr>
        <p:spPr>
          <a:xfrm>
            <a:off x="685800" y="381000"/>
            <a:ext cx="7772400" cy="1447800"/>
          </a:xfrm>
        </p:spPr>
        <p:txBody>
          <a:bodyPr/>
          <a:lstStyle/>
          <a:p>
            <a:r>
              <a:rPr lang="en-US" sz="4000" smtClean="0">
                <a:latin typeface="Tahoma" pitchFamily="34" charset="0"/>
              </a:rPr>
              <a:t>Evidence That Dinosaurs and Man Coexisted</a:t>
            </a:r>
            <a:br>
              <a:rPr lang="en-US" sz="4000" smtClean="0">
                <a:latin typeface="Tahoma" pitchFamily="34" charset="0"/>
              </a:rPr>
            </a:br>
            <a:r>
              <a:rPr lang="en-US" sz="3600" smtClean="0">
                <a:latin typeface="Tahoma" pitchFamily="34" charset="0"/>
              </a:rPr>
              <a:t> </a:t>
            </a:r>
            <a:r>
              <a:rPr lang="en-US" sz="3200" smtClean="0">
                <a:latin typeface="Tahoma" pitchFamily="34" charset="0"/>
              </a:rPr>
              <a:t>Possible Biblical References</a:t>
            </a:r>
            <a:r>
              <a:rPr lang="en-US" sz="3600" smtClean="0">
                <a:latin typeface="Tahoma" pitchFamily="34" charset="0"/>
              </a:rPr>
              <a:t> </a:t>
            </a:r>
          </a:p>
        </p:txBody>
      </p:sp>
      <p:sp>
        <p:nvSpPr>
          <p:cNvPr id="45059" name="Rectangle 3"/>
          <p:cNvSpPr>
            <a:spLocks noGrp="1" noChangeArrowheads="1"/>
          </p:cNvSpPr>
          <p:nvPr>
            <p:ph type="body" idx="1"/>
          </p:nvPr>
        </p:nvSpPr>
        <p:spPr>
          <a:xfrm>
            <a:off x="685800" y="2438400"/>
            <a:ext cx="7772400" cy="3657600"/>
          </a:xfrm>
        </p:spPr>
        <p:txBody>
          <a:bodyPr/>
          <a:lstStyle/>
          <a:p>
            <a:r>
              <a:rPr lang="en-US" sz="2800" b="1" smtClean="0">
                <a:latin typeface="Tahoma" pitchFamily="34" charset="0"/>
              </a:rPr>
              <a:t>Behemoth (Job 40)</a:t>
            </a:r>
            <a:r>
              <a:rPr lang="en-US" sz="2800" smtClean="0">
                <a:latin typeface="Tahoma" pitchFamily="34" charset="0"/>
              </a:rPr>
              <a:t> </a:t>
            </a:r>
          </a:p>
          <a:p>
            <a:pPr lvl="1"/>
            <a:endParaRPr lang="en-US" sz="2800" b="1" smtClean="0">
              <a:latin typeface="Tahoma" pitchFamily="34" charset="0"/>
            </a:endParaRPr>
          </a:p>
          <a:p>
            <a:r>
              <a:rPr lang="en-US" sz="2800" b="1" smtClean="0">
                <a:latin typeface="Tahoma" pitchFamily="34" charset="0"/>
              </a:rPr>
              <a:t>Leviathan (Job 41)</a:t>
            </a:r>
            <a:endParaRPr lang="en-US" sz="2800" smtClean="0">
              <a:latin typeface="Tahoma" pitchFamily="34" charset="0"/>
            </a:endParaRPr>
          </a:p>
          <a:p>
            <a:endParaRPr lang="en-US" sz="2800" smtClean="0">
              <a:latin typeface="Tahoma" pitchFamily="34" charset="0"/>
            </a:endParaRPr>
          </a:p>
          <a:p>
            <a:r>
              <a:rPr lang="en-US" sz="2800" b="1" smtClean="0">
                <a:latin typeface="Tahoma" pitchFamily="34" charset="0"/>
              </a:rPr>
              <a:t>Sea Monsters?</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5059">
                                            <p:txEl>
                                              <p:pRg st="2" end="2"/>
                                            </p:txEl>
                                          </p:spTgt>
                                        </p:tgtEl>
                                        <p:attrNameLst>
                                          <p:attrName>style.visibility</p:attrName>
                                        </p:attrNameLst>
                                      </p:cBhvr>
                                      <p:to>
                                        <p:strVal val="visible"/>
                                      </p:to>
                                    </p:set>
                                    <p:anim calcmode="lin" valueType="num">
                                      <p:cBhvr additive="base">
                                        <p:cTn id="13" dur="500" fill="hold"/>
                                        <p:tgtEl>
                                          <p:spTgt spid="45059">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50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5059">
                                            <p:txEl>
                                              <p:pRg st="4" end="4"/>
                                            </p:txEl>
                                          </p:spTgt>
                                        </p:tgtEl>
                                        <p:attrNameLst>
                                          <p:attrName>style.visibility</p:attrName>
                                        </p:attrNameLst>
                                      </p:cBhvr>
                                      <p:to>
                                        <p:strVal val="visible"/>
                                      </p:to>
                                    </p:set>
                                    <p:anim calcmode="lin" valueType="num">
                                      <p:cBhvr additive="base">
                                        <p:cTn id="19" dur="500" fill="hold"/>
                                        <p:tgtEl>
                                          <p:spTgt spid="45059">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50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0" y="0"/>
            <a:ext cx="3352800" cy="533400"/>
          </a:xfrm>
        </p:spPr>
        <p:txBody>
          <a:bodyPr/>
          <a:lstStyle/>
          <a:p>
            <a:r>
              <a:rPr lang="en-US" sz="2800" dirty="0" smtClean="0">
                <a:solidFill>
                  <a:schemeClr val="tx1"/>
                </a:solidFill>
                <a:latin typeface="Tahoma" pitchFamily="34" charset="0"/>
              </a:rPr>
              <a:t>Behemoth?</a:t>
            </a:r>
            <a:endParaRPr lang="en-US" sz="2800" b="0" dirty="0" smtClean="0">
              <a:solidFill>
                <a:schemeClr val="tx1"/>
              </a:solidFill>
              <a:latin typeface="Tahoma" pitchFamily="34" charset="0"/>
            </a:endParaRPr>
          </a:p>
        </p:txBody>
      </p:sp>
      <p:sp>
        <p:nvSpPr>
          <p:cNvPr id="24580" name="Text Box 4"/>
          <p:cNvSpPr txBox="1">
            <a:spLocks noChangeArrowheads="1"/>
          </p:cNvSpPr>
          <p:nvPr/>
        </p:nvSpPr>
        <p:spPr bwMode="auto">
          <a:xfrm>
            <a:off x="3429000" y="152400"/>
            <a:ext cx="5715000" cy="6555641"/>
          </a:xfrm>
          <a:prstGeom prst="rect">
            <a:avLst/>
          </a:prstGeom>
          <a:noFill/>
          <a:ln w="9525">
            <a:noFill/>
            <a:miter lim="800000"/>
            <a:headEnd/>
            <a:tailEnd/>
          </a:ln>
        </p:spPr>
        <p:txBody>
          <a:bodyPr wrap="square">
            <a:spAutoFit/>
          </a:bodyPr>
          <a:lstStyle/>
          <a:p>
            <a:r>
              <a:rPr lang="en-US" sz="2000" b="1" i="1" dirty="0" smtClean="0">
                <a:solidFill>
                  <a:srgbClr val="000066"/>
                </a:solidFill>
                <a:latin typeface="Cambria" pitchFamily="18" charset="0"/>
              </a:rPr>
              <a:t>Look </a:t>
            </a:r>
            <a:r>
              <a:rPr lang="en-US" sz="2000" b="1" i="1" dirty="0">
                <a:solidFill>
                  <a:srgbClr val="000066"/>
                </a:solidFill>
                <a:latin typeface="Cambria" pitchFamily="18" charset="0"/>
              </a:rPr>
              <a:t>at the </a:t>
            </a:r>
            <a:r>
              <a:rPr lang="en-US" sz="2000" b="1" i="1" dirty="0">
                <a:solidFill>
                  <a:srgbClr val="C00000"/>
                </a:solidFill>
                <a:latin typeface="Cambria" pitchFamily="18" charset="0"/>
              </a:rPr>
              <a:t>behemoth</a:t>
            </a:r>
            <a:r>
              <a:rPr lang="en-US" sz="2000" b="1" i="1" dirty="0">
                <a:solidFill>
                  <a:srgbClr val="000066"/>
                </a:solidFill>
                <a:latin typeface="Cambria" pitchFamily="18" charset="0"/>
              </a:rPr>
              <a:t>, which I made along with you and which feeds on grass like an ox. What strength he has in his loins, what power in the muscles of his belly! </a:t>
            </a:r>
            <a:r>
              <a:rPr lang="en-US" sz="2000" b="1" i="1" dirty="0">
                <a:solidFill>
                  <a:srgbClr val="C00000"/>
                </a:solidFill>
                <a:latin typeface="Cambria" pitchFamily="18" charset="0"/>
              </a:rPr>
              <a:t>His tail sways like a cedar</a:t>
            </a:r>
            <a:r>
              <a:rPr lang="en-US" sz="2000" b="1" i="1" dirty="0">
                <a:solidFill>
                  <a:srgbClr val="000066"/>
                </a:solidFill>
                <a:latin typeface="Cambria" pitchFamily="18" charset="0"/>
              </a:rPr>
              <a:t>; the sinews of his thighs are close-knit. His bones are tubes of bronze, his limbs like rods of iron. </a:t>
            </a:r>
            <a:r>
              <a:rPr lang="en-US" sz="2000" b="1" i="1" dirty="0">
                <a:solidFill>
                  <a:srgbClr val="C00000"/>
                </a:solidFill>
                <a:latin typeface="Cambria" pitchFamily="18" charset="0"/>
              </a:rPr>
              <a:t>He ranks first among the works of God</a:t>
            </a:r>
            <a:r>
              <a:rPr lang="en-US" sz="2000" b="1" i="1" dirty="0">
                <a:solidFill>
                  <a:srgbClr val="000066"/>
                </a:solidFill>
                <a:latin typeface="Cambria" pitchFamily="18" charset="0"/>
              </a:rPr>
              <a:t>, yet his Maker can approach him with his sword. The hills bring him their produce, and all the wild animals play nearby. Under the lotus plants he lies, hidden among the reeds in the marsh. The lotuses conceal him in their shadow; the poplars by the stream surround him. When the river rages, he is not alarmed; he is secure, though the Jordan should surge against his mouth. Can anyone capture him by the eyes, or trap him and pierce his nose</a:t>
            </a:r>
            <a:r>
              <a:rPr lang="en-US" sz="2000" b="1" i="1" dirty="0" smtClean="0">
                <a:solidFill>
                  <a:srgbClr val="000066"/>
                </a:solidFill>
                <a:latin typeface="Cambria" pitchFamily="18" charset="0"/>
              </a:rPr>
              <a:t>?</a:t>
            </a:r>
            <a:r>
              <a:rPr lang="en-US" sz="2000" b="1" dirty="0" smtClean="0">
                <a:latin typeface="Tahoma" pitchFamily="34" charset="0"/>
                <a:ea typeface="Tahoma" pitchFamily="34" charset="0"/>
                <a:cs typeface="Tahoma" pitchFamily="34" charset="0"/>
              </a:rPr>
              <a:t> Job 40:15-24 (NIV) </a:t>
            </a:r>
            <a:endParaRPr lang="en-US" sz="2000" b="1" i="1" dirty="0" smtClean="0">
              <a:solidFill>
                <a:srgbClr val="000066"/>
              </a:solidFill>
              <a:latin typeface="Cambria" pitchFamily="18" charset="0"/>
            </a:endParaRPr>
          </a:p>
          <a:p>
            <a:r>
              <a:rPr lang="en-US" sz="2000" b="1" dirty="0" smtClean="0">
                <a:latin typeface="Cambria" pitchFamily="18" charset="0"/>
              </a:rPr>
              <a:t> </a:t>
            </a:r>
          </a:p>
          <a:p>
            <a:r>
              <a:rPr lang="en-US" sz="2000" b="1" dirty="0" smtClean="0">
                <a:latin typeface="Tahoma" pitchFamily="34" charset="0"/>
              </a:rPr>
              <a:t>Brown-Driver-Briggs </a:t>
            </a:r>
            <a:r>
              <a:rPr lang="en-US" sz="2000" b="1" dirty="0">
                <a:latin typeface="Tahoma" pitchFamily="34" charset="0"/>
              </a:rPr>
              <a:t>Hebrew Dictionary:</a:t>
            </a:r>
            <a:endParaRPr lang="en-US" sz="2000" dirty="0">
              <a:latin typeface="Tahoma" pitchFamily="34" charset="0"/>
            </a:endParaRPr>
          </a:p>
          <a:p>
            <a:r>
              <a:rPr lang="en-US" sz="2000" b="1" i="1" dirty="0">
                <a:latin typeface="Cambria" pitchFamily="18" charset="0"/>
              </a:rPr>
              <a:t>Perhaps an extinct dinosaur; a Diplodocus or Brachiosaurus, exact meaning unknown</a:t>
            </a:r>
          </a:p>
        </p:txBody>
      </p:sp>
      <p:graphicFrame>
        <p:nvGraphicFramePr>
          <p:cNvPr id="5122" name="Object 5"/>
          <p:cNvGraphicFramePr>
            <a:graphicFrameLocks noChangeAspect="1"/>
          </p:cNvGraphicFramePr>
          <p:nvPr/>
        </p:nvGraphicFramePr>
        <p:xfrm>
          <a:off x="0" y="533400"/>
          <a:ext cx="3333750" cy="5969000"/>
        </p:xfrm>
        <a:graphic>
          <a:graphicData uri="http://schemas.openxmlformats.org/presentationml/2006/ole">
            <p:oleObj spid="_x0000_s5122" name="Photo Editor Photo" r:id="rId3" imgW="4048690" imgH="7249537" progId="">
              <p:embed/>
            </p:oleObj>
          </a:graphicData>
        </a:graphic>
      </p:graphicFrame>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dissolve">
                                      <p:cBhvr>
                                        <p:cTn id="7" dur="5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dissolve">
                                      <p:cBhvr>
                                        <p:cTn id="12" dur="500"/>
                                        <p:tgtEl>
                                          <p:spTgt spid="24580">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4580">
                                            <p:txEl>
                                              <p:pRg st="3" end="3"/>
                                            </p:txEl>
                                          </p:spTgt>
                                        </p:tgtEl>
                                        <p:attrNameLst>
                                          <p:attrName>style.visibility</p:attrName>
                                        </p:attrNameLst>
                                      </p:cBhvr>
                                      <p:to>
                                        <p:strVal val="visible"/>
                                      </p:to>
                                    </p:set>
                                    <p:animEffect transition="in" filter="dissolve">
                                      <p:cBhvr>
                                        <p:cTn id="15" dur="500"/>
                                        <p:tgtEl>
                                          <p:spTgt spid="245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uiExpand="1" build="p" bldLvl="2"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46667"/>
          </a:stretch>
        </a:blip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effectLst>
            <a:outerShdw dist="35921" dir="2700000" algn="ctr" rotWithShape="0">
              <a:schemeClr val="bg1"/>
            </a:outerShdw>
          </a:effectLst>
        </p:spPr>
        <p:txBody>
          <a:bodyPr/>
          <a:lstStyle/>
          <a:p>
            <a:pPr>
              <a:defRPr/>
            </a:pPr>
            <a:r>
              <a:rPr lang="en-US" sz="4400" smtClean="0">
                <a:latin typeface="Tahoma" pitchFamily="34" charset="0"/>
              </a:rPr>
              <a:t>Leviathan?</a:t>
            </a:r>
          </a:p>
        </p:txBody>
      </p:sp>
    </p:spTree>
  </p:cSld>
  <p:clrMapOvr>
    <a:masterClrMapping/>
  </p:clrMapOvr>
  <p:transition>
    <p:newsfla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b="-46667"/>
          </a:stretch>
        </a:blip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98306" name="Rectangle 2"/>
          <p:cNvSpPr>
            <a:spLocks noGrp="1" noChangeArrowheads="1"/>
          </p:cNvSpPr>
          <p:nvPr>
            <p:ph type="title"/>
          </p:nvPr>
        </p:nvSpPr>
        <p:spPr>
          <a:effectLst>
            <a:outerShdw dist="35921" dir="2700000" algn="ctr" rotWithShape="0">
              <a:schemeClr val="bg1"/>
            </a:outerShdw>
          </a:effectLst>
        </p:spPr>
        <p:txBody>
          <a:bodyPr/>
          <a:lstStyle/>
          <a:p>
            <a:pPr>
              <a:defRPr/>
            </a:pPr>
            <a:r>
              <a:rPr lang="en-US" sz="3600" dirty="0" smtClean="0">
                <a:latin typeface="Tahoma" pitchFamily="34" charset="0"/>
              </a:rPr>
              <a:t>Leviathan - Job 41:1-34 (NIV)</a:t>
            </a:r>
          </a:p>
        </p:txBody>
      </p:sp>
      <p:sp>
        <p:nvSpPr>
          <p:cNvPr id="57348" name="Rectangle 3"/>
          <p:cNvSpPr>
            <a:spLocks noGrp="1" noChangeArrowheads="1"/>
          </p:cNvSpPr>
          <p:nvPr>
            <p:ph type="body" idx="4294967295"/>
          </p:nvPr>
        </p:nvSpPr>
        <p:spPr>
          <a:xfrm>
            <a:off x="609600" y="1066800"/>
            <a:ext cx="8001000" cy="5791200"/>
          </a:xfrm>
        </p:spPr>
        <p:txBody>
          <a:bodyPr>
            <a:normAutofit fontScale="92500"/>
          </a:bodyPr>
          <a:lstStyle/>
          <a:p>
            <a:pPr marL="0" indent="0">
              <a:buFontTx/>
              <a:buNone/>
            </a:pPr>
            <a:r>
              <a:rPr lang="en-US" sz="2800" b="1" i="1" dirty="0" smtClean="0">
                <a:solidFill>
                  <a:srgbClr val="000066"/>
                </a:solidFill>
                <a:latin typeface="Cambria" pitchFamily="18" charset="0"/>
              </a:rPr>
              <a:t>"Can you pull in the </a:t>
            </a:r>
            <a:r>
              <a:rPr lang="en-US" sz="2800" b="1" i="1" dirty="0" smtClean="0">
                <a:solidFill>
                  <a:srgbClr val="C00000"/>
                </a:solidFill>
                <a:latin typeface="Cambria" pitchFamily="18" charset="0"/>
              </a:rPr>
              <a:t>leviathan</a:t>
            </a:r>
            <a:r>
              <a:rPr lang="en-US" sz="2800" b="1" i="1" dirty="0" smtClean="0">
                <a:solidFill>
                  <a:srgbClr val="000066"/>
                </a:solidFill>
                <a:latin typeface="Cambria" pitchFamily="18" charset="0"/>
              </a:rPr>
              <a:t> with a fishhook or tie down his tongue with a rope? </a:t>
            </a:r>
            <a:r>
              <a:rPr lang="en-US" sz="2800" b="1" i="1" baseline="30000" dirty="0" smtClean="0">
                <a:solidFill>
                  <a:srgbClr val="000066"/>
                </a:solidFill>
                <a:latin typeface="Cambria" pitchFamily="18" charset="0"/>
              </a:rPr>
              <a:t>2</a:t>
            </a:r>
            <a:r>
              <a:rPr lang="en-US" sz="2800" b="1" i="1" dirty="0" smtClean="0">
                <a:solidFill>
                  <a:srgbClr val="000066"/>
                </a:solidFill>
                <a:latin typeface="Cambria" pitchFamily="18" charset="0"/>
              </a:rPr>
              <a:t> Can you put a cord through his nose or pierce his jaw with a hook? </a:t>
            </a:r>
            <a:r>
              <a:rPr lang="en-US" sz="2800" b="1" i="1" baseline="30000" dirty="0" smtClean="0">
                <a:solidFill>
                  <a:srgbClr val="000066"/>
                </a:solidFill>
                <a:latin typeface="Cambria" pitchFamily="18" charset="0"/>
              </a:rPr>
              <a:t>3</a:t>
            </a:r>
            <a:r>
              <a:rPr lang="en-US" sz="2800" b="1" i="1" dirty="0" smtClean="0">
                <a:solidFill>
                  <a:srgbClr val="000066"/>
                </a:solidFill>
                <a:latin typeface="Cambria" pitchFamily="18" charset="0"/>
              </a:rPr>
              <a:t> Will he keep begging you for mercy? Will he speak to you with gentle words? </a:t>
            </a:r>
            <a:r>
              <a:rPr lang="en-US" sz="2800" b="1" i="1" baseline="30000" dirty="0" smtClean="0">
                <a:solidFill>
                  <a:srgbClr val="000066"/>
                </a:solidFill>
                <a:latin typeface="Cambria" pitchFamily="18" charset="0"/>
              </a:rPr>
              <a:t>4</a:t>
            </a:r>
            <a:r>
              <a:rPr lang="en-US" sz="2800" b="1" i="1" dirty="0" smtClean="0">
                <a:solidFill>
                  <a:srgbClr val="000066"/>
                </a:solidFill>
                <a:latin typeface="Cambria" pitchFamily="18" charset="0"/>
              </a:rPr>
              <a:t> Will he make an agreement with you for you to take him as your slave for life? </a:t>
            </a:r>
            <a:r>
              <a:rPr lang="en-US" sz="2800" b="1" i="1" baseline="30000" dirty="0" smtClean="0">
                <a:solidFill>
                  <a:srgbClr val="000066"/>
                </a:solidFill>
                <a:latin typeface="Cambria" pitchFamily="18" charset="0"/>
              </a:rPr>
              <a:t>5</a:t>
            </a:r>
            <a:r>
              <a:rPr lang="en-US" sz="2800" b="1" i="1" dirty="0" smtClean="0">
                <a:solidFill>
                  <a:srgbClr val="000066"/>
                </a:solidFill>
                <a:latin typeface="Cambria" pitchFamily="18" charset="0"/>
              </a:rPr>
              <a:t> Can you make a pet of him like a bird or put him on a leash for your girls? </a:t>
            </a:r>
            <a:r>
              <a:rPr lang="en-US" sz="2800" b="1" i="1" baseline="30000" dirty="0" smtClean="0">
                <a:solidFill>
                  <a:srgbClr val="000066"/>
                </a:solidFill>
                <a:latin typeface="Cambria" pitchFamily="18" charset="0"/>
              </a:rPr>
              <a:t>6</a:t>
            </a:r>
            <a:r>
              <a:rPr lang="en-US" sz="2800" b="1" i="1" dirty="0" smtClean="0">
                <a:solidFill>
                  <a:srgbClr val="000066"/>
                </a:solidFill>
                <a:latin typeface="Cambria" pitchFamily="18" charset="0"/>
              </a:rPr>
              <a:t> Will traders barter for him? Will they divide him up among the merchants? </a:t>
            </a:r>
            <a:r>
              <a:rPr lang="en-US" sz="2800" b="1" i="1" baseline="30000" dirty="0" smtClean="0">
                <a:solidFill>
                  <a:srgbClr val="000066"/>
                </a:solidFill>
                <a:latin typeface="Cambria" pitchFamily="18" charset="0"/>
              </a:rPr>
              <a:t>7</a:t>
            </a:r>
            <a:r>
              <a:rPr lang="en-US" sz="2800" b="1" i="1" dirty="0" smtClean="0">
                <a:solidFill>
                  <a:srgbClr val="000066"/>
                </a:solidFill>
                <a:latin typeface="Cambria" pitchFamily="18" charset="0"/>
              </a:rPr>
              <a:t> Can you fill his hide with harpoons or his head with fishing spears? </a:t>
            </a:r>
            <a:r>
              <a:rPr lang="en-US" sz="2800" b="1" i="1" baseline="30000" dirty="0" smtClean="0">
                <a:solidFill>
                  <a:srgbClr val="000066"/>
                </a:solidFill>
                <a:latin typeface="Cambria" pitchFamily="18" charset="0"/>
              </a:rPr>
              <a:t>8</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If you lay a hand on him, you will remember the struggle and never do it again! </a:t>
            </a:r>
            <a:r>
              <a:rPr lang="en-US" sz="2800" b="1" i="1" baseline="30000" dirty="0" smtClean="0">
                <a:solidFill>
                  <a:srgbClr val="000066"/>
                </a:solidFill>
                <a:latin typeface="Cambria" pitchFamily="18" charset="0"/>
              </a:rPr>
              <a:t>9</a:t>
            </a:r>
            <a:r>
              <a:rPr lang="en-US" sz="2800" b="1" i="1" dirty="0" smtClean="0">
                <a:solidFill>
                  <a:srgbClr val="000066"/>
                </a:solidFill>
                <a:latin typeface="Cambria" pitchFamily="18" charset="0"/>
              </a:rPr>
              <a:t> </a:t>
            </a:r>
            <a:r>
              <a:rPr lang="en-US" sz="2800" b="1" i="1" dirty="0" smtClean="0">
                <a:solidFill>
                  <a:srgbClr val="000066"/>
                </a:solidFill>
                <a:latin typeface="Cambria" pitchFamily="18" charset="0"/>
              </a:rPr>
              <a:t>Any hope of subduing him is false; the mere sight of him is overpowering. </a:t>
            </a: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b="-46667"/>
          </a:stretch>
        </a:blipFill>
        <a:effectLst/>
      </p:bgPr>
    </p:bg>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102403" name="Rectangle 3"/>
          <p:cNvSpPr>
            <a:spLocks noGrp="1" noChangeArrowheads="1"/>
          </p:cNvSpPr>
          <p:nvPr>
            <p:ph type="title"/>
          </p:nvPr>
        </p:nvSpPr>
        <p:spPr>
          <a:effectLst>
            <a:outerShdw dist="35921" dir="2700000" algn="ctr" rotWithShape="0">
              <a:schemeClr val="bg1"/>
            </a:outerShdw>
          </a:effectLst>
        </p:spPr>
        <p:txBody>
          <a:bodyPr/>
          <a:lstStyle/>
          <a:p>
            <a:pPr>
              <a:defRPr/>
            </a:pPr>
            <a:r>
              <a:rPr lang="en-US" sz="3600" dirty="0" smtClean="0">
                <a:latin typeface="Tahoma" pitchFamily="34" charset="0"/>
              </a:rPr>
              <a:t>Leviathan - Job 41:1-34 (NIV)</a:t>
            </a:r>
          </a:p>
        </p:txBody>
      </p:sp>
      <p:sp>
        <p:nvSpPr>
          <p:cNvPr id="58372" name="Rectangle 4"/>
          <p:cNvSpPr>
            <a:spLocks noGrp="1" noChangeArrowheads="1"/>
          </p:cNvSpPr>
          <p:nvPr>
            <p:ph type="body" idx="4294967295"/>
          </p:nvPr>
        </p:nvSpPr>
        <p:spPr>
          <a:xfrm>
            <a:off x="609600" y="1066800"/>
            <a:ext cx="8001000" cy="5791200"/>
          </a:xfrm>
        </p:spPr>
        <p:txBody>
          <a:bodyPr/>
          <a:lstStyle/>
          <a:p>
            <a:pPr marL="0" indent="0">
              <a:buFontTx/>
              <a:buNone/>
            </a:pPr>
            <a:r>
              <a:rPr lang="en-US" sz="2800" b="1" baseline="30000" dirty="0" smtClean="0">
                <a:latin typeface="Cambria" pitchFamily="18" charset="0"/>
              </a:rPr>
              <a:t>10</a:t>
            </a:r>
            <a:r>
              <a:rPr lang="en-US" sz="2800" b="1" i="1" dirty="0" smtClean="0">
                <a:solidFill>
                  <a:srgbClr val="000066"/>
                </a:solidFill>
                <a:latin typeface="Cambria" pitchFamily="18" charset="0"/>
              </a:rPr>
              <a:t> No one is fierce enough to rouse him. Who then is able to stand against me? </a:t>
            </a:r>
            <a:r>
              <a:rPr lang="en-US" sz="2800" b="1" baseline="30000" dirty="0" smtClean="0">
                <a:latin typeface="Cambria" pitchFamily="18" charset="0"/>
              </a:rPr>
              <a:t>11</a:t>
            </a:r>
            <a:r>
              <a:rPr lang="en-US" sz="2800" b="1" i="1" dirty="0" smtClean="0">
                <a:solidFill>
                  <a:srgbClr val="000066"/>
                </a:solidFill>
                <a:latin typeface="Cambria" pitchFamily="18" charset="0"/>
              </a:rPr>
              <a:t> Who has a claim against me that I must pay? Everything under heaven belongs to me. </a:t>
            </a:r>
            <a:r>
              <a:rPr lang="en-US" sz="2800" b="1" baseline="30000" dirty="0" smtClean="0">
                <a:latin typeface="Cambria" pitchFamily="18" charset="0"/>
              </a:rPr>
              <a:t>12</a:t>
            </a:r>
            <a:r>
              <a:rPr lang="en-US" sz="2800" b="1" i="1" dirty="0" smtClean="0">
                <a:solidFill>
                  <a:srgbClr val="000066"/>
                </a:solidFill>
                <a:latin typeface="Cambria" pitchFamily="18" charset="0"/>
              </a:rPr>
              <a:t> </a:t>
            </a:r>
            <a:r>
              <a:rPr lang="en-US" sz="2800" b="1" i="1" dirty="0" smtClean="0">
                <a:solidFill>
                  <a:srgbClr val="000066"/>
                </a:solidFill>
                <a:latin typeface="Cambria" pitchFamily="18" charset="0"/>
              </a:rPr>
              <a:t>I </a:t>
            </a:r>
            <a:r>
              <a:rPr lang="en-US" sz="2800" b="1" i="1" dirty="0" smtClean="0">
                <a:solidFill>
                  <a:srgbClr val="000066"/>
                </a:solidFill>
                <a:latin typeface="Cambria" pitchFamily="18" charset="0"/>
              </a:rPr>
              <a:t>will not fail to speak of his limbs, his strength and his graceful form. </a:t>
            </a:r>
            <a:r>
              <a:rPr lang="en-US" sz="2800" b="1" baseline="30000" dirty="0" smtClean="0">
                <a:latin typeface="Cambria" pitchFamily="18" charset="0"/>
              </a:rPr>
              <a:t>13</a:t>
            </a:r>
            <a:r>
              <a:rPr lang="en-US" sz="2800" b="1" i="1" dirty="0" smtClean="0">
                <a:solidFill>
                  <a:srgbClr val="000066"/>
                </a:solidFill>
                <a:latin typeface="Cambria" pitchFamily="18" charset="0"/>
              </a:rPr>
              <a:t> Who can strip off his outer coat? Who would approach him with a bridle? </a:t>
            </a:r>
            <a:r>
              <a:rPr lang="en-US" sz="2800" b="1" baseline="30000" dirty="0" smtClean="0">
                <a:latin typeface="Cambria" pitchFamily="18" charset="0"/>
              </a:rPr>
              <a:t>14</a:t>
            </a:r>
            <a:r>
              <a:rPr lang="en-US" sz="2800" b="1" i="1" dirty="0" smtClean="0">
                <a:solidFill>
                  <a:srgbClr val="000066"/>
                </a:solidFill>
                <a:latin typeface="Cambria" pitchFamily="18" charset="0"/>
              </a:rPr>
              <a:t> Who dares open the doors of his mouth, ringed about with his </a:t>
            </a:r>
            <a:r>
              <a:rPr lang="en-US" sz="2800" b="1" i="1" dirty="0" smtClean="0">
                <a:solidFill>
                  <a:srgbClr val="C00000"/>
                </a:solidFill>
                <a:latin typeface="Cambria" pitchFamily="18" charset="0"/>
              </a:rPr>
              <a:t>fearsome teeth</a:t>
            </a:r>
            <a:r>
              <a:rPr lang="en-US" sz="2800" b="1" i="1" dirty="0" smtClean="0">
                <a:solidFill>
                  <a:srgbClr val="000066"/>
                </a:solidFill>
                <a:latin typeface="Cambria" pitchFamily="18" charset="0"/>
              </a:rPr>
              <a:t>? </a:t>
            </a:r>
            <a:r>
              <a:rPr lang="en-US" sz="2800" b="1" baseline="30000" dirty="0" smtClean="0">
                <a:latin typeface="Cambria" pitchFamily="18" charset="0"/>
              </a:rPr>
              <a:t>15</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His back has rows of shields tightly sealed together</a:t>
            </a:r>
            <a:r>
              <a:rPr lang="en-US" sz="2800" b="1" i="1" dirty="0" smtClean="0">
                <a:solidFill>
                  <a:srgbClr val="000066"/>
                </a:solidFill>
                <a:latin typeface="Cambria" pitchFamily="18" charset="0"/>
              </a:rPr>
              <a:t>; </a:t>
            </a:r>
            <a:r>
              <a:rPr lang="en-US" sz="2800" b="1" baseline="30000" dirty="0" smtClean="0">
                <a:latin typeface="Cambria" pitchFamily="18" charset="0"/>
              </a:rPr>
              <a:t>16</a:t>
            </a:r>
            <a:r>
              <a:rPr lang="en-US" sz="2800" b="1" i="1" dirty="0" smtClean="0">
                <a:solidFill>
                  <a:srgbClr val="000066"/>
                </a:solidFill>
                <a:latin typeface="Cambria" pitchFamily="18" charset="0"/>
              </a:rPr>
              <a:t> each is so close to the next that no air can pass between. </a:t>
            </a:r>
            <a:r>
              <a:rPr lang="en-US" sz="2800" b="1" baseline="30000" dirty="0" smtClean="0">
                <a:latin typeface="Cambria" pitchFamily="18" charset="0"/>
              </a:rPr>
              <a:t>17</a:t>
            </a:r>
            <a:r>
              <a:rPr lang="en-US" sz="2800" b="1" i="1" dirty="0" smtClean="0">
                <a:solidFill>
                  <a:srgbClr val="000066"/>
                </a:solidFill>
                <a:latin typeface="Cambria" pitchFamily="18" charset="0"/>
              </a:rPr>
              <a:t> They are joined fast to one another; they cling together and cannot be parted.</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b="-46667"/>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103427" name="Rectangle 3"/>
          <p:cNvSpPr>
            <a:spLocks noGrp="1" noChangeArrowheads="1"/>
          </p:cNvSpPr>
          <p:nvPr>
            <p:ph type="title"/>
          </p:nvPr>
        </p:nvSpPr>
        <p:spPr>
          <a:effectLst>
            <a:outerShdw dist="35921" dir="2700000" algn="ctr" rotWithShape="0">
              <a:schemeClr val="bg1"/>
            </a:outerShdw>
          </a:effectLst>
        </p:spPr>
        <p:txBody>
          <a:bodyPr/>
          <a:lstStyle/>
          <a:p>
            <a:pPr>
              <a:defRPr/>
            </a:pPr>
            <a:r>
              <a:rPr lang="en-US" sz="3600" dirty="0" smtClean="0">
                <a:latin typeface="Tahoma" pitchFamily="34" charset="0"/>
              </a:rPr>
              <a:t>Leviathan - Job 41:1-34 (NIV)</a:t>
            </a:r>
          </a:p>
        </p:txBody>
      </p:sp>
      <p:sp>
        <p:nvSpPr>
          <p:cNvPr id="59396" name="Rectangle 4"/>
          <p:cNvSpPr>
            <a:spLocks noGrp="1" noChangeArrowheads="1"/>
          </p:cNvSpPr>
          <p:nvPr>
            <p:ph type="body" idx="4294967295"/>
          </p:nvPr>
        </p:nvSpPr>
        <p:spPr>
          <a:xfrm>
            <a:off x="609600" y="1066800"/>
            <a:ext cx="8001000" cy="5791200"/>
          </a:xfrm>
        </p:spPr>
        <p:txBody>
          <a:bodyPr>
            <a:normAutofit lnSpcReduction="10000"/>
          </a:bodyPr>
          <a:lstStyle/>
          <a:p>
            <a:pPr marL="0" indent="0">
              <a:buFontTx/>
              <a:buNone/>
            </a:pPr>
            <a:r>
              <a:rPr lang="en-US" sz="2800" b="1" baseline="30000" dirty="0" smtClean="0">
                <a:latin typeface="Cambria" pitchFamily="18" charset="0"/>
              </a:rPr>
              <a:t>18</a:t>
            </a:r>
            <a:r>
              <a:rPr lang="en-US" sz="2800" b="1" i="1" dirty="0" smtClean="0">
                <a:solidFill>
                  <a:srgbClr val="000066"/>
                </a:solidFill>
                <a:latin typeface="Cambria" pitchFamily="18" charset="0"/>
              </a:rPr>
              <a:t> His snorting throws out flashes of light; his eyes are like the rays of dawn. </a:t>
            </a:r>
            <a:r>
              <a:rPr lang="en-US" sz="2800" b="1" baseline="30000" dirty="0" smtClean="0">
                <a:latin typeface="Cambria" pitchFamily="18" charset="0"/>
              </a:rPr>
              <a:t>19</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Firebrands stream from his mouth; sparks of fire shoot out. </a:t>
            </a:r>
            <a:r>
              <a:rPr lang="en-US" sz="2800" b="1" baseline="30000" dirty="0" smtClean="0">
                <a:latin typeface="Cambria" pitchFamily="18" charset="0"/>
              </a:rPr>
              <a:t>20</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Smoke pours from his nostrils as from a boiling pot over a fire of reeds. </a:t>
            </a:r>
            <a:r>
              <a:rPr lang="en-US" sz="2800" b="1" baseline="30000" dirty="0" smtClean="0">
                <a:latin typeface="Cambria" pitchFamily="18" charset="0"/>
              </a:rPr>
              <a:t>21</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His breath sets coals ablaze, and flames dart from his mouth. </a:t>
            </a:r>
            <a:r>
              <a:rPr lang="en-US" sz="2800" b="1" baseline="30000" dirty="0" smtClean="0">
                <a:latin typeface="Cambria" pitchFamily="18" charset="0"/>
              </a:rPr>
              <a:t>22</a:t>
            </a:r>
            <a:r>
              <a:rPr lang="en-US" sz="2800" b="1" i="1" dirty="0" smtClean="0">
                <a:solidFill>
                  <a:srgbClr val="000066"/>
                </a:solidFill>
                <a:latin typeface="Cambria" pitchFamily="18" charset="0"/>
              </a:rPr>
              <a:t> Strength resides in his neck; dismay goes before him. </a:t>
            </a:r>
            <a:r>
              <a:rPr lang="en-US" sz="2800" b="1" baseline="30000" dirty="0" smtClean="0">
                <a:latin typeface="Cambria" pitchFamily="18" charset="0"/>
              </a:rPr>
              <a:t>23</a:t>
            </a:r>
            <a:r>
              <a:rPr lang="en-US" sz="2800" b="1" i="1" dirty="0" smtClean="0">
                <a:solidFill>
                  <a:srgbClr val="000066"/>
                </a:solidFill>
                <a:latin typeface="Cambria" pitchFamily="18" charset="0"/>
              </a:rPr>
              <a:t> The folds of his flesh are tightly joined; they are firm and immovable. </a:t>
            </a:r>
            <a:r>
              <a:rPr lang="en-US" sz="2800" b="1" baseline="30000" dirty="0" smtClean="0">
                <a:latin typeface="Cambria" pitchFamily="18" charset="0"/>
              </a:rPr>
              <a:t>24</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His chest is hard as rock</a:t>
            </a:r>
            <a:r>
              <a:rPr lang="en-US" sz="2800" b="1" i="1" dirty="0" smtClean="0">
                <a:solidFill>
                  <a:srgbClr val="000066"/>
                </a:solidFill>
                <a:latin typeface="Cambria" pitchFamily="18" charset="0"/>
              </a:rPr>
              <a:t>, hard as a lower millstone. </a:t>
            </a:r>
            <a:r>
              <a:rPr lang="en-US" sz="2800" b="1" baseline="30000" dirty="0" smtClean="0">
                <a:latin typeface="Cambria" pitchFamily="18" charset="0"/>
              </a:rPr>
              <a:t>25</a:t>
            </a:r>
            <a:r>
              <a:rPr lang="en-US" sz="2800" b="1" i="1" dirty="0" smtClean="0">
                <a:solidFill>
                  <a:srgbClr val="000066"/>
                </a:solidFill>
                <a:latin typeface="Cambria" pitchFamily="18" charset="0"/>
              </a:rPr>
              <a:t> When he rises up, the mighty are terrified; they retreat before his thrashing. </a:t>
            </a:r>
            <a:r>
              <a:rPr lang="en-US" sz="2800" b="1" baseline="30000" dirty="0" smtClean="0">
                <a:latin typeface="Cambria" pitchFamily="18" charset="0"/>
              </a:rPr>
              <a:t>26</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The sword that reaches him has no effect, nor does the spear or the dart or the javelin</a:t>
            </a:r>
            <a:r>
              <a:rPr lang="en-US" sz="2800" b="1" i="1" dirty="0" smtClean="0">
                <a:solidFill>
                  <a:srgbClr val="000066"/>
                </a:solidFill>
                <a:latin typeface="Cambria" pitchFamily="18" charset="0"/>
              </a:rPr>
              <a:t>.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3:14-15 – The Serpent is Cursed</a:t>
            </a:r>
          </a:p>
        </p:txBody>
      </p:sp>
      <p:sp>
        <p:nvSpPr>
          <p:cNvPr id="15363" name="Rectangle 3"/>
          <p:cNvSpPr>
            <a:spLocks noGrp="1" noChangeArrowheads="1"/>
          </p:cNvSpPr>
          <p:nvPr>
            <p:ph type="body" idx="1"/>
          </p:nvPr>
        </p:nvSpPr>
        <p:spPr>
          <a:xfrm>
            <a:off x="457200" y="1066800"/>
            <a:ext cx="8229600" cy="5791200"/>
          </a:xfrm>
        </p:spPr>
        <p:txBody>
          <a:bodyPr/>
          <a:lstStyle/>
          <a:p>
            <a:pPr eaLnBrk="1" hangingPunct="1"/>
            <a:r>
              <a:rPr lang="en-US" sz="3600" i="1" smtClean="0">
                <a:latin typeface="Cambria" pitchFamily="18" charset="0"/>
              </a:rPr>
              <a:t>The LORD God said to the serpent, “Because you have done this, cursed are you above all livestock and above all beasts of the field; on your belly you shall go, and dust you shall eat all the days of your life. </a:t>
            </a:r>
            <a:r>
              <a:rPr lang="en-US" sz="3600" i="1" baseline="30000" smtClean="0">
                <a:latin typeface="Cambria" pitchFamily="18" charset="0"/>
              </a:rPr>
              <a:t>15</a:t>
            </a:r>
            <a:r>
              <a:rPr lang="en-US" sz="3600" i="1" smtClean="0">
                <a:latin typeface="Cambria" pitchFamily="18" charset="0"/>
              </a:rPr>
              <a:t> I will put enmity between you and the woman, and between your offspring and her offspring; he shall bruise your head, and you shall bruise his heel.”</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b="-46667"/>
          </a:stretch>
        </a:blipFill>
        <a:effectLst/>
      </p:bgPr>
    </p:bg>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104451" name="Rectangle 3"/>
          <p:cNvSpPr>
            <a:spLocks noGrp="1" noChangeArrowheads="1"/>
          </p:cNvSpPr>
          <p:nvPr>
            <p:ph type="title"/>
          </p:nvPr>
        </p:nvSpPr>
        <p:spPr>
          <a:effectLst>
            <a:outerShdw dist="35921" dir="2700000" algn="ctr" rotWithShape="0">
              <a:schemeClr val="bg1"/>
            </a:outerShdw>
          </a:effectLst>
        </p:spPr>
        <p:txBody>
          <a:bodyPr/>
          <a:lstStyle/>
          <a:p>
            <a:pPr>
              <a:defRPr/>
            </a:pPr>
            <a:r>
              <a:rPr lang="en-US" sz="3600" dirty="0" smtClean="0">
                <a:latin typeface="Tahoma" pitchFamily="34" charset="0"/>
              </a:rPr>
              <a:t>Leviathan - Job 41:1-34 (NIV)</a:t>
            </a:r>
          </a:p>
        </p:txBody>
      </p:sp>
      <p:sp>
        <p:nvSpPr>
          <p:cNvPr id="60420" name="Rectangle 4"/>
          <p:cNvSpPr>
            <a:spLocks noGrp="1" noChangeArrowheads="1"/>
          </p:cNvSpPr>
          <p:nvPr>
            <p:ph type="body" idx="4294967295"/>
          </p:nvPr>
        </p:nvSpPr>
        <p:spPr>
          <a:xfrm>
            <a:off x="609600" y="1066800"/>
            <a:ext cx="8001000" cy="5791200"/>
          </a:xfrm>
        </p:spPr>
        <p:txBody>
          <a:bodyPr>
            <a:normAutofit lnSpcReduction="10000"/>
          </a:bodyPr>
          <a:lstStyle/>
          <a:p>
            <a:pPr marL="0" indent="0">
              <a:buFontTx/>
              <a:buNone/>
            </a:pPr>
            <a:r>
              <a:rPr lang="en-US" sz="2800" b="1" baseline="30000" dirty="0" smtClean="0">
                <a:latin typeface="Cambria" pitchFamily="18" charset="0"/>
              </a:rPr>
              <a:t>27</a:t>
            </a:r>
            <a:r>
              <a:rPr lang="en-US" sz="2800" b="1" i="1" dirty="0" smtClean="0">
                <a:solidFill>
                  <a:srgbClr val="000066"/>
                </a:solidFill>
                <a:latin typeface="Cambria" pitchFamily="18" charset="0"/>
              </a:rPr>
              <a:t> Iron he treats like straw and bronze like rotten wood. </a:t>
            </a:r>
            <a:r>
              <a:rPr lang="en-US" sz="2800" b="1" baseline="30000" dirty="0" smtClean="0">
                <a:latin typeface="Cambria" pitchFamily="18" charset="0"/>
              </a:rPr>
              <a:t>28</a:t>
            </a:r>
            <a:r>
              <a:rPr lang="en-US" sz="2800" b="1" i="1" dirty="0" smtClean="0">
                <a:solidFill>
                  <a:srgbClr val="000066"/>
                </a:solidFill>
                <a:latin typeface="Cambria" pitchFamily="18" charset="0"/>
              </a:rPr>
              <a:t> Arrows do not make him flee; </a:t>
            </a:r>
            <a:r>
              <a:rPr lang="en-US" sz="2800" b="1" i="1" dirty="0" err="1" smtClean="0">
                <a:solidFill>
                  <a:srgbClr val="000066"/>
                </a:solidFill>
                <a:latin typeface="Cambria" pitchFamily="18" charset="0"/>
              </a:rPr>
              <a:t>slingstones</a:t>
            </a:r>
            <a:r>
              <a:rPr lang="en-US" sz="2800" b="1" i="1" dirty="0" smtClean="0">
                <a:solidFill>
                  <a:srgbClr val="000066"/>
                </a:solidFill>
                <a:latin typeface="Cambria" pitchFamily="18" charset="0"/>
              </a:rPr>
              <a:t> are like chaff to him. </a:t>
            </a:r>
            <a:r>
              <a:rPr lang="en-US" sz="2800" b="1" baseline="30000" dirty="0" smtClean="0">
                <a:latin typeface="Cambria" pitchFamily="18" charset="0"/>
              </a:rPr>
              <a:t>29</a:t>
            </a:r>
            <a:r>
              <a:rPr lang="en-US" sz="2800" b="1" i="1" dirty="0" smtClean="0">
                <a:solidFill>
                  <a:srgbClr val="000066"/>
                </a:solidFill>
                <a:latin typeface="Cambria" pitchFamily="18" charset="0"/>
              </a:rPr>
              <a:t> A club seems to him but a piece of straw; he laughs at the rattling of the lance. </a:t>
            </a:r>
            <a:r>
              <a:rPr lang="en-US" sz="2800" b="1" baseline="30000" dirty="0" smtClean="0">
                <a:latin typeface="Cambria" pitchFamily="18" charset="0"/>
              </a:rPr>
              <a:t>30</a:t>
            </a:r>
            <a:r>
              <a:rPr lang="en-US" sz="2800" b="1" i="1" dirty="0" smtClean="0">
                <a:solidFill>
                  <a:srgbClr val="000066"/>
                </a:solidFill>
                <a:latin typeface="Cambria" pitchFamily="18" charset="0"/>
              </a:rPr>
              <a:t> His undersides are jagged potsherds, leaving a trail in the mud like a threshing sledge. </a:t>
            </a:r>
            <a:r>
              <a:rPr lang="en-US" sz="2800" b="1" baseline="30000" dirty="0" smtClean="0">
                <a:latin typeface="Cambria" pitchFamily="18" charset="0"/>
              </a:rPr>
              <a:t>31</a:t>
            </a:r>
            <a:r>
              <a:rPr lang="en-US" sz="2800" b="1" i="1" dirty="0" smtClean="0">
                <a:solidFill>
                  <a:srgbClr val="000066"/>
                </a:solidFill>
                <a:latin typeface="Cambria" pitchFamily="18" charset="0"/>
              </a:rPr>
              <a:t> He makes the depths churn like a boiling caldron and stirs up the sea like a pot of ointment. </a:t>
            </a:r>
            <a:r>
              <a:rPr lang="en-US" sz="2800" b="1" baseline="30000" dirty="0" smtClean="0">
                <a:latin typeface="Cambria" pitchFamily="18" charset="0"/>
              </a:rPr>
              <a:t>32</a:t>
            </a:r>
            <a:r>
              <a:rPr lang="en-US" sz="2800" b="1" i="1" dirty="0" smtClean="0">
                <a:solidFill>
                  <a:srgbClr val="000066"/>
                </a:solidFill>
                <a:latin typeface="Cambria" pitchFamily="18" charset="0"/>
              </a:rPr>
              <a:t> Behind him he leaves a glistening wake; one would think the deep had white hair. </a:t>
            </a:r>
            <a:r>
              <a:rPr lang="en-US" sz="2800" b="1" baseline="30000" dirty="0" smtClean="0">
                <a:latin typeface="Cambria" pitchFamily="18" charset="0"/>
              </a:rPr>
              <a:t>33</a:t>
            </a:r>
            <a:r>
              <a:rPr lang="en-US" sz="2800" b="1" i="1" dirty="0" smtClean="0">
                <a:solidFill>
                  <a:srgbClr val="000066"/>
                </a:solidFill>
                <a:latin typeface="Cambria" pitchFamily="18" charset="0"/>
              </a:rPr>
              <a:t> </a:t>
            </a:r>
            <a:r>
              <a:rPr lang="en-US" sz="2800" b="1" i="1" dirty="0" smtClean="0">
                <a:solidFill>
                  <a:srgbClr val="C00000"/>
                </a:solidFill>
                <a:latin typeface="Cambria" pitchFamily="18" charset="0"/>
              </a:rPr>
              <a:t>Nothing on earth is his equal-- a creature without fear. </a:t>
            </a:r>
            <a:r>
              <a:rPr lang="en-US" sz="2800" b="1" baseline="30000" dirty="0" smtClean="0">
                <a:latin typeface="Cambria" pitchFamily="18" charset="0"/>
              </a:rPr>
              <a:t>34</a:t>
            </a:r>
            <a:r>
              <a:rPr lang="en-US" sz="2800" b="1" i="1" dirty="0" smtClean="0">
                <a:solidFill>
                  <a:srgbClr val="000066"/>
                </a:solidFill>
                <a:latin typeface="Cambria" pitchFamily="18" charset="0"/>
              </a:rPr>
              <a:t> He looks down on all that are haughty; he is king over all that are proud.</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b="-46667"/>
          </a:stretch>
        </a:blip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105475" name="Rectangle 3"/>
          <p:cNvSpPr>
            <a:spLocks noGrp="1" noChangeArrowheads="1"/>
          </p:cNvSpPr>
          <p:nvPr>
            <p:ph type="title"/>
          </p:nvPr>
        </p:nvSpPr>
        <p:spPr>
          <a:effectLst>
            <a:outerShdw dist="35921" dir="2700000" algn="ctr" rotWithShape="0">
              <a:schemeClr val="bg1"/>
            </a:outerShdw>
          </a:effectLst>
        </p:spPr>
        <p:txBody>
          <a:bodyPr/>
          <a:lstStyle/>
          <a:p>
            <a:pPr>
              <a:defRPr/>
            </a:pPr>
            <a:r>
              <a:rPr lang="en-US" sz="3600" smtClean="0">
                <a:latin typeface="Tahoma" pitchFamily="34" charset="0"/>
              </a:rPr>
              <a:t>Leviathan</a:t>
            </a:r>
          </a:p>
        </p:txBody>
      </p:sp>
      <p:sp>
        <p:nvSpPr>
          <p:cNvPr id="61444" name="Rectangle 4"/>
          <p:cNvSpPr>
            <a:spLocks noGrp="1" noChangeArrowheads="1"/>
          </p:cNvSpPr>
          <p:nvPr>
            <p:ph type="body" idx="4294967295"/>
          </p:nvPr>
        </p:nvSpPr>
        <p:spPr>
          <a:xfrm>
            <a:off x="609600" y="1066800"/>
            <a:ext cx="8001000" cy="5791200"/>
          </a:xfrm>
        </p:spPr>
        <p:txBody>
          <a:bodyPr/>
          <a:lstStyle/>
          <a:p>
            <a:pPr marL="0" indent="0"/>
            <a:r>
              <a:rPr lang="en-US" sz="2800" b="1" smtClean="0">
                <a:latin typeface="Tahoma" pitchFamily="34" charset="0"/>
              </a:rPr>
              <a:t>Brown-Driver-Briggs Hebrew Dictionary:</a:t>
            </a:r>
          </a:p>
          <a:p>
            <a:pPr lvl="1"/>
            <a:r>
              <a:rPr lang="en-US" sz="2400" b="1" smtClean="0">
                <a:latin typeface="Tahoma" pitchFamily="34" charset="0"/>
              </a:rPr>
              <a:t>Leviathan, sea monster, dragon </a:t>
            </a:r>
          </a:p>
          <a:p>
            <a:pPr lvl="1"/>
            <a:r>
              <a:rPr lang="en-US" sz="2400" b="1" smtClean="0">
                <a:latin typeface="Tahoma" pitchFamily="34" charset="0"/>
              </a:rPr>
              <a:t>Large aquatic animal </a:t>
            </a:r>
          </a:p>
          <a:p>
            <a:pPr lvl="1"/>
            <a:r>
              <a:rPr lang="en-US" sz="2400" b="1" smtClean="0">
                <a:latin typeface="Tahoma" pitchFamily="34" charset="0"/>
              </a:rPr>
              <a:t>Perhaps the extinct dinosaur,  plesiosaurus, exact meaning unknown</a:t>
            </a:r>
            <a:r>
              <a:rPr lang="en-US" sz="2800" b="1" smtClean="0">
                <a:latin typeface="Tahoma" pitchFamily="34" charset="0"/>
              </a:rPr>
              <a:t>  </a:t>
            </a:r>
          </a:p>
        </p:txBody>
      </p:sp>
    </p:spTree>
  </p:cSld>
  <p:clrMapOvr>
    <a:overrideClrMapping bg1="lt1" tx1="dk1" bg2="lt2" tx2="dk2" accent1="accent1" accent2="accent2" accent3="accent3" accent4="accent4" accent5="accent5" accent6="accent6" hlink="hlink" folHlink="folHlink"/>
  </p:clrMapOvr>
  <p:transition>
    <p:dissolv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16740" name="Rectangle 4"/>
          <p:cNvSpPr>
            <a:spLocks noGrp="1" noChangeArrowheads="1"/>
          </p:cNvSpPr>
          <p:nvPr>
            <p:ph type="ctrTitle"/>
          </p:nvPr>
        </p:nvSpPr>
        <p:spPr>
          <a:xfrm>
            <a:off x="914400" y="533400"/>
            <a:ext cx="7772400" cy="1470025"/>
          </a:xfrm>
          <a:effectLst>
            <a:outerShdw dist="35921" dir="2700000" algn="ctr" rotWithShape="0">
              <a:schemeClr val="tx1"/>
            </a:outerShdw>
          </a:effectLst>
        </p:spPr>
        <p:txBody>
          <a:bodyPr/>
          <a:lstStyle/>
          <a:p>
            <a:pPr>
              <a:defRPr/>
            </a:pPr>
            <a:r>
              <a:rPr lang="en-US" sz="5400" smtClean="0">
                <a:solidFill>
                  <a:schemeClr val="accent2"/>
                </a:solidFill>
                <a:latin typeface="Tahoma" pitchFamily="34" charset="0"/>
              </a:rPr>
              <a:t>Sea Monsters?</a:t>
            </a:r>
          </a:p>
        </p:txBody>
      </p:sp>
      <p:sp>
        <p:nvSpPr>
          <p:cNvPr id="62467" name="Rectangle 5"/>
          <p:cNvSpPr>
            <a:spLocks noGrp="1" noChangeArrowheads="1"/>
          </p:cNvSpPr>
          <p:nvPr>
            <p:ph type="subTitle" idx="1"/>
          </p:nvPr>
        </p:nvSpPr>
        <p:spPr/>
        <p:txBody>
          <a:bodyPr/>
          <a:lstStyle/>
          <a:p>
            <a:endParaRPr lang="en-US" smtClean="0"/>
          </a:p>
        </p:txBody>
      </p:sp>
    </p:spTree>
  </p:cSld>
  <p:clrMapOvr>
    <a:masterClrMapping/>
  </p:clrMapOvr>
  <p:transition>
    <p:newsflash/>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63491" name="Rectangle 2"/>
          <p:cNvSpPr>
            <a:spLocks noGrp="1" noChangeArrowheads="1"/>
          </p:cNvSpPr>
          <p:nvPr>
            <p:ph type="title"/>
          </p:nvPr>
        </p:nvSpPr>
        <p:spPr/>
        <p:txBody>
          <a:bodyPr/>
          <a:lstStyle/>
          <a:p>
            <a:r>
              <a:rPr lang="en-US" sz="4000" dirty="0" smtClean="0">
                <a:latin typeface="Tahoma" pitchFamily="34" charset="0"/>
              </a:rPr>
              <a:t>Sea Monsters? Dragons?</a:t>
            </a:r>
          </a:p>
        </p:txBody>
      </p:sp>
      <p:sp>
        <p:nvSpPr>
          <p:cNvPr id="43011" name="Text Box 3"/>
          <p:cNvSpPr txBox="1">
            <a:spLocks noChangeArrowheads="1"/>
          </p:cNvSpPr>
          <p:nvPr/>
        </p:nvSpPr>
        <p:spPr bwMode="auto">
          <a:xfrm>
            <a:off x="746125" y="1031875"/>
            <a:ext cx="7788275" cy="5632311"/>
          </a:xfrm>
          <a:prstGeom prst="rect">
            <a:avLst/>
          </a:prstGeom>
          <a:noFill/>
          <a:ln w="9525">
            <a:noFill/>
            <a:miter lim="800000"/>
            <a:headEnd/>
            <a:tailEnd/>
          </a:ln>
        </p:spPr>
        <p:txBody>
          <a:bodyPr>
            <a:spAutoFit/>
          </a:bodyPr>
          <a:lstStyle/>
          <a:p>
            <a:r>
              <a:rPr lang="en-US" sz="2800" b="1" i="1" dirty="0" smtClean="0">
                <a:solidFill>
                  <a:srgbClr val="000066"/>
                </a:solidFill>
                <a:latin typeface="Cambria" pitchFamily="18" charset="0"/>
              </a:rPr>
              <a:t>You divided the sea by your might; you broke the heads of the </a:t>
            </a:r>
            <a:r>
              <a:rPr lang="en-US" sz="2800" b="1" i="1" dirty="0" smtClean="0">
                <a:solidFill>
                  <a:srgbClr val="C00000"/>
                </a:solidFill>
                <a:latin typeface="Cambria" pitchFamily="18" charset="0"/>
              </a:rPr>
              <a:t>sea monsters</a:t>
            </a:r>
            <a:r>
              <a:rPr lang="en-US" sz="2800" b="1" i="1" dirty="0" smtClean="0">
                <a:solidFill>
                  <a:srgbClr val="000066"/>
                </a:solidFill>
                <a:latin typeface="Cambria" pitchFamily="18" charset="0"/>
              </a:rPr>
              <a:t> on the waters.</a:t>
            </a:r>
            <a:r>
              <a:rPr lang="en-US" sz="2800" b="1" dirty="0" smtClean="0"/>
              <a:t> </a:t>
            </a:r>
            <a:r>
              <a:rPr lang="en-US" sz="2800" b="1" dirty="0" smtClean="0">
                <a:latin typeface="Tahoma" pitchFamily="34" charset="0"/>
                <a:ea typeface="Tahoma" pitchFamily="34" charset="0"/>
                <a:cs typeface="Tahoma" pitchFamily="34" charset="0"/>
              </a:rPr>
              <a:t>(Psalm 74:13) </a:t>
            </a:r>
            <a:endParaRPr lang="en-US" sz="2800" b="1" i="1" dirty="0">
              <a:solidFill>
                <a:srgbClr val="000066"/>
              </a:solidFill>
              <a:latin typeface="Tahoma" pitchFamily="34" charset="0"/>
              <a:ea typeface="Tahoma" pitchFamily="34" charset="0"/>
              <a:cs typeface="Tahoma" pitchFamily="34" charset="0"/>
            </a:endParaRPr>
          </a:p>
          <a:p>
            <a:endParaRPr lang="en-US" sz="2800" b="1" i="1" dirty="0">
              <a:solidFill>
                <a:srgbClr val="0000FF"/>
              </a:solidFill>
            </a:endParaRPr>
          </a:p>
          <a:p>
            <a:r>
              <a:rPr lang="en-US" sz="2800" b="1" i="1" dirty="0" smtClean="0">
                <a:solidFill>
                  <a:srgbClr val="000066"/>
                </a:solidFill>
                <a:latin typeface="Cambria" pitchFamily="18" charset="0"/>
              </a:rPr>
              <a:t>Praise the LORD from the earth, </a:t>
            </a:r>
            <a:r>
              <a:rPr lang="en-US" sz="2800" b="1" i="1" dirty="0" smtClean="0">
                <a:solidFill>
                  <a:srgbClr val="C00000"/>
                </a:solidFill>
                <a:latin typeface="Cambria" pitchFamily="18" charset="0"/>
              </a:rPr>
              <a:t>Sea monsters </a:t>
            </a:r>
            <a:r>
              <a:rPr lang="en-US" sz="2800" b="1" i="1" dirty="0" smtClean="0">
                <a:solidFill>
                  <a:srgbClr val="000066"/>
                </a:solidFill>
                <a:latin typeface="Cambria" pitchFamily="18" charset="0"/>
              </a:rPr>
              <a:t>and all deeps; </a:t>
            </a:r>
            <a:r>
              <a:rPr lang="en-US" sz="2800" b="1" dirty="0" smtClean="0">
                <a:latin typeface="Tahoma" pitchFamily="34" charset="0"/>
                <a:ea typeface="Tahoma" pitchFamily="34" charset="0"/>
                <a:cs typeface="Tahoma" pitchFamily="34" charset="0"/>
              </a:rPr>
              <a:t>(Psalm 148:7 - NAS)</a:t>
            </a:r>
            <a:endParaRPr lang="en-US" sz="2800" b="1" dirty="0">
              <a:latin typeface="Tahoma" pitchFamily="34" charset="0"/>
              <a:ea typeface="Tahoma" pitchFamily="34" charset="0"/>
              <a:cs typeface="Tahoma" pitchFamily="34" charset="0"/>
            </a:endParaRPr>
          </a:p>
          <a:p>
            <a:endParaRPr lang="en-US" sz="2800" b="1" i="1" dirty="0">
              <a:solidFill>
                <a:srgbClr val="0000FF"/>
              </a:solidFill>
            </a:endParaRPr>
          </a:p>
          <a:p>
            <a:r>
              <a:rPr lang="en-US" sz="2800" b="1" i="1" dirty="0" smtClean="0">
                <a:solidFill>
                  <a:srgbClr val="000066"/>
                </a:solidFill>
                <a:latin typeface="Cambria" pitchFamily="18" charset="0"/>
              </a:rPr>
              <a:t>In that day the LORD with his hard and great and strong sword will punish Leviathan the fleeing serpent, Leviathan the twisting serpent, and he will slay </a:t>
            </a:r>
            <a:r>
              <a:rPr lang="en-US" sz="2800" b="1" i="1" dirty="0" smtClean="0">
                <a:solidFill>
                  <a:srgbClr val="C00000"/>
                </a:solidFill>
                <a:latin typeface="Cambria" pitchFamily="18" charset="0"/>
              </a:rPr>
              <a:t>the dragon that is in the sea</a:t>
            </a:r>
            <a:r>
              <a:rPr lang="en-US" sz="2800" dirty="0" smtClean="0"/>
              <a:t>. </a:t>
            </a:r>
            <a:r>
              <a:rPr lang="en-US" sz="2800" b="1" dirty="0" smtClean="0">
                <a:latin typeface="Tahoma" pitchFamily="34" charset="0"/>
                <a:ea typeface="Tahoma" pitchFamily="34" charset="0"/>
                <a:cs typeface="Tahoma" pitchFamily="34" charset="0"/>
              </a:rPr>
              <a:t>(Isaiah 27:1 )</a:t>
            </a:r>
            <a:endParaRPr lang="en-US" sz="2800" b="1" dirty="0">
              <a:latin typeface="Tahoma" pitchFamily="34" charset="0"/>
              <a:ea typeface="Tahoma" pitchFamily="34" charset="0"/>
              <a:cs typeface="Tahoma" pitchFamily="34" charset="0"/>
            </a:endParaRPr>
          </a:p>
          <a:p>
            <a:endParaRPr lang="en-US" b="1" i="1" dirty="0">
              <a:solidFill>
                <a:srgbClr val="0000FF"/>
              </a:solidFill>
            </a:endParaRPr>
          </a:p>
        </p:txBody>
      </p:sp>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3011">
                                            <p:txEl>
                                              <p:pRg st="2" end="2"/>
                                            </p:txEl>
                                          </p:spTgt>
                                        </p:tgtEl>
                                        <p:attrNameLst>
                                          <p:attrName>style.visibility</p:attrName>
                                        </p:attrNameLst>
                                      </p:cBhvr>
                                      <p:to>
                                        <p:strVal val="visible"/>
                                      </p:to>
                                    </p:set>
                                    <p:anim calcmode="lin" valueType="num">
                                      <p:cBhvr additive="base">
                                        <p:cTn id="13" dur="500" fill="hold"/>
                                        <p:tgtEl>
                                          <p:spTgt spid="4301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30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3011">
                                            <p:txEl>
                                              <p:pRg st="4" end="4"/>
                                            </p:txEl>
                                          </p:spTgt>
                                        </p:tgtEl>
                                        <p:attrNameLst>
                                          <p:attrName>style.visibility</p:attrName>
                                        </p:attrNameLst>
                                      </p:cBhvr>
                                      <p:to>
                                        <p:strVal val="visible"/>
                                      </p:to>
                                    </p:set>
                                    <p:anim calcmode="lin" valueType="num">
                                      <p:cBhvr additive="base">
                                        <p:cTn id="19" dur="500" fill="hold"/>
                                        <p:tgtEl>
                                          <p:spTgt spid="4301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3011">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2"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0" y="0"/>
            <a:ext cx="9144000" cy="6858000"/>
          </a:xfrm>
          <a:prstGeom prst="rect">
            <a:avLst/>
          </a:prstGeom>
          <a:solidFill>
            <a:schemeClr val="bg1">
              <a:alpha val="74901"/>
            </a:schemeClr>
          </a:solidFill>
          <a:ln w="9525">
            <a:solidFill>
              <a:schemeClr val="tx1"/>
            </a:solidFill>
            <a:miter lim="800000"/>
            <a:headEnd/>
            <a:tailEnd/>
          </a:ln>
        </p:spPr>
        <p:txBody>
          <a:bodyPr wrap="none" anchor="ctr"/>
          <a:lstStyle/>
          <a:p>
            <a:endParaRPr lang="en-US"/>
          </a:p>
        </p:txBody>
      </p:sp>
      <p:sp>
        <p:nvSpPr>
          <p:cNvPr id="64515" name="Rectangle 3"/>
          <p:cNvSpPr>
            <a:spLocks noGrp="1" noChangeArrowheads="1"/>
          </p:cNvSpPr>
          <p:nvPr>
            <p:ph type="title"/>
          </p:nvPr>
        </p:nvSpPr>
        <p:spPr/>
        <p:txBody>
          <a:bodyPr/>
          <a:lstStyle/>
          <a:p>
            <a:r>
              <a:rPr lang="en-US" sz="4000" dirty="0" smtClean="0">
                <a:latin typeface="Tahoma" pitchFamily="34" charset="0"/>
              </a:rPr>
              <a:t>Sea Monsters? Dragons?</a:t>
            </a:r>
          </a:p>
        </p:txBody>
      </p:sp>
      <p:sp>
        <p:nvSpPr>
          <p:cNvPr id="64516" name="Rectangle 5"/>
          <p:cNvSpPr>
            <a:spLocks noGrp="1" noChangeArrowheads="1"/>
          </p:cNvSpPr>
          <p:nvPr>
            <p:ph type="body" idx="1"/>
          </p:nvPr>
        </p:nvSpPr>
        <p:spPr/>
        <p:txBody>
          <a:bodyPr/>
          <a:lstStyle/>
          <a:p>
            <a:r>
              <a:rPr lang="en-US" sz="3200" b="1" smtClean="0"/>
              <a:t>Brown-Driver-Briggs Hebrew Dictionary:</a:t>
            </a:r>
            <a:endParaRPr lang="en-US" sz="3200" smtClean="0"/>
          </a:p>
          <a:p>
            <a:pPr lvl="1"/>
            <a:r>
              <a:rPr lang="en-US" sz="3200" b="1" smtClean="0"/>
              <a:t>Hebrew: </a:t>
            </a:r>
            <a:r>
              <a:rPr lang="en-US" sz="3200" b="1" i="1" smtClean="0">
                <a:latin typeface="Times New Roman" pitchFamily="18" charset="0"/>
              </a:rPr>
              <a:t>tanniyn </a:t>
            </a:r>
          </a:p>
          <a:p>
            <a:pPr lvl="2"/>
            <a:r>
              <a:rPr lang="en-US" sz="2800" b="1" smtClean="0"/>
              <a:t>Dragon, serpent, sea monster </a:t>
            </a:r>
          </a:p>
          <a:p>
            <a:pPr lvl="2"/>
            <a:r>
              <a:rPr lang="en-US" sz="2800" b="1" smtClean="0"/>
              <a:t>Dragon or dinosaur </a:t>
            </a:r>
          </a:p>
          <a:p>
            <a:pPr lvl="2"/>
            <a:r>
              <a:rPr lang="en-US" sz="2800" b="1" smtClean="0"/>
              <a:t>Sea or river monster </a:t>
            </a:r>
          </a:p>
          <a:p>
            <a:pPr lvl="2"/>
            <a:r>
              <a:rPr lang="en-US" sz="2800" b="1" smtClean="0"/>
              <a:t>Serpent,  venomous snake  </a:t>
            </a:r>
          </a:p>
          <a:p>
            <a:endParaRPr lang="en-US" sz="3600" smtClean="0"/>
          </a:p>
        </p:txBody>
      </p:sp>
    </p:spTree>
  </p:cSld>
  <p:clrMapOvr>
    <a:overrideClrMapping bg1="lt1" tx1="dk1" bg2="lt2" tx2="dk2" accent1="accent1" accent2="accent2" accent3="accent3" accent4="accent4" accent5="accent5" accent6="accent6" hlink="hlink" folHlink="folHlink"/>
  </p:clrMapOvr>
  <p:transition>
    <p:wipe dir="u"/>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0836" name="Rectangle 4"/>
          <p:cNvSpPr>
            <a:spLocks noGrp="1" noChangeArrowheads="1"/>
          </p:cNvSpPr>
          <p:nvPr>
            <p:ph type="title"/>
          </p:nvPr>
        </p:nvSpPr>
        <p:spPr>
          <a:xfrm>
            <a:off x="762000" y="381000"/>
            <a:ext cx="7772400" cy="2209800"/>
          </a:xfrm>
          <a:effectLst>
            <a:outerShdw dist="35921" dir="2700000" algn="ctr" rotWithShape="0">
              <a:schemeClr val="tx1"/>
            </a:outerShdw>
          </a:effectLst>
        </p:spPr>
        <p:txBody>
          <a:bodyPr/>
          <a:lstStyle/>
          <a:p>
            <a:pPr>
              <a:defRPr/>
            </a:pPr>
            <a:r>
              <a:rPr lang="en-US" sz="7200" smtClean="0">
                <a:solidFill>
                  <a:schemeClr val="bg1"/>
                </a:solidFill>
                <a:latin typeface="Tahoma" pitchFamily="34" charset="0"/>
              </a:rPr>
              <a:t>Present Day Examples?</a:t>
            </a:r>
          </a:p>
        </p:txBody>
      </p:sp>
    </p:spTree>
  </p:cSld>
  <p:clrMapOvr>
    <a:masterClrMapping/>
  </p:clrMapOvr>
  <p:transition>
    <p:newsflash/>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228600"/>
            <a:ext cx="7772400" cy="685800"/>
          </a:xfrm>
        </p:spPr>
        <p:txBody>
          <a:bodyPr/>
          <a:lstStyle/>
          <a:p>
            <a:r>
              <a:rPr lang="en-US" smtClean="0"/>
              <a:t>Evidence That Dinosaurs and Man Coexisted </a:t>
            </a:r>
            <a:br>
              <a:rPr lang="en-US" smtClean="0"/>
            </a:br>
            <a:r>
              <a:rPr lang="en-US" b="0" smtClean="0"/>
              <a:t>Present Day Examples?</a:t>
            </a:r>
            <a:endParaRPr lang="en-US" smtClean="0"/>
          </a:p>
        </p:txBody>
      </p:sp>
      <p:sp>
        <p:nvSpPr>
          <p:cNvPr id="66563" name="Text Box 3"/>
          <p:cNvSpPr txBox="1">
            <a:spLocks noChangeArrowheads="1"/>
          </p:cNvSpPr>
          <p:nvPr/>
        </p:nvSpPr>
        <p:spPr bwMode="auto">
          <a:xfrm>
            <a:off x="228600" y="1600200"/>
            <a:ext cx="3581400" cy="3194721"/>
          </a:xfrm>
          <a:prstGeom prst="rect">
            <a:avLst/>
          </a:prstGeom>
          <a:noFill/>
          <a:ln w="9525">
            <a:noFill/>
            <a:miter lim="800000"/>
            <a:headEnd/>
            <a:tailEnd/>
          </a:ln>
        </p:spPr>
        <p:txBody>
          <a:bodyPr>
            <a:spAutoFit/>
          </a:bodyPr>
          <a:lstStyle/>
          <a:p>
            <a:pPr algn="ctr">
              <a:lnSpc>
                <a:spcPct val="80000"/>
              </a:lnSpc>
            </a:pPr>
            <a:r>
              <a:rPr lang="en-US" sz="2800" b="1" dirty="0">
                <a:latin typeface="GoudySans Md BT" pitchFamily="34" charset="0"/>
              </a:rPr>
              <a:t>42 year veteran missionary, Eugene Thomas </a:t>
            </a:r>
            <a:r>
              <a:rPr lang="en-US" sz="2800" b="1" dirty="0" smtClean="0">
                <a:latin typeface="GoudySans Md BT" pitchFamily="34" charset="0"/>
              </a:rPr>
              <a:t>had </a:t>
            </a:r>
            <a:r>
              <a:rPr lang="en-US" sz="2800" b="1" dirty="0">
                <a:solidFill>
                  <a:srgbClr val="FF0000"/>
                </a:solidFill>
                <a:latin typeface="GoudySans Md BT" pitchFamily="34" charset="0"/>
              </a:rPr>
              <a:t>two pygmies</a:t>
            </a:r>
            <a:r>
              <a:rPr lang="en-US" sz="2800" b="1" dirty="0">
                <a:latin typeface="GoudySans Md BT" pitchFamily="34" charset="0"/>
              </a:rPr>
              <a:t> in his church in Congo, Africa that claimed to have </a:t>
            </a:r>
            <a:r>
              <a:rPr lang="en-US" sz="2800" b="1" dirty="0">
                <a:solidFill>
                  <a:srgbClr val="FF0000"/>
                </a:solidFill>
                <a:latin typeface="GoudySans Md BT" pitchFamily="34" charset="0"/>
              </a:rPr>
              <a:t>killed a </a:t>
            </a:r>
            <a:r>
              <a:rPr lang="en-US" sz="2800" b="1" i="1" dirty="0" err="1">
                <a:solidFill>
                  <a:srgbClr val="FF0000"/>
                </a:solidFill>
                <a:latin typeface="GoudySans Md BT" pitchFamily="34" charset="0"/>
              </a:rPr>
              <a:t>Mokele-Mbembe</a:t>
            </a:r>
            <a:r>
              <a:rPr lang="en-US" sz="2800" b="1" i="1" dirty="0">
                <a:latin typeface="GoudySans Md BT" pitchFamily="34" charset="0"/>
              </a:rPr>
              <a:t> </a:t>
            </a:r>
            <a:r>
              <a:rPr lang="en-US" sz="2800" b="1" dirty="0">
                <a:latin typeface="GoudySans Md BT" pitchFamily="34" charset="0"/>
              </a:rPr>
              <a:t>in 1959.</a:t>
            </a:r>
          </a:p>
        </p:txBody>
      </p:sp>
      <p:pic>
        <p:nvPicPr>
          <p:cNvPr id="66564" name="Picture 4" descr="Natives killing mokele"/>
          <p:cNvPicPr>
            <a:picLocks noChangeAspect="1" noChangeArrowheads="1"/>
          </p:cNvPicPr>
          <p:nvPr/>
        </p:nvPicPr>
        <p:blipFill>
          <a:blip r:embed="rId2" cstate="print"/>
          <a:srcRect/>
          <a:stretch>
            <a:fillRect/>
          </a:stretch>
        </p:blipFill>
        <p:spPr bwMode="auto">
          <a:xfrm>
            <a:off x="4124325" y="990600"/>
            <a:ext cx="4629150" cy="5410200"/>
          </a:xfrm>
          <a:prstGeom prst="rect">
            <a:avLst/>
          </a:prstGeom>
          <a:noFill/>
          <a:ln w="9525">
            <a:noFill/>
            <a:miter lim="800000"/>
            <a:headEnd/>
            <a:tailEnd/>
          </a:ln>
        </p:spPr>
      </p:pic>
    </p:spTree>
  </p:cSld>
  <p:clrMapOvr>
    <a:masterClrMapping/>
  </p:clrMapOvr>
  <p:transition>
    <p:dissolv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5800" y="228600"/>
            <a:ext cx="7772400" cy="685800"/>
          </a:xfrm>
        </p:spPr>
        <p:txBody>
          <a:bodyPr/>
          <a:lstStyle/>
          <a:p>
            <a:r>
              <a:rPr lang="en-US" smtClean="0"/>
              <a:t>Evidence That Dinosaurs and Man Coexisted </a:t>
            </a:r>
            <a:br>
              <a:rPr lang="en-US" smtClean="0"/>
            </a:br>
            <a:r>
              <a:rPr lang="en-US" b="0" smtClean="0"/>
              <a:t>Present Day Examples?</a:t>
            </a:r>
            <a:endParaRPr lang="en-US" smtClean="0"/>
          </a:p>
        </p:txBody>
      </p:sp>
      <p:pic>
        <p:nvPicPr>
          <p:cNvPr id="67587" name="Picture 5" descr="dinoexpid"/>
          <p:cNvPicPr>
            <a:picLocks noChangeAspect="1" noChangeArrowheads="1"/>
          </p:cNvPicPr>
          <p:nvPr/>
        </p:nvPicPr>
        <p:blipFill>
          <a:blip r:embed="rId2" cstate="print"/>
          <a:srcRect/>
          <a:stretch>
            <a:fillRect/>
          </a:stretch>
        </p:blipFill>
        <p:spPr bwMode="auto">
          <a:xfrm>
            <a:off x="762000" y="990600"/>
            <a:ext cx="7239000" cy="527208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0"/>
            <a:ext cx="9144000" cy="914400"/>
          </a:xfrm>
        </p:spPr>
        <p:txBody>
          <a:bodyPr/>
          <a:lstStyle/>
          <a:p>
            <a:pPr eaLnBrk="1" hangingPunct="1">
              <a:defRPr/>
            </a:pPr>
            <a:r>
              <a:rPr lang="en-US" sz="2800" b="1" dirty="0" smtClean="0">
                <a:latin typeface="Tahoma" pitchFamily="34" charset="0"/>
              </a:rPr>
              <a:t>Genesis 3:16-19 – Consequences of the Fall on Man and Woman</a:t>
            </a:r>
          </a:p>
        </p:txBody>
      </p:sp>
      <p:sp>
        <p:nvSpPr>
          <p:cNvPr id="16387" name="Rectangle 3"/>
          <p:cNvSpPr>
            <a:spLocks noGrp="1" noChangeArrowheads="1"/>
          </p:cNvSpPr>
          <p:nvPr>
            <p:ph type="body" idx="1"/>
          </p:nvPr>
        </p:nvSpPr>
        <p:spPr>
          <a:xfrm>
            <a:off x="457200" y="1066800"/>
            <a:ext cx="8229600" cy="5791200"/>
          </a:xfrm>
        </p:spPr>
        <p:txBody>
          <a:bodyPr/>
          <a:lstStyle/>
          <a:p>
            <a:pPr eaLnBrk="1" hangingPunct="1">
              <a:lnSpc>
                <a:spcPct val="90000"/>
              </a:lnSpc>
            </a:pPr>
            <a:r>
              <a:rPr lang="en-US" sz="2800" i="1" smtClean="0">
                <a:latin typeface="Cambria" pitchFamily="18" charset="0"/>
              </a:rPr>
              <a:t>To the woman he said, “I will surely multiply your pain in childbearing; in pain you shall bring forth children. Your desire shall be for your husband, and he shall rule over you.” </a:t>
            </a:r>
            <a:r>
              <a:rPr lang="en-US" sz="2800" i="1" baseline="30000" smtClean="0">
                <a:latin typeface="Cambria" pitchFamily="18" charset="0"/>
              </a:rPr>
              <a:t>17</a:t>
            </a:r>
            <a:r>
              <a:rPr lang="en-US" sz="2800" i="1" smtClean="0">
                <a:latin typeface="Cambria" pitchFamily="18" charset="0"/>
              </a:rPr>
              <a:t> And to Adam he said, “Because you have listened to the voice of your wife and have eaten of the tree of which I commanded you, ‘You shall not eat of it,’ cursed is the ground because of you; in pain you shall eat of it all the days of your life; </a:t>
            </a:r>
            <a:r>
              <a:rPr lang="en-US" sz="2800" i="1" baseline="30000" smtClean="0">
                <a:latin typeface="Cambria" pitchFamily="18" charset="0"/>
              </a:rPr>
              <a:t>18</a:t>
            </a:r>
            <a:r>
              <a:rPr lang="en-US" sz="2800" i="1" smtClean="0">
                <a:latin typeface="Cambria" pitchFamily="18" charset="0"/>
              </a:rPr>
              <a:t> thorns and thistles it shall bring forth for you; and you shall eat the plants of the field. </a:t>
            </a:r>
            <a:r>
              <a:rPr lang="en-US" sz="2800" i="1" baseline="30000" smtClean="0">
                <a:latin typeface="Cambria" pitchFamily="18" charset="0"/>
              </a:rPr>
              <a:t>19</a:t>
            </a:r>
            <a:r>
              <a:rPr lang="en-US" sz="2800" i="1" smtClean="0">
                <a:latin typeface="Cambria" pitchFamily="18" charset="0"/>
              </a:rPr>
              <a:t> By the sweat of your face you shall eat bread, till you return to the ground, for out of it you were taken; for you are dust, and to dust you shall return.”</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9144000" cy="685800"/>
          </a:xfrm>
        </p:spPr>
        <p:txBody>
          <a:bodyPr/>
          <a:lstStyle/>
          <a:p>
            <a:pPr eaLnBrk="1" hangingPunct="1">
              <a:defRPr/>
            </a:pPr>
            <a:r>
              <a:rPr lang="en-US" sz="3200" b="1" dirty="0" smtClean="0">
                <a:latin typeface="Tahoma" pitchFamily="34" charset="0"/>
              </a:rPr>
              <a:t>Genesis 3:20-24 – The Aftermath</a:t>
            </a:r>
          </a:p>
        </p:txBody>
      </p:sp>
      <p:sp>
        <p:nvSpPr>
          <p:cNvPr id="17411" name="Rectangle 3"/>
          <p:cNvSpPr>
            <a:spLocks noGrp="1" noChangeArrowheads="1"/>
          </p:cNvSpPr>
          <p:nvPr>
            <p:ph type="body" idx="1"/>
          </p:nvPr>
        </p:nvSpPr>
        <p:spPr>
          <a:xfrm>
            <a:off x="457200" y="1066800"/>
            <a:ext cx="8229600" cy="5791200"/>
          </a:xfrm>
        </p:spPr>
        <p:txBody>
          <a:bodyPr/>
          <a:lstStyle/>
          <a:p>
            <a:pPr eaLnBrk="1" hangingPunct="1">
              <a:lnSpc>
                <a:spcPct val="90000"/>
              </a:lnSpc>
            </a:pPr>
            <a:r>
              <a:rPr lang="en-US" sz="2800" i="1" smtClean="0">
                <a:latin typeface="Cambria" pitchFamily="18" charset="0"/>
              </a:rPr>
              <a:t>The man called his wife's name Eve, because she was the mother of all living. </a:t>
            </a:r>
            <a:r>
              <a:rPr lang="en-US" sz="2800" i="1" baseline="30000" smtClean="0">
                <a:latin typeface="Cambria" pitchFamily="18" charset="0"/>
              </a:rPr>
              <a:t>21</a:t>
            </a:r>
            <a:r>
              <a:rPr lang="en-US" sz="2800" i="1" smtClean="0">
                <a:latin typeface="Cambria" pitchFamily="18" charset="0"/>
              </a:rPr>
              <a:t> And the LORD God made for Adam and for his wife garments of skins and clothed them. </a:t>
            </a:r>
            <a:r>
              <a:rPr lang="en-US" sz="2800" i="1" baseline="30000" smtClean="0">
                <a:latin typeface="Cambria" pitchFamily="18" charset="0"/>
              </a:rPr>
              <a:t>22</a:t>
            </a:r>
            <a:r>
              <a:rPr lang="en-US" sz="2800" i="1" smtClean="0">
                <a:latin typeface="Cambria" pitchFamily="18" charset="0"/>
              </a:rPr>
              <a:t> Then the LORD God said, "Behold, the man has become like one of us in knowing good and evil. Now, lest he reach out his hand and take also of the tree of life and eat, and live forever-- " </a:t>
            </a:r>
            <a:r>
              <a:rPr lang="en-US" sz="2800" i="1" baseline="30000" smtClean="0">
                <a:latin typeface="Cambria" pitchFamily="18" charset="0"/>
              </a:rPr>
              <a:t>23</a:t>
            </a:r>
            <a:r>
              <a:rPr lang="en-US" sz="2800" i="1" smtClean="0">
                <a:latin typeface="Cambria" pitchFamily="18" charset="0"/>
              </a:rPr>
              <a:t> therefore the LORD God sent him out from the garden of Eden to work the ground from which he was taken. </a:t>
            </a:r>
            <a:r>
              <a:rPr lang="en-US" sz="2800" i="1" baseline="30000" smtClean="0">
                <a:latin typeface="Cambria" pitchFamily="18" charset="0"/>
              </a:rPr>
              <a:t>24</a:t>
            </a:r>
            <a:r>
              <a:rPr lang="en-US" sz="2800" i="1" smtClean="0">
                <a:latin typeface="Cambria" pitchFamily="18" charset="0"/>
              </a:rPr>
              <a:t> He drove out the man, and at the east of the garden of Eden he placed the cherubim and a flaming sword that turned every way to guard the way to the tree of life. </a:t>
            </a: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graphicFrame>
        <p:nvGraphicFramePr>
          <p:cNvPr id="1026" name="Object 4"/>
          <p:cNvGraphicFramePr>
            <a:graphicFrameLocks noChangeAspect="1"/>
          </p:cNvGraphicFramePr>
          <p:nvPr/>
        </p:nvGraphicFramePr>
        <p:xfrm>
          <a:off x="381000" y="944563"/>
          <a:ext cx="8382000" cy="4968875"/>
        </p:xfrm>
        <a:graphic>
          <a:graphicData uri="http://schemas.openxmlformats.org/presentationml/2006/ole">
            <p:oleObj spid="_x0000_s1026" name="Photo Editor Photo" r:id="rId5" imgW="25533333" imgH="15133333" progId="">
              <p:embed/>
            </p:oleObj>
          </a:graphicData>
        </a:graphic>
      </p:graphicFrame>
    </p:spTree>
  </p:cSld>
  <p:clrMapOvr>
    <a:overrideClrMapping bg1="lt1" tx1="dk1" bg2="lt2" tx2="dk2" accent1="accent1" accent2="accent2" accent3="accent3" accent4="accent4" accent5="accent5" accent6="accent6" hlink="hlink" folHlink="folHlink"/>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09600" y="0"/>
            <a:ext cx="8229600" cy="838200"/>
          </a:xfrm>
          <a:effectLst>
            <a:outerShdw dist="35921" dir="2700000" algn="ctr" rotWithShape="0">
              <a:schemeClr val="bg1"/>
            </a:outerShdw>
          </a:effectLst>
        </p:spPr>
        <p:txBody>
          <a:bodyPr/>
          <a:lstStyle/>
          <a:p>
            <a:pPr eaLnBrk="1" hangingPunct="1">
              <a:defRPr/>
            </a:pPr>
            <a:r>
              <a:rPr lang="en-US" sz="4800" b="1" smtClean="0">
                <a:latin typeface="Tahoma" pitchFamily="34" charset="0"/>
              </a:rPr>
              <a:t>The Extent of the Curse </a:t>
            </a:r>
          </a:p>
        </p:txBody>
      </p:sp>
      <p:sp>
        <p:nvSpPr>
          <p:cNvPr id="18435" name="Rectangle 3"/>
          <p:cNvSpPr>
            <a:spLocks noGrp="1" noChangeArrowheads="1"/>
          </p:cNvSpPr>
          <p:nvPr>
            <p:ph type="body" idx="1"/>
          </p:nvPr>
        </p:nvSpPr>
        <p:spPr>
          <a:xfrm>
            <a:off x="533400" y="1066800"/>
            <a:ext cx="8229600" cy="5791200"/>
          </a:xfrm>
          <a:noFill/>
        </p:spPr>
        <p:txBody>
          <a:bodyPr/>
          <a:lstStyle/>
          <a:p>
            <a:pPr eaLnBrk="1" hangingPunct="1">
              <a:lnSpc>
                <a:spcPct val="90000"/>
              </a:lnSpc>
            </a:pPr>
            <a:r>
              <a:rPr lang="en-US" sz="4000" smtClean="0">
                <a:solidFill>
                  <a:schemeClr val="tx2"/>
                </a:solidFill>
                <a:latin typeface="Times New Roman" pitchFamily="18" charset="0"/>
              </a:rPr>
              <a:t>Romans 5:12 – </a:t>
            </a:r>
            <a:r>
              <a:rPr lang="en-US" sz="4000" i="1" smtClean="0">
                <a:latin typeface="Cambria" pitchFamily="18" charset="0"/>
              </a:rPr>
              <a:t>Therefore, just as </a:t>
            </a:r>
            <a:r>
              <a:rPr lang="en-US" sz="4000" i="1" smtClean="0">
                <a:solidFill>
                  <a:srgbClr val="FF0000"/>
                </a:solidFill>
                <a:latin typeface="Cambria" pitchFamily="18" charset="0"/>
              </a:rPr>
              <a:t>sin came into the world through one man</a:t>
            </a:r>
            <a:r>
              <a:rPr lang="en-US" sz="4000" i="1" smtClean="0">
                <a:latin typeface="Cambria" pitchFamily="18" charset="0"/>
              </a:rPr>
              <a:t>, and </a:t>
            </a:r>
            <a:r>
              <a:rPr lang="en-US" sz="4000" i="1" smtClean="0">
                <a:solidFill>
                  <a:srgbClr val="FF0000"/>
                </a:solidFill>
                <a:latin typeface="Cambria" pitchFamily="18" charset="0"/>
              </a:rPr>
              <a:t>death through sin</a:t>
            </a:r>
            <a:r>
              <a:rPr lang="en-US" sz="4000" i="1" smtClean="0">
                <a:latin typeface="Cambria" pitchFamily="18" charset="0"/>
              </a:rPr>
              <a:t>, and </a:t>
            </a:r>
            <a:r>
              <a:rPr lang="en-US" sz="4000" i="1" smtClean="0">
                <a:solidFill>
                  <a:srgbClr val="FF0000"/>
                </a:solidFill>
                <a:latin typeface="Cambria" pitchFamily="18" charset="0"/>
              </a:rPr>
              <a:t>so death spread to all men</a:t>
            </a:r>
            <a:r>
              <a:rPr lang="en-US" sz="4000" i="1" smtClean="0">
                <a:latin typeface="Cambria" pitchFamily="18" charset="0"/>
              </a:rPr>
              <a:t> because all sinned--</a:t>
            </a:r>
          </a:p>
          <a:p>
            <a:pPr eaLnBrk="1" hangingPunct="1">
              <a:lnSpc>
                <a:spcPct val="90000"/>
              </a:lnSpc>
            </a:pPr>
            <a:r>
              <a:rPr lang="en-US" sz="4000" smtClean="0">
                <a:solidFill>
                  <a:schemeClr val="tx2"/>
                </a:solidFill>
                <a:latin typeface="Times New Roman" pitchFamily="18" charset="0"/>
              </a:rPr>
              <a:t>1 Corinthians 15:22 – </a:t>
            </a:r>
            <a:r>
              <a:rPr lang="en-US" sz="4000" i="1" smtClean="0">
                <a:latin typeface="Cambria" pitchFamily="18" charset="0"/>
              </a:rPr>
              <a:t>For as </a:t>
            </a:r>
            <a:r>
              <a:rPr lang="en-US" sz="4000" i="1" smtClean="0">
                <a:solidFill>
                  <a:srgbClr val="FF0000"/>
                </a:solidFill>
                <a:latin typeface="Cambria" pitchFamily="18" charset="0"/>
              </a:rPr>
              <a:t>in Adam all die</a:t>
            </a:r>
            <a:r>
              <a:rPr lang="en-US" sz="4000" i="1" smtClean="0">
                <a:latin typeface="Cambria" pitchFamily="18" charset="0"/>
              </a:rPr>
              <a:t>, so also in Christ shall all be made alive.</a:t>
            </a:r>
            <a:endParaRPr lang="en-US" sz="4000" i="1" smtClean="0">
              <a:latin typeface="Times New Roman" pitchFamily="18" charset="0"/>
            </a:endParaRPr>
          </a:p>
        </p:txBody>
      </p:sp>
    </p:spTree>
  </p:cSld>
  <p:clrMapOvr>
    <a:overrideClrMapping bg1="lt1" tx1="dk1" bg2="lt2" tx2="dk2" accent1="accent1" accent2="accent2" accent3="accent3" accent4="accent4" accent5="accent5" accent6="accent6" hlink="hlink" folHlink="folHlink"/>
  </p:clrMapOvr>
  <p:transition>
    <p:plus/>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e Word of God">
  <a:themeElements>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fontScheme name="The Word of God">
      <a:majorFont>
        <a:latin typeface="Arial"/>
        <a:ea typeface=""/>
        <a:cs typeface=""/>
      </a:majorFont>
      <a:minorFont>
        <a:latin typeface="Corone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e Word of Go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e Word of Go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e Word of Go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e Word of Go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e Word of God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e Word of Go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e Word of Go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e Word of Go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e Word of Go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e Word of Go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he Word of God 13">
        <a:dk1>
          <a:srgbClr val="0000FF"/>
        </a:dk1>
        <a:lt1>
          <a:srgbClr val="FFFFFF"/>
        </a:lt1>
        <a:dk2>
          <a:srgbClr val="000000"/>
        </a:dk2>
        <a:lt2>
          <a:srgbClr val="808080"/>
        </a:lt2>
        <a:accent1>
          <a:srgbClr val="BBE0E3"/>
        </a:accent1>
        <a:accent2>
          <a:srgbClr val="FF0000"/>
        </a:accent2>
        <a:accent3>
          <a:srgbClr val="FFFFFF"/>
        </a:accent3>
        <a:accent4>
          <a:srgbClr val="0000DA"/>
        </a:accent4>
        <a:accent5>
          <a:srgbClr val="DAEDEF"/>
        </a:accent5>
        <a:accent6>
          <a:srgbClr val="E700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4">
        <a:dk1>
          <a:srgbClr val="FFFF00"/>
        </a:dk1>
        <a:lt1>
          <a:srgbClr val="FFFFFF"/>
        </a:lt1>
        <a:dk2>
          <a:srgbClr val="000000"/>
        </a:dk2>
        <a:lt2>
          <a:srgbClr val="808080"/>
        </a:lt2>
        <a:accent1>
          <a:srgbClr val="BBE0E3"/>
        </a:accent1>
        <a:accent2>
          <a:srgbClr val="00FF00"/>
        </a:accent2>
        <a:accent3>
          <a:srgbClr val="FFFFFF"/>
        </a:accent3>
        <a:accent4>
          <a:srgbClr val="DADA00"/>
        </a:accent4>
        <a:accent5>
          <a:srgbClr val="DAEDEF"/>
        </a:accent5>
        <a:accent6>
          <a:srgbClr val="00E7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5">
        <a:dk1>
          <a:srgbClr val="FFFFFF"/>
        </a:dk1>
        <a:lt1>
          <a:srgbClr val="FFFFFF"/>
        </a:lt1>
        <a:dk2>
          <a:srgbClr val="FF9933"/>
        </a:dk2>
        <a:lt2>
          <a:srgbClr val="00000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e Word of God 16">
        <a:dk1>
          <a:srgbClr val="000000"/>
        </a:dk1>
        <a:lt1>
          <a:srgbClr val="FFFFFF"/>
        </a:lt1>
        <a:dk2>
          <a:srgbClr val="FF9933"/>
        </a:dk2>
        <a:lt2>
          <a:srgbClr val="00000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high voltage">
  <a:themeElements>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fontScheme name="high voltage">
      <a:majorFont>
        <a:latin typeface="GoudyOlSt BT"/>
        <a:ea typeface=""/>
        <a:cs typeface=""/>
      </a:majorFont>
      <a:minorFont>
        <a:latin typeface="GoudyOlSt B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high voltag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high voltag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high voltag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high voltag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high voltag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high voltag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high voltag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he Word of Go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0.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1.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2.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3.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4.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5.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6.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7.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18.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20.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1.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2.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3.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4.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5.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6.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27.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28.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29.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30.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1.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2.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3.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4.xml><?xml version="1.0" encoding="utf-8"?>
<a:themeOverride xmlns:a="http://schemas.openxmlformats.org/drawingml/2006/main">
  <a:clrScheme name="high voltag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themeOverride>
</file>

<file path=ppt/theme/themeOverride35.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6.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7.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8.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9.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40.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1.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2.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3.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6.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7.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ppt/theme/themeOverride8.xml><?xml version="1.0" encoding="utf-8"?>
<a:themeOverride xmlns:a="http://schemas.openxmlformats.org/drawingml/2006/main">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
    <a:dk1>
      <a:srgbClr val="000066"/>
    </a:dk1>
    <a:lt1>
      <a:srgbClr val="FFFFFF"/>
    </a:lt1>
    <a:dk2>
      <a:srgbClr val="000000"/>
    </a:dk2>
    <a:lt2>
      <a:srgbClr val="808080"/>
    </a:lt2>
    <a:accent1>
      <a:srgbClr val="BBE0E3"/>
    </a:accent1>
    <a:accent2>
      <a:srgbClr val="FF0000"/>
    </a:accent2>
    <a:accent3>
      <a:srgbClr val="FFFFFF"/>
    </a:accent3>
    <a:accent4>
      <a:srgbClr val="000056"/>
    </a:accent4>
    <a:accent5>
      <a:srgbClr val="DAEDEF"/>
    </a:accent5>
    <a:accent6>
      <a:srgbClr val="E70000"/>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D:\Program Files\Microsoft Office\Templates\Blank Presentation.pot</Template>
  <TotalTime>6327</TotalTime>
  <Words>4043</Words>
  <Application>Microsoft Office PowerPoint</Application>
  <PresentationFormat>On-screen Show (4:3)</PresentationFormat>
  <Paragraphs>175</Paragraphs>
  <Slides>57</Slides>
  <Notes>4</Notes>
  <HiddenSlides>0</HiddenSlides>
  <MMClips>0</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57</vt:i4>
      </vt:variant>
    </vt:vector>
  </HeadingPairs>
  <TitlesOfParts>
    <vt:vector size="61" baseType="lpstr">
      <vt:lpstr>Blank Presentation</vt:lpstr>
      <vt:lpstr>The Word of God</vt:lpstr>
      <vt:lpstr>high voltage</vt:lpstr>
      <vt:lpstr>Photo Editor Photo</vt:lpstr>
      <vt:lpstr>Genesis 3-4</vt:lpstr>
      <vt:lpstr>Genesis 3:1-5 – The Temptation</vt:lpstr>
      <vt:lpstr>Genesis 3:6-8 – The Sin</vt:lpstr>
      <vt:lpstr>Genesis 3:9-13 – “Passing the Buck”</vt:lpstr>
      <vt:lpstr>Genesis 3:14-15 – The Serpent is Cursed</vt:lpstr>
      <vt:lpstr>Genesis 3:16-19 – Consequences of the Fall on Man and Woman</vt:lpstr>
      <vt:lpstr>Genesis 3:20-24 – The Aftermath</vt:lpstr>
      <vt:lpstr>Slide 8</vt:lpstr>
      <vt:lpstr>The Extent of the Curse </vt:lpstr>
      <vt:lpstr>The Extent of the Curse </vt:lpstr>
      <vt:lpstr>Genesis 4:1-2 – The Birth of Cain and Abel</vt:lpstr>
      <vt:lpstr>Genesis 4:3-7 – Cain and Abel Interact With the Lord</vt:lpstr>
      <vt:lpstr>Genesis 4:8-12 – The First Murder</vt:lpstr>
      <vt:lpstr>Genesis 4:13-15 – Cain’s Response to His Punishment</vt:lpstr>
      <vt:lpstr>Genesis 4:16-18 – Cain’s Offspring</vt:lpstr>
      <vt:lpstr>Genesis 4:19-24 – Lamech</vt:lpstr>
      <vt:lpstr>Genesis 4:25-26 – The Birth of Seth</vt:lpstr>
      <vt:lpstr>Where Did Cain Get His Wife?</vt:lpstr>
      <vt:lpstr>Where Did Cain Get His Wife?</vt:lpstr>
      <vt:lpstr>Where Did Cain Get His Wife?</vt:lpstr>
      <vt:lpstr>Where Did Cain Get His Wife?</vt:lpstr>
      <vt:lpstr>Objections to View That Brothers Married Sisters in Adam’s Day:</vt:lpstr>
      <vt:lpstr>Objections to View That Brothers Married Sisters in Adam’s Day:</vt:lpstr>
      <vt:lpstr>What Happened to the Dinosaurs?</vt:lpstr>
      <vt:lpstr>The Discovery of Dinosaurs</vt:lpstr>
      <vt:lpstr>Places Where Dinosaur Fossils Have Been Found</vt:lpstr>
      <vt:lpstr>Evolutionary Theory on Dinosaurs</vt:lpstr>
      <vt:lpstr>Supposed Dinosaur Evolution</vt:lpstr>
      <vt:lpstr>Biblical Perspective on Dinosaurs</vt:lpstr>
      <vt:lpstr>Biblical Perspective on Dinosaurs</vt:lpstr>
      <vt:lpstr>Evidence That Dinosaurs and Man Coexisted</vt:lpstr>
      <vt:lpstr>Ancient Legends May Show That Man Co-Existed With Dinosaurs*</vt:lpstr>
      <vt:lpstr>Ancient Legends May Show That Man Co-Existed With Dinosaurs*</vt:lpstr>
      <vt:lpstr>Slide 34</vt:lpstr>
      <vt:lpstr>Slide 35</vt:lpstr>
      <vt:lpstr>Slide 36</vt:lpstr>
      <vt:lpstr>Viking ships often had a dragon head.   1000 A.D.  The Vikings  p.17</vt:lpstr>
      <vt:lpstr>Slide 38</vt:lpstr>
      <vt:lpstr>Slide 39</vt:lpstr>
      <vt:lpstr>Slide 40</vt:lpstr>
      <vt:lpstr>carving compared to dinosaur (great dinosaur mystery)</vt:lpstr>
      <vt:lpstr>sea monster and sailing ship  “””</vt:lpstr>
      <vt:lpstr>Ancient Legends May Show That Man Co-Existed With Dinosaurs</vt:lpstr>
      <vt:lpstr>Evidence That Dinosaurs and Man Coexisted  Possible Biblical References </vt:lpstr>
      <vt:lpstr>Behemoth?</vt:lpstr>
      <vt:lpstr>Leviathan?</vt:lpstr>
      <vt:lpstr>Leviathan - Job 41:1-34 (NIV)</vt:lpstr>
      <vt:lpstr>Leviathan - Job 41:1-34 (NIV)</vt:lpstr>
      <vt:lpstr>Leviathan - Job 41:1-34 (NIV)</vt:lpstr>
      <vt:lpstr>Leviathan - Job 41:1-34 (NIV)</vt:lpstr>
      <vt:lpstr>Leviathan</vt:lpstr>
      <vt:lpstr>Sea Monsters?</vt:lpstr>
      <vt:lpstr>Sea Monsters? Dragons?</vt:lpstr>
      <vt:lpstr>Sea Monsters? Dragons?</vt:lpstr>
      <vt:lpstr>Present Day Examples?</vt:lpstr>
      <vt:lpstr>Evidence That Dinosaurs and Man Coexisted  Present Day Examples?</vt:lpstr>
      <vt:lpstr>Evidence That Dinosaurs and Man Coexisted  Present Day Examples?</vt:lpstr>
    </vt:vector>
  </TitlesOfParts>
  <Company>ALLTEL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Bob Connolly</dc:creator>
  <cp:lastModifiedBy>rsconnolly</cp:lastModifiedBy>
  <cp:revision>159</cp:revision>
  <dcterms:created xsi:type="dcterms:W3CDTF">2001-06-28T00:06:43Z</dcterms:created>
  <dcterms:modified xsi:type="dcterms:W3CDTF">2013-05-05T13:40:47Z</dcterms:modified>
</cp:coreProperties>
</file>